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7"/>
  </p:notesMasterIdLst>
  <p:handoutMasterIdLst>
    <p:handoutMasterId r:id="rId68"/>
  </p:handoutMasterIdLst>
  <p:sldIdLst>
    <p:sldId id="308" r:id="rId2"/>
    <p:sldId id="288" r:id="rId3"/>
    <p:sldId id="289" r:id="rId4"/>
    <p:sldId id="286" r:id="rId5"/>
    <p:sldId id="314" r:id="rId6"/>
    <p:sldId id="264" r:id="rId7"/>
    <p:sldId id="290" r:id="rId8"/>
    <p:sldId id="292" r:id="rId9"/>
    <p:sldId id="293" r:id="rId10"/>
    <p:sldId id="258" r:id="rId11"/>
    <p:sldId id="294" r:id="rId12"/>
    <p:sldId id="256" r:id="rId13"/>
    <p:sldId id="265" r:id="rId14"/>
    <p:sldId id="261" r:id="rId15"/>
    <p:sldId id="2147483413" r:id="rId16"/>
    <p:sldId id="263" r:id="rId17"/>
    <p:sldId id="295" r:id="rId18"/>
    <p:sldId id="267" r:id="rId19"/>
    <p:sldId id="296" r:id="rId20"/>
    <p:sldId id="306" r:id="rId21"/>
    <p:sldId id="307" r:id="rId22"/>
    <p:sldId id="317" r:id="rId23"/>
    <p:sldId id="318" r:id="rId24"/>
    <p:sldId id="2147483422" r:id="rId25"/>
    <p:sldId id="2147483423" r:id="rId26"/>
    <p:sldId id="2147483424" r:id="rId27"/>
    <p:sldId id="2147483425" r:id="rId28"/>
    <p:sldId id="2147483426" r:id="rId29"/>
    <p:sldId id="2147483427" r:id="rId30"/>
    <p:sldId id="309" r:id="rId31"/>
    <p:sldId id="310" r:id="rId32"/>
    <p:sldId id="270" r:id="rId33"/>
    <p:sldId id="271" r:id="rId34"/>
    <p:sldId id="272" r:id="rId35"/>
    <p:sldId id="2147483419" r:id="rId36"/>
    <p:sldId id="275" r:id="rId37"/>
    <p:sldId id="2147483430" r:id="rId38"/>
    <p:sldId id="2147483429" r:id="rId39"/>
    <p:sldId id="2147483432" r:id="rId40"/>
    <p:sldId id="2147483431" r:id="rId41"/>
    <p:sldId id="2147483428" r:id="rId42"/>
    <p:sldId id="299" r:id="rId43"/>
    <p:sldId id="260" r:id="rId44"/>
    <p:sldId id="279" r:id="rId45"/>
    <p:sldId id="2147483436" r:id="rId46"/>
    <p:sldId id="327" r:id="rId47"/>
    <p:sldId id="2147483437" r:id="rId48"/>
    <p:sldId id="2147483433" r:id="rId49"/>
    <p:sldId id="2147483438" r:id="rId50"/>
    <p:sldId id="2147483434" r:id="rId51"/>
    <p:sldId id="2147483439" r:id="rId52"/>
    <p:sldId id="2147483435" r:id="rId53"/>
    <p:sldId id="2147483440" r:id="rId54"/>
    <p:sldId id="300" r:id="rId55"/>
    <p:sldId id="281" r:id="rId56"/>
    <p:sldId id="301" r:id="rId57"/>
    <p:sldId id="303" r:id="rId58"/>
    <p:sldId id="304" r:id="rId59"/>
    <p:sldId id="282" r:id="rId60"/>
    <p:sldId id="305" r:id="rId61"/>
    <p:sldId id="262" r:id="rId62"/>
    <p:sldId id="283" r:id="rId63"/>
    <p:sldId id="2147483421" r:id="rId64"/>
    <p:sldId id="284" r:id="rId65"/>
    <p:sldId id="2147483420" r:id="rId6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314"/>
            <p14:sldId id="264"/>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256"/>
            <p14:sldId id="265"/>
            <p14:sldId id="261"/>
            <p14:sldId id="2147483413"/>
            <p14:sldId id="263"/>
          </p14:sldIdLst>
        </p14:section>
        <p14:section name="Contrôle des cahiers" id="{D246771F-C8AA-4F75-BAD7-8024CAB55D79}">
          <p14:sldIdLst>
            <p14:sldId id="295"/>
            <p14:sldId id="267"/>
          </p14:sldIdLst>
        </p14:section>
        <p14:section name="Activation des prérequis" id="{8E8D053C-3AAA-4FF0-9D84-FCA59ECBA887}">
          <p14:sldIdLst>
            <p14:sldId id="296"/>
            <p14:sldId id="306"/>
            <p14:sldId id="307"/>
            <p14:sldId id="317"/>
            <p14:sldId id="318"/>
            <p14:sldId id="2147483422"/>
            <p14:sldId id="2147483423"/>
            <p14:sldId id="2147483424"/>
            <p14:sldId id="2147483425"/>
            <p14:sldId id="2147483426"/>
            <p14:sldId id="2147483427"/>
            <p14:sldId id="309"/>
            <p14:sldId id="310"/>
          </p14:sldIdLst>
        </p14:section>
        <p14:section name="Déclaration de l’objectif" id="{096B6BF6-20D6-43DE-B358-982838B98259}">
          <p14:sldIdLst>
            <p14:sldId id="270"/>
            <p14:sldId id="271"/>
            <p14:sldId id="272"/>
          </p14:sldIdLst>
        </p14:section>
        <p14:section name="Modelage" id="{6D007598-4F88-4283-9E36-970C44D688AD}">
          <p14:sldIdLst>
            <p14:sldId id="2147483419"/>
            <p14:sldId id="275"/>
            <p14:sldId id="2147483430"/>
            <p14:sldId id="2147483429"/>
            <p14:sldId id="2147483432"/>
            <p14:sldId id="2147483431"/>
            <p14:sldId id="2147483428"/>
          </p14:sldIdLst>
        </p14:section>
        <p14:section name="Pratique collective" id="{CF34AB29-930A-422C-8BB3-41EE66488593}">
          <p14:sldIdLst>
            <p14:sldId id="299"/>
            <p14:sldId id="260"/>
            <p14:sldId id="279"/>
            <p14:sldId id="2147483436"/>
            <p14:sldId id="327"/>
            <p14:sldId id="2147483437"/>
            <p14:sldId id="2147483433"/>
            <p14:sldId id="2147483438"/>
            <p14:sldId id="2147483434"/>
            <p14:sldId id="2147483439"/>
            <p14:sldId id="2147483435"/>
            <p14:sldId id="2147483440"/>
          </p14:sldIdLst>
        </p14:section>
        <p14:section name="Pratique en binôme" id="{B5D45BF5-6276-4DCA-B0C6-B46ADF983B36}">
          <p14:sldIdLst>
            <p14:sldId id="300"/>
            <p14:sldId id="281"/>
            <p14:sldId id="301"/>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283"/>
            <p14:sldId id="2147483421"/>
            <p14:sldId id="284"/>
            <p14:sldId id="214748342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5F20C6"/>
    <a:srgbClr val="156082"/>
    <a:srgbClr val="1D6FA9"/>
    <a:srgbClr val="DCEAF7"/>
    <a:srgbClr val="7F7F7F"/>
    <a:srgbClr val="F19D19"/>
    <a:srgbClr val="DCE6F2"/>
    <a:srgbClr val="C8F5E8"/>
    <a:srgbClr val="E0EF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71" autoAdjust="0"/>
    <p:restoredTop sz="94660"/>
  </p:normalViewPr>
  <p:slideViewPr>
    <p:cSldViewPr snapToGrid="0">
      <p:cViewPr varScale="1">
        <p:scale>
          <a:sx n="74" d="100"/>
          <a:sy n="74" d="100"/>
        </p:scale>
        <p:origin x="816" y="77"/>
      </p:cViewPr>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23/02/2026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23/02/2026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6: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4" name="Google Shape;25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1" name="Google Shape;26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9" name="Google Shape;26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10" Type="http://schemas.microsoft.com/office/2007/relationships/hdphoto" Target="../media/hdphoto3.wdp"/><Relationship Id="rId4" Type="http://schemas.openxmlformats.org/officeDocument/2006/relationships/image" Target="../media/image16.png"/><Relationship Id="rId9" Type="http://schemas.openxmlformats.org/officeDocument/2006/relationships/image" Target="../media/image2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13.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hyperlink" Target="https://drive.google.com/drive/folders/15A4aThGXboZ7RlTminYue4etFTXwyFRM?usp=drive_link" TargetMode="External"/><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30.png"/><Relationship Id="rId5" Type="http://schemas.openxmlformats.org/officeDocument/2006/relationships/image" Target="../media/image29.svg"/><Relationship Id="rId10" Type="http://schemas.openxmlformats.org/officeDocument/2006/relationships/image" Target="../media/image33.svg"/><Relationship Id="rId4" Type="http://schemas.openxmlformats.org/officeDocument/2006/relationships/image" Target="../media/image28.png"/><Relationship Id="rId9" Type="http://schemas.openxmlformats.org/officeDocument/2006/relationships/image" Target="../media/image3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5" Type="http://schemas.openxmlformats.org/officeDocument/2006/relationships/image" Target="../media/image12.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0.png"/><Relationship Id="rId1" Type="http://schemas.openxmlformats.org/officeDocument/2006/relationships/slideMaster" Target="../slideMasters/slideMaster1.xml"/><Relationship Id="rId4" Type="http://schemas.openxmlformats.org/officeDocument/2006/relationships/image" Target="../media/image4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8.svg"/><Relationship Id="rId2" Type="http://schemas.openxmlformats.org/officeDocument/2006/relationships/image" Target="../media/image35.gif"/><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2.pn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a:solidFill>
                  <a:srgbClr val="FFFFFF"/>
                </a:solidFill>
                <a:latin typeface="Calibri"/>
                <a:ea typeface="Calibri"/>
                <a:cs typeface="Calibri"/>
              </a:rPr>
              <a:t>Niveau</a:t>
            </a:r>
            <a:r>
              <a:rPr lang="fr-FR" sz="1200" b="1">
                <a:solidFill>
                  <a:srgbClr val="FFFFFF"/>
                </a:solidFill>
                <a:latin typeface="Dosis"/>
                <a:ea typeface="Dosis"/>
                <a:cs typeface="Dosis"/>
              </a:rPr>
              <a:t>    </a:t>
            </a:r>
            <a:r>
              <a:rPr lang="fr-FR" sz="1000" b="1">
                <a:solidFill>
                  <a:srgbClr val="FFFFFF"/>
                </a:solidFill>
                <a:latin typeface="Dosis"/>
                <a:ea typeface="Dosis"/>
                <a:cs typeface="Dosis"/>
              </a:rPr>
              <a:t>            </a:t>
            </a:r>
            <a:r>
              <a:rPr lang="fr-FR" sz="1200" b="1">
                <a:solidFill>
                  <a:srgbClr val="FFFFFF"/>
                </a:solidFill>
                <a:latin typeface="Dosis"/>
                <a:ea typeface="Dosis"/>
                <a:cs typeface="Dosis"/>
              </a:rPr>
              <a:t>             </a:t>
            </a:r>
            <a:endParaRPr lang="fr-FR" sz="110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8"/>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4">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23/02/2026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23/02/2026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23/02/2026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23/02/2026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23/02/2026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23/02/2026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23/02/2026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23/02/2026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23/02/2026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23/02/2026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23/02/2026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3482985432"/>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78948386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9">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23/02/2026</a:t>
            </a:fld>
            <a:endParaRPr lang="fr-FR"/>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2" r:id="rId42"/>
    <p:sldLayoutId id="2147483703"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xml"/><Relationship Id="rId1" Type="http://schemas.openxmlformats.org/officeDocument/2006/relationships/slideLayout" Target="../slideLayouts/slideLayout43.xml"/><Relationship Id="rId4" Type="http://schemas.openxmlformats.org/officeDocument/2006/relationships/image" Target="../media/image51.png"/></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5.png"/><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3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72.png"/></Relationships>
</file>

<file path=ppt/slides/_rels/slide3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74.png"/></Relationships>
</file>

<file path=ppt/slides/_rels/slide3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1.xml"/><Relationship Id="rId4" Type="http://schemas.openxmlformats.org/officeDocument/2006/relationships/image" Target="../media/image48.png"/></Relationships>
</file>

<file path=ppt/slides/_rels/slide4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74.png"/></Relationships>
</file>

<file path=ppt/slides/_rels/slide4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730.png"/><Relationship Id="rId2" Type="http://schemas.openxmlformats.org/officeDocument/2006/relationships/image" Target="../media/image16.png"/><Relationship Id="rId1" Type="http://schemas.openxmlformats.org/officeDocument/2006/relationships/slideLayout" Target="../slideLayouts/slideLayout4.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670.png"/></Relationships>
</file>

<file path=ppt/slides/_rels/slide45.xml.rels><?xml version="1.0" encoding="UTF-8" standalone="yes"?>
<Relationships xmlns="http://schemas.openxmlformats.org/package/2006/relationships"><Relationship Id="rId8" Type="http://schemas.openxmlformats.org/officeDocument/2006/relationships/image" Target="../media/image781.png"/><Relationship Id="rId3" Type="http://schemas.openxmlformats.org/officeDocument/2006/relationships/image" Target="../media/image770.png"/><Relationship Id="rId7" Type="http://schemas.openxmlformats.org/officeDocument/2006/relationships/image" Target="../media/image751.png"/><Relationship Id="rId2" Type="http://schemas.openxmlformats.org/officeDocument/2006/relationships/image" Target="../media/image16.png"/><Relationship Id="rId1" Type="http://schemas.openxmlformats.org/officeDocument/2006/relationships/slideLayout" Target="../slideLayouts/slideLayout4.xml"/><Relationship Id="rId6" Type="http://schemas.openxmlformats.org/officeDocument/2006/relationships/image" Target="../media/image700.png"/><Relationship Id="rId5" Type="http://schemas.openxmlformats.org/officeDocument/2006/relationships/image" Target="../media/image690.png"/></Relationships>
</file>

<file path=ppt/slides/_rels/slide4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750.png"/></Relationships>
</file>

<file path=ppt/slides/_rels/slide47.xml.rels><?xml version="1.0" encoding="UTF-8" standalone="yes"?>
<Relationships xmlns="http://schemas.openxmlformats.org/package/2006/relationships"><Relationship Id="rId3" Type="http://schemas.openxmlformats.org/officeDocument/2006/relationships/image" Target="../media/image82.png"/><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780.png"/><Relationship Id="rId4" Type="http://schemas.openxmlformats.org/officeDocument/2006/relationships/image" Target="../media/image77.png"/></Relationships>
</file>

<file path=ppt/slides/_rels/slide4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79.png"/></Relationships>
</file>

<file path=ppt/slides/_rels/slide4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7.png"/><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81.png"/><Relationship Id="rId4" Type="http://schemas.openxmlformats.org/officeDocument/2006/relationships/image" Target="../media/image77.png"/></Relationships>
</file>

<file path=ppt/slides/_rels/slide51.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image" Target="../media/image77.png"/><Relationship Id="rId1" Type="http://schemas.openxmlformats.org/officeDocument/2006/relationships/slideLayout" Target="../slideLayouts/slideLayout4.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 Id="rId9" Type="http://schemas.openxmlformats.org/officeDocument/2006/relationships/image" Target="../media/image16.png"/></Relationships>
</file>

<file path=ppt/slides/_rels/slide5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900.png"/><Relationship Id="rId4" Type="http://schemas.openxmlformats.org/officeDocument/2006/relationships/image" Target="../media/image77.png"/></Relationships>
</file>

<file path=ppt/slides/_rels/slide53.xml.rels><?xml version="1.0" encoding="UTF-8" standalone="yes"?>
<Relationships xmlns="http://schemas.openxmlformats.org/package/2006/relationships"><Relationship Id="rId7" Type="http://schemas.openxmlformats.org/officeDocument/2006/relationships/image" Target="../media/image16.png"/><Relationship Id="rId2" Type="http://schemas.openxmlformats.org/officeDocument/2006/relationships/image" Target="../media/image91.png"/><Relationship Id="rId1" Type="http://schemas.openxmlformats.org/officeDocument/2006/relationships/slideLayout" Target="../slideLayouts/slideLayout4.xml"/><Relationship Id="rId6" Type="http://schemas.openxmlformats.org/officeDocument/2006/relationships/image" Target="../media/image740.png"/><Relationship Id="rId5" Type="http://schemas.openxmlformats.org/officeDocument/2006/relationships/image" Target="../media/image77.png"/><Relationship Id="rId4" Type="http://schemas.openxmlformats.org/officeDocument/2006/relationships/image" Target="../media/image910.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5.xml"/><Relationship Id="rId4" Type="http://schemas.openxmlformats.org/officeDocument/2006/relationships/image" Target="../media/image92.png"/></Relationships>
</file>

<file path=ppt/slides/_rels/slide5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5.xml"/><Relationship Id="rId4" Type="http://schemas.openxmlformats.org/officeDocument/2006/relationships/image" Target="../media/image92.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8.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8.xml"/></Relationships>
</file>

<file path=ppt/slides/_rels/slide5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9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1.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95.jp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2</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3</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271218" y="4592685"/>
            <a:ext cx="6693265"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271218" y="5289788"/>
            <a:ext cx="6693265" cy="877547"/>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Triangles particuliers</a:t>
            </a:r>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591216"/>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Leçon</a:t>
            </a:r>
            <a:r>
              <a:rPr lang="en-US" dirty="0"/>
              <a:t> 6</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 3 </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120815" y="5288319"/>
            <a:ext cx="4843667" cy="521999"/>
          </a:xfrm>
          <a:prstGeom prst="rect">
            <a:avLst/>
          </a:prstGeom>
        </p:spPr>
        <p:txBody>
          <a:bodyPr anchor="ctr">
            <a:norm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fr-FR" sz="1400" dirty="0"/>
          </a:p>
        </p:txBody>
      </p:sp>
      <p:sp>
        <p:nvSpPr>
          <p:cNvPr id="4" name="ZoneTexte 3">
            <a:extLst>
              <a:ext uri="{FF2B5EF4-FFF2-40B4-BE49-F238E27FC236}">
                <a16:creationId xmlns:a16="http://schemas.microsoft.com/office/drawing/2014/main" id="{28C7F51B-4A54-47F6-45DA-34AC948A35DE}"/>
              </a:ext>
            </a:extLst>
          </p:cNvPr>
          <p:cNvSpPr txBox="1"/>
          <p:nvPr/>
        </p:nvSpPr>
        <p:spPr>
          <a:xfrm>
            <a:off x="1362057" y="5385081"/>
            <a:ext cx="6094378" cy="646331"/>
          </a:xfrm>
          <a:prstGeom prst="rect">
            <a:avLst/>
          </a:prstGeom>
          <a:noFill/>
        </p:spPr>
        <p:txBody>
          <a:bodyPr wrap="square">
            <a:spAutoFit/>
          </a:bodyPr>
          <a:lstStyle/>
          <a:p>
            <a:pPr algn="ctr"/>
            <a:r>
              <a:rPr lang="fr-FR" b="1" dirty="0">
                <a:solidFill>
                  <a:srgbClr val="FFFFFF"/>
                </a:solidFill>
                <a:latin typeface="Calibri"/>
                <a:ea typeface="Calibri"/>
                <a:cs typeface="Calibri"/>
              </a:rPr>
              <a:t>Utiliser la congruence de deux triangles pour</a:t>
            </a:r>
          </a:p>
          <a:p>
            <a:pPr algn="ctr"/>
            <a:r>
              <a:rPr lang="fr-FR" b="1" dirty="0">
                <a:solidFill>
                  <a:srgbClr val="FFFFFF"/>
                </a:solidFill>
                <a:latin typeface="Calibri"/>
                <a:ea typeface="Calibri"/>
                <a:cs typeface="Calibri"/>
              </a:rPr>
              <a:t> résoudre un problème </a:t>
            </a:r>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sp>
        <p:nvSpPr>
          <p:cNvPr id="9" name="Content Placeholder 8">
            <a:extLst>
              <a:ext uri="{FF2B5EF4-FFF2-40B4-BE49-F238E27FC236}">
                <a16:creationId xmlns:a16="http://schemas.microsoft.com/office/drawing/2014/main" id="{7AD43FBD-3D96-5C11-B29E-7B7C90DACC25}"/>
              </a:ext>
            </a:extLst>
          </p:cNvPr>
          <p:cNvSpPr>
            <a:spLocks noGrp="1"/>
          </p:cNvSpPr>
          <p:nvPr>
            <p:ph sz="quarter" idx="11"/>
          </p:nvPr>
        </p:nvSpPr>
        <p:spPr/>
        <p:txBody>
          <a:bodyPr/>
          <a:lstStyle/>
          <a:p>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BFAD14A-5CD2-F115-D5F1-55A9E4D4C943}"/>
              </a:ext>
            </a:extLst>
          </p:cNvPr>
          <p:cNvSpPr>
            <a:spLocks noGrp="1"/>
          </p:cNvSpPr>
          <p:nvPr>
            <p:ph type="title"/>
          </p:nvPr>
        </p:nvSpPr>
        <p:spPr/>
        <p:txBody>
          <a:bodyPr/>
          <a:lstStyle/>
          <a:p>
            <a:r>
              <a:rPr lang="fr-FR" dirty="0"/>
              <a:t>Qui peut me rappeler la signification de ces icônes?</a:t>
            </a:r>
          </a:p>
        </p:txBody>
      </p:sp>
      <p:sp>
        <p:nvSpPr>
          <p:cNvPr id="7" name="Espace réservé du contenu 6">
            <a:extLst>
              <a:ext uri="{FF2B5EF4-FFF2-40B4-BE49-F238E27FC236}">
                <a16:creationId xmlns:a16="http://schemas.microsoft.com/office/drawing/2014/main" id="{FF79423D-A211-E359-3ADA-88468D534BA3}"/>
              </a:ext>
            </a:extLst>
          </p:cNvPr>
          <p:cNvSpPr>
            <a:spLocks noGrp="1"/>
          </p:cNvSpPr>
          <p:nvPr>
            <p:ph sz="quarter" idx="11"/>
          </p:nvPr>
        </p:nvSpPr>
        <p:spPr/>
        <p:txBody>
          <a:bodyPr/>
          <a:lstStyle/>
          <a:p>
            <a:r>
              <a:rPr lang="fr-FR" dirty="0">
                <a:solidFill>
                  <a:srgbClr val="AEABAB"/>
                </a:solidFill>
              </a:rPr>
              <a:t>Demander à 3 élèves au hasard</a:t>
            </a:r>
          </a:p>
        </p:txBody>
      </p:sp>
      <p:pic>
        <p:nvPicPr>
          <p:cNvPr id="9" name="Google Shape;1173;p113" descr="Lever la main - Icônes mains et gestes gratuites">
            <a:extLst>
              <a:ext uri="{FF2B5EF4-FFF2-40B4-BE49-F238E27FC236}">
                <a16:creationId xmlns:a16="http://schemas.microsoft.com/office/drawing/2014/main" id="{9F98256E-5527-DC36-48D6-418FD8A63E4F}"/>
              </a:ext>
            </a:extLst>
          </p:cNvPr>
          <p:cNvPicPr>
            <a:picLocks noChangeAspect="1"/>
          </p:cNvPicPr>
          <p:nvPr/>
        </p:nvPicPr>
        <p:blipFill>
          <a:blip r:embed="rId2">
            <a:alphaModFix/>
          </a:blip>
          <a:srcRect/>
          <a:stretch>
            <a:fillRect/>
          </a:stretch>
        </p:blipFill>
        <p:spPr>
          <a:xfrm>
            <a:off x="2133600" y="2115480"/>
            <a:ext cx="1756042" cy="1756042"/>
          </a:xfrm>
          <a:prstGeom prst="rect">
            <a:avLst/>
          </a:prstGeom>
          <a:noFill/>
          <a:ln cap="flat">
            <a:noFill/>
          </a:ln>
        </p:spPr>
      </p:pic>
      <p:pic>
        <p:nvPicPr>
          <p:cNvPr id="10" name="Google Shape;1174;p113">
            <a:extLst>
              <a:ext uri="{FF2B5EF4-FFF2-40B4-BE49-F238E27FC236}">
                <a16:creationId xmlns:a16="http://schemas.microsoft.com/office/drawing/2014/main" id="{730133DB-1135-1E01-7978-D36D96088783}"/>
              </a:ext>
            </a:extLst>
          </p:cNvPr>
          <p:cNvPicPr>
            <a:picLocks noChangeAspect="1"/>
          </p:cNvPicPr>
          <p:nvPr/>
        </p:nvPicPr>
        <p:blipFill>
          <a:blip r:embed="rId3">
            <a:alphaModFix/>
          </a:blip>
          <a:srcRect/>
          <a:stretch>
            <a:fillRect/>
          </a:stretch>
        </p:blipFill>
        <p:spPr>
          <a:xfrm>
            <a:off x="8677197" y="2115480"/>
            <a:ext cx="1747084" cy="1747084"/>
          </a:xfrm>
          <a:prstGeom prst="rect">
            <a:avLst/>
          </a:prstGeom>
          <a:noFill/>
          <a:ln cap="flat">
            <a:noFill/>
          </a:ln>
        </p:spPr>
      </p:pic>
      <p:pic>
        <p:nvPicPr>
          <p:cNvPr id="3" name="Google Shape;1333;p128">
            <a:extLst>
              <a:ext uri="{FF2B5EF4-FFF2-40B4-BE49-F238E27FC236}">
                <a16:creationId xmlns:a16="http://schemas.microsoft.com/office/drawing/2014/main" id="{1EE48F6D-F006-8CF3-F155-FBE9DEF41A91}"/>
              </a:ext>
            </a:extLst>
          </p:cNvPr>
          <p:cNvPicPr>
            <a:picLocks noChangeAspect="1"/>
          </p:cNvPicPr>
          <p:nvPr/>
        </p:nvPicPr>
        <p:blipFill>
          <a:blip r:embed="rId4">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40CF9AB9-32F9-D1BE-825C-8DA659EFA28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27090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FCFF5-44F3-ECD3-CD6F-0C38F8831059}"/>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DB545A46-849B-F9C1-A55E-C3B41BAEE263}"/>
              </a:ext>
            </a:extLst>
          </p:cNvPr>
          <p:cNvSpPr>
            <a:spLocks noGrp="1"/>
          </p:cNvSpPr>
          <p:nvPr>
            <p:ph type="title"/>
          </p:nvPr>
        </p:nvSpPr>
        <p:spPr/>
        <p:txBody>
          <a:bodyPr/>
          <a:lstStyle/>
          <a:p>
            <a:r>
              <a:rPr lang="fr-FR" dirty="0"/>
              <a:t>Voici la réponse.</a:t>
            </a:r>
          </a:p>
        </p:txBody>
      </p:sp>
      <p:pic>
        <p:nvPicPr>
          <p:cNvPr id="9" name="Google Shape;1173;p113" descr="Lever la main - Icônes mains et gestes gratuites">
            <a:extLst>
              <a:ext uri="{FF2B5EF4-FFF2-40B4-BE49-F238E27FC236}">
                <a16:creationId xmlns:a16="http://schemas.microsoft.com/office/drawing/2014/main" id="{0539993E-512D-55A5-D681-31356781B0F2}"/>
              </a:ext>
            </a:extLst>
          </p:cNvPr>
          <p:cNvPicPr>
            <a:picLocks noChangeAspect="1"/>
          </p:cNvPicPr>
          <p:nvPr/>
        </p:nvPicPr>
        <p:blipFill>
          <a:blip r:embed="rId2">
            <a:alphaModFix/>
          </a:blip>
          <a:srcRect/>
          <a:stretch>
            <a:fillRect/>
          </a:stretch>
        </p:blipFill>
        <p:spPr>
          <a:xfrm>
            <a:off x="2133600" y="2115480"/>
            <a:ext cx="1756042" cy="1756042"/>
          </a:xfrm>
          <a:prstGeom prst="rect">
            <a:avLst/>
          </a:prstGeom>
          <a:noFill/>
          <a:ln cap="flat">
            <a:noFill/>
          </a:ln>
        </p:spPr>
      </p:pic>
      <p:pic>
        <p:nvPicPr>
          <p:cNvPr id="10" name="Google Shape;1174;p113">
            <a:extLst>
              <a:ext uri="{FF2B5EF4-FFF2-40B4-BE49-F238E27FC236}">
                <a16:creationId xmlns:a16="http://schemas.microsoft.com/office/drawing/2014/main" id="{59FEE208-2B5A-6403-1725-A52EA619FD8B}"/>
              </a:ext>
            </a:extLst>
          </p:cNvPr>
          <p:cNvPicPr>
            <a:picLocks noChangeAspect="1"/>
          </p:cNvPicPr>
          <p:nvPr/>
        </p:nvPicPr>
        <p:blipFill>
          <a:blip r:embed="rId3">
            <a:alphaModFix/>
          </a:blip>
          <a:srcRect/>
          <a:stretch>
            <a:fillRect/>
          </a:stretch>
        </p:blipFill>
        <p:spPr>
          <a:xfrm>
            <a:off x="8677197" y="2115480"/>
            <a:ext cx="1747084" cy="1747084"/>
          </a:xfrm>
          <a:prstGeom prst="rect">
            <a:avLst/>
          </a:prstGeom>
          <a:noFill/>
          <a:ln cap="flat">
            <a:noFill/>
          </a:ln>
        </p:spPr>
      </p:pic>
      <p:sp>
        <p:nvSpPr>
          <p:cNvPr id="3" name="ZoneTexte 2">
            <a:extLst>
              <a:ext uri="{FF2B5EF4-FFF2-40B4-BE49-F238E27FC236}">
                <a16:creationId xmlns:a16="http://schemas.microsoft.com/office/drawing/2014/main" id="{DE251DD0-AFBA-78FA-88A3-99DEA1591817}"/>
              </a:ext>
            </a:extLst>
          </p:cNvPr>
          <p:cNvSpPr txBox="1"/>
          <p:nvPr/>
        </p:nvSpPr>
        <p:spPr>
          <a:xfrm>
            <a:off x="1468611" y="4077885"/>
            <a:ext cx="3771982" cy="646331"/>
          </a:xfrm>
          <a:prstGeom prst="rect">
            <a:avLst/>
          </a:prstGeom>
          <a:noFill/>
        </p:spPr>
        <p:txBody>
          <a:bodyPr wrap="square">
            <a:spAutoFit/>
          </a:bodyPr>
          <a:lstStyle/>
          <a:p>
            <a:pPr defTabSz="914378">
              <a:buClrTx/>
              <a:defRPr sz="1800" b="0" i="0" u="none" strike="noStrike" kern="0" cap="none" spc="0" baseline="0">
                <a:solidFill>
                  <a:srgbClr val="000000"/>
                </a:solidFill>
                <a:uFillTx/>
              </a:defRPr>
            </a:pPr>
            <a:r>
              <a:rPr lang="fr-FR" sz="1800" b="1" dirty="0">
                <a:solidFill>
                  <a:srgbClr val="44546A"/>
                </a:solidFill>
                <a:latin typeface="Calibri"/>
                <a:ea typeface="Calibri"/>
                <a:cs typeface="Calibri"/>
              </a:rPr>
              <a:t>Je participe activement.</a:t>
            </a:r>
          </a:p>
          <a:p>
            <a:pPr defTabSz="914378">
              <a:buClrTx/>
              <a:defRPr sz="1800" b="0" i="0" u="none" strike="noStrike" kern="0" cap="none" spc="0" baseline="0">
                <a:solidFill>
                  <a:srgbClr val="000000"/>
                </a:solidFill>
                <a:uFillTx/>
              </a:defRPr>
            </a:pPr>
            <a:r>
              <a:rPr lang="fr-FR" sz="1800" b="1" dirty="0">
                <a:solidFill>
                  <a:srgbClr val="44546A"/>
                </a:solidFill>
                <a:latin typeface="Calibri"/>
                <a:ea typeface="Calibri"/>
                <a:cs typeface="Calibri"/>
              </a:rPr>
              <a:t>Je lève la main pour participer</a:t>
            </a:r>
            <a:endParaRPr lang="fr-FR" sz="1200" dirty="0"/>
          </a:p>
        </p:txBody>
      </p:sp>
      <p:sp>
        <p:nvSpPr>
          <p:cNvPr id="4" name="Google Shape;1186;p114">
            <a:extLst>
              <a:ext uri="{FF2B5EF4-FFF2-40B4-BE49-F238E27FC236}">
                <a16:creationId xmlns:a16="http://schemas.microsoft.com/office/drawing/2014/main" id="{BA912C29-713E-AEE3-8DAC-6D0BEE26707E}"/>
              </a:ext>
            </a:extLst>
          </p:cNvPr>
          <p:cNvSpPr txBox="1"/>
          <p:nvPr/>
        </p:nvSpPr>
        <p:spPr>
          <a:xfrm>
            <a:off x="7350558" y="4077885"/>
            <a:ext cx="4400362" cy="900208"/>
          </a:xfrm>
          <a:prstGeom prst="rect">
            <a:avLst/>
          </a:prstGeom>
          <a:noFill/>
          <a:ln cap="flat">
            <a:noFill/>
          </a:ln>
        </p:spPr>
        <p:txBody>
          <a:bodyPr vert="horz" wrap="square" lIns="68570" tIns="34271" rIns="68570" bIns="34271" anchor="t" anchorCtr="0" compatLnSpc="1">
            <a:spAutoFit/>
          </a:bodyPr>
          <a:lstStyle/>
          <a:p>
            <a:pPr defTabSz="914378">
              <a:buClrTx/>
              <a:defRPr sz="1800" b="0" i="0" u="none" strike="noStrike" kern="0" cap="none" spc="0" baseline="0">
                <a:solidFill>
                  <a:srgbClr val="000000"/>
                </a:solidFill>
                <a:uFillTx/>
              </a:defRPr>
            </a:pPr>
            <a:r>
              <a:rPr lang="fr-FR" b="1" dirty="0">
                <a:solidFill>
                  <a:srgbClr val="44546A"/>
                </a:solidFill>
                <a:latin typeface="Calibri" panose="020F0502020204030204" pitchFamily="34" charset="0"/>
                <a:ea typeface="Calibri"/>
                <a:cs typeface="Calibri" panose="020F0502020204030204" pitchFamily="34" charset="0"/>
              </a:rPr>
              <a:t>Je prête attention quand l’enseignant parle</a:t>
            </a:r>
            <a:endParaRPr lang="fr-FR" dirty="0">
              <a:latin typeface="Calibri" panose="020F0502020204030204" pitchFamily="34" charset="0"/>
              <a:cs typeface="Calibri" panose="020F0502020204030204" pitchFamily="34" charset="0"/>
            </a:endParaRPr>
          </a:p>
          <a:p>
            <a:pPr defTabSz="914378">
              <a:buClrTx/>
              <a:defRPr sz="1800" b="0" i="0" u="none" strike="noStrike" kern="0" cap="none" spc="0" baseline="0">
                <a:solidFill>
                  <a:srgbClr val="000000"/>
                </a:solidFill>
                <a:uFillTx/>
              </a:defRPr>
            </a:pPr>
            <a:r>
              <a:rPr lang="fr-FR" b="1" dirty="0">
                <a:solidFill>
                  <a:srgbClr val="44546A"/>
                </a:solidFill>
                <a:latin typeface="Calibri" panose="020F0502020204030204" pitchFamily="34" charset="0"/>
                <a:ea typeface="Calibri"/>
                <a:cs typeface="Calibri" panose="020F0502020204030204" pitchFamily="34" charset="0"/>
              </a:rPr>
              <a:t>Je prête attention quand d’autres camarades répondent à l’enseignant</a:t>
            </a:r>
            <a:endParaRPr lang="fr-FR" dirty="0">
              <a:latin typeface="Calibri" panose="020F0502020204030204" pitchFamily="34" charset="0"/>
              <a:cs typeface="Calibri" panose="020F0502020204030204" pitchFamily="34" charset="0"/>
            </a:endParaRPr>
          </a:p>
        </p:txBody>
      </p:sp>
      <p:pic>
        <p:nvPicPr>
          <p:cNvPr id="2" name="Image 8">
            <a:extLst>
              <a:ext uri="{FF2B5EF4-FFF2-40B4-BE49-F238E27FC236}">
                <a16:creationId xmlns:a16="http://schemas.microsoft.com/office/drawing/2014/main" id="{C1F8369D-D9F1-260D-479C-3D7615A8CD1A}"/>
              </a:ext>
            </a:extLst>
          </p:cNvPr>
          <p:cNvPicPr>
            <a:picLocks noChangeAspect="1"/>
          </p:cNvPicPr>
          <p:nvPr/>
        </p:nvPicPr>
        <p:blipFill>
          <a:blip r:embed="rId3"/>
          <a:stretch>
            <a:fillRect/>
          </a:stretch>
        </p:blipFill>
        <p:spPr>
          <a:xfrm>
            <a:off x="11645716" y="505406"/>
            <a:ext cx="325863" cy="325863"/>
          </a:xfrm>
          <a:prstGeom prst="rect">
            <a:avLst/>
          </a:prstGeom>
        </p:spPr>
      </p:pic>
      <p:sp>
        <p:nvSpPr>
          <p:cNvPr id="11" name="Espace réservé du contenu 6">
            <a:extLst>
              <a:ext uri="{FF2B5EF4-FFF2-40B4-BE49-F238E27FC236}">
                <a16:creationId xmlns:a16="http://schemas.microsoft.com/office/drawing/2014/main" id="{438B9D92-A7CF-DA1A-8606-AFB07BBA0438}"/>
              </a:ext>
            </a:extLst>
          </p:cNvPr>
          <p:cNvSpPr>
            <a:spLocks noGrp="1"/>
          </p:cNvSpPr>
          <p:nvPr>
            <p:ph sz="quarter" idx="11"/>
          </p:nvPr>
        </p:nvSpPr>
        <p:spPr/>
        <p:txBody>
          <a:bodyPr/>
          <a:lstStyle/>
          <a:p>
            <a:pPr marL="0" indent="0"/>
            <a:r>
              <a:rPr lang="fr-MA" dirty="0"/>
              <a:t>L’enseignant incite les élèves à prendre conscience de ces comportement en classe et en dehors de la classe</a:t>
            </a:r>
            <a:endParaRPr lang="fr-FR" dirty="0"/>
          </a:p>
          <a:p>
            <a:pPr marL="0" indent="0">
              <a:buNone/>
            </a:pPr>
            <a:endParaRPr lang="fr-FR" dirty="0">
              <a:solidFill>
                <a:srgbClr val="AEABAB"/>
              </a:solidFill>
            </a:endParaRPr>
          </a:p>
        </p:txBody>
      </p:sp>
    </p:spTree>
    <p:extLst>
      <p:ext uri="{BB962C8B-B14F-4D97-AF65-F5344CB8AC3E}">
        <p14:creationId xmlns:p14="http://schemas.microsoft.com/office/powerpoint/2010/main" val="4031924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Google Shape;256;p6"/>
          <p:cNvPicPr preferRelativeResize="0"/>
          <p:nvPr/>
        </p:nvPicPr>
        <p:blipFill rotWithShape="1">
          <a:blip r:embed="rId3">
            <a:alphaModFix/>
          </a:blip>
          <a:srcRect/>
          <a:stretch/>
        </p:blipFill>
        <p:spPr>
          <a:xfrm>
            <a:off x="3455276" y="1451429"/>
            <a:ext cx="4773448" cy="3955143"/>
          </a:xfrm>
          <a:prstGeom prst="rect">
            <a:avLst/>
          </a:prstGeom>
          <a:noFill/>
          <a:ln>
            <a:noFill/>
          </a:ln>
        </p:spPr>
      </p:pic>
      <p:sp>
        <p:nvSpPr>
          <p:cNvPr id="257" name="Google Shape;257;p6"/>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pPr defTabSz="1219170">
              <a:buClr>
                <a:srgbClr val="000000"/>
              </a:buClr>
            </a:pPr>
            <a:r>
              <a:rPr lang="fr-FR" sz="1600" b="1" kern="0">
                <a:solidFill>
                  <a:srgbClr val="000000"/>
                </a:solidFill>
                <a:latin typeface="Calibri"/>
                <a:ea typeface="Calibri"/>
                <a:cs typeface="Calibri"/>
                <a:sym typeface="Calibri"/>
              </a:rPr>
              <a:t>Voici une situation en classe. Que remarquez-vous ? Ce comportement est-il approprié ? Pourquoi ? Que faudrait-il améliorer ou changer ?</a:t>
            </a:r>
            <a:endParaRPr sz="1867" kern="0">
              <a:solidFill>
                <a:srgbClr val="000000"/>
              </a:solidFill>
              <a:latin typeface="Arial"/>
              <a:cs typeface="Arial"/>
              <a:sym typeface="Arial"/>
            </a:endParaRPr>
          </a:p>
        </p:txBody>
      </p:sp>
      <p:sp>
        <p:nvSpPr>
          <p:cNvPr id="258" name="Google Shape;258;p6"/>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pPr defTabSz="1219170">
              <a:buClr>
                <a:srgbClr val="000000"/>
              </a:buClr>
            </a:pPr>
            <a:r>
              <a:rPr lang="fr-FR" sz="1400" i="1" kern="0">
                <a:solidFill>
                  <a:srgbClr val="000000"/>
                </a:solidFill>
                <a:latin typeface="Calibri"/>
                <a:ea typeface="Calibri"/>
                <a:cs typeface="Calibri"/>
                <a:sym typeface="Calibri"/>
              </a:rPr>
              <a:t>Demander à 3 élèves au hasard en justifiant leurs réponses</a:t>
            </a:r>
            <a:endParaRPr sz="1867" kern="0">
              <a:solidFill>
                <a:srgbClr val="000000"/>
              </a:solidFill>
              <a:latin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7"/>
          <p:cNvSpPr txBox="1"/>
          <p:nvPr/>
        </p:nvSpPr>
        <p:spPr>
          <a:xfrm>
            <a:off x="3261360" y="5660223"/>
            <a:ext cx="7148125" cy="369277"/>
          </a:xfrm>
          <a:prstGeom prst="rect">
            <a:avLst/>
          </a:prstGeom>
          <a:noFill/>
          <a:ln>
            <a:noFill/>
          </a:ln>
        </p:spPr>
        <p:txBody>
          <a:bodyPr spcFirstLastPara="1" wrap="square" lIns="121900" tIns="60933" rIns="121900" bIns="60933" anchor="t" anchorCtr="0">
            <a:spAutoFit/>
          </a:bodyPr>
          <a:lstStyle/>
          <a:p>
            <a:pPr defTabSz="1219170">
              <a:buClr>
                <a:srgbClr val="000000"/>
              </a:buClr>
            </a:pPr>
            <a:r>
              <a:rPr lang="fr-FR" sz="1600" b="1" kern="0">
                <a:solidFill>
                  <a:srgbClr val="000000"/>
                </a:solidFill>
                <a:latin typeface="Calibri"/>
                <a:ea typeface="Calibri"/>
                <a:cs typeface="Calibri"/>
                <a:sym typeface="Calibri"/>
              </a:rPr>
              <a:t>L'élève est focalisé sur des distractions et non sur la leçon.</a:t>
            </a:r>
            <a:endParaRPr sz="1867" kern="0">
              <a:solidFill>
                <a:srgbClr val="000000"/>
              </a:solidFill>
              <a:latin typeface="Arial"/>
              <a:cs typeface="Arial"/>
              <a:sym typeface="Arial"/>
            </a:endParaRPr>
          </a:p>
        </p:txBody>
      </p:sp>
      <p:pic>
        <p:nvPicPr>
          <p:cNvPr id="264" name="Google Shape;264;p7" descr="Une image contenant clipart, dessin humoristique, illustration, Dessin animé&#10;&#10;Le contenu généré par l’IA peut être incorrect."/>
          <p:cNvPicPr preferRelativeResize="0"/>
          <p:nvPr/>
        </p:nvPicPr>
        <p:blipFill rotWithShape="1">
          <a:blip r:embed="rId3">
            <a:alphaModFix/>
          </a:blip>
          <a:srcRect r="5934" b="24239"/>
          <a:stretch/>
        </p:blipFill>
        <p:spPr>
          <a:xfrm>
            <a:off x="7285326" y="2510204"/>
            <a:ext cx="620425" cy="499696"/>
          </a:xfrm>
          <a:prstGeom prst="rect">
            <a:avLst/>
          </a:prstGeom>
          <a:noFill/>
          <a:ln>
            <a:noFill/>
          </a:ln>
        </p:spPr>
      </p:pic>
      <p:pic>
        <p:nvPicPr>
          <p:cNvPr id="265" name="Google Shape;265;p7"/>
          <p:cNvPicPr preferRelativeResize="0"/>
          <p:nvPr/>
        </p:nvPicPr>
        <p:blipFill rotWithShape="1">
          <a:blip r:embed="rId4">
            <a:alphaModFix/>
          </a:blip>
          <a:srcRect/>
          <a:stretch/>
        </p:blipFill>
        <p:spPr>
          <a:xfrm>
            <a:off x="3455276" y="1451429"/>
            <a:ext cx="4773448" cy="3955143"/>
          </a:xfrm>
          <a:prstGeom prst="rect">
            <a:avLst/>
          </a:prstGeom>
          <a:noFill/>
          <a:ln>
            <a:noFill/>
          </a:ln>
        </p:spPr>
      </p:pic>
      <p:sp>
        <p:nvSpPr>
          <p:cNvPr id="266" name="Google Shape;266;p7"/>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defTabSz="1219170">
              <a:buClr>
                <a:srgbClr val="000000"/>
              </a:buClr>
            </a:pPr>
            <a:r>
              <a:rPr lang="fr-FR" sz="1600" b="1" kern="0">
                <a:solidFill>
                  <a:srgbClr val="000000"/>
                </a:solidFill>
                <a:latin typeface="Calibri"/>
                <a:ea typeface="Calibri"/>
                <a:cs typeface="Calibri"/>
                <a:sym typeface="Calibri"/>
              </a:rPr>
              <a:t>C’est un mauvais comportement. L’élève n’est pas attentif.</a:t>
            </a:r>
            <a:endParaRPr sz="1867" kern="0">
              <a:solidFill>
                <a:srgbClr val="000000"/>
              </a:solidFill>
              <a:latin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8"/>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defTabSz="1219170">
              <a:buClr>
                <a:srgbClr val="000000"/>
              </a:buClr>
            </a:pPr>
            <a:r>
              <a:rPr lang="fr-FR" sz="1600" b="1" kern="0">
                <a:solidFill>
                  <a:srgbClr val="000000"/>
                </a:solidFill>
                <a:latin typeface="Calibri"/>
                <a:ea typeface="Calibri"/>
                <a:cs typeface="Calibri"/>
                <a:sym typeface="Calibri"/>
              </a:rPr>
              <a:t>Voici le bon comportement:</a:t>
            </a:r>
            <a:endParaRPr sz="1867" kern="0">
              <a:solidFill>
                <a:srgbClr val="000000"/>
              </a:solidFill>
              <a:latin typeface="Arial"/>
              <a:cs typeface="Arial"/>
              <a:sym typeface="Arial"/>
            </a:endParaRPr>
          </a:p>
        </p:txBody>
      </p:sp>
      <p:pic>
        <p:nvPicPr>
          <p:cNvPr id="272" name="Google Shape;272;p8"/>
          <p:cNvPicPr preferRelativeResize="0"/>
          <p:nvPr/>
        </p:nvPicPr>
        <p:blipFill rotWithShape="1">
          <a:blip r:embed="rId3">
            <a:alphaModFix/>
          </a:blip>
          <a:srcRect/>
          <a:stretch/>
        </p:blipFill>
        <p:spPr>
          <a:xfrm>
            <a:off x="3681667" y="1508086"/>
            <a:ext cx="4864456" cy="4030549"/>
          </a:xfrm>
          <a:prstGeom prst="rect">
            <a:avLst/>
          </a:prstGeom>
          <a:noFill/>
          <a:ln>
            <a:noFill/>
          </a:ln>
        </p:spPr>
      </p:pic>
      <p:sp>
        <p:nvSpPr>
          <p:cNvPr id="273" name="Google Shape;273;p8"/>
          <p:cNvSpPr txBox="1"/>
          <p:nvPr/>
        </p:nvSpPr>
        <p:spPr>
          <a:xfrm>
            <a:off x="3246120" y="5751663"/>
            <a:ext cx="7605325" cy="615499"/>
          </a:xfrm>
          <a:prstGeom prst="rect">
            <a:avLst/>
          </a:prstGeom>
          <a:noFill/>
          <a:ln>
            <a:noFill/>
          </a:ln>
        </p:spPr>
        <p:txBody>
          <a:bodyPr spcFirstLastPara="1" wrap="square" lIns="121900" tIns="60933" rIns="121900" bIns="60933" anchor="t" anchorCtr="0">
            <a:spAutoFit/>
          </a:bodyPr>
          <a:lstStyle/>
          <a:p>
            <a:pPr defTabSz="1219170">
              <a:buClr>
                <a:srgbClr val="000000"/>
              </a:buClr>
            </a:pPr>
            <a:r>
              <a:rPr lang="fr-FR" sz="1600" b="1" kern="0">
                <a:solidFill>
                  <a:srgbClr val="000000"/>
                </a:solidFill>
                <a:latin typeface="Calibri"/>
                <a:ea typeface="Calibri"/>
                <a:cs typeface="Calibri"/>
                <a:sym typeface="Calibri"/>
              </a:rPr>
              <a:t>L'élève doit s'efforcer de rester concentré sur les explications de l'enseignant au lieu de se laisser distraire.</a:t>
            </a:r>
            <a:endParaRPr sz="1600" b="1" kern="0">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14545525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9BD5B2-7762-593D-23DF-48AD015EA170}"/>
              </a:ext>
            </a:extLst>
          </p:cNvPr>
          <p:cNvSpPr>
            <a:spLocks noGrp="1"/>
          </p:cNvSpPr>
          <p:nvPr>
            <p:ph type="title"/>
          </p:nvPr>
        </p:nvSpPr>
        <p:spPr/>
        <p:txBody>
          <a:bodyPr/>
          <a:lstStyle/>
          <a:p>
            <a:r>
              <a:rPr lang="fr-FR" dirty="0"/>
              <a:t>On commence par la correction de l’exercice maison de la séance précédente.</a:t>
            </a:r>
          </a:p>
        </p:txBody>
      </p:sp>
      <p:sp>
        <p:nvSpPr>
          <p:cNvPr id="16" name="Content Placeholder 15">
            <a:extLst>
              <a:ext uri="{FF2B5EF4-FFF2-40B4-BE49-F238E27FC236}">
                <a16:creationId xmlns:a16="http://schemas.microsoft.com/office/drawing/2014/main" id="{085E4A41-1064-F24C-023F-22A5E29EA9B4}"/>
              </a:ext>
            </a:extLst>
          </p:cNvPr>
          <p:cNvSpPr>
            <a:spLocks noGrp="1"/>
          </p:cNvSpPr>
          <p:nvPr>
            <p:ph sz="quarter" idx="11"/>
          </p:nvPr>
        </p:nvSpPr>
        <p:spPr/>
        <p:txBody>
          <a:bodyPr/>
          <a:lstStyle/>
          <a:p>
            <a:r>
              <a:rPr lang="fr-FR" dirty="0">
                <a:latin typeface="Calibri" panose="020F0502020204030204"/>
              </a:rPr>
              <a:t>L’enseignant contrôle les réalisations d’un échantillon d’élèves avant de passer à la correction au tableau. </a:t>
            </a:r>
            <a:r>
              <a:rPr kumimoji="0" lang="fr-FR" sz="1050" b="0" i="1"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Il fait un Rappel de définitions ou d’erreurs fréquentes </a:t>
            </a:r>
            <a:r>
              <a:rPr kumimoji="0" lang="fr-FR" sz="1050" b="0" i="1" u="none" strike="noStrike" kern="1200" cap="none" spc="0" normalizeH="0" baseline="0" noProof="0" dirty="0" err="1">
                <a:ln>
                  <a:noFill/>
                </a:ln>
                <a:solidFill>
                  <a:prstClr val="black"/>
                </a:solidFill>
                <a:effectLst/>
                <a:uLnTx/>
                <a:uFillTx/>
                <a:latin typeface="Calibri" panose="020F0502020204030204"/>
                <a:ea typeface="+mn-ea"/>
                <a:cs typeface="Calibri" panose="020F0502020204030204" pitchFamily="34" charset="0"/>
              </a:rPr>
              <a:t>etc</a:t>
            </a:r>
            <a:endParaRPr lang="fr-FR" dirty="0"/>
          </a:p>
        </p:txBody>
      </p:sp>
      <p:sp>
        <p:nvSpPr>
          <p:cNvPr id="17" name="Text Placeholder 16">
            <a:extLst>
              <a:ext uri="{FF2B5EF4-FFF2-40B4-BE49-F238E27FC236}">
                <a16:creationId xmlns:a16="http://schemas.microsoft.com/office/drawing/2014/main" id="{6FAA6584-8557-0CE2-085A-8632A12501A2}"/>
              </a:ext>
            </a:extLst>
          </p:cNvPr>
          <p:cNvSpPr>
            <a:spLocks noGrp="1"/>
          </p:cNvSpPr>
          <p:nvPr>
            <p:ph type="body" sz="quarter" idx="12"/>
          </p:nvPr>
        </p:nvSpPr>
        <p:spPr/>
        <p:txBody>
          <a:bodyPr/>
          <a:lstStyle/>
          <a:p>
            <a:r>
              <a:rPr lang="fr-FR" dirty="0"/>
              <a:t>PAGE 45 </a:t>
            </a:r>
          </a:p>
        </p:txBody>
      </p:sp>
      <p:pic>
        <p:nvPicPr>
          <p:cNvPr id="5" name="Picture 52">
            <a:extLst>
              <a:ext uri="{FF2B5EF4-FFF2-40B4-BE49-F238E27FC236}">
                <a16:creationId xmlns:a16="http://schemas.microsoft.com/office/drawing/2014/main" id="{F905DF4D-BE2A-A7D3-B5B9-13E9F3B9E7B7}"/>
              </a:ext>
            </a:extLst>
          </p:cNvPr>
          <p:cNvPicPr>
            <a:picLocks noChangeAspect="1"/>
          </p:cNvPicPr>
          <p:nvPr/>
        </p:nvPicPr>
        <p:blipFill>
          <a:blip r:embed="rId2">
            <a:duotone>
              <a:schemeClr val="accent2">
                <a:shade val="45000"/>
                <a:satMod val="135000"/>
              </a:schemeClr>
              <a:prstClr val="white"/>
            </a:duotone>
          </a:blip>
          <a:stretch>
            <a:fillRect/>
          </a:stretch>
        </p:blipFill>
        <p:spPr>
          <a:xfrm>
            <a:off x="11655045" y="457806"/>
            <a:ext cx="404207" cy="412994"/>
          </a:xfrm>
          <a:prstGeom prst="ellipse">
            <a:avLst/>
          </a:prstGeom>
          <a:solidFill>
            <a:srgbClr val="FFC000"/>
          </a:solidFill>
          <a:ln>
            <a:noFill/>
          </a:ln>
        </p:spPr>
      </p:pic>
      <p:pic>
        <p:nvPicPr>
          <p:cNvPr id="3" name="Image 2" descr="Une image contenant texte, Police, capture d’écran&#10;&#10;Le contenu généré par l’IA peut être incorrect.">
            <a:extLst>
              <a:ext uri="{FF2B5EF4-FFF2-40B4-BE49-F238E27FC236}">
                <a16:creationId xmlns:a16="http://schemas.microsoft.com/office/drawing/2014/main" id="{54D6FF0F-76AC-6F2A-2A1C-EFD71234FE74}"/>
              </a:ext>
            </a:extLst>
          </p:cNvPr>
          <p:cNvPicPr>
            <a:picLocks noChangeAspect="1"/>
          </p:cNvPicPr>
          <p:nvPr/>
        </p:nvPicPr>
        <p:blipFill>
          <a:blip r:embed="rId3"/>
          <a:stretch>
            <a:fillRect/>
          </a:stretch>
        </p:blipFill>
        <p:spPr>
          <a:xfrm>
            <a:off x="286699" y="2149813"/>
            <a:ext cx="11689771" cy="2065109"/>
          </a:xfrm>
          <a:prstGeom prst="rect">
            <a:avLst/>
          </a:prstGeom>
        </p:spPr>
      </p:pic>
    </p:spTree>
    <p:extLst>
      <p:ext uri="{BB962C8B-B14F-4D97-AF65-F5344CB8AC3E}">
        <p14:creationId xmlns:p14="http://schemas.microsoft.com/office/powerpoint/2010/main" val="38127921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a:t>
            </a:r>
            <a:r>
              <a:rPr kumimoji="0" lang="fr-FR" sz="1600" b="1" i="0" u="none" strike="noStrike" kern="1200" cap="none" spc="0" normalizeH="0" baseline="0" noProof="0" dirty="0">
                <a:ln>
                  <a:noFill/>
                </a:ln>
                <a:solidFill>
                  <a:prstClr val="black"/>
                </a:solidFill>
                <a:effectLst/>
                <a:uLnTx/>
                <a:uFillTx/>
                <a:latin typeface="Calibri" panose="020F0502020204030204"/>
                <a:ea typeface="+mj-ea"/>
                <a:cs typeface="Calibri" panose="020F0502020204030204" pitchFamily="34" charset="0"/>
              </a:rPr>
              <a:t>Lisez l’énoncé ci-dessous, puis complétez..</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choisit au hasard deux élèves pour justifier oralement leurs réponses.</a:t>
            </a:r>
          </a:p>
          <a:p>
            <a:r>
              <a:rPr lang="fr-FR" dirty="0">
                <a:solidFill>
                  <a:prstClr val="white">
                    <a:lumMod val="65000"/>
                  </a:prstClr>
                </a:solidFill>
                <a:latin typeface="Calibri" panose="020F0502020204030204"/>
              </a:rPr>
              <a:t>.</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5" name="Image 4">
            <a:extLst>
              <a:ext uri="{FF2B5EF4-FFF2-40B4-BE49-F238E27FC236}">
                <a16:creationId xmlns:a16="http://schemas.microsoft.com/office/drawing/2014/main" id="{5E3ECD10-37B0-B538-B85A-385E14F1B945}"/>
              </a:ext>
            </a:extLst>
          </p:cNvPr>
          <p:cNvPicPr>
            <a:picLocks noChangeAspect="1"/>
          </p:cNvPicPr>
          <p:nvPr/>
        </p:nvPicPr>
        <p:blipFill>
          <a:blip r:embed="rId3"/>
          <a:stretch>
            <a:fillRect/>
          </a:stretch>
        </p:blipFill>
        <p:spPr>
          <a:xfrm>
            <a:off x="712765" y="1923157"/>
            <a:ext cx="10766469" cy="3011685"/>
          </a:xfrm>
          <a:prstGeom prst="rect">
            <a:avLst/>
          </a:prstGeom>
        </p:spPr>
      </p:pic>
    </p:spTree>
    <p:extLst>
      <p:ext uri="{BB962C8B-B14F-4D97-AF65-F5344CB8AC3E}">
        <p14:creationId xmlns:p14="http://schemas.microsoft.com/office/powerpoint/2010/main" val="6897793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73F0D-FBD0-4726-CEB3-D2508049744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E5976CD-0965-FA05-C04E-C078B4EE2587}"/>
              </a:ext>
            </a:extLst>
          </p:cNvPr>
          <p:cNvSpPr>
            <a:spLocks noGrp="1"/>
          </p:cNvSpPr>
          <p:nvPr>
            <p:ph type="title"/>
          </p:nvPr>
        </p:nvSpPr>
        <p:spPr/>
        <p:txBody>
          <a:bodyPr/>
          <a:lstStyle/>
          <a:p>
            <a:r>
              <a:rPr lang="fr-FR" dirty="0">
                <a:latin typeface="Calibri" panose="020F0502020204030204"/>
              </a:rPr>
              <a:t> Les hypothèses, ce sont les informations supposées vraies dans l’énoncé</a:t>
            </a:r>
            <a:endParaRPr lang="fr-FR" dirty="0"/>
          </a:p>
        </p:txBody>
      </p:sp>
      <p:sp>
        <p:nvSpPr>
          <p:cNvPr id="4" name="Espace réservé du contenu 3">
            <a:extLst>
              <a:ext uri="{FF2B5EF4-FFF2-40B4-BE49-F238E27FC236}">
                <a16:creationId xmlns:a16="http://schemas.microsoft.com/office/drawing/2014/main" id="{FB0F43E3-43CE-551E-F9D8-56E51AE26C57}"/>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pourquoi.</a:t>
            </a:r>
          </a:p>
          <a:p>
            <a:r>
              <a:rPr lang="fr-FR" dirty="0">
                <a:solidFill>
                  <a:prstClr val="white">
                    <a:lumMod val="65000"/>
                  </a:prstClr>
                </a:solidFill>
                <a:latin typeface="Calibri" panose="020F0502020204030204"/>
              </a:rPr>
              <a:t>..</a:t>
            </a:r>
          </a:p>
        </p:txBody>
      </p:sp>
      <p:pic>
        <p:nvPicPr>
          <p:cNvPr id="3" name="Image 8">
            <a:extLst>
              <a:ext uri="{FF2B5EF4-FFF2-40B4-BE49-F238E27FC236}">
                <a16:creationId xmlns:a16="http://schemas.microsoft.com/office/drawing/2014/main" id="{A19F084E-7F63-EC70-FC82-8958817796AC}"/>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6" name="Image 5">
            <a:extLst>
              <a:ext uri="{FF2B5EF4-FFF2-40B4-BE49-F238E27FC236}">
                <a16:creationId xmlns:a16="http://schemas.microsoft.com/office/drawing/2014/main" id="{47E201E8-46A4-365B-F209-49C75CA8FCDC}"/>
              </a:ext>
            </a:extLst>
          </p:cNvPr>
          <p:cNvPicPr>
            <a:picLocks noChangeAspect="1"/>
          </p:cNvPicPr>
          <p:nvPr/>
        </p:nvPicPr>
        <p:blipFill>
          <a:blip r:embed="rId3"/>
          <a:stretch>
            <a:fillRect/>
          </a:stretch>
        </p:blipFill>
        <p:spPr>
          <a:xfrm>
            <a:off x="712765" y="1923157"/>
            <a:ext cx="10766469" cy="3011685"/>
          </a:xfrm>
          <a:prstGeom prst="rect">
            <a:avLst/>
          </a:prstGeom>
        </p:spPr>
      </p:pic>
    </p:spTree>
    <p:extLst>
      <p:ext uri="{BB962C8B-B14F-4D97-AF65-F5344CB8AC3E}">
        <p14:creationId xmlns:p14="http://schemas.microsoft.com/office/powerpoint/2010/main" val="23625450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770AF-2415-F894-4E98-24A20A7B5D2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30DD004-EF14-615F-6E82-BBF1D3418AD8}"/>
              </a:ext>
            </a:extLst>
          </p:cNvPr>
          <p:cNvSpPr>
            <a:spLocks noGrp="1"/>
          </p:cNvSpPr>
          <p:nvPr>
            <p:ph type="title"/>
          </p:nvPr>
        </p:nvSpPr>
        <p:spPr/>
        <p:txBody>
          <a:bodyPr/>
          <a:lstStyle/>
          <a:p>
            <a:r>
              <a:rPr lang="fr-FR" dirty="0">
                <a:latin typeface="Calibri" panose="020F0502020204030204"/>
              </a:rPr>
              <a:t>  Lisez l’énoncé ci-dessous, puis complétez.</a:t>
            </a:r>
            <a:endParaRPr lang="fr-FR" dirty="0"/>
          </a:p>
        </p:txBody>
      </p:sp>
      <p:sp>
        <p:nvSpPr>
          <p:cNvPr id="4" name="Espace réservé du contenu 3">
            <a:extLst>
              <a:ext uri="{FF2B5EF4-FFF2-40B4-BE49-F238E27FC236}">
                <a16:creationId xmlns:a16="http://schemas.microsoft.com/office/drawing/2014/main" id="{1C6CB931-245C-20E7-9558-D8380C1EEF17}"/>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choisit au hasard deux élèves pour justifier oralement leurs réponses</a:t>
            </a:r>
          </a:p>
        </p:txBody>
      </p:sp>
      <p:grpSp>
        <p:nvGrpSpPr>
          <p:cNvPr id="9" name="Groupe 8">
            <a:extLst>
              <a:ext uri="{FF2B5EF4-FFF2-40B4-BE49-F238E27FC236}">
                <a16:creationId xmlns:a16="http://schemas.microsoft.com/office/drawing/2014/main" id="{C9918F48-FF84-9968-2A7F-4C8F5469ECEE}"/>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007C75E7-056D-0608-F8A5-91613BF38DAE}"/>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9F1BECFE-52B9-90F9-E236-52AE450E18F7}"/>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5" name="Image 4">
            <a:extLst>
              <a:ext uri="{FF2B5EF4-FFF2-40B4-BE49-F238E27FC236}">
                <a16:creationId xmlns:a16="http://schemas.microsoft.com/office/drawing/2014/main" id="{5F8AFFAB-24C3-3227-53FD-7FB69E3B12FF}"/>
              </a:ext>
            </a:extLst>
          </p:cNvPr>
          <p:cNvPicPr>
            <a:picLocks noChangeAspect="1"/>
          </p:cNvPicPr>
          <p:nvPr/>
        </p:nvPicPr>
        <p:blipFill>
          <a:blip r:embed="rId3"/>
          <a:stretch>
            <a:fillRect/>
          </a:stretch>
        </p:blipFill>
        <p:spPr>
          <a:xfrm>
            <a:off x="712765" y="1923157"/>
            <a:ext cx="10766469" cy="3011685"/>
          </a:xfrm>
          <a:prstGeom prst="rect">
            <a:avLst/>
          </a:prstGeom>
        </p:spPr>
      </p:pic>
    </p:spTree>
    <p:extLst>
      <p:ext uri="{BB962C8B-B14F-4D97-AF65-F5344CB8AC3E}">
        <p14:creationId xmlns:p14="http://schemas.microsoft.com/office/powerpoint/2010/main" val="12726761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23162-C517-D354-5B7D-954B773EA42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FA013AE-0BE5-5A75-3D26-274234BFD6A5}"/>
              </a:ext>
            </a:extLst>
          </p:cNvPr>
          <p:cNvSpPr>
            <a:spLocks noGrp="1"/>
          </p:cNvSpPr>
          <p:nvPr>
            <p:ph type="title"/>
          </p:nvPr>
        </p:nvSpPr>
        <p:spPr/>
        <p:txBody>
          <a:bodyPr/>
          <a:lstStyle/>
          <a:p>
            <a:r>
              <a:rPr lang="fr-FR" dirty="0">
                <a:latin typeface="Calibri" panose="020F0502020204030204"/>
              </a:rPr>
              <a:t> La conclusion, c’est le résultat final qu’on doit prouver grâce aux hypothèses et aux propriétés..</a:t>
            </a:r>
            <a:endParaRPr lang="fr-FR" dirty="0"/>
          </a:p>
        </p:txBody>
      </p:sp>
      <p:sp>
        <p:nvSpPr>
          <p:cNvPr id="4" name="Espace réservé du contenu 3">
            <a:extLst>
              <a:ext uri="{FF2B5EF4-FFF2-40B4-BE49-F238E27FC236}">
                <a16:creationId xmlns:a16="http://schemas.microsoft.com/office/drawing/2014/main" id="{A2E08FF7-1B90-4605-2EDC-51899ED327A8}"/>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pourquoi.</a:t>
            </a:r>
          </a:p>
        </p:txBody>
      </p:sp>
      <p:pic>
        <p:nvPicPr>
          <p:cNvPr id="3" name="Image 8">
            <a:extLst>
              <a:ext uri="{FF2B5EF4-FFF2-40B4-BE49-F238E27FC236}">
                <a16:creationId xmlns:a16="http://schemas.microsoft.com/office/drawing/2014/main" id="{D8C6A183-D4AB-17CC-FC76-B71CD7759AE4}"/>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7" name="Image 6">
            <a:extLst>
              <a:ext uri="{FF2B5EF4-FFF2-40B4-BE49-F238E27FC236}">
                <a16:creationId xmlns:a16="http://schemas.microsoft.com/office/drawing/2014/main" id="{6384DF36-7174-2EE9-2A35-FCAE57F7B925}"/>
              </a:ext>
            </a:extLst>
          </p:cNvPr>
          <p:cNvPicPr>
            <a:picLocks noChangeAspect="1"/>
          </p:cNvPicPr>
          <p:nvPr/>
        </p:nvPicPr>
        <p:blipFill>
          <a:blip r:embed="rId3"/>
          <a:stretch>
            <a:fillRect/>
          </a:stretch>
        </p:blipFill>
        <p:spPr>
          <a:xfrm>
            <a:off x="712765" y="1923157"/>
            <a:ext cx="10766469" cy="3011685"/>
          </a:xfrm>
          <a:prstGeom prst="rect">
            <a:avLst/>
          </a:prstGeom>
        </p:spPr>
      </p:pic>
    </p:spTree>
    <p:extLst>
      <p:ext uri="{BB962C8B-B14F-4D97-AF65-F5344CB8AC3E}">
        <p14:creationId xmlns:p14="http://schemas.microsoft.com/office/powerpoint/2010/main" val="22055333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D61DD-B093-6FC2-F2F9-E47EC44AE99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A8A34EC-FB07-2916-912F-415DE0C94100}"/>
              </a:ext>
            </a:extLst>
          </p:cNvPr>
          <p:cNvSpPr>
            <a:spLocks noGrp="1"/>
          </p:cNvSpPr>
          <p:nvPr>
            <p:ph type="title"/>
          </p:nvPr>
        </p:nvSpPr>
        <p:spPr/>
        <p:txBody>
          <a:bodyPr/>
          <a:lstStyle/>
          <a:p>
            <a:r>
              <a:rPr lang="fr-FR" dirty="0">
                <a:latin typeface="Calibri" panose="020F0502020204030204"/>
              </a:rPr>
              <a:t> </a:t>
            </a:r>
            <a:r>
              <a:rPr kumimoji="0" lang="fr-FR" sz="1600" b="1" i="0" u="none" strike="noStrike" kern="1200" cap="none" spc="0" normalizeH="0" baseline="0" noProof="0" dirty="0">
                <a:ln>
                  <a:noFill/>
                </a:ln>
                <a:solidFill>
                  <a:prstClr val="black"/>
                </a:solidFill>
                <a:effectLst/>
                <a:uLnTx/>
                <a:uFillTx/>
                <a:latin typeface="Calibri" panose="020F0502020204030204"/>
                <a:ea typeface="+mj-ea"/>
                <a:cs typeface="Calibri" panose="020F0502020204030204" pitchFamily="34" charset="0"/>
              </a:rPr>
              <a:t>Observez la figure ci-dessous, puis complétez:</a:t>
            </a:r>
            <a:endParaRPr lang="fr-FR" dirty="0"/>
          </a:p>
        </p:txBody>
      </p:sp>
      <p:sp>
        <p:nvSpPr>
          <p:cNvPr id="4" name="Espace réservé du contenu 3">
            <a:extLst>
              <a:ext uri="{FF2B5EF4-FFF2-40B4-BE49-F238E27FC236}">
                <a16:creationId xmlns:a16="http://schemas.microsoft.com/office/drawing/2014/main" id="{EC8ADF10-7880-43AD-FE4D-02199C2F913B}"/>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choisit au hasard deux élèves pour justifier oralement leurs réponses.</a:t>
            </a:r>
          </a:p>
          <a:p>
            <a:r>
              <a:rPr lang="fr-FR" dirty="0">
                <a:solidFill>
                  <a:prstClr val="white">
                    <a:lumMod val="65000"/>
                  </a:prstClr>
                </a:solidFill>
                <a:latin typeface="Calibri" panose="020F0502020204030204"/>
              </a:rPr>
              <a:t>.</a:t>
            </a:r>
          </a:p>
        </p:txBody>
      </p:sp>
      <p:grpSp>
        <p:nvGrpSpPr>
          <p:cNvPr id="9" name="Groupe 8">
            <a:extLst>
              <a:ext uri="{FF2B5EF4-FFF2-40B4-BE49-F238E27FC236}">
                <a16:creationId xmlns:a16="http://schemas.microsoft.com/office/drawing/2014/main" id="{11E9B27B-3746-A822-0F1C-50EB9ED184DC}"/>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B52BC2D3-0D34-B126-38F3-68A8818866DE}"/>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3737083B-4070-8322-E84C-A8ADD9790139}"/>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3" name="Image 2">
            <a:extLst>
              <a:ext uri="{FF2B5EF4-FFF2-40B4-BE49-F238E27FC236}">
                <a16:creationId xmlns:a16="http://schemas.microsoft.com/office/drawing/2014/main" id="{D8D8DA26-0AD2-961E-479A-E1169AAC8E8F}"/>
              </a:ext>
            </a:extLst>
          </p:cNvPr>
          <p:cNvPicPr>
            <a:picLocks noChangeAspect="1"/>
          </p:cNvPicPr>
          <p:nvPr/>
        </p:nvPicPr>
        <p:blipFill>
          <a:blip r:embed="rId3"/>
          <a:stretch>
            <a:fillRect/>
          </a:stretch>
        </p:blipFill>
        <p:spPr>
          <a:xfrm>
            <a:off x="712765" y="1923157"/>
            <a:ext cx="10766469" cy="3011685"/>
          </a:xfrm>
          <a:prstGeom prst="rect">
            <a:avLst/>
          </a:prstGeom>
        </p:spPr>
      </p:pic>
    </p:spTree>
    <p:extLst>
      <p:ext uri="{BB962C8B-B14F-4D97-AF65-F5344CB8AC3E}">
        <p14:creationId xmlns:p14="http://schemas.microsoft.com/office/powerpoint/2010/main" val="32679952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D5F90-C162-F562-18FD-4254B1606EC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D2CA92B-90F7-06D1-1E7B-203E9D46CAF2}"/>
              </a:ext>
            </a:extLst>
          </p:cNvPr>
          <p:cNvSpPr>
            <a:spLocks noGrp="1"/>
          </p:cNvSpPr>
          <p:nvPr>
            <p:ph type="title"/>
          </p:nvPr>
        </p:nvSpPr>
        <p:spPr/>
        <p:txBody>
          <a:bodyPr/>
          <a:lstStyle/>
          <a:p>
            <a:r>
              <a:rPr lang="fr-FR" dirty="0">
                <a:latin typeface="Calibri" panose="020F0502020204030204"/>
              </a:rPr>
              <a:t> Je choisis les deux triangles contenant ∠BCA et ∠ACD, car en prouvant qu’ils sont congrus, j’en déduirai l’égalité des angles homologues. </a:t>
            </a:r>
            <a:endParaRPr lang="fr-FR" dirty="0"/>
          </a:p>
        </p:txBody>
      </p:sp>
      <p:sp>
        <p:nvSpPr>
          <p:cNvPr id="4" name="Espace réservé du contenu 3">
            <a:extLst>
              <a:ext uri="{FF2B5EF4-FFF2-40B4-BE49-F238E27FC236}">
                <a16:creationId xmlns:a16="http://schemas.microsoft.com/office/drawing/2014/main" id="{87135791-B197-68F0-CCA1-9C4166910A1C}"/>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pourquoi.</a:t>
            </a:r>
          </a:p>
          <a:p>
            <a:r>
              <a:rPr lang="fr-FR" dirty="0">
                <a:solidFill>
                  <a:prstClr val="white">
                    <a:lumMod val="65000"/>
                  </a:prstClr>
                </a:solidFill>
                <a:latin typeface="Calibri" panose="020F0502020204030204"/>
              </a:rPr>
              <a:t>..</a:t>
            </a:r>
          </a:p>
        </p:txBody>
      </p:sp>
      <p:pic>
        <p:nvPicPr>
          <p:cNvPr id="3" name="Image 8">
            <a:extLst>
              <a:ext uri="{FF2B5EF4-FFF2-40B4-BE49-F238E27FC236}">
                <a16:creationId xmlns:a16="http://schemas.microsoft.com/office/drawing/2014/main" id="{9FE4681B-EC06-BF6F-232B-0817F26DA2BD}"/>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5" name="Image 4">
            <a:extLst>
              <a:ext uri="{FF2B5EF4-FFF2-40B4-BE49-F238E27FC236}">
                <a16:creationId xmlns:a16="http://schemas.microsoft.com/office/drawing/2014/main" id="{C1285C5E-AE92-CAAD-34A2-F72327A7F047}"/>
              </a:ext>
            </a:extLst>
          </p:cNvPr>
          <p:cNvPicPr>
            <a:picLocks noChangeAspect="1"/>
          </p:cNvPicPr>
          <p:nvPr/>
        </p:nvPicPr>
        <p:blipFill>
          <a:blip r:embed="rId3"/>
          <a:stretch>
            <a:fillRect/>
          </a:stretch>
        </p:blipFill>
        <p:spPr>
          <a:xfrm>
            <a:off x="659462" y="1923157"/>
            <a:ext cx="10766469" cy="3011685"/>
          </a:xfrm>
          <a:prstGeom prst="rect">
            <a:avLst/>
          </a:prstGeom>
        </p:spPr>
      </p:pic>
    </p:spTree>
    <p:extLst>
      <p:ext uri="{BB962C8B-B14F-4D97-AF65-F5344CB8AC3E}">
        <p14:creationId xmlns:p14="http://schemas.microsoft.com/office/powerpoint/2010/main" val="13113820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0C417-93A8-82F1-A232-8356D8B6E9D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8AF3D0F-0690-D1FA-C27C-4DEF81CA6879}"/>
              </a:ext>
            </a:extLst>
          </p:cNvPr>
          <p:cNvSpPr>
            <a:spLocks noGrp="1"/>
          </p:cNvSpPr>
          <p:nvPr>
            <p:ph type="title"/>
          </p:nvPr>
        </p:nvSpPr>
        <p:spPr/>
        <p:txBody>
          <a:bodyPr/>
          <a:lstStyle/>
          <a:p>
            <a:r>
              <a:rPr lang="fr-FR" dirty="0">
                <a:latin typeface="Calibri" panose="020F0502020204030204"/>
              </a:rPr>
              <a:t>  Complétez.</a:t>
            </a:r>
            <a:endParaRPr lang="fr-FR" dirty="0"/>
          </a:p>
        </p:txBody>
      </p:sp>
      <p:sp>
        <p:nvSpPr>
          <p:cNvPr id="4" name="Espace réservé du contenu 3">
            <a:extLst>
              <a:ext uri="{FF2B5EF4-FFF2-40B4-BE49-F238E27FC236}">
                <a16:creationId xmlns:a16="http://schemas.microsoft.com/office/drawing/2014/main" id="{872D40F6-FCAA-8EFA-7187-0D0A57194A54}"/>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choisit au hasard deux élèves pour justifier oralement leurs réponses</a:t>
            </a:r>
          </a:p>
        </p:txBody>
      </p:sp>
      <p:grpSp>
        <p:nvGrpSpPr>
          <p:cNvPr id="9" name="Groupe 8">
            <a:extLst>
              <a:ext uri="{FF2B5EF4-FFF2-40B4-BE49-F238E27FC236}">
                <a16:creationId xmlns:a16="http://schemas.microsoft.com/office/drawing/2014/main" id="{26D1A90E-B92E-97CF-CA27-4E87F3194ABD}"/>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835CFD97-1B4B-4AEC-874E-4D42F177BAAC}"/>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C0F09E89-873F-F1EC-0A4A-2D929BAC8CD0}"/>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3" name="Image 2">
            <a:extLst>
              <a:ext uri="{FF2B5EF4-FFF2-40B4-BE49-F238E27FC236}">
                <a16:creationId xmlns:a16="http://schemas.microsoft.com/office/drawing/2014/main" id="{35028043-AE63-10E3-87E2-FA4F2C0A0B2A}"/>
              </a:ext>
            </a:extLst>
          </p:cNvPr>
          <p:cNvPicPr>
            <a:picLocks noChangeAspect="1"/>
          </p:cNvPicPr>
          <p:nvPr/>
        </p:nvPicPr>
        <p:blipFill>
          <a:blip r:embed="rId3"/>
          <a:stretch>
            <a:fillRect/>
          </a:stretch>
        </p:blipFill>
        <p:spPr>
          <a:xfrm>
            <a:off x="712765" y="1923157"/>
            <a:ext cx="10766469" cy="3011685"/>
          </a:xfrm>
          <a:prstGeom prst="rect">
            <a:avLst/>
          </a:prstGeom>
        </p:spPr>
      </p:pic>
    </p:spTree>
    <p:extLst>
      <p:ext uri="{BB962C8B-B14F-4D97-AF65-F5344CB8AC3E}">
        <p14:creationId xmlns:p14="http://schemas.microsoft.com/office/powerpoint/2010/main" val="9414655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462A4-70ED-3FD3-EE14-8789845B7DC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CA05D63-0544-373B-A65C-EE4F13E28479}"/>
              </a:ext>
            </a:extLst>
          </p:cNvPr>
          <p:cNvSpPr>
            <a:spLocks noGrp="1"/>
          </p:cNvSpPr>
          <p:nvPr>
            <p:ph type="title"/>
          </p:nvPr>
        </p:nvSpPr>
        <p:spPr/>
        <p:txBody>
          <a:bodyPr/>
          <a:lstStyle/>
          <a:p>
            <a:r>
              <a:rPr lang="fr-FR" dirty="0">
                <a:latin typeface="Calibri" panose="020F0502020204030204"/>
              </a:rPr>
              <a:t>Je relis l’énoncé et j’observe la figure afin de choisir le critère de congruence le plus adapté. J’ai choisi le critère (CAC), mais dans ce cas on peut aussi choisir le critère (CCC)</a:t>
            </a:r>
            <a:endParaRPr lang="fr-FR" dirty="0"/>
          </a:p>
        </p:txBody>
      </p:sp>
      <p:sp>
        <p:nvSpPr>
          <p:cNvPr id="4" name="Espace réservé du contenu 3">
            <a:extLst>
              <a:ext uri="{FF2B5EF4-FFF2-40B4-BE49-F238E27FC236}">
                <a16:creationId xmlns:a16="http://schemas.microsoft.com/office/drawing/2014/main" id="{ABB0BEFE-FA53-8530-7985-C1557EBF8EE5}"/>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pourquoi.</a:t>
            </a:r>
          </a:p>
        </p:txBody>
      </p:sp>
      <p:pic>
        <p:nvPicPr>
          <p:cNvPr id="3" name="Image 8">
            <a:extLst>
              <a:ext uri="{FF2B5EF4-FFF2-40B4-BE49-F238E27FC236}">
                <a16:creationId xmlns:a16="http://schemas.microsoft.com/office/drawing/2014/main" id="{9CDAAE2E-6387-0CF0-28A1-A6E7EA8A6395}"/>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5" name="Image 4">
            <a:extLst>
              <a:ext uri="{FF2B5EF4-FFF2-40B4-BE49-F238E27FC236}">
                <a16:creationId xmlns:a16="http://schemas.microsoft.com/office/drawing/2014/main" id="{5BD6E3B7-45AE-2279-F527-9496F72697C2}"/>
              </a:ext>
            </a:extLst>
          </p:cNvPr>
          <p:cNvPicPr>
            <a:picLocks noChangeAspect="1"/>
          </p:cNvPicPr>
          <p:nvPr/>
        </p:nvPicPr>
        <p:blipFill>
          <a:blip r:embed="rId3"/>
          <a:stretch>
            <a:fillRect/>
          </a:stretch>
        </p:blipFill>
        <p:spPr>
          <a:xfrm>
            <a:off x="778058" y="1793848"/>
            <a:ext cx="10766469" cy="3011685"/>
          </a:xfrm>
          <a:prstGeom prst="rect">
            <a:avLst/>
          </a:prstGeom>
        </p:spPr>
      </p:pic>
      <p:sp>
        <p:nvSpPr>
          <p:cNvPr id="6" name="ZoneTexte 5"/>
          <p:cNvSpPr txBox="1"/>
          <p:nvPr/>
        </p:nvSpPr>
        <p:spPr>
          <a:xfrm>
            <a:off x="5117583" y="3299690"/>
            <a:ext cx="1043709" cy="400110"/>
          </a:xfrm>
          <a:prstGeom prst="rect">
            <a:avLst/>
          </a:prstGeom>
          <a:solidFill>
            <a:schemeClr val="bg1"/>
          </a:solid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AB=AD</a:t>
            </a:r>
          </a:p>
        </p:txBody>
      </p:sp>
      <p:sp>
        <p:nvSpPr>
          <p:cNvPr id="7" name="ZoneTexte 6"/>
          <p:cNvSpPr txBox="1"/>
          <p:nvPr/>
        </p:nvSpPr>
        <p:spPr>
          <a:xfrm>
            <a:off x="6557819" y="3299690"/>
            <a:ext cx="1117600" cy="400110"/>
          </a:xfrm>
          <a:prstGeom prst="rect">
            <a:avLst/>
          </a:prstGeom>
          <a:solidFill>
            <a:schemeClr val="bg1"/>
          </a:solid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BC=DC</a:t>
            </a:r>
          </a:p>
        </p:txBody>
      </p:sp>
    </p:spTree>
    <p:extLst>
      <p:ext uri="{BB962C8B-B14F-4D97-AF65-F5344CB8AC3E}">
        <p14:creationId xmlns:p14="http://schemas.microsoft.com/office/powerpoint/2010/main" val="18376133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47A92-F554-8B8E-5A69-591AD0873CB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96527FA-8D10-97C7-CEF2-F09500090955}"/>
              </a:ext>
            </a:extLst>
          </p:cNvPr>
          <p:cNvSpPr>
            <a:spLocks noGrp="1"/>
          </p:cNvSpPr>
          <p:nvPr>
            <p:ph type="title"/>
          </p:nvPr>
        </p:nvSpPr>
        <p:spPr/>
        <p:txBody>
          <a:bodyPr/>
          <a:lstStyle/>
          <a:p>
            <a:r>
              <a:rPr lang="fr-FR" dirty="0">
                <a:latin typeface="Calibri" panose="020F0502020204030204"/>
              </a:rPr>
              <a:t>  Complétez</a:t>
            </a:r>
            <a:endParaRPr lang="fr-FR" dirty="0"/>
          </a:p>
        </p:txBody>
      </p:sp>
      <p:sp>
        <p:nvSpPr>
          <p:cNvPr id="4" name="Espace réservé du contenu 3">
            <a:extLst>
              <a:ext uri="{FF2B5EF4-FFF2-40B4-BE49-F238E27FC236}">
                <a16:creationId xmlns:a16="http://schemas.microsoft.com/office/drawing/2014/main" id="{96ED7753-02E7-20F5-87B7-B276C3C5D55D}"/>
              </a:ext>
            </a:extLst>
          </p:cNvPr>
          <p:cNvSpPr>
            <a:spLocks noGrp="1"/>
          </p:cNvSpPr>
          <p:nvPr>
            <p:ph sz="quarter" idx="11"/>
          </p:nvPr>
        </p:nvSpPr>
        <p:spPr>
          <a:xfrm>
            <a:off x="777632" y="590326"/>
            <a:ext cx="10529705" cy="268287"/>
          </a:xfrm>
        </p:spPr>
        <p:txBody>
          <a:bodyPr/>
          <a:lstStyle/>
          <a:p>
            <a:r>
              <a:rPr lang="fr-FR" dirty="0">
                <a:solidFill>
                  <a:prstClr val="white">
                    <a:lumMod val="65000"/>
                  </a:prstClr>
                </a:solidFill>
                <a:latin typeface="Calibri" panose="020F0502020204030204"/>
              </a:rPr>
              <a:t>L'enseignant choisit au hasard deux élèves pour justifier oralement leurs réponses.</a:t>
            </a:r>
          </a:p>
        </p:txBody>
      </p:sp>
      <p:grpSp>
        <p:nvGrpSpPr>
          <p:cNvPr id="9" name="Groupe 8">
            <a:extLst>
              <a:ext uri="{FF2B5EF4-FFF2-40B4-BE49-F238E27FC236}">
                <a16:creationId xmlns:a16="http://schemas.microsoft.com/office/drawing/2014/main" id="{E89C4A03-8B45-353D-ADE8-5A1600EBC08D}"/>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219A6269-DD0F-FB24-2CCD-9121446D9B03}"/>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4E097184-BF88-3ED5-C92C-0B6D44515890}"/>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3" name="Image 2">
            <a:extLst>
              <a:ext uri="{FF2B5EF4-FFF2-40B4-BE49-F238E27FC236}">
                <a16:creationId xmlns:a16="http://schemas.microsoft.com/office/drawing/2014/main" id="{2EBA0D02-99AF-BB14-FACB-07D91ED0FCBA}"/>
              </a:ext>
            </a:extLst>
          </p:cNvPr>
          <p:cNvPicPr>
            <a:picLocks noChangeAspect="1"/>
          </p:cNvPicPr>
          <p:nvPr/>
        </p:nvPicPr>
        <p:blipFill>
          <a:blip r:embed="rId3"/>
          <a:stretch>
            <a:fillRect/>
          </a:stretch>
        </p:blipFill>
        <p:spPr>
          <a:xfrm>
            <a:off x="712765" y="1923157"/>
            <a:ext cx="10766469" cy="3011685"/>
          </a:xfrm>
          <a:prstGeom prst="rect">
            <a:avLst/>
          </a:prstGeom>
        </p:spPr>
      </p:pic>
    </p:spTree>
    <p:extLst>
      <p:ext uri="{BB962C8B-B14F-4D97-AF65-F5344CB8AC3E}">
        <p14:creationId xmlns:p14="http://schemas.microsoft.com/office/powerpoint/2010/main" val="13061058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9D6BA-B4EB-7737-7766-EC8BEAD8516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8F621EE-70DD-4D55-9E97-744AE0D301D5}"/>
              </a:ext>
            </a:extLst>
          </p:cNvPr>
          <p:cNvSpPr>
            <a:spLocks noGrp="1"/>
          </p:cNvSpPr>
          <p:nvPr>
            <p:ph type="title"/>
          </p:nvPr>
        </p:nvSpPr>
        <p:spPr/>
        <p:txBody>
          <a:bodyPr/>
          <a:lstStyle/>
          <a:p>
            <a:r>
              <a:rPr lang="fr-FR" dirty="0">
                <a:latin typeface="Calibri" panose="020F0502020204030204"/>
              </a:rPr>
              <a:t> ∠BCA≡∠ACD car ce sont deux angle homologues</a:t>
            </a:r>
            <a:endParaRPr lang="fr-FR" dirty="0"/>
          </a:p>
        </p:txBody>
      </p:sp>
      <p:sp>
        <p:nvSpPr>
          <p:cNvPr id="4" name="Espace réservé du contenu 3">
            <a:extLst>
              <a:ext uri="{FF2B5EF4-FFF2-40B4-BE49-F238E27FC236}">
                <a16:creationId xmlns:a16="http://schemas.microsoft.com/office/drawing/2014/main" id="{BFD1539B-FA8A-6EB9-C48B-4F19625AAF03}"/>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pourquoi.</a:t>
            </a:r>
          </a:p>
          <a:p>
            <a:r>
              <a:rPr lang="fr-FR" dirty="0">
                <a:solidFill>
                  <a:prstClr val="white">
                    <a:lumMod val="65000"/>
                  </a:prstClr>
                </a:solidFill>
                <a:latin typeface="Calibri" panose="020F0502020204030204"/>
              </a:rPr>
              <a:t>.</a:t>
            </a:r>
          </a:p>
        </p:txBody>
      </p:sp>
      <p:pic>
        <p:nvPicPr>
          <p:cNvPr id="3" name="Image 8">
            <a:extLst>
              <a:ext uri="{FF2B5EF4-FFF2-40B4-BE49-F238E27FC236}">
                <a16:creationId xmlns:a16="http://schemas.microsoft.com/office/drawing/2014/main" id="{8AB7FD84-9549-84C4-7CFF-89B027A7B685}"/>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5" name="Image 4">
            <a:extLst>
              <a:ext uri="{FF2B5EF4-FFF2-40B4-BE49-F238E27FC236}">
                <a16:creationId xmlns:a16="http://schemas.microsoft.com/office/drawing/2014/main" id="{B6EE86EC-5EE5-5F8B-F08D-15DECF971B49}"/>
              </a:ext>
            </a:extLst>
          </p:cNvPr>
          <p:cNvPicPr>
            <a:picLocks noChangeAspect="1"/>
          </p:cNvPicPr>
          <p:nvPr/>
        </p:nvPicPr>
        <p:blipFill>
          <a:blip r:embed="rId3"/>
          <a:stretch>
            <a:fillRect/>
          </a:stretch>
        </p:blipFill>
        <p:spPr>
          <a:xfrm>
            <a:off x="712765" y="1923157"/>
            <a:ext cx="10766469" cy="3011685"/>
          </a:xfrm>
          <a:prstGeom prst="rect">
            <a:avLst/>
          </a:prstGeom>
        </p:spPr>
      </p:pic>
    </p:spTree>
    <p:extLst>
      <p:ext uri="{BB962C8B-B14F-4D97-AF65-F5344CB8AC3E}">
        <p14:creationId xmlns:p14="http://schemas.microsoft.com/office/powerpoint/2010/main" val="2566182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C69CFA97-95F8-D298-AAB0-A9889DC54616}"/>
                  </a:ext>
                </a:extLst>
              </p:cNvPr>
              <p:cNvSpPr>
                <a:spLocks noGrp="1"/>
              </p:cNvSpPr>
              <p:nvPr>
                <p:ph type="title"/>
              </p:nvPr>
            </p:nvSpPr>
            <p:spPr/>
            <p:txBody>
              <a:bodyPr/>
              <a:lstStyle/>
              <a:p>
                <a:r>
                  <a:rPr lang="fr-FR" dirty="0"/>
                  <a:t>C</a:t>
                </a:r>
                <a14:m>
                  <m:oMath xmlns:m="http://schemas.openxmlformats.org/officeDocument/2006/math">
                    <m:r>
                      <a:rPr lang="fr-FR" b="1" i="0" smtClean="0">
                        <a:latin typeface="Cambria Math" panose="02040503050406030204" pitchFamily="18" charset="0"/>
                        <a:ea typeface="Cambria Math" panose="02040503050406030204" pitchFamily="18" charset="0"/>
                      </a:rPr>
                      <m:t>𝐨𝐦𝐩𝐥𝐞𝐭𝐞𝐳</m:t>
                    </m:r>
                    <m:r>
                      <a:rPr lang="fr-FR" b="1" i="1" smtClean="0">
                        <a:latin typeface="Cambria Math" panose="02040503050406030204" pitchFamily="18" charset="0"/>
                        <a:ea typeface="Cambria Math" panose="02040503050406030204" pitchFamily="18" charset="0"/>
                      </a:rPr>
                      <m:t>.</m:t>
                    </m:r>
                  </m:oMath>
                </a14:m>
                <a:endParaRPr lang="fr-FR" dirty="0"/>
              </a:p>
            </p:txBody>
          </p:sp>
        </mc:Choice>
        <mc:Fallback xmlns="">
          <p:sp>
            <p:nvSpPr>
              <p:cNvPr id="2" name="Title 1">
                <a:extLst>
                  <a:ext uri="{FF2B5EF4-FFF2-40B4-BE49-F238E27FC236}">
                    <a16:creationId xmlns:a16="http://schemas.microsoft.com/office/drawing/2014/main" id="{C69CFA97-95F8-D298-AAB0-A9889DC54616}"/>
                  </a:ext>
                </a:extLst>
              </p:cNvPr>
              <p:cNvSpPr>
                <a:spLocks noGrp="1" noRot="1" noChangeAspect="1" noMove="1" noResize="1" noEditPoints="1" noAdjustHandles="1" noChangeArrowheads="1" noChangeShapeType="1" noTextEdit="1"/>
              </p:cNvSpPr>
              <p:nvPr>
                <p:ph type="title"/>
              </p:nvPr>
            </p:nvSpPr>
            <p:spPr>
              <a:blipFill>
                <a:blip r:embed="rId2"/>
                <a:stretch>
                  <a:fillRect l="-347" t="-22727" b="-38636"/>
                </a:stretch>
              </a:blipFill>
            </p:spPr>
            <p:txBody>
              <a:bodyPr/>
              <a:lstStyle/>
              <a:p>
                <a:r>
                  <a:rPr lang="fr-FR">
                    <a:noFill/>
                  </a:rPr>
                  <a:t> </a:t>
                </a:r>
              </a:p>
            </p:txBody>
          </p:sp>
        </mc:Fallback>
      </mc:AlternateContent>
      <p:sp>
        <p:nvSpPr>
          <p:cNvPr id="4" name="Content Placeholder 3">
            <a:extLst>
              <a:ext uri="{FF2B5EF4-FFF2-40B4-BE49-F238E27FC236}">
                <a16:creationId xmlns:a16="http://schemas.microsoft.com/office/drawing/2014/main" id="{1E8D059B-E1E9-7E0A-1426-60A682D8939E}"/>
              </a:ext>
            </a:extLst>
          </p:cNvPr>
          <p:cNvSpPr>
            <a:spLocks noGrp="1"/>
          </p:cNvSpPr>
          <p:nvPr>
            <p:ph sz="quarter" idx="11"/>
          </p:nvPr>
        </p:nvSpPr>
        <p:spPr/>
        <p:txBody>
          <a:bodyPr/>
          <a:lstStyle/>
          <a:p>
            <a:r>
              <a:rPr lang="fr-FR" dirty="0"/>
              <a:t>L’enseignant donne 30s aux élèves pour réfléchir, puis invite deux ou trois d'entre eux à répondre.</a:t>
            </a:r>
          </a:p>
        </p:txBody>
      </p:sp>
      <p:grpSp>
        <p:nvGrpSpPr>
          <p:cNvPr id="9" name="Groupe 8">
            <a:extLst>
              <a:ext uri="{FF2B5EF4-FFF2-40B4-BE49-F238E27FC236}">
                <a16:creationId xmlns:a16="http://schemas.microsoft.com/office/drawing/2014/main" id="{59C6A76D-C609-3FCD-D2FB-7EF6C1A89715}"/>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6E733ED-3E1B-8B45-8882-A23FF61BE2F5}"/>
                </a:ext>
              </a:extLst>
            </p:cNvPr>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2300CD8D-D1F0-2A4E-0066-8B7DA65EA39D}"/>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6" name="Image 5" descr="Une image contenant texte, capture d’écran, Police&#10;&#10;Le contenu généré par l’IA peut être incorrect.">
            <a:extLst>
              <a:ext uri="{FF2B5EF4-FFF2-40B4-BE49-F238E27FC236}">
                <a16:creationId xmlns:a16="http://schemas.microsoft.com/office/drawing/2014/main" id="{35462860-CE0D-8A77-DF1D-21F52C491F4D}"/>
              </a:ext>
            </a:extLst>
          </p:cNvPr>
          <p:cNvPicPr>
            <a:picLocks noChangeAspect="1"/>
          </p:cNvPicPr>
          <p:nvPr/>
        </p:nvPicPr>
        <p:blipFill>
          <a:blip r:embed="rId4"/>
          <a:stretch>
            <a:fillRect/>
          </a:stretch>
        </p:blipFill>
        <p:spPr>
          <a:xfrm>
            <a:off x="486308" y="1789889"/>
            <a:ext cx="11219383" cy="2886859"/>
          </a:xfrm>
          <a:prstGeom prst="rect">
            <a:avLst/>
          </a:prstGeom>
        </p:spPr>
      </p:pic>
    </p:spTree>
    <p:extLst>
      <p:ext uri="{BB962C8B-B14F-4D97-AF65-F5344CB8AC3E}">
        <p14:creationId xmlns:p14="http://schemas.microsoft.com/office/powerpoint/2010/main" val="37942262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79C2D-56E3-AA5F-F175-B2A2874DD1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951647-318E-DFA9-10D3-75A80F7445F8}"/>
              </a:ext>
            </a:extLst>
          </p:cNvPr>
          <p:cNvSpPr>
            <a:spLocks noGrp="1"/>
          </p:cNvSpPr>
          <p:nvPr>
            <p:ph type="title"/>
          </p:nvPr>
        </p:nvSpPr>
        <p:spPr/>
        <p:txBody>
          <a:bodyPr/>
          <a:lstStyle/>
          <a:p>
            <a:r>
              <a:rPr lang="fr-FR" dirty="0"/>
              <a:t>Voici les bonnes réponses</a:t>
            </a:r>
          </a:p>
        </p:txBody>
      </p:sp>
      <p:sp>
        <p:nvSpPr>
          <p:cNvPr id="4" name="Content Placeholder 3">
            <a:extLst>
              <a:ext uri="{FF2B5EF4-FFF2-40B4-BE49-F238E27FC236}">
                <a16:creationId xmlns:a16="http://schemas.microsoft.com/office/drawing/2014/main" id="{8E106E6A-E39B-F0DB-7A69-9BEFAB65055B}"/>
              </a:ext>
            </a:extLst>
          </p:cNvPr>
          <p:cNvSpPr>
            <a:spLocks noGrp="1"/>
          </p:cNvSpPr>
          <p:nvPr>
            <p:ph sz="quarter" idx="11"/>
          </p:nvPr>
        </p:nvSpPr>
        <p:spPr/>
        <p:txBody>
          <a:bodyPr/>
          <a:lstStyle/>
          <a:p>
            <a:r>
              <a:rPr lang="fr-FR" dirty="0"/>
              <a:t>l’enseignant rappelle et explique chaque cas de congruence de deux triangles.</a:t>
            </a:r>
          </a:p>
        </p:txBody>
      </p:sp>
      <p:pic>
        <p:nvPicPr>
          <p:cNvPr id="17" name="Image 8">
            <a:extLst>
              <a:ext uri="{FF2B5EF4-FFF2-40B4-BE49-F238E27FC236}">
                <a16:creationId xmlns:a16="http://schemas.microsoft.com/office/drawing/2014/main" id="{7EBE11A9-8DD5-4B26-33EC-E558E01D0EF9}"/>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3" name="Image 2" descr="Une image contenant texte, capture d’écran, Police&#10;&#10;Le contenu généré par l’IA peut être incorrect.">
            <a:extLst>
              <a:ext uri="{FF2B5EF4-FFF2-40B4-BE49-F238E27FC236}">
                <a16:creationId xmlns:a16="http://schemas.microsoft.com/office/drawing/2014/main" id="{76F08564-7B49-D096-E2B7-D34CF070EB8F}"/>
              </a:ext>
            </a:extLst>
          </p:cNvPr>
          <p:cNvPicPr>
            <a:picLocks noChangeAspect="1"/>
          </p:cNvPicPr>
          <p:nvPr/>
        </p:nvPicPr>
        <p:blipFill>
          <a:blip r:embed="rId3"/>
          <a:stretch>
            <a:fillRect/>
          </a:stretch>
        </p:blipFill>
        <p:spPr>
          <a:xfrm>
            <a:off x="486308" y="1789889"/>
            <a:ext cx="11219383" cy="2886859"/>
          </a:xfrm>
          <a:prstGeom prst="rect">
            <a:avLst/>
          </a:prstGeom>
        </p:spPr>
      </p:pic>
      <p:sp>
        <p:nvSpPr>
          <p:cNvPr id="6" name="ZoneTexte 5">
            <a:extLst>
              <a:ext uri="{FF2B5EF4-FFF2-40B4-BE49-F238E27FC236}">
                <a16:creationId xmlns:a16="http://schemas.microsoft.com/office/drawing/2014/main" id="{0929F7DE-53F2-7BE4-DE01-D5C8CD7B5CB1}"/>
              </a:ext>
            </a:extLst>
          </p:cNvPr>
          <p:cNvSpPr txBox="1"/>
          <p:nvPr/>
        </p:nvSpPr>
        <p:spPr>
          <a:xfrm>
            <a:off x="1782592" y="4030417"/>
            <a:ext cx="9209663" cy="646331"/>
          </a:xfrm>
          <a:prstGeom prst="rect">
            <a:avLst/>
          </a:prstGeom>
          <a:noFill/>
        </p:spPr>
        <p:txBody>
          <a:bodyPr wrap="square">
            <a:spAutoFit/>
          </a:bodyPr>
          <a:lstStyle/>
          <a:p>
            <a:pPr algn="just"/>
            <a:r>
              <a:rPr lang="fr-FR" sz="1800" b="1" i="0" u="none" strike="noStrike" baseline="0" dirty="0">
                <a:solidFill>
                  <a:srgbClr val="FF0000"/>
                </a:solidFill>
                <a:latin typeface="OHWVKV+Calibri"/>
              </a:rPr>
              <a:t>Deux triangles sont congrus si : Ils ont un côté de même longueur et</a:t>
            </a:r>
            <a:r>
              <a:rPr lang="fr-FR" sz="1800" b="1" i="0" u="none" strike="noStrike" baseline="0" dirty="0">
                <a:solidFill>
                  <a:srgbClr val="FF0000"/>
                </a:solidFill>
                <a:latin typeface="OHWVKV+Calibri-Bold"/>
              </a:rPr>
              <a:t> </a:t>
            </a:r>
            <a:r>
              <a:rPr lang="fr-FR" b="1" dirty="0">
                <a:solidFill>
                  <a:srgbClr val="FF0000"/>
                </a:solidFill>
                <a:latin typeface="OHWVKV+Calibri"/>
              </a:rPr>
              <a:t>l</a:t>
            </a:r>
            <a:r>
              <a:rPr lang="fr-FR" sz="1800" b="1" i="0" u="none" strike="noStrike" baseline="0" dirty="0">
                <a:solidFill>
                  <a:srgbClr val="FF0000"/>
                </a:solidFill>
                <a:latin typeface="OHWVKV+Calibri"/>
              </a:rPr>
              <a:t>es angles adjacents aux côtés égaux sont deux à deux égaux. </a:t>
            </a:r>
            <a:endParaRPr lang="fr-FR" b="1" dirty="0">
              <a:solidFill>
                <a:srgbClr val="FF0000"/>
              </a:solidFill>
            </a:endParaRPr>
          </a:p>
        </p:txBody>
      </p:sp>
      <p:sp>
        <p:nvSpPr>
          <p:cNvPr id="8" name="ZoneTexte 7">
            <a:extLst>
              <a:ext uri="{FF2B5EF4-FFF2-40B4-BE49-F238E27FC236}">
                <a16:creationId xmlns:a16="http://schemas.microsoft.com/office/drawing/2014/main" id="{20445953-F551-0614-CBC3-C98A308E5466}"/>
              </a:ext>
            </a:extLst>
          </p:cNvPr>
          <p:cNvSpPr txBox="1"/>
          <p:nvPr/>
        </p:nvSpPr>
        <p:spPr>
          <a:xfrm>
            <a:off x="1782593" y="3429000"/>
            <a:ext cx="9863124" cy="646331"/>
          </a:xfrm>
          <a:prstGeom prst="rect">
            <a:avLst/>
          </a:prstGeom>
          <a:noFill/>
        </p:spPr>
        <p:txBody>
          <a:bodyPr wrap="square">
            <a:spAutoFit/>
          </a:bodyPr>
          <a:lstStyle/>
          <a:p>
            <a:pPr algn="just"/>
            <a:r>
              <a:rPr lang="fr-FR" sz="1800" b="1" i="0" u="none" strike="noStrike" baseline="0" dirty="0">
                <a:solidFill>
                  <a:schemeClr val="accent2"/>
                </a:solidFill>
                <a:latin typeface="OHWVKV+Calibri"/>
              </a:rPr>
              <a:t>Deux triangles sont congrus si :Ils ont un angle de même mesure compris entre deux côtés deux à deux de même longueur</a:t>
            </a:r>
            <a:r>
              <a:rPr lang="fr-FR" sz="1800" b="1" i="0" u="none" strike="noStrike" baseline="0" dirty="0">
                <a:solidFill>
                  <a:srgbClr val="FF0000"/>
                </a:solidFill>
                <a:latin typeface="OHWVKV+Calibri"/>
              </a:rPr>
              <a:t>. </a:t>
            </a:r>
            <a:endParaRPr lang="fr-FR" b="1" dirty="0">
              <a:solidFill>
                <a:srgbClr val="FF0000"/>
              </a:solidFill>
            </a:endParaRPr>
          </a:p>
        </p:txBody>
      </p:sp>
      <p:sp>
        <p:nvSpPr>
          <p:cNvPr id="10" name="ZoneTexte 9">
            <a:extLst>
              <a:ext uri="{FF2B5EF4-FFF2-40B4-BE49-F238E27FC236}">
                <a16:creationId xmlns:a16="http://schemas.microsoft.com/office/drawing/2014/main" id="{9AF11AD6-8B69-1869-9D87-21A8D5FB7F88}"/>
              </a:ext>
            </a:extLst>
          </p:cNvPr>
          <p:cNvSpPr txBox="1"/>
          <p:nvPr/>
        </p:nvSpPr>
        <p:spPr>
          <a:xfrm>
            <a:off x="1858323" y="3059668"/>
            <a:ext cx="9420554" cy="369332"/>
          </a:xfrm>
          <a:prstGeom prst="rect">
            <a:avLst/>
          </a:prstGeom>
          <a:noFill/>
        </p:spPr>
        <p:txBody>
          <a:bodyPr wrap="square">
            <a:spAutoFit/>
          </a:bodyPr>
          <a:lstStyle/>
          <a:p>
            <a:pPr algn="just"/>
            <a:r>
              <a:rPr lang="fr-FR" sz="1800" b="1" i="0" u="none" strike="noStrike" baseline="0" dirty="0">
                <a:solidFill>
                  <a:schemeClr val="accent5"/>
                </a:solidFill>
                <a:latin typeface="OHWVKV+Calibri"/>
              </a:rPr>
              <a:t>Deux triangles sont congrus si : Ils ont leurs côtés deux à deux de même longueur</a:t>
            </a:r>
            <a:r>
              <a:rPr lang="fr-FR" sz="1800" b="0" i="0" u="none" strike="noStrike" baseline="0" dirty="0">
                <a:latin typeface="OHWVKV+Calibri"/>
              </a:rPr>
              <a:t>. </a:t>
            </a:r>
            <a:endParaRPr lang="fr-FR" dirty="0"/>
          </a:p>
        </p:txBody>
      </p:sp>
    </p:spTree>
    <p:extLst>
      <p:ext uri="{BB962C8B-B14F-4D97-AF65-F5344CB8AC3E}">
        <p14:creationId xmlns:p14="http://schemas.microsoft.com/office/powerpoint/2010/main" val="41227372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196E3F-9CD2-DEEA-A12B-B61E5CCB5168}"/>
              </a:ext>
            </a:extLst>
          </p:cNvPr>
          <p:cNvSpPr>
            <a:spLocks noGrp="1"/>
          </p:cNvSpPr>
          <p:nvPr>
            <p:ph type="title"/>
          </p:nvPr>
        </p:nvSpPr>
        <p:spPr/>
        <p:txBody>
          <a:bodyPr/>
          <a:lstStyle/>
          <a:p>
            <a:r>
              <a:rPr lang="fr-FR" dirty="0">
                <a:latin typeface="Calibri" panose="020F0502020204030204"/>
              </a:rPr>
              <a:t>On veut résoudre le problème suivant. Exprimez vos avis. </a:t>
            </a:r>
            <a:endParaRPr lang="fr-FR" dirty="0"/>
          </a:p>
        </p:txBody>
      </p:sp>
      <p:sp>
        <p:nvSpPr>
          <p:cNvPr id="4" name="Espace réservé du contenu 3">
            <a:extLst>
              <a:ext uri="{FF2B5EF4-FFF2-40B4-BE49-F238E27FC236}">
                <a16:creationId xmlns:a16="http://schemas.microsoft.com/office/drawing/2014/main" id="{8B5044B5-AC58-0818-8785-9884D0BA530D}"/>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donne 30s aux élèves pour réfléchir, puis invite deux ou trois d'entre eux à répondre.</a:t>
            </a:r>
          </a:p>
        </p:txBody>
      </p:sp>
      <p:pic>
        <p:nvPicPr>
          <p:cNvPr id="14" name="Picture 2" descr="Lever la main - Icônes mains et gestes gratuites">
            <a:extLst>
              <a:ext uri="{FF2B5EF4-FFF2-40B4-BE49-F238E27FC236}">
                <a16:creationId xmlns:a16="http://schemas.microsoft.com/office/drawing/2014/main" id="{18C2F648-5CC3-A984-016B-D362A91F7724}"/>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a14="http://schemas.microsoft.com/office/drawing/2010/main" Requires="a14">
          <p:sp>
            <p:nvSpPr>
              <p:cNvPr id="3" name="ZoneTexte 2">
                <a:extLst>
                  <a:ext uri="{FF2B5EF4-FFF2-40B4-BE49-F238E27FC236}">
                    <a16:creationId xmlns:a16="http://schemas.microsoft.com/office/drawing/2014/main" id="{02FD7DB6-3C97-FB42-9072-AB3D227A5AC9}"/>
                  </a:ext>
                </a:extLst>
              </p:cNvPr>
              <p:cNvSpPr txBox="1"/>
              <p:nvPr/>
            </p:nvSpPr>
            <p:spPr>
              <a:xfrm>
                <a:off x="2001520" y="2275840"/>
                <a:ext cx="9001760" cy="1384995"/>
              </a:xfrm>
              <a:prstGeom prst="rect">
                <a:avLst/>
              </a:prstGeom>
              <a:noFill/>
            </p:spPr>
            <p:txBody>
              <a:bodyPr wrap="square" rtlCol="0">
                <a:spAutoFit/>
              </a:bodyPr>
              <a:lstStyle/>
              <a:p>
                <a:pPr algn="l"/>
                <a:r>
                  <a:rPr lang="fr-FR" sz="2800" dirty="0">
                    <a:latin typeface="Calibri" panose="020F0502020204030204" pitchFamily="34" charset="0"/>
                    <a:cs typeface="Calibri" panose="020F0502020204030204" pitchFamily="34" charset="0"/>
                  </a:rPr>
                  <a:t>ABDE et BCFG sont deux carrés construits sur deux côtés du triangle </a:t>
                </a:r>
                <a14:m>
                  <m:oMath xmlns:m="http://schemas.openxmlformats.org/officeDocument/2006/math">
                    <m:r>
                      <a:rPr lang="fr-FR" sz="2800" i="1" smtClean="0">
                        <a:latin typeface="Cambria Math" panose="02040503050406030204" pitchFamily="18" charset="0"/>
                        <a:ea typeface="Cambria Math" panose="02040503050406030204" pitchFamily="18" charset="0"/>
                        <a:cs typeface="Calibri" panose="020F0502020204030204" pitchFamily="34" charset="0"/>
                      </a:rPr>
                      <m:t>∆</m:t>
                    </m:r>
                  </m:oMath>
                </a14:m>
                <a:r>
                  <a:rPr lang="fr-FR" sz="2800" dirty="0">
                    <a:latin typeface="Calibri" panose="020F0502020204030204" pitchFamily="34" charset="0"/>
                    <a:cs typeface="Calibri" panose="020F0502020204030204" pitchFamily="34" charset="0"/>
                  </a:rPr>
                  <a:t>ABC.</a:t>
                </a:r>
              </a:p>
              <a:p>
                <a:pPr algn="l"/>
                <a:r>
                  <a:rPr lang="fr-FR" sz="2800" dirty="0">
                    <a:latin typeface="Calibri" panose="020F0502020204030204" pitchFamily="34" charset="0"/>
                    <a:cs typeface="Calibri" panose="020F0502020204030204" pitchFamily="34" charset="0"/>
                  </a:rPr>
                  <a:t>Démontrer que : GA = CD</a:t>
                </a:r>
              </a:p>
            </p:txBody>
          </p:sp>
        </mc:Choice>
        <mc:Fallback>
          <p:sp>
            <p:nvSpPr>
              <p:cNvPr id="3" name="ZoneTexte 2">
                <a:extLst>
                  <a:ext uri="{FF2B5EF4-FFF2-40B4-BE49-F238E27FC236}">
                    <a16:creationId xmlns:a16="http://schemas.microsoft.com/office/drawing/2014/main" id="{02FD7DB6-3C97-FB42-9072-AB3D227A5AC9}"/>
                  </a:ext>
                </a:extLst>
              </p:cNvPr>
              <p:cNvSpPr txBox="1">
                <a:spLocks noRot="1" noChangeAspect="1" noMove="1" noResize="1" noEditPoints="1" noAdjustHandles="1" noChangeArrowheads="1" noChangeShapeType="1" noTextEdit="1"/>
              </p:cNvSpPr>
              <p:nvPr/>
            </p:nvSpPr>
            <p:spPr>
              <a:xfrm>
                <a:off x="2001520" y="2275840"/>
                <a:ext cx="9001760" cy="1384995"/>
              </a:xfrm>
              <a:prstGeom prst="rect">
                <a:avLst/>
              </a:prstGeom>
              <a:blipFill>
                <a:blip r:embed="rId3"/>
                <a:stretch>
                  <a:fillRect l="-1354" t="-3947" b="-11404"/>
                </a:stretch>
              </a:blipFill>
            </p:spPr>
            <p:txBody>
              <a:bodyPr/>
              <a:lstStyle/>
              <a:p>
                <a:r>
                  <a:rPr lang="fr-FR">
                    <a:noFill/>
                  </a:rPr>
                  <a:t> </a:t>
                </a:r>
              </a:p>
            </p:txBody>
          </p:sp>
        </mc:Fallback>
      </mc:AlternateContent>
    </p:spTree>
    <p:extLst>
      <p:ext uri="{BB962C8B-B14F-4D97-AF65-F5344CB8AC3E}">
        <p14:creationId xmlns:p14="http://schemas.microsoft.com/office/powerpoint/2010/main" val="39720236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4" name="Espace réservé du contenu 3">
            <a:extLst>
              <a:ext uri="{FF2B5EF4-FFF2-40B4-BE49-F238E27FC236}">
                <a16:creationId xmlns:a16="http://schemas.microsoft.com/office/drawing/2014/main" id="{54EA4B3D-C5A8-E4EC-ADF3-C1DBE765D7C2}"/>
              </a:ext>
            </a:extLst>
          </p:cNvPr>
          <p:cNvSpPr>
            <a:spLocks noGrp="1"/>
          </p:cNvSpPr>
          <p:nvPr>
            <p:ph sz="quarter" idx="11"/>
          </p:nvPr>
        </p:nvSpPr>
        <p:spPr/>
        <p:txBody>
          <a:bodyPr/>
          <a:lstStyle/>
          <a:p>
            <a:r>
              <a:rPr lang="fr-FR" dirty="0">
                <a:solidFill>
                  <a:prstClr val="white">
                    <a:lumMod val="65000"/>
                  </a:prstClr>
                </a:solidFill>
                <a:latin typeface="Calibri" panose="020F0502020204030204"/>
              </a:rPr>
              <a:t>À ce moment-là, on évite les termes « homologues » et «  congrus »</a:t>
            </a:r>
          </a:p>
        </p:txBody>
      </p:sp>
      <p:pic>
        <p:nvPicPr>
          <p:cNvPr id="14" name="Picture 2" descr="Lever la main - Icônes mains et gestes gratuites">
            <a:extLst>
              <a:ext uri="{FF2B5EF4-FFF2-40B4-BE49-F238E27FC236}">
                <a16:creationId xmlns:a16="http://schemas.microsoft.com/office/drawing/2014/main" id="{8CE0C3EB-3558-15A6-B86E-F866E8D3EDAA}"/>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3AEA754F-EA10-CE48-B80C-1131988A23A6}"/>
              </a:ext>
            </a:extLst>
          </p:cNvPr>
          <p:cNvSpPr/>
          <p:nvPr/>
        </p:nvSpPr>
        <p:spPr>
          <a:xfrm>
            <a:off x="2419446" y="2467045"/>
            <a:ext cx="9059192" cy="127993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Image 15" descr="Une image contenant cercle, Tir à l’arc, tir à l’arc&#10;&#10;Le contenu généré par l’IA peut être incorrect.">
            <a:extLst>
              <a:ext uri="{FF2B5EF4-FFF2-40B4-BE49-F238E27FC236}">
                <a16:creationId xmlns:a16="http://schemas.microsoft.com/office/drawing/2014/main" id="{B433A7DF-3CED-1E16-5C3B-25F46CEA567D}"/>
              </a:ext>
            </a:extLst>
          </p:cNvPr>
          <p:cNvPicPr>
            <a:picLocks noChangeAspect="1"/>
          </p:cNvPicPr>
          <p:nvPr/>
        </p:nvPicPr>
        <p:blipFill>
          <a:blip r:embed="rId3"/>
          <a:stretch>
            <a:fillRect/>
          </a:stretch>
        </p:blipFill>
        <p:spPr>
          <a:xfrm>
            <a:off x="1209562" y="2793486"/>
            <a:ext cx="834700" cy="766838"/>
          </a:xfrm>
          <a:prstGeom prst="rect">
            <a:avLst/>
          </a:prstGeom>
        </p:spPr>
      </p:pic>
      <p:sp>
        <p:nvSpPr>
          <p:cNvPr id="24" name="ZoneTexte 23">
            <a:extLst>
              <a:ext uri="{FF2B5EF4-FFF2-40B4-BE49-F238E27FC236}">
                <a16:creationId xmlns:a16="http://schemas.microsoft.com/office/drawing/2014/main" id="{EDC9E674-51B6-F62B-681F-A9A4A5CE65D9}"/>
              </a:ext>
            </a:extLst>
          </p:cNvPr>
          <p:cNvSpPr txBox="1"/>
          <p:nvPr/>
        </p:nvSpPr>
        <p:spPr>
          <a:xfrm>
            <a:off x="2589989" y="2782669"/>
            <a:ext cx="8129892" cy="400110"/>
          </a:xfrm>
          <a:prstGeom prst="rect">
            <a:avLst/>
          </a:prstGeom>
          <a:noFill/>
        </p:spPr>
        <p:txBody>
          <a:bodyPr wrap="square">
            <a:spAutoFit/>
          </a:bodyPr>
          <a:lstStyle/>
          <a:p>
            <a:pPr marL="285750" lvl="0" indent="-285750">
              <a:buFont typeface="Arial" panose="020B0604020202020204" pitchFamily="34" charset="0"/>
              <a:buChar char="•"/>
            </a:pPr>
            <a:r>
              <a:rPr lang="fr-FR" sz="2000" dirty="0"/>
              <a:t>Utiliser la congruence de deux triangles pour résoudre un problème </a:t>
            </a:r>
          </a:p>
        </p:txBody>
      </p:sp>
    </p:spTree>
    <p:extLst>
      <p:ext uri="{BB962C8B-B14F-4D97-AF65-F5344CB8AC3E}">
        <p14:creationId xmlns:p14="http://schemas.microsoft.com/office/powerpoint/2010/main" val="28553671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3DD80-FDCF-0FBF-26BA-93491658128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8914E87-9371-0684-04B5-073873C75993}"/>
              </a:ext>
            </a:extLst>
          </p:cNvPr>
          <p:cNvSpPr>
            <a:spLocks noGrp="1"/>
          </p:cNvSpPr>
          <p:nvPr>
            <p:ph type="body" sz="quarter" idx="10"/>
          </p:nvPr>
        </p:nvSpPr>
        <p:spPr/>
        <p:txBody>
          <a:bodyPr>
            <a:normAutofit fontScale="92500" lnSpcReduction="20000"/>
          </a:bodyPr>
          <a:lstStyle/>
          <a:p>
            <a:r>
              <a:rPr lang="fr-FR" dirty="0"/>
              <a:t>5 min</a:t>
            </a:r>
          </a:p>
        </p:txBody>
      </p:sp>
    </p:spTree>
    <p:extLst>
      <p:ext uri="{BB962C8B-B14F-4D97-AF65-F5344CB8AC3E}">
        <p14:creationId xmlns:p14="http://schemas.microsoft.com/office/powerpoint/2010/main" val="42224897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FED4DC-4D24-49F9-47BD-729AD9D435FA}"/>
              </a:ext>
            </a:extLst>
          </p:cNvPr>
          <p:cNvSpPr>
            <a:spLocks noGrp="1"/>
          </p:cNvSpPr>
          <p:nvPr>
            <p:ph type="title"/>
          </p:nvPr>
        </p:nvSpPr>
        <p:spPr/>
        <p:txBody>
          <a:bodyPr/>
          <a:lstStyle/>
          <a:p>
            <a:r>
              <a:rPr lang="fr-FR" dirty="0"/>
              <a:t>Voici le problème que je vais résoudre</a:t>
            </a:r>
          </a:p>
        </p:txBody>
      </p:sp>
      <p:sp>
        <p:nvSpPr>
          <p:cNvPr id="4" name="Espace réservé du contenu 3">
            <a:extLst>
              <a:ext uri="{FF2B5EF4-FFF2-40B4-BE49-F238E27FC236}">
                <a16:creationId xmlns:a16="http://schemas.microsoft.com/office/drawing/2014/main" id="{BBBD8B40-CD58-1B43-CB76-A861CE5E35E7}"/>
              </a:ext>
            </a:extLst>
          </p:cNvPr>
          <p:cNvSpPr>
            <a:spLocks noGrp="1"/>
          </p:cNvSpPr>
          <p:nvPr>
            <p:ph sz="quarter" idx="11"/>
          </p:nvPr>
        </p:nvSpPr>
        <p:spPr/>
        <p:txBody>
          <a:bodyPr/>
          <a:lstStyle/>
          <a:p>
            <a:r>
              <a:rPr lang="fr-FR" dirty="0"/>
              <a:t>L’enseignant rappelle l’ordre des points : AB homologue à EG. Donc A ↔ E et B ↔ G</a:t>
            </a:r>
          </a:p>
        </p:txBody>
      </p:sp>
      <p:pic>
        <p:nvPicPr>
          <p:cNvPr id="9" name="Google Shape;289;p51">
            <a:extLst>
              <a:ext uri="{FF2B5EF4-FFF2-40B4-BE49-F238E27FC236}">
                <a16:creationId xmlns:a16="http://schemas.microsoft.com/office/drawing/2014/main" id="{0669E6B1-1B70-976E-CBEA-81DA3071FB5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mc:AlternateContent xmlns:mc="http://schemas.openxmlformats.org/markup-compatibility/2006">
        <mc:Choice xmlns:a14="http://schemas.microsoft.com/office/drawing/2010/main" Requires="a14">
          <p:sp>
            <p:nvSpPr>
              <p:cNvPr id="19" name="ZoneTexte 18">
                <a:extLst>
                  <a:ext uri="{FF2B5EF4-FFF2-40B4-BE49-F238E27FC236}">
                    <a16:creationId xmlns:a16="http://schemas.microsoft.com/office/drawing/2014/main" id="{2370489F-97B3-9AA3-E9CE-825DB1BE2220}"/>
                  </a:ext>
                </a:extLst>
              </p:cNvPr>
              <p:cNvSpPr txBox="1"/>
              <p:nvPr/>
            </p:nvSpPr>
            <p:spPr>
              <a:xfrm>
                <a:off x="900937" y="2334587"/>
                <a:ext cx="10277091" cy="1384995"/>
              </a:xfrm>
              <a:prstGeom prst="rect">
                <a:avLst/>
              </a:prstGeom>
              <a:noFill/>
            </p:spPr>
            <p:txBody>
              <a:bodyPr wrap="square">
                <a:spAutoFit/>
              </a:bodyPr>
              <a:lstStyle/>
              <a:p>
                <a:r>
                  <a:rPr lang="fr-FR" sz="2800" b="0" i="0" u="none" strike="noStrike" baseline="0" dirty="0">
                    <a:latin typeface="OHWVKV+Calibri"/>
                  </a:rPr>
                  <a:t>ABDE et BCFG sont deux carrés construits sur deux côtés du triangle </a:t>
                </a:r>
                <a14:m>
                  <m:oMath xmlns:m="http://schemas.openxmlformats.org/officeDocument/2006/math">
                    <m:r>
                      <a:rPr lang="fr-FR" sz="2800" b="0" i="1" u="none" strike="noStrike" baseline="0" smtClean="0">
                        <a:latin typeface="Cambria Math" panose="02040503050406030204" pitchFamily="18" charset="0"/>
                        <a:ea typeface="Cambria Math" panose="02040503050406030204" pitchFamily="18" charset="0"/>
                      </a:rPr>
                      <m:t>∆</m:t>
                    </m:r>
                  </m:oMath>
                </a14:m>
                <a:r>
                  <a:rPr lang="fr-FR" sz="2800" b="0" i="0" u="none" strike="noStrike" baseline="0" dirty="0">
                    <a:latin typeface="OHWVKV+Calibri"/>
                  </a:rPr>
                  <a:t>ABC. </a:t>
                </a:r>
              </a:p>
              <a:p>
                <a:pPr algn="just"/>
                <a:r>
                  <a:rPr lang="fr-FR" sz="2800" b="1" i="0" u="none" strike="noStrike" baseline="0" dirty="0">
                    <a:latin typeface="OHWVKV+Calibri-Bold"/>
                  </a:rPr>
                  <a:t>Démontrer que : GA = CD </a:t>
                </a:r>
                <a:endParaRPr lang="fr-FR" sz="2800" dirty="0"/>
              </a:p>
            </p:txBody>
          </p:sp>
        </mc:Choice>
        <mc:Fallback>
          <p:sp>
            <p:nvSpPr>
              <p:cNvPr id="19" name="ZoneTexte 18">
                <a:extLst>
                  <a:ext uri="{FF2B5EF4-FFF2-40B4-BE49-F238E27FC236}">
                    <a16:creationId xmlns:a16="http://schemas.microsoft.com/office/drawing/2014/main" id="{2370489F-97B3-9AA3-E9CE-825DB1BE2220}"/>
                  </a:ext>
                </a:extLst>
              </p:cNvPr>
              <p:cNvSpPr txBox="1">
                <a:spLocks noRot="1" noChangeAspect="1" noMove="1" noResize="1" noEditPoints="1" noAdjustHandles="1" noChangeArrowheads="1" noChangeShapeType="1" noTextEdit="1"/>
              </p:cNvSpPr>
              <p:nvPr/>
            </p:nvSpPr>
            <p:spPr>
              <a:xfrm>
                <a:off x="900937" y="2334587"/>
                <a:ext cx="10277091" cy="1384995"/>
              </a:xfrm>
              <a:prstGeom prst="rect">
                <a:avLst/>
              </a:prstGeom>
              <a:blipFill>
                <a:blip r:embed="rId3"/>
                <a:stretch>
                  <a:fillRect l="-1246" t="-4405" b="-11454"/>
                </a:stretch>
              </a:blipFill>
            </p:spPr>
            <p:txBody>
              <a:bodyPr/>
              <a:lstStyle/>
              <a:p>
                <a:r>
                  <a:rPr lang="fr-FR">
                    <a:noFill/>
                  </a:rPr>
                  <a:t> </a:t>
                </a:r>
              </a:p>
            </p:txBody>
          </p:sp>
        </mc:Fallback>
      </mc:AlternateContent>
      <p:sp>
        <p:nvSpPr>
          <p:cNvPr id="21" name="ZoneTexte 20">
            <a:extLst>
              <a:ext uri="{FF2B5EF4-FFF2-40B4-BE49-F238E27FC236}">
                <a16:creationId xmlns:a16="http://schemas.microsoft.com/office/drawing/2014/main" id="{7AFFB881-102A-B97D-6C08-D3A515D2A308}"/>
              </a:ext>
            </a:extLst>
          </p:cNvPr>
          <p:cNvSpPr txBox="1"/>
          <p:nvPr/>
        </p:nvSpPr>
        <p:spPr>
          <a:xfrm>
            <a:off x="1030246" y="1799138"/>
            <a:ext cx="1463572" cy="369332"/>
          </a:xfrm>
          <a:prstGeom prst="rect">
            <a:avLst/>
          </a:prstGeom>
          <a:noFill/>
        </p:spPr>
        <p:txBody>
          <a:bodyPr wrap="square">
            <a:spAutoFit/>
          </a:bodyPr>
          <a:lstStyle/>
          <a:p>
            <a:r>
              <a:rPr lang="fr-FR" sz="1800" b="1" i="0" u="sng" strike="noStrike" baseline="0" dirty="0">
                <a:solidFill>
                  <a:srgbClr val="FF0000"/>
                </a:solidFill>
                <a:latin typeface="OHWVKV+Calibri"/>
              </a:rPr>
              <a:t>Problème</a:t>
            </a:r>
            <a:endParaRPr lang="fr-FR" b="1" u="sng" dirty="0">
              <a:solidFill>
                <a:srgbClr val="FF0000"/>
              </a:solidFill>
            </a:endParaRPr>
          </a:p>
        </p:txBody>
      </p:sp>
    </p:spTree>
    <p:extLst>
      <p:ext uri="{BB962C8B-B14F-4D97-AF65-F5344CB8AC3E}">
        <p14:creationId xmlns:p14="http://schemas.microsoft.com/office/powerpoint/2010/main" val="39677261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CF62C-1564-674E-0E63-17FF65EB97A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A4895D4-EFDE-DB57-972B-B41561335108}"/>
              </a:ext>
            </a:extLst>
          </p:cNvPr>
          <p:cNvSpPr>
            <a:spLocks noGrp="1"/>
          </p:cNvSpPr>
          <p:nvPr>
            <p:ph type="title"/>
          </p:nvPr>
        </p:nvSpPr>
        <p:spPr/>
        <p:txBody>
          <a:bodyPr/>
          <a:lstStyle/>
          <a:p>
            <a:r>
              <a:rPr lang="fr-FR" dirty="0"/>
              <a:t>Maintenant, je vais faire une construction propre à partir des hypothèses du problème.</a:t>
            </a:r>
          </a:p>
        </p:txBody>
      </p:sp>
      <p:sp>
        <p:nvSpPr>
          <p:cNvPr id="4" name="Espace réservé du contenu 3">
            <a:extLst>
              <a:ext uri="{FF2B5EF4-FFF2-40B4-BE49-F238E27FC236}">
                <a16:creationId xmlns:a16="http://schemas.microsoft.com/office/drawing/2014/main" id="{F13177FD-5D9A-2055-C1AF-21E15630E38A}"/>
              </a:ext>
            </a:extLst>
          </p:cNvPr>
          <p:cNvSpPr>
            <a:spLocks noGrp="1"/>
          </p:cNvSpPr>
          <p:nvPr>
            <p:ph sz="quarter" idx="11"/>
          </p:nvPr>
        </p:nvSpPr>
        <p:spPr/>
        <p:txBody>
          <a:bodyPr/>
          <a:lstStyle/>
          <a:p>
            <a:r>
              <a:rPr lang="fr-FR" dirty="0"/>
              <a:t>L’enseignant explique les étapes de la construction</a:t>
            </a:r>
          </a:p>
        </p:txBody>
      </p:sp>
      <p:pic>
        <p:nvPicPr>
          <p:cNvPr id="9" name="Google Shape;289;p51">
            <a:extLst>
              <a:ext uri="{FF2B5EF4-FFF2-40B4-BE49-F238E27FC236}">
                <a16:creationId xmlns:a16="http://schemas.microsoft.com/office/drawing/2014/main" id="{98BFA688-1750-0720-CBF4-7CB701180AB1}"/>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mc:AlternateContent xmlns:mc="http://schemas.openxmlformats.org/markup-compatibility/2006">
        <mc:Choice xmlns:a14="http://schemas.microsoft.com/office/drawing/2010/main" Requires="a14">
          <p:sp>
            <p:nvSpPr>
              <p:cNvPr id="3" name="ZoneTexte 2">
                <a:extLst>
                  <a:ext uri="{FF2B5EF4-FFF2-40B4-BE49-F238E27FC236}">
                    <a16:creationId xmlns:a16="http://schemas.microsoft.com/office/drawing/2014/main" id="{EFC9F945-296B-9BAA-3459-0FAA0F21EBF4}"/>
                  </a:ext>
                </a:extLst>
              </p:cNvPr>
              <p:cNvSpPr txBox="1"/>
              <p:nvPr/>
            </p:nvSpPr>
            <p:spPr>
              <a:xfrm>
                <a:off x="330472" y="1019121"/>
                <a:ext cx="9949602" cy="677108"/>
              </a:xfrm>
              <a:prstGeom prst="rect">
                <a:avLst/>
              </a:prstGeom>
              <a:noFill/>
            </p:spPr>
            <p:txBody>
              <a:bodyPr wrap="square">
                <a:spAutoFit/>
              </a:bodyPr>
              <a:lstStyle/>
              <a:p>
                <a:r>
                  <a:rPr lang="fr-FR" sz="1800" b="1" i="0" u="sng" strike="noStrike" baseline="0" dirty="0">
                    <a:solidFill>
                      <a:srgbClr val="FF0000"/>
                    </a:solidFill>
                    <a:latin typeface="OHWVKV+Calibri"/>
                  </a:rPr>
                  <a:t>Problème: </a:t>
                </a:r>
                <a:r>
                  <a:rPr lang="fr-FR" dirty="0">
                    <a:latin typeface="OHWVKV+Calibri"/>
                  </a:rPr>
                  <a:t>ABDE et BCFG sont deux carrés construits sur deux côtés du triangle </a:t>
                </a:r>
                <a14:m>
                  <m:oMath xmlns:m="http://schemas.openxmlformats.org/officeDocument/2006/math">
                    <m:r>
                      <a:rPr lang="fr-FR" i="1" smtClean="0">
                        <a:latin typeface="Cambria Math" panose="02040503050406030204" pitchFamily="18" charset="0"/>
                        <a:ea typeface="Cambria Math" panose="02040503050406030204" pitchFamily="18" charset="0"/>
                      </a:rPr>
                      <m:t>∆</m:t>
                    </m:r>
                  </m:oMath>
                </a14:m>
                <a:r>
                  <a:rPr lang="fr-FR" dirty="0">
                    <a:latin typeface="OHWVKV+Calibri"/>
                  </a:rPr>
                  <a:t>ABC.</a:t>
                </a:r>
              </a:p>
              <a:p>
                <a:r>
                  <a:rPr lang="fr-FR" dirty="0">
                    <a:latin typeface="OHWVKV+Calibri"/>
                  </a:rPr>
                  <a:t>                                      </a:t>
                </a:r>
                <a:r>
                  <a:rPr lang="fr-FR" sz="2000" b="1" dirty="0">
                    <a:solidFill>
                      <a:srgbClr val="FF0000"/>
                    </a:solidFill>
                    <a:latin typeface="OHWVKV+Calibri-Bold"/>
                  </a:rPr>
                  <a:t>Démontrer que : GA = CD </a:t>
                </a:r>
                <a:endParaRPr lang="fr-FR" sz="2000" b="1" dirty="0">
                  <a:solidFill>
                    <a:srgbClr val="FF0000"/>
                  </a:solidFill>
                </a:endParaRPr>
              </a:p>
            </p:txBody>
          </p:sp>
        </mc:Choice>
        <mc:Fallback>
          <p:sp>
            <p:nvSpPr>
              <p:cNvPr id="3" name="ZoneTexte 2">
                <a:extLst>
                  <a:ext uri="{FF2B5EF4-FFF2-40B4-BE49-F238E27FC236}">
                    <a16:creationId xmlns:a16="http://schemas.microsoft.com/office/drawing/2014/main" id="{EFC9F945-296B-9BAA-3459-0FAA0F21EBF4}"/>
                  </a:ext>
                </a:extLst>
              </p:cNvPr>
              <p:cNvSpPr txBox="1">
                <a:spLocks noRot="1" noChangeAspect="1" noMove="1" noResize="1" noEditPoints="1" noAdjustHandles="1" noChangeArrowheads="1" noChangeShapeType="1" noTextEdit="1"/>
              </p:cNvSpPr>
              <p:nvPr/>
            </p:nvSpPr>
            <p:spPr>
              <a:xfrm>
                <a:off x="330472" y="1019121"/>
                <a:ext cx="9949602" cy="677108"/>
              </a:xfrm>
              <a:prstGeom prst="rect">
                <a:avLst/>
              </a:prstGeom>
              <a:blipFill>
                <a:blip r:embed="rId3"/>
                <a:stretch>
                  <a:fillRect l="-490" t="-4505" b="-15315"/>
                </a:stretch>
              </a:blipFill>
            </p:spPr>
            <p:txBody>
              <a:bodyPr/>
              <a:lstStyle/>
              <a:p>
                <a:r>
                  <a:rPr lang="fr-FR">
                    <a:noFill/>
                  </a:rPr>
                  <a:t> </a:t>
                </a:r>
              </a:p>
            </p:txBody>
          </p:sp>
        </mc:Fallback>
      </mc:AlternateContent>
      <p:pic>
        <p:nvPicPr>
          <p:cNvPr id="11" name="Image 10" descr="Une image contenant diagramme, ligne, conception&#10;&#10;Le contenu généré par l’IA peut être incorrect.">
            <a:extLst>
              <a:ext uri="{FF2B5EF4-FFF2-40B4-BE49-F238E27FC236}">
                <a16:creationId xmlns:a16="http://schemas.microsoft.com/office/drawing/2014/main" id="{06E0188C-B3B5-6B6B-C105-BB40E0A734F9}"/>
              </a:ext>
            </a:extLst>
          </p:cNvPr>
          <p:cNvPicPr>
            <a:picLocks noChangeAspect="1"/>
          </p:cNvPicPr>
          <p:nvPr/>
        </p:nvPicPr>
        <p:blipFill>
          <a:blip r:embed="rId4"/>
          <a:stretch>
            <a:fillRect/>
          </a:stretch>
        </p:blipFill>
        <p:spPr>
          <a:xfrm>
            <a:off x="5163127" y="2350511"/>
            <a:ext cx="6144210" cy="3842689"/>
          </a:xfrm>
          <a:prstGeom prst="rect">
            <a:avLst/>
          </a:prstGeom>
        </p:spPr>
      </p:pic>
      <p:sp>
        <p:nvSpPr>
          <p:cNvPr id="12" name="ZoneTexte 11">
            <a:extLst>
              <a:ext uri="{FF2B5EF4-FFF2-40B4-BE49-F238E27FC236}">
                <a16:creationId xmlns:a16="http://schemas.microsoft.com/office/drawing/2014/main" id="{17B61B31-8513-2FEE-6C8D-B14AE918A536}"/>
              </a:ext>
            </a:extLst>
          </p:cNvPr>
          <p:cNvSpPr txBox="1"/>
          <p:nvPr/>
        </p:nvSpPr>
        <p:spPr>
          <a:xfrm>
            <a:off x="450543" y="1950284"/>
            <a:ext cx="7400365" cy="461665"/>
          </a:xfrm>
          <a:prstGeom prst="rect">
            <a:avLst/>
          </a:prstGeom>
          <a:noFill/>
        </p:spPr>
        <p:txBody>
          <a:bodyPr wrap="square">
            <a:spAutoFit/>
          </a:bodyPr>
          <a:lstStyle/>
          <a:p>
            <a:r>
              <a:rPr lang="fr-FR" sz="2400" b="1" i="0" u="none" strike="noStrike" baseline="0" dirty="0">
                <a:solidFill>
                  <a:schemeClr val="accent2"/>
                </a:solidFill>
                <a:latin typeface="OHWVKV+Calibri-Bold"/>
              </a:rPr>
              <a:t>1) </a:t>
            </a:r>
            <a:r>
              <a:rPr lang="fr-FR" sz="2400" b="1" i="0" u="none" strike="noStrike" baseline="0" dirty="0">
                <a:latin typeface="OHWVKV+Calibri-Bold"/>
              </a:rPr>
              <a:t>Bien lire l'énoncé et faire une figure propre : </a:t>
            </a:r>
            <a:endParaRPr lang="fr-FR" sz="2400" dirty="0"/>
          </a:p>
        </p:txBody>
      </p:sp>
    </p:spTree>
    <p:extLst>
      <p:ext uri="{BB962C8B-B14F-4D97-AF65-F5344CB8AC3E}">
        <p14:creationId xmlns:p14="http://schemas.microsoft.com/office/powerpoint/2010/main" val="37934724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5723E-B4AB-66CE-5010-2805EF54A9A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356E4A-3750-1916-C62E-D56363E027A4}"/>
              </a:ext>
            </a:extLst>
          </p:cNvPr>
          <p:cNvSpPr>
            <a:spLocks noGrp="1"/>
          </p:cNvSpPr>
          <p:nvPr>
            <p:ph type="title"/>
          </p:nvPr>
        </p:nvSpPr>
        <p:spPr/>
        <p:txBody>
          <a:bodyPr/>
          <a:lstStyle/>
          <a:p>
            <a:r>
              <a:rPr lang="fr-FR" dirty="0"/>
              <a:t>Maintenant, je vais identifier sur la figue ce que je veux démontrer .</a:t>
            </a:r>
          </a:p>
        </p:txBody>
      </p:sp>
      <p:sp>
        <p:nvSpPr>
          <p:cNvPr id="4" name="Espace réservé du contenu 3">
            <a:extLst>
              <a:ext uri="{FF2B5EF4-FFF2-40B4-BE49-F238E27FC236}">
                <a16:creationId xmlns:a16="http://schemas.microsoft.com/office/drawing/2014/main" id="{F6AF99E7-920A-3474-0234-2F0A84ACB804}"/>
              </a:ext>
            </a:extLst>
          </p:cNvPr>
          <p:cNvSpPr>
            <a:spLocks noGrp="1"/>
          </p:cNvSpPr>
          <p:nvPr>
            <p:ph sz="quarter" idx="11"/>
          </p:nvPr>
        </p:nvSpPr>
        <p:spPr/>
        <p:txBody>
          <a:bodyPr/>
          <a:lstStyle/>
          <a:p>
            <a:r>
              <a:rPr lang="fr-FR" dirty="0"/>
              <a:t>L’enseignant rappelle l’ordre des points : AB homologue à EG. Donc A ↔ E et B ↔ G</a:t>
            </a:r>
          </a:p>
        </p:txBody>
      </p:sp>
      <p:pic>
        <p:nvPicPr>
          <p:cNvPr id="9" name="Google Shape;289;p51">
            <a:extLst>
              <a:ext uri="{FF2B5EF4-FFF2-40B4-BE49-F238E27FC236}">
                <a16:creationId xmlns:a16="http://schemas.microsoft.com/office/drawing/2014/main" id="{11C225D9-E3F2-2DEF-811B-944042B01583}"/>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mc:AlternateContent xmlns:mc="http://schemas.openxmlformats.org/markup-compatibility/2006">
        <mc:Choice xmlns:a14="http://schemas.microsoft.com/office/drawing/2010/main" Requires="a14">
          <p:sp>
            <p:nvSpPr>
              <p:cNvPr id="3" name="ZoneTexte 2">
                <a:extLst>
                  <a:ext uri="{FF2B5EF4-FFF2-40B4-BE49-F238E27FC236}">
                    <a16:creationId xmlns:a16="http://schemas.microsoft.com/office/drawing/2014/main" id="{AC4B3567-2ADE-B264-17F1-20C3B6ADAFFC}"/>
                  </a:ext>
                </a:extLst>
              </p:cNvPr>
              <p:cNvSpPr txBox="1"/>
              <p:nvPr/>
            </p:nvSpPr>
            <p:spPr>
              <a:xfrm>
                <a:off x="330471" y="1019121"/>
                <a:ext cx="11378929" cy="677108"/>
              </a:xfrm>
              <a:prstGeom prst="rect">
                <a:avLst/>
              </a:prstGeom>
              <a:noFill/>
            </p:spPr>
            <p:txBody>
              <a:bodyPr wrap="square">
                <a:spAutoFit/>
              </a:bodyPr>
              <a:lstStyle/>
              <a:p>
                <a:r>
                  <a:rPr lang="fr-FR" sz="1800" b="1" i="0" u="sng" strike="noStrike" baseline="0" dirty="0">
                    <a:solidFill>
                      <a:srgbClr val="FF0000"/>
                    </a:solidFill>
                    <a:latin typeface="OHWVKV+Calibri"/>
                  </a:rPr>
                  <a:t>Problème: </a:t>
                </a:r>
                <a:r>
                  <a:rPr lang="fr-FR" dirty="0">
                    <a:latin typeface="OHWVKV+Calibri"/>
                  </a:rPr>
                  <a:t>ABDE et BCFG sont deux carrés construits sur deux côtés du triangle </a:t>
                </a:r>
                <a14:m>
                  <m:oMath xmlns:m="http://schemas.openxmlformats.org/officeDocument/2006/math">
                    <m:r>
                      <a:rPr lang="fr-FR" i="1">
                        <a:latin typeface="Cambria Math" panose="02040503050406030204" pitchFamily="18" charset="0"/>
                        <a:ea typeface="Cambria Math" panose="02040503050406030204" pitchFamily="18" charset="0"/>
                      </a:rPr>
                      <m:t>∆</m:t>
                    </m:r>
                  </m:oMath>
                </a14:m>
                <a:r>
                  <a:rPr lang="fr-FR" dirty="0">
                    <a:latin typeface="OHWVKV+Calibri"/>
                  </a:rPr>
                  <a:t>ABC.</a:t>
                </a:r>
              </a:p>
              <a:p>
                <a:r>
                  <a:rPr lang="fr-FR" sz="2000" b="1" dirty="0">
                    <a:solidFill>
                      <a:srgbClr val="FF0000"/>
                    </a:solidFill>
                    <a:latin typeface="OHWVKV+Calibri"/>
                  </a:rPr>
                  <a:t>                         </a:t>
                </a:r>
                <a:r>
                  <a:rPr lang="fr-FR" sz="2000" b="1" dirty="0">
                    <a:solidFill>
                      <a:srgbClr val="FF0000"/>
                    </a:solidFill>
                    <a:latin typeface="OHWVKV+Calibri-Bold"/>
                  </a:rPr>
                  <a:t>Démontrer que : GA = CD </a:t>
                </a:r>
                <a:endParaRPr lang="fr-FR" sz="2000" b="1" dirty="0">
                  <a:solidFill>
                    <a:srgbClr val="FF0000"/>
                  </a:solidFill>
                </a:endParaRPr>
              </a:p>
            </p:txBody>
          </p:sp>
        </mc:Choice>
        <mc:Fallback>
          <p:sp>
            <p:nvSpPr>
              <p:cNvPr id="3" name="ZoneTexte 2">
                <a:extLst>
                  <a:ext uri="{FF2B5EF4-FFF2-40B4-BE49-F238E27FC236}">
                    <a16:creationId xmlns:a16="http://schemas.microsoft.com/office/drawing/2014/main" id="{AC4B3567-2ADE-B264-17F1-20C3B6ADAFFC}"/>
                  </a:ext>
                </a:extLst>
              </p:cNvPr>
              <p:cNvSpPr txBox="1">
                <a:spLocks noRot="1" noChangeAspect="1" noMove="1" noResize="1" noEditPoints="1" noAdjustHandles="1" noChangeArrowheads="1" noChangeShapeType="1" noTextEdit="1"/>
              </p:cNvSpPr>
              <p:nvPr/>
            </p:nvSpPr>
            <p:spPr>
              <a:xfrm>
                <a:off x="330471" y="1019121"/>
                <a:ext cx="11378929" cy="677108"/>
              </a:xfrm>
              <a:prstGeom prst="rect">
                <a:avLst/>
              </a:prstGeom>
              <a:blipFill>
                <a:blip r:embed="rId3"/>
                <a:stretch>
                  <a:fillRect l="-428" t="-4505" b="-15315"/>
                </a:stretch>
              </a:blipFill>
            </p:spPr>
            <p:txBody>
              <a:bodyPr/>
              <a:lstStyle/>
              <a:p>
                <a:r>
                  <a:rPr lang="fr-FR">
                    <a:noFill/>
                  </a:rPr>
                  <a:t> </a:t>
                </a:r>
              </a:p>
            </p:txBody>
          </p:sp>
        </mc:Fallback>
      </mc:AlternateContent>
      <p:sp>
        <p:nvSpPr>
          <p:cNvPr id="6" name="ZoneTexte 5">
            <a:extLst>
              <a:ext uri="{FF2B5EF4-FFF2-40B4-BE49-F238E27FC236}">
                <a16:creationId xmlns:a16="http://schemas.microsoft.com/office/drawing/2014/main" id="{A954BFA9-0033-1083-A07D-2BA483E31F4E}"/>
              </a:ext>
            </a:extLst>
          </p:cNvPr>
          <p:cNvSpPr txBox="1"/>
          <p:nvPr/>
        </p:nvSpPr>
        <p:spPr>
          <a:xfrm>
            <a:off x="422257" y="1798137"/>
            <a:ext cx="6094378" cy="584775"/>
          </a:xfrm>
          <a:prstGeom prst="rect">
            <a:avLst/>
          </a:prstGeom>
          <a:noFill/>
        </p:spPr>
        <p:txBody>
          <a:bodyPr wrap="square">
            <a:spAutoFit/>
          </a:bodyPr>
          <a:lstStyle/>
          <a:p>
            <a:r>
              <a:rPr lang="fr-FR" sz="3200" b="1" i="0" u="none" strike="noStrike" baseline="0" dirty="0">
                <a:solidFill>
                  <a:schemeClr val="accent2"/>
                </a:solidFill>
                <a:latin typeface="OHWVKV+Calibri-Bold"/>
              </a:rPr>
              <a:t>2) </a:t>
            </a:r>
            <a:r>
              <a:rPr lang="fr-FR" sz="2400" b="1" i="0" u="none" strike="noStrike" baseline="0" dirty="0">
                <a:latin typeface="OHWVKV+Calibri-Bold"/>
              </a:rPr>
              <a:t>Identifier ce qu'on doit démontrer </a:t>
            </a:r>
            <a:r>
              <a:rPr lang="fr-FR" sz="1800" b="1" i="0" u="none" strike="noStrike" baseline="0" dirty="0">
                <a:latin typeface="OHWVKV+Calibri-Bold"/>
              </a:rPr>
              <a:t>: </a:t>
            </a:r>
            <a:endParaRPr lang="fr-FR" dirty="0"/>
          </a:p>
        </p:txBody>
      </p:sp>
      <p:pic>
        <p:nvPicPr>
          <p:cNvPr id="8" name="Image 7" descr="Une image contenant diagramme, ligne, conception, origami&#10;&#10;Le contenu généré par l’IA peut être incorrect.">
            <a:extLst>
              <a:ext uri="{FF2B5EF4-FFF2-40B4-BE49-F238E27FC236}">
                <a16:creationId xmlns:a16="http://schemas.microsoft.com/office/drawing/2014/main" id="{D516D113-ECA3-CC27-FBEB-23A5CB62729A}"/>
              </a:ext>
            </a:extLst>
          </p:cNvPr>
          <p:cNvPicPr>
            <a:picLocks noChangeAspect="1"/>
          </p:cNvPicPr>
          <p:nvPr/>
        </p:nvPicPr>
        <p:blipFill>
          <a:blip r:embed="rId4"/>
          <a:stretch>
            <a:fillRect/>
          </a:stretch>
        </p:blipFill>
        <p:spPr>
          <a:xfrm>
            <a:off x="6516635" y="2280743"/>
            <a:ext cx="5374527" cy="3558136"/>
          </a:xfrm>
          <a:prstGeom prst="rect">
            <a:avLst/>
          </a:prstGeom>
        </p:spPr>
      </p:pic>
      <p:sp>
        <p:nvSpPr>
          <p:cNvPr id="11" name="ZoneTexte 10">
            <a:extLst>
              <a:ext uri="{FF2B5EF4-FFF2-40B4-BE49-F238E27FC236}">
                <a16:creationId xmlns:a16="http://schemas.microsoft.com/office/drawing/2014/main" id="{2680EFAC-E0F2-1A3C-4EEC-54467D0CABF1}"/>
              </a:ext>
            </a:extLst>
          </p:cNvPr>
          <p:cNvSpPr txBox="1"/>
          <p:nvPr/>
        </p:nvSpPr>
        <p:spPr>
          <a:xfrm>
            <a:off x="814740" y="3475036"/>
            <a:ext cx="4588532" cy="584775"/>
          </a:xfrm>
          <a:prstGeom prst="rect">
            <a:avLst/>
          </a:prstGeom>
          <a:noFill/>
        </p:spPr>
        <p:txBody>
          <a:bodyPr wrap="square">
            <a:spAutoFit/>
          </a:bodyPr>
          <a:lstStyle/>
          <a:p>
            <a:r>
              <a:rPr lang="fr-FR" sz="2800" b="0" i="0" u="none" strike="noStrike" baseline="0" dirty="0">
                <a:latin typeface="OHWVKV+Calibri"/>
              </a:rPr>
              <a:t>Montrons que : </a:t>
            </a:r>
            <a:r>
              <a:rPr lang="fr-FR" sz="3200" b="1" i="0" u="none" strike="noStrike" baseline="0" dirty="0">
                <a:solidFill>
                  <a:srgbClr val="FF0000"/>
                </a:solidFill>
                <a:latin typeface="OHWVKV+Calibri"/>
              </a:rPr>
              <a:t>GA = CD </a:t>
            </a:r>
            <a:endParaRPr lang="fr-FR" sz="2800" b="1" dirty="0">
              <a:solidFill>
                <a:srgbClr val="FF0000"/>
              </a:solidFill>
            </a:endParaRPr>
          </a:p>
        </p:txBody>
      </p:sp>
    </p:spTree>
    <p:extLst>
      <p:ext uri="{BB962C8B-B14F-4D97-AF65-F5344CB8AC3E}">
        <p14:creationId xmlns:p14="http://schemas.microsoft.com/office/powerpoint/2010/main" val="8449949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0A0B8-41CC-EFB8-DC87-B9120C39DAB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9ACC265-782F-FE4E-98C1-D4B4F2C949F4}"/>
              </a:ext>
            </a:extLst>
          </p:cNvPr>
          <p:cNvSpPr>
            <a:spLocks noGrp="1"/>
          </p:cNvSpPr>
          <p:nvPr>
            <p:ph type="title"/>
          </p:nvPr>
        </p:nvSpPr>
        <p:spPr/>
        <p:txBody>
          <a:bodyPr/>
          <a:lstStyle/>
          <a:p>
            <a:r>
              <a:rPr lang="fr-FR" dirty="0"/>
              <a:t>Maintenant, je vais identifier sur la figure deux triangles congrus et qui possède GA et CD comme côtés homologues.</a:t>
            </a:r>
          </a:p>
        </p:txBody>
      </p:sp>
      <p:sp>
        <p:nvSpPr>
          <p:cNvPr id="4" name="Espace réservé du contenu 3">
            <a:extLst>
              <a:ext uri="{FF2B5EF4-FFF2-40B4-BE49-F238E27FC236}">
                <a16:creationId xmlns:a16="http://schemas.microsoft.com/office/drawing/2014/main" id="{65D49FAA-61C6-459E-FC5A-5218C3C65DCD}"/>
              </a:ext>
            </a:extLst>
          </p:cNvPr>
          <p:cNvSpPr>
            <a:spLocks noGrp="1"/>
          </p:cNvSpPr>
          <p:nvPr>
            <p:ph sz="quarter" idx="11"/>
          </p:nvPr>
        </p:nvSpPr>
        <p:spPr/>
        <p:txBody>
          <a:bodyPr/>
          <a:lstStyle/>
          <a:p>
            <a:r>
              <a:rPr lang="fr-FR" dirty="0"/>
              <a:t>L’enseignant rappelle l’ordre des points : AB homologue à EG. Donc A ↔ E et B ↔ G</a:t>
            </a:r>
          </a:p>
        </p:txBody>
      </p:sp>
      <p:pic>
        <p:nvPicPr>
          <p:cNvPr id="9" name="Google Shape;289;p51">
            <a:extLst>
              <a:ext uri="{FF2B5EF4-FFF2-40B4-BE49-F238E27FC236}">
                <a16:creationId xmlns:a16="http://schemas.microsoft.com/office/drawing/2014/main" id="{05EBCD11-B86B-40C0-7F1B-9AF1C5420D28}"/>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21" name="ZoneTexte 20">
            <a:extLst>
              <a:ext uri="{FF2B5EF4-FFF2-40B4-BE49-F238E27FC236}">
                <a16:creationId xmlns:a16="http://schemas.microsoft.com/office/drawing/2014/main" id="{E279E447-AB45-1541-F72F-76A6F7AAC701}"/>
              </a:ext>
            </a:extLst>
          </p:cNvPr>
          <p:cNvSpPr txBox="1"/>
          <p:nvPr/>
        </p:nvSpPr>
        <p:spPr>
          <a:xfrm>
            <a:off x="330471" y="1019121"/>
            <a:ext cx="11378929" cy="677108"/>
          </a:xfrm>
          <a:prstGeom prst="rect">
            <a:avLst/>
          </a:prstGeom>
          <a:noFill/>
        </p:spPr>
        <p:txBody>
          <a:bodyPr wrap="square">
            <a:spAutoFit/>
          </a:bodyPr>
          <a:lstStyle/>
          <a:p>
            <a:r>
              <a:rPr lang="fr-FR" sz="1800" b="1" i="0" u="sng" strike="noStrike" baseline="0" dirty="0">
                <a:solidFill>
                  <a:srgbClr val="FF0000"/>
                </a:solidFill>
                <a:latin typeface="OHWVKV+Calibri"/>
              </a:rPr>
              <a:t>Problème: </a:t>
            </a:r>
            <a:r>
              <a:rPr lang="fr-FR" dirty="0">
                <a:latin typeface="OHWVKV+Calibri"/>
              </a:rPr>
              <a:t>ABDE et BCFG sont deux carrés construits sur deux côtés du triangle ∆ABC.</a:t>
            </a:r>
          </a:p>
          <a:p>
            <a:r>
              <a:rPr lang="fr-FR" sz="2000" b="1" dirty="0">
                <a:solidFill>
                  <a:srgbClr val="FF0000"/>
                </a:solidFill>
                <a:latin typeface="OHWVKV+Calibri"/>
              </a:rPr>
              <a:t>                                   </a:t>
            </a:r>
            <a:r>
              <a:rPr lang="fr-FR" sz="2000" b="1" dirty="0">
                <a:solidFill>
                  <a:srgbClr val="FF0000"/>
                </a:solidFill>
                <a:latin typeface="OHWVKV+Calibri-Bold"/>
              </a:rPr>
              <a:t>Démontrer que : GA = CD </a:t>
            </a:r>
            <a:endParaRPr lang="fr-FR" sz="2000" b="1" dirty="0">
              <a:solidFill>
                <a:srgbClr val="FF0000"/>
              </a:solidFill>
            </a:endParaRPr>
          </a:p>
        </p:txBody>
      </p:sp>
      <p:sp>
        <p:nvSpPr>
          <p:cNvPr id="5" name="ZoneTexte 4">
            <a:extLst>
              <a:ext uri="{FF2B5EF4-FFF2-40B4-BE49-F238E27FC236}">
                <a16:creationId xmlns:a16="http://schemas.microsoft.com/office/drawing/2014/main" id="{584846E5-4531-9F46-0CA3-74294071540E}"/>
              </a:ext>
            </a:extLst>
          </p:cNvPr>
          <p:cNvSpPr txBox="1"/>
          <p:nvPr/>
        </p:nvSpPr>
        <p:spPr>
          <a:xfrm>
            <a:off x="330471" y="1798137"/>
            <a:ext cx="11279638" cy="400110"/>
          </a:xfrm>
          <a:prstGeom prst="rect">
            <a:avLst/>
          </a:prstGeom>
          <a:noFill/>
        </p:spPr>
        <p:txBody>
          <a:bodyPr wrap="square">
            <a:spAutoFit/>
          </a:bodyPr>
          <a:lstStyle/>
          <a:p>
            <a:r>
              <a:rPr lang="fr-FR" sz="2000" b="1" i="0" u="none" strike="noStrike" baseline="0" dirty="0">
                <a:solidFill>
                  <a:schemeClr val="accent2"/>
                </a:solidFill>
                <a:latin typeface="OHWVKV+Calibri-Bold"/>
              </a:rPr>
              <a:t>3) </a:t>
            </a:r>
            <a:r>
              <a:rPr lang="fr-FR" sz="2000" b="1" i="0" u="none" strike="noStrike" baseline="0" dirty="0">
                <a:latin typeface="OHWVKV+Calibri-Bold"/>
              </a:rPr>
              <a:t>Chercher la paire de triangles  contenant les éléments à comparer : </a:t>
            </a:r>
            <a:endParaRPr lang="fr-FR" sz="2000" dirty="0"/>
          </a:p>
        </p:txBody>
      </p:sp>
      <p:pic>
        <p:nvPicPr>
          <p:cNvPr id="6" name="Image 5" descr="Une image contenant diagramme, ligne, conception, origami&#10;&#10;Le contenu généré par l’IA peut être incorrect.">
            <a:extLst>
              <a:ext uri="{FF2B5EF4-FFF2-40B4-BE49-F238E27FC236}">
                <a16:creationId xmlns:a16="http://schemas.microsoft.com/office/drawing/2014/main" id="{38CA2892-DBB1-F2D1-6861-C03A04968FED}"/>
              </a:ext>
            </a:extLst>
          </p:cNvPr>
          <p:cNvPicPr>
            <a:picLocks noChangeAspect="1"/>
          </p:cNvPicPr>
          <p:nvPr/>
        </p:nvPicPr>
        <p:blipFill>
          <a:blip r:embed="rId3"/>
          <a:stretch>
            <a:fillRect/>
          </a:stretch>
        </p:blipFill>
        <p:spPr>
          <a:xfrm>
            <a:off x="6516635" y="2280743"/>
            <a:ext cx="5374527" cy="3558136"/>
          </a:xfrm>
          <a:prstGeom prst="rect">
            <a:avLst/>
          </a:prstGeom>
        </p:spPr>
      </p:pic>
      <p:sp>
        <p:nvSpPr>
          <p:cNvPr id="8" name="ZoneTexte 7">
            <a:extLst>
              <a:ext uri="{FF2B5EF4-FFF2-40B4-BE49-F238E27FC236}">
                <a16:creationId xmlns:a16="http://schemas.microsoft.com/office/drawing/2014/main" id="{EE6A585D-7B5B-A873-C486-984D762701BC}"/>
              </a:ext>
            </a:extLst>
          </p:cNvPr>
          <p:cNvSpPr txBox="1"/>
          <p:nvPr/>
        </p:nvSpPr>
        <p:spPr>
          <a:xfrm>
            <a:off x="300838" y="3030485"/>
            <a:ext cx="6094378" cy="1384995"/>
          </a:xfrm>
          <a:prstGeom prst="rect">
            <a:avLst/>
          </a:prstGeom>
          <a:noFill/>
        </p:spPr>
        <p:txBody>
          <a:bodyPr wrap="square">
            <a:spAutoFit/>
          </a:bodyPr>
          <a:lstStyle/>
          <a:p>
            <a:r>
              <a:rPr lang="fr-FR" sz="2800" b="0" i="0" u="none" strike="noStrike" baseline="0" dirty="0">
                <a:latin typeface="OHWVKV+Calibri"/>
              </a:rPr>
              <a:t>Montrons que :</a:t>
            </a:r>
          </a:p>
          <a:p>
            <a:r>
              <a:rPr lang="fr-FR" sz="2800" b="0" i="0" u="none" strike="noStrike" baseline="0" dirty="0">
                <a:latin typeface="OHWVKV+Calibri"/>
              </a:rPr>
              <a:t>les deux triangles </a:t>
            </a:r>
            <a:r>
              <a:rPr lang="fr-FR" sz="2800" b="1" i="0" u="none" strike="noStrike" baseline="0" dirty="0">
                <a:solidFill>
                  <a:srgbClr val="FF0000"/>
                </a:solidFill>
                <a:latin typeface="OHWVKV+Calibri"/>
              </a:rPr>
              <a:t>ΔGAB</a:t>
            </a:r>
            <a:r>
              <a:rPr lang="fr-FR" sz="2800" b="0" i="0" u="none" strike="noStrike" baseline="0" dirty="0">
                <a:latin typeface="OHWVKV+Calibri"/>
              </a:rPr>
              <a:t> et </a:t>
            </a:r>
            <a:r>
              <a:rPr lang="fr-FR" sz="2800" b="1" i="0" u="none" strike="noStrike" baseline="0" dirty="0">
                <a:solidFill>
                  <a:srgbClr val="FF0000"/>
                </a:solidFill>
                <a:latin typeface="OHWVKV+Calibri"/>
              </a:rPr>
              <a:t>ΔC</a:t>
            </a:r>
            <a:r>
              <a:rPr lang="fr-FR" sz="2800" b="1" dirty="0">
                <a:solidFill>
                  <a:srgbClr val="FF0000"/>
                </a:solidFill>
                <a:latin typeface="OHWVKV+Calibri"/>
              </a:rPr>
              <a:t>D</a:t>
            </a:r>
            <a:r>
              <a:rPr lang="fr-FR" sz="2800" b="1" i="0" u="none" strike="noStrike" baseline="0" dirty="0">
                <a:solidFill>
                  <a:srgbClr val="FF0000"/>
                </a:solidFill>
                <a:latin typeface="OHWVKV+Calibri"/>
              </a:rPr>
              <a:t>B</a:t>
            </a:r>
          </a:p>
          <a:p>
            <a:r>
              <a:rPr lang="fr-FR" sz="2800" b="0" i="0" u="none" strike="noStrike" baseline="0" dirty="0">
                <a:latin typeface="OHWVKV+Calibri"/>
              </a:rPr>
              <a:t> sont congrus</a:t>
            </a:r>
            <a:r>
              <a:rPr lang="fr-FR" sz="1800" b="0" i="0" u="none" strike="noStrike" baseline="0" dirty="0">
                <a:latin typeface="OHWVKV+Calibri"/>
              </a:rPr>
              <a:t>. </a:t>
            </a:r>
            <a:endParaRPr lang="fr-FR" dirty="0"/>
          </a:p>
        </p:txBody>
      </p:sp>
    </p:spTree>
    <p:extLst>
      <p:ext uri="{BB962C8B-B14F-4D97-AF65-F5344CB8AC3E}">
        <p14:creationId xmlns:p14="http://schemas.microsoft.com/office/powerpoint/2010/main" val="3860198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4828C-F36B-442E-B58B-AA1CFF84CC5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AB5D7D5-83F4-5E96-17BC-EF3C9DF79CEB}"/>
              </a:ext>
            </a:extLst>
          </p:cNvPr>
          <p:cNvSpPr>
            <a:spLocks noGrp="1"/>
          </p:cNvSpPr>
          <p:nvPr>
            <p:ph type="title"/>
          </p:nvPr>
        </p:nvSpPr>
        <p:spPr/>
        <p:txBody>
          <a:bodyPr/>
          <a:lstStyle/>
          <a:p>
            <a:r>
              <a:rPr lang="fr-FR" sz="1400" dirty="0"/>
              <a:t>Maintenant, j’identifier les côtés de même longueurs et les angles de même mesure pour montrer que </a:t>
            </a:r>
            <a:r>
              <a:rPr lang="fr-FR" sz="1400" dirty="0">
                <a:solidFill>
                  <a:srgbClr val="FF0000"/>
                </a:solidFill>
                <a:latin typeface="OHWVKV+Calibri"/>
              </a:rPr>
              <a:t>ΔGAB</a:t>
            </a:r>
            <a:r>
              <a:rPr lang="fr-FR" sz="1400" b="0" dirty="0">
                <a:latin typeface="OHWVKV+Calibri"/>
              </a:rPr>
              <a:t> et </a:t>
            </a:r>
            <a:r>
              <a:rPr lang="fr-FR" sz="1400" dirty="0">
                <a:solidFill>
                  <a:srgbClr val="FF0000"/>
                </a:solidFill>
                <a:latin typeface="OHWVKV+Calibri"/>
              </a:rPr>
              <a:t>ΔDCB sont congrus</a:t>
            </a:r>
            <a:r>
              <a:rPr lang="fr-FR" dirty="0"/>
              <a:t>.</a:t>
            </a:r>
          </a:p>
        </p:txBody>
      </p:sp>
      <p:sp>
        <p:nvSpPr>
          <p:cNvPr id="4" name="Espace réservé du contenu 3">
            <a:extLst>
              <a:ext uri="{FF2B5EF4-FFF2-40B4-BE49-F238E27FC236}">
                <a16:creationId xmlns:a16="http://schemas.microsoft.com/office/drawing/2014/main" id="{34CAC637-B82A-DD0D-AB6A-C22F74ADBB5E}"/>
              </a:ext>
            </a:extLst>
          </p:cNvPr>
          <p:cNvSpPr>
            <a:spLocks noGrp="1"/>
          </p:cNvSpPr>
          <p:nvPr>
            <p:ph sz="quarter" idx="11"/>
          </p:nvPr>
        </p:nvSpPr>
        <p:spPr/>
        <p:txBody>
          <a:bodyPr/>
          <a:lstStyle/>
          <a:p>
            <a:r>
              <a:rPr lang="fr-FR" dirty="0"/>
              <a:t>L’enseignant rappelle l’ordre des points : AB homologue à EG. Donc A ↔ E et B ↔ G</a:t>
            </a:r>
          </a:p>
        </p:txBody>
      </p:sp>
      <p:pic>
        <p:nvPicPr>
          <p:cNvPr id="9" name="Google Shape;289;p51">
            <a:extLst>
              <a:ext uri="{FF2B5EF4-FFF2-40B4-BE49-F238E27FC236}">
                <a16:creationId xmlns:a16="http://schemas.microsoft.com/office/drawing/2014/main" id="{63780574-C182-F719-0D08-250D072E4AE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mc:AlternateContent xmlns:mc="http://schemas.openxmlformats.org/markup-compatibility/2006">
        <mc:Choice xmlns:a14="http://schemas.microsoft.com/office/drawing/2010/main" Requires="a14">
          <p:sp>
            <p:nvSpPr>
              <p:cNvPr id="3" name="ZoneTexte 2">
                <a:extLst>
                  <a:ext uri="{FF2B5EF4-FFF2-40B4-BE49-F238E27FC236}">
                    <a16:creationId xmlns:a16="http://schemas.microsoft.com/office/drawing/2014/main" id="{2714191B-DC21-6321-7F30-902C086B128E}"/>
                  </a:ext>
                </a:extLst>
              </p:cNvPr>
              <p:cNvSpPr txBox="1"/>
              <p:nvPr/>
            </p:nvSpPr>
            <p:spPr>
              <a:xfrm>
                <a:off x="330471" y="1019121"/>
                <a:ext cx="11378929" cy="400110"/>
              </a:xfrm>
              <a:prstGeom prst="rect">
                <a:avLst/>
              </a:prstGeom>
              <a:noFill/>
            </p:spPr>
            <p:txBody>
              <a:bodyPr wrap="square">
                <a:spAutoFit/>
              </a:bodyPr>
              <a:lstStyle/>
              <a:p>
                <a:r>
                  <a:rPr lang="fr-FR" sz="1800" b="1" i="0" u="sng" strike="noStrike" baseline="0" dirty="0">
                    <a:solidFill>
                      <a:srgbClr val="FF0000"/>
                    </a:solidFill>
                    <a:latin typeface="OHWVKV+Calibri"/>
                  </a:rPr>
                  <a:t>Problème: </a:t>
                </a:r>
                <a:r>
                  <a:rPr lang="fr-FR" dirty="0">
                    <a:latin typeface="OHWVKV+Calibri"/>
                  </a:rPr>
                  <a:t>ABDE et BCFG sont deux carrés construits sur deux côtés du triangle </a:t>
                </a:r>
                <a14:m>
                  <m:oMath xmlns:m="http://schemas.openxmlformats.org/officeDocument/2006/math">
                    <m:r>
                      <a:rPr lang="fr-FR" i="1" smtClean="0">
                        <a:latin typeface="Cambria Math" panose="02040503050406030204" pitchFamily="18" charset="0"/>
                        <a:ea typeface="Cambria Math" panose="02040503050406030204" pitchFamily="18" charset="0"/>
                      </a:rPr>
                      <m:t>∆</m:t>
                    </m:r>
                  </m:oMath>
                </a14:m>
                <a:r>
                  <a:rPr lang="fr-FR" dirty="0">
                    <a:latin typeface="OHWVKV+Calibri"/>
                  </a:rPr>
                  <a:t>ABC. </a:t>
                </a:r>
                <a:r>
                  <a:rPr lang="fr-FR" sz="2000" b="1" dirty="0">
                    <a:solidFill>
                      <a:srgbClr val="FF0000"/>
                    </a:solidFill>
                    <a:latin typeface="OHWVKV+Calibri-Bold"/>
                  </a:rPr>
                  <a:t>Démontrer que : GA = CD </a:t>
                </a:r>
                <a:endParaRPr lang="fr-FR" sz="2000" b="1" dirty="0">
                  <a:solidFill>
                    <a:srgbClr val="FF0000"/>
                  </a:solidFill>
                </a:endParaRPr>
              </a:p>
            </p:txBody>
          </p:sp>
        </mc:Choice>
        <mc:Fallback>
          <p:sp>
            <p:nvSpPr>
              <p:cNvPr id="3" name="ZoneTexte 2">
                <a:extLst>
                  <a:ext uri="{FF2B5EF4-FFF2-40B4-BE49-F238E27FC236}">
                    <a16:creationId xmlns:a16="http://schemas.microsoft.com/office/drawing/2014/main" id="{2714191B-DC21-6321-7F30-902C086B128E}"/>
                  </a:ext>
                </a:extLst>
              </p:cNvPr>
              <p:cNvSpPr txBox="1">
                <a:spLocks noRot="1" noChangeAspect="1" noMove="1" noResize="1" noEditPoints="1" noAdjustHandles="1" noChangeArrowheads="1" noChangeShapeType="1" noTextEdit="1"/>
              </p:cNvSpPr>
              <p:nvPr/>
            </p:nvSpPr>
            <p:spPr>
              <a:xfrm>
                <a:off x="330471" y="1019121"/>
                <a:ext cx="11378929" cy="400110"/>
              </a:xfrm>
              <a:prstGeom prst="rect">
                <a:avLst/>
              </a:prstGeom>
              <a:blipFill>
                <a:blip r:embed="rId3"/>
                <a:stretch>
                  <a:fillRect l="-428" t="-7576" b="-25758"/>
                </a:stretch>
              </a:blipFill>
            </p:spPr>
            <p:txBody>
              <a:bodyPr/>
              <a:lstStyle/>
              <a:p>
                <a:r>
                  <a:rPr lang="fr-FR">
                    <a:noFill/>
                  </a:rPr>
                  <a:t> </a:t>
                </a:r>
              </a:p>
            </p:txBody>
          </p:sp>
        </mc:Fallback>
      </mc:AlternateContent>
      <p:sp>
        <p:nvSpPr>
          <p:cNvPr id="6" name="ZoneTexte 5">
            <a:extLst>
              <a:ext uri="{FF2B5EF4-FFF2-40B4-BE49-F238E27FC236}">
                <a16:creationId xmlns:a16="http://schemas.microsoft.com/office/drawing/2014/main" id="{ACE888EE-0518-C354-D40C-B9B849B1B92F}"/>
              </a:ext>
            </a:extLst>
          </p:cNvPr>
          <p:cNvSpPr txBox="1"/>
          <p:nvPr/>
        </p:nvSpPr>
        <p:spPr>
          <a:xfrm>
            <a:off x="459490" y="1644447"/>
            <a:ext cx="7308291" cy="584775"/>
          </a:xfrm>
          <a:prstGeom prst="rect">
            <a:avLst/>
          </a:prstGeom>
          <a:noFill/>
        </p:spPr>
        <p:txBody>
          <a:bodyPr wrap="square">
            <a:spAutoFit/>
          </a:bodyPr>
          <a:lstStyle/>
          <a:p>
            <a:r>
              <a:rPr lang="fr-FR" sz="3200" b="1" i="0" u="none" strike="noStrike" baseline="0" dirty="0">
                <a:solidFill>
                  <a:schemeClr val="accent2"/>
                </a:solidFill>
                <a:latin typeface="OHWVKV+Calibri-Bold"/>
              </a:rPr>
              <a:t>4) </a:t>
            </a:r>
            <a:r>
              <a:rPr lang="fr-FR" sz="2400" b="1" i="0" u="none" strike="noStrike" baseline="0" dirty="0">
                <a:latin typeface="OHWVKV+Calibri-Bold"/>
              </a:rPr>
              <a:t>Prouver que ces triangles sont congrus : </a:t>
            </a:r>
            <a:endParaRPr lang="fr-FR" sz="2400" dirty="0"/>
          </a:p>
        </p:txBody>
      </p:sp>
      <p:pic>
        <p:nvPicPr>
          <p:cNvPr id="7" name="Image 6" descr="Une image contenant diagramme, ligne, conception, origami&#10;&#10;Le contenu généré par l’IA peut être incorrect.">
            <a:extLst>
              <a:ext uri="{FF2B5EF4-FFF2-40B4-BE49-F238E27FC236}">
                <a16:creationId xmlns:a16="http://schemas.microsoft.com/office/drawing/2014/main" id="{4CBCF453-65E2-66C3-BF2C-2C4AFE7C7DA2}"/>
              </a:ext>
            </a:extLst>
          </p:cNvPr>
          <p:cNvPicPr>
            <a:picLocks noChangeAspect="1"/>
          </p:cNvPicPr>
          <p:nvPr/>
        </p:nvPicPr>
        <p:blipFill>
          <a:blip r:embed="rId4"/>
          <a:stretch>
            <a:fillRect/>
          </a:stretch>
        </p:blipFill>
        <p:spPr>
          <a:xfrm>
            <a:off x="6516635" y="2280743"/>
            <a:ext cx="5374527" cy="3558136"/>
          </a:xfrm>
          <a:prstGeom prst="rect">
            <a:avLst/>
          </a:prstGeom>
        </p:spPr>
      </p:pic>
      <p:sp>
        <p:nvSpPr>
          <p:cNvPr id="10" name="ZoneTexte 9">
            <a:extLst>
              <a:ext uri="{FF2B5EF4-FFF2-40B4-BE49-F238E27FC236}">
                <a16:creationId xmlns:a16="http://schemas.microsoft.com/office/drawing/2014/main" id="{D391E39D-9701-11A8-F55E-A5235D3F64BA}"/>
              </a:ext>
            </a:extLst>
          </p:cNvPr>
          <p:cNvSpPr txBox="1"/>
          <p:nvPr/>
        </p:nvSpPr>
        <p:spPr>
          <a:xfrm>
            <a:off x="376364" y="2153171"/>
            <a:ext cx="6094378" cy="1877437"/>
          </a:xfrm>
          <a:prstGeom prst="rect">
            <a:avLst/>
          </a:prstGeom>
          <a:noFill/>
        </p:spPr>
        <p:txBody>
          <a:bodyPr wrap="square">
            <a:spAutoFit/>
          </a:bodyPr>
          <a:lstStyle/>
          <a:p>
            <a:pPr algn="l"/>
            <a:endParaRPr lang="fr-FR" sz="2000" b="0" i="0" u="none" strike="noStrike" baseline="0" dirty="0">
              <a:solidFill>
                <a:srgbClr val="000000"/>
              </a:solidFill>
              <a:latin typeface="OHWVKV+Calibri"/>
            </a:endParaRPr>
          </a:p>
          <a:p>
            <a:r>
              <a:rPr lang="fr-FR" sz="2400" b="0" i="0" u="none" strike="noStrike" baseline="0" dirty="0">
                <a:latin typeface="OHWVKV+Calibri"/>
              </a:rPr>
              <a:t>BCFG est un carré. </a:t>
            </a:r>
          </a:p>
          <a:p>
            <a:r>
              <a:rPr lang="fr-FR" sz="2400" b="0" i="0" u="none" strike="noStrike" baseline="0" dirty="0">
                <a:latin typeface="OHWVKV+Calibri"/>
              </a:rPr>
              <a:t>Donc : </a:t>
            </a:r>
            <a:r>
              <a:rPr lang="fr-FR" sz="2400" b="1" i="0" u="none" strike="noStrike" baseline="0" dirty="0">
                <a:latin typeface="CDGBYT+BradleyHandITCTT-Bold"/>
              </a:rPr>
              <a:t>BG = BC </a:t>
            </a:r>
            <a:endParaRPr lang="fr-FR" sz="2400" b="0" i="0" u="none" strike="noStrike" baseline="0" dirty="0">
              <a:latin typeface="CDGBYT+BradleyHandITCTT-Bold"/>
            </a:endParaRPr>
          </a:p>
          <a:p>
            <a:r>
              <a:rPr lang="fr-FR" sz="2400" b="0" i="0" u="none" strike="noStrike" baseline="0" dirty="0">
                <a:latin typeface="OHWVKV+Calibri"/>
              </a:rPr>
              <a:t>Et ABDE est un carré. </a:t>
            </a:r>
          </a:p>
          <a:p>
            <a:r>
              <a:rPr lang="fr-FR" sz="2400" b="0" i="0" u="none" strike="noStrike" baseline="0" dirty="0">
                <a:latin typeface="OHWVKV+Calibri"/>
              </a:rPr>
              <a:t>Donc : </a:t>
            </a:r>
            <a:r>
              <a:rPr lang="fr-FR" sz="2400" b="1" i="0" u="none" strike="noStrike" baseline="0" dirty="0">
                <a:latin typeface="CDGBYT+BradleyHandITCTT-Bold"/>
              </a:rPr>
              <a:t>AB = BD </a:t>
            </a:r>
            <a:endParaRPr lang="fr-FR" sz="2400" b="0" i="0" u="none" strike="noStrike" baseline="0" dirty="0">
              <a:latin typeface="CDGBYT+BradleyHandITCTT-Bold"/>
            </a:endParaRPr>
          </a:p>
        </p:txBody>
      </p:sp>
      <p:sp>
        <p:nvSpPr>
          <p:cNvPr id="12" name="ZoneTexte 11">
            <a:extLst>
              <a:ext uri="{FF2B5EF4-FFF2-40B4-BE49-F238E27FC236}">
                <a16:creationId xmlns:a16="http://schemas.microsoft.com/office/drawing/2014/main" id="{FE9F6BBA-4E81-1A74-DF59-D3AA419644AD}"/>
              </a:ext>
            </a:extLst>
          </p:cNvPr>
          <p:cNvSpPr txBox="1"/>
          <p:nvPr/>
        </p:nvSpPr>
        <p:spPr>
          <a:xfrm>
            <a:off x="330471" y="4054480"/>
            <a:ext cx="6094378" cy="1508105"/>
          </a:xfrm>
          <a:prstGeom prst="rect">
            <a:avLst/>
          </a:prstGeom>
          <a:noFill/>
        </p:spPr>
        <p:txBody>
          <a:bodyPr wrap="square">
            <a:spAutoFit/>
          </a:bodyPr>
          <a:lstStyle/>
          <a:p>
            <a:pPr algn="l"/>
            <a:endParaRPr lang="fr-FR" sz="2000" b="0" i="0" u="none" strike="noStrike" baseline="0" dirty="0">
              <a:solidFill>
                <a:srgbClr val="000000"/>
              </a:solidFill>
              <a:latin typeface="OXWVKV+Symbol"/>
            </a:endParaRPr>
          </a:p>
          <a:p>
            <a:r>
              <a:rPr lang="fr-FR" sz="2400" b="0" i="0" u="none" strike="noStrike" baseline="0" dirty="0">
                <a:latin typeface="OXWVKV+Symbol"/>
              </a:rPr>
              <a:t>∠</a:t>
            </a:r>
            <a:r>
              <a:rPr lang="fr-FR" sz="2400" b="1" i="0" u="none" strike="noStrike" baseline="0" dirty="0">
                <a:latin typeface="CDGBYT+BradleyHandITCTT-Bold"/>
              </a:rPr>
              <a:t>ABG = </a:t>
            </a:r>
            <a:r>
              <a:rPr lang="fr-FR" sz="2400" b="0" i="0" u="none" strike="noStrike" baseline="0" dirty="0">
                <a:latin typeface="CDGBYT+BradleyHandITCTT-Bold"/>
              </a:rPr>
              <a:t>∠</a:t>
            </a:r>
            <a:r>
              <a:rPr lang="fr-FR" sz="2400" b="1" i="0" u="none" strike="noStrike" baseline="0" dirty="0">
                <a:latin typeface="CDGBYT+BradleyHandITCTT-Bold"/>
              </a:rPr>
              <a:t>ABC + </a:t>
            </a:r>
            <a:r>
              <a:rPr lang="fr-FR" sz="2400" b="0" i="0" u="none" strike="noStrike" baseline="0" dirty="0">
                <a:latin typeface="CDGBYT+BradleyHandITCTT-Bold"/>
              </a:rPr>
              <a:t>∠</a:t>
            </a:r>
            <a:r>
              <a:rPr lang="fr-FR" sz="2400" b="1" i="0" u="none" strike="noStrike" baseline="0" dirty="0">
                <a:latin typeface="CDGBYT+BradleyHandITCTT-Bold"/>
              </a:rPr>
              <a:t>CBG = </a:t>
            </a:r>
            <a:r>
              <a:rPr lang="fr-FR" sz="2400" b="0" i="0" u="none" strike="noStrike" baseline="0" dirty="0">
                <a:latin typeface="CDGBYT+BradleyHandITCTT-Bold"/>
              </a:rPr>
              <a:t>∠</a:t>
            </a:r>
            <a:r>
              <a:rPr lang="fr-FR" sz="2400" b="1" i="0" u="none" strike="noStrike" baseline="0" dirty="0">
                <a:latin typeface="CDGBYT+BradleyHandITCTT-Bold"/>
              </a:rPr>
              <a:t>ABC + 90° </a:t>
            </a:r>
            <a:endParaRPr lang="fr-FR" sz="2400" b="0" i="0" u="none" strike="noStrike" baseline="0" dirty="0">
              <a:latin typeface="CDGBYT+BradleyHandITCTT-Bold"/>
            </a:endParaRPr>
          </a:p>
          <a:p>
            <a:r>
              <a:rPr lang="fr-FR" sz="2400" b="0" i="0" u="none" strike="noStrike" baseline="0" dirty="0">
                <a:latin typeface="CDGBYT+BradleyHandITCTT-Bold"/>
              </a:rPr>
              <a:t>∠</a:t>
            </a:r>
            <a:r>
              <a:rPr lang="fr-FR" sz="2400" b="1" i="0" u="none" strike="noStrike" baseline="0" dirty="0">
                <a:latin typeface="CDGBYT+BradleyHandITCTT-Bold"/>
              </a:rPr>
              <a:t>DBC = </a:t>
            </a:r>
            <a:r>
              <a:rPr lang="fr-FR" sz="2400" b="0" i="0" u="none" strike="noStrike" baseline="0" dirty="0">
                <a:latin typeface="CDGBYT+BradleyHandITCTT-Bold"/>
              </a:rPr>
              <a:t>∠</a:t>
            </a:r>
            <a:r>
              <a:rPr lang="fr-FR" sz="2400" b="1" i="0" u="none" strike="noStrike" baseline="0" dirty="0">
                <a:latin typeface="CDGBYT+BradleyHandITCTT-Bold"/>
              </a:rPr>
              <a:t>CBA + </a:t>
            </a:r>
            <a:r>
              <a:rPr lang="fr-FR" sz="2400" b="0" i="0" u="none" strike="noStrike" baseline="0" dirty="0">
                <a:latin typeface="CDGBYT+BradleyHandITCTT-Bold"/>
              </a:rPr>
              <a:t>∠</a:t>
            </a:r>
            <a:r>
              <a:rPr lang="fr-FR" sz="2400" b="1" i="0" u="none" strike="noStrike" baseline="0" dirty="0">
                <a:latin typeface="CDGBYT+BradleyHandITCTT-Bold"/>
              </a:rPr>
              <a:t>ABD = </a:t>
            </a:r>
            <a:r>
              <a:rPr lang="fr-FR" sz="2400" b="0" i="0" u="none" strike="noStrike" baseline="0" dirty="0">
                <a:latin typeface="CDGBYT+BradleyHandITCTT-Bold"/>
              </a:rPr>
              <a:t>∠</a:t>
            </a:r>
            <a:r>
              <a:rPr lang="fr-FR" sz="2400" b="1" i="0" u="none" strike="noStrike" baseline="0" dirty="0">
                <a:latin typeface="CDGBYT+BradleyHandITCTT-Bold"/>
              </a:rPr>
              <a:t>ABC + 90° </a:t>
            </a:r>
            <a:endParaRPr lang="fr-FR" sz="2400" b="0" i="0" u="none" strike="noStrike" baseline="0" dirty="0">
              <a:latin typeface="CDGBYT+BradleyHandITCTT-Bold"/>
            </a:endParaRPr>
          </a:p>
          <a:p>
            <a:r>
              <a:rPr lang="fr-FR" sz="2400" b="0" i="0" u="none" strike="noStrike" baseline="0" dirty="0">
                <a:latin typeface="CDGBYT+BradleyHandITCTT-Bold"/>
              </a:rPr>
              <a:t>∠</a:t>
            </a:r>
            <a:r>
              <a:rPr lang="fr-FR" sz="2400" b="1" i="0" u="none" strike="noStrike" baseline="0" dirty="0">
                <a:latin typeface="CDGBYT+BradleyHandITCTT-Bold"/>
              </a:rPr>
              <a:t>ABG = </a:t>
            </a:r>
            <a:r>
              <a:rPr lang="fr-FR" sz="2400" b="0" i="0" u="none" strike="noStrike" baseline="0" dirty="0">
                <a:latin typeface="CDGBYT+BradleyHandITCTT-Bold"/>
              </a:rPr>
              <a:t>∠</a:t>
            </a:r>
            <a:r>
              <a:rPr lang="fr-FR" sz="2400" b="1" i="0" u="none" strike="noStrike" baseline="0" dirty="0">
                <a:latin typeface="CDGBYT+BradleyHandITCTT-Bold"/>
              </a:rPr>
              <a:t>DBC </a:t>
            </a:r>
            <a:endParaRPr lang="fr-FR" sz="2400" dirty="0"/>
          </a:p>
        </p:txBody>
      </p:sp>
      <p:sp>
        <p:nvSpPr>
          <p:cNvPr id="13" name="Organigramme : Connecteur 12">
            <a:extLst>
              <a:ext uri="{FF2B5EF4-FFF2-40B4-BE49-F238E27FC236}">
                <a16:creationId xmlns:a16="http://schemas.microsoft.com/office/drawing/2014/main" id="{1311B0C0-416D-53F7-9079-41C61FBDC3B4}"/>
              </a:ext>
            </a:extLst>
          </p:cNvPr>
          <p:cNvSpPr/>
          <p:nvPr/>
        </p:nvSpPr>
        <p:spPr>
          <a:xfrm>
            <a:off x="3157852" y="2804942"/>
            <a:ext cx="439615" cy="416149"/>
          </a:xfrm>
          <a:prstGeom prst="flowChartConnector">
            <a:avLst/>
          </a:prstGeom>
          <a:solidFill>
            <a:srgbClr val="5F20C6"/>
          </a:solidFill>
          <a:ln>
            <a:solidFill>
              <a:srgbClr val="5F20C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t>1</a:t>
            </a:r>
          </a:p>
        </p:txBody>
      </p:sp>
      <p:sp>
        <p:nvSpPr>
          <p:cNvPr id="14" name="Organigramme : Connecteur 13">
            <a:extLst>
              <a:ext uri="{FF2B5EF4-FFF2-40B4-BE49-F238E27FC236}">
                <a16:creationId xmlns:a16="http://schemas.microsoft.com/office/drawing/2014/main" id="{C7DBA2B2-1668-3913-353C-2798D4AEA021}"/>
              </a:ext>
            </a:extLst>
          </p:cNvPr>
          <p:cNvSpPr/>
          <p:nvPr/>
        </p:nvSpPr>
        <p:spPr>
          <a:xfrm>
            <a:off x="3132201" y="3574496"/>
            <a:ext cx="439615" cy="456112"/>
          </a:xfrm>
          <a:prstGeom prst="flowChartConnector">
            <a:avLst/>
          </a:prstGeom>
          <a:solidFill>
            <a:srgbClr val="5F20C6"/>
          </a:solidFill>
          <a:ln>
            <a:solidFill>
              <a:srgbClr val="5F20C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t>2</a:t>
            </a:r>
          </a:p>
        </p:txBody>
      </p:sp>
      <p:sp>
        <p:nvSpPr>
          <p:cNvPr id="15" name="Organigramme : Connecteur 14">
            <a:extLst>
              <a:ext uri="{FF2B5EF4-FFF2-40B4-BE49-F238E27FC236}">
                <a16:creationId xmlns:a16="http://schemas.microsoft.com/office/drawing/2014/main" id="{391D14EF-0690-CD4A-FDCF-5BC44E0F021D}"/>
              </a:ext>
            </a:extLst>
          </p:cNvPr>
          <p:cNvSpPr/>
          <p:nvPr/>
        </p:nvSpPr>
        <p:spPr>
          <a:xfrm>
            <a:off x="2938044" y="5220074"/>
            <a:ext cx="439615" cy="311615"/>
          </a:xfrm>
          <a:prstGeom prst="flowChartConnector">
            <a:avLst/>
          </a:prstGeom>
          <a:solidFill>
            <a:srgbClr val="5F20C6"/>
          </a:solidFill>
          <a:ln>
            <a:solidFill>
              <a:srgbClr val="5F20C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t>3</a:t>
            </a:r>
          </a:p>
        </p:txBody>
      </p:sp>
    </p:spTree>
    <p:extLst>
      <p:ext uri="{BB962C8B-B14F-4D97-AF65-F5344CB8AC3E}">
        <p14:creationId xmlns:p14="http://schemas.microsoft.com/office/powerpoint/2010/main" val="35252455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6229D-8359-1A02-F48C-30325DC14E2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9A333E4-FB3D-F86F-BB43-726CBA57B9BD}"/>
              </a:ext>
            </a:extLst>
          </p:cNvPr>
          <p:cNvSpPr>
            <a:spLocks noGrp="1"/>
          </p:cNvSpPr>
          <p:nvPr>
            <p:ph type="title"/>
          </p:nvPr>
        </p:nvSpPr>
        <p:spPr/>
        <p:txBody>
          <a:bodyPr/>
          <a:lstStyle/>
          <a:p>
            <a:r>
              <a:rPr lang="fr-FR" dirty="0"/>
              <a:t>Maintenant, je vais identifier les angles, les sommets et les côtés homologues (correspondants) de deux triangles congrus.</a:t>
            </a:r>
          </a:p>
        </p:txBody>
      </p:sp>
      <p:sp>
        <p:nvSpPr>
          <p:cNvPr id="4" name="Espace réservé du contenu 3">
            <a:extLst>
              <a:ext uri="{FF2B5EF4-FFF2-40B4-BE49-F238E27FC236}">
                <a16:creationId xmlns:a16="http://schemas.microsoft.com/office/drawing/2014/main" id="{CC4F4D54-A3C4-9F6D-1525-0162284DB376}"/>
              </a:ext>
            </a:extLst>
          </p:cNvPr>
          <p:cNvSpPr>
            <a:spLocks noGrp="1"/>
          </p:cNvSpPr>
          <p:nvPr>
            <p:ph sz="quarter" idx="11"/>
          </p:nvPr>
        </p:nvSpPr>
        <p:spPr/>
        <p:txBody>
          <a:bodyPr/>
          <a:lstStyle/>
          <a:p>
            <a:r>
              <a:rPr lang="fr-FR" dirty="0"/>
              <a:t>L’enseignant rappelle l’ordre des points : AB homologue à EG. Donc A ↔ E et B ↔ G</a:t>
            </a:r>
          </a:p>
        </p:txBody>
      </p:sp>
      <p:pic>
        <p:nvPicPr>
          <p:cNvPr id="9" name="Google Shape;289;p51">
            <a:extLst>
              <a:ext uri="{FF2B5EF4-FFF2-40B4-BE49-F238E27FC236}">
                <a16:creationId xmlns:a16="http://schemas.microsoft.com/office/drawing/2014/main" id="{985EEA53-5E14-5628-8B29-067E67115A45}"/>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ZoneTexte 2">
            <a:extLst>
              <a:ext uri="{FF2B5EF4-FFF2-40B4-BE49-F238E27FC236}">
                <a16:creationId xmlns:a16="http://schemas.microsoft.com/office/drawing/2014/main" id="{406933C8-6BC0-6C70-5C5C-F781B779E427}"/>
              </a:ext>
            </a:extLst>
          </p:cNvPr>
          <p:cNvSpPr txBox="1"/>
          <p:nvPr/>
        </p:nvSpPr>
        <p:spPr>
          <a:xfrm>
            <a:off x="330471" y="1019121"/>
            <a:ext cx="11378929" cy="677108"/>
          </a:xfrm>
          <a:prstGeom prst="rect">
            <a:avLst/>
          </a:prstGeom>
          <a:noFill/>
        </p:spPr>
        <p:txBody>
          <a:bodyPr wrap="square">
            <a:spAutoFit/>
          </a:bodyPr>
          <a:lstStyle/>
          <a:p>
            <a:r>
              <a:rPr lang="fr-FR" sz="1800" b="1" i="0" u="sng" strike="noStrike" baseline="0" dirty="0">
                <a:solidFill>
                  <a:srgbClr val="FF0000"/>
                </a:solidFill>
                <a:latin typeface="OHWVKV+Calibri"/>
              </a:rPr>
              <a:t>Problème: </a:t>
            </a:r>
            <a:r>
              <a:rPr lang="fr-FR" dirty="0">
                <a:latin typeface="OHWVKV+Calibri"/>
              </a:rPr>
              <a:t>ABDE et BCFG sont deux carrés construits sur deux côtés du triangle ∆ABC. </a:t>
            </a:r>
          </a:p>
          <a:p>
            <a:r>
              <a:rPr lang="fr-FR" sz="2000" b="1" dirty="0">
                <a:solidFill>
                  <a:srgbClr val="FF0000"/>
                </a:solidFill>
                <a:latin typeface="OHWVKV+Calibri"/>
              </a:rPr>
              <a:t>                                      </a:t>
            </a:r>
            <a:r>
              <a:rPr lang="fr-FR" sz="2000" b="1" dirty="0">
                <a:solidFill>
                  <a:srgbClr val="FF0000"/>
                </a:solidFill>
                <a:latin typeface="OHWVKV+Calibri-Bold"/>
              </a:rPr>
              <a:t>Démontrer que : GA = CD </a:t>
            </a:r>
            <a:endParaRPr lang="fr-FR" sz="2000" b="1" dirty="0">
              <a:solidFill>
                <a:srgbClr val="FF0000"/>
              </a:solidFill>
            </a:endParaRPr>
          </a:p>
        </p:txBody>
      </p:sp>
      <p:sp>
        <p:nvSpPr>
          <p:cNvPr id="8" name="ZoneTexte 7">
            <a:extLst>
              <a:ext uri="{FF2B5EF4-FFF2-40B4-BE49-F238E27FC236}">
                <a16:creationId xmlns:a16="http://schemas.microsoft.com/office/drawing/2014/main" id="{5F67E737-4AB1-12F0-8A2B-6365F6594403}"/>
              </a:ext>
            </a:extLst>
          </p:cNvPr>
          <p:cNvSpPr txBox="1"/>
          <p:nvPr/>
        </p:nvSpPr>
        <p:spPr>
          <a:xfrm>
            <a:off x="517998" y="1852510"/>
            <a:ext cx="6094378" cy="584775"/>
          </a:xfrm>
          <a:prstGeom prst="rect">
            <a:avLst/>
          </a:prstGeom>
          <a:noFill/>
        </p:spPr>
        <p:txBody>
          <a:bodyPr wrap="square">
            <a:spAutoFit/>
          </a:bodyPr>
          <a:lstStyle/>
          <a:p>
            <a:r>
              <a:rPr lang="fr-FR" sz="3200" b="1" i="0" u="none" strike="noStrike" baseline="0" dirty="0">
                <a:solidFill>
                  <a:schemeClr val="accent2"/>
                </a:solidFill>
                <a:latin typeface="OHWVKV+Calibri-Bold"/>
              </a:rPr>
              <a:t>5) </a:t>
            </a:r>
            <a:r>
              <a:rPr lang="fr-FR" sz="2400" b="1" i="0" u="none" strike="noStrike" baseline="0" dirty="0">
                <a:latin typeface="OHWVKV+Calibri-Bold"/>
              </a:rPr>
              <a:t>Conclure : </a:t>
            </a:r>
            <a:endParaRPr lang="fr-FR" sz="2400" dirty="0"/>
          </a:p>
        </p:txBody>
      </p:sp>
      <p:pic>
        <p:nvPicPr>
          <p:cNvPr id="7" name="Image 6" descr="Une image contenant diagramme, ligne, conception, origami&#10;&#10;Le contenu généré par l’IA peut être incorrect.">
            <a:extLst>
              <a:ext uri="{FF2B5EF4-FFF2-40B4-BE49-F238E27FC236}">
                <a16:creationId xmlns:a16="http://schemas.microsoft.com/office/drawing/2014/main" id="{1D93A7D5-8F89-8475-5A46-1C966279230C}"/>
              </a:ext>
            </a:extLst>
          </p:cNvPr>
          <p:cNvPicPr>
            <a:picLocks noChangeAspect="1"/>
          </p:cNvPicPr>
          <p:nvPr/>
        </p:nvPicPr>
        <p:blipFill>
          <a:blip r:embed="rId3"/>
          <a:stretch>
            <a:fillRect/>
          </a:stretch>
        </p:blipFill>
        <p:spPr>
          <a:xfrm>
            <a:off x="7137562" y="2280743"/>
            <a:ext cx="4753600" cy="3168712"/>
          </a:xfrm>
          <a:prstGeom prst="rect">
            <a:avLst/>
          </a:prstGeom>
        </p:spPr>
      </p:pic>
      <p:sp>
        <p:nvSpPr>
          <p:cNvPr id="11" name="ZoneTexte 10">
            <a:extLst>
              <a:ext uri="{FF2B5EF4-FFF2-40B4-BE49-F238E27FC236}">
                <a16:creationId xmlns:a16="http://schemas.microsoft.com/office/drawing/2014/main" id="{CF22D9ED-4A46-63F4-47D4-F08927736B65}"/>
              </a:ext>
            </a:extLst>
          </p:cNvPr>
          <p:cNvSpPr txBox="1"/>
          <p:nvPr/>
        </p:nvSpPr>
        <p:spPr>
          <a:xfrm>
            <a:off x="517998" y="2385844"/>
            <a:ext cx="6094378" cy="2616101"/>
          </a:xfrm>
          <a:prstGeom prst="rect">
            <a:avLst/>
          </a:prstGeom>
          <a:noFill/>
        </p:spPr>
        <p:txBody>
          <a:bodyPr wrap="square">
            <a:spAutoFit/>
          </a:bodyPr>
          <a:lstStyle/>
          <a:p>
            <a:pPr algn="l"/>
            <a:endParaRPr lang="fr-FR" sz="2000" b="0" i="0" u="none" strike="noStrike" baseline="0" dirty="0">
              <a:solidFill>
                <a:srgbClr val="000000"/>
              </a:solidFill>
              <a:latin typeface="OHWVKV+Calibri"/>
            </a:endParaRPr>
          </a:p>
          <a:p>
            <a:r>
              <a:rPr lang="fr-FR" sz="2400" b="0" i="0" u="none" strike="noStrike" baseline="0" dirty="0">
                <a:latin typeface="OHWVKV+Calibri"/>
              </a:rPr>
              <a:t>De         ,         et         ; et d'après le critère CAC de congruence des triangles, ΔGAB et ΔCDB sont congrus. </a:t>
            </a:r>
          </a:p>
          <a:p>
            <a:r>
              <a:rPr lang="fr-FR" sz="2400" b="0" i="0" u="none" strike="noStrike" baseline="0" dirty="0">
                <a:latin typeface="OHWVKV+Calibri"/>
              </a:rPr>
              <a:t>Il en résulte que leurs côtés homologues ont la même longueur. </a:t>
            </a:r>
          </a:p>
          <a:p>
            <a:r>
              <a:rPr lang="fr-FR" sz="2400" b="0" i="0" u="none" strike="noStrike" baseline="0" dirty="0">
                <a:latin typeface="OHWVKV+Calibri"/>
              </a:rPr>
              <a:t>D'où : </a:t>
            </a:r>
            <a:r>
              <a:rPr lang="fr-FR" sz="2400" b="1" i="0" u="none" strike="noStrike" baseline="0" dirty="0">
                <a:latin typeface="CDGBYT+BradleyHandITCTT-Bold"/>
              </a:rPr>
              <a:t>GA = CD</a:t>
            </a:r>
            <a:r>
              <a:rPr lang="fr-FR" sz="2400" b="0" i="0" u="none" strike="noStrike" baseline="0" dirty="0">
                <a:latin typeface="OHWVKV+Calibri"/>
              </a:rPr>
              <a:t>. </a:t>
            </a:r>
          </a:p>
        </p:txBody>
      </p:sp>
      <p:sp>
        <p:nvSpPr>
          <p:cNvPr id="12" name="Organigramme : Connecteur 11">
            <a:extLst>
              <a:ext uri="{FF2B5EF4-FFF2-40B4-BE49-F238E27FC236}">
                <a16:creationId xmlns:a16="http://schemas.microsoft.com/office/drawing/2014/main" id="{281E15EA-F15C-E284-A07E-592011336A7C}"/>
              </a:ext>
            </a:extLst>
          </p:cNvPr>
          <p:cNvSpPr/>
          <p:nvPr/>
        </p:nvSpPr>
        <p:spPr>
          <a:xfrm>
            <a:off x="1069816" y="2630678"/>
            <a:ext cx="439615" cy="522448"/>
          </a:xfrm>
          <a:prstGeom prst="flowChartConnector">
            <a:avLst/>
          </a:prstGeom>
          <a:solidFill>
            <a:srgbClr val="5F20C6"/>
          </a:solidFill>
          <a:ln>
            <a:solidFill>
              <a:srgbClr val="5F20C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t>1</a:t>
            </a:r>
          </a:p>
        </p:txBody>
      </p:sp>
      <p:sp>
        <p:nvSpPr>
          <p:cNvPr id="13" name="Organigramme : Connecteur 12">
            <a:extLst>
              <a:ext uri="{FF2B5EF4-FFF2-40B4-BE49-F238E27FC236}">
                <a16:creationId xmlns:a16="http://schemas.microsoft.com/office/drawing/2014/main" id="{611C1A5B-0DCB-40AB-B04E-FBB9A9506592}"/>
              </a:ext>
            </a:extLst>
          </p:cNvPr>
          <p:cNvSpPr/>
          <p:nvPr/>
        </p:nvSpPr>
        <p:spPr>
          <a:xfrm>
            <a:off x="1946591" y="2630678"/>
            <a:ext cx="619964" cy="522448"/>
          </a:xfrm>
          <a:prstGeom prst="flowChartConnector">
            <a:avLst/>
          </a:prstGeom>
          <a:solidFill>
            <a:srgbClr val="5F20C6"/>
          </a:solidFill>
          <a:ln>
            <a:solidFill>
              <a:srgbClr val="5F20C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t>2</a:t>
            </a:r>
          </a:p>
        </p:txBody>
      </p:sp>
      <p:sp>
        <p:nvSpPr>
          <p:cNvPr id="14" name="Organigramme : Connecteur 13">
            <a:extLst>
              <a:ext uri="{FF2B5EF4-FFF2-40B4-BE49-F238E27FC236}">
                <a16:creationId xmlns:a16="http://schemas.microsoft.com/office/drawing/2014/main" id="{86D35115-A493-5B30-1392-610CC5746ADA}"/>
              </a:ext>
            </a:extLst>
          </p:cNvPr>
          <p:cNvSpPr/>
          <p:nvPr/>
        </p:nvSpPr>
        <p:spPr>
          <a:xfrm>
            <a:off x="2783907" y="2630678"/>
            <a:ext cx="439615" cy="522448"/>
          </a:xfrm>
          <a:prstGeom prst="flowChartConnector">
            <a:avLst/>
          </a:prstGeom>
          <a:solidFill>
            <a:srgbClr val="5F20C6"/>
          </a:solidFill>
          <a:ln>
            <a:solidFill>
              <a:srgbClr val="5F20C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t>3</a:t>
            </a:r>
          </a:p>
        </p:txBody>
      </p:sp>
    </p:spTree>
    <p:extLst>
      <p:ext uri="{BB962C8B-B14F-4D97-AF65-F5344CB8AC3E}">
        <p14:creationId xmlns:p14="http://schemas.microsoft.com/office/powerpoint/2010/main" val="16978496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r>
              <a:rPr lang="fr-FR" dirty="0"/>
              <a:t>11 min</a:t>
            </a:r>
          </a:p>
        </p:txBody>
      </p:sp>
    </p:spTree>
    <p:extLst>
      <p:ext uri="{BB962C8B-B14F-4D97-AF65-F5344CB8AC3E}">
        <p14:creationId xmlns:p14="http://schemas.microsoft.com/office/powerpoint/2010/main" val="15172883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Lisez bien ce problème</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p:txBody>
          <a:bodyPr/>
          <a:lstStyle/>
          <a:p>
            <a:r>
              <a:rPr lang="fr-FR" dirty="0"/>
              <a:t>L’enseignant explique le problème.</a:t>
            </a: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mc:AlternateContent xmlns:mc="http://schemas.openxmlformats.org/markup-compatibility/2006">
        <mc:Choice xmlns:a14="http://schemas.microsoft.com/office/drawing/2010/main" Requires="a14">
          <p:sp>
            <p:nvSpPr>
              <p:cNvPr id="8" name="ZoneTexte 7">
                <a:extLst>
                  <a:ext uri="{FF2B5EF4-FFF2-40B4-BE49-F238E27FC236}">
                    <a16:creationId xmlns:a16="http://schemas.microsoft.com/office/drawing/2014/main" id="{5F3F0AD2-B89A-4822-8EA8-7BB2BE6D8F28}"/>
                  </a:ext>
                </a:extLst>
              </p:cNvPr>
              <p:cNvSpPr txBox="1"/>
              <p:nvPr/>
            </p:nvSpPr>
            <p:spPr>
              <a:xfrm>
                <a:off x="1178169" y="2274838"/>
                <a:ext cx="8890333" cy="2308324"/>
              </a:xfrm>
              <a:prstGeom prst="rect">
                <a:avLst/>
              </a:prstGeom>
              <a:noFill/>
            </p:spPr>
            <p:txBody>
              <a:bodyPr wrap="square">
                <a:spAutoFit/>
              </a:bodyPr>
              <a:lstStyle/>
              <a:p>
                <a:pPr>
                  <a:buNone/>
                </a:pPr>
                <a:r>
                  <a:rPr lang="fr-FR" sz="3600" b="1" dirty="0"/>
                  <a:t>Soit </a:t>
                </a:r>
                <a14:m>
                  <m:oMath xmlns:m="http://schemas.openxmlformats.org/officeDocument/2006/math">
                    <m:r>
                      <a:rPr lang="fr-FR" sz="3600" b="1">
                        <a:latin typeface="Cambria Math" panose="02040503050406030204" pitchFamily="18" charset="0"/>
                      </a:rPr>
                      <m:t>△</m:t>
                    </m:r>
                    <m:r>
                      <a:rPr lang="fr-FR" sz="3600" b="1" i="1">
                        <a:latin typeface="Cambria Math" panose="02040503050406030204" pitchFamily="18" charset="0"/>
                      </a:rPr>
                      <m:t>𝑨𝑩𝑪</m:t>
                    </m:r>
                  </m:oMath>
                </a14:m>
                <a:r>
                  <a:rPr lang="fr-FR" sz="3600" b="1" dirty="0"/>
                  <a:t>un triangle rectangle en </a:t>
                </a:r>
                <a14:m>
                  <m:oMath xmlns:m="http://schemas.openxmlformats.org/officeDocument/2006/math">
                    <m:r>
                      <a:rPr lang="fr-FR" sz="3600" b="1" i="1">
                        <a:latin typeface="Cambria Math" panose="02040503050406030204" pitchFamily="18" charset="0"/>
                      </a:rPr>
                      <m:t>𝑨</m:t>
                    </m:r>
                  </m:oMath>
                </a14:m>
                <a:r>
                  <a:rPr lang="fr-FR" sz="3600" b="1" dirty="0"/>
                  <a:t>.</a:t>
                </a:r>
              </a:p>
              <a:p>
                <a:pPr>
                  <a:buNone/>
                </a:pPr>
                <a:r>
                  <a:rPr lang="fr-FR" sz="3600" b="1" dirty="0"/>
                  <a:t>La médiatrice du côté AC coupe AC en M et BC en N.</a:t>
                </a:r>
              </a:p>
              <a:p>
                <a:r>
                  <a:rPr lang="fr-FR" sz="3600" b="1" dirty="0"/>
                  <a:t>Montrer que </a:t>
                </a:r>
                <a14:m>
                  <m:oMath xmlns:m="http://schemas.openxmlformats.org/officeDocument/2006/math">
                    <m:r>
                      <a:rPr lang="fr-FR" sz="3600" b="1" i="1">
                        <a:latin typeface="Cambria Math" panose="02040503050406030204" pitchFamily="18" charset="0"/>
                      </a:rPr>
                      <m:t>𝑨</m:t>
                    </m:r>
                    <m:r>
                      <a:rPr lang="fr-FR" sz="3600" b="1" i="0" smtClean="0">
                        <a:latin typeface="Cambria Math" panose="02040503050406030204" pitchFamily="18" charset="0"/>
                      </a:rPr>
                      <m:t>𝐍</m:t>
                    </m:r>
                    <m:r>
                      <a:rPr lang="fr-FR" sz="3600" b="1" i="0">
                        <a:latin typeface="Cambria Math" panose="02040503050406030204" pitchFamily="18" charset="0"/>
                      </a:rPr>
                      <m:t>=</m:t>
                    </m:r>
                    <m:r>
                      <a:rPr lang="fr-FR" sz="3600" b="1" i="1" smtClean="0">
                        <a:latin typeface="Cambria Math" panose="02040503050406030204" pitchFamily="18" charset="0"/>
                      </a:rPr>
                      <m:t>𝑪𝑵</m:t>
                    </m:r>
                  </m:oMath>
                </a14:m>
                <a:r>
                  <a:rPr lang="fr-FR" sz="3600" dirty="0"/>
                  <a:t>.</a:t>
                </a:r>
              </a:p>
            </p:txBody>
          </p:sp>
        </mc:Choice>
        <mc:Fallback>
          <p:sp>
            <p:nvSpPr>
              <p:cNvPr id="8" name="ZoneTexte 7">
                <a:extLst>
                  <a:ext uri="{FF2B5EF4-FFF2-40B4-BE49-F238E27FC236}">
                    <a16:creationId xmlns:a16="http://schemas.microsoft.com/office/drawing/2014/main" id="{5F3F0AD2-B89A-4822-8EA8-7BB2BE6D8F28}"/>
                  </a:ext>
                </a:extLst>
              </p:cNvPr>
              <p:cNvSpPr txBox="1">
                <a:spLocks noRot="1" noChangeAspect="1" noMove="1" noResize="1" noEditPoints="1" noAdjustHandles="1" noChangeArrowheads="1" noChangeShapeType="1" noTextEdit="1"/>
              </p:cNvSpPr>
              <p:nvPr/>
            </p:nvSpPr>
            <p:spPr>
              <a:xfrm>
                <a:off x="1178169" y="2274838"/>
                <a:ext cx="8890333" cy="2308324"/>
              </a:xfrm>
              <a:prstGeom prst="rect">
                <a:avLst/>
              </a:prstGeom>
              <a:blipFill>
                <a:blip r:embed="rId3"/>
                <a:stretch>
                  <a:fillRect l="-2056" t="-3694" b="-9235"/>
                </a:stretch>
              </a:blipFill>
            </p:spPr>
            <p:txBody>
              <a:bodyPr/>
              <a:lstStyle/>
              <a:p>
                <a:r>
                  <a:rPr lang="fr-FR">
                    <a:noFill/>
                  </a:rPr>
                  <a:t> </a:t>
                </a:r>
              </a:p>
            </p:txBody>
          </p:sp>
        </mc:Fallback>
      </mc:AlternateContent>
    </p:spTree>
    <p:extLst>
      <p:ext uri="{BB962C8B-B14F-4D97-AF65-F5344CB8AC3E}">
        <p14:creationId xmlns:p14="http://schemas.microsoft.com/office/powerpoint/2010/main" val="22382437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a:xfrm>
            <a:off x="935304" y="318293"/>
            <a:ext cx="10883802" cy="321755"/>
          </a:xfrm>
        </p:spPr>
        <p:txBody>
          <a:bodyPr/>
          <a:lstStyle/>
          <a:p>
            <a:r>
              <a:rPr lang="fr-FR" dirty="0"/>
              <a:t>Pour résoudre le problème on va suivre les étapes suivantes. Etape 1:</a:t>
            </a:r>
            <a:r>
              <a:rPr lang="fr-FR" dirty="0">
                <a:latin typeface="OHWVKV+Calibri-Bold"/>
              </a:rPr>
              <a:t> Bien lire l'énoncé et faire une figure propre .Complétez </a:t>
            </a:r>
            <a:endParaRPr lang="fr-FR" dirty="0"/>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p:txBody>
          <a:bodyPr/>
          <a:lstStyle/>
          <a:p>
            <a:r>
              <a:rPr lang="fr-FR" dirty="0"/>
              <a:t>L'enseignant explique  ce qu’il faut faire</a:t>
            </a: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3" name="ZoneTexte 12">
            <a:extLst>
              <a:ext uri="{FF2B5EF4-FFF2-40B4-BE49-F238E27FC236}">
                <a16:creationId xmlns:a16="http://schemas.microsoft.com/office/drawing/2014/main" id="{60F77321-17AF-2F80-7B99-DD5D4FDC8ED6}"/>
              </a:ext>
            </a:extLst>
          </p:cNvPr>
          <p:cNvSpPr txBox="1"/>
          <p:nvPr/>
        </p:nvSpPr>
        <p:spPr>
          <a:xfrm>
            <a:off x="193203" y="2133487"/>
            <a:ext cx="6099242" cy="461665"/>
          </a:xfrm>
          <a:prstGeom prst="rect">
            <a:avLst/>
          </a:prstGeom>
          <a:noFill/>
        </p:spPr>
        <p:txBody>
          <a:bodyPr wrap="square">
            <a:spAutoFit/>
          </a:bodyPr>
          <a:lstStyle/>
          <a:p>
            <a:r>
              <a:rPr lang="fr-FR" sz="2400" b="1" i="0" u="none" strike="noStrike" baseline="0" dirty="0">
                <a:solidFill>
                  <a:schemeClr val="accent2"/>
                </a:solidFill>
                <a:latin typeface="OHWVKV+Calibri-Bold"/>
              </a:rPr>
              <a:t>1) </a:t>
            </a:r>
            <a:r>
              <a:rPr lang="fr-FR" sz="1800" b="1" i="0" u="none" strike="noStrike" baseline="0" dirty="0">
                <a:latin typeface="OHWVKV+Calibri-Bold"/>
              </a:rPr>
              <a:t>Bien lire l'énoncé et faire une figure propre : </a:t>
            </a:r>
            <a:endParaRPr lang="fr-FR" sz="1800" dirty="0"/>
          </a:p>
        </p:txBody>
      </p:sp>
      <mc:AlternateContent xmlns:mc="http://schemas.openxmlformats.org/markup-compatibility/2006" xmlns:a14="http://schemas.microsoft.com/office/drawing/2010/main">
        <mc:Choice Requires="a14">
          <p:sp>
            <p:nvSpPr>
              <p:cNvPr id="16" name="ZoneTexte 15">
                <a:extLst>
                  <a:ext uri="{FF2B5EF4-FFF2-40B4-BE49-F238E27FC236}">
                    <a16:creationId xmlns:a16="http://schemas.microsoft.com/office/drawing/2014/main" id="{E990AA4C-0535-3301-235D-67105CA491A6}"/>
                  </a:ext>
                </a:extLst>
              </p:cNvPr>
              <p:cNvSpPr txBox="1"/>
              <p:nvPr/>
            </p:nvSpPr>
            <p:spPr>
              <a:xfrm>
                <a:off x="520429" y="2890335"/>
                <a:ext cx="6629400" cy="1463606"/>
              </a:xfrm>
              <a:prstGeom prst="rect">
                <a:avLst/>
              </a:prstGeom>
              <a:noFill/>
            </p:spPr>
            <p:txBody>
              <a:bodyPr wrap="square">
                <a:spAutoFit/>
              </a:bodyPr>
              <a:lstStyle/>
              <a:p>
                <a:pPr>
                  <a:lnSpc>
                    <a:spcPct val="107000"/>
                  </a:lnSpc>
                  <a:spcAft>
                    <a:spcPts val="800"/>
                  </a:spcAft>
                  <a:buNone/>
                </a:pPr>
                <a:r>
                  <a:rPr lang="fr-FR" sz="1800" kern="100" dirty="0">
                    <a:effectLst/>
                    <a:latin typeface="Calibri" panose="020F0502020204030204" pitchFamily="34" charset="0"/>
                    <a:ea typeface="Calibri" panose="020F0502020204030204" pitchFamily="34" charset="0"/>
                    <a:cs typeface="Arial" panose="020B0604020202020204" pitchFamily="34" charset="0"/>
                  </a:rPr>
                  <a:t>On a </a:t>
                </a:r>
                <a14:m>
                  <m:oMath xmlns:m="http://schemas.openxmlformats.org/officeDocument/2006/math">
                    <m:r>
                      <a:rPr lang="fr-FR" i="1" kern="100">
                        <a:latin typeface="Cambria Math" panose="02040503050406030204" pitchFamily="18" charset="0"/>
                        <a:ea typeface="Cambria Math" panose="02040503050406030204" pitchFamily="18" charset="0"/>
                        <a:cs typeface="Arial" panose="020B0604020202020204" pitchFamily="34" charset="0"/>
                      </a:rPr>
                      <m:t>∆</m:t>
                    </m:r>
                  </m:oMath>
                </a14:m>
                <a:r>
                  <a:rPr lang="fr-FR" kern="100" dirty="0">
                    <a:latin typeface="Calibri" panose="020F0502020204030204" pitchFamily="34" charset="0"/>
                    <a:ea typeface="Calibri" panose="020F0502020204030204" pitchFamily="34" charset="0"/>
                    <a:cs typeface="Arial" panose="020B0604020202020204" pitchFamily="34" charset="0"/>
                  </a:rPr>
                  <a:t>ABC un </a:t>
                </a:r>
                <a:r>
                  <a:rPr lang="fr-FR" sz="1800" kern="100" dirty="0">
                    <a:effectLst/>
                    <a:latin typeface="Calibri" panose="020F0502020204030204" pitchFamily="34" charset="0"/>
                    <a:ea typeface="Calibri" panose="020F0502020204030204" pitchFamily="34" charset="0"/>
                    <a:cs typeface="Arial" panose="020B0604020202020204" pitchFamily="34" charset="0"/>
                  </a:rPr>
                  <a:t>triangle </a:t>
                </a:r>
                <a:r>
                  <a:rPr lang="fr-FR" b="1" kern="100" dirty="0">
                    <a:latin typeface="Calibri" panose="020F0502020204030204" pitchFamily="34" charset="0"/>
                    <a:ea typeface="Calibri" panose="020F0502020204030204" pitchFamily="34" charset="0"/>
                    <a:cs typeface="Arial" panose="020B0604020202020204" pitchFamily="34" charset="0"/>
                  </a:rPr>
                  <a:t>rectangle </a:t>
                </a:r>
                <a:r>
                  <a:rPr lang="fr-FR" sz="1800" b="1" kern="100" dirty="0">
                    <a:effectLst/>
                    <a:latin typeface="Calibri" panose="020F0502020204030204" pitchFamily="34" charset="0"/>
                    <a:ea typeface="Calibri" panose="020F0502020204030204" pitchFamily="34" charset="0"/>
                    <a:cs typeface="Arial" panose="020B0604020202020204" pitchFamily="34" charset="0"/>
                  </a:rPr>
                  <a:t> en A</a:t>
                </a:r>
                <a:r>
                  <a:rPr lang="fr-FR" sz="1800" kern="100" dirty="0">
                    <a:effectLst/>
                    <a:latin typeface="Calibri" panose="020F0502020204030204" pitchFamily="34" charset="0"/>
                    <a:ea typeface="Calibri" panose="020F0502020204030204" pitchFamily="34" charset="0"/>
                    <a:cs typeface="Arial" panose="020B0604020202020204" pitchFamily="34" charset="0"/>
                  </a:rPr>
                  <a:t>, donc : </a:t>
                </a:r>
              </a:p>
              <a:p>
                <a:pPr>
                  <a:lnSpc>
                    <a:spcPct val="107000"/>
                  </a:lnSpc>
                  <a:spcAft>
                    <a:spcPts val="800"/>
                  </a:spcAft>
                  <a:buNone/>
                </a:pPr>
                <a:r>
                  <a:rPr lang="fr-FR" sz="1800" kern="100" dirty="0">
                    <a:effectLst/>
                    <a:latin typeface="Calibri" panose="020F0502020204030204" pitchFamily="34" charset="0"/>
                    <a:ea typeface="Calibri" panose="020F0502020204030204" pitchFamily="34" charset="0"/>
                    <a:cs typeface="Arial" panose="020B0604020202020204" pitchFamily="34" charset="0"/>
                  </a:rPr>
                  <a:t>……………..</a:t>
                </a:r>
                <a:r>
                  <a:rPr lang="fr-FR" kern="100" dirty="0">
                    <a:latin typeface="Calibri" panose="020F0502020204030204" pitchFamily="34" charset="0"/>
                    <a:ea typeface="Calibri" panose="020F0502020204030204" pitchFamily="34" charset="0"/>
                    <a:cs typeface="Arial" panose="020B0604020202020204" pitchFamily="34" charset="0"/>
                  </a:rPr>
                  <a:t>=90°</a:t>
                </a:r>
                <a:r>
                  <a:rPr lang="fr-FR" sz="1800" kern="100" dirty="0">
                    <a:effectLst/>
                    <a:latin typeface="Calibri" panose="020F0502020204030204" pitchFamily="34" charset="0"/>
                    <a:ea typeface="Calibri" panose="020F0502020204030204" pitchFamily="34" charset="0"/>
                    <a:cs typeface="Arial" panose="020B0604020202020204" pitchFamily="34" charset="0"/>
                  </a:rPr>
                  <a:t> </a:t>
                </a:r>
                <a14:m>
                  <m:oMath xmlns:m="http://schemas.openxmlformats.org/officeDocument/2006/math">
                    <m:r>
                      <a:rPr lang="fr-FR" sz="1800" b="1" i="1" kern="100" smtClean="0">
                        <a:solidFill>
                          <a:schemeClr val="bg1"/>
                        </a:solidFill>
                        <a:effectLst/>
                        <a:latin typeface="Cambria Math" panose="02040503050406030204" pitchFamily="18" charset="0"/>
                        <a:ea typeface="Cambria Math" panose="02040503050406030204" pitchFamily="18" charset="0"/>
                        <a:cs typeface="Arial" panose="020B0604020202020204" pitchFamily="34" charset="0"/>
                      </a:rPr>
                      <m:t>∠</m:t>
                    </m:r>
                    <m:r>
                      <a:rPr lang="fr-FR" sz="1800" b="1" i="1" kern="100" smtClean="0">
                        <a:solidFill>
                          <a:schemeClr val="bg1"/>
                        </a:solidFill>
                        <a:effectLst/>
                        <a:latin typeface="Cambria Math" panose="02040503050406030204" pitchFamily="18" charset="0"/>
                        <a:ea typeface="Cambria Math" panose="02040503050406030204" pitchFamily="18" charset="0"/>
                        <a:cs typeface="Arial" panose="020B0604020202020204" pitchFamily="34" charset="0"/>
                      </a:rPr>
                      <m:t>𝑨𝑩𝑪</m:t>
                    </m:r>
                    <m:r>
                      <a:rPr lang="fr-FR" sz="1800" b="1" i="1" kern="100" smtClean="0">
                        <a:solidFill>
                          <a:schemeClr val="bg1"/>
                        </a:solidFill>
                        <a:effectLst/>
                        <a:latin typeface="Cambria Math" panose="02040503050406030204" pitchFamily="18" charset="0"/>
                        <a:ea typeface="Cambria Math" panose="02040503050406030204" pitchFamily="18" charset="0"/>
                        <a:cs typeface="Arial" panose="020B0604020202020204" pitchFamily="34" charset="0"/>
                      </a:rPr>
                      <m:t>=∠</m:t>
                    </m:r>
                    <m:r>
                      <a:rPr lang="fr-FR" sz="1800" b="1" i="1" kern="100" smtClean="0">
                        <a:solidFill>
                          <a:schemeClr val="bg1"/>
                        </a:solidFill>
                        <a:effectLst/>
                        <a:latin typeface="Cambria Math" panose="02040503050406030204" pitchFamily="18" charset="0"/>
                        <a:ea typeface="Cambria Math" panose="02040503050406030204" pitchFamily="18" charset="0"/>
                        <a:cs typeface="Arial" panose="020B0604020202020204" pitchFamily="34" charset="0"/>
                      </a:rPr>
                      <m:t>𝑨𝑪𝑩</m:t>
                    </m:r>
                  </m:oMath>
                </a14:m>
                <a:br>
                  <a:rPr lang="fr-FR" sz="1800" kern="100" dirty="0">
                    <a:effectLst/>
                    <a:latin typeface="Calibri" panose="020F0502020204030204" pitchFamily="34" charset="0"/>
                    <a:ea typeface="Calibri" panose="020F0502020204030204" pitchFamily="34" charset="0"/>
                    <a:cs typeface="Arial" panose="020B0604020202020204" pitchFamily="34" charset="0"/>
                  </a:rPr>
                </a:br>
                <a:endParaRPr lang="fr-FR" sz="1800" kern="100" dirty="0">
                  <a:effectLst/>
                  <a:latin typeface="Calibri" panose="020F0502020204030204" pitchFamily="34" charset="0"/>
                  <a:ea typeface="Calibri" panose="020F0502020204030204" pitchFamily="34" charset="0"/>
                  <a:cs typeface="Arial" panose="020B0604020202020204" pitchFamily="34" charset="0"/>
                </a:endParaRPr>
              </a:p>
              <a:p>
                <a:pPr>
                  <a:buNone/>
                </a:pPr>
                <a:r>
                  <a:rPr lang="fr-FR" b="1" dirty="0">
                    <a:solidFill>
                      <a:schemeClr val="bg1"/>
                    </a:solidFill>
                    <a:latin typeface="Calibri" panose="020F0502020204030204" pitchFamily="34" charset="0"/>
                    <a:ea typeface="Calibri" panose="020F0502020204030204" pitchFamily="34" charset="0"/>
                    <a:cs typeface="Arial" panose="020B0604020202020204" pitchFamily="34" charset="0"/>
                  </a:rPr>
                  <a:t>MB</a:t>
                </a:r>
                <a:endParaRPr lang="fr-FR" b="1" dirty="0">
                  <a:solidFill>
                    <a:schemeClr val="bg1"/>
                  </a:solidFill>
                </a:endParaRPr>
              </a:p>
            </p:txBody>
          </p:sp>
        </mc:Choice>
        <mc:Fallback xmlns="">
          <p:sp>
            <p:nvSpPr>
              <p:cNvPr id="16" name="ZoneTexte 15">
                <a:extLst>
                  <a:ext uri="{FF2B5EF4-FFF2-40B4-BE49-F238E27FC236}">
                    <a16:creationId xmlns:a16="http://schemas.microsoft.com/office/drawing/2014/main" id="{E990AA4C-0535-3301-235D-67105CA491A6}"/>
                  </a:ext>
                </a:extLst>
              </p:cNvPr>
              <p:cNvSpPr txBox="1">
                <a:spLocks noRot="1" noChangeAspect="1" noMove="1" noResize="1" noEditPoints="1" noAdjustHandles="1" noChangeArrowheads="1" noChangeShapeType="1" noTextEdit="1"/>
              </p:cNvSpPr>
              <p:nvPr/>
            </p:nvSpPr>
            <p:spPr>
              <a:xfrm>
                <a:off x="520429" y="2890335"/>
                <a:ext cx="6629400" cy="1463606"/>
              </a:xfrm>
              <a:prstGeom prst="rect">
                <a:avLst/>
              </a:prstGeom>
              <a:blipFill>
                <a:blip r:embed="rId3"/>
                <a:stretch>
                  <a:fillRect l="-763" t="-1724" b="-6034"/>
                </a:stretch>
              </a:blipFill>
            </p:spPr>
            <p:txBody>
              <a:bodyPr/>
              <a:lstStyle/>
              <a:p>
                <a:r>
                  <a:rPr lang="fr-FR">
                    <a:noFill/>
                  </a:rPr>
                  <a:t> </a:t>
                </a:r>
              </a:p>
            </p:txBody>
          </p:sp>
        </mc:Fallback>
      </mc:AlternateContent>
      <p:sp>
        <p:nvSpPr>
          <p:cNvPr id="17" name="ZoneTexte 16">
            <a:extLst>
              <a:ext uri="{FF2B5EF4-FFF2-40B4-BE49-F238E27FC236}">
                <a16:creationId xmlns:a16="http://schemas.microsoft.com/office/drawing/2014/main" id="{4BD8B85E-9E70-9376-3E05-85B10033B947}"/>
              </a:ext>
            </a:extLst>
          </p:cNvPr>
          <p:cNvSpPr txBox="1"/>
          <p:nvPr/>
        </p:nvSpPr>
        <p:spPr>
          <a:xfrm>
            <a:off x="300490" y="995955"/>
            <a:ext cx="6771519" cy="523220"/>
          </a:xfrm>
          <a:prstGeom prst="rect">
            <a:avLst/>
          </a:prstGeom>
          <a:noFill/>
        </p:spPr>
        <p:txBody>
          <a:bodyPr wrap="square">
            <a:spAutoFit/>
          </a:bodyPr>
          <a:lstStyle/>
          <a:p>
            <a:pPr>
              <a:buNone/>
            </a:pPr>
            <a:r>
              <a:rPr lang="fr-FR" sz="1400" b="1" dirty="0">
                <a:solidFill>
                  <a:schemeClr val="accent3"/>
                </a:solidFill>
              </a:rPr>
              <a:t>Soit △𝑨𝑩𝑪  un triangle rectangle en 𝑨.</a:t>
            </a:r>
          </a:p>
          <a:p>
            <a:pPr>
              <a:buNone/>
            </a:pPr>
            <a:r>
              <a:rPr lang="fr-FR" sz="1400" b="1" dirty="0">
                <a:solidFill>
                  <a:schemeClr val="accent3"/>
                </a:solidFill>
              </a:rPr>
              <a:t>La médiatrice du côté AC le coupe  en M et coupe BC en N.</a:t>
            </a:r>
          </a:p>
        </p:txBody>
      </p:sp>
      <mc:AlternateContent xmlns:mc="http://schemas.openxmlformats.org/markup-compatibility/2006" xmlns:a14="http://schemas.microsoft.com/office/drawing/2010/main">
        <mc:Choice Requires="a14">
          <p:sp>
            <p:nvSpPr>
              <p:cNvPr id="19" name="ZoneTexte 18">
                <a:extLst>
                  <a:ext uri="{FF2B5EF4-FFF2-40B4-BE49-F238E27FC236}">
                    <a16:creationId xmlns:a16="http://schemas.microsoft.com/office/drawing/2014/main" id="{8B1AD759-E11C-773D-3E91-3814D45742EF}"/>
                  </a:ext>
                </a:extLst>
              </p:cNvPr>
              <p:cNvSpPr txBox="1"/>
              <p:nvPr/>
            </p:nvSpPr>
            <p:spPr>
              <a:xfrm>
                <a:off x="6121533" y="1114024"/>
                <a:ext cx="3133304" cy="369332"/>
              </a:xfrm>
              <a:prstGeom prst="rect">
                <a:avLst/>
              </a:prstGeom>
              <a:noFill/>
            </p:spPr>
            <p:txBody>
              <a:bodyPr wrap="square">
                <a:spAutoFit/>
              </a:bodyPr>
              <a:lstStyle/>
              <a:p>
                <a:r>
                  <a:rPr lang="fr-FR" sz="1800" b="1" dirty="0">
                    <a:solidFill>
                      <a:srgbClr val="FF0000"/>
                    </a:solidFill>
                  </a:rPr>
                  <a:t>Montrer que </a:t>
                </a:r>
                <a14:m>
                  <m:oMath xmlns:m="http://schemas.openxmlformats.org/officeDocument/2006/math">
                    <m:r>
                      <a:rPr lang="fr-FR" sz="1800" b="1" i="1">
                        <a:solidFill>
                          <a:srgbClr val="FF0000"/>
                        </a:solidFill>
                        <a:latin typeface="Cambria Math" panose="02040503050406030204" pitchFamily="18" charset="0"/>
                      </a:rPr>
                      <m:t>𝑨</m:t>
                    </m:r>
                    <m:r>
                      <a:rPr lang="fr-FR" sz="1800" b="1" i="0" smtClean="0">
                        <a:solidFill>
                          <a:srgbClr val="FF0000"/>
                        </a:solidFill>
                        <a:latin typeface="Cambria Math" panose="02040503050406030204" pitchFamily="18" charset="0"/>
                      </a:rPr>
                      <m:t>𝐍</m:t>
                    </m:r>
                    <m:r>
                      <a:rPr lang="fr-FR" sz="1800" b="1" i="0">
                        <a:solidFill>
                          <a:srgbClr val="FF0000"/>
                        </a:solidFill>
                        <a:latin typeface="Cambria Math" panose="02040503050406030204" pitchFamily="18" charset="0"/>
                      </a:rPr>
                      <m:t>=</m:t>
                    </m:r>
                    <m:r>
                      <a:rPr lang="fr-FR" sz="1800" b="1" i="1" smtClean="0">
                        <a:solidFill>
                          <a:srgbClr val="FF0000"/>
                        </a:solidFill>
                        <a:latin typeface="Cambria Math" panose="02040503050406030204" pitchFamily="18" charset="0"/>
                      </a:rPr>
                      <m:t>𝑪𝑵</m:t>
                    </m:r>
                  </m:oMath>
                </a14:m>
                <a:r>
                  <a:rPr lang="fr-FR" sz="1800" b="1" dirty="0">
                    <a:solidFill>
                      <a:srgbClr val="FF0000"/>
                    </a:solidFill>
                  </a:rPr>
                  <a:t>.</a:t>
                </a:r>
              </a:p>
            </p:txBody>
          </p:sp>
        </mc:Choice>
        <mc:Fallback xmlns="">
          <p:sp>
            <p:nvSpPr>
              <p:cNvPr id="19" name="ZoneTexte 18">
                <a:extLst>
                  <a:ext uri="{FF2B5EF4-FFF2-40B4-BE49-F238E27FC236}">
                    <a16:creationId xmlns:a16="http://schemas.microsoft.com/office/drawing/2014/main" id="{8B1AD759-E11C-773D-3E91-3814D45742EF}"/>
                  </a:ext>
                </a:extLst>
              </p:cNvPr>
              <p:cNvSpPr txBox="1">
                <a:spLocks noRot="1" noChangeAspect="1" noMove="1" noResize="1" noEditPoints="1" noAdjustHandles="1" noChangeArrowheads="1" noChangeShapeType="1" noTextEdit="1"/>
              </p:cNvSpPr>
              <p:nvPr/>
            </p:nvSpPr>
            <p:spPr>
              <a:xfrm>
                <a:off x="6121533" y="1114024"/>
                <a:ext cx="3133304" cy="369332"/>
              </a:xfrm>
              <a:prstGeom prst="rect">
                <a:avLst/>
              </a:prstGeom>
              <a:blipFill>
                <a:blip r:embed="rId4"/>
                <a:stretch>
                  <a:fillRect l="-1556" t="-8333" b="-28333"/>
                </a:stretch>
              </a:blipFill>
            </p:spPr>
            <p:txBody>
              <a:bodyPr/>
              <a:lstStyle/>
              <a:p>
                <a:r>
                  <a:rPr lang="fr-FR">
                    <a:noFill/>
                  </a:rPr>
                  <a:t> </a:t>
                </a:r>
              </a:p>
            </p:txBody>
          </p:sp>
        </mc:Fallback>
      </mc:AlternateContent>
      <p:pic>
        <p:nvPicPr>
          <p:cNvPr id="5" name="Image 4" descr="Une image contenant ligne, diagramme, Tracé&#10;&#10;Le contenu généré par l’IA peut être incorrect.">
            <a:extLst>
              <a:ext uri="{FF2B5EF4-FFF2-40B4-BE49-F238E27FC236}">
                <a16:creationId xmlns:a16="http://schemas.microsoft.com/office/drawing/2014/main" id="{F209F6EA-7C6C-6758-2810-09842A3D844C}"/>
              </a:ext>
            </a:extLst>
          </p:cNvPr>
          <p:cNvPicPr>
            <a:picLocks noChangeAspect="1"/>
          </p:cNvPicPr>
          <p:nvPr/>
        </p:nvPicPr>
        <p:blipFill>
          <a:blip r:embed="rId5"/>
          <a:stretch>
            <a:fillRect/>
          </a:stretch>
        </p:blipFill>
        <p:spPr>
          <a:xfrm>
            <a:off x="7067343" y="2133487"/>
            <a:ext cx="4457551" cy="3537739"/>
          </a:xfrm>
          <a:prstGeom prst="rect">
            <a:avLst/>
          </a:prstGeom>
        </p:spPr>
      </p:pic>
      <mc:AlternateContent xmlns:mc="http://schemas.openxmlformats.org/markup-compatibility/2006">
        <mc:Choice xmlns:a14="http://schemas.microsoft.com/office/drawing/2010/main" Requires="a14">
          <p:sp>
            <p:nvSpPr>
              <p:cNvPr id="6" name="ZoneTexte 5">
                <a:extLst>
                  <a:ext uri="{FF2B5EF4-FFF2-40B4-BE49-F238E27FC236}">
                    <a16:creationId xmlns:a16="http://schemas.microsoft.com/office/drawing/2014/main" id="{94363D7B-2E2E-6DAD-6621-4C8EC19AAC05}"/>
                  </a:ext>
                </a:extLst>
              </p:cNvPr>
              <p:cNvSpPr txBox="1"/>
              <p:nvPr/>
            </p:nvSpPr>
            <p:spPr>
              <a:xfrm>
                <a:off x="459447" y="3777668"/>
                <a:ext cx="6101860" cy="646331"/>
              </a:xfrm>
              <a:prstGeom prst="rect">
                <a:avLst/>
              </a:prstGeom>
              <a:noFill/>
            </p:spPr>
            <p:txBody>
              <a:bodyPr wrap="square">
                <a:spAutoFit/>
              </a:bodyPr>
              <a:lstStyle/>
              <a:p>
                <a:r>
                  <a:rPr lang="fr-FR" dirty="0"/>
                  <a:t>On trace la </a:t>
                </a:r>
                <a:r>
                  <a:rPr lang="fr-FR" b="1" dirty="0"/>
                  <a:t>médiatrice</a:t>
                </a:r>
                <a:r>
                  <a:rPr lang="fr-FR" dirty="0"/>
                  <a:t> de </a:t>
                </a:r>
                <a14:m>
                  <m:oMath xmlns:m="http://schemas.openxmlformats.org/officeDocument/2006/math">
                    <m:r>
                      <a:rPr lang="fr-FR" b="0" i="1" smtClean="0">
                        <a:latin typeface="Cambria Math" panose="02040503050406030204" pitchFamily="18" charset="0"/>
                      </a:rPr>
                      <m:t>𝐴𝐶</m:t>
                    </m:r>
                  </m:oMath>
                </a14:m>
                <a:r>
                  <a:rPr lang="fr-FR" dirty="0"/>
                  <a:t> </a:t>
                </a:r>
                <a:r>
                  <a:rPr lang="ar-MA" dirty="0"/>
                  <a:t>: </a:t>
                </a:r>
                <a:r>
                  <a:rPr lang="fr-FR" dirty="0"/>
                  <a:t>c’est la droite ……………………….. à </a:t>
                </a:r>
                <a14:m>
                  <m:oMath xmlns:m="http://schemas.openxmlformats.org/officeDocument/2006/math">
                    <m:r>
                      <a:rPr lang="fr-FR" i="1">
                        <a:latin typeface="Cambria Math" panose="02040503050406030204" pitchFamily="18" charset="0"/>
                      </a:rPr>
                      <m:t>𝐴𝐶</m:t>
                    </m:r>
                  </m:oMath>
                </a14:m>
                <a:r>
                  <a:rPr lang="fr-FR" dirty="0"/>
                  <a:t>passant par son ..............</a:t>
                </a:r>
              </a:p>
            </p:txBody>
          </p:sp>
        </mc:Choice>
        <mc:Fallback>
          <p:sp>
            <p:nvSpPr>
              <p:cNvPr id="6" name="ZoneTexte 5">
                <a:extLst>
                  <a:ext uri="{FF2B5EF4-FFF2-40B4-BE49-F238E27FC236}">
                    <a16:creationId xmlns:a16="http://schemas.microsoft.com/office/drawing/2014/main" id="{94363D7B-2E2E-6DAD-6621-4C8EC19AAC05}"/>
                  </a:ext>
                </a:extLst>
              </p:cNvPr>
              <p:cNvSpPr txBox="1">
                <a:spLocks noRot="1" noChangeAspect="1" noMove="1" noResize="1" noEditPoints="1" noAdjustHandles="1" noChangeArrowheads="1" noChangeShapeType="1" noTextEdit="1"/>
              </p:cNvSpPr>
              <p:nvPr/>
            </p:nvSpPr>
            <p:spPr>
              <a:xfrm>
                <a:off x="459447" y="3777668"/>
                <a:ext cx="6101860" cy="646331"/>
              </a:xfrm>
              <a:prstGeom prst="rect">
                <a:avLst/>
              </a:prstGeom>
              <a:blipFill>
                <a:blip r:embed="rId6"/>
                <a:stretch>
                  <a:fillRect l="-799" t="-6604" b="-15094"/>
                </a:stretch>
              </a:blipFill>
            </p:spPr>
            <p:txBody>
              <a:bodyPr/>
              <a:lstStyle/>
              <a:p>
                <a:r>
                  <a:rPr lang="fr-FR">
                    <a:noFill/>
                  </a:rPr>
                  <a:t> </a:t>
                </a:r>
              </a:p>
            </p:txBody>
          </p:sp>
        </mc:Fallback>
      </mc:AlternateContent>
      <p:sp>
        <p:nvSpPr>
          <p:cNvPr id="7" name="ZoneTexte 6">
            <a:extLst>
              <a:ext uri="{FF2B5EF4-FFF2-40B4-BE49-F238E27FC236}">
                <a16:creationId xmlns:a16="http://schemas.microsoft.com/office/drawing/2014/main" id="{B9EBEA57-B4C0-91BD-359B-4479056EB7FF}"/>
              </a:ext>
            </a:extLst>
          </p:cNvPr>
          <p:cNvSpPr txBox="1"/>
          <p:nvPr/>
        </p:nvSpPr>
        <p:spPr>
          <a:xfrm>
            <a:off x="459447" y="4715145"/>
            <a:ext cx="6099242" cy="646331"/>
          </a:xfrm>
          <a:prstGeom prst="rect">
            <a:avLst/>
          </a:prstGeom>
          <a:noFill/>
        </p:spPr>
        <p:txBody>
          <a:bodyPr wrap="square">
            <a:spAutoFit/>
          </a:bodyPr>
          <a:lstStyle/>
          <a:p>
            <a:r>
              <a:rPr lang="fr-FR" dirty="0"/>
              <a:t>Donc:</a:t>
            </a:r>
          </a:p>
          <a:p>
            <a:r>
              <a:rPr lang="fr-FR" kern="100" dirty="0">
                <a:latin typeface="Calibri" panose="020F0502020204030204" pitchFamily="34" charset="0"/>
                <a:ea typeface="Calibri" panose="020F0502020204030204" pitchFamily="34" charset="0"/>
                <a:cs typeface="Arial" panose="020B0604020202020204" pitchFamily="34" charset="0"/>
              </a:rPr>
              <a:t>………………..=……………….=90°   et         </a:t>
            </a:r>
            <a:r>
              <a:rPr lang="fr-FR" b="1" kern="100" dirty="0">
                <a:solidFill>
                  <a:srgbClr val="FF0000"/>
                </a:solidFill>
                <a:latin typeface="Calibri" panose="020F0502020204030204" pitchFamily="34" charset="0"/>
                <a:ea typeface="Calibri" panose="020F0502020204030204" pitchFamily="34" charset="0"/>
                <a:cs typeface="Arial" panose="020B0604020202020204" pitchFamily="34" charset="0"/>
              </a:rPr>
              <a:t> </a:t>
            </a:r>
            <a:r>
              <a:rPr lang="fr-FR" b="1" kern="100" dirty="0">
                <a:latin typeface="Calibri" panose="020F0502020204030204" pitchFamily="34" charset="0"/>
                <a:ea typeface="Calibri" panose="020F0502020204030204" pitchFamily="34" charset="0"/>
                <a:cs typeface="Arial" panose="020B0604020202020204" pitchFamily="34" charset="0"/>
              </a:rPr>
              <a:t>………</a:t>
            </a:r>
            <a:r>
              <a:rPr lang="fr-FR" b="1" kern="100" dirty="0">
                <a:solidFill>
                  <a:srgbClr val="FF0000"/>
                </a:solidFill>
                <a:latin typeface="Calibri" panose="020F0502020204030204" pitchFamily="34" charset="0"/>
                <a:ea typeface="Calibri" panose="020F0502020204030204" pitchFamily="34" charset="0"/>
                <a:cs typeface="Arial" panose="020B0604020202020204" pitchFamily="34" charset="0"/>
              </a:rPr>
              <a:t> </a:t>
            </a:r>
            <a:r>
              <a:rPr lang="fr-FR" kern="100" dirty="0">
                <a:latin typeface="Calibri" panose="020F0502020204030204" pitchFamily="34" charset="0"/>
                <a:ea typeface="Calibri" panose="020F0502020204030204" pitchFamily="34" charset="0"/>
                <a:cs typeface="Arial" panose="020B0604020202020204" pitchFamily="34" charset="0"/>
              </a:rPr>
              <a:t>=MA</a:t>
            </a:r>
            <a:endParaRPr lang="fr-FR" dirty="0"/>
          </a:p>
        </p:txBody>
      </p:sp>
    </p:spTree>
    <p:extLst>
      <p:ext uri="{BB962C8B-B14F-4D97-AF65-F5344CB8AC3E}">
        <p14:creationId xmlns:p14="http://schemas.microsoft.com/office/powerpoint/2010/main" val="397405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P spid="17" grpId="0"/>
      <p:bldP spid="19" grpId="0"/>
      <p:bldP spid="6" grpId="0"/>
      <p:bldP spid="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D4183-B578-5A8B-6847-3BCC664D305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E47D931-6B97-94E5-7966-9AF5BAE55DDE}"/>
              </a:ext>
            </a:extLst>
          </p:cNvPr>
          <p:cNvSpPr>
            <a:spLocks noGrp="1"/>
          </p:cNvSpPr>
          <p:nvPr>
            <p:ph type="title"/>
          </p:nvPr>
        </p:nvSpPr>
        <p:spPr>
          <a:xfrm>
            <a:off x="935304" y="318293"/>
            <a:ext cx="10883802" cy="321755"/>
          </a:xfrm>
        </p:spPr>
        <p:txBody>
          <a:bodyPr/>
          <a:lstStyle/>
          <a:p>
            <a:r>
              <a:rPr lang="fr-FR" dirty="0"/>
              <a:t>Voici les bonnes réponses</a:t>
            </a:r>
          </a:p>
        </p:txBody>
      </p:sp>
      <p:sp>
        <p:nvSpPr>
          <p:cNvPr id="4" name="Espace réservé du contenu 3">
            <a:extLst>
              <a:ext uri="{FF2B5EF4-FFF2-40B4-BE49-F238E27FC236}">
                <a16:creationId xmlns:a16="http://schemas.microsoft.com/office/drawing/2014/main" id="{9CD433A2-7AA7-ED99-FFBE-4BBA79A2CE18}"/>
              </a:ext>
            </a:extLst>
          </p:cNvPr>
          <p:cNvSpPr>
            <a:spLocks noGrp="1"/>
          </p:cNvSpPr>
          <p:nvPr>
            <p:ph sz="quarter" idx="11"/>
          </p:nvPr>
        </p:nvSpPr>
        <p:spPr/>
        <p:txBody>
          <a:bodyPr/>
          <a:lstStyle/>
          <a:p>
            <a:r>
              <a:rPr lang="fr-FR" dirty="0"/>
              <a:t>L'enseignant explique  les hypothèses.</a:t>
            </a:r>
          </a:p>
        </p:txBody>
      </p:sp>
      <p:pic>
        <p:nvPicPr>
          <p:cNvPr id="14" name="Google Shape;289;p51">
            <a:extLst>
              <a:ext uri="{FF2B5EF4-FFF2-40B4-BE49-F238E27FC236}">
                <a16:creationId xmlns:a16="http://schemas.microsoft.com/office/drawing/2014/main" id="{E464E2B6-85C4-15C6-57C1-B1387ED08647}"/>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3" name="ZoneTexte 12">
            <a:extLst>
              <a:ext uri="{FF2B5EF4-FFF2-40B4-BE49-F238E27FC236}">
                <a16:creationId xmlns:a16="http://schemas.microsoft.com/office/drawing/2014/main" id="{E13B28BB-67FA-B83C-3600-40E1B5AFC18E}"/>
              </a:ext>
            </a:extLst>
          </p:cNvPr>
          <p:cNvSpPr txBox="1"/>
          <p:nvPr/>
        </p:nvSpPr>
        <p:spPr>
          <a:xfrm>
            <a:off x="276612" y="2077876"/>
            <a:ext cx="6099242" cy="461665"/>
          </a:xfrm>
          <a:prstGeom prst="rect">
            <a:avLst/>
          </a:prstGeom>
          <a:noFill/>
        </p:spPr>
        <p:txBody>
          <a:bodyPr wrap="square">
            <a:spAutoFit/>
          </a:bodyPr>
          <a:lstStyle/>
          <a:p>
            <a:r>
              <a:rPr lang="fr-FR" sz="2400" b="1" i="0" u="none" strike="noStrike" baseline="0" dirty="0">
                <a:solidFill>
                  <a:schemeClr val="accent2"/>
                </a:solidFill>
                <a:latin typeface="OHWVKV+Calibri-Bold"/>
              </a:rPr>
              <a:t>1) </a:t>
            </a:r>
            <a:r>
              <a:rPr lang="fr-FR" sz="1800" b="1" i="0" u="none" strike="noStrike" baseline="0" dirty="0">
                <a:latin typeface="OHWVKV+Calibri-Bold"/>
              </a:rPr>
              <a:t>Bien lire l'énoncé et faire une figure propre : </a:t>
            </a:r>
            <a:endParaRPr lang="fr-FR" sz="1800" dirty="0"/>
          </a:p>
        </p:txBody>
      </p:sp>
      <p:sp>
        <p:nvSpPr>
          <p:cNvPr id="16" name="ZoneTexte 15">
            <a:extLst>
              <a:ext uri="{FF2B5EF4-FFF2-40B4-BE49-F238E27FC236}">
                <a16:creationId xmlns:a16="http://schemas.microsoft.com/office/drawing/2014/main" id="{8A9221DF-B552-5C4B-928E-A2E393F05450}"/>
              </a:ext>
            </a:extLst>
          </p:cNvPr>
          <p:cNvSpPr txBox="1"/>
          <p:nvPr/>
        </p:nvSpPr>
        <p:spPr>
          <a:xfrm>
            <a:off x="520429" y="2890335"/>
            <a:ext cx="6629400" cy="776816"/>
          </a:xfrm>
          <a:prstGeom prst="rect">
            <a:avLst/>
          </a:prstGeom>
          <a:noFill/>
        </p:spPr>
        <p:txBody>
          <a:bodyPr wrap="square">
            <a:spAutoFit/>
          </a:bodyPr>
          <a:lstStyle/>
          <a:p>
            <a:pPr>
              <a:lnSpc>
                <a:spcPct val="107000"/>
              </a:lnSpc>
              <a:spcAft>
                <a:spcPts val="800"/>
              </a:spcAft>
              <a:buNone/>
            </a:pPr>
            <a:r>
              <a:rPr lang="fr-FR" sz="1800" kern="100" dirty="0">
                <a:effectLst/>
                <a:latin typeface="Calibri" panose="020F0502020204030204" pitchFamily="34" charset="0"/>
                <a:ea typeface="Calibri" panose="020F0502020204030204" pitchFamily="34" charset="0"/>
                <a:cs typeface="Arial" panose="020B0604020202020204" pitchFamily="34" charset="0"/>
              </a:rPr>
              <a:t>On a un triangle ABC </a:t>
            </a:r>
            <a:r>
              <a:rPr lang="fr-FR" sz="1800" b="1" kern="100" dirty="0">
                <a:effectLst/>
                <a:latin typeface="Calibri" panose="020F0502020204030204" pitchFamily="34" charset="0"/>
                <a:ea typeface="Calibri" panose="020F0502020204030204" pitchFamily="34" charset="0"/>
                <a:cs typeface="Arial" panose="020B0604020202020204" pitchFamily="34" charset="0"/>
              </a:rPr>
              <a:t>isocèle en A</a:t>
            </a:r>
            <a:r>
              <a:rPr lang="fr-FR" sz="1800" kern="100" dirty="0">
                <a:effectLst/>
                <a:latin typeface="Calibri" panose="020F0502020204030204" pitchFamily="34" charset="0"/>
                <a:ea typeface="Calibri" panose="020F0502020204030204" pitchFamily="34" charset="0"/>
                <a:cs typeface="Arial" panose="020B0604020202020204" pitchFamily="34" charset="0"/>
              </a:rPr>
              <a:t>, donc :</a:t>
            </a:r>
          </a:p>
          <a:p>
            <a:pPr>
              <a:lnSpc>
                <a:spcPct val="107000"/>
              </a:lnSpc>
              <a:spcAft>
                <a:spcPts val="800"/>
              </a:spcAft>
              <a:buNone/>
            </a:pPr>
            <a:r>
              <a:rPr lang="fr-FR" kern="100" dirty="0">
                <a:latin typeface="Calibri" panose="020F0502020204030204" pitchFamily="34" charset="0"/>
                <a:ea typeface="Calibri" panose="020F0502020204030204" pitchFamily="34" charset="0"/>
                <a:cs typeface="Arial" panose="020B0604020202020204" pitchFamily="34" charset="0"/>
              </a:rPr>
              <a:t>                                          =90°</a:t>
            </a:r>
            <a:r>
              <a:rPr lang="fr-FR" sz="1800" kern="100" dirty="0">
                <a:effectLst/>
                <a:latin typeface="Calibri" panose="020F0502020204030204" pitchFamily="34" charset="0"/>
                <a:ea typeface="Calibri" panose="020F0502020204030204" pitchFamily="34" charset="0"/>
                <a:cs typeface="Arial" panose="020B0604020202020204" pitchFamily="34" charset="0"/>
              </a:rPr>
              <a:t> </a:t>
            </a:r>
            <a:r>
              <a:rPr lang="fr-FR" dirty="0">
                <a:solidFill>
                  <a:schemeClr val="bg1"/>
                </a:solidFill>
                <a:latin typeface="Calibri" panose="020F0502020204030204" pitchFamily="34" charset="0"/>
                <a:ea typeface="Calibri" panose="020F0502020204030204" pitchFamily="34" charset="0"/>
                <a:cs typeface="Arial" panose="020B0604020202020204" pitchFamily="34" charset="0"/>
              </a:rPr>
              <a:t>ment </a:t>
            </a:r>
            <a:r>
              <a:rPr lang="fr-FR" b="1" dirty="0">
                <a:solidFill>
                  <a:schemeClr val="bg1"/>
                </a:solidFill>
                <a:latin typeface="Calibri" panose="020F0502020204030204" pitchFamily="34" charset="0"/>
                <a:ea typeface="Calibri" panose="020F0502020204030204" pitchFamily="34" charset="0"/>
                <a:cs typeface="Arial" panose="020B0604020202020204" pitchFamily="34" charset="0"/>
              </a:rPr>
              <a:t>MB</a:t>
            </a:r>
            <a:endParaRPr lang="fr-FR" b="1" dirty="0">
              <a:solidFill>
                <a:schemeClr val="bg1"/>
              </a:solidFill>
            </a:endParaRPr>
          </a:p>
        </p:txBody>
      </p:sp>
      <mc:AlternateContent xmlns:mc="http://schemas.openxmlformats.org/markup-compatibility/2006" xmlns:a14="http://schemas.microsoft.com/office/drawing/2010/main">
        <mc:Choice Requires="a14">
          <p:sp>
            <p:nvSpPr>
              <p:cNvPr id="7" name="ZoneTexte 6">
                <a:extLst>
                  <a:ext uri="{FF2B5EF4-FFF2-40B4-BE49-F238E27FC236}">
                    <a16:creationId xmlns:a16="http://schemas.microsoft.com/office/drawing/2014/main" id="{162177F5-3E85-54FD-072A-DFF40F6D5C2C}"/>
                  </a:ext>
                </a:extLst>
              </p:cNvPr>
              <p:cNvSpPr txBox="1"/>
              <p:nvPr/>
            </p:nvSpPr>
            <p:spPr>
              <a:xfrm>
                <a:off x="1284236" y="3303141"/>
                <a:ext cx="1794754"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fr-FR" sz="1800" b="1" i="1" kern="100" smtClean="0">
                          <a:solidFill>
                            <a:srgbClr val="FF0000"/>
                          </a:solidFill>
                          <a:effectLst/>
                          <a:latin typeface="Cambria Math" panose="02040503050406030204" pitchFamily="18" charset="0"/>
                          <a:ea typeface="Cambria Math" panose="02040503050406030204" pitchFamily="18" charset="0"/>
                          <a:cs typeface="Arial" panose="020B0604020202020204" pitchFamily="34" charset="0"/>
                        </a:rPr>
                        <m:t>∠</m:t>
                      </m:r>
                      <m:r>
                        <a:rPr lang="fr-FR" sz="1800" b="1" i="1" kern="100" smtClean="0">
                          <a:solidFill>
                            <a:srgbClr val="FF0000"/>
                          </a:solidFill>
                          <a:effectLst/>
                          <a:latin typeface="Cambria Math" panose="02040503050406030204" pitchFamily="18" charset="0"/>
                          <a:ea typeface="Cambria Math" panose="02040503050406030204" pitchFamily="18" charset="0"/>
                          <a:cs typeface="Arial" panose="020B0604020202020204" pitchFamily="34" charset="0"/>
                        </a:rPr>
                        <m:t>𝑩𝑨𝑪</m:t>
                      </m:r>
                    </m:oMath>
                  </m:oMathPara>
                </a14:m>
                <a:endParaRPr lang="fr-FR" dirty="0"/>
              </a:p>
            </p:txBody>
          </p:sp>
        </mc:Choice>
        <mc:Fallback xmlns="">
          <p:sp>
            <p:nvSpPr>
              <p:cNvPr id="7" name="ZoneTexte 6">
                <a:extLst>
                  <a:ext uri="{FF2B5EF4-FFF2-40B4-BE49-F238E27FC236}">
                    <a16:creationId xmlns:a16="http://schemas.microsoft.com/office/drawing/2014/main" id="{162177F5-3E85-54FD-072A-DFF40F6D5C2C}"/>
                  </a:ext>
                </a:extLst>
              </p:cNvPr>
              <p:cNvSpPr txBox="1">
                <a:spLocks noRot="1" noChangeAspect="1" noMove="1" noResize="1" noEditPoints="1" noAdjustHandles="1" noChangeArrowheads="1" noChangeShapeType="1" noTextEdit="1"/>
              </p:cNvSpPr>
              <p:nvPr/>
            </p:nvSpPr>
            <p:spPr>
              <a:xfrm>
                <a:off x="1284236" y="3303141"/>
                <a:ext cx="1794754" cy="369332"/>
              </a:xfrm>
              <a:prstGeom prst="rect">
                <a:avLst/>
              </a:prstGeom>
              <a:blipFill>
                <a:blip r:embed="rId3"/>
                <a:stretch>
                  <a:fillRect/>
                </a:stretch>
              </a:blipFill>
            </p:spPr>
            <p:txBody>
              <a:bodyPr/>
              <a:lstStyle/>
              <a:p>
                <a:r>
                  <a:rPr lang="fr-FR">
                    <a:noFill/>
                  </a:rPr>
                  <a:t> </a:t>
                </a:r>
              </a:p>
            </p:txBody>
          </p:sp>
        </mc:Fallback>
      </mc:AlternateContent>
      <p:pic>
        <p:nvPicPr>
          <p:cNvPr id="3" name="Image 2" descr="Une image contenant ligne, diagramme, Tracé&#10;&#10;Le contenu généré par l’IA peut être incorrect.">
            <a:extLst>
              <a:ext uri="{FF2B5EF4-FFF2-40B4-BE49-F238E27FC236}">
                <a16:creationId xmlns:a16="http://schemas.microsoft.com/office/drawing/2014/main" id="{AD78CC94-A119-9E83-E376-88E80C142669}"/>
              </a:ext>
            </a:extLst>
          </p:cNvPr>
          <p:cNvPicPr>
            <a:picLocks noChangeAspect="1"/>
          </p:cNvPicPr>
          <p:nvPr/>
        </p:nvPicPr>
        <p:blipFill>
          <a:blip r:embed="rId3"/>
          <a:stretch>
            <a:fillRect/>
          </a:stretch>
        </p:blipFill>
        <p:spPr>
          <a:xfrm>
            <a:off x="7499251" y="2077876"/>
            <a:ext cx="4457551" cy="3537739"/>
          </a:xfrm>
          <a:prstGeom prst="rect">
            <a:avLst/>
          </a:prstGeom>
        </p:spPr>
      </p:pic>
      <p:sp>
        <p:nvSpPr>
          <p:cNvPr id="6" name="ZoneTexte 5">
            <a:extLst>
              <a:ext uri="{FF2B5EF4-FFF2-40B4-BE49-F238E27FC236}">
                <a16:creationId xmlns:a16="http://schemas.microsoft.com/office/drawing/2014/main" id="{FFC2D090-2A16-240C-B13A-374A1A668C64}"/>
              </a:ext>
            </a:extLst>
          </p:cNvPr>
          <p:cNvSpPr txBox="1"/>
          <p:nvPr/>
        </p:nvSpPr>
        <p:spPr>
          <a:xfrm>
            <a:off x="300490" y="995955"/>
            <a:ext cx="6771519" cy="523220"/>
          </a:xfrm>
          <a:prstGeom prst="rect">
            <a:avLst/>
          </a:prstGeom>
          <a:noFill/>
        </p:spPr>
        <p:txBody>
          <a:bodyPr wrap="square">
            <a:spAutoFit/>
          </a:bodyPr>
          <a:lstStyle/>
          <a:p>
            <a:pPr>
              <a:buNone/>
            </a:pPr>
            <a:r>
              <a:rPr lang="fr-FR" sz="1400" b="1" dirty="0">
                <a:solidFill>
                  <a:schemeClr val="accent3"/>
                </a:solidFill>
              </a:rPr>
              <a:t>Soit △𝑨𝑩𝑪 un triangle rectangle en  en 𝑨.</a:t>
            </a:r>
          </a:p>
          <a:p>
            <a:pPr>
              <a:buNone/>
            </a:pPr>
            <a:r>
              <a:rPr lang="fr-FR" sz="1400" b="1" dirty="0">
                <a:solidFill>
                  <a:schemeClr val="accent3"/>
                </a:solidFill>
              </a:rPr>
              <a:t>La médiatrice du côté AC coupe AC en M et BC en N.</a:t>
            </a:r>
          </a:p>
        </p:txBody>
      </p:sp>
      <mc:AlternateContent xmlns:mc="http://schemas.openxmlformats.org/markup-compatibility/2006" xmlns:a14="http://schemas.microsoft.com/office/drawing/2010/main">
        <mc:Choice Requires="a14">
          <p:sp>
            <p:nvSpPr>
              <p:cNvPr id="8" name="ZoneTexte 7">
                <a:extLst>
                  <a:ext uri="{FF2B5EF4-FFF2-40B4-BE49-F238E27FC236}">
                    <a16:creationId xmlns:a16="http://schemas.microsoft.com/office/drawing/2014/main" id="{436D3043-E6DF-5F59-F113-8147F0A6DE9D}"/>
                  </a:ext>
                </a:extLst>
              </p:cNvPr>
              <p:cNvSpPr txBox="1"/>
              <p:nvPr/>
            </p:nvSpPr>
            <p:spPr>
              <a:xfrm>
                <a:off x="6118597" y="1217396"/>
                <a:ext cx="4102517" cy="369332"/>
              </a:xfrm>
              <a:prstGeom prst="rect">
                <a:avLst/>
              </a:prstGeom>
              <a:noFill/>
            </p:spPr>
            <p:txBody>
              <a:bodyPr wrap="square">
                <a:spAutoFit/>
              </a:bodyPr>
              <a:lstStyle/>
              <a:p>
                <a:r>
                  <a:rPr lang="fr-FR" sz="1800" b="1" dirty="0">
                    <a:solidFill>
                      <a:srgbClr val="FF0000"/>
                    </a:solidFill>
                  </a:rPr>
                  <a:t>Montrer que </a:t>
                </a:r>
                <a14:m>
                  <m:oMath xmlns:m="http://schemas.openxmlformats.org/officeDocument/2006/math">
                    <m:r>
                      <a:rPr lang="fr-FR" sz="1800" b="1" i="1">
                        <a:solidFill>
                          <a:srgbClr val="FF0000"/>
                        </a:solidFill>
                        <a:latin typeface="Cambria Math" panose="02040503050406030204" pitchFamily="18" charset="0"/>
                      </a:rPr>
                      <m:t>𝑨</m:t>
                    </m:r>
                    <m:r>
                      <a:rPr lang="fr-FR" sz="1800" b="1" i="0" smtClean="0">
                        <a:solidFill>
                          <a:srgbClr val="FF0000"/>
                        </a:solidFill>
                        <a:latin typeface="Cambria Math" panose="02040503050406030204" pitchFamily="18" charset="0"/>
                      </a:rPr>
                      <m:t>𝐍</m:t>
                    </m:r>
                    <m:r>
                      <a:rPr lang="fr-FR" sz="1800" b="1" i="0">
                        <a:solidFill>
                          <a:srgbClr val="FF0000"/>
                        </a:solidFill>
                        <a:latin typeface="Cambria Math" panose="02040503050406030204" pitchFamily="18" charset="0"/>
                      </a:rPr>
                      <m:t>=</m:t>
                    </m:r>
                    <m:r>
                      <a:rPr lang="fr-FR" sz="1800" b="1" i="1" smtClean="0">
                        <a:solidFill>
                          <a:srgbClr val="FF0000"/>
                        </a:solidFill>
                        <a:latin typeface="Cambria Math" panose="02040503050406030204" pitchFamily="18" charset="0"/>
                      </a:rPr>
                      <m:t>𝑪𝑵</m:t>
                    </m:r>
                  </m:oMath>
                </a14:m>
                <a:r>
                  <a:rPr lang="fr-FR" sz="1800" b="1" dirty="0">
                    <a:solidFill>
                      <a:srgbClr val="FF0000"/>
                    </a:solidFill>
                  </a:rPr>
                  <a:t>.</a:t>
                </a:r>
              </a:p>
            </p:txBody>
          </p:sp>
        </mc:Choice>
        <mc:Fallback xmlns="">
          <p:sp>
            <p:nvSpPr>
              <p:cNvPr id="8" name="ZoneTexte 7">
                <a:extLst>
                  <a:ext uri="{FF2B5EF4-FFF2-40B4-BE49-F238E27FC236}">
                    <a16:creationId xmlns:a16="http://schemas.microsoft.com/office/drawing/2014/main" id="{436D3043-E6DF-5F59-F113-8147F0A6DE9D}"/>
                  </a:ext>
                </a:extLst>
              </p:cNvPr>
              <p:cNvSpPr txBox="1">
                <a:spLocks noRot="1" noChangeAspect="1" noMove="1" noResize="1" noEditPoints="1" noAdjustHandles="1" noChangeArrowheads="1" noChangeShapeType="1" noTextEdit="1"/>
              </p:cNvSpPr>
              <p:nvPr/>
            </p:nvSpPr>
            <p:spPr>
              <a:xfrm>
                <a:off x="6118597" y="1217396"/>
                <a:ext cx="4102517" cy="369332"/>
              </a:xfrm>
              <a:prstGeom prst="rect">
                <a:avLst/>
              </a:prstGeom>
              <a:blipFill>
                <a:blip r:embed="rId5"/>
                <a:stretch>
                  <a:fillRect l="-1337" t="-8333" b="-28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ZoneTexte 14">
                <a:extLst>
                  <a:ext uri="{FF2B5EF4-FFF2-40B4-BE49-F238E27FC236}">
                    <a16:creationId xmlns:a16="http://schemas.microsoft.com/office/drawing/2014/main" id="{A5EC2D04-4307-56C7-FEBE-EA167F0DC879}"/>
                  </a:ext>
                </a:extLst>
              </p:cNvPr>
              <p:cNvSpPr txBox="1"/>
              <p:nvPr/>
            </p:nvSpPr>
            <p:spPr>
              <a:xfrm>
                <a:off x="459446" y="3777668"/>
                <a:ext cx="7308336" cy="646331"/>
              </a:xfrm>
              <a:prstGeom prst="rect">
                <a:avLst/>
              </a:prstGeom>
              <a:noFill/>
            </p:spPr>
            <p:txBody>
              <a:bodyPr wrap="square">
                <a:spAutoFit/>
              </a:bodyPr>
              <a:lstStyle/>
              <a:p>
                <a:r>
                  <a:rPr lang="fr-FR" dirty="0"/>
                  <a:t>On trace la </a:t>
                </a:r>
                <a:r>
                  <a:rPr lang="fr-FR" b="1" dirty="0"/>
                  <a:t>médiatrice</a:t>
                </a:r>
                <a:r>
                  <a:rPr lang="fr-FR" dirty="0"/>
                  <a:t> de </a:t>
                </a:r>
                <a14:m>
                  <m:oMath xmlns:m="http://schemas.openxmlformats.org/officeDocument/2006/math">
                    <m:r>
                      <a:rPr lang="fr-FR" b="0" i="1" smtClean="0">
                        <a:latin typeface="Cambria Math" panose="02040503050406030204" pitchFamily="18" charset="0"/>
                      </a:rPr>
                      <m:t>𝐴𝐶</m:t>
                    </m:r>
                  </m:oMath>
                </a14:m>
                <a:r>
                  <a:rPr lang="ar-MA" dirty="0"/>
                  <a:t>: </a:t>
                </a:r>
                <a:r>
                  <a:rPr lang="fr-FR" dirty="0"/>
                  <a:t>c’est la droite </a:t>
                </a:r>
                <a:r>
                  <a:rPr lang="fr-FR" b="1" dirty="0">
                    <a:solidFill>
                      <a:schemeClr val="bg1"/>
                    </a:solidFill>
                  </a:rPr>
                  <a:t>perpendiculaire</a:t>
                </a:r>
                <a:r>
                  <a:rPr lang="fr-FR" dirty="0"/>
                  <a:t> à </a:t>
                </a:r>
                <a14:m>
                  <m:oMath xmlns:m="http://schemas.openxmlformats.org/officeDocument/2006/math">
                    <m:r>
                      <a:rPr lang="fr-FR" i="1">
                        <a:latin typeface="Cambria Math" panose="02040503050406030204" pitchFamily="18" charset="0"/>
                      </a:rPr>
                      <m:t>𝐴𝐶</m:t>
                    </m:r>
                  </m:oMath>
                </a14:m>
                <a:r>
                  <a:rPr lang="fr-FR" dirty="0"/>
                  <a:t>passant par son</a:t>
                </a:r>
                <a:r>
                  <a:rPr lang="fr-FR" dirty="0">
                    <a:solidFill>
                      <a:schemeClr val="bg1"/>
                    </a:solidFill>
                  </a:rPr>
                  <a:t> </a:t>
                </a:r>
                <a:r>
                  <a:rPr lang="fr-FR" b="1" dirty="0">
                    <a:solidFill>
                      <a:schemeClr val="bg1"/>
                    </a:solidFill>
                  </a:rPr>
                  <a:t>milieu</a:t>
                </a:r>
                <a:r>
                  <a:rPr lang="fr-FR" dirty="0"/>
                  <a:t>.</a:t>
                </a:r>
              </a:p>
            </p:txBody>
          </p:sp>
        </mc:Choice>
        <mc:Fallback xmlns="">
          <p:sp>
            <p:nvSpPr>
              <p:cNvPr id="15" name="ZoneTexte 14">
                <a:extLst>
                  <a:ext uri="{FF2B5EF4-FFF2-40B4-BE49-F238E27FC236}">
                    <a16:creationId xmlns:a16="http://schemas.microsoft.com/office/drawing/2014/main" id="{A5EC2D04-4307-56C7-FEBE-EA167F0DC879}"/>
                  </a:ext>
                </a:extLst>
              </p:cNvPr>
              <p:cNvSpPr txBox="1">
                <a:spLocks noRot="1" noChangeAspect="1" noMove="1" noResize="1" noEditPoints="1" noAdjustHandles="1" noChangeArrowheads="1" noChangeShapeType="1" noTextEdit="1"/>
              </p:cNvSpPr>
              <p:nvPr/>
            </p:nvSpPr>
            <p:spPr>
              <a:xfrm>
                <a:off x="459446" y="3777668"/>
                <a:ext cx="7308336" cy="646331"/>
              </a:xfrm>
              <a:prstGeom prst="rect">
                <a:avLst/>
              </a:prstGeom>
              <a:blipFill>
                <a:blip r:embed="rId6"/>
                <a:stretch>
                  <a:fillRect l="-667" t="-7547" b="-15094"/>
                </a:stretch>
              </a:blipFill>
            </p:spPr>
            <p:txBody>
              <a:bodyPr/>
              <a:lstStyle/>
              <a:p>
                <a:r>
                  <a:rPr lang="fr-FR">
                    <a:noFill/>
                  </a:rPr>
                  <a:t> </a:t>
                </a:r>
              </a:p>
            </p:txBody>
          </p:sp>
        </mc:Fallback>
      </mc:AlternateContent>
      <p:sp>
        <p:nvSpPr>
          <p:cNvPr id="24" name="ZoneTexte 23">
            <a:extLst>
              <a:ext uri="{FF2B5EF4-FFF2-40B4-BE49-F238E27FC236}">
                <a16:creationId xmlns:a16="http://schemas.microsoft.com/office/drawing/2014/main" id="{E422584D-44B7-036B-7625-7040F222286D}"/>
              </a:ext>
            </a:extLst>
          </p:cNvPr>
          <p:cNvSpPr txBox="1"/>
          <p:nvPr/>
        </p:nvSpPr>
        <p:spPr>
          <a:xfrm>
            <a:off x="4838367" y="3759260"/>
            <a:ext cx="2311462" cy="369332"/>
          </a:xfrm>
          <a:prstGeom prst="rect">
            <a:avLst/>
          </a:prstGeom>
          <a:noFill/>
        </p:spPr>
        <p:txBody>
          <a:bodyPr wrap="square">
            <a:spAutoFit/>
          </a:bodyPr>
          <a:lstStyle/>
          <a:p>
            <a:r>
              <a:rPr kumimoji="0" lang="fr-FR" sz="1800" b="1" i="0" u="none" strike="noStrike" kern="1200" cap="none" spc="0" normalizeH="0" baseline="0" noProof="0" dirty="0">
                <a:ln>
                  <a:noFill/>
                </a:ln>
                <a:solidFill>
                  <a:srgbClr val="FF0000"/>
                </a:solidFill>
                <a:effectLst/>
                <a:uLnTx/>
                <a:uFillTx/>
                <a:latin typeface="Aptos" panose="02110004020202020204"/>
                <a:ea typeface="+mn-ea"/>
                <a:cs typeface="+mn-cs"/>
              </a:rPr>
              <a:t>perpendiculaire</a:t>
            </a:r>
            <a:endParaRPr lang="fr-FR" dirty="0"/>
          </a:p>
        </p:txBody>
      </p:sp>
      <p:sp>
        <p:nvSpPr>
          <p:cNvPr id="26" name="ZoneTexte 25">
            <a:extLst>
              <a:ext uri="{FF2B5EF4-FFF2-40B4-BE49-F238E27FC236}">
                <a16:creationId xmlns:a16="http://schemas.microsoft.com/office/drawing/2014/main" id="{F3498D74-E36A-3D6C-8097-0B0C03A1680D}"/>
              </a:ext>
            </a:extLst>
          </p:cNvPr>
          <p:cNvSpPr txBox="1"/>
          <p:nvPr/>
        </p:nvSpPr>
        <p:spPr>
          <a:xfrm>
            <a:off x="2426483" y="4054667"/>
            <a:ext cx="1305014" cy="369332"/>
          </a:xfrm>
          <a:prstGeom prst="rect">
            <a:avLst/>
          </a:prstGeom>
          <a:noFill/>
        </p:spPr>
        <p:txBody>
          <a:bodyPr wrap="square">
            <a:spAutoFit/>
          </a:bodyPr>
          <a:lstStyle/>
          <a:p>
            <a:r>
              <a:rPr kumimoji="0" lang="fr-FR" sz="1800" b="1" i="0" u="none" strike="noStrike" kern="1200" cap="none" spc="0" normalizeH="0" baseline="0" noProof="0" dirty="0">
                <a:ln>
                  <a:noFill/>
                </a:ln>
                <a:solidFill>
                  <a:srgbClr val="FF0000"/>
                </a:solidFill>
                <a:effectLst/>
                <a:uLnTx/>
                <a:uFillTx/>
                <a:latin typeface="Aptos" panose="02110004020202020204"/>
                <a:ea typeface="+mn-ea"/>
                <a:cs typeface="+mn-cs"/>
              </a:rPr>
              <a:t>milieu</a:t>
            </a:r>
            <a:endParaRPr lang="fr-FR" dirty="0"/>
          </a:p>
        </p:txBody>
      </p:sp>
      <mc:AlternateContent xmlns:mc="http://schemas.openxmlformats.org/markup-compatibility/2006" xmlns:a14="http://schemas.microsoft.com/office/drawing/2010/main">
        <mc:Choice Requires="a14">
          <p:sp>
            <p:nvSpPr>
              <p:cNvPr id="28" name="ZoneTexte 27">
                <a:extLst>
                  <a:ext uri="{FF2B5EF4-FFF2-40B4-BE49-F238E27FC236}">
                    <a16:creationId xmlns:a16="http://schemas.microsoft.com/office/drawing/2014/main" id="{5F258112-4406-6B55-2FAA-732533015372}"/>
                  </a:ext>
                </a:extLst>
              </p:cNvPr>
              <p:cNvSpPr txBox="1"/>
              <p:nvPr/>
            </p:nvSpPr>
            <p:spPr>
              <a:xfrm>
                <a:off x="1509365" y="5393719"/>
                <a:ext cx="835954" cy="369332"/>
              </a:xfrm>
              <a:prstGeom prst="rect">
                <a:avLst/>
              </a:prstGeom>
              <a:noFill/>
            </p:spPr>
            <p:txBody>
              <a:bodyPr wrap="square">
                <a:spAutoFit/>
              </a:bodyPr>
              <a:lstStyle/>
              <a:p>
                <a14:m>
                  <m:oMath xmlns:m="http://schemas.openxmlformats.org/officeDocument/2006/math">
                    <m:r>
                      <a:rPr kumimoji="0" lang="fr-FR" sz="1800" b="1" i="1" u="none" strike="noStrike" kern="1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Arial" panose="020B0604020202020204" pitchFamily="34" charset="0"/>
                      </a:rPr>
                      <m:t>∠</m:t>
                    </m:r>
                    <m:r>
                      <a:rPr kumimoji="0" lang="fr-FR" sz="1800" b="1" i="1" u="none" strike="noStrike" kern="1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Arial" panose="020B0604020202020204" pitchFamily="34" charset="0"/>
                      </a:rPr>
                      <m:t>𝑨𝑴</m:t>
                    </m:r>
                    <m:r>
                      <m:rPr>
                        <m:sty m:val="p"/>
                      </m:rPr>
                      <a:rPr kumimoji="0" lang="fr-FR" sz="1800" b="0" i="0" u="none" strike="noStrike" kern="1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Arial" panose="020B0604020202020204" pitchFamily="34" charset="0"/>
                      </a:rPr>
                      <m:t>N</m:t>
                    </m:r>
                  </m:oMath>
                </a14:m>
                <a:r>
                  <a:rPr kumimoji="0" lang="fr-FR"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a:t>
                </a:r>
                <a:endParaRPr lang="fr-FR" dirty="0"/>
              </a:p>
            </p:txBody>
          </p:sp>
        </mc:Choice>
        <mc:Fallback xmlns="">
          <p:sp>
            <p:nvSpPr>
              <p:cNvPr id="28" name="ZoneTexte 27">
                <a:extLst>
                  <a:ext uri="{FF2B5EF4-FFF2-40B4-BE49-F238E27FC236}">
                    <a16:creationId xmlns:a16="http://schemas.microsoft.com/office/drawing/2014/main" id="{5F258112-4406-6B55-2FAA-732533015372}"/>
                  </a:ext>
                </a:extLst>
              </p:cNvPr>
              <p:cNvSpPr txBox="1">
                <a:spLocks noRot="1" noChangeAspect="1" noMove="1" noResize="1" noEditPoints="1" noAdjustHandles="1" noChangeArrowheads="1" noChangeShapeType="1" noTextEdit="1"/>
              </p:cNvSpPr>
              <p:nvPr/>
            </p:nvSpPr>
            <p:spPr>
              <a:xfrm>
                <a:off x="1509365" y="5393719"/>
                <a:ext cx="835954" cy="369332"/>
              </a:xfrm>
              <a:prstGeom prst="rect">
                <a:avLst/>
              </a:prstGeom>
              <a:blipFill>
                <a:blip r:embed="rId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0" name="ZoneTexte 29">
                <a:extLst>
                  <a:ext uri="{FF2B5EF4-FFF2-40B4-BE49-F238E27FC236}">
                    <a16:creationId xmlns:a16="http://schemas.microsoft.com/office/drawing/2014/main" id="{EA252062-1D2F-2968-0685-05881CA17CFE}"/>
                  </a:ext>
                </a:extLst>
              </p:cNvPr>
              <p:cNvSpPr txBox="1"/>
              <p:nvPr/>
            </p:nvSpPr>
            <p:spPr>
              <a:xfrm>
                <a:off x="2724338" y="5393719"/>
                <a:ext cx="1537042"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fr-FR" sz="1800" b="1" i="1" u="none" strike="noStrike" kern="1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Arial" panose="020B0604020202020204" pitchFamily="34" charset="0"/>
                        </a:rPr>
                        <m:t>∠</m:t>
                      </m:r>
                      <m:r>
                        <a:rPr kumimoji="0" lang="fr-FR" sz="1800" b="1" i="1" u="none" strike="noStrike" kern="1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Arial" panose="020B0604020202020204" pitchFamily="34" charset="0"/>
                        </a:rPr>
                        <m:t>𝑪𝑴𝑵</m:t>
                      </m:r>
                      <m:r>
                        <a:rPr kumimoji="0" lang="fr-FR" sz="1800" b="0" i="0" u="none" strike="noStrike" kern="1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Arial" panose="020B0604020202020204" pitchFamily="34" charset="0"/>
                        </a:rPr>
                        <m:t>=</m:t>
                      </m:r>
                      <m:r>
                        <a:rPr kumimoji="0" lang="fr-FR" sz="1800" b="0" i="0" u="none" strike="noStrike" kern="1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Arial" panose="020B0604020202020204" pitchFamily="34" charset="0"/>
                        </a:rPr>
                        <m:t>90</m:t>
                      </m:r>
                      <m:r>
                        <a:rPr kumimoji="0" lang="fr-FR" sz="1800" b="0" i="0" u="none" strike="noStrike" kern="1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Arial" panose="020B0604020202020204" pitchFamily="34" charset="0"/>
                        </a:rPr>
                        <m:t>°</m:t>
                      </m:r>
                    </m:oMath>
                  </m:oMathPara>
                </a14:m>
                <a:endParaRPr lang="fr-FR" dirty="0"/>
              </a:p>
            </p:txBody>
          </p:sp>
        </mc:Choice>
        <mc:Fallback xmlns="">
          <p:sp>
            <p:nvSpPr>
              <p:cNvPr id="30" name="ZoneTexte 29">
                <a:extLst>
                  <a:ext uri="{FF2B5EF4-FFF2-40B4-BE49-F238E27FC236}">
                    <a16:creationId xmlns:a16="http://schemas.microsoft.com/office/drawing/2014/main" id="{EA252062-1D2F-2968-0685-05881CA17CFE}"/>
                  </a:ext>
                </a:extLst>
              </p:cNvPr>
              <p:cNvSpPr txBox="1">
                <a:spLocks noRot="1" noChangeAspect="1" noMove="1" noResize="1" noEditPoints="1" noAdjustHandles="1" noChangeArrowheads="1" noChangeShapeType="1" noTextEdit="1"/>
              </p:cNvSpPr>
              <p:nvPr/>
            </p:nvSpPr>
            <p:spPr>
              <a:xfrm>
                <a:off x="2724338" y="5393719"/>
                <a:ext cx="1537042" cy="369332"/>
              </a:xfrm>
              <a:prstGeom prst="rect">
                <a:avLst/>
              </a:prstGeom>
              <a:blipFill>
                <a:blip r:embed="rId8"/>
                <a:stretch>
                  <a:fillRect/>
                </a:stretch>
              </a:blipFill>
            </p:spPr>
            <p:txBody>
              <a:bodyPr/>
              <a:lstStyle/>
              <a:p>
                <a:r>
                  <a:rPr lang="fr-FR">
                    <a:noFill/>
                  </a:rPr>
                  <a:t> </a:t>
                </a:r>
              </a:p>
            </p:txBody>
          </p:sp>
        </mc:Fallback>
      </mc:AlternateContent>
      <p:sp>
        <p:nvSpPr>
          <p:cNvPr id="32" name="ZoneTexte 31">
            <a:extLst>
              <a:ext uri="{FF2B5EF4-FFF2-40B4-BE49-F238E27FC236}">
                <a16:creationId xmlns:a16="http://schemas.microsoft.com/office/drawing/2014/main" id="{74A8268F-62E5-0131-8C37-FEFA2BAFACEA}"/>
              </a:ext>
            </a:extLst>
          </p:cNvPr>
          <p:cNvSpPr txBox="1"/>
          <p:nvPr/>
        </p:nvSpPr>
        <p:spPr>
          <a:xfrm>
            <a:off x="4610802" y="5414150"/>
            <a:ext cx="2154778" cy="369332"/>
          </a:xfrm>
          <a:prstGeom prst="rect">
            <a:avLst/>
          </a:prstGeom>
          <a:noFill/>
        </p:spPr>
        <p:txBody>
          <a:bodyPr wrap="square">
            <a:spAutoFit/>
          </a:bodyPr>
          <a:lstStyle/>
          <a:p>
            <a:r>
              <a:rPr lang="fr-FR" b="1" kern="100" dirty="0">
                <a:solidFill>
                  <a:srgbClr val="FF0000"/>
                </a:solidFill>
                <a:latin typeface="Calibri" panose="020F0502020204030204" pitchFamily="34" charset="0"/>
                <a:ea typeface="Calibri" panose="020F0502020204030204" pitchFamily="34" charset="0"/>
                <a:cs typeface="Arial" panose="020B0604020202020204" pitchFamily="34" charset="0"/>
              </a:rPr>
              <a:t>  </a:t>
            </a:r>
            <a:r>
              <a:rPr lang="fr-FR" b="1" kern="100" dirty="0">
                <a:latin typeface="Calibri" panose="020F0502020204030204" pitchFamily="34" charset="0"/>
                <a:ea typeface="Calibri" panose="020F0502020204030204" pitchFamily="34" charset="0"/>
                <a:cs typeface="Arial" panose="020B0604020202020204" pitchFamily="34" charset="0"/>
              </a:rPr>
              <a:t>donc : </a:t>
            </a:r>
            <a:r>
              <a:rPr kumimoji="0" lang="fr-FR" sz="1800" b="1" i="0" u="none" strike="noStrike" kern="1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Arial" panose="020B0604020202020204" pitchFamily="34" charset="0"/>
              </a:rPr>
              <a:t>MC=MA</a:t>
            </a:r>
            <a:endParaRPr lang="fr-FR" dirty="0"/>
          </a:p>
        </p:txBody>
      </p:sp>
      <p:sp>
        <p:nvSpPr>
          <p:cNvPr id="5" name="ZoneTexte 4"/>
          <p:cNvSpPr txBox="1"/>
          <p:nvPr/>
        </p:nvSpPr>
        <p:spPr>
          <a:xfrm>
            <a:off x="2411333" y="5376544"/>
            <a:ext cx="246991"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a:t>
            </a:r>
          </a:p>
        </p:txBody>
      </p:sp>
      <p:sp>
        <p:nvSpPr>
          <p:cNvPr id="9" name="ZoneTexte 8"/>
          <p:cNvSpPr txBox="1"/>
          <p:nvPr/>
        </p:nvSpPr>
        <p:spPr>
          <a:xfrm>
            <a:off x="459446" y="5376544"/>
            <a:ext cx="824790"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Donc:</a:t>
            </a:r>
          </a:p>
        </p:txBody>
      </p:sp>
    </p:spTree>
    <p:extLst>
      <p:ext uri="{BB962C8B-B14F-4D97-AF65-F5344CB8AC3E}">
        <p14:creationId xmlns:p14="http://schemas.microsoft.com/office/powerpoint/2010/main" val="2933459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P spid="7" grpId="0"/>
      <p:bldP spid="6" grpId="0"/>
      <p:bldP spid="8" grpId="0"/>
      <p:bldP spid="15" grpId="0"/>
      <p:bldP spid="24" grpId="0"/>
      <p:bldP spid="26" grpId="0"/>
      <p:bldP spid="28" grpId="0"/>
      <p:bldP spid="30" grpId="0"/>
      <p:bldP spid="32" grpId="0"/>
      <p:bldP spid="5" grpId="0"/>
      <p:bldP spid="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079DE-B334-7243-E7AF-13F3EDDCF01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8CCFA28-02BB-C067-4B1B-4AF9F71DDAA2}"/>
              </a:ext>
            </a:extLst>
          </p:cNvPr>
          <p:cNvSpPr>
            <a:spLocks noGrp="1"/>
          </p:cNvSpPr>
          <p:nvPr>
            <p:ph type="title"/>
          </p:nvPr>
        </p:nvSpPr>
        <p:spPr/>
        <p:txBody>
          <a:bodyPr/>
          <a:lstStyle/>
          <a:p>
            <a:r>
              <a:rPr lang="fr-FR" dirty="0"/>
              <a:t>Observez la figure ci-dessous, puis complétez: </a:t>
            </a:r>
          </a:p>
        </p:txBody>
      </p:sp>
      <p:sp>
        <p:nvSpPr>
          <p:cNvPr id="4" name="Espace réservé du contenu 3">
            <a:extLst>
              <a:ext uri="{FF2B5EF4-FFF2-40B4-BE49-F238E27FC236}">
                <a16:creationId xmlns:a16="http://schemas.microsoft.com/office/drawing/2014/main" id="{06E64E3E-671B-171B-9D6B-62EC75CF0665}"/>
              </a:ext>
            </a:extLst>
          </p:cNvPr>
          <p:cNvSpPr>
            <a:spLocks noGrp="1"/>
          </p:cNvSpPr>
          <p:nvPr>
            <p:ph sz="quarter" idx="11"/>
          </p:nvPr>
        </p:nvSpPr>
        <p:spPr/>
        <p:txBody>
          <a:bodyPr/>
          <a:lstStyle/>
          <a:p>
            <a:r>
              <a:rPr lang="fr-FR" dirty="0"/>
              <a:t>L'enseignant explique  ce qu’il faut faire</a:t>
            </a:r>
          </a:p>
        </p:txBody>
      </p:sp>
      <p:grpSp>
        <p:nvGrpSpPr>
          <p:cNvPr id="10" name="Groupe 9">
            <a:extLst>
              <a:ext uri="{FF2B5EF4-FFF2-40B4-BE49-F238E27FC236}">
                <a16:creationId xmlns:a16="http://schemas.microsoft.com/office/drawing/2014/main" id="{FBAB932C-9FE4-C336-2660-2C1069E5BBA5}"/>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FED069-E742-00B3-5346-CAE4B85F972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88367EBF-DCF2-3735-2B8F-8ED08219824E}"/>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ZoneTexte 12">
            <a:extLst>
              <a:ext uri="{FF2B5EF4-FFF2-40B4-BE49-F238E27FC236}">
                <a16:creationId xmlns:a16="http://schemas.microsoft.com/office/drawing/2014/main" id="{1BD23F8E-807E-05C7-F69B-892772CE1E5E}"/>
              </a:ext>
            </a:extLst>
          </p:cNvPr>
          <p:cNvSpPr txBox="1"/>
          <p:nvPr/>
        </p:nvSpPr>
        <p:spPr>
          <a:xfrm>
            <a:off x="482600" y="2862511"/>
            <a:ext cx="6099242" cy="461665"/>
          </a:xfrm>
          <a:prstGeom prst="rect">
            <a:avLst/>
          </a:prstGeom>
          <a:noFill/>
        </p:spPr>
        <p:txBody>
          <a:bodyPr wrap="square">
            <a:spAutoFit/>
          </a:bodyPr>
          <a:lstStyle/>
          <a:p>
            <a:r>
              <a:rPr lang="fr-FR" sz="2400" b="1" i="0" u="none" strike="noStrike" baseline="0" dirty="0">
                <a:solidFill>
                  <a:schemeClr val="accent2"/>
                </a:solidFill>
                <a:latin typeface="OHWVKV+Calibri-Bold"/>
              </a:rPr>
              <a:t>2) </a:t>
            </a:r>
            <a:r>
              <a:rPr lang="fr-FR" sz="1800" b="1" i="0" u="none" strike="noStrike" baseline="0" dirty="0">
                <a:latin typeface="OHWVKV+Calibri-Bold"/>
              </a:rPr>
              <a:t>Identifier ce qu'on doit démontrer </a:t>
            </a:r>
            <a:r>
              <a:rPr lang="fr-FR" sz="1400" b="1" i="0" u="none" strike="noStrike" baseline="0" dirty="0">
                <a:latin typeface="OHWVKV+Calibri-Bold"/>
              </a:rPr>
              <a:t>: </a:t>
            </a:r>
            <a:endParaRPr lang="fr-FR" dirty="0"/>
          </a:p>
        </p:txBody>
      </p:sp>
      <p:sp>
        <p:nvSpPr>
          <p:cNvPr id="15" name="ZoneTexte 14">
            <a:extLst>
              <a:ext uri="{FF2B5EF4-FFF2-40B4-BE49-F238E27FC236}">
                <a16:creationId xmlns:a16="http://schemas.microsoft.com/office/drawing/2014/main" id="{A867321E-6655-8AD6-69FE-62326F09796F}"/>
              </a:ext>
            </a:extLst>
          </p:cNvPr>
          <p:cNvSpPr txBox="1"/>
          <p:nvPr/>
        </p:nvSpPr>
        <p:spPr>
          <a:xfrm>
            <a:off x="935304" y="3244334"/>
            <a:ext cx="3763156" cy="400110"/>
          </a:xfrm>
          <a:prstGeom prst="rect">
            <a:avLst/>
          </a:prstGeom>
          <a:noFill/>
        </p:spPr>
        <p:txBody>
          <a:bodyPr wrap="square">
            <a:spAutoFit/>
          </a:bodyPr>
          <a:lstStyle/>
          <a:p>
            <a:r>
              <a:rPr lang="fr-FR" sz="1800" dirty="0">
                <a:effectLst/>
                <a:latin typeface="Calibri" panose="020F0502020204030204" pitchFamily="34" charset="0"/>
                <a:ea typeface="Calibri" panose="020F0502020204030204" pitchFamily="34" charset="0"/>
                <a:cs typeface="Arial" panose="020B0604020202020204" pitchFamily="34" charset="0"/>
              </a:rPr>
              <a:t>On doit montrer que :</a:t>
            </a:r>
            <a:r>
              <a:rPr lang="fr-FR" sz="2000" b="1" dirty="0">
                <a:solidFill>
                  <a:schemeClr val="bg1"/>
                </a:solidFill>
                <a:effectLst/>
                <a:latin typeface="Calibri" panose="020F0502020204030204" pitchFamily="34" charset="0"/>
                <a:ea typeface="Calibri" panose="020F0502020204030204" pitchFamily="34" charset="0"/>
                <a:cs typeface="Arial" panose="020B0604020202020204" pitchFamily="34" charset="0"/>
              </a:rPr>
              <a:t>AM = AN</a:t>
            </a:r>
            <a:endParaRPr lang="fr-FR" b="1" dirty="0">
              <a:solidFill>
                <a:schemeClr val="bg1"/>
              </a:solidFill>
            </a:endParaRPr>
          </a:p>
        </p:txBody>
      </p:sp>
      <p:pic>
        <p:nvPicPr>
          <p:cNvPr id="3" name="Image 2" descr="Une image contenant ligne, diagramme, Tracé&#10;&#10;Le contenu généré par l’IA peut être incorrect.">
            <a:extLst>
              <a:ext uri="{FF2B5EF4-FFF2-40B4-BE49-F238E27FC236}">
                <a16:creationId xmlns:a16="http://schemas.microsoft.com/office/drawing/2014/main" id="{9498E676-B7A4-5A4C-4DC2-50FCB97DC0DC}"/>
              </a:ext>
            </a:extLst>
          </p:cNvPr>
          <p:cNvPicPr>
            <a:picLocks noChangeAspect="1"/>
          </p:cNvPicPr>
          <p:nvPr/>
        </p:nvPicPr>
        <p:blipFill>
          <a:blip r:embed="rId3"/>
          <a:stretch>
            <a:fillRect/>
          </a:stretch>
        </p:blipFill>
        <p:spPr>
          <a:xfrm>
            <a:off x="7067343" y="2133487"/>
            <a:ext cx="4457551" cy="3537739"/>
          </a:xfrm>
          <a:prstGeom prst="rect">
            <a:avLst/>
          </a:prstGeom>
        </p:spPr>
      </p:pic>
      <p:sp>
        <p:nvSpPr>
          <p:cNvPr id="5" name="ZoneTexte 4">
            <a:extLst>
              <a:ext uri="{FF2B5EF4-FFF2-40B4-BE49-F238E27FC236}">
                <a16:creationId xmlns:a16="http://schemas.microsoft.com/office/drawing/2014/main" id="{0EC96FDA-BDD4-9152-615E-50D4E6A0F07E}"/>
              </a:ext>
            </a:extLst>
          </p:cNvPr>
          <p:cNvSpPr txBox="1"/>
          <p:nvPr/>
        </p:nvSpPr>
        <p:spPr>
          <a:xfrm>
            <a:off x="300490" y="995955"/>
            <a:ext cx="6771519" cy="523220"/>
          </a:xfrm>
          <a:prstGeom prst="rect">
            <a:avLst/>
          </a:prstGeom>
          <a:noFill/>
        </p:spPr>
        <p:txBody>
          <a:bodyPr wrap="square">
            <a:spAutoFit/>
          </a:bodyPr>
          <a:lstStyle/>
          <a:p>
            <a:pPr>
              <a:buNone/>
            </a:pPr>
            <a:r>
              <a:rPr lang="fr-FR" sz="1400" b="1" dirty="0">
                <a:solidFill>
                  <a:schemeClr val="accent3"/>
                </a:solidFill>
              </a:rPr>
              <a:t>Soit △𝑨𝑩𝑪 un triangle rectangle en  en 𝑨.</a:t>
            </a:r>
          </a:p>
          <a:p>
            <a:pPr>
              <a:buNone/>
            </a:pPr>
            <a:r>
              <a:rPr lang="fr-FR" sz="1400" b="1" dirty="0">
                <a:solidFill>
                  <a:schemeClr val="accent3"/>
                </a:solidFill>
              </a:rPr>
              <a:t>La médiatrice du côté AC coupe AC en M et BC en N.</a:t>
            </a:r>
          </a:p>
        </p:txBody>
      </p:sp>
      <mc:AlternateContent xmlns:mc="http://schemas.openxmlformats.org/markup-compatibility/2006" xmlns:a14="http://schemas.microsoft.com/office/drawing/2010/main">
        <mc:Choice Requires="a14">
          <p:sp>
            <p:nvSpPr>
              <p:cNvPr id="6" name="ZoneTexte 5">
                <a:extLst>
                  <a:ext uri="{FF2B5EF4-FFF2-40B4-BE49-F238E27FC236}">
                    <a16:creationId xmlns:a16="http://schemas.microsoft.com/office/drawing/2014/main" id="{0F8E364E-6706-6B81-5832-C18EA7F20F94}"/>
                  </a:ext>
                </a:extLst>
              </p:cNvPr>
              <p:cNvSpPr txBox="1"/>
              <p:nvPr/>
            </p:nvSpPr>
            <p:spPr>
              <a:xfrm>
                <a:off x="6121320" y="1149843"/>
                <a:ext cx="3437499" cy="369332"/>
              </a:xfrm>
              <a:prstGeom prst="rect">
                <a:avLst/>
              </a:prstGeom>
              <a:noFill/>
            </p:spPr>
            <p:txBody>
              <a:bodyPr wrap="square">
                <a:spAutoFit/>
              </a:bodyPr>
              <a:lstStyle/>
              <a:p>
                <a:r>
                  <a:rPr lang="fr-FR" sz="1800" b="1" dirty="0">
                    <a:solidFill>
                      <a:srgbClr val="FF0000"/>
                    </a:solidFill>
                  </a:rPr>
                  <a:t>Montrer que </a:t>
                </a:r>
                <a14:m>
                  <m:oMath xmlns:m="http://schemas.openxmlformats.org/officeDocument/2006/math">
                    <m:r>
                      <a:rPr lang="fr-FR" sz="1800" b="1" i="1">
                        <a:solidFill>
                          <a:srgbClr val="FF0000"/>
                        </a:solidFill>
                        <a:latin typeface="Cambria Math" panose="02040503050406030204" pitchFamily="18" charset="0"/>
                      </a:rPr>
                      <m:t>𝑨</m:t>
                    </m:r>
                    <m:r>
                      <a:rPr lang="fr-FR" sz="1800" b="1" i="0" smtClean="0">
                        <a:solidFill>
                          <a:srgbClr val="FF0000"/>
                        </a:solidFill>
                        <a:latin typeface="Cambria Math" panose="02040503050406030204" pitchFamily="18" charset="0"/>
                      </a:rPr>
                      <m:t>𝐍</m:t>
                    </m:r>
                    <m:r>
                      <a:rPr lang="fr-FR" sz="1800" b="1" i="0">
                        <a:solidFill>
                          <a:srgbClr val="FF0000"/>
                        </a:solidFill>
                        <a:latin typeface="Cambria Math" panose="02040503050406030204" pitchFamily="18" charset="0"/>
                      </a:rPr>
                      <m:t>=</m:t>
                    </m:r>
                    <m:r>
                      <a:rPr lang="fr-FR" sz="1800" b="1" i="1" smtClean="0">
                        <a:solidFill>
                          <a:srgbClr val="FF0000"/>
                        </a:solidFill>
                        <a:latin typeface="Cambria Math" panose="02040503050406030204" pitchFamily="18" charset="0"/>
                      </a:rPr>
                      <m:t>𝑪𝑵</m:t>
                    </m:r>
                  </m:oMath>
                </a14:m>
                <a:r>
                  <a:rPr lang="fr-FR" sz="1800" b="1" dirty="0">
                    <a:solidFill>
                      <a:srgbClr val="FF0000"/>
                    </a:solidFill>
                  </a:rPr>
                  <a:t>.</a:t>
                </a:r>
              </a:p>
            </p:txBody>
          </p:sp>
        </mc:Choice>
        <mc:Fallback xmlns="">
          <p:sp>
            <p:nvSpPr>
              <p:cNvPr id="6" name="ZoneTexte 5">
                <a:extLst>
                  <a:ext uri="{FF2B5EF4-FFF2-40B4-BE49-F238E27FC236}">
                    <a16:creationId xmlns:a16="http://schemas.microsoft.com/office/drawing/2014/main" id="{0F8E364E-6706-6B81-5832-C18EA7F20F94}"/>
                  </a:ext>
                </a:extLst>
              </p:cNvPr>
              <p:cNvSpPr txBox="1">
                <a:spLocks noRot="1" noChangeAspect="1" noMove="1" noResize="1" noEditPoints="1" noAdjustHandles="1" noChangeArrowheads="1" noChangeShapeType="1" noTextEdit="1"/>
              </p:cNvSpPr>
              <p:nvPr/>
            </p:nvSpPr>
            <p:spPr>
              <a:xfrm>
                <a:off x="6121320" y="1149843"/>
                <a:ext cx="3437499" cy="369332"/>
              </a:xfrm>
              <a:prstGeom prst="rect">
                <a:avLst/>
              </a:prstGeom>
              <a:blipFill>
                <a:blip r:embed="rId4"/>
                <a:stretch>
                  <a:fillRect l="-1418" t="-8333" b="-28333"/>
                </a:stretch>
              </a:blipFill>
            </p:spPr>
            <p:txBody>
              <a:bodyPr/>
              <a:lstStyle/>
              <a:p>
                <a:r>
                  <a:rPr lang="fr-FR">
                    <a:noFill/>
                  </a:rPr>
                  <a:t> </a:t>
                </a:r>
              </a:p>
            </p:txBody>
          </p:sp>
        </mc:Fallback>
      </mc:AlternateContent>
    </p:spTree>
    <p:extLst>
      <p:ext uri="{BB962C8B-B14F-4D97-AF65-F5344CB8AC3E}">
        <p14:creationId xmlns:p14="http://schemas.microsoft.com/office/powerpoint/2010/main" val="1354979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5" grpId="0"/>
      <p:bldP spid="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53D69-9BFB-C0CC-91F7-DF8036D4F58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31DF3E2-47B8-7C4C-AD12-B85F379E6821}"/>
              </a:ext>
            </a:extLst>
          </p:cNvPr>
          <p:cNvSpPr>
            <a:spLocks noGrp="1"/>
          </p:cNvSpPr>
          <p:nvPr>
            <p:ph type="title"/>
          </p:nvPr>
        </p:nvSpPr>
        <p:spPr/>
        <p:txBody>
          <a:bodyPr/>
          <a:lstStyle/>
          <a:p>
            <a:r>
              <a:rPr lang="fr-FR" dirty="0"/>
              <a:t>Voici la réponse: </a:t>
            </a:r>
          </a:p>
        </p:txBody>
      </p:sp>
      <p:sp>
        <p:nvSpPr>
          <p:cNvPr id="4" name="Espace réservé du contenu 3">
            <a:extLst>
              <a:ext uri="{FF2B5EF4-FFF2-40B4-BE49-F238E27FC236}">
                <a16:creationId xmlns:a16="http://schemas.microsoft.com/office/drawing/2014/main" id="{E551A6AB-B94B-D065-4C07-9AE68FA23D32}"/>
              </a:ext>
            </a:extLst>
          </p:cNvPr>
          <p:cNvSpPr>
            <a:spLocks noGrp="1"/>
          </p:cNvSpPr>
          <p:nvPr>
            <p:ph sz="quarter" idx="11"/>
          </p:nvPr>
        </p:nvSpPr>
        <p:spPr/>
        <p:txBody>
          <a:bodyPr/>
          <a:lstStyle/>
          <a:p>
            <a:r>
              <a:rPr lang="fr-FR" dirty="0"/>
              <a:t>L'enseignant explique  ce qu’il faut faire</a:t>
            </a:r>
          </a:p>
        </p:txBody>
      </p:sp>
      <p:sp>
        <p:nvSpPr>
          <p:cNvPr id="13" name="ZoneTexte 12">
            <a:extLst>
              <a:ext uri="{FF2B5EF4-FFF2-40B4-BE49-F238E27FC236}">
                <a16:creationId xmlns:a16="http://schemas.microsoft.com/office/drawing/2014/main" id="{8964C15E-763F-7990-F6B4-889489BB07E1}"/>
              </a:ext>
            </a:extLst>
          </p:cNvPr>
          <p:cNvSpPr txBox="1"/>
          <p:nvPr/>
        </p:nvSpPr>
        <p:spPr>
          <a:xfrm>
            <a:off x="482600" y="2862511"/>
            <a:ext cx="6099242" cy="461665"/>
          </a:xfrm>
          <a:prstGeom prst="rect">
            <a:avLst/>
          </a:prstGeom>
          <a:noFill/>
        </p:spPr>
        <p:txBody>
          <a:bodyPr wrap="square">
            <a:spAutoFit/>
          </a:bodyPr>
          <a:lstStyle/>
          <a:p>
            <a:r>
              <a:rPr lang="fr-FR" sz="2400" b="1" i="0" u="none" strike="noStrike" baseline="0" dirty="0">
                <a:solidFill>
                  <a:schemeClr val="accent2"/>
                </a:solidFill>
                <a:latin typeface="OHWVKV+Calibri-Bold"/>
              </a:rPr>
              <a:t>2) </a:t>
            </a:r>
            <a:r>
              <a:rPr lang="fr-FR" sz="1800" b="1" i="0" u="none" strike="noStrike" baseline="0" dirty="0">
                <a:latin typeface="OHWVKV+Calibri-Bold"/>
              </a:rPr>
              <a:t>Identifier ce qu'on doit démontrer </a:t>
            </a:r>
            <a:r>
              <a:rPr lang="fr-FR" sz="1400" b="1" i="0" u="none" strike="noStrike" baseline="0" dirty="0">
                <a:latin typeface="OHWVKV+Calibri-Bold"/>
              </a:rPr>
              <a:t>: </a:t>
            </a:r>
            <a:endParaRPr lang="fr-FR" dirty="0"/>
          </a:p>
        </p:txBody>
      </p:sp>
      <p:sp>
        <p:nvSpPr>
          <p:cNvPr id="15" name="ZoneTexte 14">
            <a:extLst>
              <a:ext uri="{FF2B5EF4-FFF2-40B4-BE49-F238E27FC236}">
                <a16:creationId xmlns:a16="http://schemas.microsoft.com/office/drawing/2014/main" id="{29BA6A84-8B68-1A4D-73A9-90DF39E9EE09}"/>
              </a:ext>
            </a:extLst>
          </p:cNvPr>
          <p:cNvSpPr txBox="1"/>
          <p:nvPr/>
        </p:nvSpPr>
        <p:spPr>
          <a:xfrm>
            <a:off x="935304" y="3244334"/>
            <a:ext cx="3763156" cy="400110"/>
          </a:xfrm>
          <a:prstGeom prst="rect">
            <a:avLst/>
          </a:prstGeom>
          <a:noFill/>
        </p:spPr>
        <p:txBody>
          <a:bodyPr wrap="square">
            <a:spAutoFit/>
          </a:bodyPr>
          <a:lstStyle/>
          <a:p>
            <a:r>
              <a:rPr lang="fr-FR" sz="1800" dirty="0">
                <a:effectLst/>
                <a:latin typeface="Calibri" panose="020F0502020204030204" pitchFamily="34" charset="0"/>
                <a:ea typeface="Calibri" panose="020F0502020204030204" pitchFamily="34" charset="0"/>
                <a:cs typeface="Arial" panose="020B0604020202020204" pitchFamily="34" charset="0"/>
              </a:rPr>
              <a:t>On doit montrer que :</a:t>
            </a:r>
            <a:r>
              <a:rPr lang="fr-FR" sz="2000" b="1" dirty="0">
                <a:solidFill>
                  <a:schemeClr val="bg1"/>
                </a:solidFill>
                <a:effectLst/>
                <a:latin typeface="Calibri" panose="020F0502020204030204" pitchFamily="34" charset="0"/>
                <a:ea typeface="Calibri" panose="020F0502020204030204" pitchFamily="34" charset="0"/>
                <a:cs typeface="Arial" panose="020B0604020202020204" pitchFamily="34" charset="0"/>
              </a:rPr>
              <a:t>AM = AN</a:t>
            </a:r>
            <a:endParaRPr lang="fr-FR" b="1" dirty="0">
              <a:solidFill>
                <a:schemeClr val="bg1"/>
              </a:solidFill>
            </a:endParaRPr>
          </a:p>
        </p:txBody>
      </p:sp>
      <mc:AlternateContent xmlns:mc="http://schemas.openxmlformats.org/markup-compatibility/2006" xmlns:a14="http://schemas.microsoft.com/office/drawing/2010/main">
        <mc:Choice Requires="a14">
          <p:sp>
            <p:nvSpPr>
              <p:cNvPr id="5" name="ZoneTexte 4">
                <a:extLst>
                  <a:ext uri="{FF2B5EF4-FFF2-40B4-BE49-F238E27FC236}">
                    <a16:creationId xmlns:a16="http://schemas.microsoft.com/office/drawing/2014/main" id="{6DA8B7E8-F245-123F-4F59-90648BC92967}"/>
                  </a:ext>
                </a:extLst>
              </p:cNvPr>
              <p:cNvSpPr txBox="1"/>
              <p:nvPr/>
            </p:nvSpPr>
            <p:spPr>
              <a:xfrm>
                <a:off x="3049621" y="3244334"/>
                <a:ext cx="1311364" cy="369332"/>
              </a:xfrm>
              <a:prstGeom prst="rect">
                <a:avLst/>
              </a:prstGeom>
              <a:noFill/>
            </p:spPr>
            <p:txBody>
              <a:bodyPr wrap="square">
                <a:spAutoFit/>
              </a:bodyPr>
              <a:lstStyle/>
              <a:p>
                <a14:m>
                  <m:oMath xmlns:m="http://schemas.openxmlformats.org/officeDocument/2006/math">
                    <m:r>
                      <a:rPr lang="fr-FR" b="1" i="1">
                        <a:solidFill>
                          <a:srgbClr val="FF0000"/>
                        </a:solidFill>
                        <a:latin typeface="Cambria Math" panose="02040503050406030204" pitchFamily="18" charset="0"/>
                      </a:rPr>
                      <m:t>𝑨</m:t>
                    </m:r>
                    <m:r>
                      <a:rPr lang="fr-FR" b="1">
                        <a:solidFill>
                          <a:srgbClr val="FF0000"/>
                        </a:solidFill>
                        <a:latin typeface="Cambria Math" panose="02040503050406030204" pitchFamily="18" charset="0"/>
                      </a:rPr>
                      <m:t>𝐍</m:t>
                    </m:r>
                    <m:r>
                      <a:rPr lang="fr-FR" b="1">
                        <a:solidFill>
                          <a:srgbClr val="FF0000"/>
                        </a:solidFill>
                        <a:latin typeface="Cambria Math" panose="02040503050406030204" pitchFamily="18" charset="0"/>
                      </a:rPr>
                      <m:t>=</m:t>
                    </m:r>
                    <m:r>
                      <a:rPr lang="fr-FR" b="1" i="1">
                        <a:solidFill>
                          <a:srgbClr val="FF0000"/>
                        </a:solidFill>
                        <a:latin typeface="Cambria Math" panose="02040503050406030204" pitchFamily="18" charset="0"/>
                      </a:rPr>
                      <m:t>𝑵𝑪</m:t>
                    </m:r>
                  </m:oMath>
                </a14:m>
                <a:r>
                  <a:rPr lang="fr-FR" b="1" dirty="0">
                    <a:solidFill>
                      <a:srgbClr val="FF0000"/>
                    </a:solidFill>
                  </a:rPr>
                  <a:t>.</a:t>
                </a:r>
                <a:endParaRPr lang="fr-FR" dirty="0"/>
              </a:p>
            </p:txBody>
          </p:sp>
        </mc:Choice>
        <mc:Fallback xmlns="">
          <p:sp>
            <p:nvSpPr>
              <p:cNvPr id="5" name="ZoneTexte 4">
                <a:extLst>
                  <a:ext uri="{FF2B5EF4-FFF2-40B4-BE49-F238E27FC236}">
                    <a16:creationId xmlns:a16="http://schemas.microsoft.com/office/drawing/2014/main" id="{6DA8B7E8-F245-123F-4F59-90648BC92967}"/>
                  </a:ext>
                </a:extLst>
              </p:cNvPr>
              <p:cNvSpPr txBox="1">
                <a:spLocks noRot="1" noChangeAspect="1" noMove="1" noResize="1" noEditPoints="1" noAdjustHandles="1" noChangeArrowheads="1" noChangeShapeType="1" noTextEdit="1"/>
              </p:cNvSpPr>
              <p:nvPr/>
            </p:nvSpPr>
            <p:spPr>
              <a:xfrm>
                <a:off x="3049621" y="3244334"/>
                <a:ext cx="1311364" cy="369332"/>
              </a:xfrm>
              <a:prstGeom prst="rect">
                <a:avLst/>
              </a:prstGeom>
              <a:blipFill>
                <a:blip r:embed="rId3"/>
                <a:stretch>
                  <a:fillRect t="-6557" b="-26230"/>
                </a:stretch>
              </a:blipFill>
            </p:spPr>
            <p:txBody>
              <a:bodyPr/>
              <a:lstStyle/>
              <a:p>
                <a:r>
                  <a:rPr lang="fr-FR">
                    <a:noFill/>
                  </a:rPr>
                  <a:t> </a:t>
                </a:r>
              </a:p>
            </p:txBody>
          </p:sp>
        </mc:Fallback>
      </mc:AlternateContent>
      <p:pic>
        <p:nvPicPr>
          <p:cNvPr id="3" name="Image 2" descr="Une image contenant ligne, diagramme, Tracé&#10;&#10;Le contenu généré par l’IA peut être incorrect.">
            <a:extLst>
              <a:ext uri="{FF2B5EF4-FFF2-40B4-BE49-F238E27FC236}">
                <a16:creationId xmlns:a16="http://schemas.microsoft.com/office/drawing/2014/main" id="{B946D572-A216-E8ED-46DB-50E78773B0C5}"/>
              </a:ext>
            </a:extLst>
          </p:cNvPr>
          <p:cNvPicPr>
            <a:picLocks noChangeAspect="1"/>
          </p:cNvPicPr>
          <p:nvPr/>
        </p:nvPicPr>
        <p:blipFill>
          <a:blip r:embed="rId4"/>
          <a:stretch>
            <a:fillRect/>
          </a:stretch>
        </p:blipFill>
        <p:spPr>
          <a:xfrm>
            <a:off x="7067343" y="2133487"/>
            <a:ext cx="4457551" cy="3537739"/>
          </a:xfrm>
          <a:prstGeom prst="rect">
            <a:avLst/>
          </a:prstGeom>
        </p:spPr>
      </p:pic>
      <p:sp>
        <p:nvSpPr>
          <p:cNvPr id="6" name="ZoneTexte 5">
            <a:extLst>
              <a:ext uri="{FF2B5EF4-FFF2-40B4-BE49-F238E27FC236}">
                <a16:creationId xmlns:a16="http://schemas.microsoft.com/office/drawing/2014/main" id="{09FF5BDB-219A-A271-79AC-90CAFBA752B6}"/>
              </a:ext>
            </a:extLst>
          </p:cNvPr>
          <p:cNvSpPr txBox="1"/>
          <p:nvPr/>
        </p:nvSpPr>
        <p:spPr>
          <a:xfrm>
            <a:off x="300490" y="995955"/>
            <a:ext cx="6771519" cy="523220"/>
          </a:xfrm>
          <a:prstGeom prst="rect">
            <a:avLst/>
          </a:prstGeom>
          <a:noFill/>
        </p:spPr>
        <p:txBody>
          <a:bodyPr wrap="square">
            <a:spAutoFit/>
          </a:bodyPr>
          <a:lstStyle/>
          <a:p>
            <a:pPr>
              <a:buNone/>
            </a:pPr>
            <a:r>
              <a:rPr lang="fr-FR" sz="1400" b="1" dirty="0">
                <a:solidFill>
                  <a:schemeClr val="accent3"/>
                </a:solidFill>
              </a:rPr>
              <a:t>Soit △𝑨𝑩𝑪 un triangle rectangle en  en 𝑨.</a:t>
            </a:r>
          </a:p>
          <a:p>
            <a:pPr>
              <a:buNone/>
            </a:pPr>
            <a:r>
              <a:rPr lang="fr-FR" sz="1400" b="1" dirty="0">
                <a:solidFill>
                  <a:schemeClr val="accent3"/>
                </a:solidFill>
              </a:rPr>
              <a:t>La médiatrice du côté AC coupe AC en M et BC en N.</a:t>
            </a:r>
          </a:p>
        </p:txBody>
      </p:sp>
      <mc:AlternateContent xmlns:mc="http://schemas.openxmlformats.org/markup-compatibility/2006" xmlns:a14="http://schemas.microsoft.com/office/drawing/2010/main">
        <mc:Choice Requires="a14">
          <p:sp>
            <p:nvSpPr>
              <p:cNvPr id="7" name="ZoneTexte 6">
                <a:extLst>
                  <a:ext uri="{FF2B5EF4-FFF2-40B4-BE49-F238E27FC236}">
                    <a16:creationId xmlns:a16="http://schemas.microsoft.com/office/drawing/2014/main" id="{1C79619F-8095-751D-31BB-78AA97FD969C}"/>
                  </a:ext>
                </a:extLst>
              </p:cNvPr>
              <p:cNvSpPr txBox="1"/>
              <p:nvPr/>
            </p:nvSpPr>
            <p:spPr>
              <a:xfrm>
                <a:off x="5798865" y="1193112"/>
                <a:ext cx="3659172" cy="369332"/>
              </a:xfrm>
              <a:prstGeom prst="rect">
                <a:avLst/>
              </a:prstGeom>
              <a:noFill/>
            </p:spPr>
            <p:txBody>
              <a:bodyPr wrap="square">
                <a:spAutoFit/>
              </a:bodyPr>
              <a:lstStyle/>
              <a:p>
                <a:r>
                  <a:rPr lang="fr-FR" sz="1800" b="1" dirty="0">
                    <a:solidFill>
                      <a:srgbClr val="FF0000"/>
                    </a:solidFill>
                  </a:rPr>
                  <a:t>Montrer que </a:t>
                </a:r>
                <a14:m>
                  <m:oMath xmlns:m="http://schemas.openxmlformats.org/officeDocument/2006/math">
                    <m:r>
                      <a:rPr lang="fr-FR" sz="1800" b="1" i="1">
                        <a:solidFill>
                          <a:srgbClr val="FF0000"/>
                        </a:solidFill>
                        <a:latin typeface="Cambria Math" panose="02040503050406030204" pitchFamily="18" charset="0"/>
                      </a:rPr>
                      <m:t>𝑨</m:t>
                    </m:r>
                    <m:r>
                      <a:rPr lang="fr-FR" sz="1800" b="1" i="0" smtClean="0">
                        <a:solidFill>
                          <a:srgbClr val="FF0000"/>
                        </a:solidFill>
                        <a:latin typeface="Cambria Math" panose="02040503050406030204" pitchFamily="18" charset="0"/>
                      </a:rPr>
                      <m:t>𝐍</m:t>
                    </m:r>
                    <m:r>
                      <a:rPr lang="fr-FR" sz="1800" b="1" i="0">
                        <a:solidFill>
                          <a:srgbClr val="FF0000"/>
                        </a:solidFill>
                        <a:latin typeface="Cambria Math" panose="02040503050406030204" pitchFamily="18" charset="0"/>
                      </a:rPr>
                      <m:t>=</m:t>
                    </m:r>
                    <m:r>
                      <a:rPr lang="fr-FR" sz="1800" b="1" i="1" smtClean="0">
                        <a:solidFill>
                          <a:srgbClr val="FF0000"/>
                        </a:solidFill>
                        <a:latin typeface="Cambria Math" panose="02040503050406030204" pitchFamily="18" charset="0"/>
                      </a:rPr>
                      <m:t>𝑪𝑵</m:t>
                    </m:r>
                  </m:oMath>
                </a14:m>
                <a:r>
                  <a:rPr lang="fr-FR" sz="1800" b="1" dirty="0">
                    <a:solidFill>
                      <a:srgbClr val="FF0000"/>
                    </a:solidFill>
                  </a:rPr>
                  <a:t>.</a:t>
                </a:r>
              </a:p>
            </p:txBody>
          </p:sp>
        </mc:Choice>
        <mc:Fallback xmlns="">
          <p:sp>
            <p:nvSpPr>
              <p:cNvPr id="7" name="ZoneTexte 6">
                <a:extLst>
                  <a:ext uri="{FF2B5EF4-FFF2-40B4-BE49-F238E27FC236}">
                    <a16:creationId xmlns:a16="http://schemas.microsoft.com/office/drawing/2014/main" id="{1C79619F-8095-751D-31BB-78AA97FD969C}"/>
                  </a:ext>
                </a:extLst>
              </p:cNvPr>
              <p:cNvSpPr txBox="1">
                <a:spLocks noRot="1" noChangeAspect="1" noMove="1" noResize="1" noEditPoints="1" noAdjustHandles="1" noChangeArrowheads="1" noChangeShapeType="1" noTextEdit="1"/>
              </p:cNvSpPr>
              <p:nvPr/>
            </p:nvSpPr>
            <p:spPr>
              <a:xfrm>
                <a:off x="5798865" y="1193112"/>
                <a:ext cx="3659172" cy="369332"/>
              </a:xfrm>
              <a:prstGeom prst="rect">
                <a:avLst/>
              </a:prstGeom>
              <a:blipFill>
                <a:blip r:embed="rId5"/>
                <a:stretch>
                  <a:fillRect l="-1331" t="-8333" b="-28333"/>
                </a:stretch>
              </a:blipFill>
            </p:spPr>
            <p:txBody>
              <a:bodyPr/>
              <a:lstStyle/>
              <a:p>
                <a:r>
                  <a:rPr lang="fr-FR">
                    <a:noFill/>
                  </a:rPr>
                  <a:t> </a:t>
                </a:r>
              </a:p>
            </p:txBody>
          </p:sp>
        </mc:Fallback>
      </mc:AlternateContent>
      <p:pic>
        <p:nvPicPr>
          <p:cNvPr id="14" name="Google Shape;289;p51">
            <a:extLst>
              <a:ext uri="{FF2B5EF4-FFF2-40B4-BE49-F238E27FC236}">
                <a16:creationId xmlns:a16="http://schemas.microsoft.com/office/drawing/2014/main" id="{05EBCD11-B86B-40C0-7F1B-9AF1C5420D28}"/>
              </a:ext>
            </a:extLst>
          </p:cNvPr>
          <p:cNvPicPr preferRelativeResize="0"/>
          <p:nvPr/>
        </p:nvPicPr>
        <p:blipFill rotWithShape="1">
          <a:blip r:embed="rId6">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2987965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5" grpId="0"/>
      <p:bldP spid="6" grpId="0"/>
      <p:bldP spid="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60803-377F-E0F9-7DE3-816D97842C4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56DA794-1AE2-315D-1075-D775D5E9D402}"/>
              </a:ext>
            </a:extLst>
          </p:cNvPr>
          <p:cNvSpPr>
            <a:spLocks noGrp="1"/>
          </p:cNvSpPr>
          <p:nvPr>
            <p:ph type="title"/>
          </p:nvPr>
        </p:nvSpPr>
        <p:spPr/>
        <p:txBody>
          <a:bodyPr/>
          <a:lstStyle/>
          <a:p>
            <a:r>
              <a:rPr lang="fr-FR" dirty="0"/>
              <a:t>Observez la figure ci-dessous, puis complétez: </a:t>
            </a:r>
          </a:p>
        </p:txBody>
      </p:sp>
      <p:sp>
        <p:nvSpPr>
          <p:cNvPr id="4" name="Espace réservé du contenu 3">
            <a:extLst>
              <a:ext uri="{FF2B5EF4-FFF2-40B4-BE49-F238E27FC236}">
                <a16:creationId xmlns:a16="http://schemas.microsoft.com/office/drawing/2014/main" id="{CA7654D3-6B3B-BB64-4526-F385EF1B65AB}"/>
              </a:ext>
            </a:extLst>
          </p:cNvPr>
          <p:cNvSpPr>
            <a:spLocks noGrp="1"/>
          </p:cNvSpPr>
          <p:nvPr>
            <p:ph sz="quarter" idx="11"/>
          </p:nvPr>
        </p:nvSpPr>
        <p:spPr/>
        <p:txBody>
          <a:bodyPr/>
          <a:lstStyle/>
          <a:p>
            <a:r>
              <a:rPr lang="fr-FR" dirty="0"/>
              <a:t>L'enseignant explique  ce qu’il faut faire</a:t>
            </a:r>
          </a:p>
        </p:txBody>
      </p:sp>
      <p:grpSp>
        <p:nvGrpSpPr>
          <p:cNvPr id="10" name="Groupe 9">
            <a:extLst>
              <a:ext uri="{FF2B5EF4-FFF2-40B4-BE49-F238E27FC236}">
                <a16:creationId xmlns:a16="http://schemas.microsoft.com/office/drawing/2014/main" id="{EE4D580D-B7C7-7E8A-9CE4-03908A47115E}"/>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03628174-AAEE-1AB2-691B-306D8273D783}"/>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3B3A1B97-4CBF-06FE-CBAE-C8FDA4F2A1A1}"/>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 name="ZoneTexte 4">
            <a:extLst>
              <a:ext uri="{FF2B5EF4-FFF2-40B4-BE49-F238E27FC236}">
                <a16:creationId xmlns:a16="http://schemas.microsoft.com/office/drawing/2014/main" id="{5D71DDB7-1BA0-3FE1-8241-8C4BC8B30A5C}"/>
              </a:ext>
            </a:extLst>
          </p:cNvPr>
          <p:cNvSpPr txBox="1"/>
          <p:nvPr/>
        </p:nvSpPr>
        <p:spPr>
          <a:xfrm>
            <a:off x="300490" y="1886264"/>
            <a:ext cx="7423272" cy="461665"/>
          </a:xfrm>
          <a:prstGeom prst="rect">
            <a:avLst/>
          </a:prstGeom>
          <a:noFill/>
        </p:spPr>
        <p:txBody>
          <a:bodyPr wrap="square">
            <a:spAutoFit/>
          </a:bodyPr>
          <a:lstStyle/>
          <a:p>
            <a:r>
              <a:rPr lang="fr-FR" sz="2400" b="1" i="0" u="none" strike="noStrike" baseline="0" dirty="0">
                <a:solidFill>
                  <a:schemeClr val="accent2"/>
                </a:solidFill>
                <a:latin typeface="OHWVKV+Calibri-Bold"/>
              </a:rPr>
              <a:t>3) </a:t>
            </a:r>
            <a:r>
              <a:rPr lang="fr-FR" sz="1800" b="1" i="0" u="none" strike="noStrike" baseline="0" dirty="0">
                <a:latin typeface="OHWVKV+Calibri-Bold"/>
              </a:rPr>
              <a:t>Chercher la paire de triangles qui contenant les éléments à comparer : </a:t>
            </a:r>
            <a:endParaRPr lang="fr-FR" sz="1800" dirty="0"/>
          </a:p>
        </p:txBody>
      </p:sp>
      <p:sp>
        <p:nvSpPr>
          <p:cNvPr id="8" name="ZoneTexte 7">
            <a:extLst>
              <a:ext uri="{FF2B5EF4-FFF2-40B4-BE49-F238E27FC236}">
                <a16:creationId xmlns:a16="http://schemas.microsoft.com/office/drawing/2014/main" id="{B44A22FA-520E-B2CC-52D7-502784D1FCE0}"/>
              </a:ext>
            </a:extLst>
          </p:cNvPr>
          <p:cNvSpPr txBox="1"/>
          <p:nvPr/>
        </p:nvSpPr>
        <p:spPr>
          <a:xfrm>
            <a:off x="384242" y="2497719"/>
            <a:ext cx="6099242" cy="1914883"/>
          </a:xfrm>
          <a:prstGeom prst="rect">
            <a:avLst/>
          </a:prstGeom>
          <a:solidFill>
            <a:schemeClr val="bg1"/>
          </a:solidFill>
        </p:spPr>
        <p:txBody>
          <a:bodyPr wrap="square">
            <a:spAutoFit/>
          </a:bodyPr>
          <a:lstStyle/>
          <a:p>
            <a:pPr>
              <a:lnSpc>
                <a:spcPct val="107000"/>
              </a:lnSpc>
              <a:spcAft>
                <a:spcPts val="800"/>
              </a:spcAft>
              <a:buNone/>
            </a:pPr>
            <a:r>
              <a:rPr lang="fr-FR" sz="1800" kern="100" dirty="0">
                <a:effectLst/>
                <a:latin typeface="Calibri" panose="020F0502020204030204" pitchFamily="34" charset="0"/>
                <a:ea typeface="Calibri" panose="020F0502020204030204" pitchFamily="34" charset="0"/>
                <a:cs typeface="Arial" panose="020B0604020202020204" pitchFamily="34" charset="0"/>
              </a:rPr>
              <a:t>On veut comparer AN et NC, donc on cherche des triangles qui contiennent ces deux segments :</a:t>
            </a:r>
          </a:p>
          <a:p>
            <a:pPr marL="342900" lvl="0" indent="-342900">
              <a:lnSpc>
                <a:spcPct val="107000"/>
              </a:lnSpc>
              <a:spcAft>
                <a:spcPts val="800"/>
              </a:spcAft>
              <a:buSzPts val="1000"/>
              <a:buFont typeface="Symbol" panose="05050102010706020507" pitchFamily="18" charset="2"/>
              <a:buChar char=""/>
              <a:tabLst>
                <a:tab pos="457200" algn="l"/>
              </a:tabLst>
            </a:pPr>
            <a:r>
              <a:rPr lang="fr-FR" sz="1800" kern="100" dirty="0">
                <a:effectLst/>
                <a:latin typeface="Calibri" panose="020F0502020204030204" pitchFamily="34" charset="0"/>
                <a:ea typeface="Calibri" panose="020F0502020204030204" pitchFamily="34" charset="0"/>
                <a:cs typeface="Arial" panose="020B0604020202020204" pitchFamily="34" charset="0"/>
              </a:rPr>
              <a:t>AN est dans le triangle …...........................</a:t>
            </a:r>
          </a:p>
          <a:p>
            <a:pPr marL="342900" lvl="0" indent="-342900">
              <a:lnSpc>
                <a:spcPct val="107000"/>
              </a:lnSpc>
              <a:spcAft>
                <a:spcPts val="800"/>
              </a:spcAft>
              <a:buSzPts val="1000"/>
              <a:buFont typeface="Symbol" panose="05050102010706020507" pitchFamily="18" charset="2"/>
              <a:buChar char=""/>
              <a:tabLst>
                <a:tab pos="457200" algn="l"/>
              </a:tabLst>
            </a:pPr>
            <a:r>
              <a:rPr lang="fr-FR" kern="100" dirty="0">
                <a:latin typeface="Calibri" panose="020F0502020204030204" pitchFamily="34" charset="0"/>
                <a:ea typeface="Calibri" panose="020F0502020204030204" pitchFamily="34" charset="0"/>
                <a:cs typeface="Arial" panose="020B0604020202020204" pitchFamily="34" charset="0"/>
              </a:rPr>
              <a:t>NC</a:t>
            </a:r>
            <a:r>
              <a:rPr lang="fr-FR" sz="1800" kern="100" dirty="0">
                <a:effectLst/>
                <a:latin typeface="Calibri" panose="020F0502020204030204" pitchFamily="34" charset="0"/>
                <a:ea typeface="Calibri" panose="020F0502020204030204" pitchFamily="34" charset="0"/>
                <a:cs typeface="Arial" panose="020B0604020202020204" pitchFamily="34" charset="0"/>
              </a:rPr>
              <a:t> est dans le triangle …………………………….</a:t>
            </a:r>
          </a:p>
          <a:p>
            <a:pPr marL="342900" lvl="0" indent="-342900">
              <a:lnSpc>
                <a:spcPct val="107000"/>
              </a:lnSpc>
              <a:spcAft>
                <a:spcPts val="800"/>
              </a:spcAft>
              <a:buSzPts val="1000"/>
              <a:buFont typeface="Symbol" panose="05050102010706020507" pitchFamily="18" charset="2"/>
              <a:buChar char=""/>
              <a:tabLst>
                <a:tab pos="457200" algn="l"/>
              </a:tabLst>
            </a:pPr>
            <a:r>
              <a:rPr lang="fr-FR" sz="1800" dirty="0">
                <a:effectLst/>
                <a:latin typeface="Calibri" panose="020F0502020204030204" pitchFamily="34" charset="0"/>
                <a:ea typeface="Calibri" panose="020F0502020204030204" pitchFamily="34" charset="0"/>
                <a:cs typeface="Arial" panose="020B0604020202020204" pitchFamily="34" charset="0"/>
              </a:rPr>
              <a:t>La bonne paire est donc les deux triangles …….. Et………..</a:t>
            </a:r>
            <a:r>
              <a:rPr lang="fr-FR" sz="2000" b="1" dirty="0">
                <a:solidFill>
                  <a:schemeClr val="bg1"/>
                </a:solidFill>
                <a:effectLst/>
                <a:latin typeface="Calibri" panose="020F0502020204030204" pitchFamily="34" charset="0"/>
                <a:ea typeface="Calibri" panose="020F0502020204030204" pitchFamily="34" charset="0"/>
                <a:cs typeface="Arial" panose="020B0604020202020204" pitchFamily="34" charset="0"/>
              </a:rPr>
              <a:t>N</a:t>
            </a:r>
            <a:endParaRPr lang="fr-FR" b="1" dirty="0">
              <a:solidFill>
                <a:schemeClr val="bg1"/>
              </a:solidFill>
            </a:endParaRPr>
          </a:p>
        </p:txBody>
      </p:sp>
      <p:pic>
        <p:nvPicPr>
          <p:cNvPr id="3" name="Image 2" descr="Une image contenant ligne, diagramme, Tracé&#10;&#10;Le contenu généré par l’IA peut être incorrect.">
            <a:extLst>
              <a:ext uri="{FF2B5EF4-FFF2-40B4-BE49-F238E27FC236}">
                <a16:creationId xmlns:a16="http://schemas.microsoft.com/office/drawing/2014/main" id="{F0F7ECF7-D21E-E832-9DCD-EC7375AFF36F}"/>
              </a:ext>
            </a:extLst>
          </p:cNvPr>
          <p:cNvPicPr>
            <a:picLocks noChangeAspect="1"/>
          </p:cNvPicPr>
          <p:nvPr/>
        </p:nvPicPr>
        <p:blipFill>
          <a:blip r:embed="rId3"/>
          <a:stretch>
            <a:fillRect/>
          </a:stretch>
        </p:blipFill>
        <p:spPr>
          <a:xfrm>
            <a:off x="7533410" y="2268087"/>
            <a:ext cx="4457551" cy="3537739"/>
          </a:xfrm>
          <a:prstGeom prst="rect">
            <a:avLst/>
          </a:prstGeom>
        </p:spPr>
      </p:pic>
      <p:sp>
        <p:nvSpPr>
          <p:cNvPr id="6" name="ZoneTexte 5">
            <a:extLst>
              <a:ext uri="{FF2B5EF4-FFF2-40B4-BE49-F238E27FC236}">
                <a16:creationId xmlns:a16="http://schemas.microsoft.com/office/drawing/2014/main" id="{C5A88B2E-43C8-962A-6668-E4C2E7A83367}"/>
              </a:ext>
            </a:extLst>
          </p:cNvPr>
          <p:cNvSpPr txBox="1"/>
          <p:nvPr/>
        </p:nvSpPr>
        <p:spPr>
          <a:xfrm>
            <a:off x="300490" y="995955"/>
            <a:ext cx="6771519" cy="523220"/>
          </a:xfrm>
          <a:prstGeom prst="rect">
            <a:avLst/>
          </a:prstGeom>
          <a:noFill/>
        </p:spPr>
        <p:txBody>
          <a:bodyPr wrap="square">
            <a:spAutoFit/>
          </a:bodyPr>
          <a:lstStyle/>
          <a:p>
            <a:pPr>
              <a:buNone/>
            </a:pPr>
            <a:r>
              <a:rPr lang="fr-FR" sz="1400" b="1" dirty="0">
                <a:solidFill>
                  <a:schemeClr val="accent3"/>
                </a:solidFill>
              </a:rPr>
              <a:t>Soit △𝑨𝑩𝑪un triangle rectangle en  en 𝑨.</a:t>
            </a:r>
          </a:p>
          <a:p>
            <a:pPr>
              <a:buNone/>
            </a:pPr>
            <a:r>
              <a:rPr lang="fr-FR" sz="1400" b="1" dirty="0">
                <a:solidFill>
                  <a:schemeClr val="accent3"/>
                </a:solidFill>
              </a:rPr>
              <a:t>La médiatrice du côté AC coupe AC en M et BC en N.</a:t>
            </a:r>
          </a:p>
        </p:txBody>
      </p:sp>
      <mc:AlternateContent xmlns:mc="http://schemas.openxmlformats.org/markup-compatibility/2006" xmlns:a14="http://schemas.microsoft.com/office/drawing/2010/main">
        <mc:Choice Requires="a14">
          <p:sp>
            <p:nvSpPr>
              <p:cNvPr id="7" name="ZoneTexte 6">
                <a:extLst>
                  <a:ext uri="{FF2B5EF4-FFF2-40B4-BE49-F238E27FC236}">
                    <a16:creationId xmlns:a16="http://schemas.microsoft.com/office/drawing/2014/main" id="{FCD9C017-BE1C-51BE-BC5E-D530797AB7D0}"/>
                  </a:ext>
                </a:extLst>
              </p:cNvPr>
              <p:cNvSpPr txBox="1"/>
              <p:nvPr/>
            </p:nvSpPr>
            <p:spPr>
              <a:xfrm>
                <a:off x="6121320" y="1193112"/>
                <a:ext cx="4407317" cy="369332"/>
              </a:xfrm>
              <a:prstGeom prst="rect">
                <a:avLst/>
              </a:prstGeom>
              <a:noFill/>
            </p:spPr>
            <p:txBody>
              <a:bodyPr wrap="square">
                <a:spAutoFit/>
              </a:bodyPr>
              <a:lstStyle/>
              <a:p>
                <a:r>
                  <a:rPr lang="fr-FR" sz="1800" b="1" dirty="0">
                    <a:solidFill>
                      <a:srgbClr val="FF0000"/>
                    </a:solidFill>
                  </a:rPr>
                  <a:t>Montrer que </a:t>
                </a:r>
                <a14:m>
                  <m:oMath xmlns:m="http://schemas.openxmlformats.org/officeDocument/2006/math">
                    <m:r>
                      <a:rPr lang="fr-FR" sz="1800" b="1" i="1">
                        <a:solidFill>
                          <a:srgbClr val="FF0000"/>
                        </a:solidFill>
                        <a:latin typeface="Cambria Math" panose="02040503050406030204" pitchFamily="18" charset="0"/>
                      </a:rPr>
                      <m:t>𝑨</m:t>
                    </m:r>
                    <m:r>
                      <a:rPr lang="fr-FR" sz="1800" b="1" i="0" smtClean="0">
                        <a:solidFill>
                          <a:srgbClr val="FF0000"/>
                        </a:solidFill>
                        <a:latin typeface="Cambria Math" panose="02040503050406030204" pitchFamily="18" charset="0"/>
                      </a:rPr>
                      <m:t>𝐍</m:t>
                    </m:r>
                    <m:r>
                      <a:rPr lang="fr-FR" sz="1800" b="1" i="0">
                        <a:solidFill>
                          <a:srgbClr val="FF0000"/>
                        </a:solidFill>
                        <a:latin typeface="Cambria Math" panose="02040503050406030204" pitchFamily="18" charset="0"/>
                      </a:rPr>
                      <m:t>=</m:t>
                    </m:r>
                    <m:r>
                      <a:rPr lang="fr-FR" sz="1800" b="1" i="1" smtClean="0">
                        <a:solidFill>
                          <a:srgbClr val="FF0000"/>
                        </a:solidFill>
                        <a:latin typeface="Cambria Math" panose="02040503050406030204" pitchFamily="18" charset="0"/>
                      </a:rPr>
                      <m:t>𝑪𝑵</m:t>
                    </m:r>
                  </m:oMath>
                </a14:m>
                <a:r>
                  <a:rPr lang="fr-FR" sz="1800" b="1" dirty="0">
                    <a:solidFill>
                      <a:srgbClr val="FF0000"/>
                    </a:solidFill>
                  </a:rPr>
                  <a:t>.</a:t>
                </a:r>
              </a:p>
            </p:txBody>
          </p:sp>
        </mc:Choice>
        <mc:Fallback xmlns="">
          <p:sp>
            <p:nvSpPr>
              <p:cNvPr id="7" name="ZoneTexte 6">
                <a:extLst>
                  <a:ext uri="{FF2B5EF4-FFF2-40B4-BE49-F238E27FC236}">
                    <a16:creationId xmlns:a16="http://schemas.microsoft.com/office/drawing/2014/main" id="{FCD9C017-BE1C-51BE-BC5E-D530797AB7D0}"/>
                  </a:ext>
                </a:extLst>
              </p:cNvPr>
              <p:cNvSpPr txBox="1">
                <a:spLocks noRot="1" noChangeAspect="1" noMove="1" noResize="1" noEditPoints="1" noAdjustHandles="1" noChangeArrowheads="1" noChangeShapeType="1" noTextEdit="1"/>
              </p:cNvSpPr>
              <p:nvPr/>
            </p:nvSpPr>
            <p:spPr>
              <a:xfrm>
                <a:off x="6121320" y="1193112"/>
                <a:ext cx="4407317" cy="369332"/>
              </a:xfrm>
              <a:prstGeom prst="rect">
                <a:avLst/>
              </a:prstGeom>
              <a:blipFill>
                <a:blip r:embed="rId4"/>
                <a:stretch>
                  <a:fillRect l="-1107" t="-8333" b="-28333"/>
                </a:stretch>
              </a:blipFill>
            </p:spPr>
            <p:txBody>
              <a:bodyPr/>
              <a:lstStyle/>
              <a:p>
                <a:r>
                  <a:rPr lang="fr-FR">
                    <a:noFill/>
                  </a:rPr>
                  <a:t> </a:t>
                </a:r>
              </a:p>
            </p:txBody>
          </p:sp>
        </mc:Fallback>
      </mc:AlternateContent>
    </p:spTree>
    <p:extLst>
      <p:ext uri="{BB962C8B-B14F-4D97-AF65-F5344CB8AC3E}">
        <p14:creationId xmlns:p14="http://schemas.microsoft.com/office/powerpoint/2010/main" val="3665231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P spid="6" grpId="0"/>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30A48-E930-A04B-8013-A2FA1359166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B1B7D68-EBDD-4C04-9CA3-B9DA3B48E6DC}"/>
              </a:ext>
            </a:extLst>
          </p:cNvPr>
          <p:cNvSpPr>
            <a:spLocks noGrp="1"/>
          </p:cNvSpPr>
          <p:nvPr>
            <p:ph type="title"/>
          </p:nvPr>
        </p:nvSpPr>
        <p:spPr/>
        <p:txBody>
          <a:bodyPr/>
          <a:lstStyle/>
          <a:p>
            <a:r>
              <a:rPr lang="fr-FR" dirty="0"/>
              <a:t>Voici la réponse: </a:t>
            </a:r>
          </a:p>
        </p:txBody>
      </p:sp>
      <p:sp>
        <p:nvSpPr>
          <p:cNvPr id="4" name="Espace réservé du contenu 3">
            <a:extLst>
              <a:ext uri="{FF2B5EF4-FFF2-40B4-BE49-F238E27FC236}">
                <a16:creationId xmlns:a16="http://schemas.microsoft.com/office/drawing/2014/main" id="{F33FA497-7372-DB61-0804-755CD13250D1}"/>
              </a:ext>
            </a:extLst>
          </p:cNvPr>
          <p:cNvSpPr>
            <a:spLocks noGrp="1"/>
          </p:cNvSpPr>
          <p:nvPr>
            <p:ph sz="quarter" idx="11"/>
          </p:nvPr>
        </p:nvSpPr>
        <p:spPr/>
        <p:txBody>
          <a:bodyPr/>
          <a:lstStyle/>
          <a:p>
            <a:r>
              <a:rPr lang="fr-FR" dirty="0"/>
              <a:t>L'enseignant explique  ce qu’il faut faire</a:t>
            </a:r>
          </a:p>
        </p:txBody>
      </p:sp>
      <p:sp>
        <p:nvSpPr>
          <p:cNvPr id="5" name="ZoneTexte 4">
            <a:extLst>
              <a:ext uri="{FF2B5EF4-FFF2-40B4-BE49-F238E27FC236}">
                <a16:creationId xmlns:a16="http://schemas.microsoft.com/office/drawing/2014/main" id="{993EEEBD-B107-817A-A0AC-71E55B15F8EE}"/>
              </a:ext>
            </a:extLst>
          </p:cNvPr>
          <p:cNvSpPr txBox="1"/>
          <p:nvPr/>
        </p:nvSpPr>
        <p:spPr>
          <a:xfrm>
            <a:off x="300490" y="1886264"/>
            <a:ext cx="7423272" cy="461665"/>
          </a:xfrm>
          <a:prstGeom prst="rect">
            <a:avLst/>
          </a:prstGeom>
          <a:noFill/>
        </p:spPr>
        <p:txBody>
          <a:bodyPr wrap="square">
            <a:spAutoFit/>
          </a:bodyPr>
          <a:lstStyle/>
          <a:p>
            <a:r>
              <a:rPr lang="fr-FR" sz="2400" b="1" i="0" u="none" strike="noStrike" baseline="0" dirty="0">
                <a:solidFill>
                  <a:schemeClr val="accent2"/>
                </a:solidFill>
                <a:latin typeface="OHWVKV+Calibri-Bold"/>
              </a:rPr>
              <a:t>3) </a:t>
            </a:r>
            <a:r>
              <a:rPr lang="fr-FR" sz="1800" b="1" i="0" u="none" strike="noStrike" baseline="0" dirty="0">
                <a:latin typeface="OHWVKV+Calibri-Bold"/>
              </a:rPr>
              <a:t>Chercher la paire de triangles qui contiennent les éléments à comparer : </a:t>
            </a:r>
            <a:endParaRPr lang="fr-FR" sz="1800" dirty="0"/>
          </a:p>
        </p:txBody>
      </p:sp>
      <p:sp>
        <p:nvSpPr>
          <p:cNvPr id="8" name="ZoneTexte 7">
            <a:extLst>
              <a:ext uri="{FF2B5EF4-FFF2-40B4-BE49-F238E27FC236}">
                <a16:creationId xmlns:a16="http://schemas.microsoft.com/office/drawing/2014/main" id="{B8AD03BE-C6AD-9F02-0287-116A2ECDF73A}"/>
              </a:ext>
            </a:extLst>
          </p:cNvPr>
          <p:cNvSpPr txBox="1"/>
          <p:nvPr/>
        </p:nvSpPr>
        <p:spPr>
          <a:xfrm>
            <a:off x="384242" y="2497719"/>
            <a:ext cx="6099242" cy="1959254"/>
          </a:xfrm>
          <a:prstGeom prst="rect">
            <a:avLst/>
          </a:prstGeom>
          <a:noFill/>
        </p:spPr>
        <p:txBody>
          <a:bodyPr wrap="square">
            <a:spAutoFit/>
          </a:bodyPr>
          <a:lstStyle/>
          <a:p>
            <a:pPr>
              <a:lnSpc>
                <a:spcPct val="107000"/>
              </a:lnSpc>
              <a:spcAft>
                <a:spcPts val="800"/>
              </a:spcAft>
              <a:buNone/>
            </a:pPr>
            <a:r>
              <a:rPr lang="fr-FR" sz="1800" kern="100" dirty="0">
                <a:effectLst/>
                <a:latin typeface="Calibri" panose="020F0502020204030204" pitchFamily="34" charset="0"/>
                <a:ea typeface="Calibri" panose="020F0502020204030204" pitchFamily="34" charset="0"/>
                <a:cs typeface="Arial" panose="020B0604020202020204" pitchFamily="34" charset="0"/>
              </a:rPr>
              <a:t>On veut comparer AN et NC, donc on cherche des triangles qui contiennent ces deux segments :</a:t>
            </a:r>
          </a:p>
          <a:p>
            <a:pPr marL="342900" lvl="0" indent="-342900">
              <a:lnSpc>
                <a:spcPct val="107000"/>
              </a:lnSpc>
              <a:spcAft>
                <a:spcPts val="800"/>
              </a:spcAft>
              <a:buSzPts val="1000"/>
              <a:buFont typeface="Symbol" panose="05050102010706020507" pitchFamily="18" charset="2"/>
              <a:buChar char=""/>
              <a:tabLst>
                <a:tab pos="457200" algn="l"/>
              </a:tabLst>
            </a:pPr>
            <a:r>
              <a:rPr lang="fr-FR" sz="1800" kern="100" dirty="0">
                <a:effectLst/>
                <a:latin typeface="Calibri" panose="020F0502020204030204" pitchFamily="34" charset="0"/>
                <a:ea typeface="Calibri" panose="020F0502020204030204" pitchFamily="34" charset="0"/>
                <a:cs typeface="Arial" panose="020B0604020202020204" pitchFamily="34" charset="0"/>
              </a:rPr>
              <a:t>AN est dans le triangle </a:t>
            </a:r>
            <a:r>
              <a:rPr lang="fr-FR" sz="2000" b="1"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ACM</a:t>
            </a:r>
          </a:p>
          <a:p>
            <a:pPr marL="342900" lvl="0" indent="-342900">
              <a:lnSpc>
                <a:spcPct val="107000"/>
              </a:lnSpc>
              <a:spcAft>
                <a:spcPts val="800"/>
              </a:spcAft>
              <a:buSzPts val="1000"/>
              <a:buFont typeface="Symbol" panose="05050102010706020507" pitchFamily="18" charset="2"/>
              <a:buChar char=""/>
              <a:tabLst>
                <a:tab pos="457200" algn="l"/>
              </a:tabLst>
            </a:pPr>
            <a:r>
              <a:rPr lang="fr-FR" sz="1800" kern="100" dirty="0">
                <a:effectLst/>
                <a:latin typeface="Calibri" panose="020F0502020204030204" pitchFamily="34" charset="0"/>
                <a:ea typeface="Calibri" panose="020F0502020204030204" pitchFamily="34" charset="0"/>
                <a:cs typeface="Arial" panose="020B0604020202020204" pitchFamily="34" charset="0"/>
              </a:rPr>
              <a:t>NC est dans le triangle </a:t>
            </a:r>
            <a:r>
              <a:rPr lang="fr-FR" sz="2000" b="1"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ABN</a:t>
            </a:r>
          </a:p>
          <a:p>
            <a:pPr>
              <a:buNone/>
            </a:pPr>
            <a:r>
              <a:rPr lang="fr-FR" sz="1800" dirty="0">
                <a:effectLst/>
                <a:latin typeface="Calibri" panose="020F0502020204030204" pitchFamily="34" charset="0"/>
                <a:ea typeface="Calibri" panose="020F0502020204030204" pitchFamily="34" charset="0"/>
                <a:cs typeface="Arial" panose="020B0604020202020204" pitchFamily="34" charset="0"/>
              </a:rPr>
              <a:t> La bonne paire est donc les deux triangles </a:t>
            </a:r>
            <a:r>
              <a:rPr lang="fr-FR" sz="2000" b="1" dirty="0">
                <a:solidFill>
                  <a:schemeClr val="bg1"/>
                </a:solidFill>
                <a:effectLst/>
                <a:latin typeface="Calibri" panose="020F0502020204030204" pitchFamily="34" charset="0"/>
                <a:ea typeface="Calibri" panose="020F0502020204030204" pitchFamily="34" charset="0"/>
                <a:cs typeface="Arial" panose="020B0604020202020204" pitchFamily="34" charset="0"/>
              </a:rPr>
              <a:t>ACM</a:t>
            </a:r>
            <a:r>
              <a:rPr lang="fr-FR" sz="1800" dirty="0">
                <a:effectLst/>
                <a:latin typeface="Calibri" panose="020F0502020204030204" pitchFamily="34" charset="0"/>
                <a:ea typeface="Calibri" panose="020F0502020204030204" pitchFamily="34" charset="0"/>
                <a:cs typeface="Arial" panose="020B0604020202020204" pitchFamily="34" charset="0"/>
              </a:rPr>
              <a:t>    et </a:t>
            </a:r>
            <a:r>
              <a:rPr lang="fr-FR" sz="2000" b="1" dirty="0">
                <a:solidFill>
                  <a:schemeClr val="bg1"/>
                </a:solidFill>
                <a:effectLst/>
                <a:latin typeface="Calibri" panose="020F0502020204030204" pitchFamily="34" charset="0"/>
                <a:ea typeface="Calibri" panose="020F0502020204030204" pitchFamily="34" charset="0"/>
                <a:cs typeface="Arial" panose="020B0604020202020204" pitchFamily="34" charset="0"/>
              </a:rPr>
              <a:t>ABN</a:t>
            </a:r>
            <a:endParaRPr lang="fr-FR" b="1" dirty="0">
              <a:solidFill>
                <a:schemeClr val="bg1"/>
              </a:solidFill>
            </a:endParaRPr>
          </a:p>
        </p:txBody>
      </p:sp>
      <p:sp>
        <p:nvSpPr>
          <p:cNvPr id="6" name="ZoneTexte 5">
            <a:extLst>
              <a:ext uri="{FF2B5EF4-FFF2-40B4-BE49-F238E27FC236}">
                <a16:creationId xmlns:a16="http://schemas.microsoft.com/office/drawing/2014/main" id="{4F936890-F6FE-B75F-7F98-644317E66D48}"/>
              </a:ext>
            </a:extLst>
          </p:cNvPr>
          <p:cNvSpPr txBox="1"/>
          <p:nvPr/>
        </p:nvSpPr>
        <p:spPr>
          <a:xfrm>
            <a:off x="3188074" y="3163555"/>
            <a:ext cx="1381848" cy="388696"/>
          </a:xfrm>
          <a:prstGeom prst="rect">
            <a:avLst/>
          </a:prstGeom>
          <a:noFill/>
        </p:spPr>
        <p:txBody>
          <a:bodyPr wrap="square">
            <a:spAutoFit/>
          </a:bodyPr>
          <a:lstStyle/>
          <a:p>
            <a:pPr lvl="0">
              <a:lnSpc>
                <a:spcPct val="107000"/>
              </a:lnSpc>
              <a:spcAft>
                <a:spcPts val="800"/>
              </a:spcAft>
              <a:buSzPts val="1000"/>
              <a:tabLst>
                <a:tab pos="457200" algn="l"/>
              </a:tabLst>
            </a:pPr>
            <a:r>
              <a:rPr lang="fr-FR" b="1" dirty="0">
                <a:solidFill>
                  <a:srgbClr val="FF0000"/>
                </a:solidFill>
              </a:rPr>
              <a:t>△</a:t>
            </a:r>
            <a:r>
              <a:rPr lang="fr-FR" b="1" dirty="0">
                <a:solidFill>
                  <a:schemeClr val="accent3"/>
                </a:solidFill>
              </a:rPr>
              <a:t> </a:t>
            </a:r>
            <a:r>
              <a:rPr lang="fr-FR" sz="1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AMN</a:t>
            </a:r>
          </a:p>
        </p:txBody>
      </p:sp>
      <p:sp>
        <p:nvSpPr>
          <p:cNvPr id="13" name="ZoneTexte 12">
            <a:extLst>
              <a:ext uri="{FF2B5EF4-FFF2-40B4-BE49-F238E27FC236}">
                <a16:creationId xmlns:a16="http://schemas.microsoft.com/office/drawing/2014/main" id="{B72D2484-741F-45F6-C78D-1A3818779572}"/>
              </a:ext>
            </a:extLst>
          </p:cNvPr>
          <p:cNvSpPr txBox="1"/>
          <p:nvPr/>
        </p:nvSpPr>
        <p:spPr>
          <a:xfrm>
            <a:off x="3188074" y="3634151"/>
            <a:ext cx="1652390" cy="388696"/>
          </a:xfrm>
          <a:prstGeom prst="rect">
            <a:avLst/>
          </a:prstGeom>
          <a:noFill/>
        </p:spPr>
        <p:txBody>
          <a:bodyPr wrap="square">
            <a:spAutoFit/>
          </a:bodyPr>
          <a:lstStyle/>
          <a:p>
            <a:pPr lvl="0">
              <a:lnSpc>
                <a:spcPct val="107000"/>
              </a:lnSpc>
              <a:spcAft>
                <a:spcPts val="800"/>
              </a:spcAft>
              <a:buSzPts val="1000"/>
              <a:tabLst>
                <a:tab pos="457200" algn="l"/>
              </a:tabLst>
            </a:pPr>
            <a:r>
              <a:rPr lang="fr-FR" b="1" dirty="0">
                <a:solidFill>
                  <a:srgbClr val="FF0000"/>
                </a:solidFill>
              </a:rPr>
              <a:t>△ </a:t>
            </a:r>
            <a:r>
              <a:rPr lang="fr-FR" b="1" kern="100" dirty="0">
                <a:solidFill>
                  <a:srgbClr val="FF0000"/>
                </a:solidFill>
                <a:latin typeface="Calibri" panose="020F0502020204030204" pitchFamily="34" charset="0"/>
                <a:ea typeface="Calibri" panose="020F0502020204030204" pitchFamily="34" charset="0"/>
                <a:cs typeface="Arial" panose="020B0604020202020204" pitchFamily="34" charset="0"/>
              </a:rPr>
              <a:t>CM</a:t>
            </a:r>
            <a:r>
              <a:rPr lang="fr-FR" sz="1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N</a:t>
            </a:r>
          </a:p>
        </p:txBody>
      </p:sp>
      <p:sp>
        <p:nvSpPr>
          <p:cNvPr id="3" name="ZoneTexte 2">
            <a:extLst>
              <a:ext uri="{FF2B5EF4-FFF2-40B4-BE49-F238E27FC236}">
                <a16:creationId xmlns:a16="http://schemas.microsoft.com/office/drawing/2014/main" id="{B30240D2-16A6-EDBE-1BFE-D7823A046701}"/>
              </a:ext>
            </a:extLst>
          </p:cNvPr>
          <p:cNvSpPr txBox="1"/>
          <p:nvPr/>
        </p:nvSpPr>
        <p:spPr>
          <a:xfrm>
            <a:off x="4348248" y="4035832"/>
            <a:ext cx="1256539" cy="388696"/>
          </a:xfrm>
          <a:prstGeom prst="rect">
            <a:avLst/>
          </a:prstGeom>
          <a:noFill/>
        </p:spPr>
        <p:txBody>
          <a:bodyPr wrap="square">
            <a:spAutoFit/>
          </a:bodyPr>
          <a:lstStyle/>
          <a:p>
            <a:pPr lvl="0">
              <a:lnSpc>
                <a:spcPct val="107000"/>
              </a:lnSpc>
              <a:spcAft>
                <a:spcPts val="800"/>
              </a:spcAft>
              <a:buSzPts val="1000"/>
              <a:tabLst>
                <a:tab pos="457200" algn="l"/>
              </a:tabLst>
            </a:pPr>
            <a:r>
              <a:rPr lang="fr-FR" b="1" dirty="0">
                <a:solidFill>
                  <a:srgbClr val="FF0000"/>
                </a:solidFill>
              </a:rPr>
              <a:t>△ </a:t>
            </a:r>
            <a:r>
              <a:rPr lang="fr-FR" sz="1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AMN  </a:t>
            </a:r>
          </a:p>
        </p:txBody>
      </p:sp>
      <p:sp>
        <p:nvSpPr>
          <p:cNvPr id="7" name="ZoneTexte 6">
            <a:extLst>
              <a:ext uri="{FF2B5EF4-FFF2-40B4-BE49-F238E27FC236}">
                <a16:creationId xmlns:a16="http://schemas.microsoft.com/office/drawing/2014/main" id="{779616A1-24EC-DFEF-C1A6-A04033CB04FC}"/>
              </a:ext>
            </a:extLst>
          </p:cNvPr>
          <p:cNvSpPr txBox="1"/>
          <p:nvPr/>
        </p:nvSpPr>
        <p:spPr>
          <a:xfrm>
            <a:off x="5604788" y="4035832"/>
            <a:ext cx="1467221" cy="388696"/>
          </a:xfrm>
          <a:prstGeom prst="rect">
            <a:avLst/>
          </a:prstGeom>
          <a:noFill/>
        </p:spPr>
        <p:txBody>
          <a:bodyPr wrap="square">
            <a:spAutoFit/>
          </a:bodyPr>
          <a:lstStyle/>
          <a:p>
            <a:pPr lvl="0">
              <a:lnSpc>
                <a:spcPct val="107000"/>
              </a:lnSpc>
              <a:spcAft>
                <a:spcPts val="800"/>
              </a:spcAft>
              <a:buSzPts val="1000"/>
              <a:tabLst>
                <a:tab pos="457200" algn="l"/>
              </a:tabLst>
            </a:pPr>
            <a:r>
              <a:rPr lang="fr-FR" b="1" dirty="0">
                <a:solidFill>
                  <a:srgbClr val="FF0000"/>
                </a:solidFill>
              </a:rPr>
              <a:t>△ </a:t>
            </a:r>
            <a:r>
              <a:rPr lang="fr-FR" b="1" kern="100" dirty="0">
                <a:solidFill>
                  <a:srgbClr val="FF0000"/>
                </a:solidFill>
                <a:latin typeface="Calibri" panose="020F0502020204030204" pitchFamily="34" charset="0"/>
                <a:ea typeface="Calibri" panose="020F0502020204030204" pitchFamily="34" charset="0"/>
                <a:cs typeface="Arial" panose="020B0604020202020204" pitchFamily="34" charset="0"/>
              </a:rPr>
              <a:t>CM</a:t>
            </a:r>
            <a:r>
              <a:rPr lang="fr-FR" sz="1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N</a:t>
            </a:r>
          </a:p>
        </p:txBody>
      </p:sp>
      <p:pic>
        <p:nvPicPr>
          <p:cNvPr id="16" name="Image 15" descr="Une image contenant ligne, diagramme, Tracé&#10;&#10;Le contenu généré par l’IA peut être incorrect.">
            <a:extLst>
              <a:ext uri="{FF2B5EF4-FFF2-40B4-BE49-F238E27FC236}">
                <a16:creationId xmlns:a16="http://schemas.microsoft.com/office/drawing/2014/main" id="{9DC58657-18A0-1A82-BE1F-C9C66EB8B642}"/>
              </a:ext>
            </a:extLst>
          </p:cNvPr>
          <p:cNvPicPr>
            <a:picLocks noChangeAspect="1"/>
          </p:cNvPicPr>
          <p:nvPr/>
        </p:nvPicPr>
        <p:blipFill>
          <a:blip r:embed="rId2"/>
          <a:stretch>
            <a:fillRect/>
          </a:stretch>
        </p:blipFill>
        <p:spPr>
          <a:xfrm>
            <a:off x="7430829" y="2454996"/>
            <a:ext cx="4457551" cy="3537739"/>
          </a:xfrm>
          <a:prstGeom prst="rect">
            <a:avLst/>
          </a:prstGeom>
        </p:spPr>
      </p:pic>
      <p:sp>
        <p:nvSpPr>
          <p:cNvPr id="17" name="ZoneTexte 16">
            <a:extLst>
              <a:ext uri="{FF2B5EF4-FFF2-40B4-BE49-F238E27FC236}">
                <a16:creationId xmlns:a16="http://schemas.microsoft.com/office/drawing/2014/main" id="{3427FFDD-E6B9-528E-1116-4F41A7DB3733}"/>
              </a:ext>
            </a:extLst>
          </p:cNvPr>
          <p:cNvSpPr txBox="1"/>
          <p:nvPr/>
        </p:nvSpPr>
        <p:spPr>
          <a:xfrm>
            <a:off x="300490" y="995955"/>
            <a:ext cx="6771519" cy="523220"/>
          </a:xfrm>
          <a:prstGeom prst="rect">
            <a:avLst/>
          </a:prstGeom>
          <a:noFill/>
        </p:spPr>
        <p:txBody>
          <a:bodyPr wrap="square">
            <a:spAutoFit/>
          </a:bodyPr>
          <a:lstStyle/>
          <a:p>
            <a:pPr>
              <a:buNone/>
            </a:pPr>
            <a:r>
              <a:rPr lang="fr-FR" sz="1400" b="1" dirty="0">
                <a:solidFill>
                  <a:schemeClr val="accent3"/>
                </a:solidFill>
              </a:rPr>
              <a:t>Soit △𝑨𝑩𝑪un triangle rectangle en  en 𝑨.</a:t>
            </a:r>
          </a:p>
          <a:p>
            <a:pPr>
              <a:buNone/>
            </a:pPr>
            <a:r>
              <a:rPr lang="fr-FR" sz="1400" b="1" dirty="0">
                <a:solidFill>
                  <a:schemeClr val="accent3"/>
                </a:solidFill>
              </a:rPr>
              <a:t>La médiatrice du côté AC coupe AC en M et BC en N.</a:t>
            </a:r>
          </a:p>
        </p:txBody>
      </p:sp>
      <mc:AlternateContent xmlns:mc="http://schemas.openxmlformats.org/markup-compatibility/2006" xmlns:a14="http://schemas.microsoft.com/office/drawing/2010/main">
        <mc:Choice Requires="a14">
          <p:sp>
            <p:nvSpPr>
              <p:cNvPr id="18" name="ZoneTexte 17">
                <a:extLst>
                  <a:ext uri="{FF2B5EF4-FFF2-40B4-BE49-F238E27FC236}">
                    <a16:creationId xmlns:a16="http://schemas.microsoft.com/office/drawing/2014/main" id="{932C8A07-7565-D2AD-C712-BB1ACDBB379B}"/>
                  </a:ext>
                </a:extLst>
              </p:cNvPr>
              <p:cNvSpPr txBox="1"/>
              <p:nvPr/>
            </p:nvSpPr>
            <p:spPr>
              <a:xfrm>
                <a:off x="5900465" y="1157332"/>
                <a:ext cx="3511390" cy="369332"/>
              </a:xfrm>
              <a:prstGeom prst="rect">
                <a:avLst/>
              </a:prstGeom>
              <a:noFill/>
            </p:spPr>
            <p:txBody>
              <a:bodyPr wrap="square">
                <a:spAutoFit/>
              </a:bodyPr>
              <a:lstStyle/>
              <a:p>
                <a:r>
                  <a:rPr lang="fr-FR" sz="1800" b="1" dirty="0">
                    <a:solidFill>
                      <a:srgbClr val="FF0000"/>
                    </a:solidFill>
                  </a:rPr>
                  <a:t>Montrer que </a:t>
                </a:r>
                <a14:m>
                  <m:oMath xmlns:m="http://schemas.openxmlformats.org/officeDocument/2006/math">
                    <m:r>
                      <a:rPr lang="fr-FR" sz="1800" b="1" i="1">
                        <a:solidFill>
                          <a:srgbClr val="FF0000"/>
                        </a:solidFill>
                        <a:latin typeface="Cambria Math" panose="02040503050406030204" pitchFamily="18" charset="0"/>
                      </a:rPr>
                      <m:t>𝑨</m:t>
                    </m:r>
                    <m:r>
                      <a:rPr lang="fr-FR" sz="1800" b="1" i="0" smtClean="0">
                        <a:solidFill>
                          <a:srgbClr val="FF0000"/>
                        </a:solidFill>
                        <a:latin typeface="Cambria Math" panose="02040503050406030204" pitchFamily="18" charset="0"/>
                      </a:rPr>
                      <m:t>𝐍</m:t>
                    </m:r>
                    <m:r>
                      <a:rPr lang="fr-FR" sz="1800" b="1" i="0">
                        <a:solidFill>
                          <a:srgbClr val="FF0000"/>
                        </a:solidFill>
                        <a:latin typeface="Cambria Math" panose="02040503050406030204" pitchFamily="18" charset="0"/>
                      </a:rPr>
                      <m:t>=</m:t>
                    </m:r>
                    <m:r>
                      <a:rPr lang="fr-FR" sz="1800" b="1" i="1" smtClean="0">
                        <a:solidFill>
                          <a:srgbClr val="FF0000"/>
                        </a:solidFill>
                        <a:latin typeface="Cambria Math" panose="02040503050406030204" pitchFamily="18" charset="0"/>
                      </a:rPr>
                      <m:t>𝑪𝑵</m:t>
                    </m:r>
                  </m:oMath>
                </a14:m>
                <a:r>
                  <a:rPr lang="fr-FR" sz="1800" b="1" dirty="0">
                    <a:solidFill>
                      <a:srgbClr val="FF0000"/>
                    </a:solidFill>
                  </a:rPr>
                  <a:t>.</a:t>
                </a:r>
              </a:p>
            </p:txBody>
          </p:sp>
        </mc:Choice>
        <mc:Fallback xmlns="">
          <p:sp>
            <p:nvSpPr>
              <p:cNvPr id="18" name="ZoneTexte 17">
                <a:extLst>
                  <a:ext uri="{FF2B5EF4-FFF2-40B4-BE49-F238E27FC236}">
                    <a16:creationId xmlns:a16="http://schemas.microsoft.com/office/drawing/2014/main" id="{932C8A07-7565-D2AD-C712-BB1ACDBB379B}"/>
                  </a:ext>
                </a:extLst>
              </p:cNvPr>
              <p:cNvSpPr txBox="1">
                <a:spLocks noRot="1" noChangeAspect="1" noMove="1" noResize="1" noEditPoints="1" noAdjustHandles="1" noChangeArrowheads="1" noChangeShapeType="1" noTextEdit="1"/>
              </p:cNvSpPr>
              <p:nvPr/>
            </p:nvSpPr>
            <p:spPr>
              <a:xfrm>
                <a:off x="5900465" y="1157332"/>
                <a:ext cx="3511390" cy="369332"/>
              </a:xfrm>
              <a:prstGeom prst="rect">
                <a:avLst/>
              </a:prstGeom>
              <a:blipFill>
                <a:blip r:embed="rId3"/>
                <a:stretch>
                  <a:fillRect l="-1563" t="-8333" b="-28333"/>
                </a:stretch>
              </a:blipFill>
            </p:spPr>
            <p:txBody>
              <a:bodyPr/>
              <a:lstStyle/>
              <a:p>
                <a:r>
                  <a:rPr lang="fr-FR">
                    <a:noFill/>
                  </a:rPr>
                  <a:t> </a:t>
                </a:r>
              </a:p>
            </p:txBody>
          </p:sp>
        </mc:Fallback>
      </mc:AlternateContent>
      <p:pic>
        <p:nvPicPr>
          <p:cNvPr id="19" name="Google Shape;289;p51">
            <a:extLst>
              <a:ext uri="{FF2B5EF4-FFF2-40B4-BE49-F238E27FC236}">
                <a16:creationId xmlns:a16="http://schemas.microsoft.com/office/drawing/2014/main" id="{05EBCD11-B86B-40C0-7F1B-9AF1C5420D28}"/>
              </a:ext>
            </a:extLst>
          </p:cNvPr>
          <p:cNvPicPr preferRelativeResize="0"/>
          <p:nvPr/>
        </p:nvPicPr>
        <p:blipFill rotWithShape="1">
          <a:blip r:embed="rId4">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308535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6" grpId="0"/>
      <p:bldP spid="13" grpId="0"/>
      <p:bldP spid="3" grpId="0"/>
      <p:bldP spid="7" grpId="0"/>
      <p:bldP spid="17" grpId="0"/>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3086524" y="1866833"/>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dirty="0"/>
              <a:t>Utiliser la propriété de la bissectrice de l’angle au sommet d’un triangle isocèle pour montrer la congruence des angles</a:t>
            </a:r>
            <a:r>
              <a:rPr kumimoji="0" lang="fr-FR"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p>
        </p:txBody>
      </p:sp>
      <p:sp>
        <p:nvSpPr>
          <p:cNvPr id="15" name="Google Shape;289;p29">
            <a:extLst>
              <a:ext uri="{FF2B5EF4-FFF2-40B4-BE49-F238E27FC236}">
                <a16:creationId xmlns:a16="http://schemas.microsoft.com/office/drawing/2014/main" id="{85F375F5-004F-F064-1F4E-54D59B70D8FA}"/>
              </a:ext>
            </a:extLst>
          </p:cNvPr>
          <p:cNvSpPr/>
          <p:nvPr/>
        </p:nvSpPr>
        <p:spPr>
          <a:xfrm>
            <a:off x="1283148" y="274855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400" b="1" dirty="0">
              <a:solidFill>
                <a:prstClr val="black"/>
              </a:solidFill>
              <a:latin typeface="Calibri" panose="020F0502020204030204" pitchFamily="34" charset="0"/>
              <a:cs typeface="Calibri" panose="020F0502020204030204" pitchFamily="34" charset="0"/>
              <a:sym typeface="Arial"/>
            </a:endParaRPr>
          </a:p>
        </p:txBody>
      </p:sp>
      <p:sp>
        <p:nvSpPr>
          <p:cNvPr id="16" name="Google Shape;291;p29">
            <a:extLst>
              <a:ext uri="{FF2B5EF4-FFF2-40B4-BE49-F238E27FC236}">
                <a16:creationId xmlns:a16="http://schemas.microsoft.com/office/drawing/2014/main" id="{ADD5BB2C-B97C-AC7F-2FD4-315C808D858B}"/>
              </a:ext>
            </a:extLst>
          </p:cNvPr>
          <p:cNvSpPr/>
          <p:nvPr/>
        </p:nvSpPr>
        <p:spPr>
          <a:xfrm>
            <a:off x="1316802" y="4529144"/>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lumMod val="50000"/>
                </a:prstClr>
              </a:solidFill>
              <a:effectLst/>
              <a:uLnTx/>
              <a:uFillTx/>
              <a:latin typeface="Calibri" panose="020F0502020204030204" pitchFamily="34" charset="0"/>
              <a:ea typeface="Calibri"/>
              <a:cs typeface="Calibri" panose="020F0502020204030204" pitchFamily="34" charset="0"/>
              <a:sym typeface="Arial"/>
            </a:endParaRPr>
          </a:p>
        </p:txBody>
      </p:sp>
      <p:sp>
        <p:nvSpPr>
          <p:cNvPr id="17" name="Google Shape;293;p29">
            <a:extLst>
              <a:ext uri="{FF2B5EF4-FFF2-40B4-BE49-F238E27FC236}">
                <a16:creationId xmlns:a16="http://schemas.microsoft.com/office/drawing/2014/main" id="{EE321337-206A-A690-7375-D168168C42F0}"/>
              </a:ext>
            </a:extLst>
          </p:cNvPr>
          <p:cNvSpPr/>
          <p:nvPr/>
        </p:nvSpPr>
        <p:spPr>
          <a:xfrm>
            <a:off x="1283148" y="3630281"/>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endParaRPr lang="fr-FR" dirty="0">
              <a:latin typeface="Arial" panose="020B0604020202020204" pitchFamily="34" charset="0"/>
              <a:cs typeface="Arial" panose="020B0604020202020204" pitchFamily="34" charset="0"/>
              <a:sym typeface="Arial"/>
            </a:endParaRPr>
          </a:p>
        </p:txBody>
      </p:sp>
      <p:sp>
        <p:nvSpPr>
          <p:cNvPr id="18" name="Google Shape;291;p29">
            <a:extLst>
              <a:ext uri="{FF2B5EF4-FFF2-40B4-BE49-F238E27FC236}">
                <a16:creationId xmlns:a16="http://schemas.microsoft.com/office/drawing/2014/main" id="{C292A691-6A85-6748-2155-87E370E3EA1E}"/>
              </a:ext>
            </a:extLst>
          </p:cNvPr>
          <p:cNvSpPr/>
          <p:nvPr/>
        </p:nvSpPr>
        <p:spPr>
          <a:xfrm>
            <a:off x="1318002" y="5573341"/>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000" b="0" i="0" u="none" strike="noStrike" kern="0" cap="none" spc="0" normalizeH="0" baseline="0" noProof="0" dirty="0">
              <a:ln>
                <a:noFill/>
              </a:ln>
              <a:solidFill>
                <a:prstClr val="white">
                  <a:lumMod val="50000"/>
                </a:prstClr>
              </a:solidFill>
              <a:effectLst/>
              <a:uLnTx/>
              <a:uFillTx/>
              <a:latin typeface="Calibri" panose="020F0502020204030204" pitchFamily="34" charset="0"/>
              <a:ea typeface="Calibri"/>
              <a:cs typeface="Calibri" panose="020F0502020204030204" pitchFamily="34" charset="0"/>
              <a:sym typeface="Arial"/>
            </a:endParaRPr>
          </a:p>
        </p:txBody>
      </p:sp>
      <p:sp>
        <p:nvSpPr>
          <p:cNvPr id="19" name="Google Shape;289;p29">
            <a:extLst>
              <a:ext uri="{FF2B5EF4-FFF2-40B4-BE49-F238E27FC236}">
                <a16:creationId xmlns:a16="http://schemas.microsoft.com/office/drawing/2014/main" id="{4017964E-FA83-761C-86B1-3E5647955B13}"/>
              </a:ext>
            </a:extLst>
          </p:cNvPr>
          <p:cNvSpPr/>
          <p:nvPr/>
        </p:nvSpPr>
        <p:spPr>
          <a:xfrm>
            <a:off x="1302572" y="1866836"/>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lumMod val="50000"/>
                </a:prstClr>
              </a:solidFill>
              <a:effectLst/>
              <a:uLnTx/>
              <a:uFillTx/>
              <a:latin typeface="Calibri" panose="020F0502020204030204" pitchFamily="34" charset="0"/>
              <a:ea typeface="Calibri"/>
              <a:cs typeface="Calibri" panose="020F0502020204030204" pitchFamily="34" charset="0"/>
              <a:sym typeface="Arial"/>
            </a:endParaRPr>
          </a:p>
        </p:txBody>
      </p:sp>
      <p:sp>
        <p:nvSpPr>
          <p:cNvPr id="20" name="Google Shape;292;p29">
            <a:extLst>
              <a:ext uri="{FF2B5EF4-FFF2-40B4-BE49-F238E27FC236}">
                <a16:creationId xmlns:a16="http://schemas.microsoft.com/office/drawing/2014/main" id="{D06668B3-CDDA-352E-AEE0-24A484BF68E6}"/>
              </a:ext>
            </a:extLst>
          </p:cNvPr>
          <p:cNvSpPr/>
          <p:nvPr/>
        </p:nvSpPr>
        <p:spPr>
          <a:xfrm>
            <a:off x="3086524" y="2739988"/>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b="1" dirty="0"/>
              <a:t>Utiliser la congruence de deux triangles pour résoudre un problème </a:t>
            </a:r>
            <a:endParaRPr kumimoji="0" lang="fr-FR"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21" name="Google Shape;292;p29">
            <a:extLst>
              <a:ext uri="{FF2B5EF4-FFF2-40B4-BE49-F238E27FC236}">
                <a16:creationId xmlns:a16="http://schemas.microsoft.com/office/drawing/2014/main" id="{A4B2D5EF-B2D1-FD9E-B26A-6CC6935619CF}"/>
              </a:ext>
            </a:extLst>
          </p:cNvPr>
          <p:cNvSpPr/>
          <p:nvPr/>
        </p:nvSpPr>
        <p:spPr>
          <a:xfrm>
            <a:off x="3127383" y="3630281"/>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r>
              <a:rPr lang="fr-FR" dirty="0">
                <a:latin typeface="Arial" panose="020B0604020202020204" pitchFamily="34" charset="0"/>
                <a:cs typeface="Arial" panose="020B0604020202020204" pitchFamily="34" charset="0"/>
                <a:sym typeface="Arial"/>
              </a:rPr>
              <a:t>CONSOLIDATION 5</a:t>
            </a:r>
          </a:p>
        </p:txBody>
      </p:sp>
      <p:sp>
        <p:nvSpPr>
          <p:cNvPr id="22" name="Google Shape;292;p29">
            <a:extLst>
              <a:ext uri="{FF2B5EF4-FFF2-40B4-BE49-F238E27FC236}">
                <a16:creationId xmlns:a16="http://schemas.microsoft.com/office/drawing/2014/main" id="{1345C3FC-2AC4-C7BA-A11F-5818CA7455A4}"/>
              </a:ext>
            </a:extLst>
          </p:cNvPr>
          <p:cNvSpPr/>
          <p:nvPr/>
        </p:nvSpPr>
        <p:spPr>
          <a:xfrm>
            <a:off x="3162237" y="5573341"/>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r>
              <a:rPr lang="fr-FR" dirty="0">
                <a:latin typeface="Arial" panose="020B0604020202020204" pitchFamily="34" charset="0"/>
                <a:cs typeface="Arial" panose="020B0604020202020204" pitchFamily="34" charset="0"/>
                <a:sym typeface="Arial"/>
              </a:rPr>
              <a:t>CONSOLIDATION 7</a:t>
            </a:r>
          </a:p>
        </p:txBody>
      </p:sp>
      <p:sp>
        <p:nvSpPr>
          <p:cNvPr id="23" name="Google Shape;292;p29">
            <a:extLst>
              <a:ext uri="{FF2B5EF4-FFF2-40B4-BE49-F238E27FC236}">
                <a16:creationId xmlns:a16="http://schemas.microsoft.com/office/drawing/2014/main" id="{BF8E1DED-2DE7-54AB-A58D-2A5E90AF3AD5}"/>
              </a:ext>
            </a:extLst>
          </p:cNvPr>
          <p:cNvSpPr/>
          <p:nvPr/>
        </p:nvSpPr>
        <p:spPr>
          <a:xfrm>
            <a:off x="3123282" y="4525154"/>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r>
              <a:rPr lang="fr-FR" dirty="0">
                <a:latin typeface="Arial" panose="020B0604020202020204" pitchFamily="34" charset="0"/>
                <a:cs typeface="Arial" panose="020B0604020202020204" pitchFamily="34" charset="0"/>
                <a:sym typeface="Arial"/>
              </a:rPr>
              <a:t>CONSOLIDATION 6</a:t>
            </a:r>
          </a:p>
        </p:txBody>
      </p:sp>
      <p:sp>
        <p:nvSpPr>
          <p:cNvPr id="31" name="Text Placeholder 30">
            <a:extLst>
              <a:ext uri="{FF2B5EF4-FFF2-40B4-BE49-F238E27FC236}">
                <a16:creationId xmlns:a16="http://schemas.microsoft.com/office/drawing/2014/main" id="{ACE85E0A-429A-B51A-FED1-DABE33E433BE}"/>
              </a:ext>
            </a:extLst>
          </p:cNvPr>
          <p:cNvSpPr txBox="1">
            <a:spLocks/>
          </p:cNvSpPr>
          <p:nvPr/>
        </p:nvSpPr>
        <p:spPr>
          <a:xfrm>
            <a:off x="956582" y="1087930"/>
            <a:ext cx="10321200"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302572" y="1866679"/>
            <a:ext cx="1227600" cy="734400"/>
          </a:xfrm>
          <a:prstGeom prst="rect">
            <a:avLst/>
          </a:pr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defPPr>
              <a:defRPr lang="fr-FR"/>
            </a:defPPr>
            <a:lvl1pPr algn="ctr" defTabSz="685783">
              <a:defRPr sz="2000">
                <a:solidFill>
                  <a:prstClr val="black"/>
                </a:solidFill>
                <a:latin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Tâche </a:t>
            </a:r>
            <a:r>
              <a:rPr kumimoji="0" lang="ar-MA"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2</a:t>
            </a:r>
            <a:endParaRPr kumimoji="0" lang="fr-FR"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281999" y="2757624"/>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685783"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Tâche </a:t>
            </a:r>
            <a:r>
              <a:rPr kumimoji="0" lang="ar-MA"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3</a:t>
            </a:r>
            <a:endParaRPr kumimoji="0" lang="fr-FR"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281999" y="3628934"/>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685783"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solidFill>
                  <a:prstClr val="black"/>
                </a:solidFill>
                <a:sym typeface="Arial"/>
              </a:rPr>
              <a:t>C5</a:t>
            </a: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3093728" y="1866679"/>
            <a:ext cx="8144401"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685783"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127382" y="2745562"/>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685783"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38" name="Text Placeholder 30">
            <a:extLst>
              <a:ext uri="{FF2B5EF4-FFF2-40B4-BE49-F238E27FC236}">
                <a16:creationId xmlns:a16="http://schemas.microsoft.com/office/drawing/2014/main" id="{EBDE91BD-63FD-5B1F-6DD1-B92C2E29D06E}"/>
              </a:ext>
            </a:extLst>
          </p:cNvPr>
          <p:cNvSpPr txBox="1">
            <a:spLocks/>
          </p:cNvSpPr>
          <p:nvPr/>
        </p:nvSpPr>
        <p:spPr>
          <a:xfrm>
            <a:off x="3127382" y="3632614"/>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685783"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39" name="Text Placeholder 30">
            <a:extLst>
              <a:ext uri="{FF2B5EF4-FFF2-40B4-BE49-F238E27FC236}">
                <a16:creationId xmlns:a16="http://schemas.microsoft.com/office/drawing/2014/main" id="{003CB01F-606F-7259-7741-B876022F6CA7}"/>
              </a:ext>
            </a:extLst>
          </p:cNvPr>
          <p:cNvSpPr txBox="1">
            <a:spLocks/>
          </p:cNvSpPr>
          <p:nvPr/>
        </p:nvSpPr>
        <p:spPr>
          <a:xfrm>
            <a:off x="1315653" y="4529144"/>
            <a:ext cx="1227600" cy="734400"/>
          </a:xfrm>
          <a:prstGeom prst="rect">
            <a:avLst/>
          </a:pr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defPPr>
              <a:defRPr lang="fr-FR"/>
            </a:defPPr>
            <a:lvl1pPr algn="ctr">
              <a:defRPr>
                <a:latin typeface="Arial" panose="020B0604020202020204" pitchFamily="34" charset="0"/>
                <a:cs typeface="Arial" panose="020B0604020202020204" pitchFamily="34" charset="0"/>
              </a:defRPr>
            </a:lvl1pPr>
          </a:lstStyle>
          <a:p>
            <a:r>
              <a:rPr lang="fr-FR" dirty="0">
                <a:sym typeface="Arial"/>
              </a:rPr>
              <a:t>C6</a:t>
            </a:r>
          </a:p>
        </p:txBody>
      </p:sp>
      <p:sp>
        <p:nvSpPr>
          <p:cNvPr id="57" name="Text Placeholder 56">
            <a:extLst>
              <a:ext uri="{FF2B5EF4-FFF2-40B4-BE49-F238E27FC236}">
                <a16:creationId xmlns:a16="http://schemas.microsoft.com/office/drawing/2014/main" id="{E5BB8188-B4EF-6660-AB63-219894C8D82B}"/>
              </a:ext>
            </a:extLst>
          </p:cNvPr>
          <p:cNvSpPr txBox="1">
            <a:spLocks/>
          </p:cNvSpPr>
          <p:nvPr/>
        </p:nvSpPr>
        <p:spPr>
          <a:xfrm>
            <a:off x="1315653" y="5574336"/>
            <a:ext cx="1227600" cy="734400"/>
          </a:xfrm>
          <a:prstGeom prst="rect">
            <a:avLst/>
          </a:pr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defPPr>
              <a:defRPr lang="fr-FR"/>
            </a:defPPr>
            <a:lvl1pPr algn="ctr">
              <a:defRPr>
                <a:latin typeface="Arial" panose="020B0604020202020204" pitchFamily="34" charset="0"/>
                <a:cs typeface="Arial" panose="020B0604020202020204" pitchFamily="34" charset="0"/>
              </a:defRPr>
            </a:lvl1pPr>
          </a:lstStyle>
          <a:p>
            <a:r>
              <a:rPr lang="en-US" dirty="0"/>
              <a:t>C7</a:t>
            </a:r>
            <a:endParaRPr lang="fr-FR" dirty="0"/>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62236" y="5572346"/>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Aptos" panose="02110004020202020204"/>
              <a:ea typeface="+mn-ea"/>
              <a:cs typeface="Calibri" panose="020F0502020204030204" pitchFamily="34" charset="0"/>
              <a:sym typeface="Arial"/>
            </a:endParaRP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27382" y="4526149"/>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685783"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2" name="Rectangle 1">
            <a:extLst>
              <a:ext uri="{FF2B5EF4-FFF2-40B4-BE49-F238E27FC236}">
                <a16:creationId xmlns:a16="http://schemas.microsoft.com/office/drawing/2014/main" id="{F89F5EFA-7CD3-7232-A93A-97D69BB11DFB}"/>
              </a:ext>
            </a:extLst>
          </p:cNvPr>
          <p:cNvSpPr/>
          <p:nvPr/>
        </p:nvSpPr>
        <p:spPr>
          <a:xfrm>
            <a:off x="1281999" y="1056441"/>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189"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rPr>
              <a:t> Leçon 8: Triangles particuliers</a:t>
            </a:r>
          </a:p>
        </p:txBody>
      </p:sp>
    </p:spTree>
    <p:extLst>
      <p:ext uri="{BB962C8B-B14F-4D97-AF65-F5344CB8AC3E}">
        <p14:creationId xmlns:p14="http://schemas.microsoft.com/office/powerpoint/2010/main" val="9771261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6E076-6FE6-773C-C897-8D7E2231F32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0D69A75-D8D2-BB07-8590-3706D8066AE0}"/>
              </a:ext>
            </a:extLst>
          </p:cNvPr>
          <p:cNvSpPr>
            <a:spLocks noGrp="1"/>
          </p:cNvSpPr>
          <p:nvPr>
            <p:ph type="title"/>
          </p:nvPr>
        </p:nvSpPr>
        <p:spPr/>
        <p:txBody>
          <a:bodyPr/>
          <a:lstStyle/>
          <a:p>
            <a:r>
              <a:rPr lang="fr-FR" dirty="0"/>
              <a:t>Observez la figure ci-dessous, puis complétez: </a:t>
            </a:r>
          </a:p>
        </p:txBody>
      </p:sp>
      <p:sp>
        <p:nvSpPr>
          <p:cNvPr id="4" name="Espace réservé du contenu 3">
            <a:extLst>
              <a:ext uri="{FF2B5EF4-FFF2-40B4-BE49-F238E27FC236}">
                <a16:creationId xmlns:a16="http://schemas.microsoft.com/office/drawing/2014/main" id="{19226746-491B-D248-D4E6-4972D1614D29}"/>
              </a:ext>
            </a:extLst>
          </p:cNvPr>
          <p:cNvSpPr>
            <a:spLocks noGrp="1"/>
          </p:cNvSpPr>
          <p:nvPr>
            <p:ph sz="quarter" idx="11"/>
          </p:nvPr>
        </p:nvSpPr>
        <p:spPr/>
        <p:txBody>
          <a:bodyPr/>
          <a:lstStyle/>
          <a:p>
            <a:r>
              <a:rPr lang="fr-FR" dirty="0"/>
              <a:t>L'enseignant explique  ce qu’il faut faire</a:t>
            </a:r>
          </a:p>
          <a:p>
            <a:r>
              <a:rPr lang="fr-FR" dirty="0"/>
              <a:t>.</a:t>
            </a:r>
          </a:p>
        </p:txBody>
      </p:sp>
      <p:grpSp>
        <p:nvGrpSpPr>
          <p:cNvPr id="10" name="Groupe 9">
            <a:extLst>
              <a:ext uri="{FF2B5EF4-FFF2-40B4-BE49-F238E27FC236}">
                <a16:creationId xmlns:a16="http://schemas.microsoft.com/office/drawing/2014/main" id="{F36D09E9-F8F1-9D28-65F4-A1F554FC1B87}"/>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B6A11D20-7A73-BE47-CC65-75DED71E5C00}"/>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E349D4C5-EC78-8518-B358-02EBF1E31866}"/>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mc:AlternateContent xmlns:mc="http://schemas.openxmlformats.org/markup-compatibility/2006" xmlns:a14="http://schemas.microsoft.com/office/drawing/2010/main">
        <mc:Choice Requires="a14">
          <p:sp>
            <p:nvSpPr>
              <p:cNvPr id="7" name="ZoneTexte 6">
                <a:extLst>
                  <a:ext uri="{FF2B5EF4-FFF2-40B4-BE49-F238E27FC236}">
                    <a16:creationId xmlns:a16="http://schemas.microsoft.com/office/drawing/2014/main" id="{A80284FD-9C8B-6524-492B-8DD77BF6E395}"/>
                  </a:ext>
                </a:extLst>
              </p:cNvPr>
              <p:cNvSpPr txBox="1"/>
              <p:nvPr/>
            </p:nvSpPr>
            <p:spPr>
              <a:xfrm>
                <a:off x="296692" y="2255334"/>
                <a:ext cx="6220839" cy="3016210"/>
              </a:xfrm>
              <a:prstGeom prst="rect">
                <a:avLst/>
              </a:prstGeom>
              <a:noFill/>
            </p:spPr>
            <p:txBody>
              <a:bodyPr wrap="square">
                <a:spAutoFit/>
              </a:bodyPr>
              <a:lstStyle/>
              <a:p>
                <a:r>
                  <a:rPr lang="fr-FR" dirty="0"/>
                  <a:t>On va prouver que : </a:t>
                </a:r>
                <a14:m>
                  <m:oMath xmlns:m="http://schemas.openxmlformats.org/officeDocument/2006/math">
                    <m:r>
                      <a:rPr lang="fr-FR" sz="2000" b="1" i="1" dirty="0" smtClean="0">
                        <a:solidFill>
                          <a:schemeClr val="bg1"/>
                        </a:solidFill>
                        <a:latin typeface="Cambria Math" panose="02040503050406030204" pitchFamily="18" charset="0"/>
                      </a:rPr>
                      <m:t>𝑨𝑪𝑴</m:t>
                    </m:r>
                    <m:r>
                      <a:rPr lang="fr-FR" sz="2000" b="1" i="1" dirty="0" smtClean="0">
                        <a:solidFill>
                          <a:schemeClr val="bg1"/>
                        </a:solidFill>
                        <a:latin typeface="Cambria Math" panose="02040503050406030204" pitchFamily="18" charset="0"/>
                      </a:rPr>
                      <m:t> ≡ </m:t>
                    </m:r>
                    <m:r>
                      <a:rPr lang="fr-FR" sz="2000" b="1" i="1" dirty="0" smtClean="0">
                        <a:solidFill>
                          <a:schemeClr val="bg1"/>
                        </a:solidFill>
                        <a:latin typeface="Cambria Math" panose="02040503050406030204" pitchFamily="18" charset="0"/>
                      </a:rPr>
                      <m:t>𝑨𝑩𝑵</m:t>
                    </m:r>
                  </m:oMath>
                </a14:m>
                <a:br>
                  <a:rPr lang="fr-FR" dirty="0"/>
                </a:br>
                <a:r>
                  <a:rPr lang="fr-FR" b="1" dirty="0"/>
                  <a:t>a) Premier côté</a:t>
                </a:r>
                <a:endParaRPr lang="fr-FR" dirty="0"/>
              </a:p>
              <a:p>
                <a:r>
                  <a:rPr lang="fr-FR" dirty="0"/>
                  <a:t>La médiatrice du côté AC coupe AC en M donc: AM=……..</a:t>
                </a:r>
                <a:br>
                  <a:rPr lang="fr-FR" dirty="0"/>
                </a:br>
                <a:r>
                  <a:rPr lang="fr-FR" b="1" dirty="0"/>
                  <a:t>b) Deuxième côté</a:t>
                </a:r>
                <a:endParaRPr lang="fr-FR" dirty="0"/>
              </a:p>
              <a:p>
                <a:r>
                  <a:rPr lang="fr-FR" dirty="0"/>
                  <a:t>D’après l’énoncé : MN est un côté ……………</a:t>
                </a:r>
                <a:r>
                  <a:rPr lang="fr-FR" sz="2000" b="1" dirty="0">
                    <a:solidFill>
                      <a:schemeClr val="bg1"/>
                    </a:solidFill>
                  </a:rPr>
                  <a:t>CM = BN</a:t>
                </a:r>
                <a:br>
                  <a:rPr lang="fr-FR" dirty="0"/>
                </a:br>
                <a:r>
                  <a:rPr lang="fr-FR" b="1" dirty="0"/>
                  <a:t>c) Angle compris entre ces deux côtés</a:t>
                </a:r>
              </a:p>
              <a:p>
                <a:r>
                  <a:rPr lang="fr-FR" dirty="0"/>
                  <a:t>La médiatrice du côté AC coupe AC en M donc:</a:t>
                </a:r>
              </a:p>
              <a:p>
                <a:pPr/>
                <a14:m>
                  <m:oMathPara xmlns:m="http://schemas.openxmlformats.org/officeDocument/2006/math">
                    <m:oMathParaPr>
                      <m:jc m:val="centerGroup"/>
                    </m:oMathParaPr>
                    <m:oMath xmlns:m="http://schemas.openxmlformats.org/officeDocument/2006/math">
                      <m:r>
                        <a:rPr lang="fr-FR" b="1" i="1" kern="10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fr-FR" sz="2000" i="1" dirty="0" smtClean="0">
                          <a:latin typeface="Cambria Math" panose="02040503050406030204" pitchFamily="18" charset="0"/>
                        </a:rPr>
                        <m:t>𝐴𝑀</m:t>
                      </m:r>
                      <m:r>
                        <a:rPr lang="fr-FR" sz="2000" b="0" i="1" dirty="0" smtClean="0">
                          <a:latin typeface="Cambria Math" panose="02040503050406030204" pitchFamily="18" charset="0"/>
                        </a:rPr>
                        <m:t>𝑁</m:t>
                      </m:r>
                      <m:r>
                        <a:rPr lang="fr-FR" sz="2000" i="1" dirty="0" smtClean="0">
                          <a:latin typeface="Cambria Math" panose="02040503050406030204" pitchFamily="18" charset="0"/>
                        </a:rPr>
                        <m:t> =</m:t>
                      </m:r>
                      <m:r>
                        <a:rPr lang="fr-FR" sz="2000" b="0" i="1" dirty="0" smtClean="0">
                          <a:latin typeface="Cambria Math" panose="02040503050406030204" pitchFamily="18" charset="0"/>
                        </a:rPr>
                        <m:t>………</m:t>
                      </m:r>
                      <m:r>
                        <a:rPr lang="fr-FR" sz="2000" i="1" dirty="0" smtClean="0">
                          <a:latin typeface="Cambria Math" panose="02040503050406030204" pitchFamily="18" charset="0"/>
                        </a:rPr>
                        <m:t> </m:t>
                      </m:r>
                      <m:r>
                        <a:rPr lang="fr-FR" sz="2000" b="1" i="1" kern="100" smtClean="0">
                          <a:solidFill>
                            <a:schemeClr val="bg1"/>
                          </a:solidFill>
                          <a:latin typeface="Cambria Math" panose="02040503050406030204" pitchFamily="18" charset="0"/>
                          <a:ea typeface="Cambria Math" panose="02040503050406030204" pitchFamily="18" charset="0"/>
                          <a:cs typeface="Arial" panose="020B0604020202020204" pitchFamily="34" charset="0"/>
                        </a:rPr>
                        <m:t>∠</m:t>
                      </m:r>
                      <m:r>
                        <a:rPr lang="fr-FR" sz="2000" b="1" i="1" dirty="0" smtClean="0">
                          <a:solidFill>
                            <a:schemeClr val="bg1"/>
                          </a:solidFill>
                          <a:latin typeface="Cambria Math" panose="02040503050406030204" pitchFamily="18" charset="0"/>
                        </a:rPr>
                        <m:t>𝑨𝑪𝑩</m:t>
                      </m:r>
                    </m:oMath>
                    <m:oMath xmlns:m="http://schemas.openxmlformats.org/officeDocument/2006/math">
                      <m:r>
                        <a:rPr lang="fr-FR" b="1" i="1" kern="10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fr-FR" b="0" i="1" kern="10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𝐶𝑀𝑁</m:t>
                      </m:r>
                      <m:r>
                        <a:rPr lang="fr-FR" sz="2000" i="1" dirty="0" smtClean="0">
                          <a:solidFill>
                            <a:schemeClr val="tx1"/>
                          </a:solidFill>
                          <a:latin typeface="Cambria Math" panose="02040503050406030204" pitchFamily="18" charset="0"/>
                        </a:rPr>
                        <m:t> = </m:t>
                      </m:r>
                      <m:r>
                        <a:rPr lang="fr-FR" sz="2000" b="1" i="1" dirty="0" smtClean="0">
                          <a:solidFill>
                            <a:schemeClr val="tx1"/>
                          </a:solidFill>
                          <a:latin typeface="Cambria Math" panose="02040503050406030204" pitchFamily="18" charset="0"/>
                        </a:rPr>
                        <m:t>………..</m:t>
                      </m:r>
                      <m:r>
                        <a:rPr lang="fr-FR" sz="2000" b="1" i="1" kern="100" smtClean="0">
                          <a:solidFill>
                            <a:schemeClr val="bg1"/>
                          </a:solidFill>
                          <a:latin typeface="Cambria Math" panose="02040503050406030204" pitchFamily="18" charset="0"/>
                          <a:ea typeface="Cambria Math" panose="02040503050406030204" pitchFamily="18" charset="0"/>
                          <a:cs typeface="Arial" panose="020B0604020202020204" pitchFamily="34" charset="0"/>
                        </a:rPr>
                        <m:t>∠</m:t>
                      </m:r>
                      <m:r>
                        <a:rPr lang="fr-FR" sz="2000" b="1" i="1" dirty="0" smtClean="0">
                          <a:solidFill>
                            <a:schemeClr val="bg1"/>
                          </a:solidFill>
                          <a:latin typeface="Cambria Math" panose="02040503050406030204" pitchFamily="18" charset="0"/>
                        </a:rPr>
                        <m:t>𝑨𝑩𝑪</m:t>
                      </m:r>
                    </m:oMath>
                  </m:oMathPara>
                </a14:m>
                <a:br>
                  <a:rPr lang="fr-FR" dirty="0"/>
                </a:br>
                <a:r>
                  <a:rPr lang="fr-FR" dirty="0"/>
                  <a:t>Ce qui donne : ……………………………………..</a:t>
                </a:r>
                <a:r>
                  <a:rPr lang="fr-FR" b="1" kern="100" dirty="0">
                    <a:solidFill>
                      <a:srgbClr val="FF0000"/>
                    </a:solidFill>
                    <a:ea typeface="Cambria Math" panose="02040503050406030204" pitchFamily="18" charset="0"/>
                    <a:cs typeface="Arial" panose="020B0604020202020204" pitchFamily="34" charset="0"/>
                  </a:rPr>
                  <a:t> </a:t>
                </a:r>
                <a14:m>
                  <m:oMath xmlns:m="http://schemas.openxmlformats.org/officeDocument/2006/math">
                    <m:r>
                      <a:rPr lang="fr-FR" b="1" i="1" kern="100" smtClean="0">
                        <a:solidFill>
                          <a:schemeClr val="bg1"/>
                        </a:solidFill>
                        <a:latin typeface="Cambria Math" panose="02040503050406030204" pitchFamily="18" charset="0"/>
                        <a:ea typeface="Cambria Math" panose="02040503050406030204" pitchFamily="18" charset="0"/>
                        <a:cs typeface="Arial" panose="020B0604020202020204" pitchFamily="34" charset="0"/>
                      </a:rPr>
                      <m:t>∠ </m:t>
                    </m:r>
                  </m:oMath>
                </a14:m>
                <a:r>
                  <a:rPr lang="fr-FR" b="1" dirty="0">
                    <a:solidFill>
                      <a:schemeClr val="bg1"/>
                    </a:solidFill>
                  </a:rPr>
                  <a:t>ABN = </a:t>
                </a:r>
                <a14:m>
                  <m:oMath xmlns:m="http://schemas.openxmlformats.org/officeDocument/2006/math">
                    <m:r>
                      <a:rPr lang="fr-FR" b="1" i="1" kern="100">
                        <a:solidFill>
                          <a:schemeClr val="bg1"/>
                        </a:solidFill>
                        <a:latin typeface="Cambria Math" panose="02040503050406030204" pitchFamily="18" charset="0"/>
                        <a:ea typeface="Cambria Math" panose="02040503050406030204" pitchFamily="18" charset="0"/>
                        <a:cs typeface="Arial" panose="020B0604020202020204" pitchFamily="34" charset="0"/>
                      </a:rPr>
                      <m:t>∠ </m:t>
                    </m:r>
                  </m:oMath>
                </a14:m>
                <a:r>
                  <a:rPr lang="fr-FR" b="1" dirty="0">
                    <a:solidFill>
                      <a:schemeClr val="bg1"/>
                    </a:solidFill>
                  </a:rPr>
                  <a:t>ACM</a:t>
                </a:r>
                <a:endParaRPr lang="fr-FR" b="1" dirty="0"/>
              </a:p>
            </p:txBody>
          </p:sp>
        </mc:Choice>
        <mc:Fallback xmlns="">
          <p:sp>
            <p:nvSpPr>
              <p:cNvPr id="7" name="ZoneTexte 6">
                <a:extLst>
                  <a:ext uri="{FF2B5EF4-FFF2-40B4-BE49-F238E27FC236}">
                    <a16:creationId xmlns:a16="http://schemas.microsoft.com/office/drawing/2014/main" id="{A80284FD-9C8B-6524-492B-8DD77BF6E395}"/>
                  </a:ext>
                </a:extLst>
              </p:cNvPr>
              <p:cNvSpPr txBox="1">
                <a:spLocks noRot="1" noChangeAspect="1" noMove="1" noResize="1" noEditPoints="1" noAdjustHandles="1" noChangeArrowheads="1" noChangeShapeType="1" noTextEdit="1"/>
              </p:cNvSpPr>
              <p:nvPr/>
            </p:nvSpPr>
            <p:spPr>
              <a:xfrm>
                <a:off x="296692" y="2255334"/>
                <a:ext cx="6220839" cy="3016210"/>
              </a:xfrm>
              <a:prstGeom prst="rect">
                <a:avLst/>
              </a:prstGeom>
              <a:blipFill>
                <a:blip r:embed="rId3"/>
                <a:stretch>
                  <a:fillRect l="-882" t="-202" b="-1414"/>
                </a:stretch>
              </a:blipFill>
            </p:spPr>
            <p:txBody>
              <a:bodyPr/>
              <a:lstStyle/>
              <a:p>
                <a:r>
                  <a:rPr lang="fr-FR">
                    <a:noFill/>
                  </a:rPr>
                  <a:t> </a:t>
                </a:r>
              </a:p>
            </p:txBody>
          </p:sp>
        </mc:Fallback>
      </mc:AlternateContent>
      <p:sp>
        <p:nvSpPr>
          <p:cNvPr id="14" name="ZoneTexte 13">
            <a:extLst>
              <a:ext uri="{FF2B5EF4-FFF2-40B4-BE49-F238E27FC236}">
                <a16:creationId xmlns:a16="http://schemas.microsoft.com/office/drawing/2014/main" id="{A3582E13-8BBB-6BBB-9836-0451DC104C9D}"/>
              </a:ext>
            </a:extLst>
          </p:cNvPr>
          <p:cNvSpPr txBox="1"/>
          <p:nvPr/>
        </p:nvSpPr>
        <p:spPr>
          <a:xfrm>
            <a:off x="296693" y="1871866"/>
            <a:ext cx="6099242" cy="461665"/>
          </a:xfrm>
          <a:prstGeom prst="rect">
            <a:avLst/>
          </a:prstGeom>
          <a:noFill/>
        </p:spPr>
        <p:txBody>
          <a:bodyPr wrap="square">
            <a:spAutoFit/>
          </a:bodyPr>
          <a:lstStyle/>
          <a:p>
            <a:r>
              <a:rPr lang="fr-FR" sz="2400" b="1" i="0" u="none" strike="noStrike" baseline="0" dirty="0">
                <a:solidFill>
                  <a:schemeClr val="accent2"/>
                </a:solidFill>
                <a:latin typeface="OHWVKV+Calibri-Bold"/>
              </a:rPr>
              <a:t>4) </a:t>
            </a:r>
            <a:r>
              <a:rPr lang="fr-FR" sz="1800" b="1" i="0" u="none" strike="noStrike" baseline="0" dirty="0">
                <a:latin typeface="OHWVKV+Calibri-Bold"/>
              </a:rPr>
              <a:t>Prouver que ces triangles sont congrus : </a:t>
            </a:r>
            <a:endParaRPr lang="fr-FR" sz="1800" dirty="0"/>
          </a:p>
        </p:txBody>
      </p:sp>
      <p:pic>
        <p:nvPicPr>
          <p:cNvPr id="3" name="Image 2" descr="Une image contenant ligne, diagramme, Tracé&#10;&#10;Le contenu généré par l’IA peut être incorrect.">
            <a:extLst>
              <a:ext uri="{FF2B5EF4-FFF2-40B4-BE49-F238E27FC236}">
                <a16:creationId xmlns:a16="http://schemas.microsoft.com/office/drawing/2014/main" id="{B578D903-ED21-2B68-50F3-2F7807D1A4B2}"/>
              </a:ext>
            </a:extLst>
          </p:cNvPr>
          <p:cNvPicPr>
            <a:picLocks noChangeAspect="1"/>
          </p:cNvPicPr>
          <p:nvPr/>
        </p:nvPicPr>
        <p:blipFill>
          <a:blip r:embed="rId4"/>
          <a:stretch>
            <a:fillRect/>
          </a:stretch>
        </p:blipFill>
        <p:spPr>
          <a:xfrm>
            <a:off x="7067343" y="2133487"/>
            <a:ext cx="4457551" cy="3537739"/>
          </a:xfrm>
          <a:prstGeom prst="rect">
            <a:avLst/>
          </a:prstGeom>
        </p:spPr>
      </p:pic>
      <p:sp>
        <p:nvSpPr>
          <p:cNvPr id="5" name="ZoneTexte 4">
            <a:extLst>
              <a:ext uri="{FF2B5EF4-FFF2-40B4-BE49-F238E27FC236}">
                <a16:creationId xmlns:a16="http://schemas.microsoft.com/office/drawing/2014/main" id="{5419C1BB-0DE6-2C45-60F4-1CD5CC70814F}"/>
              </a:ext>
            </a:extLst>
          </p:cNvPr>
          <p:cNvSpPr txBox="1"/>
          <p:nvPr/>
        </p:nvSpPr>
        <p:spPr>
          <a:xfrm>
            <a:off x="300490" y="995955"/>
            <a:ext cx="6771519" cy="523220"/>
          </a:xfrm>
          <a:prstGeom prst="rect">
            <a:avLst/>
          </a:prstGeom>
          <a:noFill/>
        </p:spPr>
        <p:txBody>
          <a:bodyPr wrap="square">
            <a:spAutoFit/>
          </a:bodyPr>
          <a:lstStyle/>
          <a:p>
            <a:pPr>
              <a:buNone/>
            </a:pPr>
            <a:r>
              <a:rPr lang="fr-FR" sz="1400" b="1" dirty="0">
                <a:solidFill>
                  <a:schemeClr val="accent3"/>
                </a:solidFill>
              </a:rPr>
              <a:t>Soit △𝑨𝑩𝑪un triangle rectangle en  en 𝑨.</a:t>
            </a:r>
          </a:p>
          <a:p>
            <a:pPr>
              <a:buNone/>
            </a:pPr>
            <a:r>
              <a:rPr lang="fr-FR" sz="1400" b="1" dirty="0">
                <a:solidFill>
                  <a:schemeClr val="accent3"/>
                </a:solidFill>
              </a:rPr>
              <a:t>La médiatrice du côté AC coupe AC en M et BC en N.</a:t>
            </a:r>
          </a:p>
        </p:txBody>
      </p:sp>
      <mc:AlternateContent xmlns:mc="http://schemas.openxmlformats.org/markup-compatibility/2006" xmlns:a14="http://schemas.microsoft.com/office/drawing/2010/main">
        <mc:Choice Requires="a14">
          <p:sp>
            <p:nvSpPr>
              <p:cNvPr id="6" name="ZoneTexte 5">
                <a:extLst>
                  <a:ext uri="{FF2B5EF4-FFF2-40B4-BE49-F238E27FC236}">
                    <a16:creationId xmlns:a16="http://schemas.microsoft.com/office/drawing/2014/main" id="{C5B91353-8AE1-78CE-0386-054B0B7BEA93}"/>
                  </a:ext>
                </a:extLst>
              </p:cNvPr>
              <p:cNvSpPr txBox="1"/>
              <p:nvPr/>
            </p:nvSpPr>
            <p:spPr>
              <a:xfrm>
                <a:off x="5761918" y="1193112"/>
                <a:ext cx="3733063" cy="369332"/>
              </a:xfrm>
              <a:prstGeom prst="rect">
                <a:avLst/>
              </a:prstGeom>
              <a:noFill/>
            </p:spPr>
            <p:txBody>
              <a:bodyPr wrap="square">
                <a:spAutoFit/>
              </a:bodyPr>
              <a:lstStyle/>
              <a:p>
                <a:r>
                  <a:rPr lang="fr-FR" sz="1800" b="1" dirty="0">
                    <a:solidFill>
                      <a:srgbClr val="FF0000"/>
                    </a:solidFill>
                  </a:rPr>
                  <a:t>Montrer que </a:t>
                </a:r>
                <a14:m>
                  <m:oMath xmlns:m="http://schemas.openxmlformats.org/officeDocument/2006/math">
                    <m:r>
                      <a:rPr lang="fr-FR" sz="1800" b="1" i="1">
                        <a:solidFill>
                          <a:srgbClr val="FF0000"/>
                        </a:solidFill>
                        <a:latin typeface="Cambria Math" panose="02040503050406030204" pitchFamily="18" charset="0"/>
                      </a:rPr>
                      <m:t>𝑨</m:t>
                    </m:r>
                    <m:r>
                      <a:rPr lang="fr-FR" sz="1800" b="1" i="0" smtClean="0">
                        <a:solidFill>
                          <a:srgbClr val="FF0000"/>
                        </a:solidFill>
                        <a:latin typeface="Cambria Math" panose="02040503050406030204" pitchFamily="18" charset="0"/>
                      </a:rPr>
                      <m:t>𝐍</m:t>
                    </m:r>
                    <m:r>
                      <a:rPr lang="fr-FR" sz="1800" b="1" i="0">
                        <a:solidFill>
                          <a:srgbClr val="FF0000"/>
                        </a:solidFill>
                        <a:latin typeface="Cambria Math" panose="02040503050406030204" pitchFamily="18" charset="0"/>
                      </a:rPr>
                      <m:t>=</m:t>
                    </m:r>
                    <m:r>
                      <a:rPr lang="fr-FR" sz="1800" b="1" i="1" smtClean="0">
                        <a:solidFill>
                          <a:srgbClr val="FF0000"/>
                        </a:solidFill>
                        <a:latin typeface="Cambria Math" panose="02040503050406030204" pitchFamily="18" charset="0"/>
                      </a:rPr>
                      <m:t>𝑪𝑵</m:t>
                    </m:r>
                  </m:oMath>
                </a14:m>
                <a:r>
                  <a:rPr lang="fr-FR" sz="1800" b="1" dirty="0">
                    <a:solidFill>
                      <a:srgbClr val="FF0000"/>
                    </a:solidFill>
                  </a:rPr>
                  <a:t>.</a:t>
                </a:r>
              </a:p>
            </p:txBody>
          </p:sp>
        </mc:Choice>
        <mc:Fallback xmlns="">
          <p:sp>
            <p:nvSpPr>
              <p:cNvPr id="6" name="ZoneTexte 5">
                <a:extLst>
                  <a:ext uri="{FF2B5EF4-FFF2-40B4-BE49-F238E27FC236}">
                    <a16:creationId xmlns:a16="http://schemas.microsoft.com/office/drawing/2014/main" id="{C5B91353-8AE1-78CE-0386-054B0B7BEA93}"/>
                  </a:ext>
                </a:extLst>
              </p:cNvPr>
              <p:cNvSpPr txBox="1">
                <a:spLocks noRot="1" noChangeAspect="1" noMove="1" noResize="1" noEditPoints="1" noAdjustHandles="1" noChangeArrowheads="1" noChangeShapeType="1" noTextEdit="1"/>
              </p:cNvSpPr>
              <p:nvPr/>
            </p:nvSpPr>
            <p:spPr>
              <a:xfrm>
                <a:off x="5761918" y="1193112"/>
                <a:ext cx="3733063" cy="369332"/>
              </a:xfrm>
              <a:prstGeom prst="rect">
                <a:avLst/>
              </a:prstGeom>
              <a:blipFill>
                <a:blip r:embed="rId5"/>
                <a:stretch>
                  <a:fillRect l="-1305" t="-8333" b="-28333"/>
                </a:stretch>
              </a:blipFill>
            </p:spPr>
            <p:txBody>
              <a:bodyPr/>
              <a:lstStyle/>
              <a:p>
                <a:r>
                  <a:rPr lang="fr-FR">
                    <a:noFill/>
                  </a:rPr>
                  <a:t> </a:t>
                </a:r>
              </a:p>
            </p:txBody>
          </p:sp>
        </mc:Fallback>
      </mc:AlternateContent>
    </p:spTree>
    <p:extLst>
      <p:ext uri="{BB962C8B-B14F-4D97-AF65-F5344CB8AC3E}">
        <p14:creationId xmlns:p14="http://schemas.microsoft.com/office/powerpoint/2010/main" val="3427828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p:bldP spid="5" grpId="0"/>
      <p:bldP spid="6"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40545-40DE-EA8B-DF7F-3AF1133AC0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7A70DFB-2A32-052F-D339-B366B63D5991}"/>
              </a:ext>
            </a:extLst>
          </p:cNvPr>
          <p:cNvSpPr>
            <a:spLocks noGrp="1"/>
          </p:cNvSpPr>
          <p:nvPr>
            <p:ph type="title"/>
          </p:nvPr>
        </p:nvSpPr>
        <p:spPr/>
        <p:txBody>
          <a:bodyPr/>
          <a:lstStyle/>
          <a:p>
            <a:r>
              <a:rPr lang="fr-FR" dirty="0"/>
              <a:t>Voici réponse: </a:t>
            </a:r>
          </a:p>
        </p:txBody>
      </p:sp>
      <p:sp>
        <p:nvSpPr>
          <p:cNvPr id="4" name="Espace réservé du contenu 3">
            <a:extLst>
              <a:ext uri="{FF2B5EF4-FFF2-40B4-BE49-F238E27FC236}">
                <a16:creationId xmlns:a16="http://schemas.microsoft.com/office/drawing/2014/main" id="{44833888-AC82-2C82-FB59-FEDFBAF8E14A}"/>
              </a:ext>
            </a:extLst>
          </p:cNvPr>
          <p:cNvSpPr>
            <a:spLocks noGrp="1"/>
          </p:cNvSpPr>
          <p:nvPr>
            <p:ph sz="quarter" idx="11"/>
          </p:nvPr>
        </p:nvSpPr>
        <p:spPr/>
        <p:txBody>
          <a:bodyPr/>
          <a:lstStyle/>
          <a:p>
            <a:r>
              <a:rPr lang="fr-FR" dirty="0"/>
              <a:t>L'enseignant explique  ce qu’il faut faire</a:t>
            </a:r>
          </a:p>
          <a:p>
            <a:r>
              <a:rPr lang="fr-FR" dirty="0"/>
              <a:t>.</a:t>
            </a:r>
          </a:p>
        </p:txBody>
      </p:sp>
      <p:sp>
        <p:nvSpPr>
          <p:cNvPr id="14" name="ZoneTexte 13">
            <a:extLst>
              <a:ext uri="{FF2B5EF4-FFF2-40B4-BE49-F238E27FC236}">
                <a16:creationId xmlns:a16="http://schemas.microsoft.com/office/drawing/2014/main" id="{8FA8D031-2916-32E5-0201-838780423058}"/>
              </a:ext>
            </a:extLst>
          </p:cNvPr>
          <p:cNvSpPr txBox="1"/>
          <p:nvPr/>
        </p:nvSpPr>
        <p:spPr>
          <a:xfrm>
            <a:off x="296693" y="1871866"/>
            <a:ext cx="6099242" cy="461665"/>
          </a:xfrm>
          <a:prstGeom prst="rect">
            <a:avLst/>
          </a:prstGeom>
          <a:noFill/>
        </p:spPr>
        <p:txBody>
          <a:bodyPr wrap="square">
            <a:spAutoFit/>
          </a:bodyPr>
          <a:lstStyle/>
          <a:p>
            <a:r>
              <a:rPr lang="fr-FR" sz="2400" b="1" i="0" u="none" strike="noStrike" baseline="0" dirty="0">
                <a:solidFill>
                  <a:schemeClr val="accent2"/>
                </a:solidFill>
                <a:latin typeface="OHWVKV+Calibri-Bold"/>
              </a:rPr>
              <a:t>4) </a:t>
            </a:r>
            <a:r>
              <a:rPr lang="fr-FR" sz="1800" b="1" i="0" u="none" strike="noStrike" baseline="0" dirty="0">
                <a:latin typeface="OHWVKV+Calibri-Bold"/>
              </a:rPr>
              <a:t>Prouver que ces triangles sont congrus : </a:t>
            </a:r>
            <a:endParaRPr lang="fr-FR" sz="1800" dirty="0"/>
          </a:p>
        </p:txBody>
      </p:sp>
      <p:sp>
        <p:nvSpPr>
          <p:cNvPr id="28" name="Organigramme : Connecteur 27">
            <a:extLst>
              <a:ext uri="{FF2B5EF4-FFF2-40B4-BE49-F238E27FC236}">
                <a16:creationId xmlns:a16="http://schemas.microsoft.com/office/drawing/2014/main" id="{BAC17038-6696-6D15-787D-46FA3838A0C9}"/>
              </a:ext>
            </a:extLst>
          </p:cNvPr>
          <p:cNvSpPr/>
          <p:nvPr/>
        </p:nvSpPr>
        <p:spPr>
          <a:xfrm>
            <a:off x="7167247" y="3059668"/>
            <a:ext cx="398834" cy="369121"/>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t>1</a:t>
            </a:r>
          </a:p>
        </p:txBody>
      </p:sp>
      <p:sp>
        <p:nvSpPr>
          <p:cNvPr id="29" name="Organigramme : Connecteur 28">
            <a:extLst>
              <a:ext uri="{FF2B5EF4-FFF2-40B4-BE49-F238E27FC236}">
                <a16:creationId xmlns:a16="http://schemas.microsoft.com/office/drawing/2014/main" id="{FB831347-05BE-2E06-771A-1E233C634B44}"/>
              </a:ext>
            </a:extLst>
          </p:cNvPr>
          <p:cNvSpPr/>
          <p:nvPr/>
        </p:nvSpPr>
        <p:spPr>
          <a:xfrm>
            <a:off x="7167247" y="3841366"/>
            <a:ext cx="398834" cy="369121"/>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t>2</a:t>
            </a:r>
          </a:p>
        </p:txBody>
      </p:sp>
      <p:sp>
        <p:nvSpPr>
          <p:cNvPr id="30" name="Organigramme : Connecteur 29">
            <a:extLst>
              <a:ext uri="{FF2B5EF4-FFF2-40B4-BE49-F238E27FC236}">
                <a16:creationId xmlns:a16="http://schemas.microsoft.com/office/drawing/2014/main" id="{EAFEDED6-0628-C146-AE48-E7DE75C6051F}"/>
              </a:ext>
            </a:extLst>
          </p:cNvPr>
          <p:cNvSpPr/>
          <p:nvPr/>
        </p:nvSpPr>
        <p:spPr>
          <a:xfrm>
            <a:off x="7167247" y="4909697"/>
            <a:ext cx="398834" cy="369121"/>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t>3</a:t>
            </a:r>
          </a:p>
        </p:txBody>
      </p:sp>
      <p:pic>
        <p:nvPicPr>
          <p:cNvPr id="3" name="Image 2" descr="Une image contenant ligne, diagramme, Tracé&#10;&#10;Le contenu généré par l’IA peut être incorrect.">
            <a:extLst>
              <a:ext uri="{FF2B5EF4-FFF2-40B4-BE49-F238E27FC236}">
                <a16:creationId xmlns:a16="http://schemas.microsoft.com/office/drawing/2014/main" id="{4E4172D1-277F-9567-1A16-4639B17707CF}"/>
              </a:ext>
            </a:extLst>
          </p:cNvPr>
          <p:cNvPicPr>
            <a:picLocks noChangeAspect="1"/>
          </p:cNvPicPr>
          <p:nvPr/>
        </p:nvPicPr>
        <p:blipFill>
          <a:blip r:embed="rId2"/>
          <a:stretch>
            <a:fillRect/>
          </a:stretch>
        </p:blipFill>
        <p:spPr>
          <a:xfrm>
            <a:off x="8031324" y="2102698"/>
            <a:ext cx="3807960" cy="3537739"/>
          </a:xfrm>
          <a:prstGeom prst="rect">
            <a:avLst/>
          </a:prstGeom>
        </p:spPr>
      </p:pic>
      <p:sp>
        <p:nvSpPr>
          <p:cNvPr id="6" name="ZoneTexte 5">
            <a:extLst>
              <a:ext uri="{FF2B5EF4-FFF2-40B4-BE49-F238E27FC236}">
                <a16:creationId xmlns:a16="http://schemas.microsoft.com/office/drawing/2014/main" id="{717FE9A8-F5DE-73D6-DC2D-E843ADE4F89A}"/>
              </a:ext>
            </a:extLst>
          </p:cNvPr>
          <p:cNvSpPr txBox="1"/>
          <p:nvPr/>
        </p:nvSpPr>
        <p:spPr>
          <a:xfrm>
            <a:off x="300490" y="995955"/>
            <a:ext cx="6771519" cy="523220"/>
          </a:xfrm>
          <a:prstGeom prst="rect">
            <a:avLst/>
          </a:prstGeom>
          <a:noFill/>
        </p:spPr>
        <p:txBody>
          <a:bodyPr wrap="square">
            <a:spAutoFit/>
          </a:bodyPr>
          <a:lstStyle/>
          <a:p>
            <a:pPr>
              <a:buNone/>
            </a:pPr>
            <a:r>
              <a:rPr lang="fr-FR" sz="1400" b="1" dirty="0">
                <a:solidFill>
                  <a:schemeClr val="accent3"/>
                </a:solidFill>
              </a:rPr>
              <a:t>Soit △𝑨𝑩𝑪un triangle rectangle en  en 𝑨.</a:t>
            </a:r>
          </a:p>
          <a:p>
            <a:pPr>
              <a:buNone/>
            </a:pPr>
            <a:r>
              <a:rPr lang="fr-FR" sz="1400" b="1" dirty="0">
                <a:solidFill>
                  <a:schemeClr val="accent3"/>
                </a:solidFill>
              </a:rPr>
              <a:t>La médiatrice du côté AC coupe AC en M et BC en N.</a:t>
            </a:r>
          </a:p>
        </p:txBody>
      </p:sp>
      <mc:AlternateContent xmlns:mc="http://schemas.openxmlformats.org/markup-compatibility/2006" xmlns:a14="http://schemas.microsoft.com/office/drawing/2010/main">
        <mc:Choice Requires="a14">
          <p:sp>
            <p:nvSpPr>
              <p:cNvPr id="16" name="ZoneTexte 15">
                <a:extLst>
                  <a:ext uri="{FF2B5EF4-FFF2-40B4-BE49-F238E27FC236}">
                    <a16:creationId xmlns:a16="http://schemas.microsoft.com/office/drawing/2014/main" id="{D6F0B7C2-9C25-B5BA-5E4B-6DA19BF44DCE}"/>
                  </a:ext>
                </a:extLst>
              </p:cNvPr>
              <p:cNvSpPr txBox="1"/>
              <p:nvPr/>
            </p:nvSpPr>
            <p:spPr>
              <a:xfrm>
                <a:off x="5992827" y="1152929"/>
                <a:ext cx="3742299" cy="369332"/>
              </a:xfrm>
              <a:prstGeom prst="rect">
                <a:avLst/>
              </a:prstGeom>
              <a:noFill/>
            </p:spPr>
            <p:txBody>
              <a:bodyPr wrap="square">
                <a:spAutoFit/>
              </a:bodyPr>
              <a:lstStyle/>
              <a:p>
                <a:r>
                  <a:rPr lang="fr-FR" sz="1800" b="1" dirty="0">
                    <a:solidFill>
                      <a:srgbClr val="FF0000"/>
                    </a:solidFill>
                  </a:rPr>
                  <a:t>Montrer que </a:t>
                </a:r>
                <a14:m>
                  <m:oMath xmlns:m="http://schemas.openxmlformats.org/officeDocument/2006/math">
                    <m:r>
                      <a:rPr lang="fr-FR" sz="1800" b="1" i="1">
                        <a:solidFill>
                          <a:srgbClr val="FF0000"/>
                        </a:solidFill>
                        <a:latin typeface="Cambria Math" panose="02040503050406030204" pitchFamily="18" charset="0"/>
                      </a:rPr>
                      <m:t>𝑨</m:t>
                    </m:r>
                    <m:r>
                      <a:rPr lang="fr-FR" sz="1800" b="1" i="0" smtClean="0">
                        <a:solidFill>
                          <a:srgbClr val="FF0000"/>
                        </a:solidFill>
                        <a:latin typeface="Cambria Math" panose="02040503050406030204" pitchFamily="18" charset="0"/>
                      </a:rPr>
                      <m:t>𝐍</m:t>
                    </m:r>
                    <m:r>
                      <a:rPr lang="fr-FR" sz="1800" b="1" i="0">
                        <a:solidFill>
                          <a:srgbClr val="FF0000"/>
                        </a:solidFill>
                        <a:latin typeface="Cambria Math" panose="02040503050406030204" pitchFamily="18" charset="0"/>
                      </a:rPr>
                      <m:t>=</m:t>
                    </m:r>
                    <m:r>
                      <a:rPr lang="fr-FR" sz="1800" b="1" i="1" smtClean="0">
                        <a:solidFill>
                          <a:srgbClr val="FF0000"/>
                        </a:solidFill>
                        <a:latin typeface="Cambria Math" panose="02040503050406030204" pitchFamily="18" charset="0"/>
                      </a:rPr>
                      <m:t>𝑪𝑵</m:t>
                    </m:r>
                  </m:oMath>
                </a14:m>
                <a:r>
                  <a:rPr lang="fr-FR" sz="1800" b="1" dirty="0">
                    <a:solidFill>
                      <a:srgbClr val="FF0000"/>
                    </a:solidFill>
                  </a:rPr>
                  <a:t>.</a:t>
                </a:r>
              </a:p>
            </p:txBody>
          </p:sp>
        </mc:Choice>
        <mc:Fallback xmlns="">
          <p:sp>
            <p:nvSpPr>
              <p:cNvPr id="16" name="ZoneTexte 15">
                <a:extLst>
                  <a:ext uri="{FF2B5EF4-FFF2-40B4-BE49-F238E27FC236}">
                    <a16:creationId xmlns:a16="http://schemas.microsoft.com/office/drawing/2014/main" id="{D6F0B7C2-9C25-B5BA-5E4B-6DA19BF44DCE}"/>
                  </a:ext>
                </a:extLst>
              </p:cNvPr>
              <p:cNvSpPr txBox="1">
                <a:spLocks noRot="1" noChangeAspect="1" noMove="1" noResize="1" noEditPoints="1" noAdjustHandles="1" noChangeArrowheads="1" noChangeShapeType="1" noTextEdit="1"/>
              </p:cNvSpPr>
              <p:nvPr/>
            </p:nvSpPr>
            <p:spPr>
              <a:xfrm>
                <a:off x="5992827" y="1152929"/>
                <a:ext cx="3742299" cy="369332"/>
              </a:xfrm>
              <a:prstGeom prst="rect">
                <a:avLst/>
              </a:prstGeom>
              <a:blipFill>
                <a:blip r:embed="rId3"/>
                <a:stretch>
                  <a:fillRect l="-1303" t="-6557" b="-2623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8" name="ZoneTexte 17">
                <a:extLst>
                  <a:ext uri="{FF2B5EF4-FFF2-40B4-BE49-F238E27FC236}">
                    <a16:creationId xmlns:a16="http://schemas.microsoft.com/office/drawing/2014/main" id="{07A5DCFE-2E39-19E7-3C04-27FAA3BE379D}"/>
                  </a:ext>
                </a:extLst>
              </p:cNvPr>
              <p:cNvSpPr txBox="1"/>
              <p:nvPr/>
            </p:nvSpPr>
            <p:spPr>
              <a:xfrm>
                <a:off x="635967" y="2530905"/>
                <a:ext cx="6099242" cy="3847207"/>
              </a:xfrm>
              <a:prstGeom prst="rect">
                <a:avLst/>
              </a:prstGeom>
              <a:noFill/>
            </p:spPr>
            <p:txBody>
              <a:bodyPr wrap="square">
                <a:spAutoFit/>
              </a:bodyPr>
              <a:lstStyle/>
              <a:p>
                <a:r>
                  <a:rPr lang="fr-FR" dirty="0"/>
                  <a:t>On va prouver que : </a:t>
                </a:r>
                <a14:m>
                  <m:oMath xmlns:m="http://schemas.openxmlformats.org/officeDocument/2006/math">
                    <m:r>
                      <a:rPr lang="fr-FR" sz="2000" b="1" i="1" dirty="0" smtClean="0">
                        <a:solidFill>
                          <a:schemeClr val="bg1"/>
                        </a:solidFill>
                        <a:latin typeface="Cambria Math" panose="02040503050406030204" pitchFamily="18" charset="0"/>
                      </a:rPr>
                      <m:t>𝑨𝑪𝑴</m:t>
                    </m:r>
                    <m:r>
                      <a:rPr lang="fr-FR" sz="2000" b="1" i="1" dirty="0" smtClean="0">
                        <a:solidFill>
                          <a:schemeClr val="bg1"/>
                        </a:solidFill>
                        <a:latin typeface="Cambria Math" panose="02040503050406030204" pitchFamily="18" charset="0"/>
                      </a:rPr>
                      <m:t> ≡ </m:t>
                    </m:r>
                    <m:r>
                      <a:rPr lang="fr-FR" sz="2000" b="1" i="1" dirty="0" smtClean="0">
                        <a:solidFill>
                          <a:schemeClr val="bg1"/>
                        </a:solidFill>
                        <a:latin typeface="Cambria Math" panose="02040503050406030204" pitchFamily="18" charset="0"/>
                      </a:rPr>
                      <m:t>𝑨𝑩𝑵</m:t>
                    </m:r>
                  </m:oMath>
                </a14:m>
                <a:br>
                  <a:rPr lang="fr-FR" dirty="0"/>
                </a:br>
                <a:r>
                  <a:rPr lang="fr-FR" b="1" dirty="0"/>
                  <a:t>a) Premier côté</a:t>
                </a:r>
                <a:endParaRPr lang="fr-FR" dirty="0"/>
              </a:p>
              <a:p>
                <a:r>
                  <a:rPr lang="fr-FR" dirty="0"/>
                  <a:t>La médiatrice du côté AC coupe AC en M donc: AM=</a:t>
                </a:r>
                <a:r>
                  <a:rPr lang="fr-FR" dirty="0">
                    <a:solidFill>
                      <a:schemeClr val="bg1"/>
                    </a:solidFill>
                  </a:rPr>
                  <a:t>……..</a:t>
                </a:r>
                <a:br>
                  <a:rPr lang="fr-FR" dirty="0"/>
                </a:br>
                <a:r>
                  <a:rPr lang="fr-FR" b="1" dirty="0"/>
                  <a:t>b) Deuxième côté</a:t>
                </a:r>
                <a:endParaRPr lang="fr-FR" dirty="0"/>
              </a:p>
              <a:p>
                <a:r>
                  <a:rPr lang="fr-FR" dirty="0"/>
                  <a:t>D’après l’énoncé : MN est un côté </a:t>
                </a:r>
                <a:r>
                  <a:rPr lang="fr-FR" dirty="0">
                    <a:solidFill>
                      <a:schemeClr val="bg1"/>
                    </a:solidFill>
                  </a:rPr>
                  <a:t>……………</a:t>
                </a:r>
                <a:r>
                  <a:rPr lang="fr-FR" sz="2000" b="1" dirty="0">
                    <a:solidFill>
                      <a:schemeClr val="bg1"/>
                    </a:solidFill>
                  </a:rPr>
                  <a:t>CM = BN</a:t>
                </a:r>
                <a:br>
                  <a:rPr lang="fr-FR" dirty="0"/>
                </a:br>
                <a:r>
                  <a:rPr lang="fr-FR" b="1" dirty="0"/>
                  <a:t>c) Angle compris entre ces deux côtés</a:t>
                </a:r>
              </a:p>
              <a:p>
                <a:r>
                  <a:rPr lang="fr-FR" dirty="0"/>
                  <a:t>La médiatrice du côté AC coupe AC en M donc:</a:t>
                </a:r>
              </a:p>
              <a:p>
                <a:pPr/>
                <a14:m>
                  <m:oMathPara xmlns:m="http://schemas.openxmlformats.org/officeDocument/2006/math">
                    <m:oMathParaPr>
                      <m:jc m:val="centerGroup"/>
                    </m:oMathParaPr>
                    <m:oMath xmlns:m="http://schemas.openxmlformats.org/officeDocument/2006/math">
                      <m:r>
                        <a:rPr lang="fr-FR" b="1" i="1" kern="10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fr-FR" sz="2000" i="1" dirty="0" smtClean="0">
                          <a:latin typeface="Cambria Math" panose="02040503050406030204" pitchFamily="18" charset="0"/>
                        </a:rPr>
                        <m:t>𝐴𝑀</m:t>
                      </m:r>
                      <m:r>
                        <a:rPr lang="fr-FR" sz="2000" b="0" i="1" dirty="0" smtClean="0">
                          <a:latin typeface="Cambria Math" panose="02040503050406030204" pitchFamily="18" charset="0"/>
                        </a:rPr>
                        <m:t>𝑁</m:t>
                      </m:r>
                      <m:r>
                        <a:rPr lang="fr-FR" sz="2000" i="1" dirty="0" smtClean="0">
                          <a:latin typeface="Cambria Math" panose="02040503050406030204" pitchFamily="18" charset="0"/>
                        </a:rPr>
                        <m:t> =</m:t>
                      </m:r>
                      <m:r>
                        <a:rPr lang="fr-FR" sz="2000" b="0" i="1" dirty="0" smtClean="0">
                          <a:solidFill>
                            <a:schemeClr val="bg1"/>
                          </a:solidFill>
                          <a:latin typeface="Cambria Math" panose="02040503050406030204" pitchFamily="18" charset="0"/>
                        </a:rPr>
                        <m:t>………</m:t>
                      </m:r>
                      <m:r>
                        <a:rPr lang="fr-FR" sz="2000" i="1" dirty="0" smtClean="0">
                          <a:solidFill>
                            <a:schemeClr val="bg1"/>
                          </a:solidFill>
                          <a:latin typeface="Cambria Math" panose="02040503050406030204" pitchFamily="18" charset="0"/>
                        </a:rPr>
                        <m:t> </m:t>
                      </m:r>
                      <m:r>
                        <a:rPr lang="fr-FR" sz="2000" b="1" i="1" kern="100" smtClean="0">
                          <a:solidFill>
                            <a:schemeClr val="bg1"/>
                          </a:solidFill>
                          <a:latin typeface="Cambria Math" panose="02040503050406030204" pitchFamily="18" charset="0"/>
                          <a:ea typeface="Cambria Math" panose="02040503050406030204" pitchFamily="18" charset="0"/>
                          <a:cs typeface="Arial" panose="020B0604020202020204" pitchFamily="34" charset="0"/>
                        </a:rPr>
                        <m:t>∠</m:t>
                      </m:r>
                      <m:r>
                        <a:rPr lang="fr-FR" sz="2000" b="1" i="1" dirty="0" smtClean="0">
                          <a:solidFill>
                            <a:schemeClr val="bg1"/>
                          </a:solidFill>
                          <a:latin typeface="Cambria Math" panose="02040503050406030204" pitchFamily="18" charset="0"/>
                        </a:rPr>
                        <m:t>𝑨𝑪𝑩</m:t>
                      </m:r>
                    </m:oMath>
                    <m:oMath xmlns:m="http://schemas.openxmlformats.org/officeDocument/2006/math">
                      <m:r>
                        <a:rPr lang="fr-FR" b="1" i="1" kern="10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fr-FR" b="0" i="1" kern="10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𝐶𝑀𝑁</m:t>
                      </m:r>
                      <m:r>
                        <a:rPr lang="fr-FR" sz="2000" i="1" dirty="0" smtClean="0">
                          <a:solidFill>
                            <a:schemeClr val="tx1"/>
                          </a:solidFill>
                          <a:latin typeface="Cambria Math" panose="02040503050406030204" pitchFamily="18" charset="0"/>
                        </a:rPr>
                        <m:t> = </m:t>
                      </m:r>
                      <m:r>
                        <a:rPr lang="fr-FR" sz="2000" b="1" i="1" dirty="0" smtClean="0">
                          <a:solidFill>
                            <a:schemeClr val="bg1"/>
                          </a:solidFill>
                          <a:latin typeface="Cambria Math" panose="02040503050406030204" pitchFamily="18" charset="0"/>
                        </a:rPr>
                        <m:t>………..</m:t>
                      </m:r>
                      <m:r>
                        <a:rPr lang="fr-FR" sz="2000" b="1" i="1" kern="100" smtClean="0">
                          <a:solidFill>
                            <a:schemeClr val="bg1"/>
                          </a:solidFill>
                          <a:latin typeface="Cambria Math" panose="02040503050406030204" pitchFamily="18" charset="0"/>
                          <a:ea typeface="Cambria Math" panose="02040503050406030204" pitchFamily="18" charset="0"/>
                          <a:cs typeface="Arial" panose="020B0604020202020204" pitchFamily="34" charset="0"/>
                        </a:rPr>
                        <m:t>∠</m:t>
                      </m:r>
                      <m:r>
                        <a:rPr lang="fr-FR" sz="2000" b="1" i="1" dirty="0" smtClean="0">
                          <a:solidFill>
                            <a:schemeClr val="bg1"/>
                          </a:solidFill>
                          <a:latin typeface="Cambria Math" panose="02040503050406030204" pitchFamily="18" charset="0"/>
                        </a:rPr>
                        <m:t>𝑨𝑩𝑪</m:t>
                      </m:r>
                    </m:oMath>
                  </m:oMathPara>
                </a14:m>
                <a:br>
                  <a:rPr lang="fr-FR" dirty="0"/>
                </a:br>
                <a:r>
                  <a:rPr lang="fr-FR" dirty="0">
                    <a:solidFill>
                      <a:schemeClr val="bg1"/>
                    </a:solidFill>
                  </a:rPr>
                  <a:t>………………………………</a:t>
                </a:r>
                <a:endParaRPr lang="fr-FR" b="1" dirty="0"/>
              </a:p>
            </p:txBody>
          </p:sp>
        </mc:Choice>
        <mc:Fallback xmlns="">
          <p:sp>
            <p:nvSpPr>
              <p:cNvPr id="18" name="ZoneTexte 17">
                <a:extLst>
                  <a:ext uri="{FF2B5EF4-FFF2-40B4-BE49-F238E27FC236}">
                    <a16:creationId xmlns:a16="http://schemas.microsoft.com/office/drawing/2014/main" id="{07A5DCFE-2E39-19E7-3C04-27FAA3BE379D}"/>
                  </a:ext>
                </a:extLst>
              </p:cNvPr>
              <p:cNvSpPr txBox="1">
                <a:spLocks noRot="1" noChangeAspect="1" noMove="1" noResize="1" noEditPoints="1" noAdjustHandles="1" noChangeArrowheads="1" noChangeShapeType="1" noTextEdit="1"/>
              </p:cNvSpPr>
              <p:nvPr/>
            </p:nvSpPr>
            <p:spPr>
              <a:xfrm>
                <a:off x="635967" y="2530905"/>
                <a:ext cx="6099242" cy="3847207"/>
              </a:xfrm>
              <a:prstGeom prst="rect">
                <a:avLst/>
              </a:prstGeom>
              <a:blipFill>
                <a:blip r:embed="rId4"/>
                <a:stretch>
                  <a:fillRect l="-999" t="-158" b="-1585"/>
                </a:stretch>
              </a:blipFill>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22" name="ZoneTexte 21">
                <a:extLst>
                  <a:ext uri="{FF2B5EF4-FFF2-40B4-BE49-F238E27FC236}">
                    <a16:creationId xmlns:a16="http://schemas.microsoft.com/office/drawing/2014/main" id="{BBDC120E-5CF2-B21C-C654-2B9433BC83E7}"/>
                  </a:ext>
                </a:extLst>
              </p:cNvPr>
              <p:cNvSpPr txBox="1"/>
              <p:nvPr/>
            </p:nvSpPr>
            <p:spPr>
              <a:xfrm>
                <a:off x="5678570" y="3106992"/>
                <a:ext cx="71736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fr-FR" sz="1800" b="1" i="1" smtClean="0">
                          <a:solidFill>
                            <a:srgbClr val="FF0000"/>
                          </a:solidFill>
                          <a:latin typeface="Cambria Math" panose="02040503050406030204" pitchFamily="18" charset="0"/>
                        </a:rPr>
                        <m:t>𝑴𝑪</m:t>
                      </m:r>
                    </m:oMath>
                  </m:oMathPara>
                </a14:m>
                <a:endParaRPr lang="fr-FR" dirty="0"/>
              </a:p>
            </p:txBody>
          </p:sp>
        </mc:Choice>
        <mc:Fallback>
          <p:sp>
            <p:nvSpPr>
              <p:cNvPr id="22" name="ZoneTexte 21">
                <a:extLst>
                  <a:ext uri="{FF2B5EF4-FFF2-40B4-BE49-F238E27FC236}">
                    <a16:creationId xmlns:a16="http://schemas.microsoft.com/office/drawing/2014/main" id="{BBDC120E-5CF2-B21C-C654-2B9433BC83E7}"/>
                  </a:ext>
                </a:extLst>
              </p:cNvPr>
              <p:cNvSpPr txBox="1">
                <a:spLocks noRot="1" noChangeAspect="1" noMove="1" noResize="1" noEditPoints="1" noAdjustHandles="1" noChangeArrowheads="1" noChangeShapeType="1" noTextEdit="1"/>
              </p:cNvSpPr>
              <p:nvPr/>
            </p:nvSpPr>
            <p:spPr>
              <a:xfrm>
                <a:off x="5678570" y="3106992"/>
                <a:ext cx="717365" cy="369332"/>
              </a:xfrm>
              <a:prstGeom prst="rect">
                <a:avLst/>
              </a:prstGeom>
              <a:blipFill>
                <a:blip r:embed="rId5"/>
                <a:stretch>
                  <a:fillRect/>
                </a:stretch>
              </a:blipFill>
            </p:spPr>
            <p:txBody>
              <a:bodyPr/>
              <a:lstStyle/>
              <a:p>
                <a:r>
                  <a:rPr lang="fr-FR">
                    <a:noFill/>
                  </a:rPr>
                  <a:t> </a:t>
                </a:r>
              </a:p>
            </p:txBody>
          </p:sp>
        </mc:Fallback>
      </mc:AlternateContent>
      <p:sp>
        <p:nvSpPr>
          <p:cNvPr id="26" name="ZoneTexte 25">
            <a:extLst>
              <a:ext uri="{FF2B5EF4-FFF2-40B4-BE49-F238E27FC236}">
                <a16:creationId xmlns:a16="http://schemas.microsoft.com/office/drawing/2014/main" id="{4BF73C8C-5969-84C5-8A40-3205D131ACD7}"/>
              </a:ext>
            </a:extLst>
          </p:cNvPr>
          <p:cNvSpPr txBox="1"/>
          <p:nvPr/>
        </p:nvSpPr>
        <p:spPr>
          <a:xfrm>
            <a:off x="3961489" y="3686901"/>
            <a:ext cx="1254236" cy="369332"/>
          </a:xfrm>
          <a:prstGeom prst="rect">
            <a:avLst/>
          </a:prstGeom>
          <a:noFill/>
        </p:spPr>
        <p:txBody>
          <a:bodyPr wrap="square">
            <a:spAutoFit/>
          </a:bodyPr>
          <a:lstStyle/>
          <a:p>
            <a:r>
              <a:rPr lang="fr-FR" b="1" dirty="0">
                <a:solidFill>
                  <a:srgbClr val="FF0000"/>
                </a:solidFill>
              </a:rPr>
              <a:t> commun</a:t>
            </a:r>
          </a:p>
        </p:txBody>
      </p:sp>
      <mc:AlternateContent xmlns:mc="http://schemas.openxmlformats.org/markup-compatibility/2006" xmlns:a14="http://schemas.microsoft.com/office/drawing/2010/main">
        <mc:Choice Requires="a14">
          <p:sp>
            <p:nvSpPr>
              <p:cNvPr id="32" name="ZoneTexte 31">
                <a:extLst>
                  <a:ext uri="{FF2B5EF4-FFF2-40B4-BE49-F238E27FC236}">
                    <a16:creationId xmlns:a16="http://schemas.microsoft.com/office/drawing/2014/main" id="{5B978350-C262-73AD-3754-6F47B47BCA78}"/>
                  </a:ext>
                </a:extLst>
              </p:cNvPr>
              <p:cNvSpPr txBox="1"/>
              <p:nvPr/>
            </p:nvSpPr>
            <p:spPr>
              <a:xfrm>
                <a:off x="3246506" y="4825856"/>
                <a:ext cx="71498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fr-FR" sz="1800" b="1" i="1" smtClean="0">
                          <a:solidFill>
                            <a:srgbClr val="FF0000"/>
                          </a:solidFill>
                          <a:latin typeface="Cambria Math" panose="02040503050406030204" pitchFamily="18" charset="0"/>
                        </a:rPr>
                        <m:t>𝟗𝟎</m:t>
                      </m:r>
                      <m:r>
                        <a:rPr lang="fr-FR" sz="1800" b="1" i="1" smtClean="0">
                          <a:solidFill>
                            <a:srgbClr val="FF0000"/>
                          </a:solidFill>
                          <a:latin typeface="Cambria Math" panose="02040503050406030204" pitchFamily="18" charset="0"/>
                        </a:rPr>
                        <m:t>°</m:t>
                      </m:r>
                    </m:oMath>
                  </m:oMathPara>
                </a14:m>
                <a:endParaRPr lang="fr-FR" dirty="0"/>
              </a:p>
            </p:txBody>
          </p:sp>
        </mc:Choice>
        <mc:Fallback xmlns="">
          <p:sp>
            <p:nvSpPr>
              <p:cNvPr id="32" name="ZoneTexte 31">
                <a:extLst>
                  <a:ext uri="{FF2B5EF4-FFF2-40B4-BE49-F238E27FC236}">
                    <a16:creationId xmlns:a16="http://schemas.microsoft.com/office/drawing/2014/main" id="{5B978350-C262-73AD-3754-6F47B47BCA78}"/>
                  </a:ext>
                </a:extLst>
              </p:cNvPr>
              <p:cNvSpPr txBox="1">
                <a:spLocks noRot="1" noChangeAspect="1" noMove="1" noResize="1" noEditPoints="1" noAdjustHandles="1" noChangeArrowheads="1" noChangeShapeType="1" noTextEdit="1"/>
              </p:cNvSpPr>
              <p:nvPr/>
            </p:nvSpPr>
            <p:spPr>
              <a:xfrm>
                <a:off x="3246506" y="4825856"/>
                <a:ext cx="714983" cy="369332"/>
              </a:xfrm>
              <a:prstGeom prst="rect">
                <a:avLst/>
              </a:prstGeom>
              <a:blipFill>
                <a:blip r:embed="rId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4" name="ZoneTexte 33">
                <a:extLst>
                  <a:ext uri="{FF2B5EF4-FFF2-40B4-BE49-F238E27FC236}">
                    <a16:creationId xmlns:a16="http://schemas.microsoft.com/office/drawing/2014/main" id="{C297D56E-FF6C-229D-57B0-F01A0CB68729}"/>
                  </a:ext>
                </a:extLst>
              </p:cNvPr>
              <p:cNvSpPr txBox="1"/>
              <p:nvPr/>
            </p:nvSpPr>
            <p:spPr>
              <a:xfrm>
                <a:off x="3346314" y="4542833"/>
                <a:ext cx="61517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fr-FR" sz="1800" b="1" i="1" smtClean="0">
                          <a:solidFill>
                            <a:srgbClr val="FF0000"/>
                          </a:solidFill>
                          <a:latin typeface="Cambria Math" panose="02040503050406030204" pitchFamily="18" charset="0"/>
                        </a:rPr>
                        <m:t>𝟗𝟎</m:t>
                      </m:r>
                      <m:r>
                        <a:rPr lang="fr-FR" sz="1800" b="1" i="1" smtClean="0">
                          <a:solidFill>
                            <a:srgbClr val="FF0000"/>
                          </a:solidFill>
                          <a:latin typeface="Cambria Math" panose="02040503050406030204" pitchFamily="18" charset="0"/>
                        </a:rPr>
                        <m:t>°</m:t>
                      </m:r>
                    </m:oMath>
                  </m:oMathPara>
                </a14:m>
                <a:endParaRPr lang="fr-FR" dirty="0"/>
              </a:p>
            </p:txBody>
          </p:sp>
        </mc:Choice>
        <mc:Fallback xmlns="">
          <p:sp>
            <p:nvSpPr>
              <p:cNvPr id="34" name="ZoneTexte 33">
                <a:extLst>
                  <a:ext uri="{FF2B5EF4-FFF2-40B4-BE49-F238E27FC236}">
                    <a16:creationId xmlns:a16="http://schemas.microsoft.com/office/drawing/2014/main" id="{C297D56E-FF6C-229D-57B0-F01A0CB68729}"/>
                  </a:ext>
                </a:extLst>
              </p:cNvPr>
              <p:cNvSpPr txBox="1">
                <a:spLocks noRot="1" noChangeAspect="1" noMove="1" noResize="1" noEditPoints="1" noAdjustHandles="1" noChangeArrowheads="1" noChangeShapeType="1" noTextEdit="1"/>
              </p:cNvSpPr>
              <p:nvPr/>
            </p:nvSpPr>
            <p:spPr>
              <a:xfrm>
                <a:off x="3346314" y="4542833"/>
                <a:ext cx="615175" cy="369332"/>
              </a:xfrm>
              <a:prstGeom prst="rect">
                <a:avLst/>
              </a:prstGeom>
              <a:blipFill>
                <a:blip r:embed="rId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6" name="ZoneTexte 35">
                <a:extLst>
                  <a:ext uri="{FF2B5EF4-FFF2-40B4-BE49-F238E27FC236}">
                    <a16:creationId xmlns:a16="http://schemas.microsoft.com/office/drawing/2014/main" id="{2152E87C-7B8F-05E5-69EE-C6101994C6C4}"/>
                  </a:ext>
                </a:extLst>
              </p:cNvPr>
              <p:cNvSpPr txBox="1"/>
              <p:nvPr/>
            </p:nvSpPr>
            <p:spPr>
              <a:xfrm>
                <a:off x="1756887" y="5023230"/>
                <a:ext cx="2435637" cy="461665"/>
              </a:xfrm>
              <a:prstGeom prst="rect">
                <a:avLst/>
              </a:prstGeom>
              <a:noFill/>
            </p:spPr>
            <p:txBody>
              <a:bodyPr wrap="square">
                <a:spAutoFit/>
              </a:bodyPr>
              <a:lstStyle/>
              <a:p>
                <a14:m>
                  <m:oMath xmlns:m="http://schemas.openxmlformats.org/officeDocument/2006/math">
                    <m:r>
                      <a:rPr kumimoji="0" lang="fr-FR" sz="2000" b="0" i="1" u="none" strike="noStrike" kern="1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Arial" panose="020B0604020202020204" pitchFamily="34" charset="0"/>
                      </a:rPr>
                      <m:t>∠</m:t>
                    </m:r>
                    <m:r>
                      <a:rPr kumimoji="0" lang="fr-FR" sz="2400" b="0" i="1" u="none" strike="noStrike" kern="1200" cap="none" spc="0" normalizeH="0" baseline="0" noProof="0" dirty="0" smtClean="0">
                        <a:ln>
                          <a:noFill/>
                        </a:ln>
                        <a:solidFill>
                          <a:srgbClr val="FF0000"/>
                        </a:solidFill>
                        <a:effectLst/>
                        <a:uLnTx/>
                        <a:uFillTx/>
                        <a:latin typeface="Cambria Math" panose="02040503050406030204" pitchFamily="18" charset="0"/>
                      </a:rPr>
                      <m:t>𝐴𝑀𝑁</m:t>
                    </m:r>
                    <m:r>
                      <a:rPr kumimoji="0" lang="fr-FR" sz="2400" b="0" i="1" u="none" strike="noStrike" kern="1200" cap="none" spc="0" normalizeH="0" baseline="0" noProof="0" dirty="0" smtClean="0">
                        <a:ln>
                          <a:noFill/>
                        </a:ln>
                        <a:solidFill>
                          <a:srgbClr val="FF0000"/>
                        </a:solidFill>
                        <a:effectLst/>
                        <a:uLnTx/>
                        <a:uFillTx/>
                        <a:latin typeface="Cambria Math" panose="02040503050406030204" pitchFamily="18" charset="0"/>
                      </a:rPr>
                      <m:t>=</m:t>
                    </m:r>
                  </m:oMath>
                </a14:m>
                <a:r>
                  <a:rPr lang="fr-FR" sz="2400" dirty="0">
                    <a:solidFill>
                      <a:srgbClr val="FF0000"/>
                    </a:solidFill>
                  </a:rPr>
                  <a:t>∠𝐶𝑀𝑁 </a:t>
                </a:r>
                <a:endParaRPr lang="fr-FR" sz="2000" dirty="0">
                  <a:solidFill>
                    <a:srgbClr val="FF0000"/>
                  </a:solidFill>
                </a:endParaRPr>
              </a:p>
            </p:txBody>
          </p:sp>
        </mc:Choice>
        <mc:Fallback xmlns="">
          <p:sp>
            <p:nvSpPr>
              <p:cNvPr id="36" name="ZoneTexte 35">
                <a:extLst>
                  <a:ext uri="{FF2B5EF4-FFF2-40B4-BE49-F238E27FC236}">
                    <a16:creationId xmlns:a16="http://schemas.microsoft.com/office/drawing/2014/main" id="{2152E87C-7B8F-05E5-69EE-C6101994C6C4}"/>
                  </a:ext>
                </a:extLst>
              </p:cNvPr>
              <p:cNvSpPr txBox="1">
                <a:spLocks noRot="1" noChangeAspect="1" noMove="1" noResize="1" noEditPoints="1" noAdjustHandles="1" noChangeArrowheads="1" noChangeShapeType="1" noTextEdit="1"/>
              </p:cNvSpPr>
              <p:nvPr/>
            </p:nvSpPr>
            <p:spPr>
              <a:xfrm>
                <a:off x="1756887" y="5023230"/>
                <a:ext cx="2435637" cy="461665"/>
              </a:xfrm>
              <a:prstGeom prst="rect">
                <a:avLst/>
              </a:prstGeom>
              <a:blipFill>
                <a:blip r:embed="rId8"/>
                <a:stretch>
                  <a:fillRect t="-15789" b="-23684"/>
                </a:stretch>
              </a:blipFill>
            </p:spPr>
            <p:txBody>
              <a:bodyPr/>
              <a:lstStyle/>
              <a:p>
                <a:r>
                  <a:rPr lang="fr-FR">
                    <a:noFill/>
                  </a:rPr>
                  <a:t> </a:t>
                </a:r>
              </a:p>
            </p:txBody>
          </p:sp>
        </mc:Fallback>
      </mc:AlternateContent>
      <p:pic>
        <p:nvPicPr>
          <p:cNvPr id="20" name="Google Shape;289;p51">
            <a:extLst>
              <a:ext uri="{FF2B5EF4-FFF2-40B4-BE49-F238E27FC236}">
                <a16:creationId xmlns:a16="http://schemas.microsoft.com/office/drawing/2014/main" id="{05EBCD11-B86B-40C0-7F1B-9AF1C5420D28}"/>
              </a:ext>
            </a:extLst>
          </p:cNvPr>
          <p:cNvPicPr preferRelativeResize="0"/>
          <p:nvPr/>
        </p:nvPicPr>
        <p:blipFill rotWithShape="1">
          <a:blip r:embed="rId9">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1602769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0"/>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8" grpId="0" animBg="1"/>
      <p:bldP spid="29" grpId="0" animBg="1"/>
      <p:bldP spid="30" grpId="0" animBg="1"/>
      <p:bldP spid="6" grpId="0"/>
      <p:bldP spid="16" grpId="0"/>
      <p:bldP spid="18" grpId="0"/>
      <p:bldP spid="22" grpId="0"/>
      <p:bldP spid="26" grpId="0"/>
      <p:bldP spid="32" grpId="0"/>
      <p:bldP spid="34" grpId="0"/>
      <p:bldP spid="3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1751B-8FE9-ED3D-6118-057832B602F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056B6C4-EA10-CE9A-1FE2-08D1EFFBBB5F}"/>
              </a:ext>
            </a:extLst>
          </p:cNvPr>
          <p:cNvSpPr>
            <a:spLocks noGrp="1"/>
          </p:cNvSpPr>
          <p:nvPr>
            <p:ph type="title"/>
          </p:nvPr>
        </p:nvSpPr>
        <p:spPr/>
        <p:txBody>
          <a:bodyPr/>
          <a:lstStyle/>
          <a:p>
            <a:r>
              <a:rPr lang="fr-FR" dirty="0"/>
              <a:t>Observez la figure ci-dessous, puis complétez: </a:t>
            </a:r>
          </a:p>
        </p:txBody>
      </p:sp>
      <p:sp>
        <p:nvSpPr>
          <p:cNvPr id="4" name="Espace réservé du contenu 3">
            <a:extLst>
              <a:ext uri="{FF2B5EF4-FFF2-40B4-BE49-F238E27FC236}">
                <a16:creationId xmlns:a16="http://schemas.microsoft.com/office/drawing/2014/main" id="{6FB8039E-E64C-6EDE-D3E5-CC76618D3FC0}"/>
              </a:ext>
            </a:extLst>
          </p:cNvPr>
          <p:cNvSpPr>
            <a:spLocks noGrp="1"/>
          </p:cNvSpPr>
          <p:nvPr>
            <p:ph sz="quarter" idx="11"/>
          </p:nvPr>
        </p:nvSpPr>
        <p:spPr/>
        <p:txBody>
          <a:bodyPr/>
          <a:lstStyle/>
          <a:p>
            <a:r>
              <a:rPr lang="fr-FR" dirty="0"/>
              <a:t>L'enseignant explique  ce qu’il faut faire</a:t>
            </a:r>
          </a:p>
          <a:p>
            <a:r>
              <a:rPr lang="fr-FR" dirty="0"/>
              <a:t>.</a:t>
            </a:r>
          </a:p>
        </p:txBody>
      </p:sp>
      <p:grpSp>
        <p:nvGrpSpPr>
          <p:cNvPr id="10" name="Groupe 9">
            <a:extLst>
              <a:ext uri="{FF2B5EF4-FFF2-40B4-BE49-F238E27FC236}">
                <a16:creationId xmlns:a16="http://schemas.microsoft.com/office/drawing/2014/main" id="{389D3250-8857-F6A4-A643-DE9F5FEC5155}"/>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709FA39A-268C-D3C8-A26B-96C4611B811F}"/>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D67EFD83-E05B-3C6A-7712-024FFDE98424}"/>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 name="ZoneTexte 4">
            <a:extLst>
              <a:ext uri="{FF2B5EF4-FFF2-40B4-BE49-F238E27FC236}">
                <a16:creationId xmlns:a16="http://schemas.microsoft.com/office/drawing/2014/main" id="{56796C83-032A-692E-A0A0-665298572C75}"/>
              </a:ext>
            </a:extLst>
          </p:cNvPr>
          <p:cNvSpPr txBox="1"/>
          <p:nvPr/>
        </p:nvSpPr>
        <p:spPr>
          <a:xfrm>
            <a:off x="300490" y="1902654"/>
            <a:ext cx="6099242" cy="461665"/>
          </a:xfrm>
          <a:prstGeom prst="rect">
            <a:avLst/>
          </a:prstGeom>
          <a:noFill/>
        </p:spPr>
        <p:txBody>
          <a:bodyPr wrap="square">
            <a:spAutoFit/>
          </a:bodyPr>
          <a:lstStyle/>
          <a:p>
            <a:r>
              <a:rPr lang="fr-FR" sz="2400" b="1" i="0" u="none" strike="noStrike" baseline="0" dirty="0">
                <a:solidFill>
                  <a:schemeClr val="accent2"/>
                </a:solidFill>
                <a:latin typeface="OHWVKV+Calibri-Bold"/>
              </a:rPr>
              <a:t>5) </a:t>
            </a:r>
            <a:r>
              <a:rPr lang="fr-FR" sz="1800" b="1" i="0" u="none" strike="noStrike" baseline="0" dirty="0">
                <a:latin typeface="OHWVKV+Calibri-Bold"/>
              </a:rPr>
              <a:t>Conclure : </a:t>
            </a:r>
            <a:endParaRPr lang="fr-FR" sz="1800" dirty="0"/>
          </a:p>
        </p:txBody>
      </p:sp>
      <mc:AlternateContent xmlns:mc="http://schemas.openxmlformats.org/markup-compatibility/2006">
        <mc:Choice xmlns:a14="http://schemas.microsoft.com/office/drawing/2010/main" Requires="a14">
          <p:sp>
            <p:nvSpPr>
              <p:cNvPr id="9" name="ZoneTexte 8">
                <a:extLst>
                  <a:ext uri="{FF2B5EF4-FFF2-40B4-BE49-F238E27FC236}">
                    <a16:creationId xmlns:a16="http://schemas.microsoft.com/office/drawing/2014/main" id="{C98E3231-8F0F-08ED-704D-4DD2A5E9DEE1}"/>
                  </a:ext>
                </a:extLst>
              </p:cNvPr>
              <p:cNvSpPr txBox="1"/>
              <p:nvPr/>
            </p:nvSpPr>
            <p:spPr>
              <a:xfrm>
                <a:off x="415330" y="2360175"/>
                <a:ext cx="5869562" cy="2025876"/>
              </a:xfrm>
              <a:prstGeom prst="rect">
                <a:avLst/>
              </a:prstGeom>
              <a:noFill/>
            </p:spPr>
            <p:txBody>
              <a:bodyPr wrap="square">
                <a:spAutoFit/>
              </a:bodyPr>
              <a:lstStyle/>
              <a:p>
                <a:pPr>
                  <a:lnSpc>
                    <a:spcPct val="107000"/>
                  </a:lnSpc>
                  <a:spcAft>
                    <a:spcPts val="800"/>
                  </a:spcAft>
                  <a:buNone/>
                </a:pPr>
                <a:r>
                  <a:rPr lang="fr-FR" sz="1800" kern="100" dirty="0">
                    <a:effectLst/>
                    <a:latin typeface="Calibri" panose="020F0502020204030204" pitchFamily="34" charset="0"/>
                    <a:ea typeface="Calibri" panose="020F0502020204030204" pitchFamily="34" charset="0"/>
                    <a:cs typeface="Arial" panose="020B0604020202020204" pitchFamily="34" charset="0"/>
                  </a:rPr>
                  <a:t>On a donc d’après</a:t>
                </a:r>
              </a:p>
              <a:p>
                <a:pPr lvl="0">
                  <a:lnSpc>
                    <a:spcPct val="107000"/>
                  </a:lnSpc>
                  <a:spcAft>
                    <a:spcPts val="800"/>
                  </a:spcAft>
                  <a:buSzPts val="1000"/>
                  <a:tabLst>
                    <a:tab pos="457200" algn="l"/>
                  </a:tabLst>
                </a:pPr>
                <a:r>
                  <a:rPr lang="fr-FR" sz="1800" kern="100" dirty="0">
                    <a:effectLst/>
                    <a:ea typeface="Cambria Math" panose="02040503050406030204" pitchFamily="18" charset="0"/>
                    <a:cs typeface="Arial" panose="020B0604020202020204" pitchFamily="34" charset="0"/>
                  </a:rPr>
                  <a:t> …………………………….</a:t>
                </a:r>
                <a14:m>
                  <m:oMath xmlns:m="http://schemas.openxmlformats.org/officeDocument/2006/math">
                    <m:r>
                      <a:rPr lang="fr-FR" sz="2000" b="1" i="1" kern="100" dirty="0" smtClean="0">
                        <a:solidFill>
                          <a:schemeClr val="bg1"/>
                        </a:solidFill>
                        <a:effectLst/>
                        <a:latin typeface="Cambria Math" panose="02040503050406030204" pitchFamily="18" charset="0"/>
                        <a:ea typeface="Cambria Math" panose="02040503050406030204" pitchFamily="18" charset="0"/>
                        <a:cs typeface="Arial" panose="020B0604020202020204" pitchFamily="34" charset="0"/>
                      </a:rPr>
                      <m:t>∆</m:t>
                    </m:r>
                    <m:r>
                      <a:rPr lang="fr-FR" sz="2000" b="1" i="1" kern="100" dirty="0" smtClean="0">
                        <a:solidFill>
                          <a:schemeClr val="bg1"/>
                        </a:solidFill>
                        <a:effectLst/>
                        <a:latin typeface="Cambria Math" panose="02040503050406030204" pitchFamily="18" charset="0"/>
                        <a:ea typeface="Calibri" panose="020F0502020204030204" pitchFamily="34" charset="0"/>
                        <a:cs typeface="Arial" panose="020B0604020202020204" pitchFamily="34" charset="0"/>
                      </a:rPr>
                      <m:t>𝑨𝑩𝑵</m:t>
                    </m:r>
                    <m:r>
                      <a:rPr lang="fr-FR" sz="2000" b="1" i="1" kern="100" dirty="0" smtClean="0">
                        <a:solidFill>
                          <a:schemeClr val="bg1"/>
                        </a:solidFill>
                        <a:effectLst/>
                        <a:latin typeface="Cambria Math" panose="02040503050406030204" pitchFamily="18" charset="0"/>
                        <a:ea typeface="Calibri" panose="020F0502020204030204" pitchFamily="34" charset="0"/>
                        <a:cs typeface="Arial" panose="020B0604020202020204" pitchFamily="34" charset="0"/>
                      </a:rPr>
                      <m:t> ≡∆ </m:t>
                    </m:r>
                    <m:r>
                      <a:rPr lang="fr-FR" sz="2000" b="1" i="1" kern="100" dirty="0">
                        <a:solidFill>
                          <a:schemeClr val="bg1"/>
                        </a:solidFill>
                        <a:effectLst/>
                        <a:latin typeface="Cambria Math" panose="02040503050406030204" pitchFamily="18" charset="0"/>
                        <a:ea typeface="Calibri" panose="020F0502020204030204" pitchFamily="34" charset="0"/>
                        <a:cs typeface="Arial" panose="020B0604020202020204" pitchFamily="34" charset="0"/>
                      </a:rPr>
                      <m:t>𝑨𝑪𝑴</m:t>
                    </m:r>
                  </m:oMath>
                </a14:m>
                <a:br>
                  <a:rPr lang="fr-FR" sz="1800" kern="100" dirty="0">
                    <a:effectLst/>
                    <a:latin typeface="Calibri" panose="020F0502020204030204" pitchFamily="34" charset="0"/>
                    <a:ea typeface="Calibri" panose="020F0502020204030204" pitchFamily="34" charset="0"/>
                    <a:cs typeface="Arial" panose="020B0604020202020204" pitchFamily="34" charset="0"/>
                  </a:rPr>
                </a:br>
                <a:r>
                  <a:rPr lang="fr-FR" sz="1800" kern="100" dirty="0">
                    <a:effectLst/>
                    <a:latin typeface="Calibri" panose="020F0502020204030204" pitchFamily="34" charset="0"/>
                    <a:ea typeface="Calibri" panose="020F0502020204030204" pitchFamily="34" charset="0"/>
                    <a:cs typeface="Arial" panose="020B0604020202020204" pitchFamily="34" charset="0"/>
                  </a:rPr>
                  <a:t>Dans deux triangles congrus, les côtés correspondants sont égaux.</a:t>
                </a:r>
                <a:br>
                  <a:rPr lang="fr-FR" sz="1800" kern="100" dirty="0">
                    <a:effectLst/>
                    <a:latin typeface="Calibri" panose="020F0502020204030204" pitchFamily="34" charset="0"/>
                    <a:ea typeface="Calibri" panose="020F0502020204030204" pitchFamily="34" charset="0"/>
                    <a:cs typeface="Arial" panose="020B0604020202020204" pitchFamily="34" charset="0"/>
                  </a:rPr>
                </a:br>
                <a:r>
                  <a:rPr lang="fr-FR" sz="1800" kern="100" dirty="0">
                    <a:effectLst/>
                    <a:latin typeface="Calibri" panose="020F0502020204030204" pitchFamily="34" charset="0"/>
                    <a:ea typeface="Calibri" panose="020F0502020204030204" pitchFamily="34" charset="0"/>
                    <a:cs typeface="Arial" panose="020B0604020202020204" pitchFamily="34" charset="0"/>
                  </a:rPr>
                  <a:t>Le côté AN correspond à CN, donc : ………</a:t>
                </a:r>
                <a:r>
                  <a:rPr lang="fr-FR" sz="2000" b="1"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AN = AM</a:t>
                </a:r>
                <a:br>
                  <a:rPr lang="fr-FR" sz="1800" kern="100" dirty="0">
                    <a:effectLst/>
                    <a:latin typeface="Calibri" panose="020F0502020204030204" pitchFamily="34" charset="0"/>
                    <a:ea typeface="Calibri" panose="020F0502020204030204" pitchFamily="34" charset="0"/>
                    <a:cs typeface="Arial" panose="020B0604020202020204" pitchFamily="34" charset="0"/>
                  </a:rPr>
                </a:br>
                <a:endParaRPr lang="fr-FR" sz="1800" kern="100" dirty="0">
                  <a:effectLst/>
                  <a:latin typeface="Calibri" panose="020F0502020204030204" pitchFamily="34" charset="0"/>
                  <a:ea typeface="Calibri" panose="020F0502020204030204" pitchFamily="34" charset="0"/>
                  <a:cs typeface="Arial" panose="020B0604020202020204" pitchFamily="34" charset="0"/>
                </a:endParaRPr>
              </a:p>
            </p:txBody>
          </p:sp>
        </mc:Choice>
        <mc:Fallback>
          <p:sp>
            <p:nvSpPr>
              <p:cNvPr id="9" name="ZoneTexte 8">
                <a:extLst>
                  <a:ext uri="{FF2B5EF4-FFF2-40B4-BE49-F238E27FC236}">
                    <a16:creationId xmlns:a16="http://schemas.microsoft.com/office/drawing/2014/main" id="{C98E3231-8F0F-08ED-704D-4DD2A5E9DEE1}"/>
                  </a:ext>
                </a:extLst>
              </p:cNvPr>
              <p:cNvSpPr txBox="1">
                <a:spLocks noRot="1" noChangeAspect="1" noMove="1" noResize="1" noEditPoints="1" noAdjustHandles="1" noChangeArrowheads="1" noChangeShapeType="1" noTextEdit="1"/>
              </p:cNvSpPr>
              <p:nvPr/>
            </p:nvSpPr>
            <p:spPr>
              <a:xfrm>
                <a:off x="415330" y="2360175"/>
                <a:ext cx="5869562" cy="2025876"/>
              </a:xfrm>
              <a:prstGeom prst="rect">
                <a:avLst/>
              </a:prstGeom>
              <a:blipFill>
                <a:blip r:embed="rId3"/>
                <a:stretch>
                  <a:fillRect l="-831" t="-1205"/>
                </a:stretch>
              </a:blipFill>
            </p:spPr>
            <p:txBody>
              <a:bodyPr/>
              <a:lstStyle/>
              <a:p>
                <a:r>
                  <a:rPr lang="fr-FR">
                    <a:noFill/>
                  </a:rPr>
                  <a:t> </a:t>
                </a:r>
              </a:p>
            </p:txBody>
          </p:sp>
        </mc:Fallback>
      </mc:AlternateContent>
      <p:sp>
        <p:nvSpPr>
          <p:cNvPr id="3" name="Organigramme : Connecteur 2">
            <a:extLst>
              <a:ext uri="{FF2B5EF4-FFF2-40B4-BE49-F238E27FC236}">
                <a16:creationId xmlns:a16="http://schemas.microsoft.com/office/drawing/2014/main" id="{5801833F-03A3-4903-D184-5E52378E96FB}"/>
              </a:ext>
            </a:extLst>
          </p:cNvPr>
          <p:cNvSpPr/>
          <p:nvPr/>
        </p:nvSpPr>
        <p:spPr>
          <a:xfrm>
            <a:off x="2336690" y="2341071"/>
            <a:ext cx="398834" cy="369121"/>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t>1</a:t>
            </a:r>
          </a:p>
        </p:txBody>
      </p:sp>
      <p:sp>
        <p:nvSpPr>
          <p:cNvPr id="6" name="Organigramme : Connecteur 5">
            <a:extLst>
              <a:ext uri="{FF2B5EF4-FFF2-40B4-BE49-F238E27FC236}">
                <a16:creationId xmlns:a16="http://schemas.microsoft.com/office/drawing/2014/main" id="{0B25EFDE-DDA8-AE6B-946F-19BB05611A7B}"/>
              </a:ext>
            </a:extLst>
          </p:cNvPr>
          <p:cNvSpPr/>
          <p:nvPr/>
        </p:nvSpPr>
        <p:spPr>
          <a:xfrm>
            <a:off x="3008696" y="2357790"/>
            <a:ext cx="398834" cy="369121"/>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t>2</a:t>
            </a:r>
          </a:p>
        </p:txBody>
      </p:sp>
      <p:sp>
        <p:nvSpPr>
          <p:cNvPr id="7" name="Organigramme : Connecteur 6">
            <a:extLst>
              <a:ext uri="{FF2B5EF4-FFF2-40B4-BE49-F238E27FC236}">
                <a16:creationId xmlns:a16="http://schemas.microsoft.com/office/drawing/2014/main" id="{96A4B0D4-64F0-55AA-847A-8D0E4A6B471D}"/>
              </a:ext>
            </a:extLst>
          </p:cNvPr>
          <p:cNvSpPr/>
          <p:nvPr/>
        </p:nvSpPr>
        <p:spPr>
          <a:xfrm>
            <a:off x="3680702" y="2352695"/>
            <a:ext cx="398834" cy="369121"/>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t>3</a:t>
            </a:r>
          </a:p>
        </p:txBody>
      </p:sp>
      <p:pic>
        <p:nvPicPr>
          <p:cNvPr id="8" name="Image 7" descr="Une image contenant ligne, diagramme, Tracé&#10;&#10;Le contenu généré par l’IA peut être incorrect.">
            <a:extLst>
              <a:ext uri="{FF2B5EF4-FFF2-40B4-BE49-F238E27FC236}">
                <a16:creationId xmlns:a16="http://schemas.microsoft.com/office/drawing/2014/main" id="{0D995C52-E8D3-0F99-BB22-BB24BAEC7F56}"/>
              </a:ext>
            </a:extLst>
          </p:cNvPr>
          <p:cNvPicPr>
            <a:picLocks noChangeAspect="1"/>
          </p:cNvPicPr>
          <p:nvPr/>
        </p:nvPicPr>
        <p:blipFill>
          <a:blip r:embed="rId4"/>
          <a:stretch>
            <a:fillRect/>
          </a:stretch>
        </p:blipFill>
        <p:spPr>
          <a:xfrm>
            <a:off x="7067343" y="2133487"/>
            <a:ext cx="4457551" cy="3537739"/>
          </a:xfrm>
          <a:prstGeom prst="rect">
            <a:avLst/>
          </a:prstGeom>
        </p:spPr>
      </p:pic>
      <p:sp>
        <p:nvSpPr>
          <p:cNvPr id="16" name="ZoneTexte 15">
            <a:extLst>
              <a:ext uri="{FF2B5EF4-FFF2-40B4-BE49-F238E27FC236}">
                <a16:creationId xmlns:a16="http://schemas.microsoft.com/office/drawing/2014/main" id="{1A546F22-B058-3B51-9F52-EEF4F1489DF9}"/>
              </a:ext>
            </a:extLst>
          </p:cNvPr>
          <p:cNvSpPr txBox="1"/>
          <p:nvPr/>
        </p:nvSpPr>
        <p:spPr>
          <a:xfrm>
            <a:off x="300490" y="995955"/>
            <a:ext cx="6771519" cy="523220"/>
          </a:xfrm>
          <a:prstGeom prst="rect">
            <a:avLst/>
          </a:prstGeom>
          <a:noFill/>
        </p:spPr>
        <p:txBody>
          <a:bodyPr wrap="square">
            <a:spAutoFit/>
          </a:bodyPr>
          <a:lstStyle/>
          <a:p>
            <a:pPr>
              <a:buNone/>
            </a:pPr>
            <a:r>
              <a:rPr lang="fr-FR" sz="1400" b="1" dirty="0">
                <a:solidFill>
                  <a:schemeClr val="accent3"/>
                </a:solidFill>
              </a:rPr>
              <a:t>Soit △𝑨𝑩𝑪un triangle rectangle en  en 𝑨.</a:t>
            </a:r>
          </a:p>
          <a:p>
            <a:pPr>
              <a:buNone/>
            </a:pPr>
            <a:r>
              <a:rPr lang="fr-FR" sz="1400" b="1" dirty="0">
                <a:solidFill>
                  <a:schemeClr val="accent3"/>
                </a:solidFill>
              </a:rPr>
              <a:t>La médiatrice du côté AC coupe AC en M et BC en N.</a:t>
            </a:r>
          </a:p>
        </p:txBody>
      </p:sp>
      <mc:AlternateContent xmlns:mc="http://schemas.openxmlformats.org/markup-compatibility/2006" xmlns:a14="http://schemas.microsoft.com/office/drawing/2010/main">
        <mc:Choice Requires="a14">
          <p:sp>
            <p:nvSpPr>
              <p:cNvPr id="17" name="ZoneTexte 16">
                <a:extLst>
                  <a:ext uri="{FF2B5EF4-FFF2-40B4-BE49-F238E27FC236}">
                    <a16:creationId xmlns:a16="http://schemas.microsoft.com/office/drawing/2014/main" id="{C8423DC0-E6E7-EEB4-803B-6D0DDC1099FF}"/>
                  </a:ext>
                </a:extLst>
              </p:cNvPr>
              <p:cNvSpPr txBox="1"/>
              <p:nvPr/>
            </p:nvSpPr>
            <p:spPr>
              <a:xfrm>
                <a:off x="5863519" y="1146473"/>
                <a:ext cx="4084044" cy="369332"/>
              </a:xfrm>
              <a:prstGeom prst="rect">
                <a:avLst/>
              </a:prstGeom>
              <a:noFill/>
            </p:spPr>
            <p:txBody>
              <a:bodyPr wrap="square">
                <a:spAutoFit/>
              </a:bodyPr>
              <a:lstStyle/>
              <a:p>
                <a:r>
                  <a:rPr lang="fr-FR" sz="1800" b="1" dirty="0">
                    <a:solidFill>
                      <a:srgbClr val="FF0000"/>
                    </a:solidFill>
                  </a:rPr>
                  <a:t>Montrer que </a:t>
                </a:r>
                <a14:m>
                  <m:oMath xmlns:m="http://schemas.openxmlformats.org/officeDocument/2006/math">
                    <m:r>
                      <a:rPr lang="fr-FR" sz="1800" b="1" i="1">
                        <a:solidFill>
                          <a:srgbClr val="FF0000"/>
                        </a:solidFill>
                        <a:latin typeface="Cambria Math" panose="02040503050406030204" pitchFamily="18" charset="0"/>
                      </a:rPr>
                      <m:t>𝑨</m:t>
                    </m:r>
                    <m:r>
                      <a:rPr lang="fr-FR" sz="1800" b="1" i="0" smtClean="0">
                        <a:solidFill>
                          <a:srgbClr val="FF0000"/>
                        </a:solidFill>
                        <a:latin typeface="Cambria Math" panose="02040503050406030204" pitchFamily="18" charset="0"/>
                      </a:rPr>
                      <m:t>𝐍</m:t>
                    </m:r>
                    <m:r>
                      <a:rPr lang="fr-FR" sz="1800" b="1" i="0">
                        <a:solidFill>
                          <a:srgbClr val="FF0000"/>
                        </a:solidFill>
                        <a:latin typeface="Cambria Math" panose="02040503050406030204" pitchFamily="18" charset="0"/>
                      </a:rPr>
                      <m:t>=</m:t>
                    </m:r>
                    <m:r>
                      <a:rPr lang="fr-FR" sz="1800" b="1" i="1" smtClean="0">
                        <a:solidFill>
                          <a:srgbClr val="FF0000"/>
                        </a:solidFill>
                        <a:latin typeface="Cambria Math" panose="02040503050406030204" pitchFamily="18" charset="0"/>
                      </a:rPr>
                      <m:t>𝑪𝑵</m:t>
                    </m:r>
                  </m:oMath>
                </a14:m>
                <a:r>
                  <a:rPr lang="fr-FR" sz="1800" b="1" dirty="0">
                    <a:solidFill>
                      <a:srgbClr val="FF0000"/>
                    </a:solidFill>
                  </a:rPr>
                  <a:t>.</a:t>
                </a:r>
              </a:p>
            </p:txBody>
          </p:sp>
        </mc:Choice>
        <mc:Fallback xmlns="">
          <p:sp>
            <p:nvSpPr>
              <p:cNvPr id="17" name="ZoneTexte 16">
                <a:extLst>
                  <a:ext uri="{FF2B5EF4-FFF2-40B4-BE49-F238E27FC236}">
                    <a16:creationId xmlns:a16="http://schemas.microsoft.com/office/drawing/2014/main" id="{C8423DC0-E6E7-EEB4-803B-6D0DDC1099FF}"/>
                  </a:ext>
                </a:extLst>
              </p:cNvPr>
              <p:cNvSpPr txBox="1">
                <a:spLocks noRot="1" noChangeAspect="1" noMove="1" noResize="1" noEditPoints="1" noAdjustHandles="1" noChangeArrowheads="1" noChangeShapeType="1" noTextEdit="1"/>
              </p:cNvSpPr>
              <p:nvPr/>
            </p:nvSpPr>
            <p:spPr>
              <a:xfrm>
                <a:off x="5863519" y="1146473"/>
                <a:ext cx="4084044" cy="369332"/>
              </a:xfrm>
              <a:prstGeom prst="rect">
                <a:avLst/>
              </a:prstGeom>
              <a:blipFill>
                <a:blip r:embed="rId5"/>
                <a:stretch>
                  <a:fillRect l="-1343" t="-6557" b="-26230"/>
                </a:stretch>
              </a:blipFill>
            </p:spPr>
            <p:txBody>
              <a:bodyPr/>
              <a:lstStyle/>
              <a:p>
                <a:r>
                  <a:rPr lang="fr-FR">
                    <a:noFill/>
                  </a:rPr>
                  <a:t> </a:t>
                </a:r>
              </a:p>
            </p:txBody>
          </p:sp>
        </mc:Fallback>
      </mc:AlternateContent>
    </p:spTree>
    <p:extLst>
      <p:ext uri="{BB962C8B-B14F-4D97-AF65-F5344CB8AC3E}">
        <p14:creationId xmlns:p14="http://schemas.microsoft.com/office/powerpoint/2010/main" val="216860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1"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9" grpId="1"/>
      <p:bldP spid="3" grpId="0" animBg="1"/>
      <p:bldP spid="6" grpId="0" animBg="1"/>
      <p:bldP spid="7" grpId="0" animBg="1"/>
      <p:bldP spid="16" grpId="0"/>
      <p:bldP spid="17"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36270-4EEE-52FE-0BDD-18CA118E6E0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58B41A1-7358-DB37-0F85-C5DEAB05A6CA}"/>
              </a:ext>
            </a:extLst>
          </p:cNvPr>
          <p:cNvSpPr>
            <a:spLocks noGrp="1"/>
          </p:cNvSpPr>
          <p:nvPr>
            <p:ph type="title"/>
          </p:nvPr>
        </p:nvSpPr>
        <p:spPr/>
        <p:txBody>
          <a:bodyPr/>
          <a:lstStyle/>
          <a:p>
            <a:r>
              <a:rPr lang="fr-FR" dirty="0"/>
              <a:t>Voici la réponse: </a:t>
            </a:r>
          </a:p>
        </p:txBody>
      </p:sp>
      <p:sp>
        <p:nvSpPr>
          <p:cNvPr id="4" name="Espace réservé du contenu 3">
            <a:extLst>
              <a:ext uri="{FF2B5EF4-FFF2-40B4-BE49-F238E27FC236}">
                <a16:creationId xmlns:a16="http://schemas.microsoft.com/office/drawing/2014/main" id="{8D38BC25-13D5-B692-2DF4-574C6DCAE657}"/>
              </a:ext>
            </a:extLst>
          </p:cNvPr>
          <p:cNvSpPr>
            <a:spLocks noGrp="1"/>
          </p:cNvSpPr>
          <p:nvPr>
            <p:ph sz="quarter" idx="11"/>
          </p:nvPr>
        </p:nvSpPr>
        <p:spPr/>
        <p:txBody>
          <a:bodyPr/>
          <a:lstStyle/>
          <a:p>
            <a:r>
              <a:rPr lang="fr-FR" dirty="0"/>
              <a:t>L'enseignant explique  ce qu’il faut faire</a:t>
            </a:r>
          </a:p>
          <a:p>
            <a:r>
              <a:rPr lang="fr-FR" dirty="0"/>
              <a:t>.</a:t>
            </a:r>
          </a:p>
        </p:txBody>
      </p:sp>
      <p:sp>
        <p:nvSpPr>
          <p:cNvPr id="5" name="ZoneTexte 4">
            <a:extLst>
              <a:ext uri="{FF2B5EF4-FFF2-40B4-BE49-F238E27FC236}">
                <a16:creationId xmlns:a16="http://schemas.microsoft.com/office/drawing/2014/main" id="{D8865AAE-38FF-F978-C1F5-1895B5A73D21}"/>
              </a:ext>
            </a:extLst>
          </p:cNvPr>
          <p:cNvSpPr txBox="1"/>
          <p:nvPr/>
        </p:nvSpPr>
        <p:spPr>
          <a:xfrm>
            <a:off x="300490" y="1902654"/>
            <a:ext cx="6099242" cy="461665"/>
          </a:xfrm>
          <a:prstGeom prst="rect">
            <a:avLst/>
          </a:prstGeom>
          <a:noFill/>
        </p:spPr>
        <p:txBody>
          <a:bodyPr wrap="square">
            <a:spAutoFit/>
          </a:bodyPr>
          <a:lstStyle/>
          <a:p>
            <a:r>
              <a:rPr lang="fr-FR" sz="2400" b="1" i="0" u="none" strike="noStrike" baseline="0" dirty="0">
                <a:solidFill>
                  <a:schemeClr val="accent2"/>
                </a:solidFill>
                <a:latin typeface="OHWVKV+Calibri-Bold"/>
              </a:rPr>
              <a:t>5) </a:t>
            </a:r>
            <a:r>
              <a:rPr lang="fr-FR" sz="1800" b="1" i="0" u="none" strike="noStrike" baseline="0" dirty="0">
                <a:latin typeface="OHWVKV+Calibri-Bold"/>
              </a:rPr>
              <a:t>Conclure : </a:t>
            </a:r>
            <a:endParaRPr lang="fr-FR" sz="1800" dirty="0"/>
          </a:p>
        </p:txBody>
      </p:sp>
      <mc:AlternateContent xmlns:mc="http://schemas.openxmlformats.org/markup-compatibility/2006">
        <mc:Choice xmlns:a14="http://schemas.microsoft.com/office/drawing/2010/main" Requires="a14">
          <p:sp>
            <p:nvSpPr>
              <p:cNvPr id="9" name="ZoneTexte 8">
                <a:extLst>
                  <a:ext uri="{FF2B5EF4-FFF2-40B4-BE49-F238E27FC236}">
                    <a16:creationId xmlns:a16="http://schemas.microsoft.com/office/drawing/2014/main" id="{9ADD0714-4B40-375D-2ED4-713BA267179C}"/>
                  </a:ext>
                </a:extLst>
              </p:cNvPr>
              <p:cNvSpPr txBox="1"/>
              <p:nvPr/>
            </p:nvSpPr>
            <p:spPr>
              <a:xfrm>
                <a:off x="415330" y="2360175"/>
                <a:ext cx="5869562" cy="2025876"/>
              </a:xfrm>
              <a:prstGeom prst="rect">
                <a:avLst/>
              </a:prstGeom>
              <a:noFill/>
            </p:spPr>
            <p:txBody>
              <a:bodyPr wrap="square">
                <a:spAutoFit/>
              </a:bodyPr>
              <a:lstStyle/>
              <a:p>
                <a:pPr>
                  <a:lnSpc>
                    <a:spcPct val="107000"/>
                  </a:lnSpc>
                  <a:spcAft>
                    <a:spcPts val="800"/>
                  </a:spcAft>
                  <a:buNone/>
                </a:pPr>
                <a:r>
                  <a:rPr lang="fr-FR" sz="1800" kern="100" dirty="0">
                    <a:effectLst/>
                    <a:latin typeface="Calibri" panose="020F0502020204030204" pitchFamily="34" charset="0"/>
                    <a:ea typeface="Calibri" panose="020F0502020204030204" pitchFamily="34" charset="0"/>
                    <a:cs typeface="Arial" panose="020B0604020202020204" pitchFamily="34" charset="0"/>
                  </a:rPr>
                  <a:t>On a donc d’après</a:t>
                </a:r>
              </a:p>
              <a:p>
                <a:pPr lvl="0">
                  <a:lnSpc>
                    <a:spcPct val="107000"/>
                  </a:lnSpc>
                  <a:spcAft>
                    <a:spcPts val="800"/>
                  </a:spcAft>
                  <a:buSzPts val="1000"/>
                  <a:tabLst>
                    <a:tab pos="457200" algn="l"/>
                  </a:tabLst>
                </a:pPr>
                <a14:m>
                  <m:oMathPara xmlns:m="http://schemas.openxmlformats.org/officeDocument/2006/math">
                    <m:oMathParaPr>
                      <m:jc m:val="centerGroup"/>
                    </m:oMathParaPr>
                    <m:oMath xmlns:m="http://schemas.openxmlformats.org/officeDocument/2006/math">
                      <m:r>
                        <a:rPr lang="fr-FR" sz="2000" b="1" i="1" kern="100" dirty="0" smtClean="0">
                          <a:solidFill>
                            <a:schemeClr val="bg1"/>
                          </a:solidFill>
                          <a:effectLst/>
                          <a:latin typeface="Cambria Math" panose="02040503050406030204" pitchFamily="18" charset="0"/>
                          <a:ea typeface="Cambria Math" panose="02040503050406030204" pitchFamily="18" charset="0"/>
                          <a:cs typeface="Arial" panose="020B0604020202020204" pitchFamily="34" charset="0"/>
                        </a:rPr>
                        <m:t>∆</m:t>
                      </m:r>
                      <m:r>
                        <a:rPr lang="fr-FR" sz="2000" b="1" i="1" kern="100" dirty="0" smtClean="0">
                          <a:solidFill>
                            <a:schemeClr val="bg1"/>
                          </a:solidFill>
                          <a:effectLst/>
                          <a:latin typeface="Cambria Math" panose="02040503050406030204" pitchFamily="18" charset="0"/>
                          <a:ea typeface="Calibri" panose="020F0502020204030204" pitchFamily="34" charset="0"/>
                          <a:cs typeface="Arial" panose="020B0604020202020204" pitchFamily="34" charset="0"/>
                        </a:rPr>
                        <m:t>𝑨𝑩𝑵</m:t>
                      </m:r>
                      <m:r>
                        <a:rPr lang="fr-FR" sz="2000" b="1" i="1" kern="100" dirty="0" smtClean="0">
                          <a:solidFill>
                            <a:schemeClr val="bg1"/>
                          </a:solidFill>
                          <a:effectLst/>
                          <a:latin typeface="Cambria Math" panose="02040503050406030204" pitchFamily="18" charset="0"/>
                          <a:ea typeface="Calibri" panose="020F0502020204030204" pitchFamily="34" charset="0"/>
                          <a:cs typeface="Arial" panose="020B0604020202020204" pitchFamily="34" charset="0"/>
                        </a:rPr>
                        <m:t> ≡∆ </m:t>
                      </m:r>
                      <m:r>
                        <a:rPr lang="fr-FR" sz="2000" b="1" i="1" kern="100" dirty="0">
                          <a:solidFill>
                            <a:schemeClr val="bg1"/>
                          </a:solidFill>
                          <a:effectLst/>
                          <a:latin typeface="Cambria Math" panose="02040503050406030204" pitchFamily="18" charset="0"/>
                          <a:ea typeface="Calibri" panose="020F0502020204030204" pitchFamily="34" charset="0"/>
                          <a:cs typeface="Arial" panose="020B0604020202020204" pitchFamily="34" charset="0"/>
                        </a:rPr>
                        <m:t>𝑨𝑪𝑴</m:t>
                      </m:r>
                    </m:oMath>
                  </m:oMathPara>
                </a14:m>
                <a:br>
                  <a:rPr lang="fr-FR" sz="1800" kern="100" dirty="0">
                    <a:effectLst/>
                    <a:latin typeface="Calibri" panose="020F0502020204030204" pitchFamily="34" charset="0"/>
                    <a:ea typeface="Calibri" panose="020F0502020204030204" pitchFamily="34" charset="0"/>
                    <a:cs typeface="Arial" panose="020B0604020202020204" pitchFamily="34" charset="0"/>
                  </a:rPr>
                </a:br>
                <a:r>
                  <a:rPr lang="fr-FR" sz="1800" kern="100" dirty="0">
                    <a:effectLst/>
                    <a:latin typeface="Calibri" panose="020F0502020204030204" pitchFamily="34" charset="0"/>
                    <a:ea typeface="Calibri" panose="020F0502020204030204" pitchFamily="34" charset="0"/>
                    <a:cs typeface="Arial" panose="020B0604020202020204" pitchFamily="34" charset="0"/>
                  </a:rPr>
                  <a:t>Dans deux triangles congrus, les côtés correspondants sont égaux.</a:t>
                </a:r>
                <a:br>
                  <a:rPr lang="fr-FR" sz="1800" kern="100" dirty="0">
                    <a:effectLst/>
                    <a:latin typeface="Calibri" panose="020F0502020204030204" pitchFamily="34" charset="0"/>
                    <a:ea typeface="Calibri" panose="020F0502020204030204" pitchFamily="34" charset="0"/>
                    <a:cs typeface="Arial" panose="020B0604020202020204" pitchFamily="34" charset="0"/>
                  </a:rPr>
                </a:br>
                <a:r>
                  <a:rPr lang="fr-FR" sz="1800" kern="100" dirty="0">
                    <a:effectLst/>
                    <a:latin typeface="Calibri" panose="020F0502020204030204" pitchFamily="34" charset="0"/>
                    <a:ea typeface="Calibri" panose="020F0502020204030204" pitchFamily="34" charset="0"/>
                    <a:cs typeface="Arial" panose="020B0604020202020204" pitchFamily="34" charset="0"/>
                  </a:rPr>
                  <a:t>Le côté AN correspond à </a:t>
                </a:r>
                <a:r>
                  <a:rPr lang="fr-FR" kern="100" dirty="0">
                    <a:latin typeface="Calibri" panose="020F0502020204030204" pitchFamily="34" charset="0"/>
                    <a:ea typeface="Calibri" panose="020F0502020204030204" pitchFamily="34" charset="0"/>
                    <a:cs typeface="Arial" panose="020B0604020202020204" pitchFamily="34" charset="0"/>
                  </a:rPr>
                  <a:t>CN </a:t>
                </a:r>
                <a:r>
                  <a:rPr lang="fr-FR" sz="1800" kern="100" dirty="0">
                    <a:effectLst/>
                    <a:latin typeface="Calibri" panose="020F0502020204030204" pitchFamily="34" charset="0"/>
                    <a:ea typeface="Calibri" panose="020F0502020204030204" pitchFamily="34" charset="0"/>
                    <a:cs typeface="Arial" panose="020B0604020202020204" pitchFamily="34" charset="0"/>
                  </a:rPr>
                  <a:t>, donc : </a:t>
                </a:r>
                <a:r>
                  <a:rPr lang="fr-FR" sz="2000" b="1"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AN = AM</a:t>
                </a:r>
                <a:br>
                  <a:rPr lang="fr-FR" sz="1800" kern="100" dirty="0">
                    <a:effectLst/>
                    <a:latin typeface="Calibri" panose="020F0502020204030204" pitchFamily="34" charset="0"/>
                    <a:ea typeface="Calibri" panose="020F0502020204030204" pitchFamily="34" charset="0"/>
                    <a:cs typeface="Arial" panose="020B0604020202020204" pitchFamily="34" charset="0"/>
                  </a:rPr>
                </a:br>
                <a:endParaRPr lang="fr-FR" sz="1800" kern="100" dirty="0">
                  <a:effectLst/>
                  <a:latin typeface="Calibri" panose="020F0502020204030204" pitchFamily="34" charset="0"/>
                  <a:ea typeface="Calibri" panose="020F0502020204030204" pitchFamily="34" charset="0"/>
                  <a:cs typeface="Arial" panose="020B0604020202020204" pitchFamily="34" charset="0"/>
                </a:endParaRPr>
              </a:p>
            </p:txBody>
          </p:sp>
        </mc:Choice>
        <mc:Fallback>
          <p:sp>
            <p:nvSpPr>
              <p:cNvPr id="9" name="ZoneTexte 8">
                <a:extLst>
                  <a:ext uri="{FF2B5EF4-FFF2-40B4-BE49-F238E27FC236}">
                    <a16:creationId xmlns:a16="http://schemas.microsoft.com/office/drawing/2014/main" id="{9ADD0714-4B40-375D-2ED4-713BA267179C}"/>
                  </a:ext>
                </a:extLst>
              </p:cNvPr>
              <p:cNvSpPr txBox="1">
                <a:spLocks noRot="1" noChangeAspect="1" noMove="1" noResize="1" noEditPoints="1" noAdjustHandles="1" noChangeArrowheads="1" noChangeShapeType="1" noTextEdit="1"/>
              </p:cNvSpPr>
              <p:nvPr/>
            </p:nvSpPr>
            <p:spPr>
              <a:xfrm>
                <a:off x="415330" y="2360175"/>
                <a:ext cx="5869562" cy="2025876"/>
              </a:xfrm>
              <a:prstGeom prst="rect">
                <a:avLst/>
              </a:prstGeom>
              <a:blipFill>
                <a:blip r:embed="rId2"/>
                <a:stretch>
                  <a:fillRect l="-831" t="-1205"/>
                </a:stretch>
              </a:blipFill>
            </p:spPr>
            <p:txBody>
              <a:bodyPr/>
              <a:lstStyle/>
              <a:p>
                <a:r>
                  <a:rPr lang="fr-FR">
                    <a:noFill/>
                  </a:rPr>
                  <a:t> </a:t>
                </a:r>
              </a:p>
            </p:txBody>
          </p:sp>
        </mc:Fallback>
      </mc:AlternateContent>
      <p:sp>
        <p:nvSpPr>
          <p:cNvPr id="3" name="Organigramme : Connecteur 2">
            <a:extLst>
              <a:ext uri="{FF2B5EF4-FFF2-40B4-BE49-F238E27FC236}">
                <a16:creationId xmlns:a16="http://schemas.microsoft.com/office/drawing/2014/main" id="{CF5636A7-1C27-E035-C7EF-7EB55C5692D0}"/>
              </a:ext>
            </a:extLst>
          </p:cNvPr>
          <p:cNvSpPr/>
          <p:nvPr/>
        </p:nvSpPr>
        <p:spPr>
          <a:xfrm>
            <a:off x="2336690" y="2341071"/>
            <a:ext cx="398834" cy="369121"/>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t>1</a:t>
            </a:r>
          </a:p>
        </p:txBody>
      </p:sp>
      <p:sp>
        <p:nvSpPr>
          <p:cNvPr id="6" name="Organigramme : Connecteur 5">
            <a:extLst>
              <a:ext uri="{FF2B5EF4-FFF2-40B4-BE49-F238E27FC236}">
                <a16:creationId xmlns:a16="http://schemas.microsoft.com/office/drawing/2014/main" id="{4147F93F-5127-1C99-B0C0-CAC1CEBC13BC}"/>
              </a:ext>
            </a:extLst>
          </p:cNvPr>
          <p:cNvSpPr/>
          <p:nvPr/>
        </p:nvSpPr>
        <p:spPr>
          <a:xfrm>
            <a:off x="3008696" y="2357790"/>
            <a:ext cx="398834" cy="369121"/>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t>2</a:t>
            </a:r>
          </a:p>
        </p:txBody>
      </p:sp>
      <p:sp>
        <p:nvSpPr>
          <p:cNvPr id="7" name="Organigramme : Connecteur 6">
            <a:extLst>
              <a:ext uri="{FF2B5EF4-FFF2-40B4-BE49-F238E27FC236}">
                <a16:creationId xmlns:a16="http://schemas.microsoft.com/office/drawing/2014/main" id="{76B1C234-63B1-4B0C-9B3B-BA340259B041}"/>
              </a:ext>
            </a:extLst>
          </p:cNvPr>
          <p:cNvSpPr/>
          <p:nvPr/>
        </p:nvSpPr>
        <p:spPr>
          <a:xfrm>
            <a:off x="3680702" y="2352695"/>
            <a:ext cx="398834" cy="369121"/>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t>3</a:t>
            </a:r>
          </a:p>
        </p:txBody>
      </p:sp>
      <mc:AlternateContent xmlns:mc="http://schemas.openxmlformats.org/markup-compatibility/2006" xmlns:a14="http://schemas.microsoft.com/office/drawing/2010/main">
        <mc:Choice Requires="a14">
          <p:sp>
            <p:nvSpPr>
              <p:cNvPr id="16" name="ZoneTexte 15">
                <a:extLst>
                  <a:ext uri="{FF2B5EF4-FFF2-40B4-BE49-F238E27FC236}">
                    <a16:creationId xmlns:a16="http://schemas.microsoft.com/office/drawing/2014/main" id="{78207D1B-59EA-1BB6-60E4-729CE9C1DB3C}"/>
                  </a:ext>
                </a:extLst>
              </p:cNvPr>
              <p:cNvSpPr txBox="1"/>
              <p:nvPr/>
            </p:nvSpPr>
            <p:spPr>
              <a:xfrm>
                <a:off x="1597891" y="2750973"/>
                <a:ext cx="3555754"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fr-FR" sz="1800" b="1" i="1" kern="100" dirty="0" smtClean="0">
                          <a:solidFill>
                            <a:srgbClr val="FF0000"/>
                          </a:solidFill>
                          <a:effectLst/>
                          <a:latin typeface="Cambria Math" panose="02040503050406030204" pitchFamily="18" charset="0"/>
                          <a:ea typeface="Cambria Math" panose="02040503050406030204" pitchFamily="18" charset="0"/>
                          <a:cs typeface="Arial" panose="020B0604020202020204" pitchFamily="34" charset="0"/>
                        </a:rPr>
                        <m:t>∆</m:t>
                      </m:r>
                      <m:r>
                        <a:rPr lang="fr-FR" sz="1800" b="1" i="1" kern="100" dirty="0" smtClean="0">
                          <a:solidFill>
                            <a:srgbClr val="FF0000"/>
                          </a:solidFill>
                          <a:effectLst/>
                          <a:latin typeface="Cambria Math" panose="02040503050406030204" pitchFamily="18" charset="0"/>
                          <a:ea typeface="Calibri" panose="020F0502020204030204" pitchFamily="34" charset="0"/>
                          <a:cs typeface="Arial" panose="020B0604020202020204" pitchFamily="34" charset="0"/>
                        </a:rPr>
                        <m:t>𝑨𝑴𝑵</m:t>
                      </m:r>
                      <m:r>
                        <a:rPr lang="fr-FR" sz="1800" b="1" i="1" kern="100" dirty="0" smtClean="0">
                          <a:solidFill>
                            <a:srgbClr val="FF0000"/>
                          </a:solidFill>
                          <a:effectLst/>
                          <a:latin typeface="Cambria Math" panose="02040503050406030204" pitchFamily="18" charset="0"/>
                          <a:ea typeface="Calibri" panose="020F0502020204030204" pitchFamily="34" charset="0"/>
                          <a:cs typeface="Arial" panose="020B0604020202020204" pitchFamily="34" charset="0"/>
                        </a:rPr>
                        <m:t> ≡∆ </m:t>
                      </m:r>
                      <m:r>
                        <a:rPr lang="fr-FR" sz="1800" b="1" i="1" kern="100" dirty="0">
                          <a:solidFill>
                            <a:srgbClr val="FF0000"/>
                          </a:solidFill>
                          <a:effectLst/>
                          <a:latin typeface="Cambria Math" panose="02040503050406030204" pitchFamily="18" charset="0"/>
                          <a:ea typeface="Calibri" panose="020F0502020204030204" pitchFamily="34" charset="0"/>
                          <a:cs typeface="Arial" panose="020B0604020202020204" pitchFamily="34" charset="0"/>
                        </a:rPr>
                        <m:t>𝑪𝑴</m:t>
                      </m:r>
                      <m:r>
                        <a:rPr lang="fr-FR" sz="1800" b="1" i="1" kern="100" dirty="0" smtClean="0">
                          <a:solidFill>
                            <a:srgbClr val="FF0000"/>
                          </a:solidFill>
                          <a:effectLst/>
                          <a:latin typeface="Cambria Math" panose="02040503050406030204" pitchFamily="18" charset="0"/>
                          <a:ea typeface="Calibri" panose="020F0502020204030204" pitchFamily="34" charset="0"/>
                          <a:cs typeface="Arial" panose="020B0604020202020204" pitchFamily="34" charset="0"/>
                        </a:rPr>
                        <m:t>𝑵</m:t>
                      </m:r>
                    </m:oMath>
                  </m:oMathPara>
                </a14:m>
                <a:endParaRPr lang="fr-FR" dirty="0"/>
              </a:p>
            </p:txBody>
          </p:sp>
        </mc:Choice>
        <mc:Fallback xmlns="">
          <p:sp>
            <p:nvSpPr>
              <p:cNvPr id="16" name="ZoneTexte 15">
                <a:extLst>
                  <a:ext uri="{FF2B5EF4-FFF2-40B4-BE49-F238E27FC236}">
                    <a16:creationId xmlns:a16="http://schemas.microsoft.com/office/drawing/2014/main" id="{78207D1B-59EA-1BB6-60E4-729CE9C1DB3C}"/>
                  </a:ext>
                </a:extLst>
              </p:cNvPr>
              <p:cNvSpPr txBox="1">
                <a:spLocks noRot="1" noChangeAspect="1" noMove="1" noResize="1" noEditPoints="1" noAdjustHandles="1" noChangeArrowheads="1" noChangeShapeType="1" noTextEdit="1"/>
              </p:cNvSpPr>
              <p:nvPr/>
            </p:nvSpPr>
            <p:spPr>
              <a:xfrm>
                <a:off x="1597891" y="2750973"/>
                <a:ext cx="3555754" cy="369332"/>
              </a:xfrm>
              <a:prstGeom prst="rect">
                <a:avLst/>
              </a:prstGeom>
              <a:blipFill>
                <a:blip r:embed="rId4"/>
                <a:stretch>
                  <a:fillRect/>
                </a:stretch>
              </a:blipFill>
            </p:spPr>
            <p:txBody>
              <a:bodyPr/>
              <a:lstStyle/>
              <a:p>
                <a:r>
                  <a:rPr lang="fr-FR">
                    <a:noFill/>
                  </a:rPr>
                  <a:t> </a:t>
                </a:r>
              </a:p>
            </p:txBody>
          </p:sp>
        </mc:Fallback>
      </mc:AlternateContent>
      <p:sp>
        <p:nvSpPr>
          <p:cNvPr id="18" name="ZoneTexte 17">
            <a:extLst>
              <a:ext uri="{FF2B5EF4-FFF2-40B4-BE49-F238E27FC236}">
                <a16:creationId xmlns:a16="http://schemas.microsoft.com/office/drawing/2014/main" id="{66C9033D-254A-ABCC-B303-8B668E9B109D}"/>
              </a:ext>
            </a:extLst>
          </p:cNvPr>
          <p:cNvSpPr txBox="1"/>
          <p:nvPr/>
        </p:nvSpPr>
        <p:spPr>
          <a:xfrm>
            <a:off x="3880119" y="3737696"/>
            <a:ext cx="6118698" cy="369332"/>
          </a:xfrm>
          <a:prstGeom prst="rect">
            <a:avLst/>
          </a:prstGeom>
          <a:noFill/>
        </p:spPr>
        <p:txBody>
          <a:bodyPr wrap="square">
            <a:spAutoFit/>
          </a:bodyPr>
          <a:lstStyle/>
          <a:p>
            <a:r>
              <a:rPr lang="fr-FR" sz="1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AN = </a:t>
            </a:r>
            <a:r>
              <a:rPr lang="fr-FR" b="1" kern="100" dirty="0">
                <a:solidFill>
                  <a:srgbClr val="FF0000"/>
                </a:solidFill>
                <a:latin typeface="Calibri" panose="020F0502020204030204" pitchFamily="34" charset="0"/>
                <a:ea typeface="Calibri" panose="020F0502020204030204" pitchFamily="34" charset="0"/>
                <a:cs typeface="Arial" panose="020B0604020202020204" pitchFamily="34" charset="0"/>
              </a:rPr>
              <a:t>CN</a:t>
            </a:r>
            <a:endParaRPr lang="fr-FR" dirty="0"/>
          </a:p>
        </p:txBody>
      </p:sp>
      <p:pic>
        <p:nvPicPr>
          <p:cNvPr id="8" name="Image 7" descr="Une image contenant ligne, diagramme, Tracé&#10;&#10;Le contenu généré par l’IA peut être incorrect.">
            <a:extLst>
              <a:ext uri="{FF2B5EF4-FFF2-40B4-BE49-F238E27FC236}">
                <a16:creationId xmlns:a16="http://schemas.microsoft.com/office/drawing/2014/main" id="{2F8AC848-C17F-C621-3F05-CEDE6EF5BCA2}"/>
              </a:ext>
            </a:extLst>
          </p:cNvPr>
          <p:cNvPicPr>
            <a:picLocks noChangeAspect="1"/>
          </p:cNvPicPr>
          <p:nvPr/>
        </p:nvPicPr>
        <p:blipFill>
          <a:blip r:embed="rId5"/>
          <a:stretch>
            <a:fillRect/>
          </a:stretch>
        </p:blipFill>
        <p:spPr>
          <a:xfrm>
            <a:off x="7067343" y="2133487"/>
            <a:ext cx="4457551" cy="3537739"/>
          </a:xfrm>
          <a:prstGeom prst="rect">
            <a:avLst/>
          </a:prstGeom>
        </p:spPr>
      </p:pic>
      <p:sp>
        <p:nvSpPr>
          <p:cNvPr id="17" name="ZoneTexte 16">
            <a:extLst>
              <a:ext uri="{FF2B5EF4-FFF2-40B4-BE49-F238E27FC236}">
                <a16:creationId xmlns:a16="http://schemas.microsoft.com/office/drawing/2014/main" id="{DEFE9905-2DDA-FAD2-4875-9CBA5CD9EE55}"/>
              </a:ext>
            </a:extLst>
          </p:cNvPr>
          <p:cNvSpPr txBox="1"/>
          <p:nvPr/>
        </p:nvSpPr>
        <p:spPr>
          <a:xfrm>
            <a:off x="300490" y="995955"/>
            <a:ext cx="6771519" cy="523220"/>
          </a:xfrm>
          <a:prstGeom prst="rect">
            <a:avLst/>
          </a:prstGeom>
          <a:noFill/>
        </p:spPr>
        <p:txBody>
          <a:bodyPr wrap="square">
            <a:spAutoFit/>
          </a:bodyPr>
          <a:lstStyle/>
          <a:p>
            <a:pPr>
              <a:buNone/>
            </a:pPr>
            <a:r>
              <a:rPr lang="fr-FR" sz="1400" b="1" dirty="0">
                <a:solidFill>
                  <a:schemeClr val="accent3"/>
                </a:solidFill>
              </a:rPr>
              <a:t>Soit △𝑨𝑩𝑪un triangle rectangle en  en 𝑨.</a:t>
            </a:r>
          </a:p>
          <a:p>
            <a:pPr>
              <a:buNone/>
            </a:pPr>
            <a:r>
              <a:rPr lang="fr-FR" sz="1400" b="1" dirty="0">
                <a:solidFill>
                  <a:schemeClr val="accent3"/>
                </a:solidFill>
              </a:rPr>
              <a:t>La médiatrice du côté AC coupe AC en M et BC en N.</a:t>
            </a:r>
          </a:p>
        </p:txBody>
      </p:sp>
      <mc:AlternateContent xmlns:mc="http://schemas.openxmlformats.org/markup-compatibility/2006" xmlns:a14="http://schemas.microsoft.com/office/drawing/2010/main">
        <mc:Choice Requires="a14">
          <p:sp>
            <p:nvSpPr>
              <p:cNvPr id="19" name="ZoneTexte 18">
                <a:extLst>
                  <a:ext uri="{FF2B5EF4-FFF2-40B4-BE49-F238E27FC236}">
                    <a16:creationId xmlns:a16="http://schemas.microsoft.com/office/drawing/2014/main" id="{5DF014B5-CE83-1281-7639-BA1F5783785D}"/>
                  </a:ext>
                </a:extLst>
              </p:cNvPr>
              <p:cNvSpPr txBox="1"/>
              <p:nvPr/>
            </p:nvSpPr>
            <p:spPr>
              <a:xfrm>
                <a:off x="5272392" y="1078182"/>
                <a:ext cx="2577830" cy="369332"/>
              </a:xfrm>
              <a:prstGeom prst="rect">
                <a:avLst/>
              </a:prstGeom>
              <a:noFill/>
            </p:spPr>
            <p:txBody>
              <a:bodyPr wrap="square">
                <a:spAutoFit/>
              </a:bodyPr>
              <a:lstStyle/>
              <a:p>
                <a:r>
                  <a:rPr lang="fr-FR" sz="1800" b="1" dirty="0">
                    <a:solidFill>
                      <a:srgbClr val="FF0000"/>
                    </a:solidFill>
                  </a:rPr>
                  <a:t>Montrer que </a:t>
                </a:r>
                <a14:m>
                  <m:oMath xmlns:m="http://schemas.openxmlformats.org/officeDocument/2006/math">
                    <m:r>
                      <a:rPr lang="fr-FR" sz="1800" b="1" i="1">
                        <a:solidFill>
                          <a:srgbClr val="FF0000"/>
                        </a:solidFill>
                        <a:latin typeface="Cambria Math" panose="02040503050406030204" pitchFamily="18" charset="0"/>
                      </a:rPr>
                      <m:t>𝑨</m:t>
                    </m:r>
                    <m:r>
                      <a:rPr lang="fr-FR" sz="1800" b="1" i="0" smtClean="0">
                        <a:solidFill>
                          <a:srgbClr val="FF0000"/>
                        </a:solidFill>
                        <a:latin typeface="Cambria Math" panose="02040503050406030204" pitchFamily="18" charset="0"/>
                      </a:rPr>
                      <m:t>𝐍</m:t>
                    </m:r>
                    <m:r>
                      <a:rPr lang="fr-FR" sz="1800" b="1" i="0">
                        <a:solidFill>
                          <a:srgbClr val="FF0000"/>
                        </a:solidFill>
                        <a:latin typeface="Cambria Math" panose="02040503050406030204" pitchFamily="18" charset="0"/>
                      </a:rPr>
                      <m:t>=</m:t>
                    </m:r>
                    <m:r>
                      <a:rPr lang="fr-FR" sz="1800" b="1" i="1" smtClean="0">
                        <a:solidFill>
                          <a:srgbClr val="FF0000"/>
                        </a:solidFill>
                        <a:latin typeface="Cambria Math" panose="02040503050406030204" pitchFamily="18" charset="0"/>
                      </a:rPr>
                      <m:t>𝑪𝑵</m:t>
                    </m:r>
                  </m:oMath>
                </a14:m>
                <a:r>
                  <a:rPr lang="fr-FR" sz="1800" b="1" dirty="0">
                    <a:solidFill>
                      <a:srgbClr val="FF0000"/>
                    </a:solidFill>
                  </a:rPr>
                  <a:t>.</a:t>
                </a:r>
              </a:p>
            </p:txBody>
          </p:sp>
        </mc:Choice>
        <mc:Fallback xmlns="">
          <p:sp>
            <p:nvSpPr>
              <p:cNvPr id="19" name="ZoneTexte 18">
                <a:extLst>
                  <a:ext uri="{FF2B5EF4-FFF2-40B4-BE49-F238E27FC236}">
                    <a16:creationId xmlns:a16="http://schemas.microsoft.com/office/drawing/2014/main" id="{5DF014B5-CE83-1281-7639-BA1F5783785D}"/>
                  </a:ext>
                </a:extLst>
              </p:cNvPr>
              <p:cNvSpPr txBox="1">
                <a:spLocks noRot="1" noChangeAspect="1" noMove="1" noResize="1" noEditPoints="1" noAdjustHandles="1" noChangeArrowheads="1" noChangeShapeType="1" noTextEdit="1"/>
              </p:cNvSpPr>
              <p:nvPr/>
            </p:nvSpPr>
            <p:spPr>
              <a:xfrm>
                <a:off x="5272392" y="1078182"/>
                <a:ext cx="2577830" cy="369332"/>
              </a:xfrm>
              <a:prstGeom prst="rect">
                <a:avLst/>
              </a:prstGeom>
              <a:blipFill>
                <a:blip r:embed="rId6"/>
                <a:stretch>
                  <a:fillRect l="-2128" t="-8333" b="-28333"/>
                </a:stretch>
              </a:blipFill>
            </p:spPr>
            <p:txBody>
              <a:bodyPr/>
              <a:lstStyle/>
              <a:p>
                <a:r>
                  <a:rPr lang="fr-FR">
                    <a:noFill/>
                  </a:rPr>
                  <a:t> </a:t>
                </a:r>
              </a:p>
            </p:txBody>
          </p:sp>
        </mc:Fallback>
      </mc:AlternateContent>
      <p:pic>
        <p:nvPicPr>
          <p:cNvPr id="20" name="Google Shape;289;p51">
            <a:extLst>
              <a:ext uri="{FF2B5EF4-FFF2-40B4-BE49-F238E27FC236}">
                <a16:creationId xmlns:a16="http://schemas.microsoft.com/office/drawing/2014/main" id="{05EBCD11-B86B-40C0-7F1B-9AF1C5420D28}"/>
              </a:ext>
            </a:extLst>
          </p:cNvPr>
          <p:cNvPicPr preferRelativeResize="0"/>
          <p:nvPr/>
        </p:nvPicPr>
        <p:blipFill rotWithShape="1">
          <a:blip r:embed="rId7">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4050875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3" grpId="0" animBg="1"/>
      <p:bldP spid="6" grpId="0" animBg="1"/>
      <p:bldP spid="7" grpId="0" animBg="1"/>
      <p:bldP spid="16" grpId="0"/>
      <p:bldP spid="18" grpId="0"/>
      <p:bldP spid="17" grpId="0"/>
      <p:bldP spid="19"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accorde 2 min au travail individuel puis une minute de discussion. Il circule pour contrôler et donner des indications en cas </a:t>
            </a:r>
            <a:r>
              <a:rPr lang="fr-FR" dirty="0">
                <a:solidFill>
                  <a:prstClr val="white">
                    <a:lumMod val="65000"/>
                  </a:prstClr>
                </a:solidFill>
              </a:rPr>
              <a:t>de besoin</a:t>
            </a:r>
            <a:r>
              <a:rPr lang="fr-FR" dirty="0">
                <a:solidFill>
                  <a:schemeClr val="bg1">
                    <a:lumMod val="65000"/>
                  </a:schemeClr>
                </a:solidFill>
              </a:rPr>
              <a:t>.</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6" name="Image 5" descr="Une image contenant texte, capture d’écran, ligne, diagramme&#10;&#10;Le contenu généré par l’IA peut être incorrect.">
            <a:extLst>
              <a:ext uri="{FF2B5EF4-FFF2-40B4-BE49-F238E27FC236}">
                <a16:creationId xmlns:a16="http://schemas.microsoft.com/office/drawing/2014/main" id="{A2490901-3694-56A9-E91D-4AEB9FC4B148}"/>
              </a:ext>
            </a:extLst>
          </p:cNvPr>
          <p:cNvPicPr>
            <a:picLocks noChangeAspect="1"/>
          </p:cNvPicPr>
          <p:nvPr/>
        </p:nvPicPr>
        <p:blipFill>
          <a:blip r:embed="rId4"/>
          <a:stretch>
            <a:fillRect/>
          </a:stretch>
        </p:blipFill>
        <p:spPr>
          <a:xfrm>
            <a:off x="2356915" y="1050161"/>
            <a:ext cx="7478169" cy="5430008"/>
          </a:xfrm>
          <a:prstGeom prst="rect">
            <a:avLst/>
          </a:prstGeom>
        </p:spPr>
      </p:pic>
      <p:sp>
        <p:nvSpPr>
          <p:cNvPr id="10" name="Text Placeholder 4">
            <a:extLst>
              <a:ext uri="{FF2B5EF4-FFF2-40B4-BE49-F238E27FC236}">
                <a16:creationId xmlns:a16="http://schemas.microsoft.com/office/drawing/2014/main" id="{6FF96EDB-46E5-D903-3383-9F6EB5F7E855}"/>
              </a:ext>
            </a:extLst>
          </p:cNvPr>
          <p:cNvSpPr txBox="1">
            <a:spLocks/>
          </p:cNvSpPr>
          <p:nvPr/>
        </p:nvSpPr>
        <p:spPr>
          <a:xfrm>
            <a:off x="5463769" y="6386512"/>
            <a:ext cx="1462324" cy="4714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Page  47</a:t>
            </a:r>
            <a:endParaRPr lang="fr-FR" sz="1800" dirty="0"/>
          </a:p>
        </p:txBody>
      </p:sp>
      <p:sp>
        <p:nvSpPr>
          <p:cNvPr id="3" name="Rectangle 2"/>
          <p:cNvSpPr/>
          <p:nvPr/>
        </p:nvSpPr>
        <p:spPr>
          <a:xfrm>
            <a:off x="935304" y="295708"/>
            <a:ext cx="9481002" cy="276999"/>
          </a:xfrm>
          <a:prstGeom prst="rect">
            <a:avLst/>
          </a:prstGeom>
        </p:spPr>
        <p:txBody>
          <a:bodyPr wrap="square">
            <a:spAutoFit/>
          </a:bodyPr>
          <a:lstStyle/>
          <a:p>
            <a:r>
              <a:rPr lang="fr-FR" sz="1200" b="1" dirty="0">
                <a:latin typeface="Arial" panose="020B0604020202020204" pitchFamily="34" charset="0"/>
                <a:cs typeface="Arial" panose="020B0604020202020204" pitchFamily="34" charset="0"/>
              </a:rPr>
              <a:t>Travaillez individuellement puis discutez en binômes vos réponses. (Corriger: dans la question 4) et BN=CM)</a:t>
            </a:r>
          </a:p>
        </p:txBody>
      </p:sp>
      <p:sp>
        <p:nvSpPr>
          <p:cNvPr id="2" name="ZoneTexte 1">
            <a:extLst>
              <a:ext uri="{FF2B5EF4-FFF2-40B4-BE49-F238E27FC236}">
                <a16:creationId xmlns:a16="http://schemas.microsoft.com/office/drawing/2014/main" id="{AF371865-9F4B-D9C5-7029-41685022DD8D}"/>
              </a:ext>
            </a:extLst>
          </p:cNvPr>
          <p:cNvSpPr txBox="1"/>
          <p:nvPr/>
        </p:nvSpPr>
        <p:spPr>
          <a:xfrm>
            <a:off x="3464152" y="4362181"/>
            <a:ext cx="384464" cy="261610"/>
          </a:xfrm>
          <a:prstGeom prst="rect">
            <a:avLst/>
          </a:prstGeom>
          <a:solidFill>
            <a:schemeClr val="bg1"/>
          </a:solidFill>
        </p:spPr>
        <p:txBody>
          <a:bodyPr wrap="square" rtlCol="0">
            <a:spAutoFit/>
          </a:bodyPr>
          <a:lstStyle/>
          <a:p>
            <a:pPr algn="l"/>
            <a:r>
              <a:rPr lang="fr-FR" sz="1100" dirty="0">
                <a:latin typeface="Calibri" panose="020F0502020204030204" pitchFamily="34" charset="0"/>
                <a:cs typeface="Calibri" panose="020F0502020204030204" pitchFamily="34" charset="0"/>
              </a:rPr>
              <a:t>CM</a:t>
            </a:r>
          </a:p>
        </p:txBody>
      </p:sp>
    </p:spTree>
    <p:extLst>
      <p:ext uri="{BB962C8B-B14F-4D97-AF65-F5344CB8AC3E}">
        <p14:creationId xmlns:p14="http://schemas.microsoft.com/office/powerpoint/2010/main" val="18501893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dirty="0"/>
              <a:t>Prenez la correction sur vos livrets..</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10" name="Image 9" descr="Une image contenant texte, capture d’écran, ligne, diagramme&#10;&#10;Le contenu généré par l’IA peut être incorrect.">
            <a:extLst>
              <a:ext uri="{FF2B5EF4-FFF2-40B4-BE49-F238E27FC236}">
                <a16:creationId xmlns:a16="http://schemas.microsoft.com/office/drawing/2014/main" id="{568B040B-EE7A-AB8E-67B9-A6B4CE4131BB}"/>
              </a:ext>
            </a:extLst>
          </p:cNvPr>
          <p:cNvPicPr>
            <a:picLocks noChangeAspect="1"/>
          </p:cNvPicPr>
          <p:nvPr/>
        </p:nvPicPr>
        <p:blipFill>
          <a:blip r:embed="rId4"/>
          <a:stretch>
            <a:fillRect/>
          </a:stretch>
        </p:blipFill>
        <p:spPr>
          <a:xfrm>
            <a:off x="2356915" y="713996"/>
            <a:ext cx="7478169" cy="5430008"/>
          </a:xfrm>
          <a:prstGeom prst="rect">
            <a:avLst/>
          </a:prstGeom>
        </p:spPr>
      </p:pic>
      <p:sp>
        <p:nvSpPr>
          <p:cNvPr id="5" name="ZoneTexte 4">
            <a:extLst>
              <a:ext uri="{FF2B5EF4-FFF2-40B4-BE49-F238E27FC236}">
                <a16:creationId xmlns:a16="http://schemas.microsoft.com/office/drawing/2014/main" id="{62B18CA0-6527-EF05-E41F-0AF80BDF2DED}"/>
              </a:ext>
            </a:extLst>
          </p:cNvPr>
          <p:cNvSpPr txBox="1"/>
          <p:nvPr/>
        </p:nvSpPr>
        <p:spPr>
          <a:xfrm>
            <a:off x="3971317" y="2310478"/>
            <a:ext cx="629866" cy="369332"/>
          </a:xfrm>
          <a:prstGeom prst="rect">
            <a:avLst/>
          </a:prstGeom>
          <a:noFill/>
        </p:spPr>
        <p:txBody>
          <a:bodyPr wrap="square">
            <a:spAutoFit/>
          </a:bodyPr>
          <a:lstStyle/>
          <a:p>
            <a:r>
              <a:rPr lang="fr-FR" sz="1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AM</a:t>
            </a:r>
            <a:endParaRPr lang="fr-FR" dirty="0"/>
          </a:p>
        </p:txBody>
      </p:sp>
      <p:sp>
        <p:nvSpPr>
          <p:cNvPr id="6" name="ZoneTexte 5">
            <a:extLst>
              <a:ext uri="{FF2B5EF4-FFF2-40B4-BE49-F238E27FC236}">
                <a16:creationId xmlns:a16="http://schemas.microsoft.com/office/drawing/2014/main" id="{6BD7FA79-D22E-8B77-0FFD-6136C78BCF44}"/>
              </a:ext>
            </a:extLst>
          </p:cNvPr>
          <p:cNvSpPr txBox="1"/>
          <p:nvPr/>
        </p:nvSpPr>
        <p:spPr>
          <a:xfrm>
            <a:off x="4685331" y="2310478"/>
            <a:ext cx="629866" cy="369332"/>
          </a:xfrm>
          <a:prstGeom prst="rect">
            <a:avLst/>
          </a:prstGeom>
          <a:noFill/>
        </p:spPr>
        <p:txBody>
          <a:bodyPr wrap="square">
            <a:spAutoFit/>
          </a:bodyPr>
          <a:lstStyle/>
          <a:p>
            <a:r>
              <a:rPr lang="fr-FR" sz="1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AN</a:t>
            </a:r>
            <a:endParaRPr lang="fr-FR" dirty="0"/>
          </a:p>
        </p:txBody>
      </p:sp>
      <p:sp>
        <p:nvSpPr>
          <p:cNvPr id="11" name="ZoneTexte 10">
            <a:extLst>
              <a:ext uri="{FF2B5EF4-FFF2-40B4-BE49-F238E27FC236}">
                <a16:creationId xmlns:a16="http://schemas.microsoft.com/office/drawing/2014/main" id="{68BDEFB1-E4FC-E58F-48B1-7FAA9945337D}"/>
              </a:ext>
            </a:extLst>
          </p:cNvPr>
          <p:cNvSpPr txBox="1"/>
          <p:nvPr/>
        </p:nvSpPr>
        <p:spPr>
          <a:xfrm>
            <a:off x="3341451" y="3186502"/>
            <a:ext cx="1973746" cy="369332"/>
          </a:xfrm>
          <a:prstGeom prst="rect">
            <a:avLst/>
          </a:prstGeom>
          <a:noFill/>
        </p:spPr>
        <p:txBody>
          <a:bodyPr wrap="square">
            <a:spAutoFit/>
          </a:bodyPr>
          <a:lstStyle/>
          <a:p>
            <a:r>
              <a:rPr lang="fr-FR" sz="1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congrus</a:t>
            </a:r>
            <a:endParaRPr lang="fr-FR" dirty="0"/>
          </a:p>
        </p:txBody>
      </p:sp>
      <p:sp>
        <p:nvSpPr>
          <p:cNvPr id="12" name="ZoneTexte 11">
            <a:extLst>
              <a:ext uri="{FF2B5EF4-FFF2-40B4-BE49-F238E27FC236}">
                <a16:creationId xmlns:a16="http://schemas.microsoft.com/office/drawing/2014/main" id="{356CDC57-0775-C7ED-70C7-6AFFCF70F6E2}"/>
              </a:ext>
            </a:extLst>
          </p:cNvPr>
          <p:cNvSpPr txBox="1"/>
          <p:nvPr/>
        </p:nvSpPr>
        <p:spPr>
          <a:xfrm>
            <a:off x="5580027" y="3708017"/>
            <a:ext cx="1031944" cy="369332"/>
          </a:xfrm>
          <a:prstGeom prst="rect">
            <a:avLst/>
          </a:prstGeom>
          <a:noFill/>
        </p:spPr>
        <p:txBody>
          <a:bodyPr wrap="square">
            <a:spAutoFit/>
          </a:bodyPr>
          <a:lstStyle/>
          <a:p>
            <a:r>
              <a:rPr lang="fr-FR" sz="1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isocèle</a:t>
            </a:r>
            <a:endParaRPr lang="fr-FR" dirty="0"/>
          </a:p>
        </p:txBody>
      </p:sp>
      <p:sp>
        <p:nvSpPr>
          <p:cNvPr id="13" name="ZoneTexte 12">
            <a:extLst>
              <a:ext uri="{FF2B5EF4-FFF2-40B4-BE49-F238E27FC236}">
                <a16:creationId xmlns:a16="http://schemas.microsoft.com/office/drawing/2014/main" id="{85D22B97-50FB-669A-088A-DB09775F3B59}"/>
              </a:ext>
            </a:extLst>
          </p:cNvPr>
          <p:cNvSpPr txBox="1"/>
          <p:nvPr/>
        </p:nvSpPr>
        <p:spPr>
          <a:xfrm>
            <a:off x="5479508" y="4200828"/>
            <a:ext cx="1855147" cy="369332"/>
          </a:xfrm>
          <a:prstGeom prst="rect">
            <a:avLst/>
          </a:prstGeom>
          <a:noFill/>
        </p:spPr>
        <p:txBody>
          <a:bodyPr wrap="square">
            <a:spAutoFit/>
          </a:bodyPr>
          <a:lstStyle/>
          <a:p>
            <a:r>
              <a:rPr lang="fr-FR" sz="1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 supplémentaires</a:t>
            </a:r>
            <a:endParaRPr lang="fr-FR" dirty="0"/>
          </a:p>
        </p:txBody>
      </p:sp>
      <p:sp>
        <p:nvSpPr>
          <p:cNvPr id="14" name="ZoneTexte 13">
            <a:extLst>
              <a:ext uri="{FF2B5EF4-FFF2-40B4-BE49-F238E27FC236}">
                <a16:creationId xmlns:a16="http://schemas.microsoft.com/office/drawing/2014/main" id="{44718869-B13F-AAC5-C2AA-7C15443FFDD7}"/>
              </a:ext>
            </a:extLst>
          </p:cNvPr>
          <p:cNvSpPr txBox="1"/>
          <p:nvPr/>
        </p:nvSpPr>
        <p:spPr>
          <a:xfrm>
            <a:off x="5684397" y="4431152"/>
            <a:ext cx="1855147" cy="369332"/>
          </a:xfrm>
          <a:prstGeom prst="rect">
            <a:avLst/>
          </a:prstGeom>
          <a:noFill/>
        </p:spPr>
        <p:txBody>
          <a:bodyPr wrap="square">
            <a:spAutoFit/>
          </a:bodyPr>
          <a:lstStyle/>
          <a:p>
            <a:r>
              <a:rPr lang="fr-FR" sz="1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 supplémentaires</a:t>
            </a:r>
            <a:endParaRPr lang="fr-FR" dirty="0"/>
          </a:p>
        </p:txBody>
      </p:sp>
      <p:sp>
        <p:nvSpPr>
          <p:cNvPr id="15" name="ZoneTexte 14">
            <a:extLst>
              <a:ext uri="{FF2B5EF4-FFF2-40B4-BE49-F238E27FC236}">
                <a16:creationId xmlns:a16="http://schemas.microsoft.com/office/drawing/2014/main" id="{51975720-5B77-A873-6E04-E241A583D74E}"/>
              </a:ext>
            </a:extLst>
          </p:cNvPr>
          <p:cNvSpPr txBox="1"/>
          <p:nvPr/>
        </p:nvSpPr>
        <p:spPr>
          <a:xfrm>
            <a:off x="6279809" y="4693639"/>
            <a:ext cx="1031944" cy="369332"/>
          </a:xfrm>
          <a:prstGeom prst="rect">
            <a:avLst/>
          </a:prstGeom>
          <a:noFill/>
        </p:spPr>
        <p:txBody>
          <a:bodyPr wrap="square">
            <a:spAutoFit/>
          </a:bodyPr>
          <a:lstStyle/>
          <a:p>
            <a:r>
              <a:rPr lang="fr-FR" sz="1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isocèle</a:t>
            </a:r>
            <a:endParaRPr lang="fr-FR" dirty="0"/>
          </a:p>
        </p:txBody>
      </p:sp>
      <p:sp>
        <p:nvSpPr>
          <p:cNvPr id="16" name="ZoneTexte 15">
            <a:extLst>
              <a:ext uri="{FF2B5EF4-FFF2-40B4-BE49-F238E27FC236}">
                <a16:creationId xmlns:a16="http://schemas.microsoft.com/office/drawing/2014/main" id="{37C2DBCA-9977-F5F2-486F-445775D4953A}"/>
              </a:ext>
            </a:extLst>
          </p:cNvPr>
          <p:cNvSpPr txBox="1"/>
          <p:nvPr/>
        </p:nvSpPr>
        <p:spPr>
          <a:xfrm>
            <a:off x="3341451" y="5692461"/>
            <a:ext cx="629866" cy="369332"/>
          </a:xfrm>
          <a:prstGeom prst="rect">
            <a:avLst/>
          </a:prstGeom>
          <a:noFill/>
        </p:spPr>
        <p:txBody>
          <a:bodyPr wrap="square">
            <a:spAutoFit/>
          </a:bodyPr>
          <a:lstStyle/>
          <a:p>
            <a:r>
              <a:rPr lang="fr-FR" sz="1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AN</a:t>
            </a:r>
            <a:endParaRPr lang="fr-FR" dirty="0"/>
          </a:p>
        </p:txBody>
      </p:sp>
      <p:sp>
        <p:nvSpPr>
          <p:cNvPr id="17" name="ZoneTexte 16">
            <a:extLst>
              <a:ext uri="{FF2B5EF4-FFF2-40B4-BE49-F238E27FC236}">
                <a16:creationId xmlns:a16="http://schemas.microsoft.com/office/drawing/2014/main" id="{01190C60-2540-2E2E-3312-3A1A2EB6959E}"/>
              </a:ext>
            </a:extLst>
          </p:cNvPr>
          <p:cNvSpPr txBox="1"/>
          <p:nvPr/>
        </p:nvSpPr>
        <p:spPr>
          <a:xfrm>
            <a:off x="5369464" y="5705168"/>
            <a:ext cx="629866" cy="369332"/>
          </a:xfrm>
          <a:prstGeom prst="rect">
            <a:avLst/>
          </a:prstGeom>
          <a:noFill/>
        </p:spPr>
        <p:txBody>
          <a:bodyPr wrap="square">
            <a:spAutoFit/>
          </a:bodyPr>
          <a:lstStyle/>
          <a:p>
            <a:r>
              <a:rPr lang="fr-FR" sz="1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AM</a:t>
            </a:r>
            <a:endParaRPr lang="fr-FR" dirty="0"/>
          </a:p>
        </p:txBody>
      </p:sp>
      <p:sp>
        <p:nvSpPr>
          <p:cNvPr id="18" name="ZoneTexte 17">
            <a:extLst>
              <a:ext uri="{FF2B5EF4-FFF2-40B4-BE49-F238E27FC236}">
                <a16:creationId xmlns:a16="http://schemas.microsoft.com/office/drawing/2014/main" id="{C9642D05-48B6-985D-F25F-DFBBA01B2B15}"/>
              </a:ext>
            </a:extLst>
          </p:cNvPr>
          <p:cNvSpPr txBox="1"/>
          <p:nvPr/>
        </p:nvSpPr>
        <p:spPr>
          <a:xfrm>
            <a:off x="5877739" y="5705168"/>
            <a:ext cx="629866" cy="369332"/>
          </a:xfrm>
          <a:prstGeom prst="rect">
            <a:avLst/>
          </a:prstGeom>
          <a:noFill/>
        </p:spPr>
        <p:txBody>
          <a:bodyPr wrap="square">
            <a:spAutoFit/>
          </a:bodyPr>
          <a:lstStyle/>
          <a:p>
            <a:r>
              <a:rPr lang="fr-FR" sz="1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AN</a:t>
            </a:r>
            <a:endParaRPr lang="fr-FR" dirty="0"/>
          </a:p>
        </p:txBody>
      </p:sp>
      <p:sp>
        <p:nvSpPr>
          <p:cNvPr id="4" name="ZoneTexte 3">
            <a:extLst>
              <a:ext uri="{FF2B5EF4-FFF2-40B4-BE49-F238E27FC236}">
                <a16:creationId xmlns:a16="http://schemas.microsoft.com/office/drawing/2014/main" id="{8DBAC155-6180-23ED-1E17-7175FAFE565A}"/>
              </a:ext>
            </a:extLst>
          </p:cNvPr>
          <p:cNvSpPr txBox="1"/>
          <p:nvPr/>
        </p:nvSpPr>
        <p:spPr>
          <a:xfrm>
            <a:off x="3464152" y="4019281"/>
            <a:ext cx="384464" cy="261610"/>
          </a:xfrm>
          <a:prstGeom prst="rect">
            <a:avLst/>
          </a:prstGeom>
          <a:solidFill>
            <a:schemeClr val="bg1"/>
          </a:solidFill>
        </p:spPr>
        <p:txBody>
          <a:bodyPr wrap="square" rtlCol="0">
            <a:spAutoFit/>
          </a:bodyPr>
          <a:lstStyle/>
          <a:p>
            <a:pPr algn="l"/>
            <a:r>
              <a:rPr lang="fr-FR" sz="1100" dirty="0">
                <a:latin typeface="Calibri" panose="020F0502020204030204" pitchFamily="34" charset="0"/>
                <a:cs typeface="Calibri" panose="020F0502020204030204" pitchFamily="34" charset="0"/>
              </a:rPr>
              <a:t>CM</a:t>
            </a:r>
          </a:p>
        </p:txBody>
      </p:sp>
    </p:spTree>
    <p:extLst>
      <p:ext uri="{BB962C8B-B14F-4D97-AF65-F5344CB8AC3E}">
        <p14:creationId xmlns:p14="http://schemas.microsoft.com/office/powerpoint/2010/main" val="2631886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1" grpId="0"/>
      <p:bldP spid="12" grpId="0"/>
      <p:bldP spid="13" grpId="0"/>
      <p:bldP spid="14" grpId="0"/>
      <p:bldP spid="15" grpId="0"/>
      <p:bldP spid="16" grpId="0"/>
      <p:bldP spid="17" grpId="0"/>
      <p:bldP spid="18"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 47</a:t>
            </a:r>
            <a:endParaRPr lang="fr-FR" dirty="0"/>
          </a:p>
        </p:txBody>
      </p:sp>
      <p:pic>
        <p:nvPicPr>
          <p:cNvPr id="7" name="Image 6" descr="Une image contenant texte, Police, ligne, capture d’écran&#10;&#10;Le contenu généré par l’IA peut être incorrect.">
            <a:extLst>
              <a:ext uri="{FF2B5EF4-FFF2-40B4-BE49-F238E27FC236}">
                <a16:creationId xmlns:a16="http://schemas.microsoft.com/office/drawing/2014/main" id="{A5BB3205-3845-8703-2A4C-8E893FA69B2D}"/>
              </a:ext>
            </a:extLst>
          </p:cNvPr>
          <p:cNvPicPr>
            <a:picLocks noChangeAspect="1"/>
          </p:cNvPicPr>
          <p:nvPr/>
        </p:nvPicPr>
        <p:blipFill>
          <a:blip r:embed="rId2"/>
          <a:stretch>
            <a:fillRect/>
          </a:stretch>
        </p:blipFill>
        <p:spPr>
          <a:xfrm>
            <a:off x="466115" y="1644409"/>
            <a:ext cx="11259769" cy="2780697"/>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p:txBody>
          <a:bodyPr/>
          <a:lstStyle/>
          <a:p>
            <a:pPr marL="285750" lvl="0" indent="-285750">
              <a:buFont typeface="Arial" panose="020B0604020202020204" pitchFamily="34" charset="0"/>
              <a:buChar char="•"/>
            </a:pPr>
            <a:r>
              <a:rPr lang="fr-FR" dirty="0"/>
              <a:t>Utiliser la congruence de deux triangles pour résoudre un problème </a:t>
            </a:r>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p:txBody>
          <a:bodyPr/>
          <a:lstStyle/>
          <a:p>
            <a:r>
              <a:rPr lang="fr-FR" noProof="0" dirty="0"/>
              <a:t>Triangles congrus</a:t>
            </a:r>
          </a:p>
          <a:p>
            <a:r>
              <a:rPr lang="fr-FR" noProof="0" dirty="0"/>
              <a:t>Angles homologues</a:t>
            </a:r>
          </a:p>
          <a:p>
            <a:r>
              <a:rPr lang="fr-FR" noProof="0" dirty="0"/>
              <a:t>Sommets homologues</a:t>
            </a:r>
          </a:p>
          <a:p>
            <a:r>
              <a:rPr lang="fr-FR" noProof="0" dirty="0"/>
              <a:t>Côtés homologues</a:t>
            </a:r>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lstStyle/>
          <a:p>
            <a:pPr lvl="0"/>
            <a:r>
              <a:rPr lang="fr-FR" b="1" dirty="0"/>
              <a:t>L’élève doit être capable de :</a:t>
            </a:r>
          </a:p>
          <a:p>
            <a:pPr lvl="0">
              <a:buFont typeface="Arial" panose="020B0604020202020204" pitchFamily="34" charset="0"/>
              <a:buChar char="•"/>
            </a:pPr>
            <a:r>
              <a:rPr lang="fr-FR" dirty="0"/>
              <a:t>Repérer deux triangles congrus pour trouver une distance ou une mesure d’un angle en utilisant l’égalité des côtés ou des angles homologues </a:t>
            </a:r>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FR" dirty="0"/>
              <a:t>Considérer comme  égaux des côtés ou des angles non homologues.</a:t>
            </a:r>
          </a:p>
        </p:txBody>
      </p:sp>
    </p:spTree>
    <p:extLst>
      <p:ext uri="{BB962C8B-B14F-4D97-AF65-F5344CB8AC3E}">
        <p14:creationId xmlns:p14="http://schemas.microsoft.com/office/powerpoint/2010/main" val="15443514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973115" y="1306115"/>
            <a:ext cx="4245769" cy="4245769"/>
          </a:xfrm>
        </p:spPr>
      </p:pic>
      <p:sp>
        <p:nvSpPr>
          <p:cNvPr id="5"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r>
              <a:rPr lang="fr-FR" dirty="0"/>
              <a:t>L’enseignant encourage les à exprimer ce qu’ils ont appris avec leurs propres mots.</a:t>
            </a:r>
          </a:p>
        </p:txBody>
      </p:sp>
    </p:spTree>
    <p:extLst>
      <p:ext uri="{BB962C8B-B14F-4D97-AF65-F5344CB8AC3E}">
        <p14:creationId xmlns:p14="http://schemas.microsoft.com/office/powerpoint/2010/main" val="8922180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p:txBody>
          <a:bodyPr/>
          <a:lstStyle/>
          <a:p>
            <a:r>
              <a:rPr lang="fr-FR" dirty="0"/>
              <a:t>Dans cette séance nous avons appris à résoudre un problème en utilisant les triangles congrus</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7" name="Image 6" descr="Une image contenant texte, diagramme, capture d’écran, origami&#10;&#10;Le contenu généré par l’IA peut être incorrect.">
            <a:extLst>
              <a:ext uri="{FF2B5EF4-FFF2-40B4-BE49-F238E27FC236}">
                <a16:creationId xmlns:a16="http://schemas.microsoft.com/office/drawing/2014/main" id="{3F7E9DE7-3B2A-FF16-771A-4B0A67C9922C}"/>
              </a:ext>
            </a:extLst>
          </p:cNvPr>
          <p:cNvPicPr>
            <a:picLocks noChangeAspect="1"/>
          </p:cNvPicPr>
          <p:nvPr/>
        </p:nvPicPr>
        <p:blipFill>
          <a:blip r:embed="rId3"/>
          <a:stretch>
            <a:fillRect/>
          </a:stretch>
        </p:blipFill>
        <p:spPr>
          <a:xfrm>
            <a:off x="1535954" y="1274322"/>
            <a:ext cx="9120092" cy="5038372"/>
          </a:xfrm>
          <a:prstGeom prst="rect">
            <a:avLst/>
          </a:prstGeom>
        </p:spPr>
      </p:pic>
    </p:spTree>
    <p:extLst>
      <p:ext uri="{BB962C8B-B14F-4D97-AF65-F5344CB8AC3E}">
        <p14:creationId xmlns:p14="http://schemas.microsoft.com/office/powerpoint/2010/main" val="28263029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F2373-3A99-3223-C17A-CD6F685E590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705D666-8CE2-3A82-24D2-E2C2EA4E08B3}"/>
              </a:ext>
            </a:extLst>
          </p:cNvPr>
          <p:cNvSpPr>
            <a:spLocks noGrp="1"/>
          </p:cNvSpPr>
          <p:nvPr>
            <p:ph type="title"/>
          </p:nvPr>
        </p:nvSpPr>
        <p:spPr/>
        <p:txBody>
          <a:bodyPr/>
          <a:lstStyle/>
          <a:p>
            <a:r>
              <a:rPr lang="fr-FR" dirty="0"/>
              <a:t>Dans cette séance nous avons appris à reconnaître les côtés et les angles homologues de deux triangles congrus</a:t>
            </a:r>
          </a:p>
        </p:txBody>
      </p:sp>
      <p:sp>
        <p:nvSpPr>
          <p:cNvPr id="4" name="Espace réservé du contenu 3">
            <a:extLst>
              <a:ext uri="{FF2B5EF4-FFF2-40B4-BE49-F238E27FC236}">
                <a16:creationId xmlns:a16="http://schemas.microsoft.com/office/drawing/2014/main" id="{2F10C713-65D9-DA41-C000-00370CEC8B0A}"/>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28B42D31-0704-E024-E5BE-43DBA6854699}"/>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6" name="Image 5" descr="Une image contenant texte, capture d’écran, Police&#10;&#10;Le contenu généré par l’IA peut être incorrect.">
            <a:extLst>
              <a:ext uri="{FF2B5EF4-FFF2-40B4-BE49-F238E27FC236}">
                <a16:creationId xmlns:a16="http://schemas.microsoft.com/office/drawing/2014/main" id="{3625326A-D08B-7E6B-2F25-DD60B07A0500}"/>
              </a:ext>
            </a:extLst>
          </p:cNvPr>
          <p:cNvPicPr>
            <a:picLocks noChangeAspect="1"/>
          </p:cNvPicPr>
          <p:nvPr/>
        </p:nvPicPr>
        <p:blipFill>
          <a:blip r:embed="rId3"/>
          <a:stretch>
            <a:fillRect/>
          </a:stretch>
        </p:blipFill>
        <p:spPr>
          <a:xfrm>
            <a:off x="1030246" y="1258268"/>
            <a:ext cx="10365894" cy="5007939"/>
          </a:xfrm>
          <a:prstGeom prst="rect">
            <a:avLst/>
          </a:prstGeom>
        </p:spPr>
      </p:pic>
    </p:spTree>
    <p:extLst>
      <p:ext uri="{BB962C8B-B14F-4D97-AF65-F5344CB8AC3E}">
        <p14:creationId xmlns:p14="http://schemas.microsoft.com/office/powerpoint/2010/main" val="389539534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sp>
        <p:nvSpPr>
          <p:cNvPr id="7" name="Text Placeholder 4">
            <a:extLst>
              <a:ext uri="{FF2B5EF4-FFF2-40B4-BE49-F238E27FC236}">
                <a16:creationId xmlns:a16="http://schemas.microsoft.com/office/drawing/2014/main" id="{85301012-2B87-3AE7-4862-C881687F1D28}"/>
              </a:ext>
            </a:extLst>
          </p:cNvPr>
          <p:cNvSpPr txBox="1">
            <a:spLocks/>
          </p:cNvSpPr>
          <p:nvPr/>
        </p:nvSpPr>
        <p:spPr>
          <a:xfrm>
            <a:off x="5483225" y="5953918"/>
            <a:ext cx="1225550" cy="4714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Page 47</a:t>
            </a:r>
            <a:endParaRPr lang="fr-FR" sz="2000" dirty="0"/>
          </a:p>
        </p:txBody>
      </p:sp>
      <p:pic>
        <p:nvPicPr>
          <p:cNvPr id="6" name="Image 5" descr="Une image contenant texte, ligne, Police, diagramme&#10;&#10;Le contenu généré par l’IA peut être incorrect.">
            <a:extLst>
              <a:ext uri="{FF2B5EF4-FFF2-40B4-BE49-F238E27FC236}">
                <a16:creationId xmlns:a16="http://schemas.microsoft.com/office/drawing/2014/main" id="{B8E86156-8849-B701-8174-37001338D29C}"/>
              </a:ext>
            </a:extLst>
          </p:cNvPr>
          <p:cNvPicPr>
            <a:picLocks noChangeAspect="1"/>
          </p:cNvPicPr>
          <p:nvPr/>
        </p:nvPicPr>
        <p:blipFill>
          <a:blip r:embed="rId2"/>
          <a:stretch>
            <a:fillRect/>
          </a:stretch>
        </p:blipFill>
        <p:spPr>
          <a:xfrm>
            <a:off x="236762" y="1789581"/>
            <a:ext cx="11660166" cy="2468210"/>
          </a:xfrm>
          <a:prstGeom prst="rect">
            <a:avLst/>
          </a:prstGeom>
        </p:spPr>
      </p:pic>
    </p:spTree>
    <p:extLst>
      <p:ext uri="{BB962C8B-B14F-4D97-AF65-F5344CB8AC3E}">
        <p14:creationId xmlns:p14="http://schemas.microsoft.com/office/powerpoint/2010/main" val="412495279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19508-8181-16DD-B1BF-ACE788E4BF0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E83FABB-2A66-C371-78CF-555BC47FDCCD}"/>
              </a:ext>
            </a:extLst>
          </p:cNvPr>
          <p:cNvSpPr>
            <a:spLocks noGrp="1"/>
          </p:cNvSpPr>
          <p:nvPr>
            <p:ph type="title"/>
          </p:nvPr>
        </p:nvSpPr>
        <p:spPr/>
        <p:txBody>
          <a:bodyPr/>
          <a:lstStyle/>
          <a:p>
            <a:r>
              <a:rPr lang="fr-FR" i="1" dirty="0">
                <a:solidFill>
                  <a:prstClr val="black"/>
                </a:solidFill>
                <a:latin typeface="Calibri" panose="020F0502020204030204"/>
              </a:rPr>
              <a:t> C’est la fin de notre séance. N’oubliez pas de réviser votre leçon.</a:t>
            </a:r>
          </a:p>
        </p:txBody>
      </p:sp>
      <p:sp>
        <p:nvSpPr>
          <p:cNvPr id="4" name="Espace réservé du contenu 3">
            <a:extLst>
              <a:ext uri="{FF2B5EF4-FFF2-40B4-BE49-F238E27FC236}">
                <a16:creationId xmlns:a16="http://schemas.microsoft.com/office/drawing/2014/main" id="{6292E3E0-C9A7-842B-A7BD-C0569196BCB0}"/>
              </a:ext>
            </a:extLst>
          </p:cNvPr>
          <p:cNvSpPr>
            <a:spLocks noGrp="1"/>
          </p:cNvSpPr>
          <p:nvPr>
            <p:ph sz="quarter" idx="11"/>
          </p:nvPr>
        </p:nvSpPr>
        <p:spPr/>
        <p:txBody>
          <a:bodyPr/>
          <a:lstStyle/>
          <a:p>
            <a:r>
              <a:rPr lang="fr-FR" dirty="0"/>
              <a:t>L’enseignant incite les élèves à faire l’exercice à la maison, puis clôt la séance..</a:t>
            </a:r>
          </a:p>
        </p:txBody>
      </p:sp>
      <p:pic>
        <p:nvPicPr>
          <p:cNvPr id="3" name="Google Shape;1141;p76">
            <a:extLst>
              <a:ext uri="{FF2B5EF4-FFF2-40B4-BE49-F238E27FC236}">
                <a16:creationId xmlns:a16="http://schemas.microsoft.com/office/drawing/2014/main" id="{8AB5F802-6679-89FE-33B9-D7A03F37C863}"/>
              </a:ext>
            </a:extLst>
          </p:cNvPr>
          <p:cNvPicPr>
            <a:picLocks noChangeAspect="1"/>
          </p:cNvPicPr>
          <p:nvPr/>
        </p:nvPicPr>
        <p:blipFill>
          <a:blip r:embed="rId2">
            <a:alphaModFix/>
          </a:blip>
          <a:srcRect/>
          <a:stretch>
            <a:fillRect/>
          </a:stretch>
        </p:blipFill>
        <p:spPr>
          <a:xfrm>
            <a:off x="11503742" y="452067"/>
            <a:ext cx="570272" cy="539197"/>
          </a:xfrm>
          <a:prstGeom prst="rect">
            <a:avLst/>
          </a:prstGeom>
          <a:noFill/>
          <a:ln cap="flat">
            <a:noFill/>
          </a:ln>
        </p:spPr>
      </p:pic>
      <p:pic>
        <p:nvPicPr>
          <p:cNvPr id="5" name="Image 4">
            <a:extLst>
              <a:ext uri="{FF2B5EF4-FFF2-40B4-BE49-F238E27FC236}">
                <a16:creationId xmlns:a16="http://schemas.microsoft.com/office/drawing/2014/main" id="{4B143794-8AA3-EFB9-E92B-489E9E7461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661" y="1285067"/>
            <a:ext cx="5936259" cy="5182811"/>
          </a:xfrm>
          <a:prstGeom prst="rect">
            <a:avLst/>
          </a:prstGeom>
        </p:spPr>
      </p:pic>
    </p:spTree>
    <p:extLst>
      <p:ext uri="{BB962C8B-B14F-4D97-AF65-F5344CB8AC3E}">
        <p14:creationId xmlns:p14="http://schemas.microsoft.com/office/powerpoint/2010/main" val="3044271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2277</TotalTime>
  <Words>2824</Words>
  <Application>Microsoft Office PowerPoint</Application>
  <PresentationFormat>Grand écran</PresentationFormat>
  <Paragraphs>325</Paragraphs>
  <Slides>65</Slides>
  <Notes>4</Notes>
  <HiddenSlides>7</HiddenSlides>
  <MMClips>0</MMClips>
  <ScaleCrop>false</ScaleCrop>
  <HeadingPairs>
    <vt:vector size="6" baseType="variant">
      <vt:variant>
        <vt:lpstr>Polices utilisées</vt:lpstr>
      </vt:variant>
      <vt:variant>
        <vt:i4>13</vt:i4>
      </vt:variant>
      <vt:variant>
        <vt:lpstr>Thème</vt:lpstr>
      </vt:variant>
      <vt:variant>
        <vt:i4>1</vt:i4>
      </vt:variant>
      <vt:variant>
        <vt:lpstr>Titres des diapositives</vt:lpstr>
      </vt:variant>
      <vt:variant>
        <vt:i4>65</vt:i4>
      </vt:variant>
    </vt:vector>
  </HeadingPairs>
  <TitlesOfParts>
    <vt:vector size="79" baseType="lpstr">
      <vt:lpstr>Aptos</vt:lpstr>
      <vt:lpstr>Aptos Display</vt:lpstr>
      <vt:lpstr>Arial</vt:lpstr>
      <vt:lpstr>Calibri</vt:lpstr>
      <vt:lpstr>Cambria Math</vt:lpstr>
      <vt:lpstr>CDGBYT+BradleyHandITCTT-Bold</vt:lpstr>
      <vt:lpstr>Dosis</vt:lpstr>
      <vt:lpstr>Georgia</vt:lpstr>
      <vt:lpstr>OHWVKV+Calibri</vt:lpstr>
      <vt:lpstr>OHWVKV+Calibri-Bold</vt:lpstr>
      <vt:lpstr>OXWVKV+Symbol</vt:lpstr>
      <vt:lpstr>Symbol</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Voici la réponse.</vt:lpstr>
      <vt:lpstr>Présentation PowerPoint</vt:lpstr>
      <vt:lpstr>Présentation PowerPoint</vt:lpstr>
      <vt:lpstr>Présentation PowerPoint</vt:lpstr>
      <vt:lpstr>Présentation PowerPoint</vt:lpstr>
      <vt:lpstr>On commence par la correction de l’exercice maison de la séance précédente.</vt:lpstr>
      <vt:lpstr>Présentation PowerPoint</vt:lpstr>
      <vt:lpstr> Lisez l’énoncé ci-dessous, puis complétez..</vt:lpstr>
      <vt:lpstr> Les hypothèses, ce sont les informations supposées vraies dans l’énoncé</vt:lpstr>
      <vt:lpstr>  Lisez l’énoncé ci-dessous, puis complétez.</vt:lpstr>
      <vt:lpstr> La conclusion, c’est le résultat final qu’on doit prouver grâce aux hypothèses et aux propriétés..</vt:lpstr>
      <vt:lpstr> Observez la figure ci-dessous, puis complétez:</vt:lpstr>
      <vt:lpstr> Je choisis les deux triangles contenant ∠BCA et ∠ACD, car en prouvant qu’ils sont congrus, j’en déduirai l’égalité des angles homologues. </vt:lpstr>
      <vt:lpstr>  Complétez.</vt:lpstr>
      <vt:lpstr>Je relis l’énoncé et j’observe la figure afin de choisir le critère de congruence le plus adapté. J’ai choisi le critère (CAC), mais dans ce cas on peut aussi choisir le critère (CCC)</vt:lpstr>
      <vt:lpstr>  Complétez</vt:lpstr>
      <vt:lpstr> ∠BCA≡∠ACD car ce sont deux angle homologues</vt:lpstr>
      <vt:lpstr>Completez.</vt:lpstr>
      <vt:lpstr>Voici les bonnes réponses</vt:lpstr>
      <vt:lpstr>Présentation PowerPoint</vt:lpstr>
      <vt:lpstr>On veut résoudre le problème suivant. Exprimez vos avis. </vt:lpstr>
      <vt:lpstr>A la fin de cette séance, vous serez capables de</vt:lpstr>
      <vt:lpstr>Présentation PowerPoint</vt:lpstr>
      <vt:lpstr>Voici le problème que je vais résoudre</vt:lpstr>
      <vt:lpstr>Maintenant, je vais faire une construction propre à partir des hypothèses du problème.</vt:lpstr>
      <vt:lpstr>Maintenant, je vais identifier sur la figue ce que je veux démontrer .</vt:lpstr>
      <vt:lpstr>Maintenant, je vais identifier sur la figure deux triangles congrus et qui possède GA et CD comme côtés homologues.</vt:lpstr>
      <vt:lpstr>Maintenant, j’identifier les côtés de même longueurs et les angles de même mesure pour montrer que ΔGAB et ΔDCB sont congrus.</vt:lpstr>
      <vt:lpstr>Maintenant, je vais identifier les angles, les sommets et les côtés homologues (correspondants) de deux triangles congrus.</vt:lpstr>
      <vt:lpstr>Présentation PowerPoint</vt:lpstr>
      <vt:lpstr>Lisez bien ce problème</vt:lpstr>
      <vt:lpstr>Pour résoudre le problème on va suivre les étapes suivantes. Etape 1: Bien lire l'énoncé et faire une figure propre .Complétez </vt:lpstr>
      <vt:lpstr>Voici les bonnes réponses</vt:lpstr>
      <vt:lpstr>Observez la figure ci-dessous, puis complétez: </vt:lpstr>
      <vt:lpstr>Voici la réponse: </vt:lpstr>
      <vt:lpstr>Observez la figure ci-dessous, puis complétez: </vt:lpstr>
      <vt:lpstr>Voici la réponse: </vt:lpstr>
      <vt:lpstr>Observez la figure ci-dessous, puis complétez: </vt:lpstr>
      <vt:lpstr>Voici réponse: </vt:lpstr>
      <vt:lpstr>Observez la figure ci-dessous, puis complétez: </vt:lpstr>
      <vt:lpstr>Voici la réponse: </vt:lpstr>
      <vt:lpstr>Présentation PowerPoint</vt:lpstr>
      <vt:lpstr>Présentation PowerPoint</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à résoudre un problème en utilisant les triangles congrus</vt:lpstr>
      <vt:lpstr>Dans cette séance nous avons appris à reconnaître les côtés et les angles homologues de deux triangles congrus</vt:lpstr>
      <vt:lpstr>Voici l’exercice à faire à la maison pour la séance prochaine.</vt:lpstr>
      <vt:lpstr> 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radouane berdouzi</cp:lastModifiedBy>
  <cp:revision>185</cp:revision>
  <dcterms:created xsi:type="dcterms:W3CDTF">2025-11-03T10:55:47Z</dcterms:created>
  <dcterms:modified xsi:type="dcterms:W3CDTF">2026-02-23T13:41:53Z</dcterms:modified>
</cp:coreProperties>
</file>