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7"/>
  </p:notesMasterIdLst>
  <p:handoutMasterIdLst>
    <p:handoutMasterId r:id="rId48"/>
  </p:handoutMasterIdLst>
  <p:sldIdLst>
    <p:sldId id="2147483553" r:id="rId4"/>
    <p:sldId id="2147483485" r:id="rId5"/>
    <p:sldId id="2147483598" r:id="rId6"/>
    <p:sldId id="2147483552" r:id="rId7"/>
    <p:sldId id="2147483599" r:id="rId8"/>
    <p:sldId id="2147483597" r:id="rId9"/>
    <p:sldId id="2134806507" r:id="rId10"/>
    <p:sldId id="2134806552" r:id="rId11"/>
    <p:sldId id="2134806567" r:id="rId12"/>
    <p:sldId id="2147483556" r:id="rId13"/>
    <p:sldId id="2134806558" r:id="rId14"/>
    <p:sldId id="2134806568" r:id="rId15"/>
    <p:sldId id="2134805874" r:id="rId16"/>
    <p:sldId id="2134805878" r:id="rId17"/>
    <p:sldId id="2147483554" r:id="rId18"/>
    <p:sldId id="2134806573" r:id="rId19"/>
    <p:sldId id="2147483557" r:id="rId20"/>
    <p:sldId id="2147483581" r:id="rId21"/>
    <p:sldId id="2147483558" r:id="rId22"/>
    <p:sldId id="2134806108" r:id="rId23"/>
    <p:sldId id="2147483559" r:id="rId24"/>
    <p:sldId id="2147483582" r:id="rId25"/>
    <p:sldId id="2147483583" r:id="rId26"/>
    <p:sldId id="2147483584" r:id="rId27"/>
    <p:sldId id="2147483585" r:id="rId28"/>
    <p:sldId id="2147483586" r:id="rId29"/>
    <p:sldId id="2147483587" r:id="rId30"/>
    <p:sldId id="2147483604" r:id="rId31"/>
    <p:sldId id="2147483603" r:id="rId32"/>
    <p:sldId id="2147483605" r:id="rId33"/>
    <p:sldId id="2147483601" r:id="rId34"/>
    <p:sldId id="2134806577" r:id="rId35"/>
    <p:sldId id="2134806551" r:id="rId36"/>
    <p:sldId id="2147483607" r:id="rId37"/>
    <p:sldId id="2147483608" r:id="rId38"/>
    <p:sldId id="2147483579" r:id="rId39"/>
    <p:sldId id="2134806579" r:id="rId40"/>
    <p:sldId id="2134806088" r:id="rId41"/>
    <p:sldId id="2134806580" r:id="rId42"/>
    <p:sldId id="2134806582" r:id="rId43"/>
    <p:sldId id="2134806536" r:id="rId44"/>
    <p:sldId id="2134806535" r:id="rId45"/>
    <p:sldId id="2134806584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98"/>
            <p14:sldId id="2147483552"/>
            <p14:sldId id="2147483599"/>
            <p14:sldId id="2147483597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47483556"/>
            <p14:sldId id="2134806558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554"/>
          </p14:sldIdLst>
        </p14:section>
        <p14:section name="Tâche principale" id="{A2A5D278-252D-471E-A046-E0EEBB7C2D2B}">
          <p14:sldIdLst>
            <p14:sldId id="2134806573"/>
            <p14:sldId id="2147483557"/>
            <p14:sldId id="2147483581"/>
            <p14:sldId id="2147483558"/>
            <p14:sldId id="2134806108"/>
            <p14:sldId id="2147483559"/>
            <p14:sldId id="2147483582"/>
            <p14:sldId id="2147483583"/>
            <p14:sldId id="2147483584"/>
            <p14:sldId id="2147483585"/>
            <p14:sldId id="2147483586"/>
            <p14:sldId id="2147483587"/>
            <p14:sldId id="2147483604"/>
            <p14:sldId id="2147483603"/>
            <p14:sldId id="2147483605"/>
            <p14:sldId id="2147483601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47483607"/>
            <p14:sldId id="2147483608"/>
            <p14:sldId id="2147483579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B050"/>
    <a:srgbClr val="FFFAEC"/>
    <a:srgbClr val="0040C0"/>
    <a:srgbClr val="AB20B6"/>
    <a:srgbClr val="FF6565"/>
    <a:srgbClr val="DC94DE"/>
    <a:srgbClr val="B27096"/>
    <a:srgbClr val="FDDF43"/>
    <a:srgbClr val="EB92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76" autoAdjust="0"/>
    <p:restoredTop sz="94704" autoAdjust="0"/>
  </p:normalViewPr>
  <p:slideViewPr>
    <p:cSldViewPr snapToGrid="0">
      <p:cViewPr varScale="1">
        <p:scale>
          <a:sx n="45" d="100"/>
          <a:sy n="45" d="100"/>
        </p:scale>
        <p:origin x="29" y="76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18/11/2025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0886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1873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png"/><Relationship Id="rId4" Type="http://schemas.openxmlformats.org/officeDocument/2006/relationships/image" Target="../media/image3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1.png"/><Relationship Id="rId5" Type="http://schemas.openxmlformats.org/officeDocument/2006/relationships/image" Target="../media/image400.png"/><Relationship Id="rId4" Type="http://schemas.openxmlformats.org/officeDocument/2006/relationships/image" Target="../media/image40.png"/><Relationship Id="rId9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8.png"/><Relationship Id="rId7" Type="http://schemas.openxmlformats.org/officeDocument/2006/relationships/image" Target="../media/image48.png"/><Relationship Id="rId2" Type="http://schemas.openxmlformats.org/officeDocument/2006/relationships/image" Target="../media/image44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90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9.png"/><Relationship Id="rId5" Type="http://schemas.openxmlformats.org/officeDocument/2006/relationships/image" Target="../media/image55.png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6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0.png"/><Relationship Id="rId4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3.png"/><Relationship Id="rId5" Type="http://schemas.openxmlformats.org/officeDocument/2006/relationships/image" Target="../media/image60.png"/><Relationship Id="rId4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8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8.png"/><Relationship Id="rId7" Type="http://schemas.openxmlformats.org/officeDocument/2006/relationships/image" Target="../media/image69.png"/><Relationship Id="rId2" Type="http://schemas.openxmlformats.org/officeDocument/2006/relationships/image" Target="../media/image54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63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2.png"/><Relationship Id="rId5" Type="http://schemas.openxmlformats.org/officeDocument/2006/relationships/image" Target="../media/image74.png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66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51.png"/><Relationship Id="rId5" Type="http://schemas.openxmlformats.org/officeDocument/2006/relationships/image" Target="../media/image75.png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18" Type="http://schemas.openxmlformats.org/officeDocument/2006/relationships/image" Target="../media/image90.png"/><Relationship Id="rId3" Type="http://schemas.openxmlformats.org/officeDocument/2006/relationships/image" Target="../media/image76.png"/><Relationship Id="rId7" Type="http://schemas.openxmlformats.org/officeDocument/2006/relationships/image" Target="../media/image770.png"/><Relationship Id="rId12" Type="http://schemas.openxmlformats.org/officeDocument/2006/relationships/image" Target="../media/image820.png"/><Relationship Id="rId17" Type="http://schemas.openxmlformats.org/officeDocument/2006/relationships/image" Target="../media/image860.png"/><Relationship Id="rId2" Type="http://schemas.openxmlformats.org/officeDocument/2006/relationships/image" Target="../media/image14.png"/><Relationship Id="rId16" Type="http://schemas.openxmlformats.org/officeDocument/2006/relationships/image" Target="../media/image8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60.png"/><Relationship Id="rId11" Type="http://schemas.openxmlformats.org/officeDocument/2006/relationships/image" Target="../media/image86.png"/><Relationship Id="rId5" Type="http://schemas.openxmlformats.org/officeDocument/2006/relationships/image" Target="../media/image750.png"/><Relationship Id="rId15" Type="http://schemas.openxmlformats.org/officeDocument/2006/relationships/image" Target="../media/image88.png"/><Relationship Id="rId10" Type="http://schemas.openxmlformats.org/officeDocument/2006/relationships/image" Target="../media/image800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Relationship Id="rId14" Type="http://schemas.openxmlformats.org/officeDocument/2006/relationships/image" Target="../media/image84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1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0.png"/><Relationship Id="rId13" Type="http://schemas.openxmlformats.org/officeDocument/2006/relationships/image" Target="../media/image96.png"/><Relationship Id="rId3" Type="http://schemas.openxmlformats.org/officeDocument/2006/relationships/image" Target="../media/image76.png"/><Relationship Id="rId7" Type="http://schemas.openxmlformats.org/officeDocument/2006/relationships/image" Target="../media/image900.png"/><Relationship Id="rId12" Type="http://schemas.openxmlformats.org/officeDocument/2006/relationships/image" Target="../media/image9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11.png"/><Relationship Id="rId11" Type="http://schemas.openxmlformats.org/officeDocument/2006/relationships/image" Target="../media/image94.png"/><Relationship Id="rId5" Type="http://schemas.openxmlformats.org/officeDocument/2006/relationships/image" Target="../media/image901.png"/><Relationship Id="rId15" Type="http://schemas.openxmlformats.org/officeDocument/2006/relationships/image" Target="../media/image92.png"/><Relationship Id="rId10" Type="http://schemas.openxmlformats.org/officeDocument/2006/relationships/image" Target="../media/image93.png"/><Relationship Id="rId4" Type="http://schemas.openxmlformats.org/officeDocument/2006/relationships/image" Target="../media/image83.png"/><Relationship Id="rId9" Type="http://schemas.openxmlformats.org/officeDocument/2006/relationships/image" Target="../media/image920.png"/><Relationship Id="rId14" Type="http://schemas.openxmlformats.org/officeDocument/2006/relationships/image" Target="../media/image9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4.png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6530730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Lecon3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742684" y="4596018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endPara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1" y="5246033"/>
            <a:ext cx="6530731" cy="940824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5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759544" y="5380320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223;p26">
            <a:extLst>
              <a:ext uri="{FF2B5EF4-FFF2-40B4-BE49-F238E27FC236}">
                <a16:creationId xmlns:a16="http://schemas.microsoft.com/office/drawing/2014/main" id="{2D2C9351-4911-766C-0969-E8F60D1956CC}"/>
              </a:ext>
            </a:extLst>
          </p:cNvPr>
          <p:cNvSpPr/>
          <p:nvPr/>
        </p:nvSpPr>
        <p:spPr>
          <a:xfrm>
            <a:off x="304312" y="343835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1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731;p98">
            <a:extLst>
              <a:ext uri="{FF2B5EF4-FFF2-40B4-BE49-F238E27FC236}">
                <a16:creationId xmlns:a16="http://schemas.microsoft.com/office/drawing/2014/main" id="{9128C7EB-022C-3537-6E82-EDC5736FD287}"/>
              </a:ext>
            </a:extLst>
          </p:cNvPr>
          <p:cNvSpPr txBox="1"/>
          <p:nvPr/>
        </p:nvSpPr>
        <p:spPr>
          <a:xfrm>
            <a:off x="304312" y="1822818"/>
            <a:ext cx="6153464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Google Shape;738;p98">
            <a:extLst>
              <a:ext uri="{FF2B5EF4-FFF2-40B4-BE49-F238E27FC236}">
                <a16:creationId xmlns:a16="http://schemas.microsoft.com/office/drawing/2014/main" id="{2DD13C6E-73D0-6344-3F5C-E940089C1AEF}"/>
              </a:ext>
            </a:extLst>
          </p:cNvPr>
          <p:cNvSpPr txBox="1"/>
          <p:nvPr/>
        </p:nvSpPr>
        <p:spPr>
          <a:xfrm>
            <a:off x="8233031" y="1529731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6" name="Google Shape;743;p98">
            <a:extLst>
              <a:ext uri="{FF2B5EF4-FFF2-40B4-BE49-F238E27FC236}">
                <a16:creationId xmlns:a16="http://schemas.microsoft.com/office/drawing/2014/main" id="{F5124CD8-72CA-77DB-DF02-B5F372129C8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139945" y="1409310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Google Shape;744;p98">
            <a:extLst>
              <a:ext uri="{FF2B5EF4-FFF2-40B4-BE49-F238E27FC236}">
                <a16:creationId xmlns:a16="http://schemas.microsoft.com/office/drawing/2014/main" id="{31A8856A-A9AC-788F-00A6-FB1D35B83350}"/>
              </a:ext>
            </a:extLst>
          </p:cNvPr>
          <p:cNvSpPr txBox="1"/>
          <p:nvPr/>
        </p:nvSpPr>
        <p:spPr>
          <a:xfrm>
            <a:off x="8300981" y="1596239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745;p98">
            <a:extLst>
              <a:ext uri="{FF2B5EF4-FFF2-40B4-BE49-F238E27FC236}">
                <a16:creationId xmlns:a16="http://schemas.microsoft.com/office/drawing/2014/main" id="{5A27665D-CA25-2CCE-006B-D6BC0888CF13}"/>
              </a:ext>
            </a:extLst>
          </p:cNvPr>
          <p:cNvSpPr txBox="1"/>
          <p:nvPr/>
        </p:nvSpPr>
        <p:spPr>
          <a:xfrm>
            <a:off x="8404379" y="2221175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6D1B0EF-E395-E478-C833-02D4CE3B13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42" y="3262955"/>
            <a:ext cx="4779009" cy="318600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937552" y="5234342"/>
            <a:ext cx="489749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</a:rPr>
              <a:t>Résoudre un système de deux équations du 1er degré à deux inconnues par la méthode de substitution</a:t>
            </a:r>
            <a:endParaRPr lang="fr-FR" sz="16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43945" y="4507561"/>
            <a:ext cx="44138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  <a:latin typeface="+mj-lt"/>
              </a:rPr>
              <a:t>Systèmes de deux équations du premier degré à deux inconnues</a:t>
            </a:r>
          </a:p>
        </p:txBody>
      </p:sp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72FBAA0-2D35-602F-A037-D50B719AF4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001" y="2241388"/>
            <a:ext cx="10678468" cy="249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078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001" y="2241388"/>
            <a:ext cx="10678468" cy="24919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7947498" y="3394953"/>
                <a:ext cx="136187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7498" y="3394953"/>
                <a:ext cx="136187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7947498" y="4085617"/>
                <a:ext cx="15661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−6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7498" y="4085617"/>
                <a:ext cx="156615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9469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Exprimez votre avis.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1205970" y="1856912"/>
                <a:ext cx="91342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MA" sz="2400" dirty="0"/>
                  <a:t>À votre avis comment peut-on trouver la valeur de </a:t>
                </a:r>
                <a14:m>
                  <m:oMath xmlns:m="http://schemas.openxmlformats.org/officeDocument/2006/math"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MA" sz="2400" dirty="0"/>
                  <a:t> et de </a:t>
                </a:r>
                <a14:m>
                  <m:oMath xmlns:m="http://schemas.openxmlformats.org/officeDocument/2006/math"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MA" sz="2400" dirty="0"/>
                  <a:t> vérifiant  :</a:t>
                </a:r>
                <a:endParaRPr lang="fr-FR" sz="2400" dirty="0"/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5970" y="1856912"/>
                <a:ext cx="9134272" cy="461665"/>
              </a:xfrm>
              <a:prstGeom prst="rect">
                <a:avLst/>
              </a:prstGeom>
              <a:blipFill>
                <a:blip r:embed="rId3"/>
                <a:stretch>
                  <a:fillRect l="-1111" t="-8108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3467650" y="2970926"/>
                <a:ext cx="4610911" cy="916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MA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MA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MA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MA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MA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MA" sz="24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  <m:e>
                              <m:r>
                                <a:rPr lang="fr-MA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fr-MA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MA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MA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MA" sz="2400" b="0" i="1" smtClean="0">
                                  <a:latin typeface="Cambria Math" panose="02040503050406030204" pitchFamily="18" charset="0"/>
                                </a:rPr>
                                <m:t>=4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7650" y="2970926"/>
                <a:ext cx="4610911" cy="916148"/>
              </a:xfrm>
              <a:prstGeom prst="rect">
                <a:avLst/>
              </a:prstGeom>
              <a:blipFill>
                <a:blip r:embed="rId4"/>
                <a:stretch>
                  <a:fillRect l="-1653" t="-194595" b="-28378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2986391"/>
            <a:ext cx="10908576" cy="912688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10260226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b="1" dirty="0">
                <a:solidFill>
                  <a:schemeClr val="accent4"/>
                </a:solidFill>
              </a:rPr>
              <a:t>Résoudre un système de deux équations du 1</a:t>
            </a:r>
            <a:r>
              <a:rPr lang="fr-FR" b="1" baseline="30000" dirty="0">
                <a:solidFill>
                  <a:schemeClr val="accent4"/>
                </a:solidFill>
              </a:rPr>
              <a:t>er</a:t>
            </a:r>
            <a:r>
              <a:rPr lang="fr-FR" b="1" dirty="0">
                <a:solidFill>
                  <a:schemeClr val="accent4"/>
                </a:solidFill>
              </a:rPr>
              <a:t>  degré à deux inconnues par la méthode de substitution</a:t>
            </a:r>
            <a:endParaRPr lang="fr-FR" sz="1800" b="1" dirty="0">
              <a:solidFill>
                <a:schemeClr val="accent4"/>
              </a:solidFill>
            </a:endParaRP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98C2003-B356-918C-B00E-91C53561D96E}"/>
              </a:ext>
            </a:extLst>
          </p:cNvPr>
          <p:cNvSpPr txBox="1"/>
          <p:nvPr/>
        </p:nvSpPr>
        <p:spPr>
          <a:xfrm>
            <a:off x="819150" y="17509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la fin de cette séance, vous serez capables de 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9D9A2329-D86F-16B9-098C-994A86D17B9D}"/>
              </a:ext>
            </a:extLst>
          </p:cNvPr>
          <p:cNvSpPr/>
          <p:nvPr/>
        </p:nvSpPr>
        <p:spPr>
          <a:xfrm>
            <a:off x="482600" y="2186548"/>
            <a:ext cx="11226799" cy="868680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kern="0" dirty="0">
                <a:latin typeface="Calibri"/>
              </a:rPr>
              <a:t> Résoudre un système comme celui ci-dessous en exprimant l’une des deux inconnues en fonction de l’autre.: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ZoneTexte 7"/>
              <p:cNvSpPr txBox="1"/>
              <p:nvPr/>
            </p:nvSpPr>
            <p:spPr>
              <a:xfrm>
                <a:off x="3709547" y="3597150"/>
                <a:ext cx="4610911" cy="916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MA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MA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MA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MA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MA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MA" sz="24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  <m:e>
                              <m:r>
                                <a:rPr lang="fr-MA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fr-MA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MA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MA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MA" sz="2400" b="0" i="1" smtClean="0">
                                  <a:latin typeface="Cambria Math" panose="02040503050406030204" pitchFamily="18" charset="0"/>
                                </a:rPr>
                                <m:t>=4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9547" y="3597150"/>
                <a:ext cx="4610911" cy="9161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 8">
            <a:extLst>
              <a:ext uri="{FF2B5EF4-FFF2-40B4-BE49-F238E27FC236}">
                <a16:creationId xmlns:a16="http://schemas.microsoft.com/office/drawing/2014/main" id="{280CD6FD-8E8F-2F8E-A81B-9DE4EA3252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4160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comment je résous un système avec la méthode de substitution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765809" y="63409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41246" y="2360425"/>
                <a:ext cx="1078311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2400" dirty="0">
                    <a:latin typeface="VFSTNH+Calibri"/>
                  </a:rPr>
                  <a:t>Je détermine d’abord laquelle des inconnues est simple à exprimer en fonction de l’autre. Dans cet exemple c’est :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2400" dirty="0">
                    <a:latin typeface="VFSTNH+TimesNewRomanPS-ItalicMT"/>
                  </a:rPr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i="0" dirty="0" smtClean="0">
                        <a:latin typeface="Cambria Math" panose="02040503050406030204" pitchFamily="18" charset="0"/>
                      </a:rPr>
                      <m:t>car</m:t>
                    </m:r>
                    <m:r>
                      <a:rPr lang="fr-FR" sz="240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2400" i="0" dirty="0" smtClean="0">
                        <a:latin typeface="Cambria Math" panose="02040503050406030204" pitchFamily="18" charset="0"/>
                      </a:rPr>
                      <m:t>le</m:t>
                    </m:r>
                    <m:r>
                      <a:rPr lang="fr-FR" sz="240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2400" i="0" dirty="0" smtClean="0">
                        <a:latin typeface="Cambria Math" panose="02040503050406030204" pitchFamily="18" charset="0"/>
                      </a:rPr>
                      <m:t>facteur</m:t>
                    </m:r>
                    <m:r>
                      <a:rPr lang="fr-FR" sz="240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sz="2400" i="0" dirty="0" smtClean="0">
                        <a:latin typeface="Cambria Math" panose="02040503050406030204" pitchFamily="18" charset="0"/>
                      </a:rPr>
                      <m:t>de</m:t>
                    </m:r>
                  </m:oMath>
                </a14:m>
                <a:r>
                  <a:rPr lang="fr-FR" sz="2400" dirty="0">
                    <a:latin typeface="VFSTNH+TimesNewRomanPS-ItalicMT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2400" dirty="0">
                    <a:latin typeface="VFSTNH+TimesNewRomanPS-ItalicMT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i="0" dirty="0" smtClean="0">
                        <a:latin typeface="Cambria Math" panose="02040503050406030204" pitchFamily="18" charset="0"/>
                      </a:rPr>
                      <m:t>est</m:t>
                    </m:r>
                  </m:oMath>
                </a14:m>
                <a:r>
                  <a:rPr lang="fr-FR" sz="2400" dirty="0">
                    <a:latin typeface="VFSTNH+TimesNewRomanPS-ItalicMT"/>
                  </a:rPr>
                  <a:t> 1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246" y="2360425"/>
                <a:ext cx="10783110" cy="830997"/>
              </a:xfrm>
              <a:prstGeom prst="rect">
                <a:avLst/>
              </a:prstGeom>
              <a:blipFill>
                <a:blip r:embed="rId4"/>
                <a:stretch>
                  <a:fillRect l="-848" t="-5839" r="-904" b="-1532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1090015" y="1062723"/>
                <a:ext cx="8900808" cy="916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MA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MA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MA" sz="2400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  <m:r>
                                <a:rPr lang="fr-MA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MA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MA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MA" sz="2400" b="0" i="1" smtClean="0">
                                  <a:latin typeface="Cambria Math" panose="02040503050406030204" pitchFamily="18" charset="0"/>
                                </a:rPr>
                                <m:t>=9</m:t>
                              </m:r>
                            </m:e>
                            <m:e>
                              <m:r>
                                <a:rPr lang="fr-MA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fr-MA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MA" sz="2400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  <m:r>
                                <a:rPr lang="fr-MA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MA" sz="2400" b="0" i="1" smtClean="0">
                                  <a:latin typeface="Cambria Math" panose="02040503050406030204" pitchFamily="18" charset="0"/>
                                </a:rPr>
                                <m:t>=−17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015" y="1062723"/>
                <a:ext cx="8900808" cy="916148"/>
              </a:xfrm>
              <a:prstGeom prst="rect">
                <a:avLst/>
              </a:prstGeom>
              <a:blipFill>
                <a:blip r:embed="rId5"/>
                <a:stretch>
                  <a:fillRect t="-197260" b="-2890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lipse 11"/>
          <p:cNvSpPr/>
          <p:nvPr/>
        </p:nvSpPr>
        <p:spPr>
          <a:xfrm>
            <a:off x="441246" y="3828955"/>
            <a:ext cx="286246" cy="3210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/>
              <a:t>1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962254" y="3744708"/>
                <a:ext cx="571013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MA" sz="2400" dirty="0"/>
                  <a:t>Dans l’équation: </a:t>
                </a:r>
                <a14:m>
                  <m:oMath xmlns:m="http://schemas.openxmlformats.org/officeDocument/2006/math"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−3</m:t>
                    </m:r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MA" sz="2400" b="0" i="1" smtClean="0">
                        <a:latin typeface="Cambria Math" panose="02040503050406030204" pitchFamily="18" charset="0"/>
                      </a:rPr>
                      <m:t>=9,</m:t>
                    </m:r>
                  </m:oMath>
                </a14:m>
                <a:r>
                  <a:rPr lang="fr-FR" sz="2400" dirty="0"/>
                  <a:t> j’exprime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2400" dirty="0"/>
                  <a:t> en fonction de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254" y="3744708"/>
                <a:ext cx="5710136" cy="830997"/>
              </a:xfrm>
              <a:prstGeom prst="rect">
                <a:avLst/>
              </a:prstGeom>
              <a:blipFill>
                <a:blip r:embed="rId6"/>
                <a:stretch>
                  <a:fillRect l="-1552" t="-4478" b="-149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Connecteur droit avec flèche 14"/>
          <p:cNvCxnSpPr/>
          <p:nvPr/>
        </p:nvCxnSpPr>
        <p:spPr>
          <a:xfrm flipV="1">
            <a:off x="6907152" y="3979792"/>
            <a:ext cx="1177047" cy="19455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à coins arrondis 15"/>
              <p:cNvSpPr/>
              <p:nvPr/>
            </p:nvSpPr>
            <p:spPr>
              <a:xfrm>
                <a:off x="8359908" y="3820898"/>
                <a:ext cx="2149813" cy="3371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M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fr-M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+9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angle à coins arrondis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9908" y="3820898"/>
                <a:ext cx="2149813" cy="337125"/>
              </a:xfrm>
              <a:prstGeom prst="roundRect">
                <a:avLst/>
              </a:prstGeom>
              <a:blipFill>
                <a:blip r:embed="rId7"/>
                <a:stretch>
                  <a:fillRect b="-142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Ellipse 16"/>
          <p:cNvSpPr/>
          <p:nvPr/>
        </p:nvSpPr>
        <p:spPr>
          <a:xfrm>
            <a:off x="441246" y="5070922"/>
            <a:ext cx="293600" cy="3210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/>
              <a:t>2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872634" y="4851281"/>
                <a:ext cx="581713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MA" sz="2400" dirty="0"/>
                  <a:t>Je remplace  </a:t>
                </a:r>
                <a14:m>
                  <m:oMath xmlns:m="http://schemas.openxmlformats.org/officeDocument/2006/math"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MA" sz="2400" dirty="0"/>
                  <a:t>dans la deuxième équation: </a:t>
                </a:r>
                <a14:m>
                  <m:oMath xmlns:m="http://schemas.openxmlformats.org/officeDocument/2006/math">
                    <m:r>
                      <a:rPr lang="fr-MA" sz="2400" i="1">
                        <a:latin typeface="Cambria Math" panose="02040503050406030204" pitchFamily="18" charset="0"/>
                      </a:rPr>
                      <m:t>4</m:t>
                    </m:r>
                    <m:r>
                      <a:rPr lang="fr-MA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2400" i="1">
                        <a:latin typeface="Cambria Math" panose="02040503050406030204" pitchFamily="18" charset="0"/>
                      </a:rPr>
                      <m:t>−3</m:t>
                    </m:r>
                    <m:r>
                      <a:rPr lang="fr-MA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MA" sz="2400" i="1">
                        <a:latin typeface="Cambria Math" panose="02040503050406030204" pitchFamily="18" charset="0"/>
                      </a:rPr>
                      <m:t>=−17</m:t>
                    </m:r>
                  </m:oMath>
                </a14:m>
                <a:r>
                  <a:rPr lang="fr-MA" sz="2400" dirty="0"/>
                  <a:t> </a:t>
                </a:r>
                <a:endParaRPr lang="fr-FR" sz="2400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634" y="4851281"/>
                <a:ext cx="5817138" cy="830997"/>
              </a:xfrm>
              <a:prstGeom prst="rect">
                <a:avLst/>
              </a:prstGeom>
              <a:blipFill>
                <a:blip r:embed="rId8"/>
                <a:stretch>
                  <a:fillRect l="-1743" t="-4545" b="-75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Connecteur droit avec flèche 19"/>
          <p:cNvCxnSpPr/>
          <p:nvPr/>
        </p:nvCxnSpPr>
        <p:spPr>
          <a:xfrm flipV="1">
            <a:off x="6907151" y="5247325"/>
            <a:ext cx="1177047" cy="19455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à coins arrondis 20"/>
              <p:cNvSpPr/>
              <p:nvPr/>
            </p:nvSpPr>
            <p:spPr>
              <a:xfrm>
                <a:off x="8359908" y="5022101"/>
                <a:ext cx="3097246" cy="36792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−3</m:t>
                      </m:r>
                      <m:d>
                        <m:dPr>
                          <m:ctrlPr>
                            <a:rPr lang="fr-M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+9</m:t>
                          </m:r>
                        </m:e>
                      </m:d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=−17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Rectangle à coins arrondis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9908" y="5022101"/>
                <a:ext cx="3097246" cy="367927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 animBg="1"/>
      <p:bldP spid="13" grpId="0"/>
      <p:bldP spid="16" grpId="0" animBg="1"/>
      <p:bldP spid="17" grpId="0" animBg="1"/>
      <p:bldP spid="18" grpId="0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D586F-18AB-947B-D44E-07B8B479E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1E057F20-CD08-48F1-48F1-DEF2F1AD6005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J</a:t>
                </a: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 résous l’équation en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</m:oMath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1E057F20-CD08-48F1-48F1-DEF2F1AD60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1A168720-8194-52DA-36C3-7909424769D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A322F15B-427B-498E-FCC5-EA5DC8CA82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76327432-5330-0F4A-8BCA-9D573AC57605}"/>
              </a:ext>
            </a:extLst>
          </p:cNvPr>
          <p:cNvSpPr txBox="1"/>
          <p:nvPr/>
        </p:nvSpPr>
        <p:spPr>
          <a:xfrm>
            <a:off x="765809" y="589067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1203688" y="1277185"/>
                <a:ext cx="64521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Je résous l’équation: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−3</m:t>
                    </m:r>
                    <m:d>
                      <m:dPr>
                        <m:ctrlPr>
                          <a:rPr lang="fr-F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+9</m:t>
                        </m:r>
                      </m:e>
                    </m:d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=−17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3688" y="1277185"/>
                <a:ext cx="6452114" cy="461665"/>
              </a:xfrm>
              <a:prstGeom prst="rect">
                <a:avLst/>
              </a:prstGeom>
              <a:blipFill>
                <a:blip r:embed="rId4"/>
                <a:stretch>
                  <a:fillRect l="-1416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3399950" y="2341367"/>
                <a:ext cx="3672192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−9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−27=−17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9950" y="2341367"/>
                <a:ext cx="3672192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3399950" y="3085060"/>
                <a:ext cx="3672192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−27=−17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9950" y="3085060"/>
                <a:ext cx="3672192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3399950" y="3671224"/>
                <a:ext cx="3672192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=−17+27=10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9950" y="3671224"/>
                <a:ext cx="3672192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3399950" y="4257388"/>
                <a:ext cx="3672192" cy="786177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−10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9950" y="4257388"/>
                <a:ext cx="3672192" cy="7861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Ellipse 20"/>
          <p:cNvSpPr/>
          <p:nvPr/>
        </p:nvSpPr>
        <p:spPr>
          <a:xfrm>
            <a:off x="502293" y="1333808"/>
            <a:ext cx="422645" cy="4280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/>
              <a:t>3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16328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DE932-2454-456D-6408-B7B644C44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87B88AA9-7F96-569E-2340-0FCB401A6438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J’utilise la valeur de 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pour calculer celle de 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87B88AA9-7F96-569E-2340-0FCB401A64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6C60E5F1-396D-3388-2926-670F0775E94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078CB32-1128-5D69-243E-744A36901B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360EFAA-2D3A-ECC1-D5F1-180E893D34E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sp>
        <p:nvSpPr>
          <p:cNvPr id="36" name="Ellipse 35"/>
          <p:cNvSpPr/>
          <p:nvPr/>
        </p:nvSpPr>
        <p:spPr>
          <a:xfrm>
            <a:off x="359926" y="1382104"/>
            <a:ext cx="405884" cy="4280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/>
              <a:t>4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885679" y="1401218"/>
                <a:ext cx="475149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Je remplace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dirty="0"/>
                  <a:t> par </a:t>
                </a:r>
                <a14:m>
                  <m:oMath xmlns:m="http://schemas.openxmlformats.org/officeDocument/2006/math"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fr-FR" sz="2400" b="0" i="0" dirty="0">
                    <a:latin typeface="+mj-lt"/>
                  </a:rPr>
                  <a:t> dans l’équation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+9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679" y="1401218"/>
                <a:ext cx="4751499" cy="830997"/>
              </a:xfrm>
              <a:prstGeom prst="rect">
                <a:avLst/>
              </a:prstGeom>
              <a:blipFill>
                <a:blip r:embed="rId5"/>
                <a:stretch>
                  <a:fillRect l="-1862" t="-4545" b="-454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Connecteur droit avec flèche 36"/>
          <p:cNvCxnSpPr/>
          <p:nvPr/>
        </p:nvCxnSpPr>
        <p:spPr>
          <a:xfrm>
            <a:off x="5697550" y="1677741"/>
            <a:ext cx="1158832" cy="634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7086330" y="1451410"/>
                <a:ext cx="428017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=3×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+9=−6+9=3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6330" y="1451410"/>
                <a:ext cx="4280170" cy="461665"/>
              </a:xfrm>
              <a:prstGeom prst="rect">
                <a:avLst/>
              </a:prstGeom>
              <a:blipFill>
                <a:blip r:embed="rId6"/>
                <a:stretch>
                  <a:fillRect b="-108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Ellipse 41"/>
          <p:cNvSpPr/>
          <p:nvPr/>
        </p:nvSpPr>
        <p:spPr>
          <a:xfrm>
            <a:off x="359924" y="2890371"/>
            <a:ext cx="405884" cy="4280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/>
              <a:t>5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1169948" y="2895963"/>
            <a:ext cx="1867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Je vérifie: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5786675" y="2716694"/>
                <a:ext cx="5376672" cy="916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−3</m:t>
                                  </m:r>
                                </m:e>
                              </m:d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d>
                                <m:dPr>
                                  <m:ctrlP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−2</m:t>
                                  </m:r>
                                </m:e>
                              </m:d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+3=6+3=9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       </m:t>
                              </m:r>
                              <m:r>
                                <m:rPr>
                                  <m:nor/>
                                </m:rPr>
                                <a:rPr lang="fr-FR" sz="2400" dirty="0"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d>
                                <m:dPr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−2</m:t>
                                  </m:r>
                                </m:e>
                              </m:d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−3×3=−8−9=−17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6675" y="2716694"/>
                <a:ext cx="5376672" cy="916148"/>
              </a:xfrm>
              <a:prstGeom prst="rect">
                <a:avLst/>
              </a:prstGeom>
              <a:blipFill>
                <a:blip r:embed="rId7"/>
                <a:stretch>
                  <a:fillRect l="-27123" t="-198630" b="-2876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Ellipse 43"/>
          <p:cNvSpPr/>
          <p:nvPr/>
        </p:nvSpPr>
        <p:spPr>
          <a:xfrm>
            <a:off x="359924" y="4411777"/>
            <a:ext cx="405884" cy="4280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/>
              <a:t>6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5637178" y="297180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946369" y="4167712"/>
                <a:ext cx="9664262" cy="916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Je conclus: le couple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−2;3</m:t>
                        </m:r>
                      </m:e>
                    </m:d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0" i="0" dirty="0">
                    <a:latin typeface="+mj-lt"/>
                  </a:rPr>
                  <a:t>est la solution</a:t>
                </a:r>
                <a:r>
                  <a:rPr lang="fr-FR" sz="2400" dirty="0"/>
                  <a:t> du système:  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fr-MA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fr-MA" sz="24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fr-MA" sz="2400" i="1">
                                <a:latin typeface="Cambria Math" panose="02040503050406030204" pitchFamily="18" charset="0"/>
                              </a:rPr>
                              <m:t>−3</m:t>
                            </m:r>
                            <m:r>
                              <a:rPr lang="fr-MA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MA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fr-MA" sz="24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fr-MA" sz="2400" i="1">
                                <a:latin typeface="Cambria Math" panose="02040503050406030204" pitchFamily="18" charset="0"/>
                              </a:rPr>
                              <m:t>=9</m:t>
                            </m:r>
                          </m:e>
                          <m:e>
                            <m:r>
                              <a:rPr lang="fr-MA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fr-MA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MA" sz="2400" i="1">
                                <a:latin typeface="Cambria Math" panose="02040503050406030204" pitchFamily="18" charset="0"/>
                              </a:rPr>
                              <m:t>−3</m:t>
                            </m:r>
                            <m:r>
                              <a:rPr lang="fr-MA" sz="24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fr-MA" sz="2400" i="1">
                                <a:latin typeface="Cambria Math" panose="02040503050406030204" pitchFamily="18" charset="0"/>
                              </a:rPr>
                              <m:t>=−17</m:t>
                            </m:r>
                          </m:e>
                        </m:eqArr>
                      </m:e>
                    </m:d>
                  </m:oMath>
                </a14:m>
                <a:r>
                  <a:rPr lang="fr-FR" sz="2400" dirty="0"/>
                  <a:t> </a:t>
                </a:r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369" y="4167712"/>
                <a:ext cx="9664262" cy="916148"/>
              </a:xfrm>
              <a:prstGeom prst="rect">
                <a:avLst/>
              </a:prstGeom>
              <a:blipFill>
                <a:blip r:embed="rId8"/>
                <a:stretch>
                  <a:fillRect l="-919" t="-198630" b="-2890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Connecteur droit avec flèche 46"/>
          <p:cNvCxnSpPr/>
          <p:nvPr/>
        </p:nvCxnSpPr>
        <p:spPr>
          <a:xfrm flipV="1">
            <a:off x="3670565" y="3182747"/>
            <a:ext cx="1966613" cy="35346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6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" grpId="0"/>
      <p:bldP spid="5" grpId="0"/>
      <p:bldP spid="42" grpId="0" animBg="1"/>
      <p:bldP spid="7" grpId="0"/>
      <p:bldP spid="10" grpId="0"/>
      <p:bldP spid="44" grpId="0" animBg="1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880;p58">
            <a:extLst>
              <a:ext uri="{FF2B5EF4-FFF2-40B4-BE49-F238E27FC236}">
                <a16:creationId xmlns:a16="http://schemas.microsoft.com/office/drawing/2014/main" id="{4354B2FE-4485-DCD8-7ADF-B73F5DD7F6C6}"/>
              </a:ext>
            </a:extLst>
          </p:cNvPr>
          <p:cNvSpPr txBox="1">
            <a:spLocks/>
          </p:cNvSpPr>
          <p:nvPr/>
        </p:nvSpPr>
        <p:spPr>
          <a:xfrm>
            <a:off x="508000" y="2045473"/>
            <a:ext cx="11176000" cy="2652637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Choisissez l’inconnue à écrire en fonction de l’autre.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1658112" y="2260442"/>
                <a:ext cx="7791856" cy="916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Je veux  résoudre le système suivant 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=−3</m:t>
                            </m:r>
                          </m:e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+3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=7</m:t>
                            </m:r>
                          </m:e>
                        </m:eqArr>
                      </m:e>
                    </m:d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8112" y="2260442"/>
                <a:ext cx="7791856" cy="916148"/>
              </a:xfrm>
              <a:prstGeom prst="rect">
                <a:avLst/>
              </a:prstGeom>
              <a:blipFill>
                <a:blip r:embed="rId3"/>
                <a:stretch>
                  <a:fillRect l="-117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ZoneTexte 4"/>
          <p:cNvSpPr txBox="1"/>
          <p:nvPr/>
        </p:nvSpPr>
        <p:spPr>
          <a:xfrm>
            <a:off x="1658112" y="3547854"/>
            <a:ext cx="7791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Quelle est  l’inconnue qu’on doit écrire en fonction de l’autre dans la première équation: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B87B6AA-C7A6-CC35-9E0E-4A2E598FBBAB}"/>
                  </a:ext>
                </a:extLst>
              </p:cNvPr>
              <p:cNvSpPr txBox="1"/>
              <p:nvPr/>
            </p:nvSpPr>
            <p:spPr>
              <a:xfrm>
                <a:off x="508000" y="4789484"/>
                <a:ext cx="2664000" cy="46166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B87B6AA-C7A6-CC35-9E0E-4A2E598FBB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4789484"/>
                <a:ext cx="2664000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6ADAFCD-2E20-D84B-2C60-DD209C8A5003}"/>
                  </a:ext>
                </a:extLst>
              </p:cNvPr>
              <p:cNvSpPr txBox="1"/>
              <p:nvPr/>
            </p:nvSpPr>
            <p:spPr>
              <a:xfrm>
                <a:off x="9020000" y="4825884"/>
                <a:ext cx="2664000" cy="46166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6ADAFCD-2E20-D84B-2C60-DD209C8A50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0000" y="4825884"/>
                <a:ext cx="2664000" cy="461665"/>
              </a:xfrm>
              <a:prstGeom prst="rect">
                <a:avLst/>
              </a:prstGeom>
              <a:blipFill>
                <a:blip r:embed="rId5"/>
                <a:stretch>
                  <a:fillRect b="-3529"/>
                </a:stretch>
              </a:blip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B3D2D-B741-F8DD-5A41-CB41A93EA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𝐕𝐨𝐢𝐜𝐢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𝐥𝐚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𝐫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é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𝐩𝐨𝐧𝐬𝐞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C57C853-C603-123D-8424-14DB495699A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356AB3D-9CF9-E1B6-A76D-73D9FC0B2267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justifie chaque réponse.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E7AA0EA-D987-B291-8818-20A0CBCB2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2737592" y="5752983"/>
                <a:ext cx="80739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Car le facteur de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2400" dirty="0"/>
                  <a:t> dans la première équation est 1</a:t>
                </a:r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7592" y="5752983"/>
                <a:ext cx="8073958" cy="461665"/>
              </a:xfrm>
              <a:prstGeom prst="rect">
                <a:avLst/>
              </a:prstGeom>
              <a:blipFill>
                <a:blip r:embed="rId4"/>
                <a:stretch>
                  <a:fillRect l="-1132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D3EC81BC-0C9B-869E-C6C5-326A174F32C1}"/>
              </a:ext>
            </a:extLst>
          </p:cNvPr>
          <p:cNvSpPr txBox="1">
            <a:spLocks/>
          </p:cNvSpPr>
          <p:nvPr/>
        </p:nvSpPr>
        <p:spPr>
          <a:xfrm>
            <a:off x="508000" y="2045473"/>
            <a:ext cx="11176000" cy="2652637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777D92E-ED92-ABED-07C5-7972CE9B6414}"/>
                  </a:ext>
                </a:extLst>
              </p:cNvPr>
              <p:cNvSpPr txBox="1"/>
              <p:nvPr/>
            </p:nvSpPr>
            <p:spPr>
              <a:xfrm>
                <a:off x="1658112" y="2260442"/>
                <a:ext cx="7791856" cy="916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Je veux  résoudre le système suivant 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=−3</m:t>
                            </m:r>
                          </m:e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+3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=7</m:t>
                            </m:r>
                          </m:e>
                        </m:eqArr>
                      </m:e>
                    </m:d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777D92E-ED92-ABED-07C5-7972CE9B64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8112" y="2260442"/>
                <a:ext cx="7791856" cy="916148"/>
              </a:xfrm>
              <a:prstGeom prst="rect">
                <a:avLst/>
              </a:prstGeom>
              <a:blipFill>
                <a:blip r:embed="rId5"/>
                <a:stretch>
                  <a:fillRect l="-117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>
            <a:extLst>
              <a:ext uri="{FF2B5EF4-FFF2-40B4-BE49-F238E27FC236}">
                <a16:creationId xmlns:a16="http://schemas.microsoft.com/office/drawing/2014/main" id="{2889B571-C369-278C-B82A-834FB4FC48A6}"/>
              </a:ext>
            </a:extLst>
          </p:cNvPr>
          <p:cNvSpPr txBox="1"/>
          <p:nvPr/>
        </p:nvSpPr>
        <p:spPr>
          <a:xfrm>
            <a:off x="1658112" y="3547854"/>
            <a:ext cx="7791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Quelle est  l’inconnue qu’on doit écrire en fonction de l’autre dans la première équation: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37FC6AEA-E484-6398-4CA1-CC403EA3DD3A}"/>
                  </a:ext>
                </a:extLst>
              </p:cNvPr>
              <p:cNvSpPr txBox="1"/>
              <p:nvPr/>
            </p:nvSpPr>
            <p:spPr>
              <a:xfrm>
                <a:off x="9020000" y="4825884"/>
                <a:ext cx="2664000" cy="461665"/>
              </a:xfrm>
              <a:prstGeom prst="rect">
                <a:avLst/>
              </a:prstGeom>
              <a:solidFill>
                <a:schemeClr val="accent4"/>
              </a:solid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37FC6AEA-E484-6398-4CA1-CC403EA3DD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0000" y="4825884"/>
                <a:ext cx="2664000" cy="461665"/>
              </a:xfrm>
              <a:prstGeom prst="rect">
                <a:avLst/>
              </a:prstGeom>
              <a:blipFill>
                <a:blip r:embed="rId6"/>
                <a:stretch>
                  <a:fillRect b="-3529"/>
                </a:stretch>
              </a:blip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959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040C9-840D-D229-3426-3F476C46B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EFC90C09-39FB-A078-8AD8-CAA2F0A13B6B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Exprimer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en fonction de </a:t>
                </a:r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EFC90C09-39FB-A078-8AD8-CAA2F0A13B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FF87EF9-345C-77D9-00BC-2C54C2DE1C9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B0F1C908-330C-1D94-BC09-E3626C23AF5F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AD09912-93CC-A2A3-BBE4-B18E94635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1435293" y="3526731"/>
                <a:ext cx="801518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Dans la première équation l’expression de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2400" dirty="0"/>
                  <a:t> en fonction de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dirty="0"/>
                  <a:t>est  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=…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293" y="3526731"/>
                <a:ext cx="8015182" cy="830997"/>
              </a:xfrm>
              <a:prstGeom prst="rect">
                <a:avLst/>
              </a:prstGeom>
              <a:blipFill>
                <a:blip r:embed="rId4"/>
                <a:stretch>
                  <a:fillRect l="-1108" t="-2985" b="-134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10AF4CF2-A71B-4C42-B979-C8128218086A}"/>
                  </a:ext>
                </a:extLst>
              </p:cNvPr>
              <p:cNvSpPr txBox="1"/>
              <p:nvPr/>
            </p:nvSpPr>
            <p:spPr>
              <a:xfrm>
                <a:off x="1346802" y="2415121"/>
                <a:ext cx="7791856" cy="916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Je veux résoudre le système: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=−3</m:t>
                            </m:r>
                          </m:e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+3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=7</m:t>
                            </m:r>
                          </m:e>
                        </m:eqArr>
                      </m:e>
                    </m:d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10AF4CF2-A71B-4C42-B979-C812821808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6802" y="2415121"/>
                <a:ext cx="7791856" cy="916148"/>
              </a:xfrm>
              <a:prstGeom prst="rect">
                <a:avLst/>
              </a:prstGeom>
              <a:blipFill>
                <a:blip r:embed="rId5"/>
                <a:stretch>
                  <a:fillRect l="-125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77B3CFCF-747A-C567-4429-60DAB0A5B75E}"/>
              </a:ext>
            </a:extLst>
          </p:cNvPr>
          <p:cNvSpPr txBox="1"/>
          <p:nvPr/>
        </p:nvSpPr>
        <p:spPr>
          <a:xfrm>
            <a:off x="508000" y="1537800"/>
            <a:ext cx="16200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Complétez:</a:t>
            </a:r>
          </a:p>
        </p:txBody>
      </p:sp>
      <p:sp>
        <p:nvSpPr>
          <p:cNvPr id="6" name="Google Shape;15880;p58">
            <a:extLst>
              <a:ext uri="{FF2B5EF4-FFF2-40B4-BE49-F238E27FC236}">
                <a16:creationId xmlns:a16="http://schemas.microsoft.com/office/drawing/2014/main" id="{00FDE9BD-8A9F-517A-D701-1D4CB0A1C45E}"/>
              </a:ext>
            </a:extLst>
          </p:cNvPr>
          <p:cNvSpPr txBox="1">
            <a:spLocks/>
          </p:cNvSpPr>
          <p:nvPr/>
        </p:nvSpPr>
        <p:spPr>
          <a:xfrm>
            <a:off x="508000" y="2045473"/>
            <a:ext cx="11176000" cy="2652637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3690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21B02-80EB-5BBB-31D8-C240E825E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16AD315-D90A-BBA1-CF4F-CF57741D72CD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16AD315-D90A-BBA1-CF4F-CF57741D72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9F07C60-1DC0-4747-1876-5A60699E5BA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36773DA9-9EFA-F923-7A68-F3182F7FF61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la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réponse.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2B951362-34B9-4E68-8A5E-B13DF98771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2BACCC08-8845-D2C4-EA9E-75DB8ACC6860}"/>
                  </a:ext>
                </a:extLst>
              </p:cNvPr>
              <p:cNvSpPr txBox="1"/>
              <p:nvPr/>
            </p:nvSpPr>
            <p:spPr>
              <a:xfrm>
                <a:off x="1435293" y="3526731"/>
                <a:ext cx="801518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Dans la première équation l’expression de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2400" dirty="0"/>
                  <a:t> en fonction de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dirty="0"/>
                  <a:t>est  :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=…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2BACCC08-8845-D2C4-EA9E-75DB8ACC68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293" y="3526731"/>
                <a:ext cx="8015182" cy="830997"/>
              </a:xfrm>
              <a:prstGeom prst="rect">
                <a:avLst/>
              </a:prstGeom>
              <a:blipFill>
                <a:blip r:embed="rId4"/>
                <a:stretch>
                  <a:fillRect l="-1141" t="-5882" b="-161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E8F022B-53BB-BFB2-E803-78EFBA847A74}"/>
                  </a:ext>
                </a:extLst>
              </p:cNvPr>
              <p:cNvSpPr txBox="1"/>
              <p:nvPr/>
            </p:nvSpPr>
            <p:spPr>
              <a:xfrm>
                <a:off x="1346802" y="2415121"/>
                <a:ext cx="7791856" cy="916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Je veux résoudre le système: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=−3</m:t>
                            </m:r>
                          </m:e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+3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=7</m:t>
                            </m:r>
                          </m:e>
                        </m:eqArr>
                      </m:e>
                    </m:d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E8F022B-53BB-BFB2-E803-78EFBA847A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6802" y="2415121"/>
                <a:ext cx="7791856" cy="916148"/>
              </a:xfrm>
              <a:prstGeom prst="rect">
                <a:avLst/>
              </a:prstGeom>
              <a:blipFill>
                <a:blip r:embed="rId5"/>
                <a:stretch>
                  <a:fillRect l="-125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Google Shape;15880;p58">
            <a:extLst>
              <a:ext uri="{FF2B5EF4-FFF2-40B4-BE49-F238E27FC236}">
                <a16:creationId xmlns:a16="http://schemas.microsoft.com/office/drawing/2014/main" id="{294C833E-BBA9-3C9F-A81B-260ECC2D5328}"/>
              </a:ext>
            </a:extLst>
          </p:cNvPr>
          <p:cNvSpPr txBox="1">
            <a:spLocks/>
          </p:cNvSpPr>
          <p:nvPr/>
        </p:nvSpPr>
        <p:spPr>
          <a:xfrm>
            <a:off x="508000" y="2045473"/>
            <a:ext cx="11176000" cy="2652637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1D49904-A1D2-EBFD-54AF-876BAFFC20E1}"/>
                  </a:ext>
                </a:extLst>
              </p:cNvPr>
              <p:cNvSpPr txBox="1"/>
              <p:nvPr/>
            </p:nvSpPr>
            <p:spPr>
              <a:xfrm>
                <a:off x="2925864" y="3924477"/>
                <a:ext cx="1236281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1D49904-A1D2-EBFD-54AF-876BAFFC20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5864" y="3924477"/>
                <a:ext cx="1236281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5717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79090-E8D5-3304-890F-969963CAA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C96E5104-A855-BA0C-30DE-68F10A7C184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lang="fr-FR" sz="1600" b="1" noProof="0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remplacer </a:t>
                </a:r>
                <a14:m>
                  <m:oMath xmlns:m="http://schemas.openxmlformats.org/officeDocument/2006/math">
                    <m:r>
                      <a:rPr lang="fr-FR" sz="1600" b="1" i="1" noProof="0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sz="1600" b="1" noProof="0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</a:t>
                </a: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C96E5104-A855-BA0C-30DE-68F10A7C18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1AE5AD2-4A39-12B4-780F-CDF8115EB4F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3C584E2B-8216-CC21-8883-E2DA8FE5767A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E616BCC-3E65-8766-F644-F0455AFE1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989297" y="3311473"/>
                <a:ext cx="959687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Si on remplace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2400" dirty="0"/>
                  <a:t> par </a:t>
                </a:r>
                <a14:m>
                  <m:oMath xmlns:m="http://schemas.openxmlformats.org/officeDocument/2006/math">
                    <m:r>
                      <a:rPr lang="fr-FR" sz="2400" i="1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−3</m:t>
                    </m:r>
                  </m:oMath>
                </a14:m>
                <a:r>
                  <a:rPr lang="fr-FR" sz="2400" dirty="0"/>
                  <a:t> dans la deuxième l’équation </a:t>
                </a:r>
                <a14:m>
                  <m:oMath xmlns:m="http://schemas.openxmlformats.org/officeDocument/2006/math">
                    <m:r>
                      <a:rPr lang="fr-FR" sz="24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+3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=7 </m:t>
                    </m:r>
                  </m:oMath>
                </a14:m>
                <a:r>
                  <a:rPr lang="fr-FR" sz="2400" dirty="0"/>
                  <a:t>on trouve l’équation : ………………….</a:t>
                </a:r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297" y="3311473"/>
                <a:ext cx="9596877" cy="830997"/>
              </a:xfrm>
              <a:prstGeom prst="rect">
                <a:avLst/>
              </a:prstGeom>
              <a:blipFill>
                <a:blip r:embed="rId4"/>
                <a:stretch>
                  <a:fillRect l="-952" t="-5839" b="-1532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85293E30-E45A-0D0F-52EB-E8106E970F57}"/>
                  </a:ext>
                </a:extLst>
              </p:cNvPr>
              <p:cNvSpPr txBox="1"/>
              <p:nvPr/>
            </p:nvSpPr>
            <p:spPr>
              <a:xfrm>
                <a:off x="989297" y="2512852"/>
                <a:ext cx="8532586" cy="916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Je veux résoudre le système: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=−3</m:t>
                            </m:r>
                          </m:e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+3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=7</m:t>
                            </m:r>
                          </m:e>
                        </m:eqArr>
                      </m:e>
                    </m:d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85293E30-E45A-0D0F-52EB-E8106E970F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297" y="2512852"/>
                <a:ext cx="8532586" cy="916148"/>
              </a:xfrm>
              <a:prstGeom prst="rect">
                <a:avLst/>
              </a:prstGeom>
              <a:blipFill>
                <a:blip r:embed="rId5"/>
                <a:stretch>
                  <a:fillRect l="-10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ZoneTexte 1">
            <a:extLst>
              <a:ext uri="{FF2B5EF4-FFF2-40B4-BE49-F238E27FC236}">
                <a16:creationId xmlns:a16="http://schemas.microsoft.com/office/drawing/2014/main" id="{1BDCDD96-4C5F-E459-A8D2-319A8114EBE6}"/>
              </a:ext>
            </a:extLst>
          </p:cNvPr>
          <p:cNvSpPr txBox="1"/>
          <p:nvPr/>
        </p:nvSpPr>
        <p:spPr>
          <a:xfrm>
            <a:off x="508000" y="1537800"/>
            <a:ext cx="16200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Complétez:</a:t>
            </a:r>
          </a:p>
        </p:txBody>
      </p:sp>
      <p:sp>
        <p:nvSpPr>
          <p:cNvPr id="6" name="Google Shape;15880;p58">
            <a:extLst>
              <a:ext uri="{FF2B5EF4-FFF2-40B4-BE49-F238E27FC236}">
                <a16:creationId xmlns:a16="http://schemas.microsoft.com/office/drawing/2014/main" id="{6B427429-858C-CF58-6DD4-30A7141BABF7}"/>
              </a:ext>
            </a:extLst>
          </p:cNvPr>
          <p:cNvSpPr txBox="1">
            <a:spLocks/>
          </p:cNvSpPr>
          <p:nvPr/>
        </p:nvSpPr>
        <p:spPr>
          <a:xfrm>
            <a:off x="508000" y="2045473"/>
            <a:ext cx="11176000" cy="2652637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1503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2F31B-E3C5-2DE9-1DD2-9C9D44E27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4BFF5C84-6480-6CEC-D819-639C2AE12088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4BFF5C84-6480-6CEC-D819-639C2AE120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E65D4E5-342F-86A8-36B3-DB70AEB06C4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C5E9148D-B4BE-BA5C-DACE-54B21A8C128A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90C78A0A-87D3-F0F2-4942-AE2537C3B8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ZoneTexte 2"/>
              <p:cNvSpPr txBox="1"/>
              <p:nvPr/>
            </p:nvSpPr>
            <p:spPr>
              <a:xfrm>
                <a:off x="2225173" y="4134374"/>
                <a:ext cx="7086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+3(2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-3)=7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5173" y="4134374"/>
                <a:ext cx="7086600" cy="461665"/>
              </a:xfrm>
              <a:prstGeom prst="rect">
                <a:avLst/>
              </a:prstGeom>
              <a:blipFill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4915825" y="5543256"/>
                <a:ext cx="151772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−9=7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5825" y="5543256"/>
                <a:ext cx="1517723" cy="369332"/>
              </a:xfrm>
              <a:prstGeom prst="rect">
                <a:avLst/>
              </a:prstGeom>
              <a:blipFill>
                <a:blip r:embed="rId5"/>
                <a:stretch>
                  <a:fillRect l="-4016" r="-4819" b="-65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4560899" y="4806776"/>
                <a:ext cx="213840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+6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-9=7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0899" y="4806776"/>
                <a:ext cx="2138406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7D3E5082-284C-9EA6-FCC4-77E9004A755F}"/>
                  </a:ext>
                </a:extLst>
              </p:cNvPr>
              <p:cNvSpPr txBox="1"/>
              <p:nvPr/>
            </p:nvSpPr>
            <p:spPr>
              <a:xfrm>
                <a:off x="1268965" y="1589559"/>
                <a:ext cx="8532586" cy="916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 Résoudre le système: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=−3</m:t>
                            </m:r>
                          </m:e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+3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=7</m:t>
                            </m:r>
                          </m:e>
                        </m:eqArr>
                      </m:e>
                    </m:d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7D3E5082-284C-9EA6-FCC4-77E9004A75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8965" y="1589559"/>
                <a:ext cx="8532586" cy="916148"/>
              </a:xfrm>
              <a:prstGeom prst="rect">
                <a:avLst/>
              </a:prstGeom>
              <a:blipFill>
                <a:blip r:embed="rId7"/>
                <a:stretch>
                  <a:fillRect l="-2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054FD46-FDB5-35B7-9B24-86B470EBA61D}"/>
                  </a:ext>
                </a:extLst>
              </p:cNvPr>
              <p:cNvSpPr txBox="1"/>
              <p:nvPr/>
            </p:nvSpPr>
            <p:spPr>
              <a:xfrm>
                <a:off x="1304834" y="2810507"/>
                <a:ext cx="7488781" cy="8760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400" dirty="0"/>
                  <a:t>Si je remplace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2400" dirty="0"/>
                  <a:t> par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− 3 </m:t>
                    </m:r>
                  </m:oMath>
                </a14:m>
                <a:r>
                  <a:rPr lang="fr-FR" sz="2400" dirty="0"/>
                  <a:t>dans l’équation :</a:t>
                </a:r>
                <a:r>
                  <a:rPr lang="fr-FR" sz="2400" b="0" dirty="0"/>
                  <a:t>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=7</m:t>
                    </m:r>
                  </m:oMath>
                </a14:m>
                <a:endParaRPr lang="fr-FR" sz="2400" dirty="0"/>
              </a:p>
              <a:p>
                <a:r>
                  <a:rPr lang="fr-FR" sz="2400" dirty="0"/>
                  <a:t>on trouve l’équation :</a:t>
                </a:r>
                <a14:m>
                  <m:oMath xmlns:m="http://schemas.openxmlformats.org/officeDocument/2006/math">
                    <m:r>
                      <a:rPr lang="fr-FR" sz="2400" i="1">
                        <a:latin typeface="Cambria Math" panose="02040503050406030204" pitchFamily="18" charset="0"/>
                      </a:rPr>
                      <m:t>8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−9=7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054FD46-FDB5-35B7-9B24-86B470EBA6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4834" y="2810507"/>
                <a:ext cx="7488781" cy="876074"/>
              </a:xfrm>
              <a:prstGeom prst="rect">
                <a:avLst/>
              </a:prstGeom>
              <a:blipFill>
                <a:blip r:embed="rId8"/>
                <a:stretch>
                  <a:fillRect l="-1221" t="-5556" b="-97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0865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0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4D2AC-E89B-C1C1-323F-2B3A36046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4E6CB088-6DDC-C38F-A879-B4C889EFE4BC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Résoudre l’équation: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𝟖</m:t>
                    </m:r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𝟗</m:t>
                    </m:r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𝟕</m:t>
                    </m:r>
                  </m:oMath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4E6CB088-6DDC-C38F-A879-B4C889EFE4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 l="-2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56B32F5-6A7F-8BDC-03B4-5B4DDB333FC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D912B10-AEBC-B26A-AD49-9296DC3CFCF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8F1372EE-5731-090B-C39B-B680FA035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7C312B2-AEDF-8FFF-B34B-426635A4D3A5}"/>
              </a:ext>
            </a:extLst>
          </p:cNvPr>
          <p:cNvSpPr txBox="1"/>
          <p:nvPr/>
        </p:nvSpPr>
        <p:spPr>
          <a:xfrm>
            <a:off x="508000" y="1537800"/>
            <a:ext cx="16200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Complétez:</a:t>
            </a:r>
          </a:p>
        </p:txBody>
      </p:sp>
      <p:sp>
        <p:nvSpPr>
          <p:cNvPr id="3" name="Google Shape;15880;p58">
            <a:extLst>
              <a:ext uri="{FF2B5EF4-FFF2-40B4-BE49-F238E27FC236}">
                <a16:creationId xmlns:a16="http://schemas.microsoft.com/office/drawing/2014/main" id="{2A21F9C6-3CBE-0DD4-BECC-47DD41DE80AA}"/>
              </a:ext>
            </a:extLst>
          </p:cNvPr>
          <p:cNvSpPr txBox="1">
            <a:spLocks/>
          </p:cNvSpPr>
          <p:nvPr/>
        </p:nvSpPr>
        <p:spPr>
          <a:xfrm>
            <a:off x="508000" y="2045473"/>
            <a:ext cx="11176000" cy="2652637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2528464" y="3045231"/>
                <a:ext cx="63642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La solution de  l’équation:</a:t>
                </a:r>
                <a14:m>
                  <m:oMath xmlns:m="http://schemas.openxmlformats.org/officeDocument/2006/math">
                    <m:r>
                      <a:rPr lang="fr-FR" sz="2400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−9=7</m:t>
                    </m:r>
                  </m:oMath>
                </a14:m>
                <a:r>
                  <a:rPr lang="fr-FR" sz="2400" dirty="0"/>
                  <a:t> est : …</a:t>
                </a:r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8464" y="3045231"/>
                <a:ext cx="6364224" cy="461665"/>
              </a:xfrm>
              <a:prstGeom prst="rect">
                <a:avLst/>
              </a:prstGeom>
              <a:blipFill>
                <a:blip r:embed="rId4"/>
                <a:stretch>
                  <a:fillRect l="-1533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56886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F374E-B5CA-CD79-EA13-B9E4F1B02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1CFEA1B9-CAB0-611C-BBD0-A9BDD96157B9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1CFEA1B9-CAB0-611C-BBD0-A9BDD96157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8C663FA-F1FE-0955-9C90-696420C7F65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DB500498-2640-879E-3D97-3D94F401C4E6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20934D4D-79BC-C57F-EBB4-B9308F0305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739736" y="3429000"/>
                <a:ext cx="6096000" cy="135582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fr-FR" sz="2400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−9=7</m:t>
                      </m:r>
                    </m:oMath>
                  </m:oMathPara>
                </a14:m>
                <a:endParaRPr lang="fr-FR" sz="2400" dirty="0"/>
              </a:p>
              <a:p>
                <a:endParaRPr lang="fr-FR" sz="2400" dirty="0"/>
              </a:p>
              <a:p>
                <a:r>
                  <a:rPr lang="fr-FR" sz="2400" dirty="0"/>
                  <a:t>                                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16</m:t>
                        </m:r>
                      </m:num>
                      <m:den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fr-FR" sz="2400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9736" y="3429000"/>
                <a:ext cx="6096000" cy="1355820"/>
              </a:xfrm>
              <a:prstGeom prst="rect">
                <a:avLst/>
              </a:prstGeom>
              <a:blipFill>
                <a:blip r:embed="rId5"/>
                <a:stretch>
                  <a:fillRect b="-9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9C660B93-7044-014F-0984-C933093A6FF0}"/>
                  </a:ext>
                </a:extLst>
              </p:cNvPr>
              <p:cNvSpPr txBox="1"/>
              <p:nvPr/>
            </p:nvSpPr>
            <p:spPr>
              <a:xfrm>
                <a:off x="1950720" y="2033016"/>
                <a:ext cx="63642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La solution de  l’équation:</a:t>
                </a:r>
                <a14:m>
                  <m:oMath xmlns:m="http://schemas.openxmlformats.org/officeDocument/2006/math">
                    <m:r>
                      <a:rPr lang="fr-FR" sz="2400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−9=7</m:t>
                    </m:r>
                  </m:oMath>
                </a14:m>
                <a:r>
                  <a:rPr lang="fr-FR" sz="2400" dirty="0"/>
                  <a:t> est : </a:t>
                </a:r>
                <a:r>
                  <a:rPr lang="fr-FR" sz="2400" dirty="0">
                    <a:solidFill>
                      <a:srgbClr val="FF0000"/>
                    </a:solidFill>
                  </a:rPr>
                  <a:t>2</a:t>
                </a:r>
                <a:endParaRPr lang="fr-FR" sz="24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9C660B93-7044-014F-0984-C933093A6F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0720" y="2033016"/>
                <a:ext cx="6364224" cy="461665"/>
              </a:xfrm>
              <a:prstGeom prst="rect">
                <a:avLst/>
              </a:prstGeom>
              <a:blipFill>
                <a:blip r:embed="rId6"/>
                <a:stretch>
                  <a:fillRect l="-1437" t="-10667" b="-29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ZoneTexte 4">
            <a:extLst>
              <a:ext uri="{FF2B5EF4-FFF2-40B4-BE49-F238E27FC236}">
                <a16:creationId xmlns:a16="http://schemas.microsoft.com/office/drawing/2014/main" id="{52B03AF0-53AE-22D3-2F02-E9B5B2D04EE9}"/>
              </a:ext>
            </a:extLst>
          </p:cNvPr>
          <p:cNvSpPr txBox="1"/>
          <p:nvPr/>
        </p:nvSpPr>
        <p:spPr>
          <a:xfrm>
            <a:off x="3304032" y="2731008"/>
            <a:ext cx="753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Car :</a:t>
            </a:r>
          </a:p>
        </p:txBody>
      </p:sp>
    </p:spTree>
    <p:extLst>
      <p:ext uri="{BB962C8B-B14F-4D97-AF65-F5344CB8AC3E}">
        <p14:creationId xmlns:p14="http://schemas.microsoft.com/office/powerpoint/2010/main" val="3639826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4D2AC-E89B-C1C1-323F-2B3A36046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4E6CB088-6DDC-C38F-A879-B4C889EFE4BC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lang="fr-FR" sz="1600" b="1" noProof="0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déterminer la valeur </a:t>
                </a:r>
                <a14:m>
                  <m:oMath xmlns:m="http://schemas.openxmlformats.org/officeDocument/2006/math">
                    <m:r>
                      <a:rPr lang="fr-FR" sz="1600" b="1" i="1" noProof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4E6CB088-6DDC-C38F-A879-B4C889EFE4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56B32F5-6A7F-8BDC-03B4-5B4DDB333FC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D912B10-AEBC-B26A-AD49-9296DC3CFCF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8F1372EE-5731-090B-C39B-B680FA035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1767045" y="3140958"/>
                <a:ext cx="91196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Déterminer la valeur de 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2400" dirty="0"/>
                  <a:t> pour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fr-FR" sz="2400" dirty="0"/>
                  <a:t> dans l’équation:    </a:t>
                </a:r>
                <a14:m>
                  <m:oMath xmlns:m="http://schemas.openxmlformats.org/officeDocument/2006/math">
                    <m:r>
                      <a:rPr lang="fr-FR" sz="2400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=2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−3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7045" y="3140958"/>
                <a:ext cx="9119616" cy="461665"/>
              </a:xfrm>
              <a:prstGeom prst="rect">
                <a:avLst/>
              </a:prstGeom>
              <a:blipFill>
                <a:blip r:embed="rId4"/>
                <a:stretch>
                  <a:fillRect l="-1070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Google Shape;15880;p58">
            <a:extLst>
              <a:ext uri="{FF2B5EF4-FFF2-40B4-BE49-F238E27FC236}">
                <a16:creationId xmlns:a16="http://schemas.microsoft.com/office/drawing/2014/main" id="{DFDB2337-875F-D624-2851-02A2E2136B9C}"/>
              </a:ext>
            </a:extLst>
          </p:cNvPr>
          <p:cNvSpPr txBox="1">
            <a:spLocks/>
          </p:cNvSpPr>
          <p:nvPr/>
        </p:nvSpPr>
        <p:spPr>
          <a:xfrm>
            <a:off x="508000" y="2045473"/>
            <a:ext cx="11176000" cy="2652637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7612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F374E-B5CA-CD79-EA13-B9E4F1B02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1CFEA1B9-CAB0-611C-BBD0-A9BDD96157B9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1CFEA1B9-CAB0-611C-BBD0-A9BDD96157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8C663FA-F1FE-0955-9C90-696420C7F65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DB500498-2640-879E-3D97-3D94F401C4E6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20934D4D-79BC-C57F-EBB4-B9308F0305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609088" y="3914811"/>
                <a:ext cx="6096000" cy="46166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=2×2−3=4−3=1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9088" y="3914811"/>
                <a:ext cx="6096000" cy="461665"/>
              </a:xfrm>
              <a:prstGeom prst="rect">
                <a:avLst/>
              </a:prstGeom>
              <a:blipFill>
                <a:blip r:embed="rId5"/>
                <a:stretch>
                  <a:fillRect b="-81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D7229CB-43B2-ACB7-D855-7B2C71721658}"/>
                  </a:ext>
                </a:extLst>
              </p:cNvPr>
              <p:cNvSpPr txBox="1"/>
              <p:nvPr/>
            </p:nvSpPr>
            <p:spPr>
              <a:xfrm>
                <a:off x="1227928" y="2221873"/>
                <a:ext cx="91196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La valeur de 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2400" dirty="0"/>
                  <a:t> pour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fr-FR" sz="2400" dirty="0"/>
                  <a:t> dans l’équation:    </a:t>
                </a:r>
                <a14:m>
                  <m:oMath xmlns:m="http://schemas.openxmlformats.org/officeDocument/2006/math">
                    <m:r>
                      <a:rPr lang="fr-FR" sz="2400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=2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−3</m:t>
                    </m:r>
                  </m:oMath>
                </a14:m>
                <a:r>
                  <a:rPr lang="fr-FR" sz="2400" dirty="0"/>
                  <a:t> est : </a:t>
                </a:r>
                <a:r>
                  <a:rPr lang="fr-FR" sz="2400" dirty="0">
                    <a:solidFill>
                      <a:srgbClr val="FF0000"/>
                    </a:solidFill>
                  </a:rPr>
                  <a:t>1</a:t>
                </a:r>
                <a:endParaRPr lang="fr-FR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D7229CB-43B2-ACB7-D855-7B2C717216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928" y="2221873"/>
                <a:ext cx="9119616" cy="461665"/>
              </a:xfrm>
              <a:prstGeom prst="rect">
                <a:avLst/>
              </a:prstGeom>
              <a:blipFill>
                <a:blip r:embed="rId6"/>
                <a:stretch>
                  <a:fillRect l="-974" t="-7895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id="{373B82B9-85EC-357E-A3B7-CE9B61A14517}"/>
              </a:ext>
            </a:extLst>
          </p:cNvPr>
          <p:cNvSpPr txBox="1"/>
          <p:nvPr/>
        </p:nvSpPr>
        <p:spPr>
          <a:xfrm>
            <a:off x="3925824" y="3255264"/>
            <a:ext cx="753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Car: </a:t>
            </a:r>
          </a:p>
        </p:txBody>
      </p:sp>
    </p:spTree>
    <p:extLst>
      <p:ext uri="{BB962C8B-B14F-4D97-AF65-F5344CB8AC3E}">
        <p14:creationId xmlns:p14="http://schemas.microsoft.com/office/powerpoint/2010/main" val="3192491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6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8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7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311520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latin typeface="Arial"/>
              </a:endParaRP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86717" y="123952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</a:t>
              </a:r>
              <a:r>
                <a:rPr lang="fr-FR" b="1" i="0" u="none" strike="noStrike" kern="0" cap="none" spc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  9</a:t>
              </a:r>
              <a:endParaRPr lang="fr-FR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182ADCC5-6E7C-4CD4-948F-2B6DB904AFA0}"/>
              </a:ext>
            </a:extLst>
          </p:cNvPr>
          <p:cNvSpPr txBox="1"/>
          <p:nvPr/>
        </p:nvSpPr>
        <p:spPr>
          <a:xfrm>
            <a:off x="3058717" y="347154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defRPr/>
            </a:pPr>
            <a:endParaRPr lang="fr-FR" b="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19983" y="1428611"/>
            <a:ext cx="8391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Résoudre un système de deux équations du 1</a:t>
            </a:r>
            <a:r>
              <a:rPr lang="fr-FR" baseline="30000" dirty="0"/>
              <a:t>er</a:t>
            </a:r>
            <a:r>
              <a:rPr lang="fr-FR" dirty="0"/>
              <a:t>  degré à deux inconnues par la méthode de substitution</a:t>
            </a:r>
            <a:endParaRPr lang="fr-FR" sz="1400" dirty="0"/>
          </a:p>
        </p:txBody>
      </p:sp>
      <p:sp>
        <p:nvSpPr>
          <p:cNvPr id="9" name="Rectangle 8"/>
          <p:cNvSpPr/>
          <p:nvPr/>
        </p:nvSpPr>
        <p:spPr>
          <a:xfrm>
            <a:off x="2595208" y="2395110"/>
            <a:ext cx="84412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CIDFont+F2"/>
              </a:rPr>
              <a:t>Résoudre un système de deux équations du 1</a:t>
            </a:r>
            <a:r>
              <a:rPr lang="fr-FR" baseline="30000" dirty="0">
                <a:latin typeface="CIDFont+F2"/>
              </a:rPr>
              <a:t>er</a:t>
            </a:r>
            <a:r>
              <a:rPr lang="fr-FR" dirty="0">
                <a:latin typeface="CIDFont+F2"/>
              </a:rPr>
              <a:t>  degré à deux inconnues par la méthode d’élimination directe</a:t>
            </a:r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2575577" y="3387866"/>
            <a:ext cx="81805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CIDFont+F2"/>
              </a:rPr>
              <a:t>Résoudre un système de deux équations du 1er degré à deux inconnues par la méthode d’élimination par combinaison</a:t>
            </a:r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2619983" y="4242123"/>
            <a:ext cx="8391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CIDFont+F2"/>
              </a:rPr>
              <a:t>Résoudre un système de deux équations du 1</a:t>
            </a:r>
            <a:r>
              <a:rPr lang="fr-FR" baseline="30000" dirty="0">
                <a:latin typeface="CIDFont+F2"/>
              </a:rPr>
              <a:t>er</a:t>
            </a:r>
            <a:r>
              <a:rPr lang="fr-FR" dirty="0">
                <a:latin typeface="CIDFont+F2"/>
              </a:rPr>
              <a:t> degré à deux inconnues à coefficients fractionnaires</a:t>
            </a:r>
            <a:endParaRPr lang="fr-FR" dirty="0"/>
          </a:p>
        </p:txBody>
      </p:sp>
      <p:sp>
        <p:nvSpPr>
          <p:cNvPr id="14" name="Rectangle 13"/>
          <p:cNvSpPr/>
          <p:nvPr/>
        </p:nvSpPr>
        <p:spPr>
          <a:xfrm>
            <a:off x="2619983" y="5282544"/>
            <a:ext cx="78275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CIDFont+F2"/>
              </a:rPr>
              <a:t>Résoudre un système de deux équations du 1</a:t>
            </a:r>
            <a:r>
              <a:rPr lang="fr-FR" baseline="30000" dirty="0">
                <a:latin typeface="CIDFont+F2"/>
              </a:rPr>
              <a:t>er</a:t>
            </a:r>
            <a:r>
              <a:rPr lang="fr-FR" dirty="0">
                <a:latin typeface="CIDFont+F2"/>
              </a:rPr>
              <a:t>  degré à deux inconnues à coefficients décimaux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689403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4D2AC-E89B-C1C1-323F-2B3A36046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880;p58">
            <a:extLst>
              <a:ext uri="{FF2B5EF4-FFF2-40B4-BE49-F238E27FC236}">
                <a16:creationId xmlns:a16="http://schemas.microsoft.com/office/drawing/2014/main" id="{78008CA5-D6B5-2450-9218-B38FD5B1B06C}"/>
              </a:ext>
            </a:extLst>
          </p:cNvPr>
          <p:cNvSpPr txBox="1">
            <a:spLocks/>
          </p:cNvSpPr>
          <p:nvPr/>
        </p:nvSpPr>
        <p:spPr>
          <a:xfrm>
            <a:off x="508000" y="2045473"/>
            <a:ext cx="11176000" cy="2652637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45" name="D_A_01">
            <a:extLst>
              <a:ext uri="{FF2B5EF4-FFF2-40B4-BE49-F238E27FC236}">
                <a16:creationId xmlns:a16="http://schemas.microsoft.com/office/drawing/2014/main" id="{4E6CB088-6DDC-C38F-A879-B4C889EFE4B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vérifier que le couple (2;1) ) est solution du système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56B32F5-6A7F-8BDC-03B4-5B4DDB333FC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D912B10-AEBC-B26A-AD49-9296DC3CFCF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8F1372EE-5731-090B-C39B-B680FA035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1313537" y="2631200"/>
                <a:ext cx="9403080" cy="916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Vérifier que le couple (2;1) est solution du système: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fr-F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fr-FR" sz="24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fr-FR" sz="24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fr-FR" sz="2400" i="1">
                                <a:latin typeface="Cambria Math" panose="02040503050406030204" pitchFamily="18" charset="0"/>
                              </a:rPr>
                              <m:t>=−3</m:t>
                            </m:r>
                          </m:e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2400" i="1">
                                <a:latin typeface="Cambria Math" panose="02040503050406030204" pitchFamily="18" charset="0"/>
                              </a:rPr>
                              <m:t>+3</m:t>
                            </m:r>
                            <m:r>
                              <a:rPr lang="fr-FR" sz="24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fr-FR" sz="2400" i="1">
                                <a:latin typeface="Cambria Math" panose="02040503050406030204" pitchFamily="18" charset="0"/>
                              </a:rPr>
                              <m:t>=7</m:t>
                            </m:r>
                          </m:e>
                        </m:eqArr>
                      </m:e>
                    </m:d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3537" y="2631200"/>
                <a:ext cx="9403080" cy="916148"/>
              </a:xfrm>
              <a:prstGeom prst="rect">
                <a:avLst/>
              </a:prstGeom>
              <a:blipFill>
                <a:blip r:embed="rId3"/>
                <a:stretch>
                  <a:fillRect l="-945" t="-198630" b="-2890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99081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F374E-B5CA-CD79-EA13-B9E4F1B02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1CFEA1B9-CAB0-611C-BBD0-A9BDD96157B9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1CFEA1B9-CAB0-611C-BBD0-A9BDD96157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8C663FA-F1FE-0955-9C90-696420C7F65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DB500498-2640-879E-3D97-3D94F401C4E6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20934D4D-79BC-C57F-EBB4-B9308F0305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4037589" y="2332223"/>
                <a:ext cx="2994153" cy="9161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fr-F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fr-FR" sz="240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d>
                              <m:dPr>
                                <m:ctrlP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d>
                            <m:r>
                              <a:rPr lang="fr-F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fr-FR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fr-FR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fr-FR" sz="2400" i="1">
                                <a:latin typeface="Cambria Math" panose="02040503050406030204" pitchFamily="18" charset="0"/>
                              </a:rPr>
                              <m:t>=−3</m:t>
                            </m:r>
                          </m:e>
                          <m:e>
                            <m:r>
                              <a:rPr lang="fr-FR" i="1"/>
                              <m:t>2×</m:t>
                            </m:r>
                            <m:r>
                              <a:rPr lang="fr-FR" i="1" smtClean="0">
                                <a:solidFill>
                                  <a:srgbClr val="FF0000"/>
                                </a:solidFill>
                              </a:rPr>
                              <m:t>2</m:t>
                            </m:r>
                            <m:r>
                              <a:rPr lang="fr-FR" i="1"/>
                              <m:t>+3×</m:t>
                            </m:r>
                            <m:r>
                              <a:rPr lang="fr-FR" i="1" smtClean="0">
                                <a:solidFill>
                                  <a:srgbClr val="FF0000"/>
                                </a:solidFill>
                              </a:rPr>
                              <m:t>1</m:t>
                            </m:r>
                            <m:r>
                              <a:rPr lang="fr-FR" i="1"/>
                              <m:t>=4+3=7</m:t>
                            </m:r>
                          </m:e>
                        </m:eqArr>
                      </m:e>
                    </m:d>
                  </m:oMath>
                </a14:m>
                <a:endParaRPr lang="fr-FR" sz="2400" dirty="0"/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7589" y="2332223"/>
                <a:ext cx="2994153" cy="91614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5F0D0DCE-56F1-982C-D559-41D034C05069}"/>
                  </a:ext>
                </a:extLst>
              </p:cNvPr>
              <p:cNvSpPr txBox="1"/>
              <p:nvPr/>
            </p:nvSpPr>
            <p:spPr>
              <a:xfrm>
                <a:off x="2054825" y="3906007"/>
                <a:ext cx="7465822" cy="9161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dirty="0"/>
                  <a:t>Le couple (2;1) est solution du système: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fr-F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fr-FR" sz="24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fr-FR" sz="24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fr-FR" sz="2400" i="1">
                                <a:latin typeface="Cambria Math" panose="02040503050406030204" pitchFamily="18" charset="0"/>
                              </a:rPr>
                              <m:t>=−3</m:t>
                            </m:r>
                          </m:e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fr-FR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FR" sz="2400" i="1">
                                <a:latin typeface="Cambria Math" panose="02040503050406030204" pitchFamily="18" charset="0"/>
                              </a:rPr>
                              <m:t>+3</m:t>
                            </m:r>
                            <m:r>
                              <a:rPr lang="fr-FR" sz="24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fr-FR" sz="2400" i="1">
                                <a:latin typeface="Cambria Math" panose="02040503050406030204" pitchFamily="18" charset="0"/>
                              </a:rPr>
                              <m:t>=7</m:t>
                            </m:r>
                          </m:e>
                        </m:eqArr>
                      </m:e>
                    </m:d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5F0D0DCE-56F1-982C-D559-41D034C050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25" y="3906007"/>
                <a:ext cx="7465822" cy="916148"/>
              </a:xfrm>
              <a:prstGeom prst="rect">
                <a:avLst/>
              </a:prstGeom>
              <a:blipFill>
                <a:blip r:embed="rId6"/>
                <a:stretch>
                  <a:fillRect l="-122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61818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49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94D0AD9-7F9E-EB37-BC69-DE6BED4688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6315" y="1387291"/>
            <a:ext cx="9911256" cy="397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cahiers. 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49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6315" y="1387291"/>
            <a:ext cx="9911256" cy="39703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9679400" y="2448909"/>
                <a:ext cx="71551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9400" y="2448909"/>
                <a:ext cx="715517" cy="276999"/>
              </a:xfrm>
              <a:prstGeom prst="rect">
                <a:avLst/>
              </a:prstGeom>
              <a:blipFill>
                <a:blip r:embed="rId5"/>
                <a:stretch>
                  <a:fillRect l="-7692" r="-7692"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9523068" y="2788515"/>
                <a:ext cx="71551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3068" y="2788515"/>
                <a:ext cx="715517" cy="276999"/>
              </a:xfrm>
              <a:prstGeom prst="rect">
                <a:avLst/>
              </a:prstGeom>
              <a:blipFill>
                <a:blip r:embed="rId6"/>
                <a:stretch>
                  <a:fillRect l="-6780" r="-7627" b="-65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6252246" y="3167389"/>
                <a:ext cx="71551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2246" y="3167389"/>
                <a:ext cx="715517" cy="276999"/>
              </a:xfrm>
              <a:prstGeom prst="rect">
                <a:avLst/>
              </a:prstGeom>
              <a:blipFill>
                <a:blip r:embed="rId7"/>
                <a:stretch>
                  <a:fillRect l="-7692" r="-7692" b="-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8923283" y="3152849"/>
                <a:ext cx="191508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+2=0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3283" y="3152849"/>
                <a:ext cx="1915088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9701234" y="3499686"/>
                <a:ext cx="693683" cy="4962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1234" y="3499686"/>
                <a:ext cx="693683" cy="496290"/>
              </a:xfrm>
              <a:prstGeom prst="rect">
                <a:avLst/>
              </a:prstGeom>
              <a:blipFill>
                <a:blip r:embed="rId9"/>
                <a:stretch>
                  <a:fillRect b="-25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8692241" y="3944326"/>
                <a:ext cx="1702676" cy="45397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1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=2×</m:t>
                      </m:r>
                      <m:f>
                        <m:fPr>
                          <m:ctrlPr>
                            <a:rPr lang="fr-FR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fr-FR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2241" y="3944326"/>
                <a:ext cx="1702676" cy="45397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9128074" y="4294299"/>
                <a:ext cx="1783822" cy="40395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1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−1=</m:t>
                      </m:r>
                      <m:f>
                        <m:fPr>
                          <m:ctrlP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4−7</m:t>
                          </m:r>
                        </m:num>
                        <m:den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8074" y="4294299"/>
                <a:ext cx="1783822" cy="403957"/>
              </a:xfrm>
              <a:prstGeom prst="rect">
                <a:avLst/>
              </a:prstGeom>
              <a:blipFill>
                <a:blip r:embed="rId11"/>
                <a:stretch>
                  <a:fillRect l="-704" t="-2941" r="-2113" b="-1176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7202071" y="4399643"/>
                <a:ext cx="241738" cy="4962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2071" y="4399643"/>
                <a:ext cx="241738" cy="496290"/>
              </a:xfrm>
              <a:prstGeom prst="rect">
                <a:avLst/>
              </a:prstGeom>
              <a:blipFill>
                <a:blip r:embed="rId12"/>
                <a:stretch>
                  <a:fillRect r="-2500" b="-12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4902348" y="4849099"/>
                <a:ext cx="372040" cy="4385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1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sz="1200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2348" y="4849099"/>
                <a:ext cx="372040" cy="43851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8304625" y="4677818"/>
                <a:ext cx="241738" cy="4962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4625" y="4677818"/>
                <a:ext cx="241738" cy="496290"/>
              </a:xfrm>
              <a:prstGeom prst="rect">
                <a:avLst/>
              </a:prstGeom>
              <a:blipFill>
                <a:blip r:embed="rId14"/>
                <a:stretch>
                  <a:fillRect r="-2500" b="-122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9115077" y="4752363"/>
                <a:ext cx="241738" cy="4385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1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sz="1200" dirty="0"/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5077" y="4752363"/>
                <a:ext cx="241738" cy="438518"/>
              </a:xfrm>
              <a:prstGeom prst="rect">
                <a:avLst/>
              </a:prstGeom>
              <a:blipFill>
                <a:blip r:embed="rId15"/>
                <a:stretch>
                  <a:fillRect r="-5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/>
              <p:cNvSpPr txBox="1"/>
              <p:nvPr/>
            </p:nvSpPr>
            <p:spPr>
              <a:xfrm>
                <a:off x="8304625" y="5017737"/>
                <a:ext cx="241738" cy="4962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20" name="ZoneTexte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4625" y="5017737"/>
                <a:ext cx="241738" cy="496290"/>
              </a:xfrm>
              <a:prstGeom prst="rect">
                <a:avLst/>
              </a:prstGeom>
              <a:blipFill>
                <a:blip r:embed="rId14"/>
                <a:stretch>
                  <a:fillRect r="-2500" b="-122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/>
              <p:cNvSpPr txBox="1"/>
              <p:nvPr/>
            </p:nvSpPr>
            <p:spPr>
              <a:xfrm>
                <a:off x="8748683" y="4995736"/>
                <a:ext cx="241738" cy="4385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1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sz="1200" dirty="0"/>
              </a:p>
            </p:txBody>
          </p:sp>
        </mc:Choice>
        <mc:Fallback xmlns="">
          <p:sp>
            <p:nvSpPr>
              <p:cNvPr id="21" name="ZoneTexte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8683" y="4995736"/>
                <a:ext cx="241738" cy="438518"/>
              </a:xfrm>
              <a:prstGeom prst="rect">
                <a:avLst/>
              </a:prstGeom>
              <a:blipFill>
                <a:blip r:embed="rId16"/>
                <a:stretch>
                  <a:fillRect r="-55000" b="-285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D_A_02">
            <a:extLst>
              <a:ext uri="{FF2B5EF4-FFF2-40B4-BE49-F238E27FC236}">
                <a16:creationId xmlns:a16="http://schemas.microsoft.com/office/drawing/2014/main" id="{AC1D281B-5209-3867-1217-AA51027B42F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9A48B9D2-C22B-90AC-C465-2E04A41212C3}"/>
                  </a:ext>
                </a:extLst>
              </p:cNvPr>
              <p:cNvSpPr txBox="1"/>
              <p:nvPr/>
            </p:nvSpPr>
            <p:spPr>
              <a:xfrm>
                <a:off x="3992128" y="3838705"/>
                <a:ext cx="489857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9A48B9D2-C22B-90AC-C465-2E04A41212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2128" y="3838705"/>
                <a:ext cx="489857" cy="634789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E21A48A-E671-F759-DC50-8B50EF3EE4A6}"/>
                  </a:ext>
                </a:extLst>
              </p:cNvPr>
              <p:cNvSpPr txBox="1"/>
              <p:nvPr/>
            </p:nvSpPr>
            <p:spPr>
              <a:xfrm>
                <a:off x="4622581" y="4852836"/>
                <a:ext cx="241738" cy="4962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sz="14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E21A48A-E671-F759-DC50-8B50EF3EE4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2581" y="4852836"/>
                <a:ext cx="241738" cy="496290"/>
              </a:xfrm>
              <a:prstGeom prst="rect">
                <a:avLst/>
              </a:prstGeom>
              <a:blipFill>
                <a:blip r:embed="rId14"/>
                <a:stretch>
                  <a:fillRect r="-2500" b="-246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D900C11-C781-AC7C-39B6-4C465CA2A92F}"/>
                  </a:ext>
                </a:extLst>
              </p:cNvPr>
              <p:cNvSpPr txBox="1"/>
              <p:nvPr/>
            </p:nvSpPr>
            <p:spPr>
              <a:xfrm>
                <a:off x="7562159" y="4428529"/>
                <a:ext cx="241738" cy="4385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1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sz="1200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D900C11-C781-AC7C-39B6-4C465CA2A9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2159" y="4428529"/>
                <a:ext cx="241738" cy="438518"/>
              </a:xfrm>
              <a:prstGeom prst="rect">
                <a:avLst/>
              </a:prstGeom>
              <a:blipFill>
                <a:blip r:embed="rId18"/>
                <a:stretch>
                  <a:fillRect r="-5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9400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2" grpId="0"/>
      <p:bldP spid="8" grpId="0"/>
      <p:bldP spid="9" grpId="0"/>
      <p:bldP spid="13" grpId="0" animBg="1"/>
      <p:bldP spid="14" grpId="0"/>
      <p:bldP spid="15" grpId="0"/>
      <p:bldP spid="17" grpId="0"/>
      <p:bldP spid="18" grpId="0"/>
      <p:bldP spid="19" grpId="0"/>
      <p:bldP spid="20" grpId="0"/>
      <p:bldP spid="21" grpId="0"/>
      <p:bldP spid="3" grpId="0"/>
      <p:bldP spid="7" grpId="0"/>
      <p:bldP spid="1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49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420" y="2030609"/>
            <a:ext cx="10536351" cy="36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6497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66662-016A-387F-57E2-9F1D653F1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8B06BD6C-13CF-BB2D-0FF7-70C4FAEAC0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F6437BFE-D828-EE17-94C7-3034050A395A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Prenez la correction sur vos cahiers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BFC3C961-6547-7B21-9791-EAA0117164B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1980EB3-86DF-69CA-1E19-D8094E69FA59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</a:t>
            </a:r>
            <a:r>
              <a:rPr lang="fr-FR" sz="2800" b="1" dirty="0">
                <a:solidFill>
                  <a:sysClr val="windowText" lastClr="000000"/>
                </a:solidFill>
                <a:latin typeface="Calibri" panose="020F0502020204030204"/>
              </a:rPr>
              <a:t>49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420" y="1788224"/>
            <a:ext cx="10536351" cy="383941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7712276" y="2529538"/>
                <a:ext cx="22585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2276" y="2529538"/>
                <a:ext cx="2258575" cy="369332"/>
              </a:xfrm>
              <a:prstGeom prst="rect">
                <a:avLst/>
              </a:prstGeom>
              <a:blipFill>
                <a:blip r:embed="rId5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7431497" y="3016865"/>
                <a:ext cx="30739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d>
                        <m:dPr>
                          <m:ctrlP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+4</m:t>
                          </m:r>
                        </m:e>
                      </m:d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=−3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1497" y="3016865"/>
                <a:ext cx="3073940" cy="307777"/>
              </a:xfrm>
              <a:prstGeom prst="rect">
                <a:avLst/>
              </a:prstGeom>
              <a:blipFill>
                <a:blip r:embed="rId6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7655667" y="3338599"/>
                <a:ext cx="5164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5667" y="3338599"/>
                <a:ext cx="516446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3677055" y="3834390"/>
                <a:ext cx="50583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7055" y="3834390"/>
                <a:ext cx="505839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8953442" y="3805158"/>
                <a:ext cx="63229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3442" y="3805158"/>
                <a:ext cx="632299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8035045" y="4332326"/>
                <a:ext cx="63229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5045" y="4332326"/>
                <a:ext cx="632299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7397444" y="4332326"/>
                <a:ext cx="5164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7444" y="4332326"/>
                <a:ext cx="516446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4182894" y="4920965"/>
                <a:ext cx="5164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2894" y="4920965"/>
                <a:ext cx="516446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4808300" y="4920965"/>
                <a:ext cx="63229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8300" y="4920965"/>
                <a:ext cx="632299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D_A_02">
            <a:extLst>
              <a:ext uri="{FF2B5EF4-FFF2-40B4-BE49-F238E27FC236}">
                <a16:creationId xmlns:a16="http://schemas.microsoft.com/office/drawing/2014/main" id="{AC1D281B-5209-3867-1217-AA51027B42F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5B1E985A-07E5-A96B-6195-82FE066B5538}"/>
                  </a:ext>
                </a:extLst>
              </p:cNvPr>
              <p:cNvSpPr txBox="1"/>
              <p:nvPr/>
            </p:nvSpPr>
            <p:spPr>
              <a:xfrm>
                <a:off x="8483029" y="4787448"/>
                <a:ext cx="29206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×1+5×</m:t>
                      </m:r>
                      <m:d>
                        <m:d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=−3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5B1E985A-07E5-A96B-6195-82FE066B55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3029" y="4787448"/>
                <a:ext cx="2920624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54F58ED0-A2F6-CBCA-316F-E2A09135C289}"/>
                  </a:ext>
                </a:extLst>
              </p:cNvPr>
              <p:cNvSpPr txBox="1"/>
              <p:nvPr/>
            </p:nvSpPr>
            <p:spPr>
              <a:xfrm>
                <a:off x="8545107" y="5067396"/>
                <a:ext cx="22932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−1+3</m:t>
                      </m:r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54F58ED0-A2F6-CBCA-316F-E2A09135C2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5107" y="5067396"/>
                <a:ext cx="2293264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9511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1" grpId="0"/>
      <p:bldP spid="13" grpId="0"/>
      <p:bldP spid="14" grpId="0"/>
      <p:bldP spid="15" grpId="0"/>
      <p:bldP spid="16" grpId="0"/>
      <p:bldP spid="17" grpId="0"/>
      <p:bldP spid="7" grpId="0"/>
      <p:bldP spid="1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49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3077" y="2470826"/>
            <a:ext cx="9921100" cy="2304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</a:t>
              </a:r>
              <a:r>
                <a:rPr kumimoji="0" lang="fr-FR" sz="1867" b="1" i="0" u="none" strike="noStrike" kern="0" cap="none" spc="0" normalizeH="0" baseline="0" noProof="0" dirty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Poppins ExtraBold"/>
                  <a:ea typeface="Poppins ExtraBold"/>
                  <a:cs typeface="Poppins ExtraBold"/>
                </a:rPr>
                <a:t>guidée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852185" y="5409743"/>
            <a:ext cx="107841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6) J’écris la solution du système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852185" y="1326786"/>
            <a:ext cx="103278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Pour résoudre un système par la méthode de substitution  je suis les étapes suivantes: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0F02F1E-78D3-3357-AFE6-48C51E5ECFEE}"/>
              </a:ext>
            </a:extLst>
          </p:cNvPr>
          <p:cNvSpPr txBox="1"/>
          <p:nvPr/>
        </p:nvSpPr>
        <p:spPr>
          <a:xfrm>
            <a:off x="852185" y="2307380"/>
            <a:ext cx="63134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/>
            </a:pPr>
            <a:r>
              <a:rPr lang="fr-FR" sz="2400" dirty="0"/>
              <a:t>J’exprime une inconnue en fonction de l’ autre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84A5112-FDB6-BEF3-4650-3D919D01B327}"/>
              </a:ext>
            </a:extLst>
          </p:cNvPr>
          <p:cNvSpPr txBox="1"/>
          <p:nvPr/>
        </p:nvSpPr>
        <p:spPr>
          <a:xfrm>
            <a:off x="827765" y="2831286"/>
            <a:ext cx="103926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2) Je remplace l’inconnue exprimée dans l’étape précédente dans l’autre équation</a:t>
            </a:r>
          </a:p>
          <a:p>
            <a:r>
              <a:rPr lang="fr-FR" sz="2400" dirty="0"/>
              <a:t>      et je simplifier cette expression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C5D3F5D-9612-EEB6-1C6F-C51F3AE8F8DA}"/>
              </a:ext>
            </a:extLst>
          </p:cNvPr>
          <p:cNvSpPr txBox="1"/>
          <p:nvPr/>
        </p:nvSpPr>
        <p:spPr>
          <a:xfrm>
            <a:off x="852185" y="3631671"/>
            <a:ext cx="4149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3) Je  résous l’équation obtenue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9BBA13E-8535-F494-7B2B-AE2B5FA90642}"/>
              </a:ext>
            </a:extLst>
          </p:cNvPr>
          <p:cNvSpPr txBox="1"/>
          <p:nvPr/>
        </p:nvSpPr>
        <p:spPr>
          <a:xfrm>
            <a:off x="815609" y="4255016"/>
            <a:ext cx="81074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4) Je remplace la solution trouvée dans l’expression de l’étape 1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D27044B-1E3B-3FF0-1814-81246EF7C7E5}"/>
              </a:ext>
            </a:extLst>
          </p:cNvPr>
          <p:cNvSpPr txBox="1"/>
          <p:nvPr/>
        </p:nvSpPr>
        <p:spPr>
          <a:xfrm>
            <a:off x="852185" y="4826675"/>
            <a:ext cx="89329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5) Je vérifie si le couple trouvé est bien la solution du système</a:t>
            </a:r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0" grpId="0"/>
      <p:bldP spid="11" grpId="0"/>
      <p:bldP spid="12" grpId="0"/>
      <p:bldP spid="13" grpId="0"/>
      <p:bldP spid="1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570" y="1792380"/>
            <a:ext cx="10459958" cy="319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5F63D8A-FDE8-BFDE-0CAD-1001CCBB35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38260" y="2416571"/>
            <a:ext cx="2390576" cy="3400124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837110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dirty="0">
              <a:solidFill>
                <a:schemeClr val="tx1"/>
              </a:solidFill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J’oublie  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   mon    ardoise</a:t>
            </a:r>
          </a:p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4939393" y="6013519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47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669" y="2240177"/>
            <a:ext cx="10640875" cy="237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9700</TotalTime>
  <Words>1624</Words>
  <Application>Microsoft Office PowerPoint</Application>
  <PresentationFormat>Grand écran</PresentationFormat>
  <Paragraphs>266</Paragraphs>
  <Slides>43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43</vt:i4>
      </vt:variant>
    </vt:vector>
  </HeadingPairs>
  <TitlesOfParts>
    <vt:vector size="56" baseType="lpstr">
      <vt:lpstr>Aptos</vt:lpstr>
      <vt:lpstr>Arial</vt:lpstr>
      <vt:lpstr>Calibri</vt:lpstr>
      <vt:lpstr>Cambria Math</vt:lpstr>
      <vt:lpstr>CIDFont+F2</vt:lpstr>
      <vt:lpstr>Dosis</vt:lpstr>
      <vt:lpstr>Dosis Bold</vt:lpstr>
      <vt:lpstr>Poppins ExtraBold</vt:lpstr>
      <vt:lpstr>VFSTNH+Calibri</vt:lpstr>
      <vt:lpstr>VFSTNH+TimesNewRomanPS-ItalicMT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AMINE RADOUANE - ENSEIGNANT</cp:lastModifiedBy>
  <cp:revision>1185</cp:revision>
  <cp:lastPrinted>2024-10-05T19:15:58Z</cp:lastPrinted>
  <dcterms:created xsi:type="dcterms:W3CDTF">2024-05-28T10:13:44Z</dcterms:created>
  <dcterms:modified xsi:type="dcterms:W3CDTF">2025-11-18T21:39:30Z</dcterms:modified>
</cp:coreProperties>
</file>