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308" r:id="rId2"/>
    <p:sldId id="288" r:id="rId3"/>
    <p:sldId id="289" r:id="rId4"/>
    <p:sldId id="286" r:id="rId5"/>
    <p:sldId id="350" r:id="rId6"/>
    <p:sldId id="264" r:id="rId7"/>
    <p:sldId id="2147483446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2147483423" r:id="rId23"/>
    <p:sldId id="2147483424" r:id="rId24"/>
    <p:sldId id="2147483447" r:id="rId25"/>
    <p:sldId id="2147483448" r:id="rId26"/>
    <p:sldId id="2147483453" r:id="rId27"/>
    <p:sldId id="2147483454" r:id="rId28"/>
    <p:sldId id="2147483429" r:id="rId29"/>
    <p:sldId id="270" r:id="rId30"/>
    <p:sldId id="272" r:id="rId31"/>
    <p:sldId id="298" r:id="rId32"/>
    <p:sldId id="274" r:id="rId33"/>
    <p:sldId id="2147483455" r:id="rId34"/>
    <p:sldId id="2147483457" r:id="rId35"/>
    <p:sldId id="2147483458" r:id="rId36"/>
    <p:sldId id="2147483459" r:id="rId37"/>
    <p:sldId id="299" r:id="rId38"/>
    <p:sldId id="311" r:id="rId39"/>
    <p:sldId id="312" r:id="rId40"/>
    <p:sldId id="332" r:id="rId41"/>
    <p:sldId id="333" r:id="rId42"/>
    <p:sldId id="2147483461" r:id="rId43"/>
    <p:sldId id="2147483462" r:id="rId44"/>
    <p:sldId id="300" r:id="rId45"/>
    <p:sldId id="301" r:id="rId46"/>
    <p:sldId id="2147483456" r:id="rId47"/>
    <p:sldId id="2147483463" r:id="rId48"/>
    <p:sldId id="2147483464" r:id="rId49"/>
    <p:sldId id="2147483465" r:id="rId50"/>
    <p:sldId id="303" r:id="rId51"/>
    <p:sldId id="304" r:id="rId52"/>
    <p:sldId id="282" r:id="rId53"/>
    <p:sldId id="305" r:id="rId54"/>
    <p:sldId id="262" r:id="rId55"/>
    <p:sldId id="348" r:id="rId56"/>
    <p:sldId id="284" r:id="rId57"/>
    <p:sldId id="2147483421" r:id="rId5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50"/>
            <p14:sldId id="264"/>
            <p14:sldId id="2147483446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2147483423"/>
            <p14:sldId id="2147483424"/>
            <p14:sldId id="2147483447"/>
            <p14:sldId id="2147483448"/>
            <p14:sldId id="2147483453"/>
            <p14:sldId id="2147483454"/>
            <p14:sldId id="2147483429"/>
            <p14:sldId id="270"/>
            <p14:sldId id="272"/>
          </p14:sldIdLst>
        </p14:section>
        <p14:section name="Déclaration de l’objectif" id="{096B6BF6-20D6-43DE-B358-982838B98259}">
          <p14:sldIdLst/>
        </p14:section>
        <p14:section name="Modelage" id="{6D007598-4F88-4283-9E36-970C44D688AD}">
          <p14:sldIdLst>
            <p14:sldId id="298"/>
            <p14:sldId id="274"/>
            <p14:sldId id="2147483455"/>
            <p14:sldId id="2147483457"/>
            <p14:sldId id="2147483458"/>
            <p14:sldId id="2147483459"/>
          </p14:sldIdLst>
        </p14:section>
        <p14:section name="Pratique collective" id="{CF34AB29-930A-422C-8BB3-41EE66488593}">
          <p14:sldIdLst>
            <p14:sldId id="299"/>
            <p14:sldId id="311"/>
            <p14:sldId id="312"/>
            <p14:sldId id="332"/>
            <p14:sldId id="333"/>
            <p14:sldId id="2147483461"/>
            <p14:sldId id="2147483462"/>
          </p14:sldIdLst>
        </p14:section>
        <p14:section name="Pratique en binôme" id="{B5D45BF5-6276-4DCA-B0C6-B46ADF983B36}">
          <p14:sldIdLst>
            <p14:sldId id="300"/>
            <p14:sldId id="301"/>
            <p14:sldId id="2147483456"/>
            <p14:sldId id="2147483463"/>
            <p14:sldId id="2147483464"/>
            <p14:sldId id="2147483465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348"/>
            <p14:sldId id="284"/>
            <p14:sldId id="214748342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52" autoAdjust="0"/>
    <p:restoredTop sz="94660"/>
  </p:normalViewPr>
  <p:slideViewPr>
    <p:cSldViewPr snapToGrid="0">
      <p:cViewPr varScale="1">
        <p:scale>
          <a:sx n="79" d="100"/>
          <a:sy n="79" d="100"/>
        </p:scale>
        <p:origin x="3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161223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5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6.png"/><Relationship Id="rId4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2.png"/><Relationship Id="rId4" Type="http://schemas.openxmlformats.org/officeDocument/2006/relationships/image" Target="../media/image6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7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8.jpeg"/><Relationship Id="rId7" Type="http://schemas.openxmlformats.org/officeDocument/2006/relationships/image" Target="../media/image8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73.png"/><Relationship Id="rId10" Type="http://schemas.openxmlformats.org/officeDocument/2006/relationships/image" Target="../media/image92.png"/><Relationship Id="rId4" Type="http://schemas.openxmlformats.org/officeDocument/2006/relationships/image" Target="../media/image74.png"/><Relationship Id="rId9" Type="http://schemas.openxmlformats.org/officeDocument/2006/relationships/image" Target="../media/image9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5.png"/><Relationship Id="rId5" Type="http://schemas.openxmlformats.org/officeDocument/2006/relationships/image" Target="../media/image73.png"/><Relationship Id="rId4" Type="http://schemas.openxmlformats.org/officeDocument/2006/relationships/image" Target="../media/image7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18.jpeg"/><Relationship Id="rId7" Type="http://schemas.openxmlformats.org/officeDocument/2006/relationships/image" Target="../media/image90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3.png"/><Relationship Id="rId5" Type="http://schemas.openxmlformats.org/officeDocument/2006/relationships/image" Target="../media/image890.png"/><Relationship Id="rId10" Type="http://schemas.openxmlformats.org/officeDocument/2006/relationships/image" Target="../media/image97.png"/><Relationship Id="rId4" Type="http://schemas.openxmlformats.org/officeDocument/2006/relationships/image" Target="../media/image81.png"/><Relationship Id="rId9" Type="http://schemas.openxmlformats.org/officeDocument/2006/relationships/image" Target="../media/image9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86.png"/><Relationship Id="rId7" Type="http://schemas.openxmlformats.org/officeDocument/2006/relationships/image" Target="../media/image10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87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7275974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7275974" cy="725304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Quadrilatères particuliers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91410" y="5379165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:11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096329" y="5288319"/>
            <a:ext cx="5450863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723886B-68B9-6C47-27B9-58FEF8E6D239}"/>
              </a:ext>
            </a:extLst>
          </p:cNvPr>
          <p:cNvSpPr txBox="1"/>
          <p:nvPr/>
        </p:nvSpPr>
        <p:spPr>
          <a:xfrm>
            <a:off x="2369094" y="5288319"/>
            <a:ext cx="55876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Utiliser les </a:t>
            </a:r>
            <a:r>
              <a:rPr lang="fr-MA" sz="1800" b="1" dirty="0" err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propriétés</a:t>
            </a:r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 des </a:t>
            </a:r>
            <a:r>
              <a:rPr lang="fr-MA" sz="1800" b="1" dirty="0" err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quadrilatères</a:t>
            </a:r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 particuliers </a:t>
            </a:r>
          </a:p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pour </a:t>
            </a:r>
            <a:r>
              <a:rPr lang="fr-MA" sz="1800" b="1" dirty="0" err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résoudre</a:t>
            </a:r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 des </a:t>
            </a:r>
            <a:r>
              <a:rPr lang="fr-MA" sz="1800" b="1" dirty="0" err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problèmes</a:t>
            </a:r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:91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5A8D99D-63E1-0A1A-2E4B-8350E3EF6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91" y="1210920"/>
            <a:ext cx="11254754" cy="442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compléter 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</a:t>
            </a: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3"/>
            <a:ext cx="8045684" cy="21726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F3593D2-1836-99C7-E3F7-0608554FC452}"/>
                  </a:ext>
                </a:extLst>
              </p:cNvPr>
              <p:cNvSpPr txBox="1"/>
              <p:nvPr/>
            </p:nvSpPr>
            <p:spPr>
              <a:xfrm>
                <a:off x="2465408" y="2777924"/>
                <a:ext cx="3983783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 ABCD est un rectangle alors on a :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=…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………… 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F3593D2-1836-99C7-E3F7-0608554FC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408" y="2777924"/>
                <a:ext cx="3983783" cy="1015663"/>
              </a:xfrm>
              <a:prstGeom prst="rect">
                <a:avLst/>
              </a:prstGeom>
              <a:blipFill>
                <a:blip r:embed="rId3"/>
                <a:stretch>
                  <a:fillRect l="-1270" t="-2469" r="-635" b="-98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A98FD06-72F1-5A82-D2FE-A850C5267E7B}"/>
              </a:ext>
            </a:extLst>
          </p:cNvPr>
          <p:cNvSpPr txBox="1">
            <a:spLocks/>
          </p:cNvSpPr>
          <p:nvPr/>
        </p:nvSpPr>
        <p:spPr>
          <a:xfrm>
            <a:off x="778484" y="255211"/>
            <a:ext cx="10529279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latin typeface="Calibri" panose="020F0502020204030204"/>
              </a:rPr>
              <a:t> Rappelez vous   : les diagonales d’un rectangle sont égales et ses angles sont droits </a:t>
            </a:r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CD5E16-67CA-315E-F19B-2DBCC35656C9}"/>
              </a:ext>
            </a:extLst>
          </p:cNvPr>
          <p:cNvSpPr/>
          <p:nvPr/>
        </p:nvSpPr>
        <p:spPr>
          <a:xfrm>
            <a:off x="2367660" y="2524343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</a:t>
            </a: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6C195303-8D2A-B501-B5C8-2C05F3AA2F7B}"/>
                  </a:ext>
                </a:extLst>
              </p:cNvPr>
              <p:cNvSpPr txBox="1"/>
              <p:nvPr/>
            </p:nvSpPr>
            <p:spPr>
              <a:xfrm>
                <a:off x="2476983" y="2899895"/>
                <a:ext cx="3983783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 ABCD est un rectangle alors on a :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90° 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6C195303-8D2A-B501-B5C8-2C05F3AA2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6983" y="2899895"/>
                <a:ext cx="3983783" cy="1015663"/>
              </a:xfrm>
              <a:prstGeom prst="rect">
                <a:avLst/>
              </a:prstGeom>
              <a:blipFill>
                <a:blip r:embed="rId3"/>
                <a:stretch>
                  <a:fillRect l="-1270" t="-3704" r="-635" b="-98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DAD8-FF75-AE30-47DE-6D71574D1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61F8ED-0C2F-25F4-56B8-DB6144DC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Compléter 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ECD447-C953-757F-B5C1-B1E2A2ECB85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294CAC-1D03-7EC2-34FC-6A1CB2F60E22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F1537A-6F2B-F24E-09A0-0C3D26236163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0AAC654-DCB3-FD13-31CA-051AFB21EA1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88F84B0-0A62-FE30-9E90-8D5D829575C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E38C5FF-FF1A-DAED-9230-298C2AE4A37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2F80902-04C3-94C8-E205-64015FE951AB}"/>
                  </a:ext>
                </a:extLst>
              </p:cNvPr>
              <p:cNvSpPr txBox="1"/>
              <p:nvPr/>
            </p:nvSpPr>
            <p:spPr>
              <a:xfrm>
                <a:off x="2523281" y="2835797"/>
                <a:ext cx="3309176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losange ,alors: 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⊥…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AB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=…</m:t>
                    </m:r>
                    <m:r>
                      <a:rPr lang="fr-FR" sz="20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=…=…=…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2F80902-04C3-94C8-E205-64015FE95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281" y="2835797"/>
                <a:ext cx="3309176" cy="1015663"/>
              </a:xfrm>
              <a:prstGeom prst="rect">
                <a:avLst/>
              </a:prstGeom>
              <a:blipFill>
                <a:blip r:embed="rId3"/>
                <a:stretch>
                  <a:fillRect l="-1908" t="-3704" r="-763" b="-98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8240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A9ED5-2386-F488-84ED-BB290D2A8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CE526B-8DF5-CEAA-394C-6D2FFC45C0D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8FC11CC-3F55-AB27-65FA-B14DAA4BB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7029D58-1737-A686-0A25-EDFC9F9A7838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17EF6451-91B5-CAB3-C84A-DA89AF298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Rappelez vous, les côtés d’un losange sont égaux et ses diagonales sont perpendiculaires   </a:t>
            </a:r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280DAD-7622-AC50-5E40-4CAFB14A3F32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E97DC41-EB17-D068-B783-A3E37C1D1631}"/>
                  </a:ext>
                </a:extLst>
              </p:cNvPr>
              <p:cNvSpPr txBox="1"/>
              <p:nvPr/>
            </p:nvSpPr>
            <p:spPr>
              <a:xfrm>
                <a:off x="2523281" y="2835797"/>
                <a:ext cx="3366884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losange , alors: 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⊥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AB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𝐶𝐷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E97DC41-EB17-D068-B783-A3E37C1D16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281" y="2835797"/>
                <a:ext cx="3366884" cy="1015663"/>
              </a:xfrm>
              <a:prstGeom prst="rect">
                <a:avLst/>
              </a:prstGeom>
              <a:blipFill>
                <a:blip r:embed="rId3"/>
                <a:stretch>
                  <a:fillRect l="-1880" t="-3704" r="-1128" b="-98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5840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E03B9-31E5-9822-2651-6B7EE0883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8E83914-BFFC-144C-8984-0D34C900E0B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7132C-1EF7-4BD1-D448-37BAD3D90092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ACEEA00-55A6-7D0E-17E3-970C7B41A0F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14AA89C-748F-FAB5-AF47-566EE3AEAD6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3FE8A07-A632-5C86-4881-530C77A1DD3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Titre 1">
            <a:extLst>
              <a:ext uri="{FF2B5EF4-FFF2-40B4-BE49-F238E27FC236}">
                <a16:creationId xmlns:a16="http://schemas.microsoft.com/office/drawing/2014/main" id="{96C20A28-BBB5-9908-7527-47A5A63F7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Compléter  :</a:t>
            </a:r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CAE021-1435-EBD7-0305-EDCA80FD52D4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0FFABFD-D52F-1CCE-BB89-136A33AEAE5C}"/>
                  </a:ext>
                </a:extLst>
              </p:cNvPr>
              <p:cNvSpPr txBox="1"/>
              <p:nvPr/>
            </p:nvSpPr>
            <p:spPr>
              <a:xfrm>
                <a:off x="2523281" y="2835797"/>
                <a:ext cx="6308265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rectangle  tel que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=4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=6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</m:oMath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alors : 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𝐷𝐶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=…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𝐵𝐷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=…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0FFABFD-D52F-1CCE-BB89-136A33AEA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281" y="2835797"/>
                <a:ext cx="6308265" cy="1323439"/>
              </a:xfrm>
              <a:prstGeom prst="rect">
                <a:avLst/>
              </a:prstGeom>
              <a:blipFill>
                <a:blip r:embed="rId3"/>
                <a:stretch>
                  <a:fillRect l="-1004" t="-28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2994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8B4C2-8EC9-79F3-B7C9-C5C36A1F3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19C4CC-DAB3-0445-0594-7CEB28FD899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F588D10-AF62-247E-026F-DDE72E774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8CFD8BB-5C0D-F0BB-0E76-368E0FFA418F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0540B43A-9415-8B8C-8580-AC7CCD1F9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Rappelez vous, dans un rectangle ,les côtés opposés sont égaux et les diagonales sont égales 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59D4F7-DB0A-FA6B-C7CC-CF1C15BA5B09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9F4184F-59E9-CA64-211E-E2F6076A76FA}"/>
                  </a:ext>
                </a:extLst>
              </p:cNvPr>
              <p:cNvSpPr txBox="1"/>
              <p:nvPr/>
            </p:nvSpPr>
            <p:spPr>
              <a:xfrm>
                <a:off x="2523281" y="2835797"/>
                <a:ext cx="6308265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rectangle  tel que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6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</m:oMath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alors : 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𝐷𝐶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𝐵𝐷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9F4184F-59E9-CA64-211E-E2F6076A76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281" y="2835797"/>
                <a:ext cx="6308265" cy="1323439"/>
              </a:xfrm>
              <a:prstGeom prst="rect">
                <a:avLst/>
              </a:prstGeom>
              <a:blipFill>
                <a:blip r:embed="rId3"/>
                <a:stretch>
                  <a:fillRect l="-1063" t="-23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6431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D1880-3E95-3A94-DCE7-A09772F4A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B6D40-1DD6-FDBB-9991-DA9584C31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Je me prépare ,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5014840-4FEF-FD0A-0ACA-06A7D148D47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76C5351-E2CA-2B1D-435A-FEF67038D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A6CDE24-B430-5BB5-214C-069E2C1FA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67" y="1723583"/>
            <a:ext cx="11190972" cy="267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713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D0FAF-5E48-82AD-D754-0032B2D2B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97B11F-1416-C600-BB5D-4D0CAC25E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Voici la réponse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47A6DCB-EA51-B464-3EB7-829B225DBBE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79201205-09F5-EC99-ED30-25C752935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9306C28-2F48-DCAE-53A8-4D3C32F6E8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67" y="1723583"/>
            <a:ext cx="11190972" cy="267479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C4E6414-3A53-9A25-7D4B-15254805FA63}"/>
              </a:ext>
            </a:extLst>
          </p:cNvPr>
          <p:cNvSpPr txBox="1"/>
          <p:nvPr/>
        </p:nvSpPr>
        <p:spPr>
          <a:xfrm>
            <a:off x="4190035" y="3671104"/>
            <a:ext cx="1226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Losange 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89DDE2C-9D9F-DC9A-48E5-3E304FB3D167}"/>
              </a:ext>
            </a:extLst>
          </p:cNvPr>
          <p:cNvSpPr txBox="1"/>
          <p:nvPr/>
        </p:nvSpPr>
        <p:spPr>
          <a:xfrm>
            <a:off x="1782500" y="3671104"/>
            <a:ext cx="1226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Rectangle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FB33CA6-B018-F252-6AC1-E36B082C6F2F}"/>
              </a:ext>
            </a:extLst>
          </p:cNvPr>
          <p:cNvSpPr txBox="1"/>
          <p:nvPr/>
        </p:nvSpPr>
        <p:spPr>
          <a:xfrm>
            <a:off x="6516547" y="3671104"/>
            <a:ext cx="1226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Rectangle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10F313E-0E26-2F33-5952-7578D9E37409}"/>
              </a:ext>
            </a:extLst>
          </p:cNvPr>
          <p:cNvSpPr txBox="1"/>
          <p:nvPr/>
        </p:nvSpPr>
        <p:spPr>
          <a:xfrm>
            <a:off x="9340769" y="3671104"/>
            <a:ext cx="1226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carré </a:t>
            </a:r>
          </a:p>
        </p:txBody>
      </p:sp>
    </p:spTree>
    <p:extLst>
      <p:ext uri="{BB962C8B-B14F-4D97-AF65-F5344CB8AC3E}">
        <p14:creationId xmlns:p14="http://schemas.microsoft.com/office/powerpoint/2010/main" val="13821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que vous devez retenir jusqu’ici: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L’enseignant refait un feed-back sur ce qu’il faut retenir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859B5D1-959C-C8F3-23BD-B47715C767B8}"/>
                  </a:ext>
                </a:extLst>
              </p:cNvPr>
              <p:cNvSpPr txBox="1"/>
              <p:nvPr/>
            </p:nvSpPr>
            <p:spPr>
              <a:xfrm>
                <a:off x="925975" y="3750197"/>
                <a:ext cx="3136739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Rectangle </a:t>
                </a:r>
              </a:p>
              <a:p>
                <a:pPr algn="l"/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fr-FR" sz="2000" b="0" dirty="0">
                    <a:cs typeface="Calibri" panose="020F0502020204030204" pitchFamily="34" charset="0"/>
                  </a:rPr>
                  <a:t>O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𝑂𝐶</m:t>
                    </m:r>
                    <m:r>
                      <a:rPr lang="fr-FR" sz="20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𝑂𝐴</m:t>
                    </m:r>
                  </m:oMath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𝐴𝐶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𝐵𝐷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=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=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=90°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859B5D1-959C-C8F3-23BD-B47715C767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975" y="3750197"/>
                <a:ext cx="3136739" cy="1938992"/>
              </a:xfrm>
              <a:prstGeom prst="rect">
                <a:avLst/>
              </a:prstGeom>
              <a:blipFill>
                <a:blip r:embed="rId2"/>
                <a:stretch>
                  <a:fillRect l="-2016" t="-1961" b="-52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D37428E-F132-D914-55D3-781F71163176}"/>
                  </a:ext>
                </a:extLst>
              </p:cNvPr>
              <p:cNvSpPr txBox="1"/>
              <p:nvPr/>
            </p:nvSpPr>
            <p:spPr>
              <a:xfrm>
                <a:off x="4704967" y="3761771"/>
                <a:ext cx="3136739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Losange : </a:t>
                </a:r>
              </a:p>
              <a:p>
                <a:pPr algn="l"/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𝐴𝐵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  <m:r>
                        <a:rPr lang="fr-FR" sz="2000" b="0" i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𝐶𝐷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𝐷𝐴</m:t>
                      </m:r>
                    </m:oMath>
                  </m:oMathPara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𝑂𝐶</m:t>
                    </m:r>
                  </m:oMath>
                </a14:m>
                <a:r>
                  <a:rPr lang="fr-FR" sz="20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𝑂𝐷</m:t>
                    </m:r>
                  </m:oMath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𝐴𝐶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⊥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𝐵𝐷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=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=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=90°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D37428E-F132-D914-55D3-781F71163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4967" y="3761771"/>
                <a:ext cx="3136739" cy="1938992"/>
              </a:xfrm>
              <a:prstGeom prst="rect">
                <a:avLst/>
              </a:prstGeom>
              <a:blipFill>
                <a:blip r:embed="rId3"/>
                <a:stretch>
                  <a:fillRect l="-2016" t="-1961" b="-52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F659DFB-518B-8522-CDFF-525D80F77263}"/>
                  </a:ext>
                </a:extLst>
              </p:cNvPr>
              <p:cNvSpPr txBox="1"/>
              <p:nvPr/>
            </p:nvSpPr>
            <p:spPr>
              <a:xfrm>
                <a:off x="8700162" y="3750197"/>
                <a:ext cx="3136739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carré : </a:t>
                </a:r>
              </a:p>
              <a:p>
                <a:pPr algn="l"/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𝐴𝐵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  <m:r>
                        <a:rPr lang="fr-FR" sz="2000" b="0" i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𝐶𝐷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𝐷𝐴</m:t>
                      </m:r>
                    </m:oMath>
                  </m:oMathPara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𝑂𝐶</m:t>
                    </m:r>
                  </m:oMath>
                </a14:m>
                <a:r>
                  <a:rPr lang="fr-FR" sz="20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𝑂𝐷</m:t>
                    </m:r>
                  </m:oMath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𝐴𝐶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⊥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𝐵𝐷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=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=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=90°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F659DFB-518B-8522-CDFF-525D80F77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0162" y="3750197"/>
                <a:ext cx="3136739" cy="1938992"/>
              </a:xfrm>
              <a:prstGeom prst="rect">
                <a:avLst/>
              </a:prstGeom>
              <a:blipFill>
                <a:blip r:embed="rId4"/>
                <a:stretch>
                  <a:fillRect l="-1606" t="-1961" b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Image 18">
            <a:extLst>
              <a:ext uri="{FF2B5EF4-FFF2-40B4-BE49-F238E27FC236}">
                <a16:creationId xmlns:a16="http://schemas.microsoft.com/office/drawing/2014/main" id="{62746B58-3105-3F5F-354C-DE6DA82411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287" y="1313233"/>
            <a:ext cx="2106364" cy="211576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1A80B26-EBED-726D-5B33-F23B2AC449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75" y="1413703"/>
            <a:ext cx="2740400" cy="186387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1B781EC5-BC88-8B92-D125-C99AA22EDB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343" y="1556687"/>
            <a:ext cx="3083263" cy="1720891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2A1A05C2-8482-0381-25B6-72D76C52790D}"/>
              </a:ext>
            </a:extLst>
          </p:cNvPr>
          <p:cNvSpPr txBox="1"/>
          <p:nvPr/>
        </p:nvSpPr>
        <p:spPr>
          <a:xfrm>
            <a:off x="9824833" y="2345640"/>
            <a:ext cx="443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5724363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32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7148508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01011" y="2530926"/>
            <a:ext cx="6291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Utiliser les propriétés des quadrilatères particuliers pour résoudre des problèmes </a:t>
            </a:r>
            <a:endParaRPr lang="fr-M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3464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J’étudie l’exemple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28AC36A-89B4-C0C6-370A-79E9C1E0D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3" y="954910"/>
            <a:ext cx="2739062" cy="610565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AD14C4E2-ECCB-DCD4-011E-FDFFFB298917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928" y="3742370"/>
            <a:ext cx="3322895" cy="2306356"/>
          </a:xfr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3C246BF-E9BD-096E-ACBE-209B7DF523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66" y="1893212"/>
            <a:ext cx="10949972" cy="172217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DA7CA90-3CAA-7A68-EB41-EB512827A289}"/>
              </a:ext>
            </a:extLst>
          </p:cNvPr>
          <p:cNvSpPr txBox="1"/>
          <p:nvPr/>
        </p:nvSpPr>
        <p:spPr>
          <a:xfrm>
            <a:off x="1030246" y="606951"/>
            <a:ext cx="80329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affirme que le problème est déjà fait dans la séance précédant (en binôme)  ,il affiche la figure et lit les données :</a:t>
            </a: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F8D92-E133-DACA-BE6E-A69C1E41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0BDA4F-5190-D858-19AF-F5C265EC6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comprends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5368B6-34F3-7D61-78D8-385A38FA081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4DEE7B9-8BDC-21DC-D870-A4A77419B1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6" y="936625"/>
            <a:ext cx="2739062" cy="610565"/>
          </a:xfrm>
          <a:prstGeom prst="rect">
            <a:avLst/>
          </a:prstGeom>
        </p:spPr>
      </p:pic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0A3EB1C8-5489-385B-8B14-CF027752140E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85" y="1547190"/>
            <a:ext cx="7602611" cy="2364229"/>
          </a:xfr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816E4A4-8268-9E5F-162B-EC48E16AFF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304" y="3709606"/>
            <a:ext cx="3860800" cy="26797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1C843A5-6B4E-076D-FA8E-B71F05639D68}"/>
              </a:ext>
            </a:extLst>
          </p:cNvPr>
          <p:cNvSpPr txBox="1"/>
          <p:nvPr/>
        </p:nvSpPr>
        <p:spPr>
          <a:xfrm>
            <a:off x="1030246" y="554525"/>
            <a:ext cx="23778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lit la figure et explique</a:t>
            </a:r>
          </a:p>
        </p:txBody>
      </p:sp>
    </p:spTree>
    <p:extLst>
      <p:ext uri="{BB962C8B-B14F-4D97-AF65-F5344CB8AC3E}">
        <p14:creationId xmlns:p14="http://schemas.microsoft.com/office/powerpoint/2010/main" val="23036881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7E590-575C-ADB8-5270-5547F25BE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5F581B-65EA-CBE6-7A4D-54144F8B9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traduis les données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B2B6BF7-8212-F9E0-F92F-4525918565D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3860930-38AE-D680-1544-9DE8EF0286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6" y="936625"/>
            <a:ext cx="2739062" cy="61056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30CAF62-6212-8D4F-41BA-3A14705BCD05}"/>
              </a:ext>
            </a:extLst>
          </p:cNvPr>
          <p:cNvSpPr txBox="1"/>
          <p:nvPr/>
        </p:nvSpPr>
        <p:spPr>
          <a:xfrm>
            <a:off x="9160329" y="3484352"/>
            <a:ext cx="1877785" cy="13162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B2AD91E3-2F37-AA89-EAC8-88969D108DF8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4" y="3722172"/>
            <a:ext cx="3897691" cy="2705310"/>
          </a:xfr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A6FD822-3A07-1152-82DA-912548146F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83" y="1547189"/>
            <a:ext cx="9352425" cy="217498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C892672-1B20-991A-7124-DBD186FD0051}"/>
              </a:ext>
            </a:extLst>
          </p:cNvPr>
          <p:cNvSpPr txBox="1"/>
          <p:nvPr/>
        </p:nvSpPr>
        <p:spPr>
          <a:xfrm>
            <a:off x="1030246" y="585842"/>
            <a:ext cx="2958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traduit les données de la figure </a:t>
            </a:r>
          </a:p>
        </p:txBody>
      </p:sp>
    </p:spTree>
    <p:extLst>
      <p:ext uri="{BB962C8B-B14F-4D97-AF65-F5344CB8AC3E}">
        <p14:creationId xmlns:p14="http://schemas.microsoft.com/office/powerpoint/2010/main" val="182854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8535D-5FD9-0CF2-BD2C-D1CE8DDEB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C15F2B-FAED-EDA2-6B94-A2DDAD226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J’utilise les propriétés 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C2D1BC5F-1A67-A5BA-47CD-2535C0A9C27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9E70639-CA96-54A5-A68E-4FA6E2BCF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6" y="936625"/>
            <a:ext cx="2739062" cy="610565"/>
          </a:xfrm>
          <a:prstGeom prst="rect">
            <a:avLst/>
          </a:prstGeom>
        </p:spPr>
      </p:pic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CD4F82A7-9E5B-5249-05B2-EEAB96421F82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89" y="1661135"/>
            <a:ext cx="10277091" cy="1658760"/>
          </a:xfr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BB65D66-3A29-D5B2-173E-52C24B98E1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405" y="3429000"/>
            <a:ext cx="3860800" cy="26797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461DA4B-9AFE-58AC-8367-B34B08624C13}"/>
              </a:ext>
            </a:extLst>
          </p:cNvPr>
          <p:cNvSpPr txBox="1"/>
          <p:nvPr/>
        </p:nvSpPr>
        <p:spPr>
          <a:xfrm>
            <a:off x="1157469" y="622734"/>
            <a:ext cx="40238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corrige l’erreur : dans un triangle puis il explique </a:t>
            </a:r>
          </a:p>
        </p:txBody>
      </p:sp>
    </p:spTree>
    <p:extLst>
      <p:ext uri="{BB962C8B-B14F-4D97-AF65-F5344CB8AC3E}">
        <p14:creationId xmlns:p14="http://schemas.microsoft.com/office/powerpoint/2010/main" val="15434120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CDBF5-94C8-C33D-47BD-1F63A509F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0266AD-F6D9-2051-D255-73E4DDDA0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J’utilise la propriété et je conclus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19866B4-F913-92E6-F920-17F13D32D9E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4DAFCD8-5408-6E6A-478F-5437743E7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6" y="936625"/>
            <a:ext cx="2739062" cy="610565"/>
          </a:xfrm>
          <a:prstGeom prst="rect">
            <a:avLst/>
          </a:prstGeom>
        </p:spPr>
      </p:pic>
      <p:pic>
        <p:nvPicPr>
          <p:cNvPr id="18" name="Espace réservé du contenu 17">
            <a:extLst>
              <a:ext uri="{FF2B5EF4-FFF2-40B4-BE49-F238E27FC236}">
                <a16:creationId xmlns:a16="http://schemas.microsoft.com/office/drawing/2014/main" id="{3ECF3EC1-5572-BF95-0E66-73BF5D087102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189" y="1547190"/>
            <a:ext cx="9142892" cy="4899909"/>
          </a:xfr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9BE2DA-C01A-46E7-851C-4E3632195F60}"/>
              </a:ext>
            </a:extLst>
          </p:cNvPr>
          <p:cNvSpPr txBox="1"/>
          <p:nvPr/>
        </p:nvSpPr>
        <p:spPr>
          <a:xfrm>
            <a:off x="1287189" y="585842"/>
            <a:ext cx="31321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rédige la réponse étape par étape:</a:t>
            </a:r>
          </a:p>
        </p:txBody>
      </p:sp>
    </p:spTree>
    <p:extLst>
      <p:ext uri="{BB962C8B-B14F-4D97-AF65-F5344CB8AC3E}">
        <p14:creationId xmlns:p14="http://schemas.microsoft.com/office/powerpoint/2010/main" val="11981965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 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/>
              <p:nvPr/>
            </p:nvSpPr>
            <p:spPr>
              <a:xfrm>
                <a:off x="2102472" y="1507287"/>
                <a:ext cx="8450603" cy="3824892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ABCD est un rectangle ,on a : 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𝑨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𝑩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𝑪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𝑫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𝟗𝟎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°</m:t>
                    </m:r>
                  </m:oMath>
                </a14:m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472" y="1507287"/>
                <a:ext cx="8450603" cy="38248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102472" y="571400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8574664" y="571400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955C6E-0C30-37AE-27AD-3FA4A1CDF1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0" y="2390092"/>
            <a:ext cx="3860800" cy="267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Rappelez vous : dans un rectangle ,les angles sont droits 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2102472" y="5813124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Vrai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18DF0A66-71C1-0FEE-203A-58171E790D3E}"/>
                  </a:ext>
                </a:extLst>
              </p:cNvPr>
              <p:cNvSpPr txBox="1"/>
              <p:nvPr/>
            </p:nvSpPr>
            <p:spPr>
              <a:xfrm>
                <a:off x="2102472" y="1507287"/>
                <a:ext cx="8450603" cy="3824892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Arial"/>
                  </a:rPr>
                  <a:t>ABCD est un rectangle ,on a : 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𝑨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𝑩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𝑪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𝑫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𝟗𝟎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°</m:t>
                    </m:r>
                  </m:oMath>
                </a14:m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18DF0A66-71C1-0FEE-203A-58171E790D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472" y="1507287"/>
                <a:ext cx="8450603" cy="38248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69B5C8BF-3C87-216B-A5E4-AD21DDC014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0" y="2390092"/>
            <a:ext cx="3860800" cy="267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 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1682748" y="546307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8154940" y="546307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8F9FD80-0FEA-74A0-786A-27EE16AB0ADC}"/>
                  </a:ext>
                </a:extLst>
              </p:cNvPr>
              <p:cNvSpPr txBox="1"/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Arial"/>
                  </a:rPr>
                  <a:t>AG est la bissectrice de l’angle </a:t>
                </a:r>
                <a14:m>
                  <m:oMath xmlns:m="http://schemas.openxmlformats.org/officeDocument/2006/math">
                    <m:r>
                      <a:rPr lang="fr-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𝑨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Arial"/>
                  </a:rPr>
                  <a:t>  donc :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𝑩𝑨𝑮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𝟒𝟓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°</m:t>
                    </m:r>
                  </m:oMath>
                </a14:m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8F9FD80-0FEA-74A0-786A-27EE16AB0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E015ADEE-A8D8-54CE-AD2D-B45D63EF51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0" y="2244177"/>
            <a:ext cx="3860800" cy="267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D7369B-101C-BE27-5F18-40598E13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Rappelez vous :la bissectrice partage l’angle en deux angles égaux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1896018" y="5439465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Vrai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B71C4234-A0ED-183C-A291-8821A87A09BC}"/>
                  </a:ext>
                </a:extLst>
              </p:cNvPr>
              <p:cNvSpPr txBox="1"/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Arial"/>
                  </a:rPr>
                  <a:t>AG est la bissectrice de l’angle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𝑨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Arial"/>
                  </a:rPr>
                  <a:t>  donc :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𝑩𝑨𝑮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𝟒𝟓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°</m:t>
                    </m:r>
                  </m:oMath>
                </a14:m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B71C4234-A0ED-183C-A291-8821A87A0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041A3698-5C1F-388E-2C8B-4FD47D82E8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0" y="1950525"/>
            <a:ext cx="3860800" cy="267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3BD57-E322-EBFA-F8B7-F2C7115D7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458C4B-2246-8AD5-7B82-47840DA4E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 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4B08D-672C-AB60-78C4-4A3C2D3FA8E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1CAC3DB-0702-F6BF-A5DA-F936B0DB21C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8DF4D61-8854-C04A-95DA-F7737B4B54E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16945FF-31CF-7D9E-4489-2CFD82BF7A6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4582CB0-8D20-7D33-DDC5-3D65899A8D6E}"/>
              </a:ext>
            </a:extLst>
          </p:cNvPr>
          <p:cNvSpPr/>
          <p:nvPr/>
        </p:nvSpPr>
        <p:spPr>
          <a:xfrm>
            <a:off x="1682748" y="546307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6B94CF1D-149D-BAC4-4783-1A269A636735}"/>
              </a:ext>
            </a:extLst>
          </p:cNvPr>
          <p:cNvSpPr/>
          <p:nvPr/>
        </p:nvSpPr>
        <p:spPr>
          <a:xfrm>
            <a:off x="8154940" y="546307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6E4E8719-E238-C2FB-0142-8A4194641B7A}"/>
                  </a:ext>
                </a:extLst>
              </p:cNvPr>
              <p:cNvSpPr txBox="1"/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∠</m:t>
                      </m:r>
                      <m:r>
                        <a:rPr lang="fr-FR" sz="18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𝑨𝑭𝑫</m:t>
                      </m:r>
                      <m:r>
                        <a:rPr lang="fr-FR" sz="18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=</m:t>
                      </m:r>
                      <m:r>
                        <a:rPr lang="fr-FR" sz="18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𝟗𝟎</m:t>
                      </m:r>
                      <m:r>
                        <a:rPr lang="fr-FR" sz="18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°</m:t>
                      </m:r>
                    </m:oMath>
                  </m:oMathPara>
                </a14:m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6E4E8719-E238-C2FB-0142-8A4194641B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AFEC7371-77B0-3A41-5767-9173123C9D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129" y="2089150"/>
            <a:ext cx="3860800" cy="267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705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EAEF9-3622-F833-B2A5-338FC2208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B1179B-BC9F-2912-6ECF-448A80606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Rappelez vous :dans un triangle isocèle les angles de base sont égaux  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60365D-FB3B-7FBB-F32D-83271084FAD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AA2F063E-27C7-82CA-FB1C-8911E7F8341A}"/>
              </a:ext>
            </a:extLst>
          </p:cNvPr>
          <p:cNvSpPr/>
          <p:nvPr/>
        </p:nvSpPr>
        <p:spPr>
          <a:xfrm>
            <a:off x="1896018" y="5636406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Vrai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B4B1EEF7-7233-EE0E-C3A6-D060A60E3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9376930A-7644-1EC4-E8EC-8391A892105D}"/>
                  </a:ext>
                </a:extLst>
              </p:cNvPr>
              <p:cNvSpPr txBox="1"/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∠</m:t>
                      </m:r>
                      <m:r>
                        <a:rPr lang="fr-FR" sz="18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𝑨𝑭𝑫</m:t>
                      </m:r>
                      <m:r>
                        <a:rPr lang="fr-FR" sz="18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=</m:t>
                      </m:r>
                      <m:r>
                        <a:rPr lang="fr-FR" sz="18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𝟗𝟎</m:t>
                      </m:r>
                      <m:r>
                        <a:rPr lang="fr-FR" sz="18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°</m:t>
                      </m:r>
                    </m:oMath>
                  </m:oMathPara>
                </a14:m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</p:txBody>
          </p:sp>
        </mc:Choice>
        <mc:Fallback xmlns="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9376930A-7644-1EC4-E8EC-8391A89210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8A234A69-C8AC-8E45-7BD4-34B35B2F93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129" y="2089150"/>
            <a:ext cx="3860800" cy="267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775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corrige l’erreur puis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35650" y="6189662"/>
            <a:ext cx="1225550" cy="471488"/>
          </a:xfrm>
        </p:spPr>
        <p:txBody>
          <a:bodyPr/>
          <a:lstStyle/>
          <a:p>
            <a:r>
              <a:rPr lang="en-US" dirty="0"/>
              <a:t>Page:95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406B9AE3-572B-94E8-C9A4-1F5435D81A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07" y="1428117"/>
            <a:ext cx="11400386" cy="27782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D03D558-8FEF-CF12-341E-6E7E0F29D9DB}"/>
                  </a:ext>
                </a:extLst>
              </p:cNvPr>
              <p:cNvSpPr txBox="1"/>
              <p:nvPr/>
            </p:nvSpPr>
            <p:spPr>
              <a:xfrm>
                <a:off x="2988128" y="3635897"/>
                <a:ext cx="99604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𝐸𝐺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𝐻𝐹</m:t>
                      </m:r>
                    </m:oMath>
                  </m:oMathPara>
                </a14:m>
                <a:endParaRPr lang="fr-FR" sz="1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D03D558-8FEF-CF12-341E-6E7E0F29D9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8128" y="3635897"/>
                <a:ext cx="996043" cy="3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DCB96-26E3-BF23-6B5B-2ECABD173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5EDB8-93C6-C4D3-7896-39492861F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5E6D1-8D13-21F4-E5D1-3AB74329B77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275E1A7-DB80-FC75-C7D0-4E138D9FE05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FD2DACA-92C0-5F1B-135F-10D25B1F3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006141D6-6352-5695-7739-BD9CE612B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63BC959-3BCE-418C-DE8A-784E0FBE4E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93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91DFAE7-A256-0EEF-5901-3413A06BEB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" y="1050161"/>
            <a:ext cx="4080679" cy="74745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B52C0CD-ECBE-865F-D46E-6490622C61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43" y="1797612"/>
            <a:ext cx="2000075" cy="262415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02D871C-79AA-7541-A93D-FF792B4901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187" y="1671901"/>
            <a:ext cx="2000075" cy="287558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7AF6D75-62E9-0D0D-EC96-A37DA338CC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604" y="1671901"/>
            <a:ext cx="2106324" cy="2624158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04D98D2-91AF-1F07-BCEF-5102B0CE5C7B}"/>
              </a:ext>
            </a:extLst>
          </p:cNvPr>
          <p:cNvSpPr txBox="1"/>
          <p:nvPr/>
        </p:nvSpPr>
        <p:spPr>
          <a:xfrm>
            <a:off x="462987" y="4849792"/>
            <a:ext cx="26814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construis le losange à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Partir de ses diagonales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A5FAF26-99E2-CB0F-4FC4-03E72A43F3C2}"/>
              </a:ext>
            </a:extLst>
          </p:cNvPr>
          <p:cNvSpPr txBox="1"/>
          <p:nvPr/>
        </p:nvSpPr>
        <p:spPr>
          <a:xfrm>
            <a:off x="3935392" y="4863197"/>
            <a:ext cx="3373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marque les points E,F,G et H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Milieux de AB,BC,CD et DA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24225E5-E962-6944-EC16-E672AB8FF202}"/>
              </a:ext>
            </a:extLst>
          </p:cNvPr>
          <p:cNvSpPr txBox="1"/>
          <p:nvPr/>
        </p:nvSpPr>
        <p:spPr>
          <a:xfrm>
            <a:off x="8437944" y="4838218"/>
            <a:ext cx="26260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trace le quadrilatère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EFGH </a:t>
            </a:r>
          </a:p>
        </p:txBody>
      </p:sp>
    </p:spTree>
    <p:extLst>
      <p:ext uri="{BB962C8B-B14F-4D97-AF65-F5344CB8AC3E}">
        <p14:creationId xmlns:p14="http://schemas.microsoft.com/office/powerpoint/2010/main" val="41043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99CD-FE17-26C8-4BD2-B4012713C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CB170-7EE6-3C09-B717-6F76CCA0A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287A9-207C-D14F-1E53-54D50BCBBAF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522F378-E66E-30E0-59A4-EE5D52FD15C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AAA1B28-105F-AC96-F884-82C240A62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96B1F9D5-6010-40AD-8DBF-BB977DBBA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3C24004E-1DFB-6396-9A55-D061BEBBF3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95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30E57E0-FB0F-5238-A267-666F75C9C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29" y="1498359"/>
            <a:ext cx="11306947" cy="173097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2F2B232-5414-DBD7-6214-4CCABC22A1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922" y="3312637"/>
            <a:ext cx="2227725" cy="27754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2713818-682F-714D-167A-C7142E182DDF}"/>
                  </a:ext>
                </a:extLst>
              </p:cNvPr>
              <p:cNvSpPr txBox="1"/>
              <p:nvPr/>
            </p:nvSpPr>
            <p:spPr>
              <a:xfrm>
                <a:off x="7151915" y="2163793"/>
                <a:ext cx="6858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2713818-682F-714D-167A-C7142E182D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1915" y="2163793"/>
                <a:ext cx="685800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32C4890-8A16-DACF-B624-298770761007}"/>
                  </a:ext>
                </a:extLst>
              </p:cNvPr>
              <p:cNvSpPr txBox="1"/>
              <p:nvPr/>
            </p:nvSpPr>
            <p:spPr>
              <a:xfrm>
                <a:off x="6096000" y="2163793"/>
                <a:ext cx="6858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32C4890-8A16-DACF-B624-2987707610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163793"/>
                <a:ext cx="685800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8431A97-7CD1-41D8-AE26-0A6C66791ECD}"/>
                  </a:ext>
                </a:extLst>
              </p:cNvPr>
              <p:cNvSpPr txBox="1"/>
              <p:nvPr/>
            </p:nvSpPr>
            <p:spPr>
              <a:xfrm>
                <a:off x="10032863" y="2163793"/>
                <a:ext cx="6858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𝐷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8431A97-7CD1-41D8-AE26-0A6C66791E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2863" y="2163793"/>
                <a:ext cx="685800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63AE7F3-60F8-0C5D-0C34-D15768B0C458}"/>
                  </a:ext>
                </a:extLst>
              </p:cNvPr>
              <p:cNvSpPr txBox="1"/>
              <p:nvPr/>
            </p:nvSpPr>
            <p:spPr>
              <a:xfrm>
                <a:off x="8085580" y="2163793"/>
                <a:ext cx="6858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𝐷𝐴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63AE7F3-60F8-0C5D-0C34-D15768B0C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5580" y="2163793"/>
                <a:ext cx="685800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B637CFE-E584-9236-3A8E-39B29117838C}"/>
                  </a:ext>
                </a:extLst>
              </p:cNvPr>
              <p:cNvSpPr txBox="1"/>
              <p:nvPr/>
            </p:nvSpPr>
            <p:spPr>
              <a:xfrm>
                <a:off x="8964386" y="2670822"/>
                <a:ext cx="6858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𝐵𝐸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B637CFE-E584-9236-3A8E-39B291178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4386" y="2670822"/>
                <a:ext cx="685800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44DC98-96F3-EF57-F583-AEB37FB72F52}"/>
                  </a:ext>
                </a:extLst>
              </p:cNvPr>
              <p:cNvSpPr txBox="1"/>
              <p:nvPr/>
            </p:nvSpPr>
            <p:spPr>
              <a:xfrm>
                <a:off x="10964437" y="2670822"/>
                <a:ext cx="6858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b="0" dirty="0">
                    <a:solidFill>
                      <a:srgbClr val="FF0000"/>
                    </a:solidFill>
                    <a:cs typeface="Calibri" panose="020F0502020204030204" pitchFamily="34" charset="0"/>
                  </a:rPr>
                  <a:t>F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44DC98-96F3-EF57-F583-AEB37FB72F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4437" y="2670822"/>
                <a:ext cx="685800" cy="400110"/>
              </a:xfrm>
              <a:prstGeom prst="rect">
                <a:avLst/>
              </a:prstGeom>
              <a:blipFill>
                <a:blip r:embed="rId11"/>
                <a:stretch>
                  <a:fillRect l="-9091" t="-6250" b="-31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634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/>
      <p:bldP spid="12" grpId="0"/>
      <p:bldP spid="1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8BDB2-13FB-2E89-4ACD-A759ED26C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E1B1C-DB22-3AA7-E1C9-5AC56CBCC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3C05D-DF6D-B3DA-2CC6-C7ACFB79112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E380B59-DBC0-3084-5576-FA1F315C7120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98F8747-9FF8-F31D-C0B6-75AAD5A11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304BEBEC-B033-1703-D696-82D2714B0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7A79D0A-54D7-490A-15DE-27CA296943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93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94F4C8-6044-B2C4-7770-DA2A3A295F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84" y="1544582"/>
            <a:ext cx="11481926" cy="15111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DA8EB7-63FA-949F-569E-E01D13411F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587" y="3257505"/>
            <a:ext cx="2524125" cy="314467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5C2D6A-CA76-7363-5A3F-C2D9935B70A8}"/>
              </a:ext>
            </a:extLst>
          </p:cNvPr>
          <p:cNvSpPr txBox="1"/>
          <p:nvPr/>
        </p:nvSpPr>
        <p:spPr>
          <a:xfrm>
            <a:off x="5641521" y="2971800"/>
            <a:ext cx="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E6EFED6-FC4A-DC95-10B1-29754A768903}"/>
                  </a:ext>
                </a:extLst>
              </p:cNvPr>
              <p:cNvSpPr txBox="1"/>
              <p:nvPr/>
            </p:nvSpPr>
            <p:spPr>
              <a:xfrm>
                <a:off x="8534401" y="2556446"/>
                <a:ext cx="19431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∆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𝐵𝐸𝐹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≡∆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𝐷𝐺𝐻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E6EFED6-FC4A-DC95-10B1-29754A7689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401" y="2556446"/>
                <a:ext cx="1943100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63687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2C632-DB4F-2514-D757-B79A5D064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B5B2B-2648-BF93-DDB1-4130BE92E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CA487-7CE0-F556-61B0-0F5D179029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D70789E-2DBE-F69D-6218-269E7FCDB81A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D439D39-5D5F-7B34-E3EC-7D08A0CE3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2D5462D0-6FD7-A9DA-8DA3-CF8090C49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D0707FAA-723A-49B9-2194-7C8ABCD16A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95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5962360-C669-0E7A-5CE8-14F7CB0C23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32" y="1050161"/>
            <a:ext cx="11166354" cy="48020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75BDAA0-7409-5584-3627-9B50693E1A8D}"/>
                  </a:ext>
                </a:extLst>
              </p:cNvPr>
              <p:cNvSpPr txBox="1"/>
              <p:nvPr/>
            </p:nvSpPr>
            <p:spPr>
              <a:xfrm>
                <a:off x="935304" y="1979271"/>
                <a:ext cx="103720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solidFill>
                      <a:srgbClr val="FF0000"/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ABCD est un losange donc : 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𝐵𝐸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𝐻𝐷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𝐵𝐹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𝐷𝐺</m:t>
                    </m:r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75BDAA0-7409-5584-3627-9B50693E1A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1979271"/>
                <a:ext cx="10372033" cy="400110"/>
              </a:xfrm>
              <a:prstGeom prst="rect">
                <a:avLst/>
              </a:prstGeom>
              <a:blipFill>
                <a:blip r:embed="rId5"/>
                <a:stretch>
                  <a:fillRect l="-611" t="-9375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F4C9345F-E1C4-AA64-0986-831ABC5858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586" y="1800194"/>
            <a:ext cx="2524125" cy="31446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6996847-834A-C955-264B-12FFE444872D}"/>
                  </a:ext>
                </a:extLst>
              </p:cNvPr>
              <p:cNvSpPr txBox="1"/>
              <p:nvPr/>
            </p:nvSpPr>
            <p:spPr>
              <a:xfrm>
                <a:off x="892144" y="2806539"/>
                <a:ext cx="103720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solidFill>
                      <a:srgbClr val="FF0000"/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ABCD est un losange donc : 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</m:t>
                    </m:r>
                    <m:r>
                      <a:rPr lang="fr-FR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𝐹𝐶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AH</a:t>
                </a:r>
                <a14:m>
                  <m:oMath xmlns:m="http://schemas.openxmlformats.org/officeDocument/2006/math">
                    <m:r>
                      <a:rPr lang="fr-FR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6996847-834A-C955-264B-12FFE4448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144" y="2806539"/>
                <a:ext cx="10372033" cy="400110"/>
              </a:xfrm>
              <a:prstGeom prst="rect">
                <a:avLst/>
              </a:prstGeom>
              <a:blipFill>
                <a:blip r:embed="rId7"/>
                <a:stretch>
                  <a:fillRect l="-611" t="-6061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E3E3392-1EE3-65E1-B51B-E7DC3E309C01}"/>
                  </a:ext>
                </a:extLst>
              </p:cNvPr>
              <p:cNvSpPr txBox="1"/>
              <p:nvPr/>
            </p:nvSpPr>
            <p:spPr>
              <a:xfrm>
                <a:off x="892143" y="3660532"/>
                <a:ext cx="103720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𝐻𝐺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E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𝐻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𝐹𝐺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donc EFGH est parallélogramme 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E3E3392-1EE3-65E1-B51B-E7DC3E309C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143" y="3660532"/>
                <a:ext cx="10372033" cy="400110"/>
              </a:xfrm>
              <a:prstGeom prst="rect">
                <a:avLst/>
              </a:prstGeom>
              <a:blipFill>
                <a:blip r:embed="rId8"/>
                <a:stretch>
                  <a:fillRect t="-9375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F9E4BF18-CB8A-520C-66F4-F7C5218D2ECC}"/>
              </a:ext>
            </a:extLst>
          </p:cNvPr>
          <p:cNvSpPr txBox="1"/>
          <p:nvPr/>
        </p:nvSpPr>
        <p:spPr>
          <a:xfrm>
            <a:off x="2604188" y="4031479"/>
            <a:ext cx="561476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EG=HF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7D363C6-6754-5BFC-266E-DA3DD9EB4196}"/>
                  </a:ext>
                </a:extLst>
              </p:cNvPr>
              <p:cNvSpPr txBox="1"/>
              <p:nvPr/>
            </p:nvSpPr>
            <p:spPr>
              <a:xfrm>
                <a:off x="892143" y="4463669"/>
                <a:ext cx="8578428" cy="120032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Dans le quadrilatère AHFB on a AH=BF et AH//FB donc AHFB est un parallélogramme  </a:t>
                </a:r>
                <a:r>
                  <a:rPr lang="fr-FR" dirty="0">
                    <a:solidFill>
                      <a:srgbClr val="FF0000"/>
                    </a:solidFill>
                  </a:rPr>
                  <a:t>donc : AB=HF</a:t>
                </a:r>
              </a:p>
              <a:p>
                <a:r>
                  <a:rPr lang="fr-FR" dirty="0">
                    <a:solidFill>
                      <a:srgbClr val="FF0000"/>
                    </a:solidFill>
                  </a:rPr>
                  <a:t>De même :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𝐸𝐺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dirty="0">
                  <a:solidFill>
                    <a:srgbClr val="FF0000"/>
                  </a:solidFill>
                </a:endParaRPr>
              </a:p>
              <a:p>
                <a:r>
                  <a:rPr lang="fr-FR" dirty="0">
                    <a:solidFill>
                      <a:srgbClr val="FF0000"/>
                    </a:solidFill>
                  </a:rPr>
                  <a:t>Or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fr-FR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>
                    <a:solidFill>
                      <a:srgbClr val="FF0000"/>
                    </a:solidFill>
                  </a:rPr>
                  <a:t>donc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𝐸𝐺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𝐻𝐹</m:t>
                    </m:r>
                  </m:oMath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7D363C6-6754-5BFC-266E-DA3DD9EB41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143" y="4463669"/>
                <a:ext cx="8578428" cy="1200329"/>
              </a:xfrm>
              <a:prstGeom prst="rect">
                <a:avLst/>
              </a:prstGeom>
              <a:blipFill>
                <a:blip r:embed="rId9"/>
                <a:stretch>
                  <a:fillRect l="-592" t="-2105" b="-84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57392AAA-2EC0-BC39-DC67-6B8FF57DC7D9}"/>
              </a:ext>
            </a:extLst>
          </p:cNvPr>
          <p:cNvSpPr txBox="1"/>
          <p:nvPr/>
        </p:nvSpPr>
        <p:spPr>
          <a:xfrm>
            <a:off x="917032" y="5652150"/>
            <a:ext cx="99637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</a:rPr>
              <a:t>EHGF est un parallélogramme et ses diagonales sont égales donc EHGF est un rectangle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376C13-0B6A-A782-039F-44B4513C6A1C}"/>
              </a:ext>
            </a:extLst>
          </p:cNvPr>
          <p:cNvSpPr txBox="1"/>
          <p:nvPr/>
        </p:nvSpPr>
        <p:spPr>
          <a:xfrm>
            <a:off x="2604188" y="2423524"/>
            <a:ext cx="189411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A2F4D4E-154E-8C45-6240-DFDFAC1B42CC}"/>
                  </a:ext>
                </a:extLst>
              </p:cNvPr>
              <p:cNvSpPr txBox="1"/>
              <p:nvPr/>
            </p:nvSpPr>
            <p:spPr>
              <a:xfrm>
                <a:off x="2453733" y="2409596"/>
                <a:ext cx="1894115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AEH</m:t>
                      </m:r>
                      <m:r>
                        <a:rPr lang="fr-FR" sz="20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≡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CFG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A2F4D4E-154E-8C45-6240-DFDFAC1B42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3733" y="2409596"/>
                <a:ext cx="1894115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331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4" grpId="0" animBg="1"/>
      <p:bldP spid="15" grpId="0"/>
      <p:bldP spid="17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72850" y="2634314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77497" y="179621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2800" y="453124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77498" y="357565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800" y="560529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77497" y="268842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72850" y="1760702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22978" y="359505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24977" y="5578496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MA" sz="1800" b="1" dirty="0">
                <a:effectLst/>
                <a:latin typeface="Calibri" panose="020F0502020204030204" pitchFamily="34" charset="0"/>
              </a:rPr>
              <a:t>Devoir maison </a:t>
            </a:r>
            <a:endParaRPr lang="fr-MA" sz="2000" dirty="0"/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28080" y="455044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</a:t>
            </a:r>
            <a:endParaRPr lang="fr-FR" dirty="0"/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1795242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chemeClr val="tx1"/>
                </a:solidFill>
                <a:sym typeface="Arial"/>
              </a:rPr>
              <a:t>Tâche 11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573838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fr-FR" dirty="0">
              <a:solidFill>
                <a:schemeClr val="bg2">
                  <a:lumMod val="50000"/>
                </a:schemeClr>
              </a:solidFill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319747" y="1711294"/>
            <a:ext cx="81107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b="1" kern="0"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Utiliser les propriétés des quadrilatères particuliers pour résoudre des problèmes 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082125" y="2645775"/>
            <a:ext cx="81107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b="0" i="0" u="none" strike="noStrike" kern="0" cap="none" spc="0" baseline="0">
                <a:solidFill>
                  <a:prstClr val="white">
                    <a:lumMod val="50000"/>
                  </a:prstClr>
                </a:solidFill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>
                <a:solidFill>
                  <a:schemeClr val="bg2">
                    <a:lumMod val="50000"/>
                  </a:schemeClr>
                </a:solidFill>
              </a:rPr>
              <a:t>Consolidation 10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03896" y="4540877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fr-FR" dirty="0">
              <a:solidFill>
                <a:schemeClr val="bg2">
                  <a:lumMod val="50000"/>
                </a:schemeClr>
              </a:solidFill>
              <a:sym typeface="Arial"/>
            </a:endParaRP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613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042472" y="4573021"/>
            <a:ext cx="81095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chemeClr val="bg2">
                    <a:lumMod val="50000"/>
                  </a:schemeClr>
                </a:solidFill>
              </a:rPr>
              <a:t>Consolidation 12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042472" y="3545963"/>
            <a:ext cx="81504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b="0" i="0" u="none" strike="noStrike" kern="0" cap="none" spc="0" baseline="0">
                <a:solidFill>
                  <a:schemeClr val="bg2">
                    <a:lumMod val="50000"/>
                  </a:schemeClr>
                </a:solidFill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Consolidation 11</a:t>
            </a:r>
          </a:p>
        </p:txBody>
      </p:sp>
    </p:spTree>
    <p:extLst>
      <p:ext uri="{BB962C8B-B14F-4D97-AF65-F5344CB8AC3E}">
        <p14:creationId xmlns:p14="http://schemas.microsoft.com/office/powerpoint/2010/main" val="22712503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Page:95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A1F4F31-8863-73F9-5712-F87F40DFD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62" y="1546989"/>
            <a:ext cx="11316105" cy="259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que: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371FAC3-F64D-2C54-6F15-53D4987F973A}"/>
              </a:ext>
            </a:extLst>
          </p:cNvPr>
          <p:cNvSpPr txBox="1"/>
          <p:nvPr/>
        </p:nvSpPr>
        <p:spPr>
          <a:xfrm>
            <a:off x="636608" y="1412111"/>
            <a:ext cx="82605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Pour résoudre un problème géométrique avec des quadrilatères particuliers  :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B698227-8036-633C-6BC6-373173A28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1949195"/>
            <a:ext cx="4483100" cy="6477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4784B3E-BDD2-EA66-AA05-9CD17606B4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2596895"/>
            <a:ext cx="3124200" cy="635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11FDA7F-FDCD-4BCF-DD13-DB1058260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3231895"/>
            <a:ext cx="4622800" cy="6731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162AE75-0D7A-91D4-F40A-8219C2E5FE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3699069"/>
            <a:ext cx="3289300" cy="635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BBAAD33-0B73-ADC0-16D3-731C8CB95D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4334069"/>
            <a:ext cx="4914900" cy="5969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435EBB0-CD3D-1AB6-5DA5-B37DFA6460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4801243"/>
            <a:ext cx="18415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39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5495628-453A-CF19-9499-43A6798E8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90" y="1536057"/>
            <a:ext cx="11265714" cy="308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/>
              <a:t>Utiliser les propriétés des quadrilatères particuliers pour résoudre des problèmes </a:t>
            </a:r>
            <a:endParaRPr lang="fr-M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Diagonales</a:t>
            </a:r>
            <a:r>
              <a:rPr lang="en-US" dirty="0"/>
              <a:t> </a:t>
            </a:r>
          </a:p>
          <a:p>
            <a:r>
              <a:rPr lang="en-US" dirty="0" err="1"/>
              <a:t>losange</a:t>
            </a:r>
            <a:endParaRPr lang="en-US" dirty="0"/>
          </a:p>
          <a:p>
            <a:r>
              <a:rPr lang="en-US" dirty="0"/>
              <a:t>rectangle</a:t>
            </a:r>
          </a:p>
          <a:p>
            <a:r>
              <a:rPr lang="en-US" dirty="0"/>
              <a:t>carré 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Les stratégies enseignées pendant le modelage et pratiques pendant la séance sont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passer de la simple reconnaissance visuelle à la </a:t>
            </a: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déduction logique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  <a:endParaRPr lang="fr-FR" b="1" dirty="0"/>
          </a:p>
          <a:p>
            <a:pPr marL="0" lvl="0" indent="0"/>
            <a:r>
              <a:rPr lang="fr-FR" b="1" dirty="0"/>
              <a:t>Les outils (par exemple: carte lexicale…)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1" i="0" u="none" strike="noStrike" dirty="0" err="1">
                <a:solidFill>
                  <a:srgbClr val="000000"/>
                </a:solidFill>
                <a:effectLst/>
              </a:rPr>
              <a:t>GeoGebra</a:t>
            </a: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 ;</a:t>
            </a:r>
            <a:r>
              <a:rPr lang="fr-MA" b="1" i="0" u="none" strike="noStrike">
                <a:solidFill>
                  <a:srgbClr val="000000"/>
                </a:solidFill>
                <a:effectLst/>
              </a:rPr>
              <a:t>compas ;</a:t>
            </a:r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Extraire les noms des diagonales a partir du nom du quadrilatère 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3745E72-65B3-A4E6-3BE1-6DFC96BC1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A3C2FC-BF45-24E7-6BA6-6F852D137E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Attirer l’attention des élèves pour la déclaration de l’objectif </a:t>
            </a:r>
          </a:p>
          <a:p>
            <a:pPr algn="just"/>
            <a:r>
              <a:rPr lang="fr-FR" sz="1400" dirty="0"/>
              <a:t>Déclarer l’objectif de manière expressive et à haute voix</a:t>
            </a:r>
          </a:p>
          <a:p>
            <a:pPr algn="just"/>
            <a:r>
              <a:rPr lang="fr-FR" sz="1400" dirty="0"/>
              <a:t>Demander à certains élèves de répéter l’objectif à haute voix (en l’exprimant avec leurs propres mots)</a:t>
            </a:r>
          </a:p>
          <a:p>
            <a:pPr algn="just"/>
            <a:r>
              <a:rPr lang="fr-FR" sz="1400" dirty="0"/>
              <a:t>Utiliser l’expression « à la fin de la séance, vous serez capables de … »</a:t>
            </a:r>
          </a:p>
          <a:p>
            <a:pPr algn="just"/>
            <a:r>
              <a:rPr lang="fr-FR" sz="1400" dirty="0"/>
              <a:t>Faire le lien avec le réel ou avec les apprentissages précédents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509B71-BB26-6492-A426-BEEB7DAB33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Lire l’objectif de manière mécanique à partir de la diapositive sans l’expliquer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26EC5F-309B-63BB-322C-74C1CE6FB9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B8F39C8-84C3-1CF1-F963-04206B8B88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Ouverture: Déclaration de l’objectif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2A8D5C-89A1-5F58-DF8C-6F1B60B24A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2758868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2160</TotalTime>
  <Words>1726</Words>
  <Application>Microsoft Office PowerPoint</Application>
  <PresentationFormat>Grand écran</PresentationFormat>
  <Paragraphs>273</Paragraphs>
  <Slides>57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6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compléter  :</vt:lpstr>
      <vt:lpstr>Présentation PowerPoint</vt:lpstr>
      <vt:lpstr>Compléter  :</vt:lpstr>
      <vt:lpstr>Rappelez vous, les côtés d’un losange sont égaux et ses diagonales sont perpendiculaires   </vt:lpstr>
      <vt:lpstr>Compléter  :</vt:lpstr>
      <vt:lpstr>Rappelez vous, dans un rectangle ,les côtés opposés sont égaux et les diagonales sont égales </vt:lpstr>
      <vt:lpstr>Je me prépare , </vt:lpstr>
      <vt:lpstr>Voici la réponse : </vt:lpstr>
      <vt:lpstr>Voici ce que vous devez retenir jusqu’ici:</vt:lpstr>
      <vt:lpstr>Présentation PowerPoint</vt:lpstr>
      <vt:lpstr>A la fin de cette séance, vous serez capables de</vt:lpstr>
      <vt:lpstr>Présentation PowerPoint</vt:lpstr>
      <vt:lpstr>J’étudie l’exemple </vt:lpstr>
      <vt:lpstr>Je comprends :</vt:lpstr>
      <vt:lpstr>Je traduis les données :</vt:lpstr>
      <vt:lpstr>J’utilise les propriétés  :</vt:lpstr>
      <vt:lpstr>J’utilise la propriété et je conclus :</vt:lpstr>
      <vt:lpstr>Présentation PowerPoint</vt:lpstr>
      <vt:lpstr> répondez par vrai ou faux :</vt:lpstr>
      <vt:lpstr>Rappelez vous : dans un rectangle ,les angles sont droits :</vt:lpstr>
      <vt:lpstr> répondez par vrai ou faux :</vt:lpstr>
      <vt:lpstr>Rappelez vous :la bissectrice partage l’angle en deux angles égaux </vt:lpstr>
      <vt:lpstr> répondez par vrai ou faux :</vt:lpstr>
      <vt:lpstr>Rappelez vous :dans un triangle isocèle les angles de base sont égaux   </vt:lpstr>
      <vt:lpstr>Présentation PowerPoint</vt:lpstr>
      <vt:lpstr>Travaillez individuellement puis discutez en binômes vos réponses.</vt:lpstr>
      <vt:lpstr>Prenez la correction sur vos livrets :</vt:lpstr>
      <vt:lpstr>Prenez la correction sur vos livrets :</vt:lpstr>
      <vt:lpstr>Prenez la correction sur vos livrets :</vt:lpstr>
      <vt:lpstr>Prenez la correction sur vos livrets :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que: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145</cp:revision>
  <dcterms:created xsi:type="dcterms:W3CDTF">2025-11-03T10:55:47Z</dcterms:created>
  <dcterms:modified xsi:type="dcterms:W3CDTF">2026-04-15T07:06:47Z</dcterms:modified>
</cp:coreProperties>
</file>