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4"/>
  </p:notesMasterIdLst>
  <p:handoutMasterIdLst>
    <p:handoutMasterId r:id="rId75"/>
  </p:handoutMasterIdLst>
  <p:sldIdLst>
    <p:sldId id="308" r:id="rId2"/>
    <p:sldId id="288" r:id="rId3"/>
    <p:sldId id="289" r:id="rId4"/>
    <p:sldId id="286" r:id="rId5"/>
    <p:sldId id="314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61" r:id="rId15"/>
    <p:sldId id="2147483413" r:id="rId16"/>
    <p:sldId id="263" r:id="rId17"/>
    <p:sldId id="295" r:id="rId18"/>
    <p:sldId id="267" r:id="rId19"/>
    <p:sldId id="296" r:id="rId20"/>
    <p:sldId id="306" r:id="rId21"/>
    <p:sldId id="307" r:id="rId22"/>
    <p:sldId id="2147483422" r:id="rId23"/>
    <p:sldId id="2147483423" r:id="rId24"/>
    <p:sldId id="2147483424" r:id="rId25"/>
    <p:sldId id="2147483425" r:id="rId26"/>
    <p:sldId id="2147483426" r:id="rId27"/>
    <p:sldId id="2147483427" r:id="rId28"/>
    <p:sldId id="2147483430" r:id="rId29"/>
    <p:sldId id="2147483431" r:id="rId30"/>
    <p:sldId id="309" r:id="rId31"/>
    <p:sldId id="310" r:id="rId32"/>
    <p:sldId id="297" r:id="rId33"/>
    <p:sldId id="2147483428" r:id="rId34"/>
    <p:sldId id="270" r:id="rId35"/>
    <p:sldId id="271" r:id="rId36"/>
    <p:sldId id="272" r:id="rId37"/>
    <p:sldId id="2147483412" r:id="rId38"/>
    <p:sldId id="313" r:id="rId39"/>
    <p:sldId id="259" r:id="rId40"/>
    <p:sldId id="2147483416" r:id="rId41"/>
    <p:sldId id="2147483414" r:id="rId42"/>
    <p:sldId id="2147483451" r:id="rId43"/>
    <p:sldId id="2147483452" r:id="rId44"/>
    <p:sldId id="2147483453" r:id="rId45"/>
    <p:sldId id="2147483454" r:id="rId46"/>
    <p:sldId id="2147483455" r:id="rId47"/>
    <p:sldId id="2147483456" r:id="rId48"/>
    <p:sldId id="2147483457" r:id="rId49"/>
    <p:sldId id="2147483419" r:id="rId50"/>
    <p:sldId id="275" r:id="rId51"/>
    <p:sldId id="2147483432" r:id="rId52"/>
    <p:sldId id="2147483433" r:id="rId53"/>
    <p:sldId id="2147483434" r:id="rId54"/>
    <p:sldId id="299" r:id="rId55"/>
    <p:sldId id="2147483442" r:id="rId56"/>
    <p:sldId id="2147483443" r:id="rId57"/>
    <p:sldId id="2147483444" r:id="rId58"/>
    <p:sldId id="2147483445" r:id="rId59"/>
    <p:sldId id="2147483446" r:id="rId60"/>
    <p:sldId id="2147483447" r:id="rId61"/>
    <p:sldId id="300" r:id="rId62"/>
    <p:sldId id="301" r:id="rId63"/>
    <p:sldId id="2147483421" r:id="rId64"/>
    <p:sldId id="281" r:id="rId65"/>
    <p:sldId id="303" r:id="rId66"/>
    <p:sldId id="304" r:id="rId67"/>
    <p:sldId id="282" r:id="rId68"/>
    <p:sldId id="305" r:id="rId69"/>
    <p:sldId id="262" r:id="rId70"/>
    <p:sldId id="283" r:id="rId71"/>
    <p:sldId id="284" r:id="rId72"/>
    <p:sldId id="2147483420" r:id="rId7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14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61"/>
            <p14:sldId id="2147483413"/>
            <p14:sldId id="263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306"/>
            <p14:sldId id="307"/>
            <p14:sldId id="2147483422"/>
            <p14:sldId id="2147483423"/>
            <p14:sldId id="2147483424"/>
            <p14:sldId id="2147483425"/>
            <p14:sldId id="2147483426"/>
            <p14:sldId id="2147483427"/>
            <p14:sldId id="2147483430"/>
            <p14:sldId id="2147483431"/>
            <p14:sldId id="309"/>
            <p14:sldId id="310"/>
            <p14:sldId id="297"/>
            <p14:sldId id="2147483428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147483412"/>
            <p14:sldId id="313"/>
            <p14:sldId id="259"/>
            <p14:sldId id="2147483416"/>
            <p14:sldId id="2147483414"/>
            <p14:sldId id="2147483451"/>
            <p14:sldId id="2147483452"/>
            <p14:sldId id="2147483453"/>
            <p14:sldId id="2147483454"/>
            <p14:sldId id="2147483455"/>
            <p14:sldId id="2147483456"/>
            <p14:sldId id="2147483457"/>
            <p14:sldId id="2147483419"/>
            <p14:sldId id="275"/>
            <p14:sldId id="2147483432"/>
            <p14:sldId id="2147483433"/>
            <p14:sldId id="2147483434"/>
          </p14:sldIdLst>
        </p14:section>
        <p14:section name="Pratique collective" id="{CF34AB29-930A-422C-8BB3-41EE66488593}">
          <p14:sldIdLst>
            <p14:sldId id="299"/>
            <p14:sldId id="2147483442"/>
            <p14:sldId id="2147483443"/>
            <p14:sldId id="2147483444"/>
            <p14:sldId id="2147483445"/>
            <p14:sldId id="2147483446"/>
            <p14:sldId id="2147483447"/>
          </p14:sldIdLst>
        </p14:section>
        <p14:section name="Pratique en binôme" id="{B5D45BF5-6276-4DCA-B0C6-B46ADF983B36}">
          <p14:sldIdLst>
            <p14:sldId id="300"/>
            <p14:sldId id="301"/>
            <p14:sldId id="214748342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14748342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58" autoAdjust="0"/>
    <p:restoredTop sz="94660"/>
  </p:normalViewPr>
  <p:slideViewPr>
    <p:cSldViewPr snapToGrid="0">
      <p:cViewPr varScale="1">
        <p:scale>
          <a:sx n="74" d="100"/>
          <a:sy n="74" d="100"/>
        </p:scale>
        <p:origin x="81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4" name="Google Shape;2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er diapos">
  <p:cSld name="1er diap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4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51" name="Google Shape;51;p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54" name="Google Shape;54;p42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55" name="Google Shape;55;p4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" name="Google Shape;57;p42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29854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eme diapos">
  <p:cSld name="2eme diap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4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60" name="Google Shape;60;p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" name="Google Shape;63;p43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64" name="Google Shape;64;p4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43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9483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23/02/2026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  <p:sldLayoutId id="2147483703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7" Type="http://schemas.openxmlformats.org/officeDocument/2006/relationships/image" Target="../media/image81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0.png"/><Relationship Id="rId11" Type="http://schemas.openxmlformats.org/officeDocument/2006/relationships/image" Target="../media/image16.png"/><Relationship Id="rId5" Type="http://schemas.openxmlformats.org/officeDocument/2006/relationships/image" Target="../media/image790.png"/><Relationship Id="rId10" Type="http://schemas.openxmlformats.org/officeDocument/2006/relationships/image" Target="../media/image75.png"/><Relationship Id="rId9" Type="http://schemas.openxmlformats.org/officeDocument/2006/relationships/image" Target="../media/image8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7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6.png"/><Relationship Id="rId5" Type="http://schemas.openxmlformats.org/officeDocument/2006/relationships/image" Target="../media/image850.png"/><Relationship Id="rId4" Type="http://schemas.openxmlformats.org/officeDocument/2006/relationships/image" Target="../media/image85.png"/></Relationships>
</file>

<file path=ppt/slides/_rels/slide4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5.png"/><Relationship Id="rId3" Type="http://schemas.openxmlformats.org/officeDocument/2006/relationships/image" Target="../media/image87.png"/><Relationship Id="rId12" Type="http://schemas.openxmlformats.org/officeDocument/2006/relationships/image" Target="../media/image89.png"/><Relationship Id="rId1" Type="http://schemas.openxmlformats.org/officeDocument/2006/relationships/slideLayout" Target="../slideLayouts/slideLayout4.xml"/><Relationship Id="rId11" Type="http://schemas.openxmlformats.org/officeDocument/2006/relationships/image" Target="../media/image84.png"/><Relationship Id="rId15" Type="http://schemas.openxmlformats.org/officeDocument/2006/relationships/image" Target="../media/image16.png"/><Relationship Id="rId10" Type="http://schemas.openxmlformats.org/officeDocument/2006/relationships/image" Target="../media/image88.png"/><Relationship Id="rId9" Type="http://schemas.openxmlformats.org/officeDocument/2006/relationships/image" Target="../media/image83.png"/><Relationship Id="rId14" Type="http://schemas.openxmlformats.org/officeDocument/2006/relationships/image" Target="../media/image9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7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5.png"/><Relationship Id="rId5" Type="http://schemas.openxmlformats.org/officeDocument/2006/relationships/image" Target="../media/image92.png"/><Relationship Id="rId4" Type="http://schemas.openxmlformats.org/officeDocument/2006/relationships/image" Target="../media/image91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7" Type="http://schemas.openxmlformats.org/officeDocument/2006/relationships/image" Target="../media/image96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5.png"/><Relationship Id="rId11" Type="http://schemas.openxmlformats.org/officeDocument/2006/relationships/image" Target="../media/image16.png"/><Relationship Id="rId5" Type="http://schemas.openxmlformats.org/officeDocument/2006/relationships/image" Target="../media/image94.png"/><Relationship Id="rId10" Type="http://schemas.openxmlformats.org/officeDocument/2006/relationships/image" Target="../media/image97.png"/><Relationship Id="rId4" Type="http://schemas.openxmlformats.org/officeDocument/2006/relationships/image" Target="../media/image930.png"/><Relationship Id="rId9" Type="http://schemas.openxmlformats.org/officeDocument/2006/relationships/image" Target="../media/image7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7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94.png"/><Relationship Id="rId7" Type="http://schemas.openxmlformats.org/officeDocument/2006/relationships/image" Target="../media/image10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1.png"/><Relationship Id="rId5" Type="http://schemas.openxmlformats.org/officeDocument/2006/relationships/image" Target="../media/image88.png"/><Relationship Id="rId4" Type="http://schemas.openxmlformats.org/officeDocument/2006/relationships/image" Target="../media/image95.png"/><Relationship Id="rId9" Type="http://schemas.openxmlformats.org/officeDocument/2006/relationships/image" Target="../media/image102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5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70.png"/><Relationship Id="rId5" Type="http://schemas.openxmlformats.org/officeDocument/2006/relationships/image" Target="../media/image112.png"/><Relationship Id="rId4" Type="http://schemas.openxmlformats.org/officeDocument/2006/relationships/image" Target="../media/image74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1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74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90.png"/><Relationship Id="rId5" Type="http://schemas.openxmlformats.org/officeDocument/2006/relationships/image" Target="../media/image111.png"/><Relationship Id="rId4" Type="http://schemas.openxmlformats.org/officeDocument/2006/relationships/image" Target="../media/image117.png"/></Relationships>
</file>

<file path=ppt/slides/_rels/slide5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4.png"/><Relationship Id="rId3" Type="http://schemas.openxmlformats.org/officeDocument/2006/relationships/image" Target="../media/image1100.png"/><Relationship Id="rId12" Type="http://schemas.openxmlformats.org/officeDocument/2006/relationships/image" Target="../media/image1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11" Type="http://schemas.openxmlformats.org/officeDocument/2006/relationships/image" Target="../media/image840.png"/><Relationship Id="rId14" Type="http://schemas.openxmlformats.org/officeDocument/2006/relationships/image" Target="../media/image111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3.png"/><Relationship Id="rId5" Type="http://schemas.openxmlformats.org/officeDocument/2006/relationships/image" Target="../media/image117.png"/><Relationship Id="rId4" Type="http://schemas.openxmlformats.org/officeDocument/2006/relationships/image" Target="../media/image1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900.png"/><Relationship Id="rId7" Type="http://schemas.openxmlformats.org/officeDocument/2006/relationships/image" Target="../media/image12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8.png"/><Relationship Id="rId5" Type="http://schemas.openxmlformats.org/officeDocument/2006/relationships/image" Target="../media/image124.png"/><Relationship Id="rId4" Type="http://schemas.openxmlformats.org/officeDocument/2006/relationships/image" Target="../media/image113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8.png"/><Relationship Id="rId5" Type="http://schemas.openxmlformats.org/officeDocument/2006/relationships/image" Target="../media/image125.png"/><Relationship Id="rId4" Type="http://schemas.openxmlformats.org/officeDocument/2006/relationships/image" Target="../media/image122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8.xml"/></Relationships>
</file>

<file path=ppt/slides/_rels/slide6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13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8"/>
            <a:ext cx="6693265" cy="877547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Triangles </a:t>
            </a:r>
            <a:r>
              <a:rPr lang="en-US" dirty="0" err="1"/>
              <a:t>particuliers</a:t>
            </a:r>
            <a:endParaRPr lang="en-US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6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2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 sz="1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8C7F51B-4A54-47F6-45DA-34AC948A35DE}"/>
              </a:ext>
            </a:extLst>
          </p:cNvPr>
          <p:cNvSpPr txBox="1"/>
          <p:nvPr/>
        </p:nvSpPr>
        <p:spPr>
          <a:xfrm>
            <a:off x="1323146" y="5286849"/>
            <a:ext cx="60943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Utiliser la propriété de la bissectrice de l’angle</a:t>
            </a:r>
            <a:endParaRPr lang="ar-MA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fr-FR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au sommet d’un triangle</a:t>
            </a:r>
            <a:r>
              <a:rPr lang="ar-MA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isocèle pour montrer</a:t>
            </a:r>
            <a:endParaRPr lang="ar-MA" b="1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fr-FR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que les angles à la base ont même mesure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réponse.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1" name="Espace réservé du contenu 6">
            <a:extLst>
              <a:ext uri="{FF2B5EF4-FFF2-40B4-BE49-F238E27FC236}">
                <a16:creationId xmlns:a16="http://schemas.microsoft.com/office/drawing/2014/main" id="{438B9D92-A7CF-DA1A-8606-AFB07BBA043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/>
            <a:r>
              <a:rPr lang="fr-MA" dirty="0"/>
              <a:t>L’enseignant incite les élèves à prendre conscience de ces comportement en classe et en dehors de la classe</a:t>
            </a:r>
            <a:endParaRPr lang="fr-FR" dirty="0"/>
          </a:p>
          <a:p>
            <a:pPr marL="0" indent="0">
              <a:buNone/>
            </a:pPr>
            <a:endParaRPr lang="fr-FR" dirty="0">
              <a:solidFill>
                <a:srgbClr val="AEAB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6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8" name="Google Shape;258;p6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400" i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"/>
          <p:cNvSpPr txBox="1"/>
          <p:nvPr/>
        </p:nvSpPr>
        <p:spPr>
          <a:xfrm>
            <a:off x="3261360" y="5660223"/>
            <a:ext cx="71481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est focalisé sur des distractions et non sur la leçon.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64" name="Google Shape;264;p7" descr="Une image contenant clipart, dessin humoristique, illustration, Dessin animé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r="5934" b="24239"/>
          <a:stretch/>
        </p:blipFill>
        <p:spPr>
          <a:xfrm>
            <a:off x="7285326" y="2510204"/>
            <a:ext cx="620425" cy="499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7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C’est un mauvais comportement. L’élève n’est pas attentif.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8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lvl="1"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72" name="Google Shape;27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1667" y="1508086"/>
            <a:ext cx="4864456" cy="4030549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8"/>
          <p:cNvSpPr txBox="1"/>
          <p:nvPr/>
        </p:nvSpPr>
        <p:spPr>
          <a:xfrm>
            <a:off x="3246120" y="5751663"/>
            <a:ext cx="760532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600" b="1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L'élève doit s'efforcer de rester concentré sur les explications de l'enseignant au lieu de se laisser distraire.</a:t>
            </a:r>
            <a:endParaRPr sz="1600" b="1"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tableau. </a:t>
            </a: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Il fait un Rappel de définitions ou d’erreurs fréquentes </a:t>
            </a:r>
            <a:r>
              <a:rPr kumimoji="0" lang="fr-FR" sz="105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etc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43 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58C2D43E-AE5B-E670-6BAE-EC4DFEB76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28" y="1709131"/>
            <a:ext cx="11587421" cy="287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On va se rappeler de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 la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 bissectrice d’un triangle issue d’un sommet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6D83D202-2CC3-20D0-26AA-03EF8E57923D}"/>
                  </a:ext>
                </a:extLst>
              </p:cNvPr>
              <p:cNvSpPr txBox="1"/>
              <p:nvPr/>
            </p:nvSpPr>
            <p:spPr>
              <a:xfrm>
                <a:off x="2420977" y="4073970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14:m>
                  <m:oMath xmlns:m="http://schemas.openxmlformats.org/officeDocument/2006/math"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𝑑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 est la bissectrice du triangle 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fr" sz="1800" b="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∆</m:t>
                    </m:r>
                    <m:r>
                      <a:rPr lang="fr-FR" sz="1800" b="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𝐴𝐵𝐶</m:t>
                    </m:r>
                    <m:r>
                      <a:rPr lang="fr-FR" sz="18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issue du sommet </a:t>
                </a:r>
                <a14:m>
                  <m:oMath xmlns:m="http://schemas.openxmlformats.org/officeDocument/2006/math">
                    <m:r>
                      <a:rPr lang="fr-FR" sz="18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 </a:t>
                </a:r>
                <a:endParaRPr lang="fr-FR" sz="1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6D83D202-2CC3-20D0-26AA-03EF8E579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0977" y="4073970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3084358" y="571201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C611252-C0B8-3EBF-2EF0-B8781DA47C56}"/>
              </a:ext>
            </a:extLst>
          </p:cNvPr>
          <p:cNvSpPr/>
          <p:nvPr/>
        </p:nvSpPr>
        <p:spPr>
          <a:xfrm>
            <a:off x="7304329" y="571201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496" y="1667025"/>
            <a:ext cx="3246401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La demi-droite d partage l’angle </a:t>
            </a:r>
            <a:r>
              <a:rPr lang="fr-FR" sz="1400" dirty="0"/>
              <a:t>∠BAC</a:t>
            </a:r>
            <a:r>
              <a:rPr lang="fr-FR" dirty="0">
                <a:latin typeface="Calibri" panose="020F0502020204030204"/>
              </a:rPr>
              <a:t> en deux angles égaux donc c’est  la bissectrice du triangle </a:t>
            </a:r>
            <a:r>
              <a:rPr lang="fr-FR" kern="0" dirty="0">
                <a:solidFill>
                  <a:srgbClr val="000000"/>
                </a:solidFill>
                <a:sym typeface="Calibri"/>
              </a:rPr>
              <a:t>∆𝐴𝐵𝐶 issue du sommet 𝐴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rappelle que deux figures se superposent si, en déplaçant une figure, elles se recouvrent exactement..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FD8C3BD-72AB-EC4D-A0BC-CF5B2CAC490E}"/>
              </a:ext>
            </a:extLst>
          </p:cNvPr>
          <p:cNvSpPr/>
          <p:nvPr/>
        </p:nvSpPr>
        <p:spPr>
          <a:xfrm>
            <a:off x="2170179" y="5475587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B4983941-872D-EC4E-BC51-DA05CD4BD56A}"/>
              </a:ext>
            </a:extLst>
          </p:cNvPr>
          <p:cNvSpPr txBox="1"/>
          <p:nvPr/>
        </p:nvSpPr>
        <p:spPr>
          <a:xfrm>
            <a:off x="2265334" y="41562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kern="0" dirty="0">
                <a:solidFill>
                  <a:srgbClr val="000000"/>
                </a:solidFill>
                <a:sym typeface="Calibri"/>
              </a:rPr>
              <a:t>𝑑 est la bissectrice du triangle  ∆𝐴𝐵𝐶 issue du sommet 𝐴 </a:t>
            </a: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496" y="1944182"/>
            <a:ext cx="3246401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06463-F6AC-C319-31CD-B19B87549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093FEA-BD63-F4B3-6136-01659C532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On va se rappeler de la médiane d’un triangle issue d’un sommet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5A73CED-D024-D5A3-B21C-B73174FC247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C18FCE5-EE49-754C-1186-B56CCD5BABD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AD73E7F-0A7D-F34A-6C3B-51D019132EC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039AA8-72E1-2A08-5280-AAAFE27A4BE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36FFDDBB-D1ED-487A-EB12-C06129510619}"/>
                  </a:ext>
                </a:extLst>
              </p:cNvPr>
              <p:cNvSpPr txBox="1"/>
              <p:nvPr/>
            </p:nvSpPr>
            <p:spPr>
              <a:xfrm>
                <a:off x="2420977" y="4073970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Calibri"/>
                      </a:rPr>
                      <m:t>𝒎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 est la </a:t>
                </a: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médiane</a:t>
                </a: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 du triangle </a:t>
                </a:r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" sz="18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∆</m:t>
                    </m:r>
                    <m:r>
                      <a:rPr kumimoji="0" lang="fr-FR" sz="18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𝐴𝐵𝐶</m:t>
                    </m:r>
                    <m:r>
                      <a:rPr kumimoji="0" lang="fr-FR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</a:rPr>
                  <a:t>issue du sommet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36FFDDBB-D1ED-487A-EB12-C061295106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0977" y="4073970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AADE379F-6887-C14F-4B6F-DBDD3E105399}"/>
              </a:ext>
            </a:extLst>
          </p:cNvPr>
          <p:cNvSpPr/>
          <p:nvPr/>
        </p:nvSpPr>
        <p:spPr>
          <a:xfrm>
            <a:off x="3084358" y="571201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807AF8E9-BDBA-6C27-54F3-ABE5446A22BF}"/>
              </a:ext>
            </a:extLst>
          </p:cNvPr>
          <p:cNvSpPr/>
          <p:nvPr/>
        </p:nvSpPr>
        <p:spPr>
          <a:xfrm>
            <a:off x="7304329" y="571201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2" descr="Une image contenant ligne, triangle&#10;&#10;Le contenu généré par l’IA peut être incorrect.">
            <a:extLst>
              <a:ext uri="{FF2B5EF4-FFF2-40B4-BE49-F238E27FC236}">
                <a16:creationId xmlns:a16="http://schemas.microsoft.com/office/drawing/2014/main" id="{2709C177-6981-570B-6429-6762FA9630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6158" y="1132651"/>
            <a:ext cx="4202356" cy="284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67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6DCA7-AD67-3E56-644B-6B859D5AAE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DFAF6A-5CA5-1FC3-ABD8-CB6A50BE4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La droite m passe le sommet A et le milieu du côté BC donc c’est  la médiane du triangle </a:t>
            </a:r>
            <a:r>
              <a:rPr lang="fr-FR" kern="0" dirty="0">
                <a:solidFill>
                  <a:srgbClr val="000000"/>
                </a:solidFill>
                <a:sym typeface="Calibri"/>
              </a:rPr>
              <a:t>∆𝐴𝐵𝐶 issue du sommet 𝐴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45F88A0-FB70-3DD9-3233-BE7C486E911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rappelle que deux figures se superposent si, en déplaçant une figure, elles se recouvrent exactement..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24235EF8-BF95-FBA9-B72E-CFA6B66D118A}"/>
              </a:ext>
            </a:extLst>
          </p:cNvPr>
          <p:cNvSpPr/>
          <p:nvPr/>
        </p:nvSpPr>
        <p:spPr>
          <a:xfrm>
            <a:off x="2170179" y="5475587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F4A4A3D-CF51-BE31-527F-F1FCCDA75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C69E7C1F-EF48-4E16-F627-E0A2CA722FF2}"/>
              </a:ext>
            </a:extLst>
          </p:cNvPr>
          <p:cNvSpPr txBox="1"/>
          <p:nvPr/>
        </p:nvSpPr>
        <p:spPr>
          <a:xfrm>
            <a:off x="2265334" y="41562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𝑑 est la médiane du triangle  ∆𝐴𝐵𝐶 issue du sommet 𝐴 </a:t>
            </a:r>
          </a:p>
        </p:txBody>
      </p:sp>
      <p:pic>
        <p:nvPicPr>
          <p:cNvPr id="8" name="Image 7" descr="Une image contenant ligne, triangle&#10;&#10;Le contenu généré par l’IA peut être incorrect.">
            <a:extLst>
              <a:ext uri="{FF2B5EF4-FFF2-40B4-BE49-F238E27FC236}">
                <a16:creationId xmlns:a16="http://schemas.microsoft.com/office/drawing/2014/main" id="{A88F610E-3294-5897-71CD-49E327498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3508" y="1245912"/>
            <a:ext cx="4202356" cy="284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2525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1EEF3-D3D0-43BD-6FFF-15F69F4C2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FB0D26-FDD5-0A77-8188-16C1596E4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On va se rappeler de la hauteur d’un triangle issue d’un sommet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71A3514-0B4C-2D4E-7A1E-FE7D75EB083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96CFB717-13F3-FC4F-C9CD-7FCDF7C98EB1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BEB3607-AB5A-5AC5-E519-AA0F79D0722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694CE64-4A8E-49B6-C562-5B7BA17F38D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50B0018A-BE90-DE36-F9F4-F31E61C6BEB1}"/>
                  </a:ext>
                </a:extLst>
              </p:cNvPr>
              <p:cNvSpPr txBox="1"/>
              <p:nvPr/>
            </p:nvSpPr>
            <p:spPr>
              <a:xfrm>
                <a:off x="2420977" y="4073970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14:m>
                  <m:oMath xmlns:m="http://schemas.openxmlformats.org/officeDocument/2006/math"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𝒉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 est la hauteur du triangle 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fr" sz="1800" b="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∆</m:t>
                    </m:r>
                    <m:r>
                      <a:rPr lang="fr-FR" sz="1800" b="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𝐴𝐵𝐶</m:t>
                    </m:r>
                    <m:r>
                      <a:rPr lang="fr-FR" sz="18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800" dirty="0">
                    <a:solidFill>
                      <a:prstClr val="black"/>
                    </a:solidFill>
                  </a:rPr>
                  <a:t>issue du sommet </a:t>
                </a:r>
                <a14:m>
                  <m:oMath xmlns:m="http://schemas.openxmlformats.org/officeDocument/2006/math">
                    <m:r>
                      <a:rPr lang="fr-FR" sz="18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 </a:t>
                </a:r>
                <a:endParaRPr lang="fr-FR" sz="1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50B0018A-BE90-DE36-F9F4-F31E61C6BE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0977" y="4073970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FB70192B-227B-7BAE-3774-F43FC3914F1A}"/>
              </a:ext>
            </a:extLst>
          </p:cNvPr>
          <p:cNvSpPr/>
          <p:nvPr/>
        </p:nvSpPr>
        <p:spPr>
          <a:xfrm>
            <a:off x="3084358" y="571201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01840E60-352C-E73F-64CF-997ADB0FCA4C}"/>
              </a:ext>
            </a:extLst>
          </p:cNvPr>
          <p:cNvSpPr/>
          <p:nvPr/>
        </p:nvSpPr>
        <p:spPr>
          <a:xfrm>
            <a:off x="7304329" y="571201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 descr="Une image contenant triangle, ligne&#10;&#10;Le contenu généré par l’IA peut être incorrect.">
            <a:extLst>
              <a:ext uri="{FF2B5EF4-FFF2-40B4-BE49-F238E27FC236}">
                <a16:creationId xmlns:a16="http://schemas.microsoft.com/office/drawing/2014/main" id="{31A2557B-3D3E-FB62-737D-6928A2DADB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3563" y="1211175"/>
            <a:ext cx="4296375" cy="279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3594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9B1A4-E7CB-656C-0F64-9CE9AC6B5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2E42DF-A11A-BC13-F734-F43CCC426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La droite h passe le sommet A et perpendiculaire à la droite BC donc c’est  la hauteur du triangle </a:t>
            </a:r>
            <a:r>
              <a:rPr lang="fr-FR" kern="0" dirty="0">
                <a:solidFill>
                  <a:srgbClr val="000000"/>
                </a:solidFill>
                <a:sym typeface="Calibri"/>
              </a:rPr>
              <a:t>∆𝐴𝐵𝐶 issue du sommet 𝐴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A4E7565-D8F9-A049-9E8F-2F77BDB6768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rappelle que deux figures se superposent si, en déplaçant une figure, elles se recouvrent exactement..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252C5FA4-D3D0-03D1-0789-1A76C946B289}"/>
              </a:ext>
            </a:extLst>
          </p:cNvPr>
          <p:cNvSpPr/>
          <p:nvPr/>
        </p:nvSpPr>
        <p:spPr>
          <a:xfrm>
            <a:off x="2170179" y="5475587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026970D1-C9B7-9A8E-3A05-868C55AD1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851A4D3B-F977-E9CE-39CB-F79F4C2A6002}"/>
              </a:ext>
            </a:extLst>
          </p:cNvPr>
          <p:cNvSpPr txBox="1"/>
          <p:nvPr/>
        </p:nvSpPr>
        <p:spPr>
          <a:xfrm>
            <a:off x="2265334" y="41562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kern="0" dirty="0">
                <a:solidFill>
                  <a:srgbClr val="000000"/>
                </a:solidFill>
                <a:sym typeface="Calibri"/>
              </a:rPr>
              <a:t>𝒉 est la hauteur du triangle  ∆𝐴𝐵𝐶 issue du sommet 𝐴 </a:t>
            </a:r>
          </a:p>
        </p:txBody>
      </p:sp>
      <p:pic>
        <p:nvPicPr>
          <p:cNvPr id="8" name="Image 7" descr="Une image contenant triangle, ligne&#10;&#10;Le contenu généré par l’IA peut être incorrect.">
            <a:extLst>
              <a:ext uri="{FF2B5EF4-FFF2-40B4-BE49-F238E27FC236}">
                <a16:creationId xmlns:a16="http://schemas.microsoft.com/office/drawing/2014/main" id="{5970A5E7-6E4C-8287-1DAC-92C8D0C4EA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8590" y="1150849"/>
            <a:ext cx="4296375" cy="279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39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E56D6-5A11-5624-4552-D87B17C3D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86A871-6536-5B18-4FC1-FC226AC32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On va se rappeler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des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 médiatrices d’un triangle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5B705D1-3D9D-EBC3-CEAB-72DA17BE8C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F7682F8-321F-60A0-8026-5BE011344A9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6B5E533-B928-4486-9056-BEE400743FD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FCE822E-1E4F-1A6E-7B0E-F44FD6CF5AD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9748CB5C-99DA-1315-125F-213573BBF980}"/>
                  </a:ext>
                </a:extLst>
              </p:cNvPr>
              <p:cNvSpPr txBox="1"/>
              <p:nvPr/>
            </p:nvSpPr>
            <p:spPr>
              <a:xfrm>
                <a:off x="2420977" y="4073970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Calibri"/>
                      </a:rPr>
                      <m:t>𝒍</m:t>
                    </m:r>
                  </m:oMath>
                </a14:m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 est la médiatrice du côté BC  du triangle </a:t>
                </a:r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" sz="18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∆</m:t>
                    </m:r>
                    <m:r>
                      <a:rPr kumimoji="0" lang="fr-FR" sz="18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𝐴𝐵𝐶</m:t>
                    </m:r>
                    <m:r>
                      <a:rPr kumimoji="0" lang="fr-FR" sz="18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.</m:t>
                    </m:r>
                  </m:oMath>
                </a14:m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9748CB5C-99DA-1315-125F-213573BBF9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0977" y="4073970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30A135E-C6A1-517D-E1AC-5122661D4B00}"/>
              </a:ext>
            </a:extLst>
          </p:cNvPr>
          <p:cNvSpPr/>
          <p:nvPr/>
        </p:nvSpPr>
        <p:spPr>
          <a:xfrm>
            <a:off x="3084358" y="571201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5C306611-963C-0AC2-A1D7-AE179303F9E3}"/>
              </a:ext>
            </a:extLst>
          </p:cNvPr>
          <p:cNvSpPr/>
          <p:nvPr/>
        </p:nvSpPr>
        <p:spPr>
          <a:xfrm>
            <a:off x="7304329" y="571201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 5" descr="Une image contenant triangle, ligne&#10;&#10;Le contenu généré par l’IA peut être incorrect.">
            <a:extLst>
              <a:ext uri="{FF2B5EF4-FFF2-40B4-BE49-F238E27FC236}">
                <a16:creationId xmlns:a16="http://schemas.microsoft.com/office/drawing/2014/main" id="{34A5EEFB-D5DF-AF18-8FA4-1C77F4EE61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641" y="1213874"/>
            <a:ext cx="4382112" cy="275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7575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180C5-B1DD-576C-B9A0-ED372A196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5A195CAA-A45C-F4BC-7C13-C949DB6A32E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 La droite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passe par le milieu du segment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et perpendiculaire à la droite 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donc c’est la médiatrice du  côté BC  du triangle </a:t>
                </a:r>
                <a:r>
                  <a:rPr lang="fr-FR" kern="0" dirty="0">
                    <a:solidFill>
                      <a:srgbClr val="000000"/>
                    </a:solidFill>
                    <a:sym typeface="Calibri"/>
                  </a:rPr>
                  <a:t>∆𝐴𝐵𝐶 .</a:t>
                </a:r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5A195CAA-A45C-F4BC-7C13-C949DB6A32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63636" b="-795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FA5BBFF-E441-3825-EF81-B3EB42AE858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rappelle que deux figures se superposent si, en déplaçant une figure, elles se recouvrent exactement..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084F4DF5-5F7C-5C2B-85BF-A49C5CA38974}"/>
              </a:ext>
            </a:extLst>
          </p:cNvPr>
          <p:cNvSpPr/>
          <p:nvPr/>
        </p:nvSpPr>
        <p:spPr>
          <a:xfrm>
            <a:off x="2170179" y="5475587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A7CBC4C-2FED-8BA9-C581-91C196DDE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0EE1A197-8F76-A6B3-3DF8-A4AA73DC7D22}"/>
              </a:ext>
            </a:extLst>
          </p:cNvPr>
          <p:cNvSpPr txBox="1"/>
          <p:nvPr/>
        </p:nvSpPr>
        <p:spPr>
          <a:xfrm>
            <a:off x="2265334" y="41562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𝒍 est la médiatrice du côté BC  du triangle  ∆𝐴𝐵𝐶</a:t>
            </a:r>
          </a:p>
        </p:txBody>
      </p:sp>
      <p:pic>
        <p:nvPicPr>
          <p:cNvPr id="7" name="Image 6" descr="Une image contenant triangle, ligne&#10;&#10;Le contenu généré par l’IA peut être incorrect.">
            <a:extLst>
              <a:ext uri="{FF2B5EF4-FFF2-40B4-BE49-F238E27FC236}">
                <a16:creationId xmlns:a16="http://schemas.microsoft.com/office/drawing/2014/main" id="{17AF082D-4A72-055D-0F97-1D3B204BD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641" y="1325156"/>
            <a:ext cx="4382112" cy="275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189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0549A-897E-B729-293B-146C72F3F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BBFCE0-5EFB-3DFA-D90F-1022E4F3A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52919"/>
            <a:ext cx="10529279" cy="683706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 Compléter le tableau suivant par </a:t>
            </a:r>
            <a:r>
              <a:rPr lang="fr-FR" dirty="0"/>
              <a:t> Oui ou  Non</a:t>
            </a:r>
            <a:br>
              <a:rPr lang="fr-FR" dirty="0"/>
            </a:br>
            <a:r>
              <a:rPr lang="fr-FR" dirty="0"/>
              <a:t> </a:t>
            </a:r>
            <a:br>
              <a:rPr lang="fr-FR" dirty="0"/>
            </a:br>
            <a:r>
              <a:rPr lang="fr-FR" dirty="0">
                <a:latin typeface="Calibri" panose="020F0502020204030204"/>
              </a:rPr>
              <a:t> </a:t>
            </a:r>
            <a:r>
              <a:rPr lang="fr-FR" kern="0" dirty="0">
                <a:solidFill>
                  <a:srgbClr val="000000"/>
                </a:solidFill>
                <a:sym typeface="Calibri"/>
              </a:rPr>
              <a:t>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64E299-A375-8FEE-52FD-9CCE70FE13C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 le  tableau et explicite ce qui demandé exactement..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0739FD9-C36D-5B64-CFDE-6A013CBBC6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481589"/>
              </p:ext>
            </p:extLst>
          </p:nvPr>
        </p:nvGraphicFramePr>
        <p:xfrm>
          <a:off x="475927" y="2461098"/>
          <a:ext cx="1133272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6218">
                  <a:extLst>
                    <a:ext uri="{9D8B030D-6E8A-4147-A177-3AD203B41FA5}">
                      <a16:colId xmlns:a16="http://schemas.microsoft.com/office/drawing/2014/main" val="2587523055"/>
                    </a:ext>
                  </a:extLst>
                </a:gridCol>
                <a:gridCol w="1597891">
                  <a:extLst>
                    <a:ext uri="{9D8B030D-6E8A-4147-A177-3AD203B41FA5}">
                      <a16:colId xmlns:a16="http://schemas.microsoft.com/office/drawing/2014/main" val="2918811686"/>
                    </a:ext>
                  </a:extLst>
                </a:gridCol>
                <a:gridCol w="1791855">
                  <a:extLst>
                    <a:ext uri="{9D8B030D-6E8A-4147-A177-3AD203B41FA5}">
                      <a16:colId xmlns:a16="http://schemas.microsoft.com/office/drawing/2014/main" val="2383153349"/>
                    </a:ext>
                  </a:extLst>
                </a:gridCol>
                <a:gridCol w="2216727">
                  <a:extLst>
                    <a:ext uri="{9D8B030D-6E8A-4147-A177-3AD203B41FA5}">
                      <a16:colId xmlns:a16="http://schemas.microsoft.com/office/drawing/2014/main" val="2786266594"/>
                    </a:ext>
                  </a:extLst>
                </a:gridCol>
                <a:gridCol w="3930029">
                  <a:extLst>
                    <a:ext uri="{9D8B030D-6E8A-4147-A177-3AD203B41FA5}">
                      <a16:colId xmlns:a16="http://schemas.microsoft.com/office/drawing/2014/main" val="787442737"/>
                    </a:ext>
                  </a:extLst>
                </a:gridCol>
              </a:tblGrid>
              <a:tr h="2344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Élément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Part d’un sommet 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Passe par un milieu 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Forme un angle droit 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Autre</a:t>
                      </a:r>
                      <a:r>
                        <a:rPr lang="fr-FR" baseline="0" dirty="0"/>
                        <a:t> caractéristique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4657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 dirty="0"/>
                        <a:t>Bissectrice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8102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 dirty="0"/>
                        <a:t>Médiane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6914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 dirty="0"/>
                        <a:t>Hauteur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9516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 dirty="0"/>
                        <a:t>Médiatrice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9474523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1F7682F8-321F-60A0-8026-5BE011344A9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7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6B5E533-B928-4486-9056-BEE400743FD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FCE822E-1E4F-1A6E-7B0E-F44FD6CF5AD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57983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E4E64-D2BE-0FA5-8060-E2B9EC72E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CAF9C5-D275-B197-BFCC-8A3F6CE03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52919"/>
            <a:ext cx="10529279" cy="683706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 Voici les bonnes réponses</a:t>
            </a:r>
            <a:br>
              <a:rPr lang="fr-FR" dirty="0"/>
            </a:br>
            <a:r>
              <a:rPr lang="fr-FR" dirty="0"/>
              <a:t> </a:t>
            </a:r>
            <a:br>
              <a:rPr lang="fr-FR" dirty="0"/>
            </a:br>
            <a:r>
              <a:rPr lang="fr-FR" dirty="0">
                <a:latin typeface="Calibri" panose="020F0502020204030204"/>
              </a:rPr>
              <a:t> </a:t>
            </a:r>
            <a:r>
              <a:rPr lang="fr-FR" kern="0" dirty="0">
                <a:solidFill>
                  <a:srgbClr val="000000"/>
                </a:solidFill>
                <a:sym typeface="Calibri"/>
              </a:rPr>
              <a:t>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722B93F-CA29-10D6-CA5C-C6A7F4E2E96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le tableau et explicite les bonnes réponses..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4C29DC38-E50C-0FE5-3FD8-226586F33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21D02B9-3B7D-37F6-B00F-85AA49E3D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467372"/>
              </p:ext>
            </p:extLst>
          </p:nvPr>
        </p:nvGraphicFramePr>
        <p:xfrm>
          <a:off x="475927" y="1602116"/>
          <a:ext cx="11332720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2328">
                  <a:extLst>
                    <a:ext uri="{9D8B030D-6E8A-4147-A177-3AD203B41FA5}">
                      <a16:colId xmlns:a16="http://schemas.microsoft.com/office/drawing/2014/main" val="2587523055"/>
                    </a:ext>
                  </a:extLst>
                </a:gridCol>
                <a:gridCol w="1514763">
                  <a:extLst>
                    <a:ext uri="{9D8B030D-6E8A-4147-A177-3AD203B41FA5}">
                      <a16:colId xmlns:a16="http://schemas.microsoft.com/office/drawing/2014/main" val="2918811686"/>
                    </a:ext>
                  </a:extLst>
                </a:gridCol>
                <a:gridCol w="1690255">
                  <a:extLst>
                    <a:ext uri="{9D8B030D-6E8A-4147-A177-3AD203B41FA5}">
                      <a16:colId xmlns:a16="http://schemas.microsoft.com/office/drawing/2014/main" val="2383153349"/>
                    </a:ext>
                  </a:extLst>
                </a:gridCol>
                <a:gridCol w="2041236">
                  <a:extLst>
                    <a:ext uri="{9D8B030D-6E8A-4147-A177-3AD203B41FA5}">
                      <a16:colId xmlns:a16="http://schemas.microsoft.com/office/drawing/2014/main" val="2786266594"/>
                    </a:ext>
                  </a:extLst>
                </a:gridCol>
                <a:gridCol w="4364138">
                  <a:extLst>
                    <a:ext uri="{9D8B030D-6E8A-4147-A177-3AD203B41FA5}">
                      <a16:colId xmlns:a16="http://schemas.microsoft.com/office/drawing/2014/main" val="787442737"/>
                    </a:ext>
                  </a:extLst>
                </a:gridCol>
              </a:tblGrid>
              <a:tr h="2344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Élément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Part d’un sommet 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Passe par un milieu 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Forme un angle droit 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Autre caractéristique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4657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 dirty="0"/>
                        <a:t>Bissectrice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dirty="0"/>
                        <a:t> Oui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dirty="0"/>
                        <a:t> Non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dirty="0"/>
                        <a:t> Non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Partage l’angle en 2 angles égaux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8102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 dirty="0"/>
                        <a:t>Médiane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dirty="0"/>
                        <a:t> Oui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dirty="0"/>
                        <a:t> Oui (côté opposé)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dirty="0"/>
                        <a:t> Non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Partage le côté en 2 parties égales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6914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 dirty="0"/>
                        <a:t>Hauteur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dirty="0"/>
                        <a:t> Oui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dirty="0"/>
                        <a:t> Non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dirty="0"/>
                        <a:t> Oui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Forme un angle droit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9516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 dirty="0"/>
                        <a:t>Médiatrice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dirty="0"/>
                        <a:t>Non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dirty="0"/>
                        <a:t> Oui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dirty="0"/>
                        <a:t> Oui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Partage le côté en 2 parties égales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9474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4517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69CFA97-95F8-D298-AAB0-A9889DC5461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Observez la figure ci-dessous, puis complétez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fr-FR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𝐨𝐮𝐫</m:t>
                    </m:r>
                    <m:r>
                      <a:rPr lang="fr-FR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𝐫𝐞𝐩𝐨𝐧𝐝𝐫𝐞</m:t>
                    </m:r>
                    <m:r>
                      <a:rPr lang="fr-FR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𝐚𝐮𝐱</m:t>
                    </m:r>
                    <m:r>
                      <a:rPr lang="fr-FR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𝐪𝐮𝐞𝐬𝐭𝐢𝐨𝐧𝐬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69CFA97-95F8-D298-AAB0-A9889DC546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6F15E7C3-1D32-1C17-B3F0-1FD109AC75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928" y="1019121"/>
            <a:ext cx="11221538" cy="563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Soit ABC un triangle isocèle de sommet A et AH la bissectrice de ∠CAB.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l’exercice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D28D8F-676E-5339-F6B8-05ABC1995D28}"/>
              </a:ext>
            </a:extLst>
          </p:cNvPr>
          <p:cNvGrpSpPr/>
          <p:nvPr/>
        </p:nvGrpSpPr>
        <p:grpSpPr>
          <a:xfrm>
            <a:off x="424178" y="1019121"/>
            <a:ext cx="11221538" cy="5634597"/>
            <a:chOff x="3249039" y="-746385"/>
            <a:chExt cx="11221538" cy="5634597"/>
          </a:xfrm>
        </p:grpSpPr>
        <p:pic>
          <p:nvPicPr>
            <p:cNvPr id="3" name="Image 2" descr="Une image contenant texte, capture d’écran, Police, ligne&#10;&#10;Le contenu généré par l’IA peut être incorrect.">
              <a:extLst>
                <a:ext uri="{FF2B5EF4-FFF2-40B4-BE49-F238E27FC236}">
                  <a16:creationId xmlns:a16="http://schemas.microsoft.com/office/drawing/2014/main" id="{A75977E7-B750-3385-7155-0767E94254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49039" y="-746385"/>
              <a:ext cx="11221538" cy="5634597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BF587CF-F7E9-2FD7-F6A2-307BE32A5973}"/>
                </a:ext>
              </a:extLst>
            </p:cNvPr>
            <p:cNvSpPr/>
            <p:nvPr/>
          </p:nvSpPr>
          <p:spPr>
            <a:xfrm>
              <a:off x="12000926" y="3708050"/>
              <a:ext cx="477395" cy="1576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chemeClr val="tx1"/>
                  </a:solidFill>
                </a:rPr>
                <a:t>au</a:t>
              </a:r>
              <a:endParaRPr lang="fr-FR" dirty="0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848F50E5-273C-8E20-3EF9-3D20E027E4D8}"/>
              </a:ext>
            </a:extLst>
          </p:cNvPr>
          <p:cNvSpPr txBox="1"/>
          <p:nvPr/>
        </p:nvSpPr>
        <p:spPr>
          <a:xfrm>
            <a:off x="4786009" y="4114800"/>
            <a:ext cx="7684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isocèle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F6DD90-78B3-EA71-BF4E-6C70AA28A5D3}"/>
              </a:ext>
            </a:extLst>
          </p:cNvPr>
          <p:cNvSpPr txBox="1"/>
          <p:nvPr/>
        </p:nvSpPr>
        <p:spPr>
          <a:xfrm>
            <a:off x="2409218" y="4453354"/>
            <a:ext cx="8398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commun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37D0FDC-F651-2D8F-D28E-AC1412877509}"/>
              </a:ext>
            </a:extLst>
          </p:cNvPr>
          <p:cNvSpPr txBox="1"/>
          <p:nvPr/>
        </p:nvSpPr>
        <p:spPr>
          <a:xfrm>
            <a:off x="3598568" y="4655239"/>
            <a:ext cx="16277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 la bissectrice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8A0D671-D096-8FF7-DA8C-6508E3C13C2E}"/>
                  </a:ext>
                </a:extLst>
              </p:cNvPr>
              <p:cNvSpPr txBox="1"/>
              <p:nvPr/>
            </p:nvSpPr>
            <p:spPr>
              <a:xfrm>
                <a:off x="2973709" y="5181645"/>
                <a:ext cx="225262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𝑨𝑩𝑯</m:t>
                      </m:r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16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fr-FR" sz="16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𝑨𝑪𝑯</m:t>
                      </m:r>
                    </m:oMath>
                  </m:oMathPara>
                </a14:m>
                <a:endParaRPr lang="fr-FR" sz="1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D8A0D671-D096-8FF7-DA8C-6508E3C13C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3709" y="5181645"/>
                <a:ext cx="2252620" cy="3385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3E7C2DF0-4C13-7FF2-DBB7-8A081EC93E2E}"/>
              </a:ext>
            </a:extLst>
          </p:cNvPr>
          <p:cNvSpPr txBox="1"/>
          <p:nvPr/>
        </p:nvSpPr>
        <p:spPr>
          <a:xfrm>
            <a:off x="3598568" y="5448806"/>
            <a:ext cx="1456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correspondant</a:t>
            </a:r>
            <a:r>
              <a:rPr lang="fr-F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21D4B85-EB88-4139-4626-BC0FFDEBC61E}"/>
              </a:ext>
            </a:extLst>
          </p:cNvPr>
          <p:cNvSpPr txBox="1"/>
          <p:nvPr/>
        </p:nvSpPr>
        <p:spPr>
          <a:xfrm>
            <a:off x="3906705" y="5786824"/>
            <a:ext cx="8398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alignés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E2ED48B-8D47-1A29-1F16-9EE42AD94441}"/>
              </a:ext>
            </a:extLst>
          </p:cNvPr>
          <p:cNvSpPr txBox="1"/>
          <p:nvPr/>
        </p:nvSpPr>
        <p:spPr>
          <a:xfrm>
            <a:off x="2747112" y="6023744"/>
            <a:ext cx="13529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milieu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C342CE7-F767-9E51-10AC-AFCBBB3152D5}"/>
              </a:ext>
            </a:extLst>
          </p:cNvPr>
          <p:cNvSpPr txBox="1"/>
          <p:nvPr/>
        </p:nvSpPr>
        <p:spPr>
          <a:xfrm>
            <a:off x="2963315" y="6321682"/>
            <a:ext cx="8398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médiane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A377B2C-2BFB-2D82-50D9-6FFE06B336AB}"/>
              </a:ext>
            </a:extLst>
          </p:cNvPr>
          <p:cNvSpPr txBox="1"/>
          <p:nvPr/>
        </p:nvSpPr>
        <p:spPr>
          <a:xfrm>
            <a:off x="6875072" y="4052925"/>
            <a:ext cx="1456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correspondant</a:t>
            </a:r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endParaRPr 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916E2E5-CBEE-8B64-A17B-13684A74ACC0}"/>
              </a:ext>
            </a:extLst>
          </p:cNvPr>
          <p:cNvSpPr txBox="1"/>
          <p:nvPr/>
        </p:nvSpPr>
        <p:spPr>
          <a:xfrm>
            <a:off x="7369657" y="4655239"/>
            <a:ext cx="587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180°</a:t>
            </a:r>
            <a:endParaRPr lang="fr-FR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FA2E249-78A3-13E4-CC6E-4B89E57A5AF3}"/>
              </a:ext>
            </a:extLst>
          </p:cNvPr>
          <p:cNvSpPr txBox="1"/>
          <p:nvPr/>
        </p:nvSpPr>
        <p:spPr>
          <a:xfrm>
            <a:off x="10710041" y="4607242"/>
            <a:ext cx="5875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90°</a:t>
            </a:r>
            <a:endParaRPr lang="fr-FR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0B3EBF7-9A5A-89A7-D98F-B3CC248A138B}"/>
              </a:ext>
            </a:extLst>
          </p:cNvPr>
          <p:cNvSpPr txBox="1"/>
          <p:nvPr/>
        </p:nvSpPr>
        <p:spPr>
          <a:xfrm>
            <a:off x="9613502" y="4859349"/>
            <a:ext cx="18883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milieu</a:t>
            </a:r>
            <a:endParaRPr lang="fr-FR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FC30A51-6ADD-D697-5909-CE86A91553DB}"/>
              </a:ext>
            </a:extLst>
          </p:cNvPr>
          <p:cNvSpPr txBox="1"/>
          <p:nvPr/>
        </p:nvSpPr>
        <p:spPr>
          <a:xfrm>
            <a:off x="7587574" y="5124596"/>
            <a:ext cx="1361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médiatrice </a:t>
            </a:r>
            <a:endParaRPr lang="fr-FR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93D6668-E5D8-B774-7A79-189F6B4DD45C}"/>
              </a:ext>
            </a:extLst>
          </p:cNvPr>
          <p:cNvSpPr txBox="1"/>
          <p:nvPr/>
        </p:nvSpPr>
        <p:spPr>
          <a:xfrm>
            <a:off x="7957226" y="5427072"/>
            <a:ext cx="18883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perpendiculaire</a:t>
            </a:r>
            <a:endParaRPr 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61AEC36-44C7-80B3-10B4-ED4426243770}"/>
              </a:ext>
            </a:extLst>
          </p:cNvPr>
          <p:cNvSpPr txBox="1"/>
          <p:nvPr/>
        </p:nvSpPr>
        <p:spPr>
          <a:xfrm>
            <a:off x="9945463" y="5669602"/>
            <a:ext cx="1361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hauteur </a:t>
            </a:r>
            <a:endParaRPr lang="fr-FR" sz="2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2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On se rappelle des droites suivantes relatives à un triangle.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la synthèse des prérequis</a:t>
            </a:r>
          </a:p>
          <a:p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A5809C-E8E7-5189-1432-CD3C5FB0C59C}"/>
              </a:ext>
            </a:extLst>
          </p:cNvPr>
          <p:cNvSpPr/>
          <p:nvPr/>
        </p:nvSpPr>
        <p:spPr>
          <a:xfrm>
            <a:off x="309256" y="1306924"/>
            <a:ext cx="5974812" cy="176701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00261DB-4ACD-355F-06E3-C27F501CAE39}"/>
              </a:ext>
            </a:extLst>
          </p:cNvPr>
          <p:cNvSpPr txBox="1"/>
          <p:nvPr/>
        </p:nvSpPr>
        <p:spPr>
          <a:xfrm>
            <a:off x="309256" y="1502225"/>
            <a:ext cx="5854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 bissectrice d’un triangle issue d’un sommet  est la demi-droite qui a pour origine ce sommet et  partage l’angle en deux angles égaux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97AC268C-41ED-6D8F-223B-A1FFC22F9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 descr="Une image contenant ligne, triangle&#10;&#10;Le contenu généré par l’IA peut être incorrect.">
            <a:extLst>
              <a:ext uri="{FF2B5EF4-FFF2-40B4-BE49-F238E27FC236}">
                <a16:creationId xmlns:a16="http://schemas.microsoft.com/office/drawing/2014/main" id="{50AB95CD-D540-F08E-39DF-363A1CA5B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340" y="3958768"/>
            <a:ext cx="3296921" cy="223089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E158AF7-9C4A-545A-6982-F2DF9A8D2C12}"/>
              </a:ext>
            </a:extLst>
          </p:cNvPr>
          <p:cNvSpPr/>
          <p:nvPr/>
        </p:nvSpPr>
        <p:spPr>
          <a:xfrm>
            <a:off x="627026" y="4422647"/>
            <a:ext cx="5974812" cy="176701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7B8F733-F972-67F5-2BB5-0080898E8AB8}"/>
              </a:ext>
            </a:extLst>
          </p:cNvPr>
          <p:cNvSpPr txBox="1"/>
          <p:nvPr/>
        </p:nvSpPr>
        <p:spPr>
          <a:xfrm>
            <a:off x="627026" y="4617948"/>
            <a:ext cx="5854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 médiane d’un triangle issue d’un sommet  est la droite passant par ce sommet et  le milieu du côté opposé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2151" y="1397394"/>
            <a:ext cx="3246401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459F0-329D-567B-BDC9-C997A15A7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C36B0-D396-61CE-C491-565E82921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On se rappelle les droites suivantes relatives à un triangle.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306AEA-AB4A-1FCB-2260-9CE2982E34E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la synthèse des prérequis</a:t>
            </a:r>
          </a:p>
          <a:p>
            <a:endParaRPr lang="fr-FR" dirty="0"/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F3FA34B5-00CD-4BA6-DEC3-9B7ABC672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8" name="Image 7" descr="Une image contenant triangle, ligne&#10;&#10;Le contenu généré par l’IA peut être incorrect.">
            <a:extLst>
              <a:ext uri="{FF2B5EF4-FFF2-40B4-BE49-F238E27FC236}">
                <a16:creationId xmlns:a16="http://schemas.microsoft.com/office/drawing/2014/main" id="{5DF5F3A7-E7EB-8BBC-F015-452708C0EB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0371" y="1067821"/>
            <a:ext cx="3917740" cy="2545228"/>
          </a:xfrm>
          <a:prstGeom prst="rect">
            <a:avLst/>
          </a:prstGeom>
        </p:spPr>
      </p:pic>
      <p:pic>
        <p:nvPicPr>
          <p:cNvPr id="9" name="Image 8" descr="Une image contenant triangle, ligne&#10;&#10;Le contenu généré par l’IA peut être incorrect.">
            <a:extLst>
              <a:ext uri="{FF2B5EF4-FFF2-40B4-BE49-F238E27FC236}">
                <a16:creationId xmlns:a16="http://schemas.microsoft.com/office/drawing/2014/main" id="{F94AD32F-3ED8-5E96-1584-944C37504B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9589" y="3599485"/>
            <a:ext cx="4382112" cy="275310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561A8EB-D16D-458E-95FA-0B32D02258E2}"/>
              </a:ext>
            </a:extLst>
          </p:cNvPr>
          <p:cNvSpPr/>
          <p:nvPr/>
        </p:nvSpPr>
        <p:spPr>
          <a:xfrm>
            <a:off x="578387" y="1251430"/>
            <a:ext cx="5974812" cy="176701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EEDB976-F99F-2D2E-3239-88B84E325351}"/>
              </a:ext>
            </a:extLst>
          </p:cNvPr>
          <p:cNvSpPr txBox="1"/>
          <p:nvPr/>
        </p:nvSpPr>
        <p:spPr>
          <a:xfrm>
            <a:off x="578387" y="1446731"/>
            <a:ext cx="5854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 hauteur d’un triangle issue d’un sommet est la droite passant par ce sommet et perpendiculaire au côté opposé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501942-83AF-867F-ED24-57405AFDF6B4}"/>
              </a:ext>
            </a:extLst>
          </p:cNvPr>
          <p:cNvSpPr/>
          <p:nvPr/>
        </p:nvSpPr>
        <p:spPr>
          <a:xfrm>
            <a:off x="627026" y="4422647"/>
            <a:ext cx="5974812" cy="176701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D86551D-E0FD-1647-9853-E94D6EC4B1D7}"/>
              </a:ext>
            </a:extLst>
          </p:cNvPr>
          <p:cNvSpPr txBox="1"/>
          <p:nvPr/>
        </p:nvSpPr>
        <p:spPr>
          <a:xfrm>
            <a:off x="627026" y="4617948"/>
            <a:ext cx="5854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 médiatrice d’un côté d’un triangle est la droite qui passe par le milieu du côté et perpendiculaire à ce côté</a:t>
            </a:r>
          </a:p>
        </p:txBody>
      </p:sp>
    </p:spTree>
    <p:extLst>
      <p:ext uri="{BB962C8B-B14F-4D97-AF65-F5344CB8AC3E}">
        <p14:creationId xmlns:p14="http://schemas.microsoft.com/office/powerpoint/2010/main" val="3671300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la figure ci-dessous, puis exprimez vos avis.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 descr="Une image contenant ligne, trépied&#10;&#10;Le contenu généré par l’IA peut être incorrect.">
            <a:extLst>
              <a:ext uri="{FF2B5EF4-FFF2-40B4-BE49-F238E27FC236}">
                <a16:creationId xmlns:a16="http://schemas.microsoft.com/office/drawing/2014/main" id="{CA76AF0A-04B6-E32C-0E1A-DD83E9528A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191" y="1227900"/>
            <a:ext cx="2966077" cy="423313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813FCCE-8E6C-C929-5C52-16FBC85976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8723" y="5461037"/>
            <a:ext cx="3782585" cy="39130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9CEC90F-BAD6-1086-BFE6-0ED9364EC6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0694" y="5165359"/>
            <a:ext cx="4360220" cy="391302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8A240A70-7448-0FE5-F62B-79C3B1518A92}"/>
              </a:ext>
            </a:extLst>
          </p:cNvPr>
          <p:cNvGrpSpPr/>
          <p:nvPr/>
        </p:nvGrpSpPr>
        <p:grpSpPr>
          <a:xfrm>
            <a:off x="7597302" y="1301340"/>
            <a:ext cx="3035030" cy="3611128"/>
            <a:chOff x="8803532" y="2174137"/>
            <a:chExt cx="1201440" cy="1381318"/>
          </a:xfrm>
        </p:grpSpPr>
        <p:pic>
          <p:nvPicPr>
            <p:cNvPr id="21" name="Image 20" descr="Une image contenant ligne&#10;&#10;Le contenu généré par l’IA peut être incorrect.">
              <a:extLst>
                <a:ext uri="{FF2B5EF4-FFF2-40B4-BE49-F238E27FC236}">
                  <a16:creationId xmlns:a16="http://schemas.microsoft.com/office/drawing/2014/main" id="{85AB1C27-6F43-CF1F-38BC-1EAF78924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38023" y="2174137"/>
              <a:ext cx="1066949" cy="1381318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7B878D4-E84A-87D3-A3A6-CC7480E44EB8}"/>
                </a:ext>
              </a:extLst>
            </p:cNvPr>
            <p:cNvSpPr/>
            <p:nvPr/>
          </p:nvSpPr>
          <p:spPr>
            <a:xfrm>
              <a:off x="8803532" y="2174137"/>
              <a:ext cx="476655" cy="20005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13089B2-9034-2E26-93AE-59F455FADBBE}"/>
                </a:ext>
              </a:extLst>
            </p:cNvPr>
            <p:cNvSpPr/>
            <p:nvPr/>
          </p:nvSpPr>
          <p:spPr>
            <a:xfrm>
              <a:off x="8870777" y="2764769"/>
              <a:ext cx="134491" cy="20005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À ce moment-là, on évite les termes « homologues » et «  congrus »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3D52824-A5C0-77CC-2A6B-351512628923}"/>
              </a:ext>
            </a:extLst>
          </p:cNvPr>
          <p:cNvSpPr/>
          <p:nvPr/>
        </p:nvSpPr>
        <p:spPr>
          <a:xfrm>
            <a:off x="2419446" y="2467045"/>
            <a:ext cx="9059192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0B204F8-4C8E-BD69-4A2D-1AE225D7DBC4}"/>
              </a:ext>
            </a:extLst>
          </p:cNvPr>
          <p:cNvSpPr txBox="1"/>
          <p:nvPr/>
        </p:nvSpPr>
        <p:spPr>
          <a:xfrm>
            <a:off x="2636668" y="3228945"/>
            <a:ext cx="71583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Appliquer la propriété des angles à la base d’un triangle isocèle </a:t>
            </a:r>
          </a:p>
        </p:txBody>
      </p:sp>
      <p:pic>
        <p:nvPicPr>
          <p:cNvPr id="16" name="Image 15" descr="Une image contenant cercle, Tir à l’arc, tir à l’arc&#10;&#10;Le contenu généré par l’IA peut être incorrect.">
            <a:extLst>
              <a:ext uri="{FF2B5EF4-FFF2-40B4-BE49-F238E27FC236}">
                <a16:creationId xmlns:a16="http://schemas.microsoft.com/office/drawing/2014/main" id="{8CFAA007-7D4E-CD68-2729-3D7F53556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562" y="2793486"/>
            <a:ext cx="834700" cy="766838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3ADD3223-9D93-0A83-1DE8-B50C8F3BEF0D}"/>
              </a:ext>
            </a:extLst>
          </p:cNvPr>
          <p:cNvSpPr txBox="1"/>
          <p:nvPr/>
        </p:nvSpPr>
        <p:spPr>
          <a:xfrm>
            <a:off x="2636668" y="2727222"/>
            <a:ext cx="7391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Reconnaitre la propriété des angles à la base d’un triangle isocèle </a:t>
            </a:r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5738804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commence par la propriété de la bissectrice d’un triangle isocèle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indique que deux triangles congrus sont superposables. Il rappelle aussi que l’ordre des lettres est important et les condition et le </a:t>
            </a:r>
            <a:r>
              <a:rPr lang="fr-FR" dirty="0" err="1"/>
              <a:t>resultat</a:t>
            </a:r>
            <a:r>
              <a:rPr lang="fr-FR" dirty="0"/>
              <a:t> de la démonstration faite dans je me prépare.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 15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132081D4-2165-7A16-CB4E-0B3149845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445" y="1632502"/>
            <a:ext cx="10457636" cy="251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une remarque très importante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lit et explique la définition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4B35CFDA-7FC9-87DC-574D-EFC1F544D7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727" y="2509737"/>
            <a:ext cx="11408537" cy="180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9ABC5-E628-1316-052F-530563CF6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87A81-6B70-1F0A-915A-F38D8ED929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</p:spTree>
    <p:extLst>
      <p:ext uri="{BB962C8B-B14F-4D97-AF65-F5344CB8AC3E}">
        <p14:creationId xmlns:p14="http://schemas.microsoft.com/office/powerpoint/2010/main" val="29288646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la figure ci-dessous, puis compléter.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5C3A4EC-9233-FA1E-0E8C-8EDD640C633F}"/>
                  </a:ext>
                </a:extLst>
              </p:cNvPr>
              <p:cNvSpPr txBox="1"/>
              <p:nvPr/>
            </p:nvSpPr>
            <p:spPr>
              <a:xfrm>
                <a:off x="1011676" y="1352145"/>
                <a:ext cx="448769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/>
                  <a:t>Le triangle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dirty="0"/>
                  <a:t>est isocèle en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fr-FR" sz="2000" dirty="0"/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droite est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la </a:t>
                </a:r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bissectrice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issue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5C3A4EC-9233-FA1E-0E8C-8EDD640C63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676" y="1352145"/>
                <a:ext cx="4487695" cy="1015663"/>
              </a:xfrm>
              <a:prstGeom prst="rect">
                <a:avLst/>
              </a:prstGeom>
              <a:blipFill>
                <a:blip r:embed="rId3"/>
                <a:stretch>
                  <a:fillRect l="-1495" t="-301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1C5C1EAC-78AE-35E6-7D99-739CB14F72B4}"/>
              </a:ext>
            </a:extLst>
          </p:cNvPr>
          <p:cNvSpPr/>
          <p:nvPr/>
        </p:nvSpPr>
        <p:spPr>
          <a:xfrm>
            <a:off x="4389540" y="3146898"/>
            <a:ext cx="1828800" cy="564204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734B3AD1-424C-BB08-8F2A-B96999E41AB5}"/>
                  </a:ext>
                </a:extLst>
              </p:cNvPr>
              <p:cNvSpPr txBox="1"/>
              <p:nvPr/>
            </p:nvSpPr>
            <p:spPr>
              <a:xfrm>
                <a:off x="6692630" y="1352145"/>
                <a:ext cx="461470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……………….. issue de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H est le ………………. du segment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734B3AD1-424C-BB08-8F2A-B96999E41A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630" y="1352145"/>
                <a:ext cx="4614707" cy="1015663"/>
              </a:xfrm>
              <a:prstGeom prst="rect">
                <a:avLst/>
              </a:prstGeom>
              <a:blipFill>
                <a:blip r:embed="rId5"/>
                <a:stretch>
                  <a:fillRect l="-1321" t="-3614" b="-10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BD2F690-A5A8-F1CF-E3C0-28C51836E1EF}"/>
                  </a:ext>
                </a:extLst>
              </p:cNvPr>
              <p:cNvSpPr txBox="1"/>
              <p:nvPr/>
            </p:nvSpPr>
            <p:spPr>
              <a:xfrm>
                <a:off x="6894554" y="4558446"/>
                <a:ext cx="4923074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………………………… du côté BC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H est le ……………….. du segment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 </a:t>
                </a:r>
                <a:endParaRPr lang="fr-FR" sz="200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  <m:r>
                        <a:rPr lang="fr-FR" sz="2000" i="1" dirty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…..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𝐵𝐶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BD2F690-A5A8-F1CF-E3C0-28C51836E1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4554" y="4558446"/>
                <a:ext cx="4923074" cy="1631216"/>
              </a:xfrm>
              <a:prstGeom prst="rect">
                <a:avLst/>
              </a:prstGeom>
              <a:blipFill>
                <a:blip r:embed="rId6"/>
                <a:stretch>
                  <a:fillRect l="-990" t="-2247" r="-21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B44E1B33-4BBC-0904-E979-3BE12599E500}"/>
                  </a:ext>
                </a:extLst>
              </p:cNvPr>
              <p:cNvSpPr txBox="1"/>
              <p:nvPr/>
            </p:nvSpPr>
            <p:spPr>
              <a:xfrm>
                <a:off x="6876997" y="2955295"/>
                <a:ext cx="453213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……………… issue de 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  <m:r>
                        <a:rPr lang="fr-FR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….</m:t>
                      </m:r>
                      <m:r>
                        <a:rPr lang="fr-FR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𝐵𝐶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B44E1B33-4BBC-0904-E979-3BE12599E5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997" y="2955295"/>
                <a:ext cx="4532135" cy="1015663"/>
              </a:xfrm>
              <a:prstGeom prst="rect">
                <a:avLst/>
              </a:prstGeom>
              <a:blipFill>
                <a:blip r:embed="rId7"/>
                <a:stretch>
                  <a:fillRect l="-1344" t="-36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Image 13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C1389DBF-48CD-E5C4-E372-8372E435F5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5484" y="2848009"/>
            <a:ext cx="2972215" cy="265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4470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C146F-0DB6-6150-03EF-F2843A191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546D91-8D32-2819-26DC-524FF7CDB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les bonnes réponses.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9361B-B197-300B-BCA9-4CF8EF41C86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7A341F4-40B7-4464-A29D-AF7E7586BD4F}"/>
                  </a:ext>
                </a:extLst>
              </p:cNvPr>
              <p:cNvSpPr txBox="1"/>
              <p:nvPr/>
            </p:nvSpPr>
            <p:spPr>
              <a:xfrm>
                <a:off x="1011676" y="1352145"/>
                <a:ext cx="428768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/>
                  <a:t>Le triangle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dirty="0"/>
                  <a:t>est isocèle en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fr-FR" sz="2000" dirty="0"/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la </a:t>
                </a:r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bissectrice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issue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7A341F4-40B7-4464-A29D-AF7E7586BD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676" y="1352145"/>
                <a:ext cx="4287687" cy="707886"/>
              </a:xfrm>
              <a:prstGeom prst="rect">
                <a:avLst/>
              </a:prstGeom>
              <a:blipFill>
                <a:blip r:embed="rId2"/>
                <a:stretch>
                  <a:fillRect l="-1565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61496547-EA08-674E-3A1B-00874EB7AA05}"/>
              </a:ext>
            </a:extLst>
          </p:cNvPr>
          <p:cNvSpPr/>
          <p:nvPr/>
        </p:nvSpPr>
        <p:spPr>
          <a:xfrm>
            <a:off x="4389540" y="3146898"/>
            <a:ext cx="1828800" cy="564204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967FD80-6CE5-B611-3DB8-EA1119AA172D}"/>
                  </a:ext>
                </a:extLst>
              </p:cNvPr>
              <p:cNvSpPr txBox="1"/>
              <p:nvPr/>
            </p:nvSpPr>
            <p:spPr>
              <a:xfrm>
                <a:off x="6692630" y="1352145"/>
                <a:ext cx="461470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médiane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issue de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H est le 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milieu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du segment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0A67D21-E876-A54C-229F-86FA79E6B7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630" y="1352145"/>
                <a:ext cx="4614707" cy="1015663"/>
              </a:xfrm>
              <a:prstGeom prst="rect">
                <a:avLst/>
              </a:prstGeom>
              <a:blipFill>
                <a:blip r:embed="rId5"/>
                <a:stretch>
                  <a:fillRect t="-3614" b="-10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7C2CC04F-8C55-0CAE-E9EF-03F7A4DC5660}"/>
                  </a:ext>
                </a:extLst>
              </p:cNvPr>
              <p:cNvSpPr txBox="1"/>
              <p:nvPr/>
            </p:nvSpPr>
            <p:spPr>
              <a:xfrm>
                <a:off x="6894554" y="4558446"/>
                <a:ext cx="4923074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médiatrice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du côté BC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H est le 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milieu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du segment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 </a:t>
                </a:r>
                <a:endParaRPr lang="fr-FR" sz="200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  <m:r>
                        <a:rPr lang="fr-FR" sz="2000" i="1" dirty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0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⊥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𝐵𝐶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B3E5AD7E-9F6E-B39D-E072-74E389E282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4554" y="4558446"/>
                <a:ext cx="4923074" cy="1631216"/>
              </a:xfrm>
              <a:prstGeom prst="rect">
                <a:avLst/>
              </a:prstGeom>
              <a:blipFill>
                <a:blip r:embed="rId6"/>
                <a:stretch>
                  <a:fillRect t="-22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6395BA46-0520-588D-B001-4B9A300AC323}"/>
                  </a:ext>
                </a:extLst>
              </p:cNvPr>
              <p:cNvSpPr txBox="1"/>
              <p:nvPr/>
            </p:nvSpPr>
            <p:spPr>
              <a:xfrm>
                <a:off x="6876997" y="2955295"/>
                <a:ext cx="453213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hauteur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issue de 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  <m:r>
                        <a:rPr lang="fr-FR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⊥</m:t>
                      </m:r>
                      <m:r>
                        <a:rPr lang="fr-FR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𝐵𝐶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26FBC0EB-FD6C-1BB1-C587-8EFE1EC9B7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997" y="2955295"/>
                <a:ext cx="4532135" cy="1015663"/>
              </a:xfrm>
              <a:prstGeom prst="rect">
                <a:avLst/>
              </a:prstGeom>
              <a:blipFill>
                <a:blip r:embed="rId7"/>
                <a:stretch>
                  <a:fillRect l="-1344" t="-36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8F5BA09F-DF25-0E92-E29F-C9F90CFCD46B}"/>
              </a:ext>
            </a:extLst>
          </p:cNvPr>
          <p:cNvSpPr txBox="1"/>
          <p:nvPr/>
        </p:nvSpPr>
        <p:spPr>
          <a:xfrm>
            <a:off x="8679437" y="1370486"/>
            <a:ext cx="1087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médiane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FC4DCE2-5515-C754-CA72-DAEE42101AFF}"/>
              </a:ext>
            </a:extLst>
          </p:cNvPr>
          <p:cNvSpPr txBox="1"/>
          <p:nvPr/>
        </p:nvSpPr>
        <p:spPr>
          <a:xfrm>
            <a:off x="8235118" y="1998475"/>
            <a:ext cx="888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milieu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E329C87-315D-D5FE-8D8C-D406EACF8969}"/>
              </a:ext>
            </a:extLst>
          </p:cNvPr>
          <p:cNvSpPr txBox="1"/>
          <p:nvPr/>
        </p:nvSpPr>
        <p:spPr>
          <a:xfrm>
            <a:off x="8679437" y="2967786"/>
            <a:ext cx="1087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hauteur </a:t>
            </a:r>
            <a:endParaRPr lang="fr-FR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D090912F-C3FF-8FC6-40CE-F4BDCAA59EA7}"/>
                  </a:ext>
                </a:extLst>
              </p:cNvPr>
              <p:cNvSpPr txBox="1"/>
              <p:nvPr/>
            </p:nvSpPr>
            <p:spPr>
              <a:xfrm>
                <a:off x="8858786" y="3582950"/>
                <a:ext cx="46324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⊥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26B6C32-F18A-F616-466A-421B274E91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786" y="3582950"/>
                <a:ext cx="46324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ZoneTexte 21">
            <a:extLst>
              <a:ext uri="{FF2B5EF4-FFF2-40B4-BE49-F238E27FC236}">
                <a16:creationId xmlns:a16="http://schemas.microsoft.com/office/drawing/2014/main" id="{6F4AA38B-E7C2-DDD5-6C93-549DCABC8991}"/>
              </a:ext>
            </a:extLst>
          </p:cNvPr>
          <p:cNvSpPr txBox="1"/>
          <p:nvPr/>
        </p:nvSpPr>
        <p:spPr>
          <a:xfrm>
            <a:off x="9090407" y="4558445"/>
            <a:ext cx="1238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médiatrice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F768BE0-67FC-37C3-B93C-27BA24F9CC8C}"/>
              </a:ext>
            </a:extLst>
          </p:cNvPr>
          <p:cNvSpPr txBox="1"/>
          <p:nvPr/>
        </p:nvSpPr>
        <p:spPr>
          <a:xfrm>
            <a:off x="8555664" y="5189387"/>
            <a:ext cx="888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milieu</a:t>
            </a:r>
            <a:endParaRPr lang="fr-FR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84B32EA4-7E5D-2AB2-AB27-D08AAF0A1523}"/>
                  </a:ext>
                </a:extLst>
              </p:cNvPr>
              <p:cNvSpPr txBox="1"/>
              <p:nvPr/>
            </p:nvSpPr>
            <p:spPr>
              <a:xfrm>
                <a:off x="9043232" y="5776875"/>
                <a:ext cx="46324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⊥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6D949471-8895-1515-BA11-B1592FF0B6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3232" y="5776875"/>
                <a:ext cx="46324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17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FDA3E104-D998-0D5C-2CF2-93F1AB56B0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425" y="2847371"/>
            <a:ext cx="2972215" cy="2657846"/>
          </a:xfrm>
          <a:prstGeom prst="rect">
            <a:avLst/>
          </a:prstGeom>
        </p:spPr>
      </p:pic>
      <p:pic>
        <p:nvPicPr>
          <p:cNvPr id="21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218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3" grpId="0"/>
      <p:bldP spid="15" grpId="0"/>
      <p:bldP spid="19" grpId="0"/>
      <p:bldP spid="5" grpId="0"/>
      <p:bldP spid="14" grpId="0"/>
      <p:bldP spid="17" grpId="0"/>
      <p:bldP spid="20" grpId="0"/>
      <p:bldP spid="22" grpId="0"/>
      <p:bldP spid="23" grpId="0"/>
      <p:bldP spid="2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05B2B-371F-E167-0F5B-CC626BAC2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ED4AD2-D4D3-BB86-FF5F-F113A9A82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la figure ci-dessous, puis compléter.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211C0-CC63-6AD5-1CA6-5BF743C86F9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9471EA19-EA47-9EEA-5E20-B0EF5E53575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0109751-D4DC-AF48-19B2-9544F61C04E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2A675DA-86B8-93D3-D07C-59A564A964A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37C9F43-54D2-3767-9608-32F9D194E756}"/>
                  </a:ext>
                </a:extLst>
              </p:cNvPr>
              <p:cNvSpPr txBox="1"/>
              <p:nvPr/>
            </p:nvSpPr>
            <p:spPr>
              <a:xfrm>
                <a:off x="1011677" y="1352145"/>
                <a:ext cx="393970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/>
                  <a:t>Le triangle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dirty="0"/>
                  <a:t>est isocèle en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fr-FR" sz="2000" dirty="0"/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la</a:t>
                </a:r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hauteur 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issue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37C9F43-54D2-3767-9608-32F9D194E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677" y="1352145"/>
                <a:ext cx="3939702" cy="707886"/>
              </a:xfrm>
              <a:prstGeom prst="rect">
                <a:avLst/>
              </a:prstGeom>
              <a:blipFill>
                <a:blip r:embed="rId3"/>
                <a:stretch>
                  <a:fillRect l="-1703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0F258A18-B9A5-F31E-5A74-2FFF907F6593}"/>
              </a:ext>
            </a:extLst>
          </p:cNvPr>
          <p:cNvSpPr/>
          <p:nvPr/>
        </p:nvSpPr>
        <p:spPr>
          <a:xfrm>
            <a:off x="4389540" y="3146898"/>
            <a:ext cx="1828800" cy="564204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DB5589F-8B66-1867-F664-D8E351D65993}"/>
                  </a:ext>
                </a:extLst>
              </p:cNvPr>
              <p:cNvSpPr txBox="1"/>
              <p:nvPr/>
            </p:nvSpPr>
            <p:spPr>
              <a:xfrm>
                <a:off x="6692630" y="1352145"/>
                <a:ext cx="461470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……………….. issue de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∠BAH =</a:t>
                </a:r>
                <a:r>
                  <a:rPr lang="fr-FR" sz="20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𝐶𝐴𝐻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DDB5589F-8B66-1867-F664-D8E351D659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630" y="1352145"/>
                <a:ext cx="4614707" cy="1015663"/>
              </a:xfrm>
              <a:prstGeom prst="rect">
                <a:avLst/>
              </a:prstGeom>
              <a:blipFill>
                <a:blip r:embed="rId4"/>
                <a:stretch>
                  <a:fillRect l="-1321" t="-3614" b="-10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0D5E80B-1812-A97E-98F5-81DD8EE87D8F}"/>
                  </a:ext>
                </a:extLst>
              </p:cNvPr>
              <p:cNvSpPr txBox="1"/>
              <p:nvPr/>
            </p:nvSpPr>
            <p:spPr>
              <a:xfrm>
                <a:off x="6894554" y="4558446"/>
                <a:ext cx="4923074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………………………… du côté BC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H est le ……………….. du segment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 </a:t>
                </a:r>
                <a:endParaRPr lang="fr-FR" sz="200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  <m:r>
                        <a:rPr lang="fr-FR" sz="2000" i="1" dirty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…..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𝐵𝐶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DC076C5-CBFC-DFE5-D852-B1E4C248D3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4554" y="4558446"/>
                <a:ext cx="4923074" cy="1631216"/>
              </a:xfrm>
              <a:prstGeom prst="rect">
                <a:avLst/>
              </a:prstGeom>
              <a:blipFill>
                <a:blip r:embed="rId5"/>
                <a:stretch>
                  <a:fillRect l="-1114" t="-2247" r="-198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7D424467-5DF2-3469-3A28-6D4F461191F8}"/>
                  </a:ext>
                </a:extLst>
              </p:cNvPr>
              <p:cNvSpPr txBox="1"/>
              <p:nvPr/>
            </p:nvSpPr>
            <p:spPr>
              <a:xfrm>
                <a:off x="7048737" y="2921168"/>
                <a:ext cx="461470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……………….. issue de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H est le ………………. du segment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7D424467-5DF2-3469-3A28-6D4F461191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737" y="2921168"/>
                <a:ext cx="4614707" cy="1015663"/>
              </a:xfrm>
              <a:prstGeom prst="rect">
                <a:avLst/>
              </a:prstGeom>
              <a:blipFill>
                <a:blip r:embed="rId6"/>
                <a:stretch>
                  <a:fillRect l="-1189" t="-2994" b="-95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Image 15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212BC4AD-5831-C38E-4357-6B1CC52028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833" y="2716208"/>
            <a:ext cx="2972215" cy="265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6698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25566-BF1C-BB22-FC15-D0BFCAF71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4F7F26-3F2C-F01D-518F-60755EF2C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les bonnes réponses.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F2035D-B98F-B885-D9B3-0F267BCDA77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B4911FA2-2B7D-70F5-9B5B-F8781324A590}"/>
              </a:ext>
            </a:extLst>
          </p:cNvPr>
          <p:cNvSpPr/>
          <p:nvPr/>
        </p:nvSpPr>
        <p:spPr>
          <a:xfrm>
            <a:off x="4389540" y="3146898"/>
            <a:ext cx="1828800" cy="564204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55E8965-0C09-7BEB-9C1E-42A5ADA8970E}"/>
                  </a:ext>
                </a:extLst>
              </p:cNvPr>
              <p:cNvSpPr txBox="1"/>
              <p:nvPr/>
            </p:nvSpPr>
            <p:spPr>
              <a:xfrm>
                <a:off x="6813316" y="4566419"/>
                <a:ext cx="4923074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médiatrice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du côté BC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H est le 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milieu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du segment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 </a:t>
                </a:r>
                <a:endParaRPr lang="fr-FR" sz="200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  <m:r>
                        <a:rPr lang="fr-FR" sz="2000" i="1" dirty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0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⊥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𝐵𝐶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55E8965-0C09-7BEB-9C1E-42A5ADA897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3316" y="4566419"/>
                <a:ext cx="4923074" cy="1631216"/>
              </a:xfrm>
              <a:prstGeom prst="rect">
                <a:avLst/>
              </a:prstGeom>
              <a:blipFill>
                <a:blip r:embed="rId3"/>
                <a:stretch>
                  <a:fillRect t="-186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ZoneTexte 21">
            <a:extLst>
              <a:ext uri="{FF2B5EF4-FFF2-40B4-BE49-F238E27FC236}">
                <a16:creationId xmlns:a16="http://schemas.microsoft.com/office/drawing/2014/main" id="{9E18BD7F-B267-2E1B-D011-E4EC19C3E998}"/>
              </a:ext>
            </a:extLst>
          </p:cNvPr>
          <p:cNvSpPr txBox="1"/>
          <p:nvPr/>
        </p:nvSpPr>
        <p:spPr>
          <a:xfrm>
            <a:off x="8999983" y="4550471"/>
            <a:ext cx="1238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médiatrice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A0284BE-AC01-8B77-FA87-AD34006C9DF1}"/>
              </a:ext>
            </a:extLst>
          </p:cNvPr>
          <p:cNvSpPr txBox="1"/>
          <p:nvPr/>
        </p:nvSpPr>
        <p:spPr>
          <a:xfrm>
            <a:off x="8462145" y="5176234"/>
            <a:ext cx="888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milieu</a:t>
            </a:r>
            <a:endParaRPr lang="fr-FR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01BEC64E-FEC9-5A98-1588-F01A18E080AA}"/>
                  </a:ext>
                </a:extLst>
              </p:cNvPr>
              <p:cNvSpPr txBox="1"/>
              <p:nvPr/>
            </p:nvSpPr>
            <p:spPr>
              <a:xfrm>
                <a:off x="9043232" y="5776875"/>
                <a:ext cx="46324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⊥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496C04FB-F715-330E-3F51-209C2ED6CE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3232" y="5776875"/>
                <a:ext cx="46324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2F02630C-C5CF-C6DD-2ABD-5CEAA39AC653}"/>
                  </a:ext>
                </a:extLst>
              </p:cNvPr>
              <p:cNvSpPr txBox="1"/>
              <p:nvPr/>
            </p:nvSpPr>
            <p:spPr>
              <a:xfrm>
                <a:off x="6692630" y="1352145"/>
                <a:ext cx="461470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………………..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issue de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∠BAH =</a:t>
                </a:r>
                <a:endParaRPr lang="fr-FR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2F02630C-C5CF-C6DD-2ABD-5CEAA39AC6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630" y="1352145"/>
                <a:ext cx="4614707" cy="1015663"/>
              </a:xfrm>
              <a:prstGeom prst="rect">
                <a:avLst/>
              </a:prstGeom>
              <a:blipFill>
                <a:blip r:embed="rId10"/>
                <a:stretch>
                  <a:fillRect l="-1321" t="-3614" b="-10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ZoneTexte 15">
            <a:extLst>
              <a:ext uri="{FF2B5EF4-FFF2-40B4-BE49-F238E27FC236}">
                <a16:creationId xmlns:a16="http://schemas.microsoft.com/office/drawing/2014/main" id="{FEB4487F-D4CC-BCFE-6828-1F8E7608E189}"/>
              </a:ext>
            </a:extLst>
          </p:cNvPr>
          <p:cNvSpPr txBox="1"/>
          <p:nvPr/>
        </p:nvSpPr>
        <p:spPr>
          <a:xfrm>
            <a:off x="8609646" y="1370486"/>
            <a:ext cx="12272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bissectrice</a:t>
            </a:r>
            <a:endParaRPr lang="fr-FR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9A6B362E-34F2-687F-1E2A-45A1749F5CA1}"/>
                  </a:ext>
                </a:extLst>
              </p:cNvPr>
              <p:cNvSpPr txBox="1"/>
              <p:nvPr/>
            </p:nvSpPr>
            <p:spPr>
              <a:xfrm>
                <a:off x="1011677" y="1352145"/>
                <a:ext cx="393970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/>
                  <a:t>Le triangle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dirty="0"/>
                  <a:t>est isocèle en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fr-FR" sz="2000" dirty="0"/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la</a:t>
                </a:r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hauteur</a:t>
                </a:r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issue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9A6B362E-34F2-687F-1E2A-45A1749F5C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677" y="1352145"/>
                <a:ext cx="3939702" cy="707886"/>
              </a:xfrm>
              <a:prstGeom prst="rect">
                <a:avLst/>
              </a:prstGeom>
              <a:blipFill>
                <a:blip r:embed="rId11"/>
                <a:stretch>
                  <a:fillRect l="-1703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1D5D0E24-109F-5A19-20A0-0C3F7B735C43}"/>
                  </a:ext>
                </a:extLst>
              </p:cNvPr>
              <p:cNvSpPr txBox="1"/>
              <p:nvPr/>
            </p:nvSpPr>
            <p:spPr>
              <a:xfrm>
                <a:off x="6692630" y="2959282"/>
                <a:ext cx="461470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médiane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issue de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H est le 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milieu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du segment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1D5D0E24-109F-5A19-20A0-0C3F7B735C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630" y="2959282"/>
                <a:ext cx="4614707" cy="1015663"/>
              </a:xfrm>
              <a:prstGeom prst="rect">
                <a:avLst/>
              </a:prstGeom>
              <a:blipFill>
                <a:blip r:embed="rId12"/>
                <a:stretch>
                  <a:fillRect t="-2994" b="-95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ZoneTexte 25">
            <a:extLst>
              <a:ext uri="{FF2B5EF4-FFF2-40B4-BE49-F238E27FC236}">
                <a16:creationId xmlns:a16="http://schemas.microsoft.com/office/drawing/2014/main" id="{494150C0-23B4-542B-B98C-5FD6C29655CF}"/>
              </a:ext>
            </a:extLst>
          </p:cNvPr>
          <p:cNvSpPr txBox="1"/>
          <p:nvPr/>
        </p:nvSpPr>
        <p:spPr>
          <a:xfrm>
            <a:off x="8679437" y="2977623"/>
            <a:ext cx="1087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médiane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38F2D6-A1D8-8968-6A44-1B5C1ACEF668}"/>
              </a:ext>
            </a:extLst>
          </p:cNvPr>
          <p:cNvSpPr txBox="1"/>
          <p:nvPr/>
        </p:nvSpPr>
        <p:spPr>
          <a:xfrm>
            <a:off x="8235118" y="3605612"/>
            <a:ext cx="888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milieu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8" name="Image 7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E5D83499-ED87-D141-2784-FD35003BDCD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4663" y="2848009"/>
            <a:ext cx="2972215" cy="26578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2F1989E-B944-C4E1-28D9-2DDE79CA4458}"/>
                  </a:ext>
                </a:extLst>
              </p:cNvPr>
              <p:cNvSpPr txBox="1"/>
              <p:nvPr/>
            </p:nvSpPr>
            <p:spPr>
              <a:xfrm>
                <a:off x="9443105" y="1962676"/>
                <a:ext cx="102673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fr-FR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𝑪𝑨𝑯</m:t>
                    </m:r>
                  </m:oMath>
                </a14:m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2F1989E-B944-C4E1-28D9-2DDE79CA44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3105" y="1962676"/>
                <a:ext cx="1026738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646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  <p:bldP spid="22" grpId="0"/>
      <p:bldP spid="23" grpId="0"/>
      <p:bldP spid="24" grpId="0"/>
      <p:bldP spid="4" grpId="0"/>
      <p:bldP spid="16" grpId="0"/>
      <p:bldP spid="18" grpId="0"/>
      <p:bldP spid="25" grpId="0"/>
      <p:bldP spid="26" grpId="0"/>
      <p:bldP spid="27" grpId="0"/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444B9-259A-8588-DF07-ECC52E2C7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1FFF3E-D50A-F08E-7E9B-7B5230EB3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la figure ci-dessous, puis compléter.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795BF-4631-4596-112E-5149E8A7608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32998BB-32D1-E8BA-C0A1-3F5E619B2D3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63E76E8-5576-A5F1-2B25-A8FF9C4CAA7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9EB3A73-E9ED-18B9-215D-F401D53C485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AB408B1-EDC4-1B98-2F8B-60DE10D69B81}"/>
                  </a:ext>
                </a:extLst>
              </p:cNvPr>
              <p:cNvSpPr txBox="1"/>
              <p:nvPr/>
            </p:nvSpPr>
            <p:spPr>
              <a:xfrm>
                <a:off x="1011676" y="1352145"/>
                <a:ext cx="422534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/>
                  <a:t>Le triangle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dirty="0"/>
                  <a:t>est isocèle en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fr-FR" sz="2000" dirty="0"/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la </a:t>
                </a:r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médiane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issue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AB408B1-EDC4-1B98-2F8B-60DE10D69B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676" y="1352145"/>
                <a:ext cx="4225341" cy="707886"/>
              </a:xfrm>
              <a:prstGeom prst="rect">
                <a:avLst/>
              </a:prstGeom>
              <a:blipFill>
                <a:blip r:embed="rId3"/>
                <a:stretch>
                  <a:fillRect l="-1587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544C35EB-DDE5-4CAD-558F-D71196C0ECEE}"/>
              </a:ext>
            </a:extLst>
          </p:cNvPr>
          <p:cNvSpPr/>
          <p:nvPr/>
        </p:nvSpPr>
        <p:spPr>
          <a:xfrm>
            <a:off x="4389540" y="3146898"/>
            <a:ext cx="1828800" cy="564204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C8E97FE-D6C5-AF0A-B99C-4FA0E61597B8}"/>
                  </a:ext>
                </a:extLst>
              </p:cNvPr>
              <p:cNvSpPr txBox="1"/>
              <p:nvPr/>
            </p:nvSpPr>
            <p:spPr>
              <a:xfrm>
                <a:off x="6894554" y="4558446"/>
                <a:ext cx="4923074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………………………… du côté BC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H est le ……………….. du segment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 </a:t>
                </a:r>
                <a:endParaRPr lang="fr-FR" sz="200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  <m:r>
                        <a:rPr lang="fr-FR" sz="2000" i="1" dirty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…..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𝐵𝐶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C8E97FE-D6C5-AF0A-B99C-4FA0E61597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4554" y="4558446"/>
                <a:ext cx="4923074" cy="1631216"/>
              </a:xfrm>
              <a:prstGeom prst="rect">
                <a:avLst/>
              </a:prstGeom>
              <a:blipFill>
                <a:blip r:embed="rId4"/>
                <a:stretch>
                  <a:fillRect l="-1114" t="-2247" r="-198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EEA07A5-235D-CF33-0F01-0756895BDE86}"/>
                  </a:ext>
                </a:extLst>
              </p:cNvPr>
              <p:cNvSpPr txBox="1"/>
              <p:nvPr/>
            </p:nvSpPr>
            <p:spPr>
              <a:xfrm>
                <a:off x="6894554" y="3121307"/>
                <a:ext cx="453213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……………… issue de 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  <m:r>
                        <a:rPr lang="fr-FR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….</m:t>
                      </m:r>
                      <m:r>
                        <a:rPr lang="fr-FR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𝐵𝐶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EEA07A5-235D-CF33-0F01-0756895BDE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4554" y="3121307"/>
                <a:ext cx="4532135" cy="1015663"/>
              </a:xfrm>
              <a:prstGeom prst="rect">
                <a:avLst/>
              </a:prstGeom>
              <a:blipFill>
                <a:blip r:embed="rId5"/>
                <a:stretch>
                  <a:fillRect l="-1480" t="-29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1408406-6BBD-FE07-019A-0C9A5FF049DB}"/>
                  </a:ext>
                </a:extLst>
              </p:cNvPr>
              <p:cNvSpPr txBox="1"/>
              <p:nvPr/>
            </p:nvSpPr>
            <p:spPr>
              <a:xfrm>
                <a:off x="6692630" y="1352145"/>
                <a:ext cx="461470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……………….. issue de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∠BAH =</a:t>
                </a:r>
                <a:r>
                  <a:rPr lang="fr-FR" sz="20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𝐶𝐴𝐻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1408406-6BBD-FE07-019A-0C9A5FF049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630" y="1352145"/>
                <a:ext cx="4614707" cy="1015663"/>
              </a:xfrm>
              <a:prstGeom prst="rect">
                <a:avLst/>
              </a:prstGeom>
              <a:blipFill>
                <a:blip r:embed="rId6"/>
                <a:stretch>
                  <a:fillRect l="-1321" t="-3614" b="-10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age 12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7B96EEAC-FF53-AC07-0932-6D1750E8F3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1677" y="3121307"/>
            <a:ext cx="2972215" cy="265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7559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C7D4C-2621-39F5-D361-9E5D9B83D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F3F04A-6F9A-7EF0-5CF8-43368558B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les bonnes réponses.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E9E22-3C2F-1F4B-92D5-F55A2D227AC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17E6719-73C8-D962-820B-BD2768E1F9D4}"/>
                  </a:ext>
                </a:extLst>
              </p:cNvPr>
              <p:cNvSpPr txBox="1"/>
              <p:nvPr/>
            </p:nvSpPr>
            <p:spPr>
              <a:xfrm>
                <a:off x="1011677" y="1352145"/>
                <a:ext cx="393970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/>
                  <a:t>Le triangle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dirty="0"/>
                  <a:t>est isocèle en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fr-FR" sz="2000" dirty="0"/>
              </a:p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droite est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la </a:t>
                </a:r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médiane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issue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17E6719-73C8-D962-820B-BD2768E1F9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677" y="1352145"/>
                <a:ext cx="3939702" cy="1015663"/>
              </a:xfrm>
              <a:prstGeom prst="rect">
                <a:avLst/>
              </a:prstGeom>
              <a:blipFill>
                <a:blip r:embed="rId2"/>
                <a:stretch>
                  <a:fillRect l="-1703" t="-301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D41D94FA-DC86-9F49-645E-BA13F7134207}"/>
              </a:ext>
            </a:extLst>
          </p:cNvPr>
          <p:cNvSpPr/>
          <p:nvPr/>
        </p:nvSpPr>
        <p:spPr>
          <a:xfrm>
            <a:off x="4389540" y="3146898"/>
            <a:ext cx="1828800" cy="564204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113ADA1-572B-CF98-4EED-A1D0A6748F79}"/>
                  </a:ext>
                </a:extLst>
              </p:cNvPr>
              <p:cNvSpPr txBox="1"/>
              <p:nvPr/>
            </p:nvSpPr>
            <p:spPr>
              <a:xfrm>
                <a:off x="6894554" y="4558446"/>
                <a:ext cx="4923074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médiatrice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du côté BC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H est le 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milieu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du segment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 </a:t>
                </a:r>
                <a:endParaRPr lang="fr-FR" sz="200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  <m:r>
                        <a:rPr lang="fr-FR" sz="2000" i="1" dirty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0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⊥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𝐵𝐶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113ADA1-572B-CF98-4EED-A1D0A6748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4554" y="4558446"/>
                <a:ext cx="4923074" cy="1631216"/>
              </a:xfrm>
              <a:prstGeom prst="rect">
                <a:avLst/>
              </a:prstGeom>
              <a:blipFill>
                <a:blip r:embed="rId4"/>
                <a:stretch>
                  <a:fillRect t="-22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F7829B0-E30F-371E-7FCA-E4FC98C8F90A}"/>
                  </a:ext>
                </a:extLst>
              </p:cNvPr>
              <p:cNvSpPr txBox="1"/>
              <p:nvPr/>
            </p:nvSpPr>
            <p:spPr>
              <a:xfrm>
                <a:off x="6876997" y="2955295"/>
                <a:ext cx="453213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hauteur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issue de 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  <m:r>
                        <a:rPr lang="fr-FR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⊥</m:t>
                      </m:r>
                      <m:r>
                        <a:rPr lang="fr-FR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𝐵𝐶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F7829B0-E30F-371E-7FCA-E4FC98C8F9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997" y="2955295"/>
                <a:ext cx="4532135" cy="1015663"/>
              </a:xfrm>
              <a:prstGeom prst="rect">
                <a:avLst/>
              </a:prstGeom>
              <a:blipFill>
                <a:blip r:embed="rId5"/>
                <a:stretch>
                  <a:fillRect l="-1344" t="-36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2DB5DE81-655C-F257-E660-9BCD321D383A}"/>
              </a:ext>
            </a:extLst>
          </p:cNvPr>
          <p:cNvSpPr txBox="1"/>
          <p:nvPr/>
        </p:nvSpPr>
        <p:spPr>
          <a:xfrm>
            <a:off x="8679437" y="2967786"/>
            <a:ext cx="1087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hauteur </a:t>
            </a:r>
            <a:endParaRPr lang="fr-FR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0D95D49A-4F76-5EDB-FA49-664DA2E6405B}"/>
                  </a:ext>
                </a:extLst>
              </p:cNvPr>
              <p:cNvSpPr txBox="1"/>
              <p:nvPr/>
            </p:nvSpPr>
            <p:spPr>
              <a:xfrm>
                <a:off x="8858786" y="3582950"/>
                <a:ext cx="46324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⊥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0D95D49A-4F76-5EDB-FA49-664DA2E640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786" y="3582950"/>
                <a:ext cx="46324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ZoneTexte 21">
            <a:extLst>
              <a:ext uri="{FF2B5EF4-FFF2-40B4-BE49-F238E27FC236}">
                <a16:creationId xmlns:a16="http://schemas.microsoft.com/office/drawing/2014/main" id="{D214C4CD-5702-A061-85AE-931EBAEAC1E7}"/>
              </a:ext>
            </a:extLst>
          </p:cNvPr>
          <p:cNvSpPr txBox="1"/>
          <p:nvPr/>
        </p:nvSpPr>
        <p:spPr>
          <a:xfrm>
            <a:off x="9090407" y="4558445"/>
            <a:ext cx="1238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médiatrice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A4F89A5-9D7E-8689-9E61-C051FC69AB64}"/>
              </a:ext>
            </a:extLst>
          </p:cNvPr>
          <p:cNvSpPr txBox="1"/>
          <p:nvPr/>
        </p:nvSpPr>
        <p:spPr>
          <a:xfrm>
            <a:off x="8555664" y="5189387"/>
            <a:ext cx="888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milieu</a:t>
            </a:r>
            <a:endParaRPr lang="fr-FR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8D1117BD-00ED-C300-D7E1-5212CFA98673}"/>
                  </a:ext>
                </a:extLst>
              </p:cNvPr>
              <p:cNvSpPr txBox="1"/>
              <p:nvPr/>
            </p:nvSpPr>
            <p:spPr>
              <a:xfrm>
                <a:off x="9043232" y="5776875"/>
                <a:ext cx="46324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⊥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8D1117BD-00ED-C300-D7E1-5212CFA986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3232" y="5776875"/>
                <a:ext cx="46324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0058C92B-A6D3-2F13-849B-324B9903B393}"/>
                  </a:ext>
                </a:extLst>
              </p:cNvPr>
              <p:cNvSpPr txBox="1"/>
              <p:nvPr/>
            </p:nvSpPr>
            <p:spPr>
              <a:xfrm>
                <a:off x="6692630" y="1352145"/>
                <a:ext cx="461470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………………..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issue de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∠BAH =</a:t>
                </a: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0058C92B-A6D3-2F13-849B-324B9903B3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630" y="1352145"/>
                <a:ext cx="4614707" cy="1015663"/>
              </a:xfrm>
              <a:prstGeom prst="rect">
                <a:avLst/>
              </a:prstGeom>
              <a:blipFill>
                <a:blip r:embed="rId8"/>
                <a:stretch>
                  <a:fillRect l="-1321" t="-3614" b="-10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ZoneTexte 15">
            <a:extLst>
              <a:ext uri="{FF2B5EF4-FFF2-40B4-BE49-F238E27FC236}">
                <a16:creationId xmlns:a16="http://schemas.microsoft.com/office/drawing/2014/main" id="{F8AC1CA3-A82F-600E-82F6-FBC3B32DCAB2}"/>
              </a:ext>
            </a:extLst>
          </p:cNvPr>
          <p:cNvSpPr txBox="1"/>
          <p:nvPr/>
        </p:nvSpPr>
        <p:spPr>
          <a:xfrm>
            <a:off x="8593419" y="1370486"/>
            <a:ext cx="12597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bissectrice</a:t>
            </a:r>
            <a:endParaRPr lang="fr-FR" dirty="0"/>
          </a:p>
        </p:txBody>
      </p:sp>
      <p:pic>
        <p:nvPicPr>
          <p:cNvPr id="13" name="Image 12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662A6856-3786-6F86-665B-2D431D5701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7996" y="2848009"/>
            <a:ext cx="2972215" cy="26578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33879C4-D7DB-5B34-89BD-D3E809739A60}"/>
                  </a:ext>
                </a:extLst>
              </p:cNvPr>
              <p:cNvSpPr txBox="1"/>
              <p:nvPr/>
            </p:nvSpPr>
            <p:spPr>
              <a:xfrm>
                <a:off x="9506474" y="1918633"/>
                <a:ext cx="88671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fr-FR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kumimoji="0" lang="fr-FR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𝑪𝑨𝑯</m:t>
                    </m:r>
                  </m:oMath>
                </a14:m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33879C4-D7DB-5B34-89BD-D3E809739A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6474" y="1918633"/>
                <a:ext cx="886719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773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5" grpId="0"/>
      <p:bldP spid="19" grpId="0"/>
      <p:bldP spid="17" grpId="0"/>
      <p:bldP spid="20" grpId="0"/>
      <p:bldP spid="22" grpId="0"/>
      <p:bldP spid="23" grpId="0"/>
      <p:bldP spid="24" grpId="0"/>
      <p:bldP spid="4" grpId="0"/>
      <p:bldP spid="16" grpId="0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F23BB5-7E07-6402-F314-3A555C9BC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238A38-2A79-DD04-5B35-E89E64652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la figure ci-dessous, puis compléter.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F024E-FABE-374A-ABAA-1FFC812190E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90D0AEB-6118-7E96-D133-20B668E5C32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2A2A9F1-6EC3-38C8-2610-B03BB6B8543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6686FEC-FDF4-6A1B-4210-CDB2A6CF9D8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186410DB-9A19-AE2D-62E5-497B5DA263CF}"/>
              </a:ext>
            </a:extLst>
          </p:cNvPr>
          <p:cNvSpPr/>
          <p:nvPr/>
        </p:nvSpPr>
        <p:spPr>
          <a:xfrm>
            <a:off x="4389540" y="3146898"/>
            <a:ext cx="1828800" cy="564204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CEF513D-029E-D28E-E8F8-E43ED0FF1166}"/>
                  </a:ext>
                </a:extLst>
              </p:cNvPr>
              <p:cNvSpPr txBox="1"/>
              <p:nvPr/>
            </p:nvSpPr>
            <p:spPr>
              <a:xfrm>
                <a:off x="6692630" y="1352145"/>
                <a:ext cx="461470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……………….. issue de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∠BAH =</a:t>
                </a:r>
                <a:r>
                  <a:rPr lang="fr-FR" sz="2000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𝐶𝐴𝐻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CEF513D-029E-D28E-E8F8-E43ED0FF11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630" y="1352145"/>
                <a:ext cx="4614707" cy="1015663"/>
              </a:xfrm>
              <a:prstGeom prst="rect">
                <a:avLst/>
              </a:prstGeom>
              <a:blipFill>
                <a:blip r:embed="rId3"/>
                <a:stretch>
                  <a:fillRect l="-1321" t="-3614" b="-10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B1D65FB-F2F6-3BE4-EF50-D3E8B0383B8A}"/>
                  </a:ext>
                </a:extLst>
              </p:cNvPr>
              <p:cNvSpPr txBox="1"/>
              <p:nvPr/>
            </p:nvSpPr>
            <p:spPr>
              <a:xfrm>
                <a:off x="6876997" y="2955295"/>
                <a:ext cx="453213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……………… issue de 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  <m:r>
                        <a:rPr lang="fr-FR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….</m:t>
                      </m:r>
                      <m:r>
                        <a:rPr lang="fr-FR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𝐵𝐶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B1D65FB-F2F6-3BE4-EF50-D3E8B0383B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997" y="2955295"/>
                <a:ext cx="4532135" cy="1015663"/>
              </a:xfrm>
              <a:prstGeom prst="rect">
                <a:avLst/>
              </a:prstGeom>
              <a:blipFill>
                <a:blip r:embed="rId4"/>
                <a:stretch>
                  <a:fillRect l="-1344" t="-36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23F4EE2-C858-09F3-B694-15E66ED94496}"/>
                  </a:ext>
                </a:extLst>
              </p:cNvPr>
              <p:cNvSpPr txBox="1"/>
              <p:nvPr/>
            </p:nvSpPr>
            <p:spPr>
              <a:xfrm>
                <a:off x="1011677" y="1352145"/>
                <a:ext cx="392997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/>
                  <a:t>Le triangle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dirty="0"/>
                  <a:t>est isocèle en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fr-FR" sz="2000" dirty="0"/>
              </a:p>
              <a:p>
                <a:pPr lvl="0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la </a:t>
                </a:r>
                <a:r>
                  <a:rPr lang="fr-FR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médiatrice </a:t>
                </a:r>
                <a:r>
                  <a:rPr lang="fr-FR" dirty="0">
                    <a:latin typeface="Calibri" panose="020F0502020204030204" pitchFamily="34" charset="0"/>
                    <a:cs typeface="Calibri" panose="020F0502020204030204" pitchFamily="34" charset="0"/>
                  </a:rPr>
                  <a:t>du côté BC </a:t>
                </a:r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23F4EE2-C858-09F3-B694-15E66ED944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677" y="1352145"/>
                <a:ext cx="3929974" cy="707886"/>
              </a:xfrm>
              <a:prstGeom prst="rect">
                <a:avLst/>
              </a:prstGeom>
              <a:blipFill>
                <a:blip r:embed="rId5"/>
                <a:stretch>
                  <a:fillRect l="-1705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D05F4B3-B832-78CE-ABDD-CA535F961957}"/>
                  </a:ext>
                </a:extLst>
              </p:cNvPr>
              <p:cNvSpPr txBox="1"/>
              <p:nvPr/>
            </p:nvSpPr>
            <p:spPr>
              <a:xfrm>
                <a:off x="7010400" y="4841132"/>
                <a:ext cx="461470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……………….. issue de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H est le ………………. du segment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D05F4B3-B832-78CE-ABDD-CA535F9619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4841132"/>
                <a:ext cx="4614707" cy="1015663"/>
              </a:xfrm>
              <a:prstGeom prst="rect">
                <a:avLst/>
              </a:prstGeom>
              <a:blipFill>
                <a:blip r:embed="rId6"/>
                <a:stretch>
                  <a:fillRect l="-1189" t="-2994" b="-95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age 14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9D108E90-B06A-17A9-6822-E8F850907F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1677" y="2754347"/>
            <a:ext cx="2972215" cy="265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025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1C80B-A9A8-3803-A507-56F3C09D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95497F-02F6-2659-68B7-78E4D195B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les bonnes réponses.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54708-0BEE-123D-140C-7E1354C718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B086D8CE-F39D-EB73-D4A5-B634CA599F2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E159631-FAB5-4B5E-490E-E2656B7813D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7DDEBF6-2454-F398-4508-F6281931D741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EEA59B03-FCB7-86A2-AA39-E1AF71F67308}"/>
              </a:ext>
            </a:extLst>
          </p:cNvPr>
          <p:cNvSpPr/>
          <p:nvPr/>
        </p:nvSpPr>
        <p:spPr>
          <a:xfrm>
            <a:off x="4389540" y="3146898"/>
            <a:ext cx="1828800" cy="564204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C4924A9-56B4-6A09-BA55-EF1346E96AE6}"/>
                  </a:ext>
                </a:extLst>
              </p:cNvPr>
              <p:cNvSpPr txBox="1"/>
              <p:nvPr/>
            </p:nvSpPr>
            <p:spPr>
              <a:xfrm>
                <a:off x="6876997" y="2955295"/>
                <a:ext cx="453213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hauteur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issue de 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𝑑</m:t>
                      </m:r>
                      <m:r>
                        <a:rPr lang="fr-FR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⊥</m:t>
                      </m:r>
                      <m:r>
                        <a:rPr lang="fr-FR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𝐵𝐶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C4924A9-56B4-6A09-BA55-EF1346E96A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997" y="2955295"/>
                <a:ext cx="4532135" cy="1015663"/>
              </a:xfrm>
              <a:prstGeom prst="rect">
                <a:avLst/>
              </a:prstGeom>
              <a:blipFill>
                <a:blip r:embed="rId3"/>
                <a:stretch>
                  <a:fillRect l="-1344" t="-36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DD27446F-2BDB-60FE-366D-E34388EA8130}"/>
              </a:ext>
            </a:extLst>
          </p:cNvPr>
          <p:cNvSpPr txBox="1"/>
          <p:nvPr/>
        </p:nvSpPr>
        <p:spPr>
          <a:xfrm>
            <a:off x="8679437" y="2967786"/>
            <a:ext cx="1087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hauteur </a:t>
            </a:r>
            <a:endParaRPr lang="fr-FR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8499733-7970-881D-3378-F8C63485F5F1}"/>
                  </a:ext>
                </a:extLst>
              </p:cNvPr>
              <p:cNvSpPr txBox="1"/>
              <p:nvPr/>
            </p:nvSpPr>
            <p:spPr>
              <a:xfrm>
                <a:off x="8858786" y="3582950"/>
                <a:ext cx="46324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⊥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8499733-7970-881D-3378-F8C63485F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786" y="3582950"/>
                <a:ext cx="46324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D2BFEFF2-74BC-C801-E14F-CB3D0791D2FE}"/>
                  </a:ext>
                </a:extLst>
              </p:cNvPr>
              <p:cNvSpPr txBox="1"/>
              <p:nvPr/>
            </p:nvSpPr>
            <p:spPr>
              <a:xfrm>
                <a:off x="6692630" y="1352145"/>
                <a:ext cx="461470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………………..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issue de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∠BAH =</a:t>
                </a:r>
                <a:endParaRPr lang="fr-FR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D2BFEFF2-74BC-C801-E14F-CB3D0791D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630" y="1352145"/>
                <a:ext cx="4614707" cy="1015663"/>
              </a:xfrm>
              <a:prstGeom prst="rect">
                <a:avLst/>
              </a:prstGeom>
              <a:blipFill>
                <a:blip r:embed="rId5"/>
                <a:stretch>
                  <a:fillRect l="-1321" t="-3614" b="-10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ZoneTexte 15">
            <a:extLst>
              <a:ext uri="{FF2B5EF4-FFF2-40B4-BE49-F238E27FC236}">
                <a16:creationId xmlns:a16="http://schemas.microsoft.com/office/drawing/2014/main" id="{F3DAF975-D0AC-8A1D-1F7A-9D6A88DDE7B1}"/>
              </a:ext>
            </a:extLst>
          </p:cNvPr>
          <p:cNvSpPr txBox="1"/>
          <p:nvPr/>
        </p:nvSpPr>
        <p:spPr>
          <a:xfrm>
            <a:off x="8609646" y="1370486"/>
            <a:ext cx="12272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bissectrice</a:t>
            </a:r>
            <a:endParaRPr lang="fr-FR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2F4D6F9-FC08-148E-E64F-163BE554E4BD}"/>
                  </a:ext>
                </a:extLst>
              </p:cNvPr>
              <p:cNvSpPr txBox="1"/>
              <p:nvPr/>
            </p:nvSpPr>
            <p:spPr>
              <a:xfrm>
                <a:off x="1011676" y="1352145"/>
                <a:ext cx="421053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/>
                  <a:t>Le triangle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dirty="0"/>
                  <a:t>est isocèle en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fr-FR" sz="2000" dirty="0"/>
              </a:p>
              <a:p>
                <a:pPr lvl="0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la </a:t>
                </a:r>
                <a:r>
                  <a:rPr lang="fr-FR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médiatrice </a:t>
                </a:r>
                <a:r>
                  <a:rPr lang="fr-FR" dirty="0">
                    <a:latin typeface="Calibri" panose="020F0502020204030204" pitchFamily="34" charset="0"/>
                    <a:cs typeface="Calibri" panose="020F0502020204030204" pitchFamily="34" charset="0"/>
                  </a:rPr>
                  <a:t>du côté BC </a:t>
                </a:r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2F4D6F9-FC08-148E-E64F-163BE554E4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676" y="1352145"/>
                <a:ext cx="4210539" cy="707886"/>
              </a:xfrm>
              <a:prstGeom prst="rect">
                <a:avLst/>
              </a:prstGeom>
              <a:blipFill>
                <a:blip r:embed="rId6"/>
                <a:stretch>
                  <a:fillRect l="-1592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1ECE036-396F-A2A9-B62B-F110CADF87A6}"/>
                  </a:ext>
                </a:extLst>
              </p:cNvPr>
              <p:cNvSpPr txBox="1"/>
              <p:nvPr/>
            </p:nvSpPr>
            <p:spPr>
              <a:xfrm>
                <a:off x="6878658" y="4873558"/>
                <a:ext cx="461470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</a:t>
                </a:r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est aussi 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médiane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issue de de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H est le 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milieu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du segment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1ECE036-396F-A2A9-B62B-F110CADF8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8658" y="4873558"/>
                <a:ext cx="4614707" cy="1015663"/>
              </a:xfrm>
              <a:prstGeom prst="rect">
                <a:avLst/>
              </a:prstGeom>
              <a:blipFill>
                <a:blip r:embed="rId7"/>
                <a:stretch>
                  <a:fillRect t="-2994" b="-958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35AEC62C-9F8C-E58C-4FE1-B7D78293BEE3}"/>
              </a:ext>
            </a:extLst>
          </p:cNvPr>
          <p:cNvSpPr txBox="1"/>
          <p:nvPr/>
        </p:nvSpPr>
        <p:spPr>
          <a:xfrm>
            <a:off x="8865465" y="4891899"/>
            <a:ext cx="1087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médiane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48D0BD8-17EE-C4A7-8523-177E42EEEF37}"/>
              </a:ext>
            </a:extLst>
          </p:cNvPr>
          <p:cNvSpPr txBox="1"/>
          <p:nvPr/>
        </p:nvSpPr>
        <p:spPr>
          <a:xfrm>
            <a:off x="8421146" y="5519888"/>
            <a:ext cx="888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milieu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21" name="Image 20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C07BD312-797E-ACD9-B400-007F283308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1677" y="2948739"/>
            <a:ext cx="2972215" cy="26578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104367F-E82C-A702-3358-68504B95BD6B}"/>
                  </a:ext>
                </a:extLst>
              </p:cNvPr>
              <p:cNvSpPr txBox="1"/>
              <p:nvPr/>
            </p:nvSpPr>
            <p:spPr>
              <a:xfrm>
                <a:off x="9409313" y="1933836"/>
                <a:ext cx="88863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fr-FR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𝑪𝑨𝑯</m:t>
                    </m:r>
                  </m:oMath>
                </a14:m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104367F-E82C-A702-3358-68504B95BD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9313" y="1933836"/>
                <a:ext cx="888638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418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9" grpId="0"/>
      <p:bldP spid="17" grpId="0"/>
      <p:bldP spid="20" grpId="0"/>
      <p:bldP spid="4" grpId="0"/>
      <p:bldP spid="16" grpId="0"/>
      <p:bldP spid="18" grpId="0"/>
      <p:bldP spid="5" grpId="0"/>
      <p:bldP spid="6" grpId="0"/>
      <p:bldP spid="7" grpId="0"/>
      <p:bldP spid="1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3DD80-FDCF-0FBF-26BA-934916581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914E87-9371-0684-04B5-073873C759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4222489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086524" y="186683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1" dirty="0"/>
              <a:t>Utiliser la propriété de la bissectrice de l’angle au sommet d’un triangle isocèle pour montrer que les angles à la base ont même mesure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283148" y="274855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16802" y="4529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283148" y="363028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18002" y="5573341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02572" y="186683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086524" y="2739988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Utiliser la congruence de deux triangles pour résoudre un problème 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27383" y="363028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CONSOLIDATION 5</a:t>
            </a: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62237" y="5573341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CONSOLIDATION 7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23282" y="4525154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CONSOLIDATION 6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02572" y="1866679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</a:t>
            </a: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2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281999" y="2757624"/>
            <a:ext cx="1227600" cy="7344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>
                <a:sym typeface="Arial"/>
              </a:rPr>
              <a:t>Tâche </a:t>
            </a:r>
            <a:r>
              <a:rPr lang="ar-MA" dirty="0">
                <a:sym typeface="Arial"/>
              </a:rPr>
              <a:t>3</a:t>
            </a:r>
            <a:endParaRPr lang="fr-FR" dirty="0">
              <a:sym typeface="Arial"/>
            </a:endParaRP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281999" y="3628934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sym typeface="Arial"/>
              </a:rPr>
              <a:t>C5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093728" y="1866679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27382" y="274556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27382" y="3632614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15653" y="4529144"/>
            <a:ext cx="1227600" cy="7344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>
                <a:sym typeface="Arial"/>
              </a:rPr>
              <a:t>C6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15653" y="5574336"/>
            <a:ext cx="1227600" cy="7344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C7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62236" y="5572346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27382" y="4526149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89F5EFA-7CD3-7232-A93A-97D69BB11DFB}"/>
              </a:ext>
            </a:extLst>
          </p:cNvPr>
          <p:cNvSpPr/>
          <p:nvPr/>
        </p:nvSpPr>
        <p:spPr>
          <a:xfrm>
            <a:off x="1281999" y="1056441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Leçon 8: Triangles particuliers</a:t>
            </a:r>
          </a:p>
        </p:txBody>
      </p:sp>
    </p:spTree>
    <p:extLst>
      <p:ext uri="{BB962C8B-B14F-4D97-AF65-F5344CB8AC3E}">
        <p14:creationId xmlns:p14="http://schemas.microsoft.com/office/powerpoint/2010/main" val="9771261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commencer par un 1</a:t>
            </a:r>
            <a:r>
              <a:rPr lang="fr-FR" baseline="30000" dirty="0"/>
              <a:t>e</a:t>
            </a:r>
            <a:r>
              <a:rPr lang="fr-FR" dirty="0"/>
              <a:t> exemple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la situation et ce qui est demandé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age 18" descr="Une image contenant texte, Police, blanc&#10;&#10;Le contenu généré par l’IA peut être incorrect.">
            <a:extLst>
              <a:ext uri="{FF2B5EF4-FFF2-40B4-BE49-F238E27FC236}">
                <a16:creationId xmlns:a16="http://schemas.microsoft.com/office/drawing/2014/main" id="{236135F2-A898-ABEC-67A8-DE2F33720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081" y="1019121"/>
            <a:ext cx="6285489" cy="1439693"/>
          </a:xfrm>
          <a:prstGeom prst="rect">
            <a:avLst/>
          </a:prstGeom>
        </p:spPr>
      </p:pic>
      <p:pic>
        <p:nvPicPr>
          <p:cNvPr id="21" name="Image 20" descr="Une image contenant ligne&#10;&#10;Le contenu généré par l’IA peut être incorrect.">
            <a:extLst>
              <a:ext uri="{FF2B5EF4-FFF2-40B4-BE49-F238E27FC236}">
                <a16:creationId xmlns:a16="http://schemas.microsoft.com/office/drawing/2014/main" id="{94DA9A23-591E-4BC1-A6BD-BA051A3A69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9056" y="1521043"/>
            <a:ext cx="2898212" cy="438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C3141-AD04-F6E5-A644-98AE20956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BC3BDC-3107-2A62-1829-BED6AB8CF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J’ai ∆ABC est un triangle isocèle de sommet A car AB = AC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FF2AA77-571D-8A24-3484-16EF2E779C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la propriété dans in triangle isocèle la médiane est aussi bissectrice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769FEC48-1080-4E86-9CAF-BEBE0C5430B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ligne&#10;&#10;Le contenu généré par l’IA peut être incorrect.">
            <a:extLst>
              <a:ext uri="{FF2B5EF4-FFF2-40B4-BE49-F238E27FC236}">
                <a16:creationId xmlns:a16="http://schemas.microsoft.com/office/drawing/2014/main" id="{4DA68E1C-0703-39AD-F08F-E2651821D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9056" y="1521043"/>
            <a:ext cx="2898212" cy="438385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4FAF6F8-7E04-CAF2-4D26-953E21F4089D}"/>
              </a:ext>
            </a:extLst>
          </p:cNvPr>
          <p:cNvSpPr txBox="1"/>
          <p:nvPr/>
        </p:nvSpPr>
        <p:spPr>
          <a:xfrm>
            <a:off x="894520" y="4309992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Par suite ∠BAH = ∠CAH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EE5279C-0086-D20B-ADDA-2076F6C84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520" y="1185523"/>
            <a:ext cx="4536892" cy="62382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99C9BAA-2A46-968E-8E1D-E08190F04016}"/>
              </a:ext>
            </a:extLst>
          </p:cNvPr>
          <p:cNvSpPr txBox="1"/>
          <p:nvPr/>
        </p:nvSpPr>
        <p:spPr>
          <a:xfrm>
            <a:off x="894520" y="2409026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J’ai ∆ABC est un triangle isocèle de sommet A et AB = AC, 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7CF8836-FE0F-90CA-AC2C-F1FB19523EAA}"/>
              </a:ext>
            </a:extLst>
          </p:cNvPr>
          <p:cNvSpPr txBox="1"/>
          <p:nvPr/>
        </p:nvSpPr>
        <p:spPr>
          <a:xfrm>
            <a:off x="894520" y="3097080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 est le milieu de BC donc  AH est la médiane de la base.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8FF4C5A-D946-7083-7563-68AB5F4EFEF1}"/>
              </a:ext>
            </a:extLst>
          </p:cNvPr>
          <p:cNvSpPr txBox="1"/>
          <p:nvPr/>
        </p:nvSpPr>
        <p:spPr>
          <a:xfrm>
            <a:off x="894520" y="3703536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D’après la propriété, AH est aussi bissectrice de ∠BAC. </a:t>
            </a:r>
          </a:p>
        </p:txBody>
      </p:sp>
    </p:spTree>
    <p:extLst>
      <p:ext uri="{BB962C8B-B14F-4D97-AF65-F5344CB8AC3E}">
        <p14:creationId xmlns:p14="http://schemas.microsoft.com/office/powerpoint/2010/main" val="283463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64CDA-2D0A-A9A8-667B-4F8DE53C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4FFF59-73EA-7A61-676F-9844ADC2D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Maintenant, je vais traiter un 2</a:t>
            </a:r>
            <a:r>
              <a:rPr lang="fr-FR" baseline="30000" dirty="0"/>
              <a:t>ème</a:t>
            </a:r>
            <a:r>
              <a:rPr lang="fr-FR" dirty="0"/>
              <a:t> exemple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24D2E3-C9C0-292B-553D-6CD9D0C559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la situation et ce qui est demandé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18EF55F-A240-049F-3FF5-3EEB97986D0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098B39A-6623-F020-2E65-9D2CAC946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92" y="1160781"/>
            <a:ext cx="3753374" cy="762106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42EFD82C-4199-AF19-9CF4-BDB40F7358A5}"/>
              </a:ext>
            </a:extLst>
          </p:cNvPr>
          <p:cNvGrpSpPr/>
          <p:nvPr/>
        </p:nvGrpSpPr>
        <p:grpSpPr>
          <a:xfrm>
            <a:off x="7782128" y="1361872"/>
            <a:ext cx="2774631" cy="4356891"/>
            <a:chOff x="7782128" y="1361872"/>
            <a:chExt cx="2774631" cy="4356891"/>
          </a:xfrm>
        </p:grpSpPr>
        <p:pic>
          <p:nvPicPr>
            <p:cNvPr id="7" name="Image 6" descr="Une image contenant ligne&#10;&#10;Le contenu généré par l’IA peut être incorrect.">
              <a:extLst>
                <a:ext uri="{FF2B5EF4-FFF2-40B4-BE49-F238E27FC236}">
                  <a16:creationId xmlns:a16="http://schemas.microsoft.com/office/drawing/2014/main" id="{769FE7A1-CA51-0E1D-DE84-1BA3641F0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54736" y="1541834"/>
              <a:ext cx="2602023" cy="4176929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D238115-85A8-5DBF-7A99-F4191C01DA49}"/>
                </a:ext>
              </a:extLst>
            </p:cNvPr>
            <p:cNvSpPr/>
            <p:nvPr/>
          </p:nvSpPr>
          <p:spPr>
            <a:xfrm>
              <a:off x="7782128" y="1361872"/>
              <a:ext cx="642025" cy="6809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3343446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E4091-F4E0-3BAF-1017-1E3D38C73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EF06D2-51A0-458A-0F6D-27AF8D083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a ∆ABC est un triangle isocèle de sommet A car AB = AC,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A017A9B-5DB6-84D7-3233-5C7CC6846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 L’enseignant rappelle la propriété dans in triangle isocèle la hauteur  est aussi médiane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C0A36D2-878A-7314-F635-5F201FFBD79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2FDFF11-D841-743E-8CA0-3CCFB0F5F9A3}"/>
              </a:ext>
            </a:extLst>
          </p:cNvPr>
          <p:cNvGrpSpPr/>
          <p:nvPr/>
        </p:nvGrpSpPr>
        <p:grpSpPr>
          <a:xfrm>
            <a:off x="7782128" y="1361872"/>
            <a:ext cx="2774631" cy="4356891"/>
            <a:chOff x="7782128" y="1361872"/>
            <a:chExt cx="2774631" cy="4356891"/>
          </a:xfrm>
        </p:grpSpPr>
        <p:pic>
          <p:nvPicPr>
            <p:cNvPr id="5" name="Image 4" descr="Une image contenant ligne&#10;&#10;Le contenu généré par l’IA peut être incorrect.">
              <a:extLst>
                <a:ext uri="{FF2B5EF4-FFF2-40B4-BE49-F238E27FC236}">
                  <a16:creationId xmlns:a16="http://schemas.microsoft.com/office/drawing/2014/main" id="{C4808B07-7DE8-79F9-64A8-19556F983C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54736" y="1541834"/>
              <a:ext cx="2602023" cy="4176929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F3DB6A8-EEF2-E6A5-66F0-15A53069425C}"/>
                </a:ext>
              </a:extLst>
            </p:cNvPr>
            <p:cNvSpPr/>
            <p:nvPr/>
          </p:nvSpPr>
          <p:spPr>
            <a:xfrm>
              <a:off x="7782128" y="1361872"/>
              <a:ext cx="642025" cy="6809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165BB97-0FA1-FDF3-9FE4-D57E90DDFD88}"/>
                  </a:ext>
                </a:extLst>
              </p:cNvPr>
              <p:cNvSpPr txBox="1"/>
              <p:nvPr/>
            </p:nvSpPr>
            <p:spPr>
              <a:xfrm>
                <a:off x="449904" y="5482343"/>
                <a:ext cx="609420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/>
                  <a:t>C’est-à-dire 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𝐻𝐶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fr-F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2 = 5 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𝑐𝑚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7165BB97-0FA1-FDF3-9FE4-D57E90DDFD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04" y="5482343"/>
                <a:ext cx="6094206" cy="369332"/>
              </a:xfrm>
              <a:prstGeom prst="rect">
                <a:avLst/>
              </a:prstGeom>
              <a:blipFill>
                <a:blip r:embed="rId4"/>
                <a:stretch>
                  <a:fillRect l="-832" t="-6667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Image 10">
            <a:extLst>
              <a:ext uri="{FF2B5EF4-FFF2-40B4-BE49-F238E27FC236}">
                <a16:creationId xmlns:a16="http://schemas.microsoft.com/office/drawing/2014/main" id="{C477A3B5-214E-7F59-E598-2D6C276150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182" y="1087157"/>
            <a:ext cx="4877233" cy="5964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5CA866A-79CA-E552-4084-085328DBF8DC}"/>
              </a:ext>
            </a:extLst>
          </p:cNvPr>
          <p:cNvSpPr txBox="1"/>
          <p:nvPr/>
        </p:nvSpPr>
        <p:spPr>
          <a:xfrm>
            <a:off x="589010" y="1850219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On a ∆ABC est un triangle isocèle de sommet A et AB = AC,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7CE67F0-ABEB-D259-F91A-1C3DF68197C9}"/>
              </a:ext>
            </a:extLst>
          </p:cNvPr>
          <p:cNvSpPr txBox="1"/>
          <p:nvPr/>
        </p:nvSpPr>
        <p:spPr>
          <a:xfrm>
            <a:off x="449904" y="2597152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AH est la hauteur issue de A.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92F2B5A-0A6F-40E2-192E-D289973581BA}"/>
              </a:ext>
            </a:extLst>
          </p:cNvPr>
          <p:cNvSpPr txBox="1"/>
          <p:nvPr/>
        </p:nvSpPr>
        <p:spPr>
          <a:xfrm>
            <a:off x="483219" y="3262452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D’après la propriété, AH est aussi médiane de la base .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186E203-C687-30BD-7BD7-97AD24DFE300}"/>
              </a:ext>
            </a:extLst>
          </p:cNvPr>
          <p:cNvSpPr txBox="1"/>
          <p:nvPr/>
        </p:nvSpPr>
        <p:spPr>
          <a:xfrm>
            <a:off x="475712" y="4046583"/>
            <a:ext cx="60943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Par suite H est le milieu de BC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6B96F132-E123-A663-A71C-DF17D47D6CE2}"/>
                  </a:ext>
                </a:extLst>
              </p:cNvPr>
              <p:cNvSpPr txBox="1"/>
              <p:nvPr/>
            </p:nvSpPr>
            <p:spPr>
              <a:xfrm>
                <a:off x="589010" y="4771391"/>
                <a:ext cx="609437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dirty="0"/>
                  <a:t> Donc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𝐻𝐵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𝐻𝐶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fr-FR" i="1" dirty="0">
                        <a:latin typeface="Cambria Math" panose="02040503050406030204" pitchFamily="18" charset="0"/>
                      </a:rPr>
                      <m:t>𝐵𝐶</m:t>
                    </m:r>
                    <m:r>
                      <a:rPr lang="fr-F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fr-FR" i="1" dirty="0">
                        <a:latin typeface="Cambria Math" panose="02040503050406030204" pitchFamily="18" charset="0"/>
                      </a:rPr>
                      <m:t> 2 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6B96F132-E123-A663-A71C-DF17D47D6C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10" y="4771391"/>
                <a:ext cx="6094378" cy="369332"/>
              </a:xfrm>
              <a:prstGeom prst="rect">
                <a:avLst/>
              </a:prstGeom>
              <a:blipFill>
                <a:blip r:embed="rId6"/>
                <a:stretch>
                  <a:fillRect t="-8333" b="-28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375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3" grpId="0"/>
      <p:bldP spid="15" grpId="0"/>
      <p:bldP spid="1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11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9FE1B-3F5B-B23E-966E-79681C1EE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70E8BF-2C92-C0C1-994D-45CC6C0E1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la figure ci-dessous, puis compléter.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10FDE-A513-831B-FBFE-C0B8FEF881D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9346DC6-0758-EB10-FC7B-CA3764B214C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A818FBC-5A70-2686-09FE-F0C1AD77347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A74097-D913-AED1-562D-E1CFA0F897C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6" name="Image 5" descr="Une image contenant ligne&#10;&#10;Le contenu généré par l’IA peut être incorrect.">
            <a:extLst>
              <a:ext uri="{FF2B5EF4-FFF2-40B4-BE49-F238E27FC236}">
                <a16:creationId xmlns:a16="http://schemas.microsoft.com/office/drawing/2014/main" id="{16B0B55D-103B-D200-ABFF-4E47A8688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577" y="2655959"/>
            <a:ext cx="3238952" cy="28293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4CF02F8-E610-E66E-B812-B2BCA54D4F9F}"/>
                  </a:ext>
                </a:extLst>
              </p:cNvPr>
              <p:cNvSpPr txBox="1"/>
              <p:nvPr/>
            </p:nvSpPr>
            <p:spPr>
              <a:xfrm>
                <a:off x="1011677" y="1352145"/>
                <a:ext cx="393970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Le triangle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∆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𝐴𝐵𝐶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est isocèle en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la </a:t>
                </a:r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bissectrice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issue de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E4CF02F8-E610-E66E-B812-B2BCA54D4F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677" y="1352145"/>
                <a:ext cx="3939702" cy="707886"/>
              </a:xfrm>
              <a:prstGeom prst="rect">
                <a:avLst/>
              </a:prstGeom>
              <a:blipFill>
                <a:blip r:embed="rId4"/>
                <a:stretch>
                  <a:fillRect l="-1703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B5ED7304-F591-F7A6-28AC-F1793C448E6E}"/>
              </a:ext>
            </a:extLst>
          </p:cNvPr>
          <p:cNvSpPr/>
          <p:nvPr/>
        </p:nvSpPr>
        <p:spPr>
          <a:xfrm>
            <a:off x="4389540" y="3146898"/>
            <a:ext cx="1828800" cy="564204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E20D05A-E5FC-A168-FFF5-97B6FFEC713F}"/>
                  </a:ext>
                </a:extLst>
              </p:cNvPr>
              <p:cNvSpPr txBox="1"/>
              <p:nvPr/>
            </p:nvSpPr>
            <p:spPr>
              <a:xfrm>
                <a:off x="6692630" y="1595256"/>
                <a:ext cx="4614707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+mn-ea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kumimoji="0" lang="fr-F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 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 est aussi ……………….. issue de de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C’est-à-dire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H est le ………………. du segment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algn="ctr">
                  <a:defRPr/>
                </a:pPr>
                <a:r>
                  <a:rPr lang="fr-FR" sz="200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……..=………</a:t>
                </a: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E20D05A-E5FC-A168-FFF5-97B6FFEC7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2630" y="1595256"/>
                <a:ext cx="4614707" cy="1631216"/>
              </a:xfrm>
              <a:prstGeom prst="rect">
                <a:avLst/>
              </a:prstGeom>
              <a:blipFill>
                <a:blip r:embed="rId5"/>
                <a:stretch>
                  <a:fillRect l="-1321" t="-2247" b="-59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67C3D71F-0CC2-ABCB-F05C-757AE3C93D24}"/>
                  </a:ext>
                </a:extLst>
              </p:cNvPr>
              <p:cNvSpPr txBox="1"/>
              <p:nvPr/>
            </p:nvSpPr>
            <p:spPr>
              <a:xfrm>
                <a:off x="6961230" y="3854063"/>
                <a:ext cx="4532135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+mn-ea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kumimoji="0" lang="fr-F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 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 est aussi ……………… issue de  de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C’est-à-dire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𝑑</m:t>
                      </m:r>
                      <m:r>
                        <a:rPr kumimoji="0" lang="fr-FR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….</m:t>
                      </m:r>
                      <m:r>
                        <a:rPr kumimoji="0" lang="fr-FR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𝐵𝐶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00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C’est à dire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𝐴𝐻𝐵</m:t>
                      </m:r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=∠</m:t>
                      </m:r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𝐴𝐻𝐶</m:t>
                      </m:r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=…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67C3D71F-0CC2-ABCB-F05C-757AE3C93D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230" y="3854063"/>
                <a:ext cx="4532135" cy="1938992"/>
              </a:xfrm>
              <a:prstGeom prst="rect">
                <a:avLst/>
              </a:prstGeom>
              <a:blipFill>
                <a:blip r:embed="rId6"/>
                <a:stretch>
                  <a:fillRect t="-2201" r="-9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219397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29C4E-AC76-4A91-85D8-12A58C5D7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08E298-E83B-8FA1-B2CC-D897098E2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les bonnes réponses.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CCB94-FC8A-DA97-3109-7F312F1C5EB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D50D6F6-9308-2F70-517F-DB029DDF817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107E2CBD-14AC-BCF7-E1AD-CF1083790EB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17726E4-DE00-B36C-E4BA-A0B9F612506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6" name="Image 5" descr="Une image contenant ligne&#10;&#10;Le contenu généré par l’IA peut être incorrect.">
            <a:extLst>
              <a:ext uri="{FF2B5EF4-FFF2-40B4-BE49-F238E27FC236}">
                <a16:creationId xmlns:a16="http://schemas.microsoft.com/office/drawing/2014/main" id="{E846CEA3-6BE5-B3EA-809E-583345A46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52" y="2247804"/>
            <a:ext cx="3238952" cy="28293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CD6476B-64EF-1568-842C-4F4BF6618E76}"/>
                  </a:ext>
                </a:extLst>
              </p:cNvPr>
              <p:cNvSpPr txBox="1"/>
              <p:nvPr/>
            </p:nvSpPr>
            <p:spPr>
              <a:xfrm>
                <a:off x="1011677" y="1352145"/>
                <a:ext cx="393970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Le triangle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∆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𝐴𝐵𝐶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est isocèle en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la </a:t>
                </a:r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bissectrice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issue de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CD6476B-64EF-1568-842C-4F4BF6618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677" y="1352145"/>
                <a:ext cx="3939702" cy="707886"/>
              </a:xfrm>
              <a:prstGeom prst="rect">
                <a:avLst/>
              </a:prstGeom>
              <a:blipFill>
                <a:blip r:embed="rId4"/>
                <a:stretch>
                  <a:fillRect l="-1703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FD42C896-E897-B667-8E20-3CBD8989478D}"/>
              </a:ext>
            </a:extLst>
          </p:cNvPr>
          <p:cNvSpPr/>
          <p:nvPr/>
        </p:nvSpPr>
        <p:spPr>
          <a:xfrm>
            <a:off x="4389540" y="3146898"/>
            <a:ext cx="1828800" cy="564204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75C89427-600C-619A-34FD-EF321E11B049}"/>
                  </a:ext>
                </a:extLst>
              </p:cNvPr>
              <p:cNvSpPr txBox="1"/>
              <p:nvPr/>
            </p:nvSpPr>
            <p:spPr>
              <a:xfrm>
                <a:off x="6735878" y="1242680"/>
                <a:ext cx="461470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+mn-ea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kumimoji="0" lang="fr-F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 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 est aussi 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médiane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issue de de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C’est-à-dire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H est le 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milieu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du segment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algn="ctr">
                  <a:defRPr/>
                </a:pPr>
                <a:r>
                  <a:rPr lang="fr-FR" sz="200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lvl="0" algn="ctr">
                  <a:defRPr/>
                </a:pP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……..</a:t>
                </a:r>
                <a:r>
                  <a:rPr lang="fr-FR" sz="200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=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………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75C89427-600C-619A-34FD-EF321E11B0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5878" y="1242680"/>
                <a:ext cx="4614707" cy="1938992"/>
              </a:xfrm>
              <a:prstGeom prst="rect">
                <a:avLst/>
              </a:prstGeom>
              <a:blipFill>
                <a:blip r:embed="rId5"/>
                <a:stretch>
                  <a:fillRect t="-188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F24E941A-C268-2056-EDE8-FCEA1991A57A}"/>
                  </a:ext>
                </a:extLst>
              </p:cNvPr>
              <p:cNvSpPr txBox="1"/>
              <p:nvPr/>
            </p:nvSpPr>
            <p:spPr>
              <a:xfrm>
                <a:off x="6857688" y="4057254"/>
                <a:ext cx="453213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+mn-ea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kumimoji="0" lang="fr-F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 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 est aussi 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hauteur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issue de  de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C’est-à-dire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𝑑</m:t>
                      </m:r>
                      <m:r>
                        <a:rPr kumimoji="0" lang="fr-FR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⊥</m:t>
                      </m:r>
                      <m:r>
                        <a:rPr kumimoji="0" lang="fr-FR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𝐵𝐶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lvl="0" algn="ctr">
                  <a:defRPr/>
                </a:pPr>
                <a:r>
                  <a:rPr lang="fr-FR" sz="200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C’est à dire </a:t>
                </a:r>
              </a:p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𝐴𝐻𝐵</m:t>
                      </m:r>
                      <m:r>
                        <a:rPr lang="fr-FR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=∠</m:t>
                      </m:r>
                      <m:r>
                        <a:rPr lang="fr-FR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𝐴𝐻𝐶</m:t>
                      </m:r>
                      <m:r>
                        <a:rPr lang="fr-FR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fr-FR" sz="20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F24E941A-C268-2056-EDE8-FCEA1991A5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7688" y="4057254"/>
                <a:ext cx="4532135" cy="1631216"/>
              </a:xfrm>
              <a:prstGeom prst="rect">
                <a:avLst/>
              </a:prstGeom>
              <a:blipFill>
                <a:blip r:embed="rId6"/>
                <a:stretch>
                  <a:fillRect l="-1480" t="-22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53FB35FC-A6C1-72B2-DF34-208C9B27A316}"/>
              </a:ext>
            </a:extLst>
          </p:cNvPr>
          <p:cNvSpPr txBox="1"/>
          <p:nvPr/>
        </p:nvSpPr>
        <p:spPr>
          <a:xfrm>
            <a:off x="8731004" y="1260115"/>
            <a:ext cx="1087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médiane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398ACD5-071D-FD35-A39E-D258CCF46A1F}"/>
              </a:ext>
            </a:extLst>
          </p:cNvPr>
          <p:cNvSpPr txBox="1"/>
          <p:nvPr/>
        </p:nvSpPr>
        <p:spPr>
          <a:xfrm>
            <a:off x="8235118" y="1858107"/>
            <a:ext cx="888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milieu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5A97C8C-26C1-26CE-A9C7-276FB4400AD2}"/>
              </a:ext>
            </a:extLst>
          </p:cNvPr>
          <p:cNvSpPr txBox="1"/>
          <p:nvPr/>
        </p:nvSpPr>
        <p:spPr>
          <a:xfrm>
            <a:off x="8679437" y="4057254"/>
            <a:ext cx="1087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hauteur 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458DA614-E9C3-D1A3-5940-8B64C57D635F}"/>
                  </a:ext>
                </a:extLst>
              </p:cNvPr>
              <p:cNvSpPr txBox="1"/>
              <p:nvPr/>
            </p:nvSpPr>
            <p:spPr>
              <a:xfrm>
                <a:off x="8811610" y="4684631"/>
                <a:ext cx="46324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⊥</m:t>
                      </m:r>
                    </m:oMath>
                  </m:oMathPara>
                </a14:m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458DA614-E9C3-D1A3-5940-8B64C57D63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1610" y="4684631"/>
                <a:ext cx="46324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E44E95B4-FA5B-3966-722B-514E3EEA6800}"/>
              </a:ext>
            </a:extLst>
          </p:cNvPr>
          <p:cNvSpPr txBox="1"/>
          <p:nvPr/>
        </p:nvSpPr>
        <p:spPr>
          <a:xfrm>
            <a:off x="8504000" y="2442756"/>
            <a:ext cx="535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BH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AB2EE6D-D767-87D9-1A26-9ACE20E611F8}"/>
              </a:ext>
            </a:extLst>
          </p:cNvPr>
          <p:cNvSpPr txBox="1"/>
          <p:nvPr/>
        </p:nvSpPr>
        <p:spPr>
          <a:xfrm>
            <a:off x="9123755" y="2442756"/>
            <a:ext cx="535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9A75925-FE1A-7974-D135-DC53A81AAC0E}"/>
              </a:ext>
            </a:extLst>
          </p:cNvPr>
          <p:cNvSpPr txBox="1"/>
          <p:nvPr/>
        </p:nvSpPr>
        <p:spPr>
          <a:xfrm>
            <a:off x="10105822" y="5288360"/>
            <a:ext cx="535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90°</a:t>
            </a:r>
          </a:p>
        </p:txBody>
      </p:sp>
    </p:spTree>
    <p:extLst>
      <p:ext uri="{BB962C8B-B14F-4D97-AF65-F5344CB8AC3E}">
        <p14:creationId xmlns:p14="http://schemas.microsoft.com/office/powerpoint/2010/main" val="69546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3" grpId="0"/>
      <p:bldP spid="19" grpId="0"/>
      <p:bldP spid="5" grpId="0"/>
      <p:bldP spid="14" grpId="0"/>
      <p:bldP spid="17" grpId="0"/>
      <p:bldP spid="20" grpId="0"/>
      <p:bldP spid="4" grpId="0"/>
      <p:bldP spid="7" grpId="0"/>
      <p:bldP spid="1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EE62F-3C58-AEA9-084F-924951F80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926CCF-31FA-3979-E642-06A6136D4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la figure ci-dessous, puis compléter.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EB087-4A45-637B-125A-F79B7767949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8514E36-697E-CC2F-30C3-C28E8E93653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2FBCE11-C9D3-6003-EE13-072E3655EAE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EF299A9-D238-5925-1FF8-9F18EFEAB9C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B1271CC-DA0A-1E82-3152-13FC3B64A08A}"/>
                  </a:ext>
                </a:extLst>
              </p:cNvPr>
              <p:cNvSpPr txBox="1"/>
              <p:nvPr/>
            </p:nvSpPr>
            <p:spPr>
              <a:xfrm>
                <a:off x="1011677" y="1352145"/>
                <a:ext cx="393970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Le triangle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∆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𝐴𝐵𝐶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est isocèle en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la</a:t>
                </a:r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hauteur 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issue de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6B1271CC-DA0A-1E82-3152-13FC3B64A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677" y="1352145"/>
                <a:ext cx="3939702" cy="707886"/>
              </a:xfrm>
              <a:prstGeom prst="rect">
                <a:avLst/>
              </a:prstGeom>
              <a:blipFill>
                <a:blip r:embed="rId3"/>
                <a:stretch>
                  <a:fillRect l="-1703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5508D896-FEF7-2C82-949A-906AE1974284}"/>
              </a:ext>
            </a:extLst>
          </p:cNvPr>
          <p:cNvSpPr/>
          <p:nvPr/>
        </p:nvSpPr>
        <p:spPr>
          <a:xfrm>
            <a:off x="4389540" y="3146898"/>
            <a:ext cx="1828800" cy="564204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07024D7-8133-0648-0A21-090A2384980C}"/>
                  </a:ext>
                </a:extLst>
              </p:cNvPr>
              <p:cNvSpPr txBox="1"/>
              <p:nvPr/>
            </p:nvSpPr>
            <p:spPr>
              <a:xfrm>
                <a:off x="7273673" y="4003809"/>
                <a:ext cx="461470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+mn-ea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kumimoji="0" lang="fr-F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 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 est aussi ……………….. issue de de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C’est-à-dire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…..=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…….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07024D7-8133-0648-0A21-090A23849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3673" y="4003809"/>
                <a:ext cx="4614707" cy="1015663"/>
              </a:xfrm>
              <a:prstGeom prst="rect">
                <a:avLst/>
              </a:prstGeom>
              <a:blipFill>
                <a:blip r:embed="rId4"/>
                <a:stretch>
                  <a:fillRect l="-1189" t="-3614" b="-10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D7067874-C669-0E30-9AEA-E98D7732CD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732" y="2676535"/>
            <a:ext cx="3429479" cy="28293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7B88C05-CDDD-9EE1-278C-606FB8791F51}"/>
                  </a:ext>
                </a:extLst>
              </p:cNvPr>
              <p:cNvSpPr txBox="1"/>
              <p:nvPr/>
            </p:nvSpPr>
            <p:spPr>
              <a:xfrm>
                <a:off x="7127456" y="1515682"/>
                <a:ext cx="461470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+mn-ea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kumimoji="0" lang="fr-F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 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 est aussi ……………….. issue de de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C’est-à-dire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H est le ………………. du segment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algn="ctr">
                  <a:defRPr/>
                </a:pPr>
                <a:r>
                  <a:rPr lang="fr-FR" sz="200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……..=………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7B88C05-CDDD-9EE1-278C-606FB8791F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7456" y="1515682"/>
                <a:ext cx="4614707" cy="1938992"/>
              </a:xfrm>
              <a:prstGeom prst="rect">
                <a:avLst/>
              </a:prstGeom>
              <a:blipFill>
                <a:blip r:embed="rId6"/>
                <a:stretch>
                  <a:fillRect t="-2516" r="-793" b="-47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93103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42CFD-59CC-8047-AF17-A8647DA49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7EF4B6-CFF1-A149-CE97-CCABE3684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les bonnes réponses.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D84E6-A5DB-8B5A-A4A3-FBB8EE549E6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6D9165A3-C476-C083-C967-21C041698DA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EDE0D55-0E96-D481-807F-477654F347B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3135C02-474B-5A56-723C-2CED45E4E92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9EC897F6-86EB-13AD-09F4-FABD8864E632}"/>
              </a:ext>
            </a:extLst>
          </p:cNvPr>
          <p:cNvSpPr/>
          <p:nvPr/>
        </p:nvSpPr>
        <p:spPr>
          <a:xfrm>
            <a:off x="4389540" y="3146898"/>
            <a:ext cx="1828800" cy="564204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C49C423-82B6-5809-534C-B3E89CFC1152}"/>
                  </a:ext>
                </a:extLst>
              </p:cNvPr>
              <p:cNvSpPr txBox="1"/>
              <p:nvPr/>
            </p:nvSpPr>
            <p:spPr>
              <a:xfrm>
                <a:off x="6927273" y="3583363"/>
                <a:ext cx="477134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+mn-ea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kumimoji="0" lang="fr-F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 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 est aussi 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………………..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issue de de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C’est-à-dire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=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C49C423-82B6-5809-534C-B3E89CFC11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7273" y="3583363"/>
                <a:ext cx="4771345" cy="1631216"/>
              </a:xfrm>
              <a:prstGeom prst="rect">
                <a:avLst/>
              </a:prstGeom>
              <a:blipFill>
                <a:blip r:embed="rId3"/>
                <a:stretch>
                  <a:fillRect l="-255" t="-299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ZoneTexte 15">
            <a:extLst>
              <a:ext uri="{FF2B5EF4-FFF2-40B4-BE49-F238E27FC236}">
                <a16:creationId xmlns:a16="http://schemas.microsoft.com/office/drawing/2014/main" id="{3A85BD4C-4878-05B2-90B7-06746B0DA070}"/>
              </a:ext>
            </a:extLst>
          </p:cNvPr>
          <p:cNvSpPr txBox="1"/>
          <p:nvPr/>
        </p:nvSpPr>
        <p:spPr>
          <a:xfrm>
            <a:off x="8912778" y="3588452"/>
            <a:ext cx="12272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bissectrice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E6FABB16-6222-8D3E-ADED-AC3D6140B51C}"/>
                  </a:ext>
                </a:extLst>
              </p:cNvPr>
              <p:cNvSpPr txBox="1"/>
              <p:nvPr/>
            </p:nvSpPr>
            <p:spPr>
              <a:xfrm>
                <a:off x="1011677" y="1352145"/>
                <a:ext cx="393970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Le triangle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∆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𝐴𝐵𝐶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est isocèle en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la</a:t>
                </a:r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hauteur</a:t>
                </a:r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issue de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E6FABB16-6222-8D3E-ADED-AC3D6140B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677" y="1352145"/>
                <a:ext cx="3939702" cy="707886"/>
              </a:xfrm>
              <a:prstGeom prst="rect">
                <a:avLst/>
              </a:prstGeom>
              <a:blipFill>
                <a:blip r:embed="rId11"/>
                <a:stretch>
                  <a:fillRect l="-1703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Image 20" descr="Une image contenant ligne, diagramme&#10;&#10;Le contenu généré par l’IA peut être incorrect.">
            <a:extLst>
              <a:ext uri="{FF2B5EF4-FFF2-40B4-BE49-F238E27FC236}">
                <a16:creationId xmlns:a16="http://schemas.microsoft.com/office/drawing/2014/main" id="{2DBCA31E-F6E9-46AD-B6D5-C5226842792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0732" y="2676535"/>
            <a:ext cx="3429479" cy="28293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8DDD724-EA9E-969E-824F-4EBAB8EEF7F1}"/>
                  </a:ext>
                </a:extLst>
              </p:cNvPr>
              <p:cNvSpPr txBox="1"/>
              <p:nvPr/>
            </p:nvSpPr>
            <p:spPr>
              <a:xfrm>
                <a:off x="6735878" y="1242680"/>
                <a:ext cx="461470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+mn-ea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kumimoji="0" lang="fr-F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 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 est aussi 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médiane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issue de de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C’est-à-dire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H est le 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milieu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du segment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algn="ctr">
                  <a:defRPr/>
                </a:pPr>
                <a:r>
                  <a:rPr lang="fr-FR" sz="200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C’est-à-dire </a:t>
                </a:r>
              </a:p>
              <a:p>
                <a:pPr lvl="0" algn="ctr">
                  <a:defRPr/>
                </a:pP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……..</a:t>
                </a:r>
                <a:r>
                  <a:rPr lang="fr-FR" sz="200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=</a:t>
                </a:r>
                <a:r>
                  <a:rPr lang="fr-FR" sz="20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………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B8DDD724-EA9E-969E-824F-4EBAB8EEF7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5878" y="1242680"/>
                <a:ext cx="4614707" cy="1938992"/>
              </a:xfrm>
              <a:prstGeom prst="rect">
                <a:avLst/>
              </a:prstGeom>
              <a:blipFill>
                <a:blip r:embed="rId13"/>
                <a:stretch>
                  <a:fillRect t="-188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2F0A9D56-A2D3-98AC-FA2C-3D3A0C8F7D12}"/>
              </a:ext>
            </a:extLst>
          </p:cNvPr>
          <p:cNvSpPr txBox="1"/>
          <p:nvPr/>
        </p:nvSpPr>
        <p:spPr>
          <a:xfrm>
            <a:off x="8731004" y="1260115"/>
            <a:ext cx="1087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médiane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1C4B263-5875-2B1D-7CAA-D994EE282373}"/>
              </a:ext>
            </a:extLst>
          </p:cNvPr>
          <p:cNvSpPr txBox="1"/>
          <p:nvPr/>
        </p:nvSpPr>
        <p:spPr>
          <a:xfrm>
            <a:off x="8235118" y="1858107"/>
            <a:ext cx="8886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milieu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0761B15-DBF6-37C8-3E42-65B2FC265C0A}"/>
              </a:ext>
            </a:extLst>
          </p:cNvPr>
          <p:cNvSpPr txBox="1"/>
          <p:nvPr/>
        </p:nvSpPr>
        <p:spPr>
          <a:xfrm>
            <a:off x="8504000" y="2442756"/>
            <a:ext cx="535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BH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31ADAD9-9963-E402-1E6B-D8FAF58E9272}"/>
              </a:ext>
            </a:extLst>
          </p:cNvPr>
          <p:cNvSpPr txBox="1"/>
          <p:nvPr/>
        </p:nvSpPr>
        <p:spPr>
          <a:xfrm>
            <a:off x="9123755" y="2442756"/>
            <a:ext cx="535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CDA385C-8A7F-2B94-FEB1-8F89E0E2C89D}"/>
              </a:ext>
            </a:extLst>
          </p:cNvPr>
          <p:cNvSpPr txBox="1"/>
          <p:nvPr/>
        </p:nvSpPr>
        <p:spPr>
          <a:xfrm>
            <a:off x="8285258" y="4538454"/>
            <a:ext cx="891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∠BAH </a:t>
            </a:r>
            <a:endParaRPr lang="fr-FR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70FEBA4-6567-934B-0411-F2C9E72D567F}"/>
                  </a:ext>
                </a:extLst>
              </p:cNvPr>
              <p:cNvSpPr txBox="1"/>
              <p:nvPr/>
            </p:nvSpPr>
            <p:spPr>
              <a:xfrm>
                <a:off x="9694309" y="4523065"/>
                <a:ext cx="89149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fr-FR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𝑪𝑨𝑯</m:t>
                    </m:r>
                  </m:oMath>
                </a14:m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170FEBA4-6567-934B-0411-F2C9E72D56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4309" y="4523065"/>
                <a:ext cx="891492" cy="40011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9769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/>
      <p:bldP spid="18" grpId="0"/>
      <p:bldP spid="5" grpId="0"/>
      <p:bldP spid="6" grpId="0"/>
      <p:bldP spid="7" grpId="0"/>
      <p:bldP spid="8" grpId="0"/>
      <p:bldP spid="13" grpId="0"/>
      <p:bldP spid="17" grpId="0"/>
      <p:bldP spid="20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0BF35-CC1E-FCD1-F8B1-B5CB27619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A70EF8-8235-BC52-A8FA-27662DBE6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la figure ci-dessous, puis compléter.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05AD9-7B9D-CC26-E454-A0B561A0BEE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E80F145-6A96-35C9-4E81-CCB6B304631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0557E41-DA33-F9EB-A542-025DB1FF1D5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B7EF739-03D9-56C2-F0EC-0CF67B63CE9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1B38832-10AB-B0E5-9F9A-90778D916D42}"/>
                  </a:ext>
                </a:extLst>
              </p:cNvPr>
              <p:cNvSpPr txBox="1"/>
              <p:nvPr/>
            </p:nvSpPr>
            <p:spPr>
              <a:xfrm>
                <a:off x="1011677" y="1352145"/>
                <a:ext cx="393970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Le triangle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∆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𝐴𝐵𝐶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est isocèle en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la </a:t>
                </a:r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médiane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issue de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1B38832-10AB-B0E5-9F9A-90778D916D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677" y="1352145"/>
                <a:ext cx="3939702" cy="707886"/>
              </a:xfrm>
              <a:prstGeom prst="rect">
                <a:avLst/>
              </a:prstGeom>
              <a:blipFill>
                <a:blip r:embed="rId3"/>
                <a:stretch>
                  <a:fillRect l="-1703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F8714B68-7645-D2F4-123D-9A379DC704C2}"/>
              </a:ext>
            </a:extLst>
          </p:cNvPr>
          <p:cNvSpPr/>
          <p:nvPr/>
        </p:nvSpPr>
        <p:spPr>
          <a:xfrm>
            <a:off x="4389540" y="3146898"/>
            <a:ext cx="1828800" cy="564204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4" name="Image 13" descr="Une image contenant ligne&#10;&#10;Le contenu généré par l’IA peut être incorrect.">
            <a:extLst>
              <a:ext uri="{FF2B5EF4-FFF2-40B4-BE49-F238E27FC236}">
                <a16:creationId xmlns:a16="http://schemas.microsoft.com/office/drawing/2014/main" id="{E46DBEE8-2216-163A-A62F-D0A574D517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677" y="2468524"/>
            <a:ext cx="2838846" cy="29055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B4953ED-8BA8-B9F4-9029-3C790A75DDF9}"/>
                  </a:ext>
                </a:extLst>
              </p:cNvPr>
              <p:cNvSpPr txBox="1"/>
              <p:nvPr/>
            </p:nvSpPr>
            <p:spPr>
              <a:xfrm>
                <a:off x="7273673" y="4003809"/>
                <a:ext cx="461470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+mn-ea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kumimoji="0" lang="fr-F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 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 est aussi ……………….. issue de de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C’est-à-dire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…..=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Cambria Math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…….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B4953ED-8BA8-B9F4-9029-3C790A75DD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3673" y="4003809"/>
                <a:ext cx="4614707" cy="1015663"/>
              </a:xfrm>
              <a:prstGeom prst="rect">
                <a:avLst/>
              </a:prstGeom>
              <a:blipFill>
                <a:blip r:embed="rId5"/>
                <a:stretch>
                  <a:fillRect l="-1189" t="-3614" b="-10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27D69C0-4813-55DE-8B28-CCF1F9E760FD}"/>
                  </a:ext>
                </a:extLst>
              </p:cNvPr>
              <p:cNvSpPr txBox="1"/>
              <p:nvPr/>
            </p:nvSpPr>
            <p:spPr>
              <a:xfrm>
                <a:off x="7030020" y="1479218"/>
                <a:ext cx="453213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+mn-ea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kumimoji="0" lang="fr-F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 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 est aussi ……………… issue de  de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C’est-à-dire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𝑑</m:t>
                      </m:r>
                      <m:r>
                        <a:rPr kumimoji="0" lang="fr-FR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….</m:t>
                      </m:r>
                      <m:r>
                        <a:rPr kumimoji="0" lang="fr-FR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𝐵𝐶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00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C’est à dire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𝐴𝐻𝐵</m:t>
                      </m:r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=∠</m:t>
                      </m:r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𝐴𝐻𝐶</m:t>
                      </m:r>
                      <m:r>
                        <a:rPr kumimoji="0" lang="fr-FR" sz="2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=…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27D69C0-4813-55DE-8B28-CCF1F9E76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0020" y="1479218"/>
                <a:ext cx="4532135" cy="1631216"/>
              </a:xfrm>
              <a:prstGeom prst="rect">
                <a:avLst/>
              </a:prstGeom>
              <a:blipFill>
                <a:blip r:embed="rId6"/>
                <a:stretch>
                  <a:fillRect l="-1344" t="-22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2526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Utiliser la propriété de la bissectrice de l’angle au sommet d’un triangle isocèle pour montrer que les angles à la base ont la même mesure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noProof="0" dirty="0"/>
              <a:t>Bissectrice</a:t>
            </a:r>
          </a:p>
          <a:p>
            <a:r>
              <a:rPr lang="fr-FR" noProof="0" dirty="0"/>
              <a:t>Hauteur</a:t>
            </a:r>
          </a:p>
          <a:p>
            <a:r>
              <a:rPr lang="fr-FR" noProof="0" dirty="0"/>
              <a:t>Médiane</a:t>
            </a:r>
          </a:p>
          <a:p>
            <a:r>
              <a:rPr lang="fr-FR" noProof="0" dirty="0"/>
              <a:t>Médiatrice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lvl="0"/>
            <a:r>
              <a:rPr lang="fr-FR" b="1" dirty="0"/>
              <a:t>L’élève doit être capable de :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fr-FR" dirty="0"/>
              <a:t>Repérer le sommet du triangle isocèle et appliquer la propriété pour trouver une distance ou la mesure d’un angle</a:t>
            </a:r>
          </a:p>
          <a:p>
            <a:pPr marL="0" lvl="0" indent="0"/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La bissectrice n’est pas issue du sommet du triangle isocèle.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7AD91-AED1-070C-CA44-8F1A362A3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90C2E1-01A7-34EB-E6DC-DA627ACF8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les bonnes réponses.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371E5-CC26-E770-B4E0-7A18B08B039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EE92B857-545D-3E0E-2EDB-1D93A5F3900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7366352-276D-12AD-FFD6-0AB6A9CE627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6CC5B7B-D504-5CED-18F5-7A114DB2355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9EAC81A-BF41-BE80-DA81-7D0840A51008}"/>
                  </a:ext>
                </a:extLst>
              </p:cNvPr>
              <p:cNvSpPr txBox="1"/>
              <p:nvPr/>
            </p:nvSpPr>
            <p:spPr>
              <a:xfrm>
                <a:off x="1011677" y="1352145"/>
                <a:ext cx="393970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Le triangle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∆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𝐴𝐵𝐶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est isocèle en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La droite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la </a:t>
                </a:r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médiane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issue de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9EAC81A-BF41-BE80-DA81-7D0840A510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677" y="1352145"/>
                <a:ext cx="3939702" cy="707886"/>
              </a:xfrm>
              <a:prstGeom prst="rect">
                <a:avLst/>
              </a:prstGeom>
              <a:blipFill>
                <a:blip r:embed="rId3"/>
                <a:stretch>
                  <a:fillRect l="-1703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97CC1903-94F5-4045-3D00-B8D38FEB7043}"/>
              </a:ext>
            </a:extLst>
          </p:cNvPr>
          <p:cNvSpPr/>
          <p:nvPr/>
        </p:nvSpPr>
        <p:spPr>
          <a:xfrm>
            <a:off x="4389540" y="3146898"/>
            <a:ext cx="1828800" cy="564204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1" name="Image 20" descr="Une image contenant ligne&#10;&#10;Le contenu généré par l’IA peut être incorrect.">
            <a:extLst>
              <a:ext uri="{FF2B5EF4-FFF2-40B4-BE49-F238E27FC236}">
                <a16:creationId xmlns:a16="http://schemas.microsoft.com/office/drawing/2014/main" id="{A3E96F14-1B1D-AFF0-EBE7-D4E7343F6D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037" y="2367808"/>
            <a:ext cx="2838846" cy="29055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B7CCCE5-7282-7D45-17CB-1F37F0E4D329}"/>
                  </a:ext>
                </a:extLst>
              </p:cNvPr>
              <p:cNvSpPr txBox="1"/>
              <p:nvPr/>
            </p:nvSpPr>
            <p:spPr>
              <a:xfrm>
                <a:off x="6986635" y="4449124"/>
                <a:ext cx="461470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+mn-ea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kumimoji="0" lang="fr-F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 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 est aussi 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………………..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issue de de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C’est-à-dire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=</a:t>
                </a:r>
                <a:endPara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B7CCCE5-7282-7D45-17CB-1F37F0E4D3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6635" y="4449124"/>
                <a:ext cx="4614707" cy="1015663"/>
              </a:xfrm>
              <a:prstGeom prst="rect">
                <a:avLst/>
              </a:prstGeom>
              <a:blipFill>
                <a:blip r:embed="rId5"/>
                <a:stretch>
                  <a:fillRect l="-1189" t="-3614" b="-1024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75A6FD88-36C4-7CBE-01B8-AA642467B98E}"/>
              </a:ext>
            </a:extLst>
          </p:cNvPr>
          <p:cNvSpPr txBox="1"/>
          <p:nvPr/>
        </p:nvSpPr>
        <p:spPr>
          <a:xfrm>
            <a:off x="8982087" y="4477053"/>
            <a:ext cx="12272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bissectrice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3C4BD43-DD40-229B-EC26-444177B1DB13}"/>
              </a:ext>
            </a:extLst>
          </p:cNvPr>
          <p:cNvSpPr txBox="1"/>
          <p:nvPr/>
        </p:nvSpPr>
        <p:spPr>
          <a:xfrm>
            <a:off x="8435335" y="5394600"/>
            <a:ext cx="8914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∠BAH </a:t>
            </a:r>
            <a:endParaRPr lang="fr-FR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4AF01D58-9E59-E938-1D79-21C2E6ABEFA8}"/>
                  </a:ext>
                </a:extLst>
              </p:cNvPr>
              <p:cNvSpPr txBox="1"/>
              <p:nvPr/>
            </p:nvSpPr>
            <p:spPr>
              <a:xfrm>
                <a:off x="9439932" y="5350204"/>
                <a:ext cx="891492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fr-FR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∠</m:t>
                    </m:r>
                    <m:r>
                      <a:rPr kumimoji="0" lang="fr-FR" sz="2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𝑪𝑨𝑯</m:t>
                    </m:r>
                  </m:oMath>
                </a14:m>
                <a:r>
                  <a:rPr kumimoji="0" lang="fr-FR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4AF01D58-9E59-E938-1D79-21C2E6ABEF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9932" y="5350204"/>
                <a:ext cx="891492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564C976-D987-26BC-A62F-8C63CD303F90}"/>
                  </a:ext>
                </a:extLst>
              </p:cNvPr>
              <p:cNvSpPr txBox="1"/>
              <p:nvPr/>
            </p:nvSpPr>
            <p:spPr>
              <a:xfrm>
                <a:off x="6961230" y="1352145"/>
                <a:ext cx="453213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+mn-ea"/>
                    <a:cs typeface="Calibri" panose="020F0502020204030204" pitchFamily="34" charset="0"/>
                  </a:rPr>
                  <a:t>onc</a:t>
                </a:r>
                <a14:m>
                  <m:oMath xmlns:m="http://schemas.openxmlformats.org/officeDocument/2006/math">
                    <m:r>
                      <a:rPr kumimoji="0" lang="fr-FR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 </m:t>
                    </m:r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𝑑</m:t>
                    </m:r>
                  </m:oMath>
                </a14:m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 est aussi 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hauteur</a:t>
                </a: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issue de  de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Calibri" panose="020F0502020204030204" pitchFamily="34" charset="0"/>
                      </a:rPr>
                      <m:t>𝐴</m:t>
                    </m:r>
                  </m:oMath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C’est-à-dire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𝑑</m:t>
                      </m:r>
                      <m:r>
                        <a:rPr kumimoji="0" lang="fr-FR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⊥</m:t>
                      </m:r>
                      <m:r>
                        <a:rPr kumimoji="0" lang="fr-FR" sz="20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𝐵𝐶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  <a:p>
                <a:pPr lvl="0" algn="ctr">
                  <a:defRPr/>
                </a:pPr>
                <a:r>
                  <a:rPr lang="fr-FR" sz="200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C’est à dire </a:t>
                </a:r>
              </a:p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∠</m:t>
                      </m:r>
                      <m:r>
                        <a:rPr lang="fr-FR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𝐴𝐻𝐵</m:t>
                      </m:r>
                      <m:r>
                        <a:rPr lang="fr-FR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=∠</m:t>
                      </m:r>
                      <m:r>
                        <a:rPr lang="fr-FR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𝐴𝐻𝐶</m:t>
                      </m:r>
                      <m:r>
                        <a:rPr lang="fr-FR" sz="2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fr-FR" sz="20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564C976-D987-26BC-A62F-8C63CD303F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230" y="1352145"/>
                <a:ext cx="4532135" cy="1631216"/>
              </a:xfrm>
              <a:prstGeom prst="rect">
                <a:avLst/>
              </a:prstGeom>
              <a:blipFill>
                <a:blip r:embed="rId7"/>
                <a:stretch>
                  <a:fillRect l="-1480" t="-22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ZoneTexte 17">
            <a:extLst>
              <a:ext uri="{FF2B5EF4-FFF2-40B4-BE49-F238E27FC236}">
                <a16:creationId xmlns:a16="http://schemas.microsoft.com/office/drawing/2014/main" id="{95ED174E-C962-E77C-6784-509058256C34}"/>
              </a:ext>
            </a:extLst>
          </p:cNvPr>
          <p:cNvSpPr txBox="1"/>
          <p:nvPr/>
        </p:nvSpPr>
        <p:spPr>
          <a:xfrm>
            <a:off x="8782979" y="1352145"/>
            <a:ext cx="1087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hauteur 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D5376C1C-723A-A4A6-3725-6E8695F88906}"/>
                  </a:ext>
                </a:extLst>
              </p:cNvPr>
              <p:cNvSpPr txBox="1"/>
              <p:nvPr/>
            </p:nvSpPr>
            <p:spPr>
              <a:xfrm>
                <a:off x="8915152" y="1979522"/>
                <a:ext cx="46324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18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⊥</m:t>
                      </m:r>
                    </m:oMath>
                  </m:oMathPara>
                </a14:m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D5376C1C-723A-A4A6-3725-6E8695F889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5152" y="1979522"/>
                <a:ext cx="46324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ZoneTexte 25">
            <a:extLst>
              <a:ext uri="{FF2B5EF4-FFF2-40B4-BE49-F238E27FC236}">
                <a16:creationId xmlns:a16="http://schemas.microsoft.com/office/drawing/2014/main" id="{E342BE0D-64F4-A5A1-8E07-BB82CFE79646}"/>
              </a:ext>
            </a:extLst>
          </p:cNvPr>
          <p:cNvSpPr txBox="1"/>
          <p:nvPr/>
        </p:nvSpPr>
        <p:spPr>
          <a:xfrm>
            <a:off x="10209364" y="2583251"/>
            <a:ext cx="535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90°</a:t>
            </a:r>
          </a:p>
        </p:txBody>
      </p:sp>
    </p:spTree>
    <p:extLst>
      <p:ext uri="{BB962C8B-B14F-4D97-AF65-F5344CB8AC3E}">
        <p14:creationId xmlns:p14="http://schemas.microsoft.com/office/powerpoint/2010/main" val="363240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5" grpId="0"/>
      <p:bldP spid="6" grpId="0"/>
      <p:bldP spid="7" grpId="0"/>
      <p:bldP spid="13" grpId="0"/>
      <p:bldP spid="14" grpId="0"/>
      <p:bldP spid="18" grpId="0"/>
      <p:bldP spid="25" grpId="0"/>
      <p:bldP spid="2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83225" y="6189662"/>
            <a:ext cx="1225550" cy="471488"/>
          </a:xfrm>
        </p:spPr>
        <p:txBody>
          <a:bodyPr/>
          <a:lstStyle/>
          <a:p>
            <a:r>
              <a:rPr lang="en-US" dirty="0"/>
              <a:t>Page  45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44F03878-3F5E-56F6-8416-39A69B2E511E}"/>
              </a:ext>
            </a:extLst>
          </p:cNvPr>
          <p:cNvGrpSpPr/>
          <p:nvPr/>
        </p:nvGrpSpPr>
        <p:grpSpPr>
          <a:xfrm>
            <a:off x="2607013" y="1024209"/>
            <a:ext cx="6748396" cy="5108908"/>
            <a:chOff x="2607013" y="1024209"/>
            <a:chExt cx="6748396" cy="5108908"/>
          </a:xfrm>
        </p:grpSpPr>
        <p:pic>
          <p:nvPicPr>
            <p:cNvPr id="6" name="Image 5" descr="Une image contenant texte, diagramme, ligne, capture d’écran&#10;&#10;Le contenu généré par l’IA peut être incorrect.">
              <a:extLst>
                <a:ext uri="{FF2B5EF4-FFF2-40B4-BE49-F238E27FC236}">
                  <a16:creationId xmlns:a16="http://schemas.microsoft.com/office/drawing/2014/main" id="{06AF8E98-1854-290D-1020-D788BAA01D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07013" y="1024209"/>
              <a:ext cx="6748396" cy="5108908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D2DB92-AEA0-EAAD-E6D4-6D5125ED13E6}"/>
                </a:ext>
              </a:extLst>
            </p:cNvPr>
            <p:cNvSpPr/>
            <p:nvPr/>
          </p:nvSpPr>
          <p:spPr>
            <a:xfrm>
              <a:off x="6594438" y="4386363"/>
              <a:ext cx="430306" cy="398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b="1" dirty="0">
                  <a:solidFill>
                    <a:schemeClr val="tx1"/>
                  </a:solidFill>
                </a:rPr>
                <a:t>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E282C-B1BB-7494-DB1C-7EEA2352B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DB1D08-F74F-2F0A-D615-58068955D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009E2DA-03B5-214A-65F0-45EFE7FEC25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FF41307-6C30-3228-B942-0FBE28FAA7C3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ABDA799-5578-63BF-AE58-85DC844ACF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B3445C90-45B7-9E31-B0BF-A56A360E7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1A8517B7-C2AA-2F65-2C57-7F8CC5A158ED}"/>
              </a:ext>
            </a:extLst>
          </p:cNvPr>
          <p:cNvGrpSpPr/>
          <p:nvPr/>
        </p:nvGrpSpPr>
        <p:grpSpPr>
          <a:xfrm>
            <a:off x="363501" y="1516828"/>
            <a:ext cx="11464998" cy="4184724"/>
            <a:chOff x="363501" y="1516828"/>
            <a:chExt cx="11464998" cy="4184724"/>
          </a:xfrm>
        </p:grpSpPr>
        <p:pic>
          <p:nvPicPr>
            <p:cNvPr id="5" name="Image 4" descr="Une image contenant texte, ligne, diagramme, Police&#10;&#10;Le contenu généré par l’IA peut être incorrect.">
              <a:extLst>
                <a:ext uri="{FF2B5EF4-FFF2-40B4-BE49-F238E27FC236}">
                  <a16:creationId xmlns:a16="http://schemas.microsoft.com/office/drawing/2014/main" id="{54BC5087-CB3B-A427-1D12-21F6BB010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3501" y="1516828"/>
              <a:ext cx="11464998" cy="4184724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547CD79-14A0-1B00-8F45-071B5F2E5E4C}"/>
                </a:ext>
              </a:extLst>
            </p:cNvPr>
            <p:cNvSpPr/>
            <p:nvPr/>
          </p:nvSpPr>
          <p:spPr>
            <a:xfrm>
              <a:off x="376518" y="5238974"/>
              <a:ext cx="5378823" cy="4410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D2D730F-E75D-793F-5985-FD34193C0C47}"/>
              </a:ext>
            </a:extLst>
          </p:cNvPr>
          <p:cNvSpPr txBox="1"/>
          <p:nvPr/>
        </p:nvSpPr>
        <p:spPr>
          <a:xfrm>
            <a:off x="3098202" y="3239702"/>
            <a:ext cx="11080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isocèle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68A95BF-6AC0-D9E4-0261-629D42567174}"/>
              </a:ext>
            </a:extLst>
          </p:cNvPr>
          <p:cNvSpPr txBox="1"/>
          <p:nvPr/>
        </p:nvSpPr>
        <p:spPr>
          <a:xfrm>
            <a:off x="4561242" y="3258528"/>
            <a:ext cx="11080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sommet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5703605-F534-F7F6-BB4B-3CA35ADB787B}"/>
              </a:ext>
            </a:extLst>
          </p:cNvPr>
          <p:cNvSpPr txBox="1"/>
          <p:nvPr/>
        </p:nvSpPr>
        <p:spPr>
          <a:xfrm>
            <a:off x="2312893" y="3658638"/>
            <a:ext cx="11080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A263B68-2C36-B72C-4B35-D69B7BBE032E}"/>
              </a:ext>
            </a:extLst>
          </p:cNvPr>
          <p:cNvSpPr txBox="1"/>
          <p:nvPr/>
        </p:nvSpPr>
        <p:spPr>
          <a:xfrm>
            <a:off x="1758874" y="4039283"/>
            <a:ext cx="11080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8623A59-B1DE-CED1-6B9E-4FC3D98D8DBC}"/>
                  </a:ext>
                </a:extLst>
              </p:cNvPr>
              <p:cNvSpPr txBox="1"/>
              <p:nvPr/>
            </p:nvSpPr>
            <p:spPr>
              <a:xfrm>
                <a:off x="5841402" y="4039283"/>
                <a:ext cx="109510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𝐴𝐵𝐶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8623A59-B1DE-CED1-6B9E-4FC3D98D8D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402" y="4039283"/>
                <a:ext cx="109510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ZoneTexte 16">
            <a:extLst>
              <a:ext uri="{FF2B5EF4-FFF2-40B4-BE49-F238E27FC236}">
                <a16:creationId xmlns:a16="http://schemas.microsoft.com/office/drawing/2014/main" id="{2D53F644-A65E-0BFA-648A-5111DEF1A3A8}"/>
              </a:ext>
            </a:extLst>
          </p:cNvPr>
          <p:cNvSpPr txBox="1"/>
          <p:nvPr/>
        </p:nvSpPr>
        <p:spPr>
          <a:xfrm>
            <a:off x="2511910" y="4364228"/>
            <a:ext cx="11080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milieu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16CE75A-154A-73BD-4DE4-24F990019857}"/>
              </a:ext>
            </a:extLst>
          </p:cNvPr>
          <p:cNvSpPr txBox="1"/>
          <p:nvPr/>
        </p:nvSpPr>
        <p:spPr>
          <a:xfrm>
            <a:off x="4077148" y="4370743"/>
            <a:ext cx="11080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Côté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DA12F36-CF19-E3D3-8372-F577B29BC4EC}"/>
              </a:ext>
            </a:extLst>
          </p:cNvPr>
          <p:cNvSpPr txBox="1"/>
          <p:nvPr/>
        </p:nvSpPr>
        <p:spPr>
          <a:xfrm>
            <a:off x="2740510" y="4820038"/>
            <a:ext cx="11080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 médiane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6CD97CF-9C60-EA01-6F94-094C10F91F38}"/>
              </a:ext>
            </a:extLst>
          </p:cNvPr>
          <p:cNvSpPr txBox="1"/>
          <p:nvPr/>
        </p:nvSpPr>
        <p:spPr>
          <a:xfrm>
            <a:off x="4305748" y="4758482"/>
            <a:ext cx="11080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triangle</a:t>
            </a:r>
          </a:p>
        </p:txBody>
      </p:sp>
    </p:spTree>
    <p:extLst>
      <p:ext uri="{BB962C8B-B14F-4D97-AF65-F5344CB8AC3E}">
        <p14:creationId xmlns:p14="http://schemas.microsoft.com/office/powerpoint/2010/main" val="370805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5" grpId="0"/>
      <p:bldP spid="17" grpId="0"/>
      <p:bldP spid="18" grpId="0"/>
      <p:bldP spid="19" grpId="0"/>
      <p:bldP spid="2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BF7E9E15-0A3C-0AED-23D6-9A7F966EB500}"/>
              </a:ext>
            </a:extLst>
          </p:cNvPr>
          <p:cNvGrpSpPr/>
          <p:nvPr/>
        </p:nvGrpSpPr>
        <p:grpSpPr>
          <a:xfrm>
            <a:off x="521659" y="967665"/>
            <a:ext cx="11199321" cy="5356031"/>
            <a:chOff x="693782" y="2373352"/>
            <a:chExt cx="11199321" cy="535603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7412EC89-C92E-2D2D-0ACC-906EFE8025B5}"/>
                </a:ext>
              </a:extLst>
            </p:cNvPr>
            <p:cNvGrpSpPr/>
            <p:nvPr/>
          </p:nvGrpSpPr>
          <p:grpSpPr>
            <a:xfrm>
              <a:off x="693782" y="2373352"/>
              <a:ext cx="11199321" cy="5356031"/>
              <a:chOff x="693782" y="2377440"/>
              <a:chExt cx="11199321" cy="5356031"/>
            </a:xfrm>
          </p:grpSpPr>
          <p:pic>
            <p:nvPicPr>
              <p:cNvPr id="5" name="Image 4" descr="Une image contenant texte, capture d’écran, ligne, Police&#10;&#10;Le contenu généré par l’IA peut être incorrect.">
                <a:extLst>
                  <a:ext uri="{FF2B5EF4-FFF2-40B4-BE49-F238E27FC236}">
                    <a16:creationId xmlns:a16="http://schemas.microsoft.com/office/drawing/2014/main" id="{895FEB74-1B2C-C239-6DE9-58D0B25B76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93782" y="2563469"/>
                <a:ext cx="11199321" cy="5170002"/>
              </a:xfrm>
              <a:prstGeom prst="rect">
                <a:avLst/>
              </a:prstGeom>
            </p:spPr>
          </p:pic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184CB33-2829-EC15-F897-415AD3F6EDCA}"/>
                  </a:ext>
                </a:extLst>
              </p:cNvPr>
              <p:cNvSpPr/>
              <p:nvPr/>
            </p:nvSpPr>
            <p:spPr>
              <a:xfrm>
                <a:off x="7995032" y="2377440"/>
                <a:ext cx="3151123" cy="5678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3F44159-C79F-2009-2F42-8CEE8AA58851}"/>
                </a:ext>
              </a:extLst>
            </p:cNvPr>
            <p:cNvSpPr/>
            <p:nvPr/>
          </p:nvSpPr>
          <p:spPr>
            <a:xfrm>
              <a:off x="7215167" y="4945365"/>
              <a:ext cx="430306" cy="3980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b="1" dirty="0">
                  <a:solidFill>
                    <a:schemeClr val="tx1"/>
                  </a:solidFill>
                </a:rPr>
                <a:t>H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89BB74B1-3BE2-C05E-72D4-D80D4FF4A08B}"/>
              </a:ext>
            </a:extLst>
          </p:cNvPr>
          <p:cNvSpPr txBox="1"/>
          <p:nvPr/>
        </p:nvSpPr>
        <p:spPr>
          <a:xfrm>
            <a:off x="1721224" y="2483977"/>
            <a:ext cx="19686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Isocèle de sommet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8B67B43-A970-0E64-4FD5-2ACD56232B58}"/>
              </a:ext>
            </a:extLst>
          </p:cNvPr>
          <p:cNvSpPr txBox="1"/>
          <p:nvPr/>
        </p:nvSpPr>
        <p:spPr>
          <a:xfrm>
            <a:off x="1919262" y="2797953"/>
            <a:ext cx="1549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bissectrice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CE84C77-6CCE-102F-6177-898E9A043BAE}"/>
              </a:ext>
            </a:extLst>
          </p:cNvPr>
          <p:cNvSpPr txBox="1"/>
          <p:nvPr/>
        </p:nvSpPr>
        <p:spPr>
          <a:xfrm>
            <a:off x="1984786" y="3190328"/>
            <a:ext cx="7207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AH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E4BE589-87BD-C5DC-1168-E9970FDA5E72}"/>
              </a:ext>
            </a:extLst>
          </p:cNvPr>
          <p:cNvSpPr txBox="1"/>
          <p:nvPr/>
        </p:nvSpPr>
        <p:spPr>
          <a:xfrm>
            <a:off x="5609216" y="3533205"/>
            <a:ext cx="1549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rectangles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6440C43-6DA3-C4FF-E430-22E0C9734342}"/>
              </a:ext>
            </a:extLst>
          </p:cNvPr>
          <p:cNvSpPr txBox="1"/>
          <p:nvPr/>
        </p:nvSpPr>
        <p:spPr>
          <a:xfrm>
            <a:off x="3630706" y="3851090"/>
            <a:ext cx="5580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AH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BD8780D-15F1-5EB2-B1BA-E981FCB684FF}"/>
              </a:ext>
            </a:extLst>
          </p:cNvPr>
          <p:cNvSpPr txBox="1"/>
          <p:nvPr/>
        </p:nvSpPr>
        <p:spPr>
          <a:xfrm>
            <a:off x="4297191" y="3851090"/>
            <a:ext cx="5580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HB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E57BAB4-90E5-ED98-C50D-14DE51D411FE}"/>
              </a:ext>
            </a:extLst>
          </p:cNvPr>
          <p:cNvSpPr txBox="1"/>
          <p:nvPr/>
        </p:nvSpPr>
        <p:spPr>
          <a:xfrm>
            <a:off x="3630706" y="4552885"/>
            <a:ext cx="7207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AH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6ABC52F-4540-5600-CE02-8E8A3C20B669}"/>
              </a:ext>
            </a:extLst>
          </p:cNvPr>
          <p:cNvSpPr txBox="1"/>
          <p:nvPr/>
        </p:nvSpPr>
        <p:spPr>
          <a:xfrm>
            <a:off x="4268993" y="4567189"/>
            <a:ext cx="7207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HC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70D0124-9773-2D90-C0F0-FA319F59B991}"/>
              </a:ext>
            </a:extLst>
          </p:cNvPr>
          <p:cNvSpPr txBox="1"/>
          <p:nvPr/>
        </p:nvSpPr>
        <p:spPr>
          <a:xfrm>
            <a:off x="4989755" y="5286635"/>
            <a:ext cx="12389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médiane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7A891BAF-76DC-7502-D87A-D610F8DFCF2C}"/>
                  </a:ext>
                </a:extLst>
              </p:cNvPr>
              <p:cNvSpPr txBox="1"/>
              <p:nvPr/>
            </p:nvSpPr>
            <p:spPr>
              <a:xfrm>
                <a:off x="4135602" y="5749638"/>
                <a:ext cx="88122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b="1" dirty="0">
                    <a:solidFill>
                      <a:srgbClr val="FF0000"/>
                    </a:solidFill>
                  </a:rPr>
                  <a:t>ABH</a:t>
                </a:r>
                <a:endParaRPr lang="fr-FR" dirty="0"/>
              </a:p>
            </p:txBody>
          </p:sp>
        </mc:Choice>
        <mc:Fallback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7A891BAF-76DC-7502-D87A-D610F8DFCF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5602" y="5749638"/>
                <a:ext cx="881229" cy="369332"/>
              </a:xfrm>
              <a:prstGeom prst="rect">
                <a:avLst/>
              </a:prstGeom>
              <a:blipFill>
                <a:blip r:embed="rId5"/>
                <a:stretch>
                  <a:fillRect t="-6557" b="-262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4F73356-9F50-057B-9BC4-3F4C6572261E}"/>
                  </a:ext>
                </a:extLst>
              </p:cNvPr>
              <p:cNvSpPr txBox="1"/>
              <p:nvPr/>
            </p:nvSpPr>
            <p:spPr>
              <a:xfrm>
                <a:off x="7175171" y="5749638"/>
                <a:ext cx="84073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b="1" dirty="0">
                    <a:solidFill>
                      <a:srgbClr val="FF0000"/>
                    </a:solidFill>
                  </a:rPr>
                  <a:t>ACH</a:t>
                </a:r>
                <a:endParaRPr lang="fr-FR" dirty="0"/>
              </a:p>
            </p:txBody>
          </p:sp>
        </mc:Choice>
        <mc:Fallback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4F73356-9F50-057B-9BC4-3F4C657226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5171" y="5749638"/>
                <a:ext cx="840736" cy="369332"/>
              </a:xfrm>
              <a:prstGeom prst="rect">
                <a:avLst/>
              </a:prstGeom>
              <a:blipFill>
                <a:blip r:embed="rId6"/>
                <a:stretch>
                  <a:fillRect t="-6557" r="-725" b="-262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/>
      <p:bldP spid="21" grpId="0"/>
      <p:bldP spid="22" grpId="0"/>
      <p:bldP spid="23" grpId="0"/>
      <p:bldP spid="24" grpId="0"/>
      <p:bldP spid="25" grpId="0"/>
      <p:bldP spid="27" grpId="0"/>
      <p:bldP spid="29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45</a:t>
            </a:r>
            <a:endParaRPr lang="fr-FR" dirty="0"/>
          </a:p>
        </p:txBody>
      </p:sp>
      <p:pic>
        <p:nvPicPr>
          <p:cNvPr id="6" name="Image 5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FBA92FE-5EFD-707E-C853-3A55448ED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128" y="2091812"/>
            <a:ext cx="11487744" cy="216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encourage les à exprimer ce qu’ils ont appris avec leurs propres mots.</a:t>
            </a:r>
          </a:p>
        </p:txBody>
      </p:sp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à reconnaître les côtés et les angles homologues de deux triangles congrus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DB6E7791-B761-DA92-10FB-E64D9F9DAA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048" y="913765"/>
            <a:ext cx="11582599" cy="2761133"/>
          </a:xfrm>
          <a:prstGeom prst="rect">
            <a:avLst/>
          </a:prstGeom>
        </p:spPr>
      </p:pic>
      <p:pic>
        <p:nvPicPr>
          <p:cNvPr id="5" name="Image 4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BE8449B4-7C7A-250F-52BB-B10CF15289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688" y="4230731"/>
            <a:ext cx="11580282" cy="183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5301012-2B87-3AE7-4862-C881687F1D28}"/>
              </a:ext>
            </a:extLst>
          </p:cNvPr>
          <p:cNvSpPr txBox="1">
            <a:spLocks/>
          </p:cNvSpPr>
          <p:nvPr/>
        </p:nvSpPr>
        <p:spPr>
          <a:xfrm>
            <a:off x="5483225" y="5953918"/>
            <a:ext cx="1225550" cy="4714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Page 45</a:t>
            </a:r>
            <a:endParaRPr lang="fr-FR" sz="2000" dirty="0"/>
          </a:p>
        </p:txBody>
      </p:sp>
      <p:pic>
        <p:nvPicPr>
          <p:cNvPr id="5" name="Image 4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37E8351-DD38-1D32-99A1-42F5BC5E5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13" y="2420471"/>
            <a:ext cx="11265537" cy="1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661" y="1285067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271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2287</TotalTime>
  <Words>3292</Words>
  <Application>Microsoft Office PowerPoint</Application>
  <PresentationFormat>Grand écran</PresentationFormat>
  <Paragraphs>485</Paragraphs>
  <Slides>72</Slides>
  <Notes>4</Notes>
  <HiddenSlides>7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72</vt:i4>
      </vt:variant>
    </vt:vector>
  </HeadingPairs>
  <TitlesOfParts>
    <vt:vector size="81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la réponse.</vt:lpstr>
      <vt:lpstr>Présentation PowerPoint</vt:lpstr>
      <vt:lpstr>Présentation PowerPoint</vt:lpstr>
      <vt:lpstr>Présentation PowerPoint</vt:lpstr>
      <vt:lpstr>Présentation PowerPoint</vt:lpstr>
      <vt:lpstr>On commence par la correction de l’exercice maison de la séance précédente.</vt:lpstr>
      <vt:lpstr>Présentation PowerPoint</vt:lpstr>
      <vt:lpstr> On va se rappeler de la bissectrice d’un triangle issue d’un sommet</vt:lpstr>
      <vt:lpstr> La demi-droite d partage l’angle ∠BAC en deux angles égaux donc c’est  la bissectrice du triangle ∆𝐴𝐵𝐶 issue du sommet 𝐴 </vt:lpstr>
      <vt:lpstr> On va se rappeler de la médiane d’un triangle issue d’un sommet</vt:lpstr>
      <vt:lpstr> La droite m passe le sommet A et le milieu du côté BC donc c’est  la médiane du triangle ∆𝐴𝐵𝐶 issue du sommet 𝐴 </vt:lpstr>
      <vt:lpstr> On va se rappeler de la hauteur d’un triangle issue d’un sommet</vt:lpstr>
      <vt:lpstr> La droite h passe le sommet A et perpendiculaire à la droite BC donc c’est  la hauteur du triangle ∆𝐴𝐵𝐶 issue du sommet 𝐴 </vt:lpstr>
      <vt:lpstr> On va se rappeler des médiatrices d’un triangle</vt:lpstr>
      <vt:lpstr> La droite l passe par le milieu du segment BC et perpendiculaire à la droite  BC donc c’est la médiatrice du  côté BC  du triangle ∆𝐴𝐵𝐶 .</vt:lpstr>
      <vt:lpstr> Compléter le tableau suivant par  Oui ou  Non    .</vt:lpstr>
      <vt:lpstr> Voici les bonnes réponses    .</vt:lpstr>
      <vt:lpstr>Observez la figure ci-dessous, puis complétez pour repondre aux questions.</vt:lpstr>
      <vt:lpstr>Soit ABC un triangle isocèle de sommet A et AH la bissectrice de ∠CAB. </vt:lpstr>
      <vt:lpstr>Parfait! On se rappelle des droites suivantes relatives à un triangle.</vt:lpstr>
      <vt:lpstr>Parfait! On se rappelle les droites suivantes relatives à un triangle.</vt:lpstr>
      <vt:lpstr>Présentation PowerPoint</vt:lpstr>
      <vt:lpstr>Observez la figure ci-dessous, puis exprimez vos avis. </vt:lpstr>
      <vt:lpstr>A la fin de cette séance, vous serez capables de</vt:lpstr>
      <vt:lpstr>Présentation PowerPoint</vt:lpstr>
      <vt:lpstr>Je commence par la propriété de la bissectrice d’un triangle isocèle</vt:lpstr>
      <vt:lpstr>Voici une remarque très importante</vt:lpstr>
      <vt:lpstr>Présentation PowerPoint</vt:lpstr>
      <vt:lpstr> Observez la figure ci-dessous, puis compléter.</vt:lpstr>
      <vt:lpstr> Voici les bonnes réponses.</vt:lpstr>
      <vt:lpstr> Observez la figure ci-dessous, puis compléter.</vt:lpstr>
      <vt:lpstr> Voici les bonnes réponses.</vt:lpstr>
      <vt:lpstr> Observez la figure ci-dessous, puis compléter.</vt:lpstr>
      <vt:lpstr> Voici les bonnes réponses.</vt:lpstr>
      <vt:lpstr> Observez la figure ci-dessous, puis compléter.</vt:lpstr>
      <vt:lpstr> Voici les bonnes réponses.</vt:lpstr>
      <vt:lpstr>Présentation PowerPoint</vt:lpstr>
      <vt:lpstr>Je vais commencer par un 1e exemple </vt:lpstr>
      <vt:lpstr>J’ai ∆ABC est un triangle isocèle de sommet A car AB = AC</vt:lpstr>
      <vt:lpstr>Maintenant, je vais traiter un 2ème exemple </vt:lpstr>
      <vt:lpstr>On a ∆ABC est un triangle isocèle de sommet A car AB = AC, </vt:lpstr>
      <vt:lpstr>Présentation PowerPoint</vt:lpstr>
      <vt:lpstr> Observez la figure ci-dessous, puis compléter.</vt:lpstr>
      <vt:lpstr> Voici les bonnes réponses.</vt:lpstr>
      <vt:lpstr> Observez la figure ci-dessous, puis compléter.</vt:lpstr>
      <vt:lpstr> Voici les bonnes réponses.</vt:lpstr>
      <vt:lpstr> Observez la figure ci-dessous, puis compléter.</vt:lpstr>
      <vt:lpstr> Voici les bonnes réponses.</vt:lpstr>
      <vt:lpstr>Présentation PowerPoint</vt:lpstr>
      <vt:lpstr>Travaillez individuellement puis discutez en binômes vos réponses.</vt:lpstr>
      <vt:lpstr>Prenez la correction sur vos livrets.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à reconnaître les côtés et les angles homologues de deux triangles congrus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radouane berdouzi</cp:lastModifiedBy>
  <cp:revision>188</cp:revision>
  <dcterms:created xsi:type="dcterms:W3CDTF">2025-11-03T10:55:47Z</dcterms:created>
  <dcterms:modified xsi:type="dcterms:W3CDTF">2026-02-23T12:09:44Z</dcterms:modified>
</cp:coreProperties>
</file>