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wdp" ContentType="image/vnd.ms-photo"/>
  <Default Extension="gif" ContentType="image/gif"/>
  <Default Extension="svg" ContentType="image/svg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26.6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"/>
  </p:notesMasterIdLst>
  <p:handoutMasterIdLst>
    <p:handoutMasterId r:id="rId5"/>
  </p:handoutMasterIdLst>
  <p:sldIdLst>
    <p:sldId id="2147483553" r:id="rId6"/>
    <p:sldId id="2147483485" r:id="rId7"/>
    <p:sldId id="2147483583" r:id="rId8"/>
    <p:sldId id="2147483552" r:id="rId9"/>
    <p:sldId id="2147483606" r:id="rId10"/>
    <p:sldId id="2147483604" r:id="rId11"/>
    <p:sldId id="2134806507" r:id="rId12"/>
    <p:sldId id="2134806552" r:id="rId13"/>
    <p:sldId id="2134806567" r:id="rId14"/>
    <p:sldId id="2134806569" r:id="rId15"/>
    <p:sldId id="2147483582" r:id="rId16"/>
    <p:sldId id="2134806564" r:id="rId17"/>
    <p:sldId id="2147483566" r:id="rId18"/>
    <p:sldId id="2134806558" r:id="rId19"/>
    <p:sldId id="2147483593" r:id="rId20"/>
    <p:sldId id="2134806568" r:id="rId21"/>
    <p:sldId id="2134805874" r:id="rId22"/>
    <p:sldId id="2134805878" r:id="rId23"/>
    <p:sldId id="2147483554" r:id="rId24"/>
    <p:sldId id="2134806573" r:id="rId25"/>
    <p:sldId id="2147483557" r:id="rId26"/>
    <p:sldId id="2147483569" r:id="rId27"/>
    <p:sldId id="2147483558" r:id="rId28"/>
    <p:sldId id="2147483607" r:id="rId29"/>
    <p:sldId id="2134806108" r:id="rId30"/>
    <p:sldId id="2147483559" r:id="rId31"/>
    <p:sldId id="2147483586" r:id="rId32"/>
    <p:sldId id="2147483587" r:id="rId33"/>
    <p:sldId id="2147483588" r:id="rId34"/>
    <p:sldId id="2147483589" r:id="rId35"/>
    <p:sldId id="2147483590" r:id="rId36"/>
    <p:sldId id="2147483591" r:id="rId37"/>
    <p:sldId id="2147483571" r:id="rId38"/>
    <p:sldId id="2147483608" r:id="rId39"/>
    <p:sldId id="2134806577" r:id="rId40"/>
    <p:sldId id="2134806551" r:id="rId41"/>
    <p:sldId id="2134806578" r:id="rId42"/>
    <p:sldId id="2147483579" r:id="rId43"/>
    <p:sldId id="2147483580" r:id="rId44"/>
    <p:sldId id="2134806579" r:id="rId45"/>
    <p:sldId id="2134806088" r:id="rId46"/>
    <p:sldId id="2134806580" r:id="rId47"/>
    <p:sldId id="2134806582" r:id="rId48"/>
    <p:sldId id="2134806536" r:id="rId49"/>
    <p:sldId id="2147483592" r:id="rId50"/>
    <p:sldId id="2134806535" r:id="rId51"/>
    <p:sldId id="2134806584" r:id="rId52"/>
  </p:sldIdLst>
  <p:sldSz cx="12192000" cy="6858000"/>
  <p:notesSz cx="6858000" cy="9144000"/>
  <p:custDataLst>
    <p:tags r:id="rId5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583"/>
            <p14:sldId id="2147483552"/>
            <p14:sldId id="2147483606"/>
            <p14:sldId id="2147483604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2"/>
            <p14:sldId id="2134806564"/>
            <p14:sldId id="2147483566"/>
            <p14:sldId id="2134806558"/>
            <p14:sldId id="2147483593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  <p14:sldId id="2147483554"/>
          </p14:sldIdLst>
        </p14:section>
        <p14:section name="Tâche principale" id="{A2A5D278-252D-471E-A046-E0EEBB7C2D2B}">
          <p14:sldIdLst>
            <p14:sldId id="2134806573"/>
            <p14:sldId id="2147483557"/>
            <p14:sldId id="2147483569"/>
            <p14:sldId id="2147483558"/>
            <p14:sldId id="2147483607"/>
            <p14:sldId id="2134806108"/>
            <p14:sldId id="2147483559"/>
            <p14:sldId id="2147483586"/>
            <p14:sldId id="2147483587"/>
            <p14:sldId id="2147483588"/>
            <p14:sldId id="2147483589"/>
            <p14:sldId id="2147483590"/>
            <p14:sldId id="2147483591"/>
            <p14:sldId id="2147483571"/>
            <p14:sldId id="2147483608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  <p14:sldId id="2147483579"/>
            <p14:sldId id="2147483580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47483592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76" autoAdjust="0"/>
    <p:restoredTop sz="94662" autoAdjust="0"/>
  </p:normalViewPr>
  <p:slideViewPr>
    <p:cSldViewPr snapToGrid="0">
      <p:cViewPr varScale="1">
        <p:scale>
          <a:sx n="100" d="100"/>
          <a:sy n="100" d="100"/>
        </p:scale>
        <p:origin x="60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slideMaster" Target="slideMasters/slideMaster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slideMaster" Target="slideMasters/slideMaster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notesMaster" Target="notesMasters/notes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slide" Target="slides/slide39.xml" /><Relationship Id="rId45" Type="http://schemas.openxmlformats.org/officeDocument/2006/relationships/slide" Target="slides/slide40.xml" /><Relationship Id="rId46" Type="http://schemas.openxmlformats.org/officeDocument/2006/relationships/slide" Target="slides/slide41.xml" /><Relationship Id="rId47" Type="http://schemas.openxmlformats.org/officeDocument/2006/relationships/slide" Target="slides/slide42.xml" /><Relationship Id="rId48" Type="http://schemas.openxmlformats.org/officeDocument/2006/relationships/slide" Target="slides/slide43.xml" /><Relationship Id="rId49" Type="http://schemas.openxmlformats.org/officeDocument/2006/relationships/slide" Target="slides/slide44.xml" /><Relationship Id="rId5" Type="http://schemas.openxmlformats.org/officeDocument/2006/relationships/handoutMaster" Target="handoutMasters/handoutMaster1.xml" /><Relationship Id="rId50" Type="http://schemas.openxmlformats.org/officeDocument/2006/relationships/slide" Target="slides/slide45.xml" /><Relationship Id="rId51" Type="http://schemas.openxmlformats.org/officeDocument/2006/relationships/slide" Target="slides/slide46.xml" /><Relationship Id="rId52" Type="http://schemas.openxmlformats.org/officeDocument/2006/relationships/slide" Target="slides/slide47.xml" /><Relationship Id="rId53" Type="http://schemas.openxmlformats.org/officeDocument/2006/relationships/tags" Target="tags/tag1.xml" /><Relationship Id="rId54" Type="http://schemas.openxmlformats.org/officeDocument/2006/relationships/presProps" Target="presProps.xml" /><Relationship Id="rId55" Type="http://schemas.openxmlformats.org/officeDocument/2006/relationships/viewProps" Target="viewProps.xml" /><Relationship Id="rId56" Type="http://schemas.openxmlformats.org/officeDocument/2006/relationships/theme" Target="theme/theme1.xml" /><Relationship Id="rId57" Type="http://schemas.openxmlformats.org/officeDocument/2006/relationships/tableStyles" Target="tableStyles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5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4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val="3726396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val="27418735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ECA18EAC-DD20-55B5-81F0-57494013CDC2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8611C99-EBD6-3D43-0913-F4271B1B98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B6E1ADE-D419-F449-2DD3-3763B02E61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BEE501F-C9CC-8C49-D47B-7D638CF07E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val="1791477532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2512031739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661306462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1884261728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3125885531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1371336524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1102431041"/>
      </p:ext>
    </p:extLst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2240515274"/>
      </p:ext>
    </p:extLst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1352884237"/>
      </p:ext>
    </p:extLst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1591680012"/>
      </p:ext>
    </p:extLst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2914747255"/>
      </p:ext>
    </p:extLst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1866284093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2598435657"/>
      </p:ext>
    </p:extLst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3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6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7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8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9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13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14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val="1214036893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1662727110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6871298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3529339952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4104915841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val="3076978059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912952702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335448660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slideLayout" Target="../slideLayouts/slideLayout17.xml" /><Relationship Id="rId18" Type="http://schemas.openxmlformats.org/officeDocument/2006/relationships/slideLayout" Target="../slideLayouts/slideLayout18.xml" /><Relationship Id="rId19" Type="http://schemas.openxmlformats.org/officeDocument/2006/relationships/slideLayout" Target="../slideLayouts/slideLayout19.xml" /><Relationship Id="rId2" Type="http://schemas.openxmlformats.org/officeDocument/2006/relationships/slideLayout" Target="../slideLayouts/slideLayout2.xml" /><Relationship Id="rId20" Type="http://schemas.openxmlformats.org/officeDocument/2006/relationships/slideLayout" Target="../slideLayouts/slideLayout20.xml" /><Relationship Id="rId21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slideMasters/_rels/slideMaster3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val="612631432"/>
      </p:ext>
    </p:extLst>
  </p:cSld>
  <p:clrMap bg1="lt1" tx1="dk1" bg2="lt2" tx2="dk2" accent1="accent1" accent2="accent2" accent3="accent3" accent4="accent4" accent5="accent5" accent6="accent6" hlink="hlink" folHlink="folHlink"/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val="3737476001"/>
      </p:ext>
    </p:extLst>
  </p:cSld>
  <p:clrMap bg1="lt1" tx1="dk1" bg2="lt2" tx2="dk2" accent1="accent1" accent2="accent2" accent3="accent3" accent4="accent4" accent5="accent5" accent6="accent6" hlink="hlink" folHlink="folHlink"/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4.png" /><Relationship Id="rId3" Type="http://schemas.openxmlformats.org/officeDocument/2006/relationships/image" Target="../media/image5.png" /><Relationship Id="rId4" Type="http://schemas.openxmlformats.org/officeDocument/2006/relationships/image" Target="../media/image6.png" /><Relationship Id="rId5" Type="http://schemas.microsoft.com/office/2007/relationships/hdphoto" Target="../media/image7.wdp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1.gif" /><Relationship Id="rId3" Type="http://schemas.openxmlformats.org/officeDocument/2006/relationships/image" Target="../media/image34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9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35.png" /><Relationship Id="rId4" Type="http://schemas.openxmlformats.org/officeDocument/2006/relationships/image" Target="../media/image36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9.png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39.png" /><Relationship Id="rId6" Type="http://schemas.openxmlformats.org/officeDocument/2006/relationships/image" Target="../media/image40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41.png" /><Relationship Id="rId3" Type="http://schemas.openxmlformats.org/officeDocument/2006/relationships/image" Target="../media/image36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9.png" /><Relationship Id="rId3" Type="http://schemas.openxmlformats.org/officeDocument/2006/relationships/image" Target="../media/image41.png" /><Relationship Id="rId4" Type="http://schemas.openxmlformats.org/officeDocument/2006/relationships/image" Target="../media/image42.png" /><Relationship Id="rId5" Type="http://schemas.openxmlformats.org/officeDocument/2006/relationships/image" Target="../media/image43.png" /><Relationship Id="rId6" Type="http://schemas.openxmlformats.org/officeDocument/2006/relationships/image" Target="../media/image44.png" /><Relationship Id="rId7" Type="http://schemas.openxmlformats.org/officeDocument/2006/relationships/image" Target="../media/image45.png" /><Relationship Id="rId8" Type="http://schemas.openxmlformats.org/officeDocument/2006/relationships/image" Target="../media/image46.png" /><Relationship Id="rId9" Type="http://schemas.openxmlformats.org/officeDocument/2006/relationships/image" Target="../media/image47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1.gif" /><Relationship Id="rId3" Type="http://schemas.openxmlformats.org/officeDocument/2006/relationships/image" Target="../media/image48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49.png" /><Relationship Id="rId3" Type="http://schemas.openxmlformats.org/officeDocument/2006/relationships/image" Target="../media/image50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9.png" /><Relationship Id="rId3" Type="http://schemas.openxmlformats.org/officeDocument/2006/relationships/image" Target="../media/image48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9.png" /><Relationship Id="rId3" Type="http://schemas.openxmlformats.org/officeDocument/2006/relationships/image" Target="../media/image51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image" Target="../media/image16.png" /><Relationship Id="rId11" Type="http://schemas.openxmlformats.org/officeDocument/2006/relationships/image" Target="../media/image17.png" /><Relationship Id="rId2" Type="http://schemas.openxmlformats.org/officeDocument/2006/relationships/image" Target="../media/image8.png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jpeg" /><Relationship Id="rId6" Type="http://schemas.openxmlformats.org/officeDocument/2006/relationships/image" Target="../media/image12.jpeg" /><Relationship Id="rId7" Type="http://schemas.openxmlformats.org/officeDocument/2006/relationships/image" Target="../media/image13.png" /><Relationship Id="rId8" Type="http://schemas.openxmlformats.org/officeDocument/2006/relationships/image" Target="../media/image14.png" /><Relationship Id="rId9" Type="http://schemas.microsoft.com/office/2007/relationships/hdphoto" Target="../media/image15.wdp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1.gif" /><Relationship Id="rId3" Type="http://schemas.openxmlformats.org/officeDocument/2006/relationships/image" Target="../media/image52.png" /><Relationship Id="rId4" Type="http://schemas.openxmlformats.org/officeDocument/2006/relationships/image" Target="../media/image53.png" /><Relationship Id="rId5" Type="http://schemas.openxmlformats.org/officeDocument/2006/relationships/image" Target="../media/image54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9.png" /><Relationship Id="rId3" Type="http://schemas.openxmlformats.org/officeDocument/2006/relationships/image" Target="../media/image55.png" /><Relationship Id="rId4" Type="http://schemas.openxmlformats.org/officeDocument/2006/relationships/image" Target="../media/image56.png" /><Relationship Id="rId5" Type="http://schemas.openxmlformats.org/officeDocument/2006/relationships/image" Target="../media/image57.png" /><Relationship Id="rId6" Type="http://schemas.openxmlformats.org/officeDocument/2006/relationships/image" Target="../media/image5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9.png" /><Relationship Id="rId3" Type="http://schemas.openxmlformats.org/officeDocument/2006/relationships/image" Target="../media/image59.png" /><Relationship Id="rId4" Type="http://schemas.openxmlformats.org/officeDocument/2006/relationships/image" Target="../media/image60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9.png" /><Relationship Id="rId4" Type="http://schemas.openxmlformats.org/officeDocument/2006/relationships/image" Target="../media/image61.png" /><Relationship Id="rId5" Type="http://schemas.openxmlformats.org/officeDocument/2006/relationships/image" Target="../media/image62.png" /><Relationship Id="rId6" Type="http://schemas.openxmlformats.org/officeDocument/2006/relationships/image" Target="../media/image63.png" /><Relationship Id="rId7" Type="http://schemas.openxmlformats.org/officeDocument/2006/relationships/image" Target="../media/image64.png" /><Relationship Id="rId8" Type="http://schemas.openxmlformats.org/officeDocument/2006/relationships/image" Target="../media/image65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9.png" /><Relationship Id="rId4" Type="http://schemas.openxmlformats.org/officeDocument/2006/relationships/image" Target="../media/image66.png" /><Relationship Id="rId5" Type="http://schemas.openxmlformats.org/officeDocument/2006/relationships/image" Target="../media/image67.png" /><Relationship Id="rId6" Type="http://schemas.openxmlformats.org/officeDocument/2006/relationships/image" Target="../media/image68.png" /><Relationship Id="rId7" Type="http://schemas.openxmlformats.org/officeDocument/2006/relationships/image" Target="../media/image69.png" /><Relationship Id="rId8" Type="http://schemas.openxmlformats.org/officeDocument/2006/relationships/image" Target="../media/image70.png" /><Relationship Id="rId9" Type="http://schemas.openxmlformats.org/officeDocument/2006/relationships/image" Target="../media/image71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36.png" /><Relationship Id="rId3" Type="http://schemas.openxmlformats.org/officeDocument/2006/relationships/image" Target="../media/image72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73.png" /><Relationship Id="rId3" Type="http://schemas.openxmlformats.org/officeDocument/2006/relationships/image" Target="../media/image74.png" /><Relationship Id="rId4" Type="http://schemas.openxmlformats.org/officeDocument/2006/relationships/image" Target="../media/image9.png" /><Relationship Id="rId5" Type="http://schemas.openxmlformats.org/officeDocument/2006/relationships/image" Target="../media/image72.png" /><Relationship Id="rId6" Type="http://schemas.openxmlformats.org/officeDocument/2006/relationships/image" Target="../media/image75.png" /><Relationship Id="rId7" Type="http://schemas.openxmlformats.org/officeDocument/2006/relationships/image" Target="../media/image76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36.png" /><Relationship Id="rId3" Type="http://schemas.openxmlformats.org/officeDocument/2006/relationships/image" Target="../media/image77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77.png" /><Relationship Id="rId3" Type="http://schemas.openxmlformats.org/officeDocument/2006/relationships/image" Target="../media/image73.png" /><Relationship Id="rId4" Type="http://schemas.openxmlformats.org/officeDocument/2006/relationships/image" Target="../media/image9.png" /><Relationship Id="rId5" Type="http://schemas.openxmlformats.org/officeDocument/2006/relationships/image" Target="../media/image78.png" /><Relationship Id="rId6" Type="http://schemas.openxmlformats.org/officeDocument/2006/relationships/image" Target="../media/image79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36.png" /><Relationship Id="rId3" Type="http://schemas.openxmlformats.org/officeDocument/2006/relationships/image" Target="../media/image80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18.png" /><Relationship Id="rId3" Type="http://schemas.openxmlformats.org/officeDocument/2006/relationships/image" Target="../media/image19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73.png" /><Relationship Id="rId3" Type="http://schemas.openxmlformats.org/officeDocument/2006/relationships/image" Target="../media/image9.png" /><Relationship Id="rId4" Type="http://schemas.openxmlformats.org/officeDocument/2006/relationships/image" Target="../media/image81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36.png" /><Relationship Id="rId3" Type="http://schemas.openxmlformats.org/officeDocument/2006/relationships/image" Target="../media/image82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83.png" /><Relationship Id="rId3" Type="http://schemas.openxmlformats.org/officeDocument/2006/relationships/image" Target="../media/image9.png" /><Relationship Id="rId4" Type="http://schemas.openxmlformats.org/officeDocument/2006/relationships/image" Target="../media/image84.png" /><Relationship Id="rId5" Type="http://schemas.openxmlformats.org/officeDocument/2006/relationships/image" Target="../media/image85.png" /><Relationship Id="rId6" Type="http://schemas.openxmlformats.org/officeDocument/2006/relationships/image" Target="../media/image86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36.png" /><Relationship Id="rId3" Type="http://schemas.openxmlformats.org/officeDocument/2006/relationships/image" Target="../media/image87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88.png" /><Relationship Id="rId3" Type="http://schemas.openxmlformats.org/officeDocument/2006/relationships/image" Target="../media/image9.png" /><Relationship Id="rId4" Type="http://schemas.openxmlformats.org/officeDocument/2006/relationships/image" Target="../media/image89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1.gif" /><Relationship Id="rId3" Type="http://schemas.openxmlformats.org/officeDocument/2006/relationships/image" Target="../media/image16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image" Target="../media/image16.png" /><Relationship Id="rId3" Type="http://schemas.openxmlformats.org/officeDocument/2006/relationships/image" Target="../media/image90.png" /><Relationship Id="rId4" Type="http://schemas.openxmlformats.org/officeDocument/2006/relationships/image" Target="../media/image91.png" /><Relationship Id="rId5" Type="http://schemas.openxmlformats.org/officeDocument/2006/relationships/image" Target="../media/image92.png" /><Relationship Id="rId6" Type="http://schemas.openxmlformats.org/officeDocument/2006/relationships/image" Target="../media/image93.png" /><Relationship Id="rId7" Type="http://schemas.openxmlformats.org/officeDocument/2006/relationships/image" Target="../media/image94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10" Type="http://schemas.openxmlformats.org/officeDocument/2006/relationships/image" Target="../media/image99.png" /><Relationship Id="rId11" Type="http://schemas.openxmlformats.org/officeDocument/2006/relationships/image" Target="../media/image100.png" /><Relationship Id="rId12" Type="http://schemas.openxmlformats.org/officeDocument/2006/relationships/image" Target="../media/image101.png" /><Relationship Id="rId13" Type="http://schemas.openxmlformats.org/officeDocument/2006/relationships/image" Target="../media/image102.png" /><Relationship Id="rId14" Type="http://schemas.openxmlformats.org/officeDocument/2006/relationships/image" Target="../media/image103.png" /><Relationship Id="rId15" Type="http://schemas.openxmlformats.org/officeDocument/2006/relationships/image" Target="../media/image104.png" /><Relationship Id="rId16" Type="http://schemas.openxmlformats.org/officeDocument/2006/relationships/image" Target="../media/image105.png" /><Relationship Id="rId17" Type="http://schemas.openxmlformats.org/officeDocument/2006/relationships/image" Target="../media/image106.png" /><Relationship Id="rId2" Type="http://schemas.openxmlformats.org/officeDocument/2006/relationships/image" Target="../media/image11.jpeg" /><Relationship Id="rId3" Type="http://schemas.openxmlformats.org/officeDocument/2006/relationships/image" Target="../media/image12.jpeg" /><Relationship Id="rId4" Type="http://schemas.openxmlformats.org/officeDocument/2006/relationships/image" Target="../media/image16.png" /><Relationship Id="rId5" Type="http://schemas.openxmlformats.org/officeDocument/2006/relationships/image" Target="../media/image91.png" /><Relationship Id="rId6" Type="http://schemas.openxmlformats.org/officeDocument/2006/relationships/image" Target="../media/image95.png" /><Relationship Id="rId7" Type="http://schemas.openxmlformats.org/officeDocument/2006/relationships/image" Target="../media/image96.png" /><Relationship Id="rId8" Type="http://schemas.openxmlformats.org/officeDocument/2006/relationships/image" Target="../media/image97.png" /><Relationship Id="rId9" Type="http://schemas.openxmlformats.org/officeDocument/2006/relationships/image" Target="../media/image98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image" Target="../media/image16.png" /><Relationship Id="rId3" Type="http://schemas.openxmlformats.org/officeDocument/2006/relationships/image" Target="../media/image90.png" /><Relationship Id="rId4" Type="http://schemas.openxmlformats.org/officeDocument/2006/relationships/image" Target="../media/image107.png" /><Relationship Id="rId5" Type="http://schemas.openxmlformats.org/officeDocument/2006/relationships/image" Target="../media/image108.png" /><Relationship Id="rId6" Type="http://schemas.openxmlformats.org/officeDocument/2006/relationships/image" Target="../media/image109.png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10" Type="http://schemas.openxmlformats.org/officeDocument/2006/relationships/image" Target="../media/image112.png" /><Relationship Id="rId11" Type="http://schemas.openxmlformats.org/officeDocument/2006/relationships/image" Target="../media/image113.png" /><Relationship Id="rId12" Type="http://schemas.openxmlformats.org/officeDocument/2006/relationships/image" Target="../media/image114.png" /><Relationship Id="rId13" Type="http://schemas.openxmlformats.org/officeDocument/2006/relationships/image" Target="../media/image115.png" /><Relationship Id="rId14" Type="http://schemas.openxmlformats.org/officeDocument/2006/relationships/image" Target="../media/image116.png" /><Relationship Id="rId15" Type="http://schemas.openxmlformats.org/officeDocument/2006/relationships/image" Target="../media/image117.png" /><Relationship Id="rId16" Type="http://schemas.openxmlformats.org/officeDocument/2006/relationships/image" Target="../media/image118.png" /><Relationship Id="rId17" Type="http://schemas.openxmlformats.org/officeDocument/2006/relationships/image" Target="../media/image119.png" /><Relationship Id="rId18" Type="http://schemas.openxmlformats.org/officeDocument/2006/relationships/image" Target="../media/image120.png" /><Relationship Id="rId19" Type="http://schemas.openxmlformats.org/officeDocument/2006/relationships/image" Target="../media/image121.png" /><Relationship Id="rId2" Type="http://schemas.openxmlformats.org/officeDocument/2006/relationships/image" Target="../media/image11.jpeg" /><Relationship Id="rId3" Type="http://schemas.openxmlformats.org/officeDocument/2006/relationships/image" Target="../media/image12.jpeg" /><Relationship Id="rId4" Type="http://schemas.openxmlformats.org/officeDocument/2006/relationships/image" Target="../media/image16.png" /><Relationship Id="rId5" Type="http://schemas.openxmlformats.org/officeDocument/2006/relationships/image" Target="../media/image107.png" /><Relationship Id="rId6" Type="http://schemas.openxmlformats.org/officeDocument/2006/relationships/image" Target="../media/image108.png" /><Relationship Id="rId7" Type="http://schemas.openxmlformats.org/officeDocument/2006/relationships/image" Target="../media/image109.png" /><Relationship Id="rId8" Type="http://schemas.openxmlformats.org/officeDocument/2006/relationships/image" Target="../media/image110.png" /><Relationship Id="rId9" Type="http://schemas.openxmlformats.org/officeDocument/2006/relationships/image" Target="../media/image111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20.png" /><Relationship Id="rId4" Type="http://schemas.openxmlformats.org/officeDocument/2006/relationships/image" Target="../media/image21.gif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1.gif" /><Relationship Id="rId3" Type="http://schemas.openxmlformats.org/officeDocument/2006/relationships/image" Target="../media/image14.png" /><Relationship Id="rId4" Type="http://schemas.microsoft.com/office/2007/relationships/hdphoto" Target="../media/image15.wdp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14.png" /><Relationship Id="rId3" Type="http://schemas.microsoft.com/office/2007/relationships/hdphoto" Target="../media/image15.wdp" /><Relationship Id="rId4" Type="http://schemas.openxmlformats.org/officeDocument/2006/relationships/image" Target="../media/image122.png" /></Relationships>
</file>

<file path=ppt/slides/_rels/slide4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123.png" /><Relationship Id="rId3" Type="http://schemas.microsoft.com/office/2007/relationships/hdphoto" Target="../media/image124.wdp" /></Relationships>
</file>

<file path=ppt/slides/_rels/slide4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1.gif" /><Relationship Id="rId3" Type="http://schemas.openxmlformats.org/officeDocument/2006/relationships/image" Target="../media/image125.png" /></Relationships>
</file>

<file path=ppt/slides/_rels/slide4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image" Target="../media/image9.png" /><Relationship Id="rId3" Type="http://schemas.openxmlformats.org/officeDocument/2006/relationships/image" Target="../media/image126.png" /></Relationships>
</file>

<file path=ppt/slides/_rels/slide4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image" Target="../media/image9.png" /><Relationship Id="rId3" Type="http://schemas.openxmlformats.org/officeDocument/2006/relationships/image" Target="../media/image127.png" /></Relationships>
</file>

<file path=ppt/slides/_rels/slide4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image" Target="../media/image9.png" /><Relationship Id="rId3" Type="http://schemas.openxmlformats.org/officeDocument/2006/relationships/image" Target="../media/image128.png" /></Relationships>
</file>

<file path=ppt/slides/_rels/slide4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129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18.png" /><Relationship Id="rId3" Type="http://schemas.openxmlformats.org/officeDocument/2006/relationships/image" Target="../media/image22.png" /><Relationship Id="rId4" Type="http://schemas.openxmlformats.org/officeDocument/2006/relationships/image" Target="../media/image23.png" /><Relationship Id="rId5" Type="http://schemas.openxmlformats.org/officeDocument/2006/relationships/image" Target="../media/image24.jpeg" /><Relationship Id="rId6" Type="http://schemas.openxmlformats.org/officeDocument/2006/relationships/image" Target="../media/image25.png" /><Relationship Id="rId7" Type="http://schemas.openxmlformats.org/officeDocument/2006/relationships/image" Target="../media/image26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7.png" /><Relationship Id="rId3" Type="http://schemas.microsoft.com/office/2007/relationships/hdphoto" Target="../media/image28.wdp" /><Relationship Id="rId4" Type="http://schemas.openxmlformats.org/officeDocument/2006/relationships/image" Target="../media/image29.png" /><Relationship Id="rId5" Type="http://schemas.microsoft.com/office/2007/relationships/hdphoto" Target="../media/image30.wdp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1.gif" /><Relationship Id="rId3" Type="http://schemas.openxmlformats.org/officeDocument/2006/relationships/image" Target="../media/image31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Relationship Id="rId2" Type="http://schemas.openxmlformats.org/officeDocument/2006/relationships/image" Target="../media/image31.png" /><Relationship Id="rId3" Type="http://schemas.openxmlformats.org/officeDocument/2006/relationships/image" Target="../media/image3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1.gif" /><Relationship Id="rId3" Type="http://schemas.openxmlformats.org/officeDocument/2006/relationships/image" Target="../media/image33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1" y="4235446"/>
            <a:ext cx="6933067" cy="968911"/>
            <a:chOff x="304311" y="4531839"/>
            <a:chExt cx="5567748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1" y="4531839"/>
              <a:ext cx="5567748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400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Leçon 3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337745" y="4618418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403348" y="4602876"/>
              <a:ext cx="4375704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 </a:t>
              </a:r>
              <a:r>
                <a:rPr lang="fr-FR" sz="2400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Systèmes de deux équations du premier degré à deux inconnues</a:t>
              </a:r>
              <a:endParaRPr lang="fr-FR" sz="2667" b="1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6"/>
            <a:ext cx="6933065" cy="1239713"/>
            <a:chOff x="304312" y="5304657"/>
            <a:chExt cx="5567746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567746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Tâche 4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337745" y="5395586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492267" y="5365055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Vérifier si un couple est solution d’un système de deux équations du 1</a:t>
              </a:r>
              <a:r>
                <a:rPr lang="fr-FR" sz="2400" b="1" kern="0" baseline="3000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er</a:t>
              </a:r>
              <a:r>
                <a:rPr lang="fr-FR" sz="2400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 degré à deux inconnues </a:t>
              </a: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223;p26">
            <a:extLst>
              <a:ext uri="{FF2B5EF4-FFF2-40B4-BE49-F238E27FC236}">
                <a16:creationId xmlns:a16="http://schemas.microsoft.com/office/drawing/2014/main" id="{BA2645EE-7107-33F4-FE45-5AF9815E2DC8}"/>
              </a:ext>
            </a:extLst>
          </p:cNvPr>
          <p:cNvSpPr/>
          <p:nvPr/>
        </p:nvSpPr>
        <p:spPr>
          <a:xfrm>
            <a:off x="304312" y="343835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1</a:t>
            </a:r>
            <a:endParaRPr lang="fr-FR" sz="3600" b="1" kern="0">
              <a:solidFill>
                <a:srgbClr val="0070C0"/>
              </a:solidFill>
              <a:ea typeface="Calibri" panose="020f0502020204030204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>
              <a:solidFill>
                <a:srgbClr val="0070C0"/>
              </a:solidFill>
              <a:latin typeface="Calibri" panose="020f0502020204030204"/>
              <a:ea typeface="Calibri" panose="020f0502020204030204"/>
              <a:cs typeface="Calibri"/>
            </a:endParaRPr>
          </a:p>
        </p:txBody>
      </p:sp>
      <p:sp>
        <p:nvSpPr>
          <p:cNvPr id="4" name="Google Shape;731;p98">
            <a:extLst>
              <a:ext uri="{FF2B5EF4-FFF2-40B4-BE49-F238E27FC236}">
                <a16:creationId xmlns:a16="http://schemas.microsoft.com/office/drawing/2014/main" id="{BDCC1B7C-7859-42BC-F40E-001D7EF35C25}"/>
              </a:ext>
            </a:extLst>
          </p:cNvPr>
          <p:cNvSpPr txBox="1"/>
          <p:nvPr/>
        </p:nvSpPr>
        <p:spPr>
          <a:xfrm>
            <a:off x="304312" y="1822818"/>
            <a:ext cx="6153464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>
                <a:solidFill>
                  <a:srgbClr val="002060"/>
                </a:solidFill>
                <a:latin typeface="Calibri" panose="020f0502020204030204"/>
                <a:ea typeface="Calibri" panose="020f0502020204030204"/>
                <a:cs typeface="Calibri"/>
              </a:rPr>
              <a:t>Mathématiques</a:t>
            </a:r>
            <a:endParaRPr lang="fr-FR" sz="18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Google Shape;738;p98">
            <a:extLst>
              <a:ext uri="{FF2B5EF4-FFF2-40B4-BE49-F238E27FC236}">
                <a16:creationId xmlns:a16="http://schemas.microsoft.com/office/drawing/2014/main" id="{0CFB4D58-0177-402C-5D34-B1E8FDBCD41A}"/>
              </a:ext>
            </a:extLst>
          </p:cNvPr>
          <p:cNvSpPr txBox="1"/>
          <p:nvPr/>
        </p:nvSpPr>
        <p:spPr>
          <a:xfrm>
            <a:off x="8476225" y="1529731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6" name="Google Shape;743;p98">
            <a:extLst>
              <a:ext uri="{FF2B5EF4-FFF2-40B4-BE49-F238E27FC236}">
                <a16:creationId xmlns:a16="http://schemas.microsoft.com/office/drawing/2014/main" id="{F21D3687-C775-9691-DB7C-2FDB0FE197D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83139" y="1409310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Google Shape;744;p98">
            <a:extLst>
              <a:ext uri="{FF2B5EF4-FFF2-40B4-BE49-F238E27FC236}">
                <a16:creationId xmlns:a16="http://schemas.microsoft.com/office/drawing/2014/main" id="{4FE35FCD-BEF4-BA27-C10C-FA0821B15754}"/>
              </a:ext>
            </a:extLst>
          </p:cNvPr>
          <p:cNvSpPr txBox="1"/>
          <p:nvPr/>
        </p:nvSpPr>
        <p:spPr>
          <a:xfrm>
            <a:off x="8544175" y="1596239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745;p98">
            <a:extLst>
              <a:ext uri="{FF2B5EF4-FFF2-40B4-BE49-F238E27FC236}">
                <a16:creationId xmlns:a16="http://schemas.microsoft.com/office/drawing/2014/main" id="{AC0D493F-487E-43D9-9DA8-70E2A22FF59E}"/>
              </a:ext>
            </a:extLst>
          </p:cNvPr>
          <p:cNvSpPr txBox="1"/>
          <p:nvPr/>
        </p:nvSpPr>
        <p:spPr>
          <a:xfrm>
            <a:off x="8647573" y="2221175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9AA8EE8-0CC9-91E3-3346-E5E7CF55CE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236" y="3262955"/>
            <a:ext cx="4779009" cy="3186006"/>
          </a:xfrm>
          <a:prstGeom prst="rect">
            <a:avLst/>
          </a:prstGeom>
        </p:spPr>
      </p:pic>
    </p:spTree>
    <p:extLst>
      <p:ext uri="{BB962C8B-B14F-4D97-AF65-F5344CB8AC3E}">
        <p14:creationId val="2734115708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fr-FR" sz="5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fr-FR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val="4225200871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Notez bien que ces mots en français seront utilisés au cours de cette séance et pendant toute la leçon.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endParaRPr kumimoji="0" lang="fr-FR" sz="1400" b="0" i="1" u="none" strike="noStrike" kern="1200" cap="none" spc="0" normalizeH="0" baseline="0" noProof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CE9A5BA9-314B-57B1-E8D6-FA573FE1F4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A4CE2D9-1C2C-D606-CC9E-74DB1617F187}"/>
              </a:ext>
            </a:extLst>
          </p:cNvPr>
          <p:cNvSpPr txBox="1"/>
          <p:nvPr/>
        </p:nvSpPr>
        <p:spPr>
          <a:xfrm>
            <a:off x="3716893" y="1692776"/>
            <a:ext cx="4320000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600">
                <a:ea typeface="Calibri" panose="020f0502020204030204"/>
                <a:cs typeface="Calibri"/>
                <a:sym typeface="Calibri" panose="020f0502020204030204"/>
              </a:rPr>
              <a:t>Système</a:t>
            </a:r>
            <a:endParaRPr lang="fr-FR" sz="360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92A1B5-5852-66A1-8FB9-3D6FA9EB1BEF}"/>
              </a:ext>
            </a:extLst>
          </p:cNvPr>
          <p:cNvSpPr txBox="1"/>
          <p:nvPr/>
        </p:nvSpPr>
        <p:spPr>
          <a:xfrm>
            <a:off x="3716893" y="2688859"/>
            <a:ext cx="4320000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600">
                <a:ea typeface="Calibri" panose="020f0502020204030204"/>
                <a:cs typeface="Calibri"/>
                <a:sym typeface="Calibri" panose="020f0502020204030204"/>
              </a:rPr>
              <a:t>Equation</a:t>
            </a:r>
            <a:endParaRPr lang="fr-FR" sz="360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CA3D57B-8416-3651-1D85-6924B7C9A0D2}"/>
              </a:ext>
            </a:extLst>
          </p:cNvPr>
          <p:cNvSpPr txBox="1"/>
          <p:nvPr/>
        </p:nvSpPr>
        <p:spPr>
          <a:xfrm>
            <a:off x="3716893" y="3684941"/>
            <a:ext cx="4320000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600">
                <a:ea typeface="Calibri" panose="020f0502020204030204"/>
                <a:cs typeface="Calibri"/>
                <a:sym typeface="Calibri" panose="020f0502020204030204"/>
              </a:rPr>
              <a:t>Solution</a:t>
            </a:r>
            <a:endParaRPr lang="fr-FR" sz="360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49CB33D-5B08-7B79-BD5A-E2D77CE85CE7}"/>
              </a:ext>
            </a:extLst>
          </p:cNvPr>
          <p:cNvSpPr txBox="1"/>
          <p:nvPr/>
        </p:nvSpPr>
        <p:spPr>
          <a:xfrm>
            <a:off x="3716893" y="4645061"/>
            <a:ext cx="4320000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defTabSz="914400"/>
            <a:r>
              <a:rPr lang="fr-FR" sz="3600">
                <a:ea typeface="Calibri" panose="020f0502020204030204"/>
                <a:cs typeface="Calibri"/>
              </a:rPr>
              <a:t>Couple</a:t>
            </a:r>
          </a:p>
        </p:txBody>
      </p:sp>
    </p:spTree>
    <p:extLst>
      <p:ext uri="{BB962C8B-B14F-4D97-AF65-F5344CB8AC3E}">
        <p14:creationId val="7541964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5" name="Google Shape;15880;p58">
            <a:extLst>
              <a:ext uri="{FF2B5EF4-FFF2-40B4-BE49-F238E27FC236}">
                <a16:creationId xmlns:a16="http://schemas.microsoft.com/office/drawing/2014/main" id="{AD28BBF0-C541-1348-FC71-72E331505134}"/>
              </a:ext>
            </a:extLst>
          </p:cNvPr>
          <p:cNvSpPr txBox="1"/>
          <p:nvPr/>
        </p:nvSpPr>
        <p:spPr>
          <a:xfrm>
            <a:off x="594360" y="1928185"/>
            <a:ext cx="10981871" cy="351888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C705154-63DA-7AE7-B1D4-E73544BA3D7C}"/>
              </a:ext>
            </a:extLst>
          </p:cNvPr>
          <p:cNvSpPr txBox="1"/>
          <p:nvPr/>
        </p:nvSpPr>
        <p:spPr>
          <a:xfrm>
            <a:off x="563880" y="141092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/>
              <a:t>Complétez</a:t>
            </a:r>
            <a:endParaRPr lang="fr-FR" sz="2400"/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DE353251-1650-79C7-2B1D-AAA263E26624}"/>
                  </a:ext>
                </a:extLst>
              </p:cNvPr>
              <p:cNvSpPr txBox="1"/>
              <p:nvPr/>
            </p:nvSpPr>
            <p:spPr>
              <a:xfrm>
                <a:off x="1480457" y="2471057"/>
                <a:ext cx="942702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/>
                  <a:t>Le nombre qui, multiplié par 5 puis augmenté de 7, donne 32 est solution de l’équation:</a:t>
                </a:r>
              </a:p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+…=…</m:t>
                      </m:r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DE353251-1650-79C7-2B1D-AAA263E266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0457" y="2471057"/>
                <a:ext cx="9427029" cy="1200329"/>
              </a:xfrm>
              <a:prstGeom prst="rect">
                <a:avLst/>
              </a:prstGeom>
              <a:blipFill>
                <a:blip r:embed="rId3"/>
                <a:stretch>
                  <a:fillRect l="-1035" t="-4061" b="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>
            <a:extLst>
              <a:ext uri="{FF2B5EF4-FFF2-40B4-BE49-F238E27FC236}">
                <a16:creationId xmlns:a16="http://schemas.microsoft.com/office/drawing/2014/main" id="{2321B8DA-1A36-5F28-9319-FF36F556A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val="1156701222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3A9FDC9-1980-E0E2-3F40-E68A45C56E62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65CB73A-6D83-1AA3-0D27-AA71D8A0697A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ED5160A-813C-1E45-8A67-F7E1CF659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Google Shape;15880;p58">
            <a:extLst>
              <a:ext uri="{FF2B5EF4-FFF2-40B4-BE49-F238E27FC236}">
                <a16:creationId xmlns:a16="http://schemas.microsoft.com/office/drawing/2014/main" id="{F1E76AB5-5417-8646-E706-9F36BA761A68}"/>
              </a:ext>
            </a:extLst>
          </p:cNvPr>
          <p:cNvSpPr txBox="1"/>
          <p:nvPr/>
        </p:nvSpPr>
        <p:spPr>
          <a:xfrm>
            <a:off x="594360" y="1928185"/>
            <a:ext cx="10981871" cy="351888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B58F0387-4D61-EA98-C18D-2293180EF69D}"/>
                  </a:ext>
                </a:extLst>
              </p:cNvPr>
              <p:cNvSpPr txBox="1"/>
              <p:nvPr/>
            </p:nvSpPr>
            <p:spPr>
              <a:xfrm>
                <a:off x="1480457" y="2471057"/>
                <a:ext cx="942702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/>
                  <a:t>Le nombre qui, </a:t>
                </a:r>
                <a:r>
                  <a:rPr lang="fr-FR" sz="2400">
                    <a:solidFill>
                      <a:srgbClr val="0040C0"/>
                    </a:solidFill>
                  </a:rPr>
                  <a:t>multiplié par 5</a:t>
                </a:r>
                <a:r>
                  <a:rPr lang="fr-FR" sz="2400"/>
                  <a:t> puis </a:t>
                </a:r>
                <a:r>
                  <a:rPr lang="fr-FR" sz="2400">
                    <a:solidFill>
                      <a:srgbClr val="FF0000"/>
                    </a:solidFill>
                  </a:rPr>
                  <a:t>augmenté de 7</a:t>
                </a:r>
                <a:r>
                  <a:rPr lang="fr-FR" sz="2400"/>
                  <a:t>, </a:t>
                </a:r>
                <a:r>
                  <a:rPr lang="fr-FR" sz="2400">
                    <a:solidFill>
                      <a:srgbClr val="F58750"/>
                    </a:solidFill>
                  </a:rPr>
                  <a:t>donne 32 </a:t>
                </a:r>
                <a:r>
                  <a:rPr lang="fr-FR" sz="2400"/>
                  <a:t>est solution de l’équation:</a:t>
                </a:r>
              </a:p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+…=…</m:t>
                      </m:r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B58F0387-4D61-EA98-C18D-2293180EF6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0457" y="2471057"/>
                <a:ext cx="9427029" cy="1200329"/>
              </a:xfrm>
              <a:prstGeom prst="rect">
                <a:avLst/>
              </a:prstGeom>
              <a:blipFill>
                <a:blip r:embed="rId3"/>
                <a:stretch>
                  <a:fillRect l="-1035" t="-4061" b="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3BE296B-E004-B573-C94E-B1C7920CD140}"/>
                  </a:ext>
                </a:extLst>
              </p:cNvPr>
              <p:cNvSpPr txBox="1"/>
              <p:nvPr/>
            </p:nvSpPr>
            <p:spPr>
              <a:xfrm>
                <a:off x="6859971" y="3198165"/>
                <a:ext cx="498889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F587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32</m:t>
                      </m:r>
                    </m:oMath>
                  </m:oMathPara>
                </a14:m>
                <a:endParaRPr lang="fr-FR" sz="2400">
                  <a:solidFill>
                    <a:srgbClr val="0040C0"/>
                  </a:solidFill>
                </a:endParaRPr>
              </a:p>
            </p:txBody>
          </p:sp>
        </mc:Choice>
        <mc:Fallback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3BE296B-E004-B573-C94E-B1C7920CD1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9971" y="3198165"/>
                <a:ext cx="498889" cy="461665"/>
              </a:xfrm>
              <a:prstGeom prst="rect">
                <a:avLst/>
              </a:prstGeom>
              <a:blipFill>
                <a:blip r:embed="rId4"/>
                <a:stretch>
                  <a:fillRect l="-2439" r="-853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EE11527E-195A-7CBF-CE0E-CF827946813C}"/>
                  </a:ext>
                </a:extLst>
              </p:cNvPr>
              <p:cNvSpPr txBox="1"/>
              <p:nvPr/>
            </p:nvSpPr>
            <p:spPr>
              <a:xfrm>
                <a:off x="5040561" y="3198167"/>
                <a:ext cx="406928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2400">
                  <a:solidFill>
                    <a:srgbClr val="0040C0"/>
                  </a:solidFill>
                </a:endParaRPr>
              </a:p>
            </p:txBody>
          </p:sp>
        </mc:Choice>
        <mc:Fallback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EE11527E-195A-7CBF-CE0E-CF82794681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0561" y="3198167"/>
                <a:ext cx="406928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5F2CA833-79E7-01F3-16C6-C23E99D9A704}"/>
                  </a:ext>
                </a:extLst>
              </p:cNvPr>
              <p:cNvSpPr txBox="1"/>
              <p:nvPr/>
            </p:nvSpPr>
            <p:spPr>
              <a:xfrm>
                <a:off x="6193970" y="3198166"/>
                <a:ext cx="430796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fr-FR" sz="2400">
                  <a:solidFill>
                    <a:srgbClr val="0040C0"/>
                  </a:solidFill>
                </a:endParaRPr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5F2CA833-79E7-01F3-16C6-C23E99D9A7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3970" y="3198166"/>
                <a:ext cx="430796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42013178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prstClr val="white">
                    <a:lumMod val="65000"/>
                  </a:prstClr>
                </a:solidFill>
              </a:rPr>
              <a:t>L’enseignant lit la question</a:t>
            </a: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600" b="1">
                <a:solidFill>
                  <a:prstClr val="white">
                    <a:lumMod val="65000"/>
                  </a:prstClr>
                </a:solidFill>
              </a:rPr>
              <a:t>Complétez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O</a:t>
            </a:r>
            <a:endParaRPr lang="fr-FR" sz="1200" b="1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55BA720-52C4-2400-DA95-CA0438A33A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866" y="1888330"/>
            <a:ext cx="10722270" cy="3125994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06E76091-69F3-18BB-FA1C-DA221DA9E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val="495167715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D06C70E3-6C68-204F-373F-1135EEABC562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0459F3B0-A1C0-285C-B29C-1E95385CD262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16562039-079B-6D7A-3549-3BF7F4C653A2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E41F164B-6C7C-3743-C09C-8242BDDDA3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B5DCEA7A-E5A1-97E3-F124-E4892F19E28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O</a:t>
            </a:r>
            <a:endParaRPr lang="fr-FR" sz="1200" b="1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73B6A40-D78E-6EF9-951C-635DBA2B41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866" y="1888330"/>
            <a:ext cx="10722270" cy="3125994"/>
          </a:xfrm>
          <a:prstGeom prst="rect">
            <a:avLst/>
          </a:prstGeom>
        </p:spPr>
      </p:pic>
      <mc:AlternateContent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6B37FFED-A44A-98F7-6ECA-5E225CCB6184}"/>
                  </a:ext>
                </a:extLst>
              </p:cNvPr>
              <p:cNvSpPr txBox="1"/>
              <p:nvPr/>
            </p:nvSpPr>
            <p:spPr>
              <a:xfrm>
                <a:off x="4191000" y="3266661"/>
                <a:ext cx="2133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11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6B37FFED-A44A-98F7-6ECA-5E225CCB61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0" y="3266661"/>
                <a:ext cx="213360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C9315EA-2704-6038-CE21-198F2D62B844}"/>
                  </a:ext>
                </a:extLst>
              </p:cNvPr>
              <p:cNvSpPr txBox="1"/>
              <p:nvPr/>
            </p:nvSpPr>
            <p:spPr>
              <a:xfrm>
                <a:off x="7358744" y="3277549"/>
                <a:ext cx="2133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C9315EA-2704-6038-CE21-198F2D62B8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8744" y="3277549"/>
                <a:ext cx="213360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72809865-F97B-AF76-E3E7-80E1BEB25D36}"/>
                  </a:ext>
                </a:extLst>
              </p:cNvPr>
              <p:cNvSpPr txBox="1"/>
              <p:nvPr/>
            </p:nvSpPr>
            <p:spPr>
              <a:xfrm>
                <a:off x="4158343" y="3821834"/>
                <a:ext cx="2133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72809865-F97B-AF76-E3E7-80E1BEB25D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8343" y="3821834"/>
                <a:ext cx="213360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5D4C27E-D799-1087-658D-06502399B50C}"/>
                  </a:ext>
                </a:extLst>
              </p:cNvPr>
              <p:cNvSpPr txBox="1"/>
              <p:nvPr/>
            </p:nvSpPr>
            <p:spPr>
              <a:xfrm>
                <a:off x="7402287" y="3832723"/>
                <a:ext cx="2133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11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5D4C27E-D799-1087-658D-06502399B5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2287" y="3832723"/>
                <a:ext cx="213360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44EF4E8-4F4C-25E6-47C8-A519254E5D2C}"/>
                  </a:ext>
                </a:extLst>
              </p:cNvPr>
              <p:cNvSpPr txBox="1"/>
              <p:nvPr/>
            </p:nvSpPr>
            <p:spPr>
              <a:xfrm>
                <a:off x="4452263" y="4371626"/>
                <a:ext cx="24057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 +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44EF4E8-4F4C-25E6-47C8-A519254E5D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2263" y="4371626"/>
                <a:ext cx="2405735" cy="369332"/>
              </a:xfrm>
              <a:prstGeom prst="rect">
                <a:avLst/>
              </a:prstGeom>
              <a:blipFill>
                <a:blip r:embed="rId8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57A385C-5F61-DB5E-E26C-F72625A7337E}"/>
                  </a:ext>
                </a:extLst>
              </p:cNvPr>
              <p:cNvSpPr txBox="1"/>
              <p:nvPr/>
            </p:nvSpPr>
            <p:spPr>
              <a:xfrm>
                <a:off x="7881259" y="4371622"/>
                <a:ext cx="24057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 +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57A385C-5F61-DB5E-E26C-F72625A733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1259" y="4371622"/>
                <a:ext cx="2405735" cy="369332"/>
              </a:xfrm>
              <a:prstGeom prst="rect">
                <a:avLst/>
              </a:prstGeom>
              <a:blipFill>
                <a:blip r:embed="rId9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40960628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>
                  <a:solidFill>
                    <a:schemeClr val="tx1"/>
                  </a:solidFill>
                </a:rPr>
              </a:br>
              <a:r>
                <a:rPr lang="fr-FR" sz="5600" b="1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>
            <a:fillRect/>
          </a:stretch>
        </p:blipFill>
        <p:spPr>
          <a:xfrm>
            <a:off x="5414010" y="1047750"/>
            <a:ext cx="1263390" cy="1226820"/>
          </a:xfrm>
          <a:custGeom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val="2618613237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Exprimez vos avis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411199-2A42-BDD1-D1F6-B1278A418751}"/>
              </a:ext>
            </a:extLst>
          </p:cNvPr>
          <p:cNvSpPr txBox="1"/>
          <p:nvPr/>
        </p:nvSpPr>
        <p:spPr>
          <a:xfrm>
            <a:off x="1226009" y="1963712"/>
            <a:ext cx="894588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/>
            </a:pPr>
            <a:r>
              <a:rPr lang="fr-FR" sz="2400"/>
              <a:t>On considère le système: </a:t>
            </a:r>
          </a:p>
          <a:p>
            <a:pPr>
              <a:defRPr sz="2400"/>
            </a:pPr>
            <a:endParaRPr lang="fr-FR"/>
          </a:p>
          <a:p>
            <a:pPr>
              <a:defRPr sz="2400"/>
            </a:pPr>
            <a:endParaRPr lang="fr-FR"/>
          </a:p>
          <a:p>
            <a:pPr>
              <a:defRPr sz="2400"/>
            </a:pPr>
            <a:endParaRPr lang="fr-FR"/>
          </a:p>
          <a:p>
            <a:pPr>
              <a:defRPr sz="2400"/>
            </a:pPr>
            <a:endParaRPr lang="fr-FR"/>
          </a:p>
          <a:p>
            <a:pPr>
              <a:defRPr sz="2400"/>
            </a:pPr>
            <a:r>
              <a:rPr lang="fr-FR"/>
              <a:t>Comment vérifier si le couple (</a:t>
            </a:r>
            <a:r>
              <a:rPr lang="fr-FR">
                <a:solidFill>
                  <a:srgbClr val="0040C0"/>
                </a:solidFill>
              </a:rPr>
              <a:t>8</a:t>
            </a:r>
            <a:r>
              <a:rPr lang="fr-FR">
                <a:solidFill>
                  <a:srgbClr val="FF0000"/>
                </a:solidFill>
              </a:rPr>
              <a:t> </a:t>
            </a:r>
            <a:r>
              <a:rPr lang="fr-FR"/>
              <a:t>; </a:t>
            </a:r>
            <a:r>
              <a:rPr lang="fr-FR">
                <a:solidFill>
                  <a:srgbClr val="FF0000"/>
                </a:solidFill>
              </a:rPr>
              <a:t>2</a:t>
            </a:r>
            <a:r>
              <a:rPr lang="fr-FR"/>
              <a:t>) est une solution de ce système ?</a:t>
            </a:r>
          </a:p>
          <a:p>
            <a:pPr>
              <a:defRPr sz="2400"/>
            </a:pPr>
            <a:endParaRPr/>
          </a:p>
        </p:txBody>
      </p:sp>
      <mc:AlternateContent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05B1753-39E6-82F8-8E51-8C1343471B1D}"/>
                  </a:ext>
                </a:extLst>
              </p:cNvPr>
              <p:cNvSpPr txBox="1"/>
              <p:nvPr/>
            </p:nvSpPr>
            <p:spPr>
              <a:xfrm>
                <a:off x="4645238" y="1761479"/>
                <a:ext cx="1847814" cy="8238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d>
                        <m:dPr>
                          <m:begChr m:val="{"/>
                          <m:sepChr m:val="|"/>
                          <m:endChr m:val=""/>
                          <m:grow m:val="on"/>
                          <m:shp m:val="centered"/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maxDist m:val="off"/>
                              <m:objDist m:val="off"/>
                              <m:rSpRule m:val="0"/>
                              <m:rSp m:val="0"/>
                              <m:ctrlPr>
                                <a:rPr lang="fr-FR" sz="24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sz="24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=10</m:t>
                              </m:r>
                            </m:e>
                            <m:e>
                              <m:r>
                                <a:rPr lang="fr-FR" sz="24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lang="fr-FR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=14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1400"/>
              </a:p>
            </p:txBody>
          </p:sp>
        </mc:Choice>
        <mc:Fallback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05B1753-39E6-82F8-8E51-8C1343471B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5238" y="1761479"/>
                <a:ext cx="1847814" cy="8238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1583904945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>
                <a:solidFill>
                  <a:srgbClr val="106585"/>
                </a:solidFill>
              </a:rPr>
              <a:t>Vérifier si un couple est solution d’un système de deux équations du 1</a:t>
            </a:r>
            <a:r>
              <a:rPr lang="fr-FR" altLang="fr-FR" b="1" baseline="30000">
                <a:solidFill>
                  <a:srgbClr val="106585"/>
                </a:solidFill>
              </a:rPr>
              <a:t>er</a:t>
            </a:r>
            <a:r>
              <a:rPr lang="fr-FR" altLang="fr-FR" b="1">
                <a:solidFill>
                  <a:srgbClr val="106585"/>
                </a:solidFill>
              </a:rPr>
              <a:t>  degré à deux inconnues 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O</a:t>
            </a:r>
            <a:endParaRPr lang="fr-FR" sz="1200" b="1">
              <a:latin typeface="Dosis Bold" pitchFamily="2" charset="0"/>
            </a:endParaRPr>
          </a:p>
        </p:txBody>
      </p:sp>
    </p:spTree>
    <p:extLst>
      <p:ext uri="{BB962C8B-B14F-4D97-AF65-F5344CB8AC3E}">
        <p14:creationId val="3314337182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65FE01CF-40A1-40CD-B5A8-A7DC2CC22F0C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98C2003-B356-918C-B00E-91C53561D96E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la fin de cette séance, vous serez capables de</a:t>
            </a:r>
            <a:endParaRPr kumimoji="0" lang="fr-FR" sz="1600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8D82E05-CA0D-78C5-F0A6-471D6A699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7E0B7D67-B869-62BA-2048-E32E2A563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8016EBC-FCC4-506E-BCF0-4276FD251309}"/>
                  </a:ext>
                </a:extLst>
              </p:cNvPr>
              <p:cNvSpPr txBox="1"/>
              <p:nvPr/>
            </p:nvSpPr>
            <p:spPr>
              <a:xfrm>
                <a:off x="1514434" y="2609607"/>
                <a:ext cx="9163131" cy="20241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 sz="2800"/>
                </a:pPr>
                <a:r>
                  <a:rPr lang="fr-FR" sz="2400"/>
                  <a:t>Vérifier si  un couple de nombres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p"/>
                        </m:rPr>
                        <a:rPr lang="fr-FR" sz="2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fr-FR" sz="24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  <m:r>
                        <m:rPr>
                          <m:sty m:val="p"/>
                        </m:rPr>
                        <a:rPr lang="fr-FR" sz="24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;</m:t>
                      </m:r>
                      <m:r>
                        <m:rPr>
                          <m:sty m:val="p"/>
                        </m:rPr>
                        <a:rPr lang="fr-FR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  <m:r>
                        <m:rPr>
                          <m:sty m:val="p"/>
                        </m:rPr>
                        <a:rPr lang="fr-FR" sz="2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r>
                  <a:rPr lang="fr-FR" sz="2400">
                    <a:solidFill>
                      <a:schemeClr val="tx1"/>
                    </a:solidFill>
                  </a:rPr>
                  <a:t> </a:t>
                </a:r>
                <a:r>
                  <a:rPr lang="fr-FR" sz="2400"/>
                  <a:t>est solution d’un système: </a:t>
                </a:r>
              </a:p>
              <a:p>
                <a:pPr>
                  <a:defRPr sz="2400"/>
                </a:pPr>
                <a:endParaRPr lang="fr-FR"/>
              </a:p>
              <a:p>
                <a:pPr>
                  <a:defRPr sz="2400"/>
                </a:pPr>
                <a14:m>
                  <m:oMathPara>
                    <m:oMathParaPr>
                      <m:jc/>
                    </m:oMathParaPr>
                    <m:oMath>
                      <m:d>
                        <m:dPr>
                          <m:begChr m:val="{"/>
                          <m:sepChr m:val="|"/>
                          <m:endChr m:val=""/>
                          <m:grow m:val="on"/>
                          <m:shp m:val="centered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maxDist m:val="off"/>
                              <m:objDist m:val="off"/>
                              <m:rSpRule m:val="0"/>
                              <m:rSp m:val="0"/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fr-FR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𝑏𝑦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fr-FR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/>
              </a:p>
              <a:p>
                <a:pPr>
                  <a:defRPr sz="2400"/>
                </a:pPr>
                <a:endParaRPr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8016EBC-FCC4-506E-BCF0-4276FD2513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4434" y="2609607"/>
                <a:ext cx="9163131" cy="2024144"/>
              </a:xfrm>
              <a:prstGeom prst="rect">
                <a:avLst/>
              </a:prstGeom>
              <a:blipFill>
                <a:blip r:embed="rId3"/>
                <a:stretch>
                  <a:fillRect l="-997" t="-2410" r="0" b="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1384416015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Consignes et explications données aux élèves (à dire à haute voix)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L’élève prête l’attention à l’enseignant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rPr>
              <a:t>Banque des icones utilisées dans les slides</a:t>
            </a:r>
            <a:endParaRPr lang="en-US" sz="18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L’élève lève la main avant de répondre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L’élève recopie la correction sur le livret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Slide réservé à l’enseignant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val="2427763168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>
                <a:fillRect/>
              </a:stretch>
            </p:blipFill>
            <p:spPr>
              <a:xfrm>
                <a:off x="8785161" y="1328109"/>
                <a:ext cx="1212279" cy="1231221"/>
              </a:xfrm>
              <a:custGeom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>
                <a:fillRect/>
              </a:stretch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val="2774331533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ce que c’est qu’une solution d’un système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>
        <mc:Choice Requires="a14">
          <p:sp>
            <p:nvSpPr>
              <p:cNvPr id="2" name="D_A_02">
                <a:extLst>
                  <a:ext uri="{FF2B5EF4-FFF2-40B4-BE49-F238E27FC236}">
                    <a16:creationId xmlns:a16="http://schemas.microsoft.com/office/drawing/2014/main" id="{C4E9A172-FAFD-5E1E-E8B3-29BFFB6516BD}"/>
                  </a:ext>
                </a:extLst>
              </p:cNvPr>
              <p:cNvSpPr txBox="1"/>
              <p:nvPr/>
            </p:nvSpPr>
            <p:spPr>
              <a:xfrm>
                <a:off x="765809" y="617889"/>
                <a:ext cx="11176000" cy="3048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defRPr/>
                </a:pPr>
                <a:r>
                  <a:rPr kumimoji="0" lang="fr-FR" sz="1400" b="0" i="1" u="none" strike="noStrike" kern="1200" cap="none" spc="0" normalizeH="0" baseline="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L’enseignant insiste sur le fait que</a:t>
                </a:r>
                <a:r>
                  <a:rPr kumimoji="0" lang="fr-FR" sz="1400" b="0" i="1" u="none" strike="noStrike" kern="1200" cap="none" spc="0" normalizeH="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l’’ordre: le 1</a:t>
                </a:r>
                <a:r>
                  <a:rPr kumimoji="0" lang="fr-FR" sz="1400" b="0" i="1" u="none" strike="noStrike" kern="1200" cap="none" spc="0" normalizeH="0" baseline="3000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er</a:t>
                </a:r>
                <a:r>
                  <a:rPr kumimoji="0" lang="fr-FR" sz="1400" b="0" i="1" u="none" strike="noStrike" kern="1200" cap="none" spc="0" normalizeH="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nombre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14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6</m:t>
                      </m:r>
                    </m:oMath>
                  </m:oMathPara>
                </a14:m>
                <a:r>
                  <a:rPr kumimoji="0" lang="fr-FR" sz="1400" b="0" i="1" u="none" strike="noStrike" kern="1200" cap="none" spc="0" normalizeH="0" baseline="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remplace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</m:oMath>
                  </m:oMathPara>
                </a14:m>
                <a:r>
                  <a:rPr kumimoji="0" lang="fr-FR" sz="1400" b="0" i="1" u="none" strike="noStrike" kern="1200" cap="none" spc="0" normalizeH="0" baseline="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et  le 2</a:t>
                </a:r>
                <a:r>
                  <a:rPr kumimoji="0" lang="fr-FR" sz="1400" b="0" i="1" u="none" strike="noStrike" kern="1200" cap="none" spc="0" normalizeH="0" baseline="3000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ème</a:t>
                </a:r>
                <a:r>
                  <a:rPr kumimoji="0" lang="fr-FR" sz="1400" b="0" i="1" u="none" strike="noStrike" kern="1200" cap="none" spc="0" normalizeH="0" baseline="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nombre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15</m:t>
                      </m:r>
                    </m:oMath>
                  </m:oMathPara>
                </a14:m>
                <a:r>
                  <a:rPr kumimoji="0" lang="fr-FR" sz="1400" b="0" i="1" u="none" strike="noStrike" kern="1200" cap="none" spc="0" normalizeH="0" baseline="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remplace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</m:oMath>
                  </m:oMathPara>
                </a14:m>
                <a:endParaRPr kumimoji="0" lang="fr-FR" sz="1400" b="0" i="1" u="none" strike="noStrike" kern="1200" cap="none" spc="0" normalizeH="0" baseline="0" noProof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" name="D_A_02">
                <a:extLst>
                  <a:ext uri="{FF2B5EF4-FFF2-40B4-BE49-F238E27FC236}">
                    <a16:creationId xmlns:a16="http://schemas.microsoft.com/office/drawing/2014/main" id="{C4E9A172-FAFD-5E1E-E8B3-29BFFB6516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617889"/>
                <a:ext cx="11176000" cy="304800"/>
              </a:xfrm>
              <a:prstGeom prst="rect">
                <a:avLst/>
              </a:prstGeom>
              <a:blipFill>
                <a:blip r:embed="rId3"/>
                <a:stretch>
                  <a:fillRect l="-164" t="-2000" r="0" b="-22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9CC72EE6-A6F4-3F23-CDFD-D6768906CFAC}"/>
                  </a:ext>
                </a:extLst>
              </p:cNvPr>
              <p:cNvSpPr txBox="1"/>
              <p:nvPr/>
            </p:nvSpPr>
            <p:spPr>
              <a:xfrm>
                <a:off x="3964992" y="1271682"/>
                <a:ext cx="3412738" cy="916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{"/>
                          <m:sepChr m:val="|"/>
                          <m:endChr m:val=""/>
                          <m:grow m:val="on"/>
                          <m:shp m:val="centered"/>
                          <m:ctrlPr>
                            <a:rPr kumimoji="0" lang="fr-FR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maxDist m:val="off"/>
                              <m:objDist m:val="off"/>
                              <m:rSpRule m:val="0"/>
                              <m:rSp m:val="0"/>
                              <m:ctrlP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C79BD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6</m:t>
                              </m:r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15</m:t>
                              </m:r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=21</m:t>
                              </m:r>
                            </m:e>
                            <m:e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4×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C79BD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6</m:t>
                              </m:r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+5×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15</m:t>
                              </m:r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=99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kumimoji="0" lang="fr-FR" sz="12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9CC72EE6-A6F4-3F23-CDFD-D6768906CF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4992" y="1271682"/>
                <a:ext cx="3412738" cy="9161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7672A1B7-B90B-870D-80BE-789CD01B789C}"/>
                  </a:ext>
                </a:extLst>
              </p:cNvPr>
              <p:cNvSpPr txBox="1"/>
              <p:nvPr/>
            </p:nvSpPr>
            <p:spPr>
              <a:xfrm>
                <a:off x="476471" y="4887461"/>
                <a:ext cx="8041251" cy="16548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marR="0" lvl="0" indent="-34290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lang="fr-FR" sz="2400" kern="0">
                    <a:solidFill>
                      <a:prstClr val="black"/>
                    </a:solidFill>
                  </a:rPr>
                  <a:t>L</a:t>
                </a:r>
                <a:r>
                  <a: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e couple</a:t>
                </a:r>
                <a:r>
                  <a: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24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C79BD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6 ;</m:t>
                      </m:r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15</m:t>
                      </m:r>
                      <m:r>
                        <a:rPr kumimoji="0" lang="fr-FR" sz="24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r>
                  <a: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 est solution du système:</a:t>
                </a:r>
              </a:p>
              <a:p>
                <a:pPr marR="0" lvl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defRPr/>
                </a:pPr>
                <a:r>
                  <a: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marR="0" lvl="0" algn="ctr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defRPr/>
                </a:pPr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{"/>
                          <m:sepChr m:val="|"/>
                          <m:endChr m:val=""/>
                          <m:grow m:val="on"/>
                          <m:shp m:val="centered"/>
                          <m:ctrlPr>
                            <a:rPr kumimoji="0" lang="fr-FR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maxDist m:val="off"/>
                              <m:objDist m:val="off"/>
                              <m:rSpRule m:val="0"/>
                              <m:rSp m:val="0"/>
                              <m:ctrlP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C79BD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=21</m:t>
                              </m:r>
                            </m:e>
                            <m:e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×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C79BD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+5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×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=90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r>
                  <a:rPr kumimoji="0" lang="fr-FR" sz="1200" b="1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</a:p>
            </p:txBody>
          </p:sp>
        </mc:Choice>
        <mc:Fallback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7672A1B7-B90B-870D-80BE-789CD01B78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471" y="4887461"/>
                <a:ext cx="8041251" cy="1654812"/>
              </a:xfrm>
              <a:prstGeom prst="rect">
                <a:avLst/>
              </a:prstGeom>
              <a:blipFill>
                <a:blip r:embed="rId5"/>
                <a:stretch>
                  <a:fillRect l="-986" t="-295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AF010B10-7F51-B550-1377-0F73AE97D8D5}"/>
                  </a:ext>
                </a:extLst>
              </p:cNvPr>
              <p:cNvSpPr txBox="1"/>
              <p:nvPr/>
            </p:nvSpPr>
            <p:spPr>
              <a:xfrm>
                <a:off x="476471" y="2667172"/>
                <a:ext cx="9961308" cy="16548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marR="0" lvl="0" indent="-34290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lang="fr-FR" sz="2400" kern="0">
                    <a:solidFill>
                      <a:prstClr val="black"/>
                    </a:solidFill>
                  </a:rPr>
                  <a:t>L</a:t>
                </a:r>
                <a:r>
                  <a: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es deux nombre</a:t>
                </a:r>
                <a:r>
                  <a: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C79BD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6 </m:t>
                      </m:r>
                    </m:oMath>
                  </m:oMathPara>
                </a14:m>
                <a:r>
                  <a: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2C79BD"/>
                    </a:solidFill>
                    <a:effectLst/>
                    <a:uLnTx/>
                    <a:uFillTx/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et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C79BD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15</m:t>
                      </m:r>
                    </m:oMath>
                  </m:oMathPara>
                </a14:m>
                <a:r>
                  <a: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, pris dans cet ordre, vérifient les deux  équations du système:</a:t>
                </a:r>
                <a:endParaRPr lang="fr-FR" sz="2400" kern="0">
                  <a:solidFill>
                    <a:prstClr val="black"/>
                  </a:solidFill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{"/>
                          <m:sepChr m:val="|"/>
                          <m:endChr m:val=""/>
                          <m:grow m:val="on"/>
                          <m:shp m:val="centered"/>
                          <m:ctrlPr>
                            <a:rPr kumimoji="0" lang="fr-FR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maxDist m:val="off"/>
                              <m:objDist m:val="off"/>
                              <m:rSpRule m:val="0"/>
                              <m:rSp m:val="0"/>
                              <m:ctrlP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C79BD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=21</m:t>
                              </m:r>
                            </m:e>
                            <m:e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×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C79BD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+5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×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=90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r>
                  <a:rPr kumimoji="0" lang="fr-FR" sz="1200" b="1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</a:p>
            </p:txBody>
          </p:sp>
        </mc:Choice>
        <mc:Fallback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AF010B10-7F51-B550-1377-0F73AE97D8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471" y="2667172"/>
                <a:ext cx="9961308" cy="1654812"/>
              </a:xfrm>
              <a:prstGeom prst="rect">
                <a:avLst/>
              </a:prstGeom>
              <a:blipFill>
                <a:blip r:embed="rId6"/>
                <a:stretch>
                  <a:fillRect l="-796" t="-2952" r="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39290029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A41401BA-FFA2-5DB4-DE81-4083985E3BB6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74BA7AC-C9E7-0E65-9B1F-A1713E464652}"/>
              </a:ext>
            </a:extLst>
          </p:cNvPr>
          <p:cNvSpPr/>
          <p:nvPr/>
        </p:nvSpPr>
        <p:spPr>
          <a:xfrm>
            <a:off x="972766" y="1759974"/>
            <a:ext cx="10336442" cy="19949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D_A_01">
            <a:extLst>
              <a:ext uri="{FF2B5EF4-FFF2-40B4-BE49-F238E27FC236}">
                <a16:creationId xmlns:a16="http://schemas.microsoft.com/office/drawing/2014/main" id="{78B99358-4FEB-B516-214E-87487F4E00F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De manière générale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C6A2B0-7CB4-D749-6218-2F70BF2CF8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M</a:t>
            </a:r>
            <a:endParaRPr lang="fr-FR" sz="1200" b="1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4E40081-7190-6EDC-F858-504A29FCA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988C8F1-4E9E-1EA1-7A35-41EA13F8F367}"/>
              </a:ext>
            </a:extLst>
          </p:cNvPr>
          <p:cNvSpPr txBox="1"/>
          <p:nvPr/>
        </p:nvSpPr>
        <p:spPr>
          <a:xfrm>
            <a:off x="765809" y="604297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explique comment on détermine le degré d’un polynôme.</a:t>
            </a:r>
          </a:p>
        </p:txBody>
      </p:sp>
      <mc:AlternateContent>
        <mc:Choice Requires="a14">
          <p:sp>
            <p:nvSpPr>
              <p:cNvPr id="6" name="TextBox 2">
                <a:extLst>
                  <a:ext uri="{FF2B5EF4-FFF2-40B4-BE49-F238E27FC236}">
                    <a16:creationId xmlns:a16="http://schemas.microsoft.com/office/drawing/2014/main" id="{EE5A26AB-253F-FAA0-0C3B-E268F64A66F1}"/>
                  </a:ext>
                </a:extLst>
              </p:cNvPr>
              <p:cNvSpPr txBox="1"/>
              <p:nvPr/>
            </p:nvSpPr>
            <p:spPr>
              <a:xfrm>
                <a:off x="1333013" y="1889760"/>
                <a:ext cx="9098280" cy="16548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 sz="2800"/>
                </a:pPr>
                <a:r>
                  <a:rPr lang="fr-FR" sz="2400"/>
                  <a:t>Un couple de nombres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p"/>
                        </m:rPr>
                        <a:rPr lang="fr-FR" sz="2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fr-FR" sz="24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  <m:r>
                        <m:rPr>
                          <m:sty m:val="p"/>
                        </m:rPr>
                        <a:rPr lang="fr-FR" sz="24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;</m:t>
                      </m:r>
                      <m:r>
                        <m:rPr>
                          <m:sty m:val="p"/>
                        </m:rPr>
                        <a:rPr lang="fr-FR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  <m:r>
                        <m:rPr>
                          <m:sty m:val="p"/>
                        </m:rPr>
                        <a:rPr lang="fr-FR" sz="2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r>
                  <a:rPr lang="fr-FR" sz="2400">
                    <a:solidFill>
                      <a:schemeClr val="tx1"/>
                    </a:solidFill>
                  </a:rPr>
                  <a:t> </a:t>
                </a:r>
                <a:r>
                  <a:rPr lang="fr-FR" sz="2400"/>
                  <a:t>est solution du système: </a:t>
                </a:r>
              </a:p>
              <a:p>
                <a:pPr>
                  <a:defRPr sz="2400"/>
                </a:pPr>
                <a:endParaRPr lang="fr-FR"/>
              </a:p>
              <a:p>
                <a:pPr>
                  <a:defRPr sz="2400"/>
                </a:pPr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{"/>
                          <m:sepChr m:val="|"/>
                          <m:endChr m:val=""/>
                          <m:grow m:val="on"/>
                          <m:shp m:val="centered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maxDist m:val="off"/>
                              <m:objDist m:val="off"/>
                              <m:rSpRule m:val="0"/>
                              <m:rSp m:val="0"/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fr-FR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𝑏𝑦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fr-FR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r>
                  <a:rPr lang="fr-FR"/>
                  <a:t>    si</a:t>
                </a:r>
                <a:endParaRPr/>
              </a:p>
            </p:txBody>
          </p:sp>
        </mc:Choice>
        <mc:Fallback>
          <p:sp>
            <p:nvSpPr>
              <p:cNvPr id="6" name="TextBox 2">
                <a:extLst>
                  <a:ext uri="{FF2B5EF4-FFF2-40B4-BE49-F238E27FC236}">
                    <a16:creationId xmlns:a16="http://schemas.microsoft.com/office/drawing/2014/main" id="{EE5A26AB-253F-FAA0-0C3B-E268F64A66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3013" y="1889760"/>
                <a:ext cx="9098280" cy="1654812"/>
              </a:xfrm>
              <a:prstGeom prst="rect">
                <a:avLst/>
              </a:prstGeom>
              <a:blipFill>
                <a:blip r:embed="rId3"/>
                <a:stretch>
                  <a:fillRect l="-1072" t="-295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1F98CD9-E72C-CD23-632F-8821AC38D0EF}"/>
                  </a:ext>
                </a:extLst>
              </p:cNvPr>
              <p:cNvSpPr txBox="1"/>
              <p:nvPr/>
            </p:nvSpPr>
            <p:spPr>
              <a:xfrm>
                <a:off x="3522146" y="2612673"/>
                <a:ext cx="3831771" cy="916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d>
                        <m:dPr>
                          <m:begChr m:val="{"/>
                          <m:sepChr m:val="|"/>
                          <m:endChr m:val=""/>
                          <m:grow m:val="on"/>
                          <m:shp m:val="centered"/>
                          <m:ctrlPr>
                            <a:rPr lang="fr-F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maxDist m:val="off"/>
                              <m:objDist m:val="off"/>
                              <m:rSpRule m:val="0"/>
                              <m:rSp m:val="0"/>
                              <m:ctrlPr>
                                <a:rPr lang="fr-FR" sz="24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m:rPr>
                                  <m:sty m:val="p"/>
                                </m:rPr>
                                <a:rPr lang="fr-FR" sz="240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m:rPr>
                                  <m:sty m:val="p"/>
                                </m:rPr>
                                <a:rPr lang="fr-FR" sz="24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e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m:rPr>
                                  <m:sty m:val="p"/>
                                </m:rPr>
                                <a:rPr lang="fr-FR" sz="240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m:rPr>
                                  <m:sty m:val="p"/>
                                </m:rPr>
                                <a:rPr lang="fr-FR" sz="24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1F98CD9-E72C-CD23-632F-8821AC38D0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2146" y="2612673"/>
                <a:ext cx="3831771" cy="9161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1565216846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3A1DE932-2454-456D-6408-B7B644C44D35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87B88AA9-7F96-569E-2340-0FCB401A643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Maintenant je vais vous montrer comment vérifier si un couple est solution d’un système.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60E5F1-396D-3388-2926-670F0775E94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M</a:t>
            </a:r>
            <a:endParaRPr lang="fr-FR" sz="1200" b="1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078CB32-1128-5D69-243E-744A36901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>
        <mc:Choice Requires="a14">
          <p:sp>
            <p:nvSpPr>
              <p:cNvPr id="2" name="D_A_02">
                <a:extLst>
                  <a:ext uri="{FF2B5EF4-FFF2-40B4-BE49-F238E27FC236}">
                    <a16:creationId xmlns:a16="http://schemas.microsoft.com/office/drawing/2014/main" id="{B360EFAA-2D3A-ECC1-D5F1-180E893D34EB}"/>
                  </a:ext>
                </a:extLst>
              </p:cNvPr>
              <p:cNvSpPr txBox="1"/>
              <p:nvPr/>
            </p:nvSpPr>
            <p:spPr>
              <a:xfrm>
                <a:off x="190500" y="673100"/>
                <a:ext cx="11176000" cy="3048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>
                  <a:spcAft>
                    <a:spcPts val="400"/>
                  </a:spcAft>
                </a:pPr>
                <a:r>
                  <a:rPr lang="fr-FR" sz="1400" i="1">
                    <a:solidFill>
                      <a:schemeClr val="bg1">
                        <a:lumMod val="65000"/>
                      </a:schemeClr>
                    </a:solidFill>
                  </a:rPr>
                  <a:t>L’enseignant explique que pour vérifier que  le couple </a:t>
                </a:r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("/>
                          <m:sepChr m:val="|"/>
                          <m:endChr m:val=")"/>
                          <m:grow m:val="on"/>
                          <m:shp m:val="centered"/>
                          <m:ctrlPr>
                            <a:rPr lang="fr-FR" sz="1400" b="0" i="1" smtClean="0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400" b="0" i="1" smtClean="0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 ;2</m:t>
                          </m:r>
                        </m:e>
                      </m:d>
                    </m:oMath>
                  </m:oMathPara>
                </a14:m>
                <a:r>
                  <a:rPr lang="fr-FR" sz="1400" i="1">
                    <a:solidFill>
                      <a:schemeClr val="bg1">
                        <a:lumMod val="65000"/>
                      </a:schemeClr>
                    </a:solidFill>
                  </a:rPr>
                  <a:t> est solution du système, je dois vérifier qu’il est solution de chacune de ses deux équations.</a:t>
                </a:r>
              </a:p>
            </p:txBody>
          </p:sp>
        </mc:Choice>
        <mc:Fallback>
          <p:sp>
            <p:nvSpPr>
              <p:cNvPr id="2" name="D_A_02">
                <a:extLst>
                  <a:ext uri="{FF2B5EF4-FFF2-40B4-BE49-F238E27FC236}">
                    <a16:creationId xmlns:a16="http://schemas.microsoft.com/office/drawing/2014/main" id="{B360EFAA-2D3A-ECC1-D5F1-180E893D34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" y="673100"/>
                <a:ext cx="11176000" cy="304800"/>
              </a:xfrm>
              <a:prstGeom prst="rect">
                <a:avLst/>
              </a:prstGeom>
              <a:blipFill>
                <a:blip r:embed="rId4"/>
                <a:stretch>
                  <a:fillRect l="-164" t="-2000" r="0" b="-22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681F7DFE-E080-A2C3-7BC5-DE21DF5E5C07}"/>
                  </a:ext>
                </a:extLst>
              </p:cNvPr>
              <p:cNvSpPr txBox="1"/>
              <p:nvPr/>
            </p:nvSpPr>
            <p:spPr>
              <a:xfrm>
                <a:off x="557049" y="1129951"/>
                <a:ext cx="10058400" cy="916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>
                    <a:solidFill>
                      <a:prstClr val="black"/>
                    </a:solidFill>
                  </a:rPr>
                  <a:t>Je vérifie si le couple </a:t>
                </a:r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("/>
                          <m:sepChr m:val="|"/>
                          <m:endChr m:val=")"/>
                          <m:grow m:val="on"/>
                          <m:shp m:val="centered"/>
                          <m:ctrlPr>
                            <a:rPr lang="fr-FR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fr-FR" sz="2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, </m:t>
                          </m:r>
                          <m:r>
                            <a:rPr lang="fr-FR" sz="24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fr-FR" sz="24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r>
                  <a:rPr lang="fr-FR" sz="2400">
                    <a:solidFill>
                      <a:prstClr val="black"/>
                    </a:solidFill>
                  </a:rPr>
                  <a:t>est solution du système </a:t>
                </a:r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{"/>
                          <m:sepChr m:val="|"/>
                          <m:endChr m:val=""/>
                          <m:grow m:val="on"/>
                          <m:shp m:val="centered"/>
                          <m:ctrlPr>
                            <a:rPr lang="fr-FR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maxDist m:val="off"/>
                              <m:objDist m:val="off"/>
                              <m:rSpRule m:val="0"/>
                              <m:rSp m:val="0"/>
                              <m:ctrlPr>
                                <a:rPr lang="fr-FR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=10</m:t>
                              </m:r>
                            </m:e>
                            <m:e>
                              <m:r>
                                <a:rPr lang="fr-FR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lang="fr-FR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=14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r>
                  <a:rPr lang="fr-FR" sz="2400"/>
                  <a:t> : </a:t>
                </a:r>
              </a:p>
            </p:txBody>
          </p:sp>
        </mc:Choice>
        <mc:Fallback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681F7DFE-E080-A2C3-7BC5-DE21DF5E5C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049" y="1129951"/>
                <a:ext cx="10058400" cy="916148"/>
              </a:xfrm>
              <a:prstGeom prst="rect">
                <a:avLst/>
              </a:prstGeom>
              <a:blipFill>
                <a:blip r:embed="rId5"/>
                <a:stretch>
                  <a:fillRect l="-909" r="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e 4">
            <a:extLst>
              <a:ext uri="{FF2B5EF4-FFF2-40B4-BE49-F238E27FC236}">
                <a16:creationId xmlns:a16="http://schemas.microsoft.com/office/drawing/2014/main" id="{D50EEC78-4206-5F90-7DF8-F368AA769553}"/>
              </a:ext>
            </a:extLst>
          </p:cNvPr>
          <p:cNvGrpSpPr/>
          <p:nvPr/>
        </p:nvGrpSpPr>
        <p:grpSpPr>
          <a:xfrm>
            <a:off x="653281" y="2413591"/>
            <a:ext cx="9287132" cy="529591"/>
            <a:chOff x="765809" y="2156955"/>
            <a:chExt cx="9287132" cy="529591"/>
          </a:xfrm>
        </p:grpSpPr>
        <mc:AlternateContent>
          <mc:Choice Requires="a14">
            <p:sp>
              <p:nvSpPr>
                <p:cNvPr id="7" name="ZoneTexte 6">
                  <a:extLst>
                    <a:ext uri="{FF2B5EF4-FFF2-40B4-BE49-F238E27FC236}">
                      <a16:creationId xmlns:a16="http://schemas.microsoft.com/office/drawing/2014/main" id="{444FFF09-7166-60D4-0327-628494E45957}"/>
                    </a:ext>
                  </a:extLst>
                </p:cNvPr>
                <p:cNvSpPr txBox="1"/>
                <p:nvPr/>
              </p:nvSpPr>
              <p:spPr>
                <a:xfrm>
                  <a:off x="1391993" y="2190917"/>
                  <a:ext cx="866094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2400"/>
                    <a:t>Je remplace </a:t>
                  </a:r>
                  <a14:m>
                    <m:oMathPara>
                      <m:oMathParaPr>
                        <m:jc m:val="left"/>
                      </m:oMathParaPr>
                      <m:oMath>
                        <m:r>
                          <a:rPr lang="fr-FR" sz="240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r>
                    <a:rPr lang="fr-FR" sz="2400"/>
                    <a:t> par </a:t>
                  </a:r>
                  <a14:m>
                    <m:oMathPara>
                      <m:oMathParaPr>
                        <m:jc m:val="left"/>
                      </m:oMathParaPr>
                      <m:oMath>
                        <m:r>
                          <a:rPr lang="fr-FR" sz="2400" i="1" smtClean="0">
                            <a:latin typeface="Cambria Math" panose="02040503050406030204" pitchFamily="18" charset="0"/>
                          </a:rPr>
                          <m:t>8</m:t>
                        </m:r>
                      </m:oMath>
                    </m:oMathPara>
                  </a14:m>
                  <a:r>
                    <a:rPr lang="fr-FR" sz="2400"/>
                    <a:t> et </a:t>
                  </a:r>
                  <a14:m>
                    <m:oMathPara>
                      <m:oMathParaPr>
                        <m:jc m:val="left"/>
                      </m:oMathParaPr>
                      <m:oMath>
                        <m:r>
                          <a:rPr lang="fr-FR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r>
                    <a:rPr lang="fr-FR" sz="2400"/>
                    <a:t> par </a:t>
                  </a:r>
                  <a14:m>
                    <m:oMathPara>
                      <m:oMathParaPr>
                        <m:jc m:val="left"/>
                      </m:oMathParaPr>
                      <m:oMath>
                        <m:r>
                          <a:rPr lang="fr-FR" sz="2400" i="1" smtClean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r>
                    <a:rPr lang="fr-FR" sz="2400"/>
                    <a:t> dans les deux équations du système :</a:t>
                  </a:r>
                </a:p>
              </p:txBody>
            </p:sp>
          </mc:Choice>
          <mc:Fallback>
            <p:sp>
              <p:nvSpPr>
                <p:cNvPr id="7" name="ZoneTexte 6">
                  <a:extLst>
                    <a:ext uri="{FF2B5EF4-FFF2-40B4-BE49-F238E27FC236}">
                      <a16:creationId xmlns:a16="http://schemas.microsoft.com/office/drawing/2014/main" id="{444FFF09-7166-60D4-0327-628494E4595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91993" y="2190917"/>
                  <a:ext cx="8660948" cy="461665"/>
                </a:xfrm>
                <a:prstGeom prst="rect">
                  <a:avLst/>
                </a:prstGeom>
                <a:blipFill>
                  <a:blip r:embed="rId6"/>
                  <a:stretch>
                    <a:fillRect l="-1126" t="-10667" b="-3066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F39534BD-25EB-5468-A9D3-27E294FF8F3A}"/>
                </a:ext>
              </a:extLst>
            </p:cNvPr>
            <p:cNvSpPr/>
            <p:nvPr/>
          </p:nvSpPr>
          <p:spPr>
            <a:xfrm>
              <a:off x="765809" y="2156955"/>
              <a:ext cx="529591" cy="52959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>
                  <a:solidFill>
                    <a:schemeClr val="bg1"/>
                  </a:solidFill>
                </a:rPr>
                <a:t>1</a:t>
              </a:r>
              <a:endParaRPr lang="fr-FR">
                <a:solidFill>
                  <a:schemeClr val="bg1"/>
                </a:solidFill>
              </a:endParaRPr>
            </a:p>
          </p:txBody>
        </p:sp>
      </p:grpSp>
      <mc:AlternateContent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B931DFB0-2D04-6892-5588-44C735DDDEF2}"/>
                  </a:ext>
                </a:extLst>
              </p:cNvPr>
              <p:cNvSpPr txBox="1"/>
              <p:nvPr/>
            </p:nvSpPr>
            <p:spPr>
              <a:xfrm>
                <a:off x="6983860" y="3008223"/>
                <a:ext cx="3536656" cy="9161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{"/>
                          <m:sepChr m:val="|"/>
                          <m:endChr m:val=""/>
                          <m:grow m:val="on"/>
                          <m:shp m:val="centered"/>
                          <m:ctrlPr>
                            <a:rPr lang="fr-FR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maxDist m:val="off"/>
                              <m:objDist m:val="off"/>
                              <m:rSpRule m:val="0"/>
                              <m:rSp m:val="0"/>
                              <m:ctrlPr>
                                <a:rPr lang="fr-FR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8 </m:t>
                              </m:r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2 </m:t>
                              </m:r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e>
                              <m:r>
                                <a:rPr lang="fr-FR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8 </m:t>
                              </m:r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lang="fr-FR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=14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r>
                  <a:rPr lang="fr-FR" sz="1800"/>
                  <a:t> </a:t>
                </a:r>
                <a:endParaRPr lang="fr-FR"/>
              </a:p>
            </p:txBody>
          </p:sp>
        </mc:Choice>
        <mc:Fallback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B931DFB0-2D04-6892-5588-44C735DDDE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3860" y="3008223"/>
                <a:ext cx="3536656" cy="91614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e 15">
            <a:extLst>
              <a:ext uri="{FF2B5EF4-FFF2-40B4-BE49-F238E27FC236}">
                <a16:creationId xmlns:a16="http://schemas.microsoft.com/office/drawing/2014/main" id="{E5345449-854B-F1EC-7649-6A823CE71A6B}"/>
              </a:ext>
            </a:extLst>
          </p:cNvPr>
          <p:cNvGrpSpPr/>
          <p:nvPr/>
        </p:nvGrpSpPr>
        <p:grpSpPr>
          <a:xfrm>
            <a:off x="653281" y="4104739"/>
            <a:ext cx="9287132" cy="529591"/>
            <a:chOff x="765809" y="2156955"/>
            <a:chExt cx="9287132" cy="529591"/>
          </a:xfrm>
        </p:grpSpPr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99F3055A-76B9-69FA-E845-272DE45EED15}"/>
                </a:ext>
              </a:extLst>
            </p:cNvPr>
            <p:cNvSpPr txBox="1"/>
            <p:nvPr/>
          </p:nvSpPr>
          <p:spPr>
            <a:xfrm>
              <a:off x="1391993" y="2190917"/>
              <a:ext cx="86609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/>
                <a:t>Les deux égalités du système sont vraies;</a:t>
              </a:r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9318D112-0B49-50B5-985D-0B4268F8AD8E}"/>
                </a:ext>
              </a:extLst>
            </p:cNvPr>
            <p:cNvSpPr/>
            <p:nvPr/>
          </p:nvSpPr>
          <p:spPr>
            <a:xfrm>
              <a:off x="765809" y="2156955"/>
              <a:ext cx="529591" cy="52959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>
                  <a:solidFill>
                    <a:schemeClr val="bg1"/>
                  </a:solidFill>
                </a:rPr>
                <a:t>2</a:t>
              </a:r>
              <a:endParaRPr lang="fr-FR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3751DDA6-74E7-325D-E28B-55D262E2F3D1}"/>
              </a:ext>
            </a:extLst>
          </p:cNvPr>
          <p:cNvGrpSpPr/>
          <p:nvPr/>
        </p:nvGrpSpPr>
        <p:grpSpPr>
          <a:xfrm>
            <a:off x="653281" y="5011757"/>
            <a:ext cx="9287132" cy="529591"/>
            <a:chOff x="765809" y="2156955"/>
            <a:chExt cx="9287132" cy="529591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685A5519-AABD-6ED3-FDE3-7707EF7305AE}"/>
                </a:ext>
              </a:extLst>
            </p:cNvPr>
            <p:cNvSpPr txBox="1"/>
            <p:nvPr/>
          </p:nvSpPr>
          <p:spPr>
            <a:xfrm>
              <a:off x="1391993" y="2190917"/>
              <a:ext cx="86609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/>
                <a:t>Je conclue : </a:t>
              </a:r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B69638B0-7EBB-6A94-4547-EB7BD83E81D1}"/>
                </a:ext>
              </a:extLst>
            </p:cNvPr>
            <p:cNvSpPr/>
            <p:nvPr/>
          </p:nvSpPr>
          <p:spPr>
            <a:xfrm>
              <a:off x="765809" y="2156955"/>
              <a:ext cx="529591" cy="52959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>
                  <a:solidFill>
                    <a:schemeClr val="bg1"/>
                  </a:solidFill>
                </a:rPr>
                <a:t>3</a:t>
              </a:r>
              <a:endParaRPr lang="fr-FR">
                <a:solidFill>
                  <a:schemeClr val="bg1"/>
                </a:solidFill>
              </a:endParaRPr>
            </a:p>
          </p:txBody>
        </p:sp>
      </p:grpSp>
      <p:sp>
        <p:nvSpPr>
          <p:cNvPr id="23" name="ZoneTexte 22">
            <a:extLst>
              <a:ext uri="{FF2B5EF4-FFF2-40B4-BE49-F238E27FC236}">
                <a16:creationId xmlns:a16="http://schemas.microsoft.com/office/drawing/2014/main" id="{738B1B44-2229-6E1A-E343-FF355107931A}"/>
              </a:ext>
            </a:extLst>
          </p:cNvPr>
          <p:cNvSpPr txBox="1"/>
          <p:nvPr/>
        </p:nvSpPr>
        <p:spPr>
          <a:xfrm>
            <a:off x="425788" y="5735109"/>
            <a:ext cx="96227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/>
              <a:t>les deux équations du système sont vraies, (</a:t>
            </a:r>
            <a:r>
              <a:rPr lang="fr-FR" sz="2400">
                <a:solidFill>
                  <a:schemeClr val="accent4"/>
                </a:solidFill>
              </a:rPr>
              <a:t>8</a:t>
            </a:r>
            <a:r>
              <a:rPr lang="fr-FR" sz="2400"/>
              <a:t> ; </a:t>
            </a:r>
            <a:r>
              <a:rPr lang="fr-FR" sz="2400">
                <a:solidFill>
                  <a:srgbClr val="FF0000"/>
                </a:solidFill>
              </a:rPr>
              <a:t>2</a:t>
            </a:r>
            <a:r>
              <a:rPr lang="fr-FR" sz="2400"/>
              <a:t>) est solution du système : </a:t>
            </a:r>
          </a:p>
        </p:txBody>
      </p:sp>
      <mc:AlternateContent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7D565EE6-127C-4C1E-0F26-DB092B023E7D}"/>
                  </a:ext>
                </a:extLst>
              </p:cNvPr>
              <p:cNvSpPr txBox="1"/>
              <p:nvPr/>
            </p:nvSpPr>
            <p:spPr>
              <a:xfrm>
                <a:off x="9724962" y="5534881"/>
                <a:ext cx="2010132" cy="9161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{"/>
                          <m:sepChr m:val="|"/>
                          <m:endChr m:val=""/>
                          <m:grow m:val="on"/>
                          <m:shp m:val="centered"/>
                          <m:ctrlPr>
                            <a:rPr lang="fr-FR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maxDist m:val="off"/>
                              <m:objDist m:val="off"/>
                              <m:rSpRule m:val="0"/>
                              <m:rSp m:val="0"/>
                              <m:ctrlPr>
                                <a:rPr lang="fr-FR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=10</m:t>
                              </m:r>
                            </m:e>
                            <m:e>
                              <m:r>
                                <a:rPr lang="fr-FR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lang="fr-FR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=14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r>
                  <a:rPr lang="fr-FR" sz="2400"/>
                  <a:t> </a:t>
                </a:r>
              </a:p>
            </p:txBody>
          </p:sp>
        </mc:Choice>
        <mc:Fallback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7D565EE6-127C-4C1E-0F26-DB092B023E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4962" y="5534881"/>
                <a:ext cx="2010132" cy="91614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3017665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3" grpId="0"/>
      <p:bldP spid="2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FFF60F8C-52A5-33DF-04AF-2D10B7BC1BA5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D999E0E6-EDF2-7F60-B9D7-DAD0F07EBAA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M</a:t>
            </a:r>
            <a:endParaRPr lang="fr-FR" sz="1200" b="1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C5134B3-A314-40B2-769C-CA20D94169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31F0444F-86A0-DE31-8A03-9C932AC32282}"/>
                  </a:ext>
                </a:extLst>
              </p:cNvPr>
              <p:cNvSpPr txBox="1"/>
              <p:nvPr/>
            </p:nvSpPr>
            <p:spPr>
              <a:xfrm>
                <a:off x="557049" y="1129951"/>
                <a:ext cx="10058400" cy="916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>
                    <a:solidFill>
                      <a:prstClr val="black"/>
                    </a:solidFill>
                  </a:rPr>
                  <a:t>Je vérifie si le couple </a:t>
                </a:r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("/>
                          <m:sepChr m:val="|"/>
                          <m:endChr m:val=")"/>
                          <m:grow m:val="on"/>
                          <m:shp m:val="centered"/>
                          <m:ctrlPr>
                            <a:rPr lang="fr-FR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, </m:t>
                          </m:r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</m:d>
                      <m:r>
                        <a:rPr lang="fr-FR" sz="24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r>
                  <a:rPr lang="fr-FR" sz="2400">
                    <a:solidFill>
                      <a:prstClr val="black"/>
                    </a:solidFill>
                  </a:rPr>
                  <a:t>est solution du système       </a:t>
                </a:r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{"/>
                          <m:sepChr m:val="|"/>
                          <m:endChr m:val=""/>
                          <m:grow m:val="on"/>
                          <m:shp m:val="centered"/>
                          <m:ctrlPr>
                            <a:rPr lang="fr-FR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maxDist m:val="off"/>
                              <m:objDist m:val="off"/>
                              <m:rSpRule m:val="0"/>
                              <m:rSp m:val="0"/>
                              <m:ctrlPr>
                                <a:rPr lang="fr-FR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=10</m:t>
                              </m:r>
                            </m:e>
                            <m:e>
                              <m:r>
                                <a:rPr lang="fr-FR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lang="fr-FR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=14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r>
                  <a:rPr lang="fr-FR" sz="2400"/>
                  <a:t> : </a:t>
                </a:r>
              </a:p>
            </p:txBody>
          </p:sp>
        </mc:Choice>
        <mc:Fallback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31F0444F-86A0-DE31-8A03-9C932AC32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049" y="1129951"/>
                <a:ext cx="10058400" cy="916148"/>
              </a:xfrm>
              <a:prstGeom prst="rect">
                <a:avLst/>
              </a:prstGeom>
              <a:blipFill>
                <a:blip r:embed="rId4"/>
                <a:stretch>
                  <a:fillRect l="-909" r="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e 4">
            <a:extLst>
              <a:ext uri="{FF2B5EF4-FFF2-40B4-BE49-F238E27FC236}">
                <a16:creationId xmlns:a16="http://schemas.microsoft.com/office/drawing/2014/main" id="{31E91E28-5305-574B-EE30-8D6068924B56}"/>
              </a:ext>
            </a:extLst>
          </p:cNvPr>
          <p:cNvGrpSpPr/>
          <p:nvPr/>
        </p:nvGrpSpPr>
        <p:grpSpPr>
          <a:xfrm>
            <a:off x="653281" y="2413591"/>
            <a:ext cx="9287132" cy="529591"/>
            <a:chOff x="765809" y="2156955"/>
            <a:chExt cx="9287132" cy="529591"/>
          </a:xfrm>
        </p:grpSpPr>
        <mc:AlternateContent>
          <mc:Choice Requires="a14">
            <p:sp>
              <p:nvSpPr>
                <p:cNvPr id="7" name="ZoneTexte 6">
                  <a:extLst>
                    <a:ext uri="{FF2B5EF4-FFF2-40B4-BE49-F238E27FC236}">
                      <a16:creationId xmlns:a16="http://schemas.microsoft.com/office/drawing/2014/main" id="{B786729D-F912-D163-90F1-8E85E86076A6}"/>
                    </a:ext>
                  </a:extLst>
                </p:cNvPr>
                <p:cNvSpPr txBox="1"/>
                <p:nvPr/>
              </p:nvSpPr>
              <p:spPr>
                <a:xfrm>
                  <a:off x="1391993" y="2190917"/>
                  <a:ext cx="866094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2400"/>
                    <a:t>Je remplace </a:t>
                  </a:r>
                  <a14:m>
                    <m:oMathPara>
                      <m:oMathParaPr>
                        <m:jc m:val="left"/>
                      </m:oMathParaPr>
                      <m:oMath>
                        <m:r>
                          <a:rPr lang="fr-FR" sz="240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r>
                    <a:rPr lang="fr-FR" sz="2400"/>
                    <a:t> par </a:t>
                  </a:r>
                  <a14:m>
                    <m:oMathPara>
                      <m:oMathParaPr>
                        <m:jc m:val="left"/>
                      </m:oMathParaPr>
                      <m:oMath>
                        <m:r>
                          <a:rPr lang="fr-FR" sz="2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r>
                    <a:rPr lang="fr-FR" sz="2400"/>
                    <a:t> et </a:t>
                  </a:r>
                  <a14:m>
                    <m:oMathPara>
                      <m:oMathParaPr>
                        <m:jc m:val="left"/>
                      </m:oMathParaPr>
                      <m:oMath>
                        <m:r>
                          <a:rPr lang="fr-FR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r>
                    <a:rPr lang="fr-FR" sz="2400"/>
                    <a:t> par </a:t>
                  </a:r>
                  <a14:m>
                    <m:oMathPara>
                      <m:oMathParaPr>
                        <m:jc m:val="left"/>
                      </m:oMathParaPr>
                      <m:oMath>
                        <m:r>
                          <a:rPr lang="fr-F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oMath>
                    </m:oMathPara>
                  </a14:m>
                  <a:r>
                    <a:rPr lang="fr-FR" sz="2400"/>
                    <a:t> dans les deux équations du système :</a:t>
                  </a:r>
                </a:p>
              </p:txBody>
            </p:sp>
          </mc:Choice>
          <mc:Fallback>
            <p:sp>
              <p:nvSpPr>
                <p:cNvPr id="7" name="ZoneTexte 6">
                  <a:extLst>
                    <a:ext uri="{FF2B5EF4-FFF2-40B4-BE49-F238E27FC236}">
                      <a16:creationId xmlns:a16="http://schemas.microsoft.com/office/drawing/2014/main" id="{B786729D-F912-D163-90F1-8E85E86076A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91993" y="2190917"/>
                  <a:ext cx="8660948" cy="461665"/>
                </a:xfrm>
                <a:prstGeom prst="rect">
                  <a:avLst/>
                </a:prstGeom>
                <a:blipFill>
                  <a:blip r:embed="rId5"/>
                  <a:stretch>
                    <a:fillRect l="-1126" t="-10667" b="-3066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9553DB14-C740-3510-C0CD-8888EABCC3DE}"/>
                </a:ext>
              </a:extLst>
            </p:cNvPr>
            <p:cNvSpPr/>
            <p:nvPr/>
          </p:nvSpPr>
          <p:spPr>
            <a:xfrm>
              <a:off x="765809" y="2156955"/>
              <a:ext cx="529591" cy="52959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>
                  <a:solidFill>
                    <a:schemeClr val="bg1"/>
                  </a:solidFill>
                </a:rPr>
                <a:t>1</a:t>
              </a:r>
              <a:endParaRPr lang="fr-FR">
                <a:solidFill>
                  <a:schemeClr val="bg1"/>
                </a:solidFill>
              </a:endParaRPr>
            </a:p>
          </p:txBody>
        </p:sp>
      </p:grpSp>
      <mc:AlternateContent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94612F55-3876-FE83-9C61-04A172FF6FDC}"/>
                  </a:ext>
                </a:extLst>
              </p:cNvPr>
              <p:cNvSpPr txBox="1"/>
              <p:nvPr/>
            </p:nvSpPr>
            <p:spPr>
              <a:xfrm>
                <a:off x="7481916" y="2936715"/>
                <a:ext cx="3536656" cy="9161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{"/>
                          <m:sepChr m:val="|"/>
                          <m:endChr m:val=""/>
                          <m:grow m:val="on"/>
                          <m:shp m:val="centered"/>
                          <m:ctrlPr>
                            <a:rPr lang="fr-FR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maxDist m:val="off"/>
                              <m:objDist m:val="off"/>
                              <m:rSpRule m:val="0"/>
                              <m:rSp m:val="0"/>
                              <m:ctrlPr>
                                <a:rPr lang="fr-FR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2 </m:t>
                              </m:r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8 </m:t>
                              </m:r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e>
                              <m:r>
                                <a:rPr lang="fr-FR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2 </m:t>
                              </m:r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lang="fr-FR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=14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r>
                  <a:rPr lang="fr-FR" sz="1800"/>
                  <a:t> </a:t>
                </a:r>
                <a:endParaRPr lang="fr-FR"/>
              </a:p>
            </p:txBody>
          </p:sp>
        </mc:Choice>
        <mc:Fallback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94612F55-3876-FE83-9C61-04A172FF6F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1916" y="2936715"/>
                <a:ext cx="3536656" cy="91614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e 15">
            <a:extLst>
              <a:ext uri="{FF2B5EF4-FFF2-40B4-BE49-F238E27FC236}">
                <a16:creationId xmlns:a16="http://schemas.microsoft.com/office/drawing/2014/main" id="{D8BAD778-F6CD-81F8-8FBF-2136D9D70613}"/>
              </a:ext>
            </a:extLst>
          </p:cNvPr>
          <p:cNvGrpSpPr/>
          <p:nvPr/>
        </p:nvGrpSpPr>
        <p:grpSpPr>
          <a:xfrm>
            <a:off x="653281" y="4360296"/>
            <a:ext cx="9287132" cy="529591"/>
            <a:chOff x="765809" y="2156955"/>
            <a:chExt cx="9287132" cy="529591"/>
          </a:xfrm>
        </p:grpSpPr>
        <mc:AlternateContent>
          <mc:Choice Requires="a14">
            <p:sp>
              <p:nvSpPr>
                <p:cNvPr id="17" name="ZoneTexte 16">
                  <a:extLst>
                    <a:ext uri="{FF2B5EF4-FFF2-40B4-BE49-F238E27FC236}">
                      <a16:creationId xmlns:a16="http://schemas.microsoft.com/office/drawing/2014/main" id="{4391835F-E8E2-8D63-0341-01260106B56C}"/>
                    </a:ext>
                  </a:extLst>
                </p:cNvPr>
                <p:cNvSpPr txBox="1"/>
                <p:nvPr/>
              </p:nvSpPr>
              <p:spPr>
                <a:xfrm>
                  <a:off x="1391993" y="2190917"/>
                  <a:ext cx="866094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2400"/>
                    <a:t>La 2ème égalité du système n’est pas vraie </a:t>
                  </a:r>
                  <a14:m>
                    <m:oMathPara>
                      <m:oMathParaPr>
                        <m:jc m:val="left"/>
                      </m:oMathParaPr>
                      <m:oMath>
                        <m:r>
                          <a:rPr lang="fr-FR" sz="2400" i="1" smtClean="0">
                            <a:latin typeface="Cambria Math" panose="02040503050406030204" pitchFamily="18" charset="0"/>
                          </a:rPr>
                          <m:t>2 + 3 × 8 = 26</m:t>
                        </m:r>
                      </m:oMath>
                    </m:oMathPara>
                  </a14:m>
                  <a:endParaRPr lang="fr-FR" sz="2400"/>
                </a:p>
              </p:txBody>
            </p:sp>
          </mc:Choice>
          <mc:Fallback>
            <p:sp>
              <p:nvSpPr>
                <p:cNvPr id="17" name="ZoneTexte 16">
                  <a:extLst>
                    <a:ext uri="{FF2B5EF4-FFF2-40B4-BE49-F238E27FC236}">
                      <a16:creationId xmlns:a16="http://schemas.microsoft.com/office/drawing/2014/main" id="{4391835F-E8E2-8D63-0341-01260106B56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91993" y="2190917"/>
                  <a:ext cx="8660948" cy="461665"/>
                </a:xfrm>
                <a:prstGeom prst="rect">
                  <a:avLst/>
                </a:prstGeom>
                <a:blipFill>
                  <a:blip r:embed="rId7"/>
                  <a:stretch>
                    <a:fillRect l="-1126" t="-10526" b="-2894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C6F18748-0821-D4C0-EB19-87AAD40D881F}"/>
                </a:ext>
              </a:extLst>
            </p:cNvPr>
            <p:cNvSpPr/>
            <p:nvPr/>
          </p:nvSpPr>
          <p:spPr>
            <a:xfrm>
              <a:off x="765809" y="2156955"/>
              <a:ext cx="529591" cy="52959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>
                  <a:solidFill>
                    <a:schemeClr val="bg1"/>
                  </a:solidFill>
                </a:rPr>
                <a:t>2</a:t>
              </a:r>
              <a:endParaRPr lang="fr-FR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66DAED6B-13C7-CFA3-76A6-DE5AA8DADAE4}"/>
              </a:ext>
            </a:extLst>
          </p:cNvPr>
          <p:cNvGrpSpPr/>
          <p:nvPr/>
        </p:nvGrpSpPr>
        <p:grpSpPr>
          <a:xfrm>
            <a:off x="653281" y="5728049"/>
            <a:ext cx="9287132" cy="529591"/>
            <a:chOff x="765809" y="2156955"/>
            <a:chExt cx="9287132" cy="529591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E4077A2C-3D4E-B191-FC3B-956DDEC49BED}"/>
                </a:ext>
              </a:extLst>
            </p:cNvPr>
            <p:cNvSpPr txBox="1"/>
            <p:nvPr/>
          </p:nvSpPr>
          <p:spPr>
            <a:xfrm>
              <a:off x="1391993" y="2190917"/>
              <a:ext cx="86609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/>
                <a:t>Je conclue : (</a:t>
              </a:r>
              <a:r>
                <a:rPr lang="fr-FR" sz="2400">
                  <a:solidFill>
                    <a:schemeClr val="accent4"/>
                  </a:solidFill>
                </a:rPr>
                <a:t>2</a:t>
              </a:r>
              <a:r>
                <a:rPr lang="fr-FR" sz="2400"/>
                <a:t> ; </a:t>
              </a:r>
              <a:r>
                <a:rPr lang="fr-FR" sz="2400">
                  <a:solidFill>
                    <a:srgbClr val="FF0000"/>
                  </a:solidFill>
                </a:rPr>
                <a:t>8</a:t>
              </a:r>
              <a:r>
                <a:rPr lang="fr-FR" sz="2400"/>
                <a:t>) n’est pas solution du système :</a:t>
              </a:r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5427A29E-8F09-A5B4-54BB-94EA3D0D4DBA}"/>
                </a:ext>
              </a:extLst>
            </p:cNvPr>
            <p:cNvSpPr/>
            <p:nvPr/>
          </p:nvSpPr>
          <p:spPr>
            <a:xfrm>
              <a:off x="765809" y="2156955"/>
              <a:ext cx="529591" cy="52959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>
                  <a:solidFill>
                    <a:schemeClr val="bg1"/>
                  </a:solidFill>
                </a:rPr>
                <a:t>3</a:t>
              </a:r>
              <a:endParaRPr lang="fr-FR">
                <a:solidFill>
                  <a:schemeClr val="bg1"/>
                </a:solidFill>
              </a:endParaRPr>
            </a:p>
          </p:txBody>
        </p:sp>
      </p:grpSp>
      <mc:AlternateContent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C81BE58E-30B6-DE3B-57D4-24F740859517}"/>
                  </a:ext>
                </a:extLst>
              </p:cNvPr>
              <p:cNvSpPr txBox="1"/>
              <p:nvPr/>
            </p:nvSpPr>
            <p:spPr>
              <a:xfrm>
                <a:off x="7763991" y="5534771"/>
                <a:ext cx="2010132" cy="9161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{"/>
                          <m:sepChr m:val="|"/>
                          <m:endChr m:val=""/>
                          <m:grow m:val="on"/>
                          <m:shp m:val="centered"/>
                          <m:ctrlPr>
                            <a:rPr lang="fr-FR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maxDist m:val="off"/>
                              <m:objDist m:val="off"/>
                              <m:rSpRule m:val="0"/>
                              <m:rSp m:val="0"/>
                              <m:ctrlPr>
                                <a:rPr lang="fr-FR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=10</m:t>
                              </m:r>
                            </m:e>
                            <m:e>
                              <m:r>
                                <a:rPr lang="fr-FR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lang="fr-FR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=14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r>
                  <a:rPr lang="fr-FR" sz="2400"/>
                  <a:t> </a:t>
                </a:r>
              </a:p>
            </p:txBody>
          </p:sp>
        </mc:Choice>
        <mc:Fallback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C81BE58E-30B6-DE3B-57D4-24F7408595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3991" y="5534771"/>
                <a:ext cx="2010132" cy="91614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D_A_01">
                <a:extLst>
                  <a:ext uri="{FF2B5EF4-FFF2-40B4-BE49-F238E27FC236}">
                    <a16:creationId xmlns:a16="http://schemas.microsoft.com/office/drawing/2014/main" id="{0FF5B738-8F8D-4698-BAB7-65517C6D75CD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>
                    <a:solidFill>
                      <a:schemeClr val="bg1">
                        <a:lumMod val="65000"/>
                      </a:schemeClr>
                    </a:solidFill>
                  </a:rPr>
                  <a:t> Je garde le même système, mais cette fois je prends le couple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i"/>
                        </m:rPr>
                        <a:rPr lang="fr-FR" sz="1600" b="1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bi"/>
                        </m:rPr>
                        <a:rPr lang="fr-FR" sz="1600" b="1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fr-FR" sz="1600" b="1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 ;</m:t>
                      </m:r>
                      <m:r>
                        <m:rPr>
                          <m:sty m:val="bi"/>
                        </m:rPr>
                        <a:rPr lang="fr-FR" sz="1600" b="1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m:rPr>
                          <m:sty m:val="bi"/>
                        </m:rPr>
                        <a:rPr lang="fr-FR" sz="1600" b="1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r>
                  <a:rPr lang="fr-FR" sz="1600" b="1">
                    <a:solidFill>
                      <a:schemeClr val="bg1">
                        <a:lumMod val="65000"/>
                      </a:schemeClr>
                    </a:solidFill>
                  </a:rPr>
                  <a:t> au lieu de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i"/>
                        </m:rPr>
                        <a:rPr lang="fr-FR" sz="1600" b="1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bi"/>
                        </m:rPr>
                        <a:rPr lang="fr-FR" sz="1600" b="1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m:rPr>
                          <m:sty m:val="bi"/>
                        </m:rPr>
                        <a:rPr lang="fr-FR" sz="1600" b="1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 ;</m:t>
                      </m:r>
                      <m:r>
                        <m:rPr>
                          <m:sty m:val="bi"/>
                        </m:rPr>
                        <a:rPr lang="fr-FR" sz="1600" b="1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fr-FR" sz="1600" b="1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1600" b="1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6" name="D_A_01">
                <a:extLst>
                  <a:ext uri="{FF2B5EF4-FFF2-40B4-BE49-F238E27FC236}">
                    <a16:creationId xmlns:a16="http://schemas.microsoft.com/office/drawing/2014/main" id="{0FF5B738-8F8D-4698-BAB7-65517C6D75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D_A_02">
            <a:extLst>
              <a:ext uri="{FF2B5EF4-FFF2-40B4-BE49-F238E27FC236}">
                <a16:creationId xmlns:a16="http://schemas.microsoft.com/office/drawing/2014/main" id="{55B4FCA9-B4A1-3C6A-3D93-7B979787090A}"/>
              </a:ext>
            </a:extLst>
          </p:cNvPr>
          <p:cNvSpPr txBox="1"/>
          <p:nvPr/>
        </p:nvSpPr>
        <p:spPr>
          <a:xfrm>
            <a:off x="765809" y="673100"/>
            <a:ext cx="9732657" cy="26309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fait remarquer que la deuxième égalité est fausse. Il insiste ensuite sur le fait qu’un couple est ordonné : (x ; y) n’est pas la même chose que (y ; x).</a:t>
            </a: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318102E7-56B4-2413-FC1F-8DD80E696841}"/>
              </a:ext>
            </a:extLst>
          </p:cNvPr>
          <p:cNvSpPr/>
          <p:nvPr/>
        </p:nvSpPr>
        <p:spPr>
          <a:xfrm rot="16200000">
            <a:off x="8333865" y="3248326"/>
            <a:ext cx="148895" cy="1176406"/>
          </a:xfrm>
          <a:prstGeom prst="leftBrace">
            <a:avLst>
              <a:gd name="adj1" fmla="val 51667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 : angle droit 12">
            <a:extLst>
              <a:ext uri="{FF2B5EF4-FFF2-40B4-BE49-F238E27FC236}">
                <a16:creationId xmlns:a16="http://schemas.microsoft.com/office/drawing/2014/main" id="{CB5B42CF-AAC4-3A4B-DE8B-2ECDBBF64058}"/>
              </a:ext>
            </a:extLst>
          </p:cNvPr>
          <p:cNvSpPr/>
          <p:nvPr/>
        </p:nvSpPr>
        <p:spPr>
          <a:xfrm>
            <a:off x="9085006" y="3762081"/>
            <a:ext cx="639956" cy="863009"/>
          </a:xfrm>
          <a:prstGeom prst="bentUpArrow">
            <a:avLst>
              <a:gd name="adj1" fmla="val 0"/>
              <a:gd name="adj2" fmla="val 15013"/>
              <a:gd name="adj3" fmla="val 31146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val="13283639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5" grpId="0"/>
      <p:bldP spid="12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Google Shape;15880;p58">
            <a:extLst>
              <a:ext uri="{FF2B5EF4-FFF2-40B4-BE49-F238E27FC236}">
                <a16:creationId xmlns:a16="http://schemas.microsoft.com/office/drawing/2014/main" id="{7C152119-4BE3-F369-E155-327BE2B39F90}"/>
              </a:ext>
            </a:extLst>
          </p:cNvPr>
          <p:cNvSpPr txBox="1"/>
          <p:nvPr/>
        </p:nvSpPr>
        <p:spPr>
          <a:xfrm>
            <a:off x="594360" y="1928185"/>
            <a:ext cx="10981871" cy="351888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Complétez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VdC</a:t>
            </a:r>
            <a:endParaRPr lang="fr-FR" sz="1200" b="1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7474F8D4-F1E7-38FB-D120-BFA9274F8078}"/>
                  </a:ext>
                </a:extLst>
              </p:cNvPr>
              <p:cNvSpPr txBox="1"/>
              <p:nvPr/>
            </p:nvSpPr>
            <p:spPr>
              <a:xfrm>
                <a:off x="1102634" y="2402148"/>
                <a:ext cx="9370204" cy="12854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fr-FR" sz="2400" kern="0">
                    <a:solidFill>
                      <a:prstClr val="black"/>
                    </a:solidFill>
                  </a:rPr>
                  <a:t>Pour </a:t>
                </a:r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vérifie si le couple </a:t>
                </a:r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("/>
                          <m:sepChr m:val="|"/>
                          <m:endChr m:val=")"/>
                          <m:grow m:val="on"/>
                          <m:shp m:val="centered"/>
                          <m:ctrlPr>
                            <a:rPr kumimoji="0" lang="fr-FR" sz="240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fr-FR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kumimoji="0" lang="fr-FR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 , </m:t>
                          </m:r>
                          <m:r>
                            <a:rPr kumimoji="0" lang="fr-FR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est solution du système </a:t>
                </a:r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{"/>
                          <m:sepChr m:val="|"/>
                          <m:endChr m:val=""/>
                          <m:grow m:val="on"/>
                          <m:shp m:val="centered"/>
                          <m:ctrlPr>
                            <a:rPr kumimoji="0" lang="fr-FR" sz="240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maxDist m:val="off"/>
                              <m:objDist m:val="off"/>
                              <m:rSpRule m:val="0"/>
                              <m:rSp m:val="0"/>
                              <m:ctrlPr>
                                <a:rPr kumimoji="0" lang="fr-FR" sz="240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=15</m:t>
                              </m:r>
                            </m:e>
                            <m:e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=13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: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fr-FR" sz="2400" kern="0">
                    <a:solidFill>
                      <a:prstClr val="black"/>
                    </a:solidFill>
                  </a:rPr>
                  <a:t>Je remplace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b="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par …… et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par</a:t>
                </a:r>
                <a:r>
                  <a:rPr kumimoji="0" lang="fr-FR" sz="2400" i="0" u="none" strike="noStrike" kern="0" cap="none" spc="0" normalizeH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…….</a:t>
                </a:r>
                <a:endParaRPr kumimoji="0" lang="fr-FR" sz="240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7474F8D4-F1E7-38FB-D120-BFA9274F80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2634" y="2402148"/>
                <a:ext cx="9370204" cy="1285480"/>
              </a:xfrm>
              <a:prstGeom prst="rect">
                <a:avLst/>
              </a:prstGeom>
              <a:blipFill>
                <a:blip r:embed="rId3"/>
                <a:stretch>
                  <a:fillRect l="-1041" r="0" b="-995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ZoneTexte 4">
            <a:extLst>
              <a:ext uri="{FF2B5EF4-FFF2-40B4-BE49-F238E27FC236}">
                <a16:creationId xmlns:a16="http://schemas.microsoft.com/office/drawing/2014/main" id="{16360741-BD22-2BDD-74CB-0F7A0FB694A4}"/>
              </a:ext>
            </a:extLst>
          </p:cNvPr>
          <p:cNvSpPr txBox="1"/>
          <p:nvPr/>
        </p:nvSpPr>
        <p:spPr>
          <a:xfrm>
            <a:off x="563880" y="141092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/>
              <a:t>Complétez</a:t>
            </a:r>
            <a:endParaRPr lang="fr-FR" sz="2400"/>
          </a:p>
        </p:txBody>
      </p:sp>
    </p:spTree>
    <p:extLst>
      <p:ext uri="{BB962C8B-B14F-4D97-AF65-F5344CB8AC3E}">
        <p14:creationId val="4018945297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63CB3D2D-B741-F8DD-5A41-CB41A93EACAA}"/>
            </a:ext>
          </a:extLst>
        </p:cNvPr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i"/>
                        </m:rPr>
                        <a:rPr lang="fr-FR" sz="1600" b="1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𝐕𝐨𝐢𝐜𝐢</m:t>
                      </m:r>
                      <m:r>
                        <m:rPr>
                          <m:sty m:val="b"/>
                        </m:rP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𝐥𝐚</m:t>
                      </m:r>
                      <m:r>
                        <m:rPr>
                          <m:sty m:val="b"/>
                        </m:rP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𝐫</m:t>
                      </m:r>
                      <m:r>
                        <m:rPr>
                          <m:sty m:val="b"/>
                        </m:rP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é</m:t>
                      </m:r>
                      <m:r>
                        <m:rPr>
                          <m:sty m:val="b"/>
                        </m:rP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𝐩𝐨𝐧𝐬𝐞</m:t>
                      </m:r>
                    </m:oMath>
                  </m:oMathPara>
                </a14:m>
                <a:r>
                  <a:rPr lang="fr-FR" sz="1600" b="1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</a:p>
            </p:txBody>
          </p:sp>
        </mc:Choice>
        <mc:Fallback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C57C853-C603-123D-8424-14DB495699A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VdC</a:t>
            </a:r>
            <a:endParaRPr lang="fr-FR" sz="1200" b="1">
              <a:latin typeface="Dosis Bold" pitchFamily="2" charset="0"/>
            </a:endParaRPr>
          </a:p>
        </p:txBody>
      </p:sp>
      <mc:AlternateContent>
        <mc:Choice Requires="a14">
          <p:sp>
            <p:nvSpPr>
              <p:cNvPr id="4" name="D_A_02">
                <a:extLst>
                  <a:ext uri="{FF2B5EF4-FFF2-40B4-BE49-F238E27FC236}">
                    <a16:creationId xmlns:a16="http://schemas.microsoft.com/office/drawing/2014/main" id="{A356AB3D-9CF9-E1B6-A76D-73D9FC0B2267}"/>
                  </a:ext>
                </a:extLst>
              </p:cNvPr>
              <p:cNvSpPr txBox="1"/>
              <p:nvPr/>
            </p:nvSpPr>
            <p:spPr>
              <a:xfrm>
                <a:off x="199736" y="685800"/>
                <a:ext cx="11176000" cy="3048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>
                  <a:spcAft>
                    <a:spcPts val="400"/>
                  </a:spcAft>
                </a:pPr>
                <a:r>
                  <a:rPr lang="fr-FR" sz="1400" i="1">
                    <a:solidFill>
                      <a:schemeClr val="bg1">
                        <a:lumMod val="65000"/>
                      </a:schemeClr>
                    </a:solidFill>
                  </a:rPr>
                  <a:t>L'enseignant rappelle que, dans le couple </a:t>
                </a:r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("/>
                          <m:sepChr m:val="|"/>
                          <m:endChr m:val=")"/>
                          <m:grow m:val="on"/>
                          <m:shp m:val="centered"/>
                          <m:ctrlPr>
                            <a:rPr lang="fr-FR" sz="1400" b="0" i="1" smtClean="0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400" b="0" i="1" smtClean="0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6  ; 4</m:t>
                          </m:r>
                        </m:e>
                      </m:d>
                      <m:r>
                        <a:rPr lang="fr-FR" sz="1400" b="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r>
                  <a:rPr lang="fr-FR" sz="1400" i="1">
                    <a:solidFill>
                      <a:schemeClr val="bg1">
                        <a:lumMod val="65000"/>
                      </a:schemeClr>
                    </a:solidFill>
                  </a:rPr>
                  <a:t>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140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r>
                  <a:rPr lang="fr-FR" sz="1400" i="1">
                    <a:solidFill>
                      <a:schemeClr val="bg1">
                        <a:lumMod val="65000"/>
                      </a:schemeClr>
                    </a:solidFill>
                  </a:rPr>
                  <a:t> est la valeur de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1400" b="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400" b="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1400" b="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r>
                  <a:rPr lang="fr-FR" sz="1400" i="1">
                    <a:solidFill>
                      <a:schemeClr val="bg1">
                        <a:lumMod val="65000"/>
                      </a:schemeClr>
                    </a:solidFill>
                  </a:rPr>
                  <a:t> et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1400" b="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r>
                  <a:rPr lang="fr-FR" sz="1400" i="1">
                    <a:solidFill>
                      <a:schemeClr val="bg1">
                        <a:lumMod val="65000"/>
                      </a:schemeClr>
                    </a:solidFill>
                  </a:rPr>
                  <a:t>  est la valeur de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1400" b="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sz="1400" i="1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4" name="D_A_02">
                <a:extLst>
                  <a:ext uri="{FF2B5EF4-FFF2-40B4-BE49-F238E27FC236}">
                    <a16:creationId xmlns:a16="http://schemas.microsoft.com/office/drawing/2014/main" id="{A356AB3D-9CF9-E1B6-A76D-73D9FC0B22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736" y="685800"/>
                <a:ext cx="11176000" cy="304800"/>
              </a:xfrm>
              <a:prstGeom prst="rect">
                <a:avLst/>
              </a:prstGeom>
              <a:blipFill>
                <a:blip r:embed="rId3"/>
                <a:stretch>
                  <a:fillRect l="-164" t="-4000" r="0" b="-2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 9">
            <a:extLst>
              <a:ext uri="{FF2B5EF4-FFF2-40B4-BE49-F238E27FC236}">
                <a16:creationId xmlns:a16="http://schemas.microsoft.com/office/drawing/2014/main" id="{7E7AA0EA-D987-B291-8818-20A0CBCB2B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6" name="Google Shape;15880;p58">
            <a:extLst>
              <a:ext uri="{FF2B5EF4-FFF2-40B4-BE49-F238E27FC236}">
                <a16:creationId xmlns:a16="http://schemas.microsoft.com/office/drawing/2014/main" id="{6216E874-D236-0C7F-5F21-0B3EC3AE3016}"/>
              </a:ext>
            </a:extLst>
          </p:cNvPr>
          <p:cNvSpPr txBox="1"/>
          <p:nvPr/>
        </p:nvSpPr>
        <p:spPr>
          <a:xfrm>
            <a:off x="594360" y="1928185"/>
            <a:ext cx="10981871" cy="351888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6E2CC14-6E32-9AEE-A24C-CA37221E0A55}"/>
                  </a:ext>
                </a:extLst>
              </p:cNvPr>
              <p:cNvSpPr txBox="1"/>
              <p:nvPr/>
            </p:nvSpPr>
            <p:spPr>
              <a:xfrm>
                <a:off x="1102634" y="2402148"/>
                <a:ext cx="9370204" cy="12854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fr-FR" sz="2400" kern="0">
                    <a:solidFill>
                      <a:prstClr val="black"/>
                    </a:solidFill>
                  </a:rPr>
                  <a:t>Pour </a:t>
                </a:r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vérifie si le couple </a:t>
                </a:r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("/>
                          <m:sepChr m:val="|"/>
                          <m:endChr m:val=")"/>
                          <m:grow m:val="on"/>
                          <m:shp m:val="centered"/>
                          <m:ctrlPr>
                            <a:rPr kumimoji="0" lang="fr-FR" sz="240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fr-FR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kumimoji="0" lang="fr-FR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 , </m:t>
                          </m:r>
                          <m:r>
                            <a:rPr kumimoji="0" lang="fr-FR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est solution du système </a:t>
                </a:r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{"/>
                          <m:sepChr m:val="|"/>
                          <m:endChr m:val=""/>
                          <m:grow m:val="on"/>
                          <m:shp m:val="centered"/>
                          <m:ctrlPr>
                            <a:rPr kumimoji="0" lang="fr-FR" sz="240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maxDist m:val="off"/>
                              <m:objDist m:val="off"/>
                              <m:rSpRule m:val="0"/>
                              <m:rSp m:val="0"/>
                              <m:ctrlPr>
                                <a:rPr kumimoji="0" lang="fr-FR" sz="240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=15</m:t>
                              </m:r>
                            </m:e>
                            <m:e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=13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: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fr-FR" sz="2400" kern="0">
                    <a:solidFill>
                      <a:prstClr val="black"/>
                    </a:solidFill>
                  </a:rPr>
                  <a:t>Je remplace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b="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par …… et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par</a:t>
                </a:r>
                <a:r>
                  <a:rPr kumimoji="0" lang="fr-FR" sz="2400" i="0" u="none" strike="noStrike" kern="0" cap="none" spc="0" normalizeH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…….</a:t>
                </a:r>
                <a:endParaRPr kumimoji="0" lang="fr-FR" sz="240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6E2CC14-6E32-9AEE-A24C-CA37221E0A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2634" y="2402148"/>
                <a:ext cx="9370204" cy="1285480"/>
              </a:xfrm>
              <a:prstGeom prst="rect">
                <a:avLst/>
              </a:prstGeom>
              <a:blipFill>
                <a:blip r:embed="rId5"/>
                <a:stretch>
                  <a:fillRect l="-1041" r="0" b="-995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A4118010-0020-AD7E-85BA-69A52BDF2768}"/>
                  </a:ext>
                </a:extLst>
              </p:cNvPr>
              <p:cNvSpPr txBox="1"/>
              <p:nvPr/>
            </p:nvSpPr>
            <p:spPr>
              <a:xfrm>
                <a:off x="3409905" y="3225963"/>
                <a:ext cx="492370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sz="2400">
                  <a:solidFill>
                    <a:srgbClr val="0040C0"/>
                  </a:solidFill>
                </a:endParaRPr>
              </a:p>
            </p:txBody>
          </p:sp>
        </mc:Choice>
        <mc:Fallback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A4118010-0020-AD7E-85BA-69A52BDF27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9905" y="3225963"/>
                <a:ext cx="492370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5F1D2CC8-94E3-1A9D-4555-E2473EAA354E}"/>
                  </a:ext>
                </a:extLst>
              </p:cNvPr>
              <p:cNvSpPr txBox="1"/>
              <p:nvPr/>
            </p:nvSpPr>
            <p:spPr>
              <a:xfrm>
                <a:off x="4965290" y="3225963"/>
                <a:ext cx="589936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2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5F1D2CC8-94E3-1A9D-4555-E2473EAA35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5290" y="3225963"/>
                <a:ext cx="589936" cy="461665"/>
              </a:xfrm>
              <a:prstGeom prst="rect">
                <a:avLst/>
              </a:prstGeom>
              <a:blipFill>
                <a:blip r:embed="rId7"/>
                <a:stretch>
                  <a:fillRect l="-31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18495981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312F15C7-4DF2-DF35-CA49-C39A59290E4F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8D8DC31E-0BB8-3552-B1FD-48CA344C8E19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FC9FF69-39B5-C147-B03A-F4A3010CAB64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VdC</a:t>
            </a:r>
            <a:endParaRPr lang="fr-FR" sz="1200" b="1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16AA9661-15F5-006C-EA94-01C7D225F65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B2FF879-5C38-AC75-28C3-F54C6778B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EFD0D67E-614C-43F5-1407-7537EB11A654}"/>
                  </a:ext>
                </a:extLst>
              </p:cNvPr>
              <p:cNvSpPr txBox="1"/>
              <p:nvPr/>
            </p:nvSpPr>
            <p:spPr>
              <a:xfrm>
                <a:off x="1366448" y="2564273"/>
                <a:ext cx="9370204" cy="12854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fr-FR" sz="2400" kern="0">
                    <a:solidFill>
                      <a:prstClr val="black"/>
                    </a:solidFill>
                  </a:rPr>
                  <a:t>Pour </a:t>
                </a:r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vérifie si le couple </a:t>
                </a:r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("/>
                          <m:sepChr m:val="|"/>
                          <m:endChr m:val=")"/>
                          <m:grow m:val="on"/>
                          <m:shp m:val="centered"/>
                          <m:ctrlPr>
                            <a:rPr kumimoji="0" lang="fr-FR" sz="240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fr-FR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4 ; 6</m:t>
                          </m:r>
                        </m:e>
                      </m:d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est solution du système </a:t>
                </a:r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{"/>
                          <m:sepChr m:val="|"/>
                          <m:endChr m:val=""/>
                          <m:grow m:val="on"/>
                          <m:shp m:val="centered"/>
                          <m:ctrlPr>
                            <a:rPr kumimoji="0" lang="fr-FR" sz="240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maxDist m:val="off"/>
                              <m:objDist m:val="off"/>
                              <m:rSpRule m:val="0"/>
                              <m:rSp m:val="0"/>
                              <m:ctrlPr>
                                <a:rPr kumimoji="0" lang="fr-FR" sz="240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=15</m:t>
                              </m:r>
                            </m:e>
                            <m:e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=13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: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fr-FR" sz="2400" kern="0">
                    <a:solidFill>
                      <a:prstClr val="black"/>
                    </a:solidFill>
                  </a:rPr>
                  <a:t>Je remplace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b="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par …… et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par</a:t>
                </a:r>
                <a:r>
                  <a:rPr kumimoji="0" lang="fr-FR" sz="2400" i="0" u="none" strike="noStrike" kern="0" cap="none" spc="0" normalizeH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…….</a:t>
                </a:r>
                <a:endParaRPr kumimoji="0" lang="fr-FR" sz="240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EFD0D67E-614C-43F5-1407-7537EB11A6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6448" y="2564273"/>
                <a:ext cx="9370204" cy="1285480"/>
              </a:xfrm>
              <a:prstGeom prst="rect">
                <a:avLst/>
              </a:prstGeom>
              <a:blipFill>
                <a:blip r:embed="rId3"/>
                <a:stretch>
                  <a:fillRect l="-976" b="-995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Google Shape;15880;p58">
            <a:extLst>
              <a:ext uri="{FF2B5EF4-FFF2-40B4-BE49-F238E27FC236}">
                <a16:creationId xmlns:a16="http://schemas.microsoft.com/office/drawing/2014/main" id="{1A4CFBA9-C308-6A6C-6BDB-BED68752A042}"/>
              </a:ext>
            </a:extLst>
          </p:cNvPr>
          <p:cNvSpPr txBox="1"/>
          <p:nvPr/>
        </p:nvSpPr>
        <p:spPr>
          <a:xfrm>
            <a:off x="594360" y="1928185"/>
            <a:ext cx="10981871" cy="351888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089AB4B-206A-B11B-060A-C37498C9F96B}"/>
              </a:ext>
            </a:extLst>
          </p:cNvPr>
          <p:cNvSpPr txBox="1"/>
          <p:nvPr/>
        </p:nvSpPr>
        <p:spPr>
          <a:xfrm>
            <a:off x="563880" y="141092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/>
              <a:t>Complétez</a:t>
            </a:r>
            <a:endParaRPr lang="fr-FR" sz="2400"/>
          </a:p>
        </p:txBody>
      </p:sp>
    </p:spTree>
    <p:extLst>
      <p:ext uri="{BB962C8B-B14F-4D97-AF65-F5344CB8AC3E}">
        <p14:creationId val="3132772306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984722C0-B854-F96B-3682-665718D9DA15}"/>
            </a:ext>
          </a:extLst>
        </p:cNvPr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F91640CE-3DA8-C525-5883-0C0AB19A2959}"/>
                  </a:ext>
                </a:extLst>
              </p:cNvPr>
              <p:cNvSpPr txBox="1"/>
              <p:nvPr/>
            </p:nvSpPr>
            <p:spPr>
              <a:xfrm>
                <a:off x="1366448" y="2564273"/>
                <a:ext cx="9370204" cy="12854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fr-FR" sz="2400" kern="0">
                    <a:solidFill>
                      <a:prstClr val="black"/>
                    </a:solidFill>
                  </a:rPr>
                  <a:t>Pour </a:t>
                </a:r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vérifie si le couple </a:t>
                </a:r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("/>
                          <m:sepChr m:val="|"/>
                          <m:endChr m:val=")"/>
                          <m:grow m:val="on"/>
                          <m:shp m:val="centered"/>
                          <m:ctrlPr>
                            <a:rPr kumimoji="0" lang="fr-FR" sz="240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fr-FR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4 ; 6</m:t>
                          </m:r>
                        </m:e>
                      </m:d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est solution du système </a:t>
                </a:r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{"/>
                          <m:sepChr m:val="|"/>
                          <m:endChr m:val=""/>
                          <m:grow m:val="on"/>
                          <m:shp m:val="centered"/>
                          <m:ctrlPr>
                            <a:rPr kumimoji="0" lang="fr-FR" sz="240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maxDist m:val="off"/>
                              <m:objDist m:val="off"/>
                              <m:rSpRule m:val="0"/>
                              <m:rSp m:val="0"/>
                              <m:ctrlPr>
                                <a:rPr kumimoji="0" lang="fr-FR" sz="240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=15</m:t>
                              </m:r>
                            </m:e>
                            <m:e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=13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: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fr-FR" sz="2400" kern="0">
                    <a:solidFill>
                      <a:prstClr val="black"/>
                    </a:solidFill>
                  </a:rPr>
                  <a:t>Je remplace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b="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par …… et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par</a:t>
                </a:r>
                <a:r>
                  <a:rPr kumimoji="0" lang="fr-FR" sz="2400" i="0" u="none" strike="noStrike" kern="0" cap="none" spc="0" normalizeH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…….</a:t>
                </a:r>
                <a:endParaRPr kumimoji="0" lang="fr-FR" sz="240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F91640CE-3DA8-C525-5883-0C0AB19A29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6448" y="2564273"/>
                <a:ext cx="9370204" cy="1285480"/>
              </a:xfrm>
              <a:prstGeom prst="rect">
                <a:avLst/>
              </a:prstGeom>
              <a:blipFill>
                <a:blip r:embed="rId2"/>
                <a:stretch>
                  <a:fillRect l="-976" b="-995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Google Shape;15880;p58">
            <a:extLst>
              <a:ext uri="{FF2B5EF4-FFF2-40B4-BE49-F238E27FC236}">
                <a16:creationId xmlns:a16="http://schemas.microsoft.com/office/drawing/2014/main" id="{286921E4-E15B-6B42-75F6-63DB2701F741}"/>
              </a:ext>
            </a:extLst>
          </p:cNvPr>
          <p:cNvSpPr txBox="1"/>
          <p:nvPr/>
        </p:nvSpPr>
        <p:spPr>
          <a:xfrm>
            <a:off x="594360" y="1928185"/>
            <a:ext cx="10981871" cy="351888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C8EC40F4-2478-0010-1690-4663208B4F13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i"/>
                        </m:rPr>
                        <a:rPr lang="fr-FR" sz="1600" b="1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𝐕𝐨𝐢𝐜𝐢</m:t>
                      </m:r>
                      <m:r>
                        <m:rPr>
                          <m:sty m:val="b"/>
                        </m:rP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𝐥𝐚</m:t>
                      </m:r>
                      <m:r>
                        <m:rPr>
                          <m:sty m:val="b"/>
                        </m:rP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𝐫</m:t>
                      </m:r>
                      <m:r>
                        <m:rPr>
                          <m:sty m:val="b"/>
                        </m:rP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é</m:t>
                      </m:r>
                      <m:r>
                        <m:rPr>
                          <m:sty m:val="b"/>
                        </m:rP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𝐩𝐨𝐧𝐬𝐞</m:t>
                      </m:r>
                    </m:oMath>
                  </m:oMathPara>
                </a14:m>
                <a:r>
                  <a:rPr lang="fr-FR" sz="1600" b="1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</a:p>
            </p:txBody>
          </p:sp>
        </mc:Choice>
        <mc:Fallback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C8EC40F4-2478-0010-1690-4663208B4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A87AA39-4EEB-1F62-BAF2-87C5A38A0DD3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VdC</a:t>
            </a:r>
            <a:endParaRPr lang="fr-FR" sz="1200" b="1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5C2D713A-1F64-158B-399B-92B902839D1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5E779B3-B42C-9732-FEBA-10515E9C7A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6B795234-899F-86A5-4DD6-2938ACD92A9A}"/>
                  </a:ext>
                </a:extLst>
              </p:cNvPr>
              <p:cNvSpPr txBox="1"/>
              <p:nvPr/>
            </p:nvSpPr>
            <p:spPr>
              <a:xfrm>
                <a:off x="3685207" y="3421400"/>
                <a:ext cx="492370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2400">
                  <a:solidFill>
                    <a:srgbClr val="0040C0"/>
                  </a:solidFill>
                </a:endParaRPr>
              </a:p>
            </p:txBody>
          </p:sp>
        </mc:Choice>
        <mc:Fallback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6B795234-899F-86A5-4DD6-2938ACD92A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5207" y="3421400"/>
                <a:ext cx="492370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F766EB5-F1EC-F48D-65D8-A197450B68B0}"/>
                  </a:ext>
                </a:extLst>
              </p:cNvPr>
              <p:cNvSpPr txBox="1"/>
              <p:nvPr/>
            </p:nvSpPr>
            <p:spPr>
              <a:xfrm>
                <a:off x="5279923" y="3388088"/>
                <a:ext cx="589936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sz="2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F766EB5-F1EC-F48D-65D8-A197450B68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9923" y="3388088"/>
                <a:ext cx="589936" cy="461665"/>
              </a:xfrm>
              <a:prstGeom prst="rect">
                <a:avLst/>
              </a:prstGeom>
              <a:blipFill>
                <a:blip r:embed="rId6"/>
                <a:stretch>
                  <a:fillRect l="-206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42355940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85F91BE6-F39B-9F0D-EDFB-4122754BF20C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3" name="Google Shape;15880;p58">
            <a:extLst>
              <a:ext uri="{FF2B5EF4-FFF2-40B4-BE49-F238E27FC236}">
                <a16:creationId xmlns:a16="http://schemas.microsoft.com/office/drawing/2014/main" id="{A2CD8073-8F89-3DBF-DF95-AC2D493F2430}"/>
              </a:ext>
            </a:extLst>
          </p:cNvPr>
          <p:cNvSpPr txBox="1"/>
          <p:nvPr/>
        </p:nvSpPr>
        <p:spPr>
          <a:xfrm>
            <a:off x="594360" y="1928185"/>
            <a:ext cx="10981871" cy="351888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45" name="D_A_01">
            <a:extLst>
              <a:ext uri="{FF2B5EF4-FFF2-40B4-BE49-F238E27FC236}">
                <a16:creationId xmlns:a16="http://schemas.microsoft.com/office/drawing/2014/main" id="{ECE7018C-2DC9-7FB9-C88F-1B39BFCC8C7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Complétez par vraie ou fausse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7BBB499-0D91-DE4E-C246-E6C3EA941B9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VdC</a:t>
            </a:r>
            <a:endParaRPr lang="fr-FR" sz="1200" b="1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B7DF47A2-9A53-CE2A-D206-00EF29CCE82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B3404481-EA9D-C24C-0887-1670111E8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97586040-2169-2942-A890-4E4CE5FE7842}"/>
                  </a:ext>
                </a:extLst>
              </p:cNvPr>
              <p:cNvSpPr txBox="1"/>
              <p:nvPr/>
            </p:nvSpPr>
            <p:spPr>
              <a:xfrm>
                <a:off x="1546249" y="2269306"/>
                <a:ext cx="9370204" cy="27628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                                                     </m:t>
                      </m:r>
                      <m:d>
                        <m:dPr>
                          <m:begChr m:val="{"/>
                          <m:sepChr m:val="|"/>
                          <m:endChr m:val=""/>
                          <m:grow m:val="on"/>
                          <m:shp m:val="centered"/>
                          <m:ctrlPr>
                            <a:rPr kumimoji="0" lang="fr-FR" sz="240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maxDist m:val="off"/>
                              <m:objDist m:val="off"/>
                              <m:rSpRule m:val="0"/>
                              <m:rSp m:val="0"/>
                              <m:ctrlPr>
                                <a:rPr kumimoji="0" lang="fr-FR" sz="240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×1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+4=15</m:t>
                              </m:r>
                            </m:e>
                            <m:e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1+3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×4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=13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40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fr-FR" sz="2400" kern="0">
                    <a:solidFill>
                      <a:prstClr val="black"/>
                    </a:solidFill>
                  </a:rPr>
                  <a:t>La 1</a:t>
                </a:r>
                <a:r>
                  <a:rPr lang="fr-FR" sz="2400" kern="0" baseline="30000">
                    <a:solidFill>
                      <a:prstClr val="black"/>
                    </a:solidFill>
                  </a:rPr>
                  <a:t>ère</a:t>
                </a:r>
                <a:r>
                  <a:rPr lang="fr-FR" sz="2400" kern="0">
                    <a:solidFill>
                      <a:prstClr val="black"/>
                    </a:solidFill>
                  </a:rPr>
                  <a:t> égalité du système est ……………..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lang="fr-FR" sz="2400" kern="0">
                  <a:solidFill>
                    <a:prstClr val="black"/>
                  </a:solidFill>
                </a:endParaRPr>
              </a:p>
              <a:p>
                <a:pPr lvl="0" defTabSz="914400"/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La 2</a:t>
                </a:r>
                <a:r>
                  <a:rPr kumimoji="0" lang="fr-FR" sz="2400" i="0" u="none" strike="noStrike" kern="0" cap="none" spc="0" normalizeH="0" baseline="30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ème</a:t>
                </a:r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  <a:r>
                  <a:rPr lang="fr-FR" sz="2400" kern="0">
                    <a:solidFill>
                      <a:prstClr val="black"/>
                    </a:solidFill>
                  </a:rPr>
                  <a:t>égalité du système est ……………..</a:t>
                </a:r>
                <a:endParaRPr kumimoji="0" lang="fr-FR" sz="240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40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97586040-2169-2942-A890-4E4CE5FE78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249" y="2269306"/>
                <a:ext cx="9370204" cy="2762808"/>
              </a:xfrm>
              <a:prstGeom prst="rect">
                <a:avLst/>
              </a:prstGeom>
              <a:blipFill>
                <a:blip r:embed="rId3"/>
                <a:stretch>
                  <a:fillRect l="-1041" r="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>
            <a:extLst>
              <a:ext uri="{FF2B5EF4-FFF2-40B4-BE49-F238E27FC236}">
                <a16:creationId xmlns:a16="http://schemas.microsoft.com/office/drawing/2014/main" id="{E5E2B895-36E7-8562-74B3-8BF7E544BCC6}"/>
              </a:ext>
            </a:extLst>
          </p:cNvPr>
          <p:cNvSpPr txBox="1"/>
          <p:nvPr/>
        </p:nvSpPr>
        <p:spPr>
          <a:xfrm>
            <a:off x="563880" y="141092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kern="0">
                <a:solidFill>
                  <a:prstClr val="black"/>
                </a:solidFill>
              </a:rPr>
              <a:t>Complétez par vraie ou fausse</a:t>
            </a:r>
            <a:r>
              <a:rPr lang="fr-FR" sz="2400" kern="0">
                <a:solidFill>
                  <a:prstClr val="black"/>
                </a:solidFill>
              </a:rPr>
              <a:t>:</a:t>
            </a:r>
            <a:endParaRPr lang="fr-FR" sz="2400"/>
          </a:p>
        </p:txBody>
      </p:sp>
    </p:spTree>
    <p:extLst>
      <p:ext uri="{BB962C8B-B14F-4D97-AF65-F5344CB8AC3E}">
        <p14:creationId val="908955154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>
                  <a:solidFill>
                    <a:srgbClr val="FFFFFF"/>
                  </a:solidFill>
                  <a:latin typeface="Arial"/>
                </a:rPr>
                <a:t>Représenter une situation par une équation du 1er  degré à deux inconnues </a:t>
              </a: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>
                  <a:solidFill>
                    <a:srgbClr val="FFFFFF"/>
                  </a:solidFill>
                  <a:latin typeface="Arial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fr-FR" sz="1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Représenter une situation par un système de deux équations du 1</a:t>
              </a:r>
              <a:r>
                <a:rPr kumimoji="0" lang="fr-FR" sz="1800" b="1" i="0" u="none" strike="noStrike" kern="1200" cap="none" spc="0" normalizeH="0" baseline="3000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er</a:t>
              </a:r>
              <a:r>
                <a:rPr kumimoji="0" lang="fr-FR" sz="1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 degré à deux inconnues </a:t>
              </a: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fr-FR" sz="1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mc:AlternateContent>
          <mc:Choice Requires="a14">
            <p:sp>
              <p:nvSpPr>
                <p:cNvPr id="21" name="Google Shape;292;p29">
                  <a:extLst>
                    <a:ext uri="{FF2B5EF4-FFF2-40B4-BE49-F238E27FC236}">
                      <a16:creationId xmlns:a16="http://schemas.microsoft.com/office/drawing/2014/main" id="{10C2D34D-FB8B-A95D-F232-29CF7C58B625}"/>
                    </a:ext>
                  </a:extLst>
                </p:cNvPr>
                <p:cNvSpPr/>
                <p:nvPr/>
              </p:nvSpPr>
              <p:spPr>
                <a:xfrm>
                  <a:off x="2428129" y="3092649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chemeClr val="accent1"/>
                </a:solid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lvl="0" algn="ctr" defTabSz="685800">
                    <a:defRPr/>
                  </a:pPr>
                  <a:r>
                    <a:rPr kumimoji="0" lang="fr-FR" sz="18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Calculer la valeur de </a:t>
                  </a:r>
                  <a14:m>
                    <m:oMathPara>
                      <m:oMathParaPr>
                        <m:jc m:val="left"/>
                      </m:oMathParaPr>
                      <m:oMath>
                        <m:r>
                          <m:rPr>
                            <m:sty m:val="bi"/>
                          </m:rPr>
                          <a:rPr kumimoji="0" lang="fr-FR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𝒚</m:t>
                        </m:r>
                      </m:oMath>
                    </m:oMathPara>
                  </a14:m>
                  <a:r>
                    <a:rPr kumimoji="0" lang="fr-FR" sz="18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 pour une valeur de </a:t>
                  </a:r>
                  <a14:m>
                    <m:oMathPara>
                      <m:oMathParaPr>
                        <m:jc m:val="left"/>
                      </m:oMathParaPr>
                      <m:oMath>
                        <m:r>
                          <m:rPr>
                            <m:sty m:val="bi"/>
                          </m:rPr>
                          <a:rPr lang="fr-FR" b="1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oMath>
                    </m:oMathPara>
                  </a14:m>
                  <a:r>
                    <a:rPr kumimoji="0" lang="fr-FR" sz="1800" b="1" i="0" u="none" strike="noStrike" kern="1200" cap="none" spc="0" normalizeH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  </a:t>
                  </a:r>
                  <a14:m>
                    <m:oMathPara>
                      <m:oMathParaPr>
                        <m:jc m:val="left"/>
                      </m:oMathParaPr>
                      <m:oMath>
                        <m:r>
                          <m:rPr>
                            <m:sty m:val="bi"/>
                          </m:rPr>
                          <a:rPr kumimoji="0" lang="fr-FR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</m:oMath>
                    </m:oMathPara>
                  </a14:m>
                  <a:endParaRPr kumimoji="0" lang="fr-FR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mc:Choice>
          <mc:Fallback>
            <p:sp>
              <p:nvSpPr>
                <p:cNvPr id="21" name="Google Shape;292;p29">
                  <a:extLst>
                    <a:ext uri="{FF2B5EF4-FFF2-40B4-BE49-F238E27FC236}">
                      <a16:creationId xmlns:a16="http://schemas.microsoft.com/office/drawing/2014/main" id="{10C2D34D-FB8B-A95D-F232-29CF7C58B62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3092649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3"/>
                  <a:stretch>
                    <a:fillRect/>
                  </a:stretch>
                </a:blip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39520"/>
            <a:ext cx="10265100" cy="828000"/>
            <a:chOff x="963450" y="1311520"/>
            <a:chExt cx="10265100" cy="828000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fr-FR" sz="1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Effectuer la division d’un binôme par un monôme de degré inférieur </a:t>
              </a: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fr-FR" sz="1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76000" y="5210544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fr-FR" sz="18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Vérifier si un couple est solution d’un système de deux équations du 1</a:t>
              </a:r>
              <a:r>
                <a:rPr kumimoji="0" lang="fr-FR" sz="1800" b="1" i="0" u="none" strike="noStrike" kern="1200" cap="none" spc="0" normalizeH="0" baseline="30000" noProof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er</a:t>
              </a:r>
              <a:r>
                <a:rPr kumimoji="0" lang="fr-FR" sz="18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  degré à deux inconnues </a:t>
              </a: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B0F0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/>
                </a:rPr>
                <a:t>Séance 5</a:t>
              </a:r>
            </a:p>
          </p:txBody>
        </p:sp>
      </p:grpSp>
    </p:spTree>
    <p:extLst>
      <p:ext uri="{BB962C8B-B14F-4D97-AF65-F5344CB8AC3E}">
        <p14:creationId val="2195902333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0E7B8C94-6B24-2BD7-82D5-B527B94B6C52}"/>
            </a:ext>
          </a:extLst>
        </p:cNvPr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6ABB6D40-3E5B-7386-728F-B860D4BE45A6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i"/>
                        </m:rPr>
                        <a:rPr lang="fr-FR" sz="1600" b="1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𝐕𝐨𝐢𝐜𝐢</m:t>
                      </m:r>
                      <m:r>
                        <m:rPr>
                          <m:sty m:val="b"/>
                        </m:rP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𝐥𝐚</m:t>
                      </m:r>
                      <m:r>
                        <m:rPr>
                          <m:sty m:val="b"/>
                        </m:rP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𝐫</m:t>
                      </m:r>
                      <m:r>
                        <m:rPr>
                          <m:sty m:val="b"/>
                        </m:rP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é</m:t>
                      </m:r>
                      <m:r>
                        <m:rPr>
                          <m:sty m:val="b"/>
                        </m:rP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𝐩𝐨𝐧𝐬𝐞</m:t>
                      </m:r>
                    </m:oMath>
                  </m:oMathPara>
                </a14:m>
                <a:r>
                  <a:rPr lang="fr-FR" sz="1600" b="1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</a:p>
            </p:txBody>
          </p:sp>
        </mc:Choice>
        <mc:Fallback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6ABB6D40-3E5B-7386-728F-B860D4BE45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A46946D-819D-A7CF-4B56-CBDD1DA3EB1D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VdC</a:t>
            </a:r>
            <a:endParaRPr lang="fr-FR" sz="1200" b="1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9808BB1-DADD-12C1-4CD3-B0C491DE38E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03D68645-196E-0890-3F10-E72C38ABF0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Google Shape;15880;p58">
            <a:extLst>
              <a:ext uri="{FF2B5EF4-FFF2-40B4-BE49-F238E27FC236}">
                <a16:creationId xmlns:a16="http://schemas.microsoft.com/office/drawing/2014/main" id="{9AC3A43F-8D2D-65F9-D1C1-9BD4875BDEE3}"/>
              </a:ext>
            </a:extLst>
          </p:cNvPr>
          <p:cNvSpPr txBox="1"/>
          <p:nvPr/>
        </p:nvSpPr>
        <p:spPr>
          <a:xfrm>
            <a:off x="594360" y="1928185"/>
            <a:ext cx="10981871" cy="351888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985131E7-458F-33E4-84CD-A394A2C7C5ED}"/>
                  </a:ext>
                </a:extLst>
              </p:cNvPr>
              <p:cNvSpPr txBox="1"/>
              <p:nvPr/>
            </p:nvSpPr>
            <p:spPr>
              <a:xfrm>
                <a:off x="1546249" y="2269306"/>
                <a:ext cx="9370204" cy="27628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fr-FR" sz="2400" b="1" kern="0">
                    <a:solidFill>
                      <a:prstClr val="black"/>
                    </a:solidFill>
                  </a:rPr>
                  <a:t>Complétez par vraie ou fausse</a:t>
                </a:r>
                <a:r>
                  <a:rPr lang="fr-FR" sz="2400" kern="0">
                    <a:solidFill>
                      <a:prstClr val="black"/>
                    </a:solidFill>
                  </a:rPr>
                  <a:t>: </a:t>
                </a:r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{"/>
                          <m:sepChr m:val="|"/>
                          <m:endChr m:val=""/>
                          <m:grow m:val="on"/>
                          <m:shp m:val="centered"/>
                          <m:ctrlPr>
                            <a:rPr kumimoji="0" lang="fr-FR" sz="240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maxDist m:val="off"/>
                              <m:objDist m:val="off"/>
                              <m:rSpRule m:val="0"/>
                              <m:rSp m:val="0"/>
                              <m:ctrlPr>
                                <a:rPr kumimoji="0" lang="fr-FR" sz="240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×1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+4=15</m:t>
                              </m:r>
                            </m:e>
                            <m:e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1+3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×4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=13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40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fr-FR" sz="2400" kern="0">
                    <a:solidFill>
                      <a:prstClr val="black"/>
                    </a:solidFill>
                  </a:rPr>
                  <a:t>La 1</a:t>
                </a:r>
                <a:r>
                  <a:rPr lang="fr-FR" sz="2400" kern="0" baseline="30000">
                    <a:solidFill>
                      <a:prstClr val="black"/>
                    </a:solidFill>
                  </a:rPr>
                  <a:t>ère</a:t>
                </a:r>
                <a:r>
                  <a:rPr lang="fr-FR" sz="2400" kern="0">
                    <a:solidFill>
                      <a:prstClr val="black"/>
                    </a:solidFill>
                  </a:rPr>
                  <a:t> égalité du système est ……………..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lang="fr-FR" sz="2400" kern="0">
                  <a:solidFill>
                    <a:prstClr val="black"/>
                  </a:solidFill>
                </a:endParaRPr>
              </a:p>
              <a:p>
                <a:pPr lvl="0" defTabSz="914400"/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La 2</a:t>
                </a:r>
                <a:r>
                  <a:rPr kumimoji="0" lang="fr-FR" sz="2400" i="0" u="none" strike="noStrike" kern="0" cap="none" spc="0" normalizeH="0" baseline="30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ème</a:t>
                </a:r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  <a:r>
                  <a:rPr lang="fr-FR" sz="2400" kern="0">
                    <a:solidFill>
                      <a:prstClr val="black"/>
                    </a:solidFill>
                  </a:rPr>
                  <a:t>égalité du système est ……………..</a:t>
                </a:r>
                <a:endParaRPr kumimoji="0" lang="fr-FR" sz="240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40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985131E7-458F-33E4-84CD-A394A2C7C5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249" y="2269306"/>
                <a:ext cx="9370204" cy="2762808"/>
              </a:xfrm>
              <a:prstGeom prst="rect">
                <a:avLst/>
              </a:prstGeom>
              <a:blipFill>
                <a:blip r:embed="rId4"/>
                <a:stretch>
                  <a:fillRect l="-1041" r="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ZoneTexte 7">
            <a:extLst>
              <a:ext uri="{FF2B5EF4-FFF2-40B4-BE49-F238E27FC236}">
                <a16:creationId xmlns:a16="http://schemas.microsoft.com/office/drawing/2014/main" id="{72830DF9-423B-F2B8-00FB-0230347E0879}"/>
              </a:ext>
            </a:extLst>
          </p:cNvPr>
          <p:cNvSpPr txBox="1"/>
          <p:nvPr/>
        </p:nvSpPr>
        <p:spPr>
          <a:xfrm>
            <a:off x="5293120" y="3456795"/>
            <a:ext cx="136331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>
                <a:solidFill>
                  <a:srgbClr val="0040C0"/>
                </a:solidFill>
              </a:rPr>
              <a:t>fausse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6810D0B-BA69-0A63-81AE-C451B89C5788}"/>
              </a:ext>
            </a:extLst>
          </p:cNvPr>
          <p:cNvSpPr txBox="1"/>
          <p:nvPr/>
        </p:nvSpPr>
        <p:spPr>
          <a:xfrm>
            <a:off x="5344928" y="4176130"/>
            <a:ext cx="152782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>
                <a:solidFill>
                  <a:srgbClr val="0040C0"/>
                </a:solidFill>
              </a:rPr>
              <a:t>vraie</a:t>
            </a:r>
          </a:p>
        </p:txBody>
      </p:sp>
    </p:spTree>
    <p:extLst>
      <p:ext uri="{BB962C8B-B14F-4D97-AF65-F5344CB8AC3E}">
        <p14:creationId val="16554876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4AA3FB5C-BB24-042A-C095-9B6D8AFD8124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3" name="Google Shape;15880;p58">
            <a:extLst>
              <a:ext uri="{FF2B5EF4-FFF2-40B4-BE49-F238E27FC236}">
                <a16:creationId xmlns:a16="http://schemas.microsoft.com/office/drawing/2014/main" id="{82A38499-7AD5-7721-121D-B38A919A8F27}"/>
              </a:ext>
            </a:extLst>
          </p:cNvPr>
          <p:cNvSpPr txBox="1"/>
          <p:nvPr/>
        </p:nvSpPr>
        <p:spPr>
          <a:xfrm>
            <a:off x="594360" y="1928185"/>
            <a:ext cx="10981871" cy="351888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45" name="D_A_01">
            <a:extLst>
              <a:ext uri="{FF2B5EF4-FFF2-40B4-BE49-F238E27FC236}">
                <a16:creationId xmlns:a16="http://schemas.microsoft.com/office/drawing/2014/main" id="{B5DCD68B-2ADD-C26F-D004-014AD5169DDD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 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1AEBA52-E1D7-91C8-7F2D-5525CE68EBC3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7EFB93FA-F9B4-4058-4FBA-3B4AC399B90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8E885DB4-BAE1-036A-7680-23937DFAE9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6ECCB7C6-A12D-7A4C-E00D-0E081DB88F7F}"/>
                  </a:ext>
                </a:extLst>
              </p:cNvPr>
              <p:cNvSpPr txBox="1"/>
              <p:nvPr/>
            </p:nvSpPr>
            <p:spPr>
              <a:xfrm>
                <a:off x="1538718" y="2357796"/>
                <a:ext cx="9370204" cy="24786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fr-FR" sz="2400" u="none" strike="noStrike" kern="0" cap="none" spc="0" normalizeH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                                          </a:t>
                </a:r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{"/>
                          <m:sepChr m:val="|"/>
                          <m:endChr m:val=""/>
                          <m:grow m:val="on"/>
                          <m:shp m:val="centered"/>
                          <m:ctrlPr>
                            <a:rPr kumimoji="0" lang="fr-FR" sz="240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maxDist m:val="off"/>
                              <m:objDist m:val="off"/>
                              <m:rSpRule m:val="0"/>
                              <m:rSp m:val="0"/>
                              <m:ctrlPr>
                                <a:rPr kumimoji="0" lang="fr-FR" sz="240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×1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+4=6</m:t>
                              </m:r>
                            </m:e>
                            <m:e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1+3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×4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=13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40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  <a:p>
                <a:pPr lvl="0" defTabSz="914400"/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Le couple (…… </a:t>
                </a:r>
                <a:r>
                  <a:rPr lang="fr-FR" sz="2400" kern="0">
                    <a:solidFill>
                      <a:prstClr val="black"/>
                    </a:solidFill>
                  </a:rPr>
                  <a:t>; ……) </a:t>
                </a:r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:r>
                  <a:rPr lang="fr-FR" sz="2400" kern="0">
                    <a:solidFill>
                      <a:prstClr val="black"/>
                    </a:solidFill>
                    <a:latin typeface="Calibri" panose="020f0502020204030204"/>
                  </a:rPr>
                  <a:t>est solution du</a:t>
                </a:r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système </a:t>
                </a:r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{"/>
                          <m:sepChr m:val="|"/>
                          <m:endChr m:val=""/>
                          <m:grow m:val="on"/>
                          <m:shp m:val="centered"/>
                          <m:ctrlPr>
                            <a:rPr kumimoji="0" lang="fr-FR" sz="240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maxDist m:val="off"/>
                              <m:objDist m:val="off"/>
                              <m:rSpRule m:val="0"/>
                              <m:rSp m:val="0"/>
                              <m:ctrlPr>
                                <a:rPr kumimoji="0" lang="fr-FR" sz="240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=6</m:t>
                              </m:r>
                            </m:e>
                            <m:e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=13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kumimoji="0" lang="fr-FR" sz="240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40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6ECCB7C6-A12D-7A4C-E00D-0E081DB88F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8718" y="2357796"/>
                <a:ext cx="9370204" cy="2478627"/>
              </a:xfrm>
              <a:prstGeom prst="rect">
                <a:avLst/>
              </a:prstGeom>
              <a:blipFill>
                <a:blip r:embed="rId3"/>
                <a:stretch>
                  <a:fillRect l="-9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>
            <a:extLst>
              <a:ext uri="{FF2B5EF4-FFF2-40B4-BE49-F238E27FC236}">
                <a16:creationId xmlns:a16="http://schemas.microsoft.com/office/drawing/2014/main" id="{DE2ABA33-BE6D-8B94-AA9E-BFEF7AE1A90E}"/>
              </a:ext>
            </a:extLst>
          </p:cNvPr>
          <p:cNvSpPr txBox="1"/>
          <p:nvPr/>
        </p:nvSpPr>
        <p:spPr>
          <a:xfrm>
            <a:off x="594360" y="1469022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kern="0">
                <a:solidFill>
                  <a:prstClr val="black"/>
                </a:solidFill>
              </a:rPr>
              <a:t>Complétez </a:t>
            </a:r>
            <a:r>
              <a:rPr lang="fr-FR" sz="2400" kern="0">
                <a:solidFill>
                  <a:prstClr val="black"/>
                </a:solidFill>
              </a:rPr>
              <a:t>: </a:t>
            </a:r>
            <a:endParaRPr lang="fr-FR" sz="2400"/>
          </a:p>
        </p:txBody>
      </p:sp>
    </p:spTree>
    <p:extLst>
      <p:ext uri="{BB962C8B-B14F-4D97-AF65-F5344CB8AC3E}">
        <p14:creationId val="229041417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B3D357EC-4C3C-18E6-BDC9-BE2E418766AB}"/>
            </a:ext>
          </a:extLst>
        </p:cNvPr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160AB981-AD95-E527-63ED-F3BA7653A071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i"/>
                        </m:rP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r>
                  <a:rPr kumimoji="0" lang="fr-FR" sz="16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Voici la réponse</a:t>
                </a:r>
                <a:r>
                  <a:rPr kumimoji="0" lang="fr-FR" sz="16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160AB981-AD95-E527-63ED-F3BA7653A0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91BBBF7-2FB6-06E6-C2ED-5F1B977CD6EC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D9556F05-CD40-97C9-5D1A-12EBD32DF21C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0ACC7A91-C0DA-DF7B-DDD2-0C1F82D09C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5" name="Google Shape;15880;p58">
            <a:extLst>
              <a:ext uri="{FF2B5EF4-FFF2-40B4-BE49-F238E27FC236}">
                <a16:creationId xmlns:a16="http://schemas.microsoft.com/office/drawing/2014/main" id="{7AD1FE5E-8078-E24C-7251-FDB8DDD5216F}"/>
              </a:ext>
            </a:extLst>
          </p:cNvPr>
          <p:cNvSpPr txBox="1"/>
          <p:nvPr/>
        </p:nvSpPr>
        <p:spPr>
          <a:xfrm>
            <a:off x="594360" y="1928185"/>
            <a:ext cx="10981871" cy="351888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A7C8A081-E737-28E7-2228-13DE8D396943}"/>
                  </a:ext>
                </a:extLst>
              </p:cNvPr>
              <p:cNvSpPr txBox="1"/>
              <p:nvPr/>
            </p:nvSpPr>
            <p:spPr>
              <a:xfrm>
                <a:off x="1538718" y="2357796"/>
                <a:ext cx="9370204" cy="24786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fr-FR" sz="2400" u="none" strike="noStrike" kern="0" cap="none" spc="0" normalizeH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                                          </a:t>
                </a:r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{"/>
                          <m:sepChr m:val="|"/>
                          <m:endChr m:val=""/>
                          <m:grow m:val="on"/>
                          <m:shp m:val="centered"/>
                          <m:ctrlPr>
                            <a:rPr kumimoji="0" lang="fr-FR" sz="240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maxDist m:val="off"/>
                              <m:objDist m:val="off"/>
                              <m:rSpRule m:val="0"/>
                              <m:rSp m:val="0"/>
                              <m:ctrlPr>
                                <a:rPr kumimoji="0" lang="fr-FR" sz="240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accent4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=6</m:t>
                              </m:r>
                            </m:e>
                            <m:e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accent4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=13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40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  <a:p>
                <a:pPr lvl="0" defTabSz="914400"/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Le couple (…… </a:t>
                </a:r>
                <a:r>
                  <a:rPr lang="fr-FR" sz="2400" kern="0">
                    <a:solidFill>
                      <a:prstClr val="black"/>
                    </a:solidFill>
                  </a:rPr>
                  <a:t>; ……) </a:t>
                </a:r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:r>
                  <a:rPr lang="fr-FR" sz="2400" kern="0">
                    <a:solidFill>
                      <a:prstClr val="black"/>
                    </a:solidFill>
                    <a:latin typeface="Calibri" panose="020f0502020204030204"/>
                  </a:rPr>
                  <a:t>est solution du</a:t>
                </a:r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système </a:t>
                </a:r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{"/>
                          <m:sepChr m:val="|"/>
                          <m:endChr m:val=""/>
                          <m:grow m:val="on"/>
                          <m:shp m:val="centered"/>
                          <m:ctrlPr>
                            <a:rPr kumimoji="0" lang="fr-FR" sz="240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maxDist m:val="off"/>
                              <m:objDist m:val="off"/>
                              <m:rSpRule m:val="0"/>
                              <m:rSp m:val="0"/>
                              <m:ctrlPr>
                                <a:rPr kumimoji="0" lang="fr-FR" sz="240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accent4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  <m:e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accent4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=13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kumimoji="0" lang="fr-FR" sz="240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40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A7C8A081-E737-28E7-2228-13DE8D3969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8718" y="2357796"/>
                <a:ext cx="9370204" cy="2478627"/>
              </a:xfrm>
              <a:prstGeom prst="rect">
                <a:avLst/>
              </a:prstGeom>
              <a:blipFill>
                <a:blip r:embed="rId4"/>
                <a:stretch>
                  <a:fillRect l="-9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93F2212-076E-93CB-6A94-F37E662C1A86}"/>
                  </a:ext>
                </a:extLst>
              </p:cNvPr>
              <p:cNvSpPr txBox="1"/>
              <p:nvPr/>
            </p:nvSpPr>
            <p:spPr>
              <a:xfrm>
                <a:off x="2979173" y="3768438"/>
                <a:ext cx="442453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>
                    <m:oMathParaPr>
                      <m:jc/>
                    </m:oMathParaPr>
                    <m:oMath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4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>
                  <a:ln>
                    <a:noFill/>
                  </a:ln>
                  <a:solidFill>
                    <a:srgbClr val="004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93F2212-076E-93CB-6A94-F37E662C1A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9173" y="3768438"/>
                <a:ext cx="442453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5CD64422-1AD3-1F66-9D94-4948FCFC8306}"/>
                  </a:ext>
                </a:extLst>
              </p:cNvPr>
              <p:cNvSpPr txBox="1"/>
              <p:nvPr/>
            </p:nvSpPr>
            <p:spPr>
              <a:xfrm>
                <a:off x="3593134" y="3778270"/>
                <a:ext cx="442453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>
                    <m:oMathParaPr>
                      <m:jc/>
                    </m:oMathParaPr>
                    <m:oMath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5CD64422-1AD3-1F66-9D94-4948FCFC83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3134" y="3778270"/>
                <a:ext cx="442453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29205526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508A93A9-AD34-5D20-B9E8-A7C937AB9D42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7" name="Google Shape;15880;p58">
            <a:extLst>
              <a:ext uri="{FF2B5EF4-FFF2-40B4-BE49-F238E27FC236}">
                <a16:creationId xmlns:a16="http://schemas.microsoft.com/office/drawing/2014/main" id="{051F78E5-01FD-6189-46DE-3AEA90EF528E}"/>
              </a:ext>
            </a:extLst>
          </p:cNvPr>
          <p:cNvSpPr txBox="1"/>
          <p:nvPr/>
        </p:nvSpPr>
        <p:spPr>
          <a:xfrm>
            <a:off x="594360" y="1928185"/>
            <a:ext cx="10981871" cy="351888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45" name="D_A_01">
            <a:extLst>
              <a:ext uri="{FF2B5EF4-FFF2-40B4-BE49-F238E27FC236}">
                <a16:creationId xmlns:a16="http://schemas.microsoft.com/office/drawing/2014/main" id="{B8BBF53A-8C5C-7346-0C18-25CE05DDC5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Complétez.  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EBC6649-45CB-A455-9428-A012D4FBA2A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F1E377AE-AA5B-69F1-F802-BD9B5ADC318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80C0A1A-9524-C303-BAF6-FE8E7E610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F929071C-1D90-DBD8-91BD-FD27D512F43C}"/>
                  </a:ext>
                </a:extLst>
              </p:cNvPr>
              <p:cNvSpPr txBox="1"/>
              <p:nvPr/>
            </p:nvSpPr>
            <p:spPr>
              <a:xfrm>
                <a:off x="1410898" y="2409109"/>
                <a:ext cx="9370204" cy="28479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fr-FR" sz="2400" u="none" strike="noStrike" kern="0" cap="none" spc="0" normalizeH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                             </a:t>
                </a:r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{"/>
                          <m:sepChr m:val="|"/>
                          <m:endChr m:val=""/>
                          <m:grow m:val="on"/>
                          <m:shp m:val="centered"/>
                          <m:ctrlPr>
                            <a:rPr kumimoji="0" lang="fr-FR" sz="240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maxDist m:val="off"/>
                              <m:objDist m:val="off"/>
                              <m:rSpRule m:val="0"/>
                              <m:rSp m:val="0"/>
                              <m:ctrlPr>
                                <a:rPr kumimoji="0" lang="fr-FR" sz="240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×1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+4=0</m:t>
                              </m:r>
                            </m:e>
                            <m:e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1+3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×4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=13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40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  <a:p>
                <a:pPr lvl="0" defTabSz="914400"/>
                <a:r>
                  <a:rPr lang="fr-FR" sz="2400" kern="0">
                    <a:solidFill>
                      <a:prstClr val="black"/>
                    </a:solidFill>
                  </a:rPr>
                  <a:t>La 1</a:t>
                </a:r>
                <a:r>
                  <a:rPr lang="fr-FR" sz="2400" kern="0" baseline="30000">
                    <a:solidFill>
                      <a:prstClr val="black"/>
                    </a:solidFill>
                  </a:rPr>
                  <a:t>ère</a:t>
                </a:r>
                <a:r>
                  <a:rPr lang="fr-FR" sz="2400" kern="0">
                    <a:solidFill>
                      <a:prstClr val="black"/>
                    </a:solidFill>
                  </a:rPr>
                  <a:t> égalité est  …………..</a:t>
                </a:r>
                <a:endParaRPr kumimoji="0" lang="fr-FR" sz="240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  <a:p>
                <a:pPr lvl="0" defTabSz="914400"/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Le couple (…… </a:t>
                </a:r>
                <a:r>
                  <a:rPr lang="fr-FR" sz="2400" kern="0">
                    <a:solidFill>
                      <a:prstClr val="black"/>
                    </a:solidFill>
                  </a:rPr>
                  <a:t>; ……) </a:t>
                </a:r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n’est </a:t>
                </a:r>
                <a:r>
                  <a:rPr lang="fr-FR" sz="2400" kern="0" noProof="0">
                    <a:solidFill>
                      <a:prstClr val="black"/>
                    </a:solidFill>
                    <a:latin typeface="Calibri" panose="020f0502020204030204"/>
                  </a:rPr>
                  <a:t>pas</a:t>
                </a:r>
                <a:r>
                  <a:rPr lang="fr-FR" sz="2400" kern="0">
                    <a:solidFill>
                      <a:prstClr val="black"/>
                    </a:solidFill>
                    <a:latin typeface="Calibri" panose="020f0502020204030204"/>
                  </a:rPr>
                  <a:t> solution du</a:t>
                </a:r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système </a:t>
                </a:r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{"/>
                          <m:sepChr m:val="|"/>
                          <m:endChr m:val=""/>
                          <m:grow m:val="on"/>
                          <m:shp m:val="centered"/>
                          <m:ctrlPr>
                            <a:rPr kumimoji="0" lang="fr-FR" sz="240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maxDist m:val="off"/>
                              <m:objDist m:val="off"/>
                              <m:rSpRule m:val="0"/>
                              <m:rSp m:val="0"/>
                              <m:ctrlPr>
                                <a:rPr kumimoji="0" lang="fr-FR" sz="240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e>
                            <m:e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=13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kumimoji="0" lang="fr-FR" sz="240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40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F929071C-1D90-DBD8-91BD-FD27D512F4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0898" y="2409109"/>
                <a:ext cx="9370204" cy="2847959"/>
              </a:xfrm>
              <a:prstGeom prst="rect">
                <a:avLst/>
              </a:prstGeom>
              <a:blipFill>
                <a:blip r:embed="rId3"/>
                <a:stretch>
                  <a:fillRect l="-9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>
            <a:extLst>
              <a:ext uri="{FF2B5EF4-FFF2-40B4-BE49-F238E27FC236}">
                <a16:creationId xmlns:a16="http://schemas.microsoft.com/office/drawing/2014/main" id="{FBDF68DA-19F9-5CD7-FB9B-9F05DD2B1F54}"/>
              </a:ext>
            </a:extLst>
          </p:cNvPr>
          <p:cNvSpPr txBox="1"/>
          <p:nvPr/>
        </p:nvSpPr>
        <p:spPr>
          <a:xfrm>
            <a:off x="594360" y="1469022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kern="0">
                <a:solidFill>
                  <a:prstClr val="black"/>
                </a:solidFill>
              </a:rPr>
              <a:t>Complétez </a:t>
            </a:r>
            <a:r>
              <a:rPr lang="fr-FR" sz="2400" kern="0">
                <a:solidFill>
                  <a:prstClr val="black"/>
                </a:solidFill>
              </a:rPr>
              <a:t>: </a:t>
            </a:r>
            <a:endParaRPr lang="fr-FR" sz="2400"/>
          </a:p>
        </p:txBody>
      </p:sp>
    </p:spTree>
    <p:extLst>
      <p:ext uri="{BB962C8B-B14F-4D97-AF65-F5344CB8AC3E}">
        <p14:creationId val="3950639708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B7E33531-09DD-AC14-D3C9-A959C8DEC710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7" name="Google Shape;15880;p58">
            <a:extLst>
              <a:ext uri="{FF2B5EF4-FFF2-40B4-BE49-F238E27FC236}">
                <a16:creationId xmlns:a16="http://schemas.microsoft.com/office/drawing/2014/main" id="{0D77A9B8-75B3-B8A6-0B1D-4D39A0646EA3}"/>
              </a:ext>
            </a:extLst>
          </p:cNvPr>
          <p:cNvSpPr txBox="1"/>
          <p:nvPr/>
        </p:nvSpPr>
        <p:spPr>
          <a:xfrm>
            <a:off x="594360" y="1928185"/>
            <a:ext cx="10981871" cy="351888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FFC77EA-CF40-B60E-AD79-E13489E9676E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8F49AA9B-A609-2E18-9274-E78D80C49FD0}"/>
                  </a:ext>
                </a:extLst>
              </p:cNvPr>
              <p:cNvSpPr txBox="1"/>
              <p:nvPr/>
            </p:nvSpPr>
            <p:spPr>
              <a:xfrm>
                <a:off x="1410898" y="2409109"/>
                <a:ext cx="9370204" cy="28479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fr-FR" sz="2400" u="none" strike="noStrike" kern="0" cap="none" spc="0" normalizeH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                             </a:t>
                </a:r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{"/>
                          <m:sepChr m:val="|"/>
                          <m:endChr m:val=""/>
                          <m:grow m:val="on"/>
                          <m:shp m:val="centered"/>
                          <m:ctrlPr>
                            <a:rPr kumimoji="0" lang="fr-FR" sz="240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maxDist m:val="off"/>
                              <m:objDist m:val="off"/>
                              <m:rSpRule m:val="0"/>
                              <m:rSp m:val="0"/>
                              <m:ctrlPr>
                                <a:rPr kumimoji="0" lang="fr-FR" sz="240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accent4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e>
                            <m:e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accent4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=13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40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  <a:p>
                <a:pPr lvl="0" defTabSz="914400"/>
                <a:r>
                  <a:rPr lang="fr-FR" sz="2400" kern="0">
                    <a:solidFill>
                      <a:prstClr val="black"/>
                    </a:solidFill>
                  </a:rPr>
                  <a:t>La 1</a:t>
                </a:r>
                <a:r>
                  <a:rPr lang="fr-FR" sz="2400" kern="0" baseline="30000">
                    <a:solidFill>
                      <a:prstClr val="black"/>
                    </a:solidFill>
                  </a:rPr>
                  <a:t>ère</a:t>
                </a:r>
                <a:r>
                  <a:rPr lang="fr-FR" sz="2400" kern="0">
                    <a:solidFill>
                      <a:prstClr val="black"/>
                    </a:solidFill>
                  </a:rPr>
                  <a:t> égalité est  …………..</a:t>
                </a:r>
                <a:endParaRPr kumimoji="0" lang="fr-FR" sz="240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  <a:p>
                <a:pPr lvl="0" defTabSz="914400"/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Le couple (…… </a:t>
                </a:r>
                <a:r>
                  <a:rPr lang="fr-FR" sz="2400" kern="0">
                    <a:solidFill>
                      <a:prstClr val="black"/>
                    </a:solidFill>
                  </a:rPr>
                  <a:t>; ……) </a:t>
                </a:r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n’est </a:t>
                </a:r>
                <a:r>
                  <a:rPr lang="fr-FR" sz="2400" kern="0" noProof="0">
                    <a:solidFill>
                      <a:prstClr val="black"/>
                    </a:solidFill>
                    <a:latin typeface="Calibri" panose="020f0502020204030204"/>
                  </a:rPr>
                  <a:t>pas</a:t>
                </a:r>
                <a:r>
                  <a:rPr lang="fr-FR" sz="2400" kern="0">
                    <a:solidFill>
                      <a:prstClr val="black"/>
                    </a:solidFill>
                    <a:latin typeface="Calibri" panose="020f0502020204030204"/>
                  </a:rPr>
                  <a:t> solution du</a:t>
                </a:r>
                <a:r>
                  <a:rPr kumimoji="0" lang="fr-FR" sz="240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système </a:t>
                </a:r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{"/>
                          <m:sepChr m:val="|"/>
                          <m:endChr m:val=""/>
                          <m:grow m:val="on"/>
                          <m:shp m:val="centered"/>
                          <m:ctrlPr>
                            <a:rPr kumimoji="0" lang="fr-FR" sz="240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maxDist m:val="off"/>
                              <m:objDist m:val="off"/>
                              <m:rSpRule m:val="0"/>
                              <m:rSp m:val="0"/>
                              <m:ctrlPr>
                                <a:rPr kumimoji="0" lang="fr-FR" sz="240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accent4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e>
                            <m:e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accent4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kumimoji="0" lang="fr-FR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kumimoji="0" lang="fr-FR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=13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kumimoji="0" lang="fr-FR" sz="240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40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8F49AA9B-A609-2E18-9274-E78D80C49F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0898" y="2409109"/>
                <a:ext cx="9370204" cy="2847959"/>
              </a:xfrm>
              <a:prstGeom prst="rect">
                <a:avLst/>
              </a:prstGeom>
              <a:blipFill>
                <a:blip r:embed="rId2"/>
                <a:stretch>
                  <a:fillRect l="-9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 9">
            <a:extLst>
              <a:ext uri="{FF2B5EF4-FFF2-40B4-BE49-F238E27FC236}">
                <a16:creationId xmlns:a16="http://schemas.microsoft.com/office/drawing/2014/main" id="{F1A764A0-47D1-BC35-5B09-40627C3FC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8A2EADC-7F35-BF73-E3F4-6AC6DB56AE8F}"/>
              </a:ext>
            </a:extLst>
          </p:cNvPr>
          <p:cNvSpPr txBox="1"/>
          <p:nvPr/>
        </p:nvSpPr>
        <p:spPr>
          <a:xfrm>
            <a:off x="3719959" y="3602255"/>
            <a:ext cx="136331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>
                <a:solidFill>
                  <a:srgbClr val="0040C0"/>
                </a:solidFill>
              </a:rPr>
              <a:t>fausse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11AC16B-BC02-60E6-0A63-5993BE23BC3B}"/>
              </a:ext>
            </a:extLst>
          </p:cNvPr>
          <p:cNvSpPr txBox="1"/>
          <p:nvPr/>
        </p:nvSpPr>
        <p:spPr>
          <a:xfrm>
            <a:off x="2844888" y="4176703"/>
            <a:ext cx="45875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>
                <a:solidFill>
                  <a:srgbClr val="0040C0"/>
                </a:solidFill>
              </a:rPr>
              <a:t>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560972C-C3D8-3D3D-18FF-16C1D23FAC9D}"/>
              </a:ext>
            </a:extLst>
          </p:cNvPr>
          <p:cNvSpPr txBox="1"/>
          <p:nvPr/>
        </p:nvSpPr>
        <p:spPr>
          <a:xfrm>
            <a:off x="3464320" y="4206199"/>
            <a:ext cx="45875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>
                <a:solidFill>
                  <a:srgbClr val="FF0000"/>
                </a:solidFill>
              </a:rPr>
              <a:t>4</a:t>
            </a:r>
          </a:p>
        </p:txBody>
      </p:sp>
      <mc:AlternateContent>
        <mc:Choice Requires="a14">
          <p:sp>
            <p:nvSpPr>
              <p:cNvPr id="11" name="D_A_01">
                <a:extLst>
                  <a:ext uri="{FF2B5EF4-FFF2-40B4-BE49-F238E27FC236}">
                    <a16:creationId xmlns:a16="http://schemas.microsoft.com/office/drawing/2014/main" id="{B9AD99C5-1DBA-0337-7561-94B6452A0073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i"/>
                        </m:rP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r>
                  <a:rPr kumimoji="0" lang="fr-FR" sz="16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Voici la réponse</a:t>
                </a:r>
                <a:r>
                  <a:rPr kumimoji="0" lang="fr-FR" sz="16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>
          <p:sp>
            <p:nvSpPr>
              <p:cNvPr id="11" name="D_A_01">
                <a:extLst>
                  <a:ext uri="{FF2B5EF4-FFF2-40B4-BE49-F238E27FC236}">
                    <a16:creationId xmlns:a16="http://schemas.microsoft.com/office/drawing/2014/main" id="{B9AD99C5-1DBA-0337-7561-94B6452A00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D_A_02">
            <a:extLst>
              <a:ext uri="{FF2B5EF4-FFF2-40B4-BE49-F238E27FC236}">
                <a16:creationId xmlns:a16="http://schemas.microsoft.com/office/drawing/2014/main" id="{7C829D39-7AB9-8F70-AF6A-9F6E0A4CD9AE}"/>
              </a:ext>
            </a:extLst>
          </p:cNvPr>
          <p:cNvSpPr txBox="1"/>
          <p:nvPr/>
        </p:nvSpPr>
        <p:spPr>
          <a:xfrm>
            <a:off x="774700" y="656184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</p:spTree>
    <p:extLst>
      <p:ext uri="{BB962C8B-B14F-4D97-AF65-F5344CB8AC3E}">
        <p14:creationId val="13429309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val="891796485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Avant de commencer, corrigez les données de</a:t>
            </a:r>
          </a:p>
          <a:p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l’exercice sur vos livrets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>
                <a:solidFill>
                  <a:sysClr val="windowText" lastClr="000000"/>
                </a:solidFill>
              </a:rPr>
              <a:t>Page 47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B4F507D-A70F-CE3A-B267-5A115442FDE9}"/>
              </a:ext>
            </a:extLst>
          </p:cNvPr>
          <p:cNvGrpSpPr/>
          <p:nvPr/>
        </p:nvGrpSpPr>
        <p:grpSpPr>
          <a:xfrm>
            <a:off x="372840" y="1658174"/>
            <a:ext cx="11179509" cy="3166385"/>
            <a:chOff x="372840" y="1658174"/>
            <a:chExt cx="11179509" cy="3166385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65989AF7-ED91-9C32-34FA-9EDCC4CB38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2840" y="1658174"/>
              <a:ext cx="11179509" cy="3166385"/>
            </a:xfrm>
            <a:prstGeom prst="rect">
              <a:avLst/>
            </a:prstGeom>
          </p:spPr>
        </p:pic>
        <mc:AlternateContent>
          <mc:Choice Requires="a14">
            <p:sp>
              <p:nvSpPr>
                <p:cNvPr id="2" name="ZoneTexte 1">
                  <a:extLst>
                    <a:ext uri="{FF2B5EF4-FFF2-40B4-BE49-F238E27FC236}">
                      <a16:creationId xmlns:a16="http://schemas.microsoft.com/office/drawing/2014/main" id="{37BB26CA-300A-31B9-3473-9CC4D9E92BB1}"/>
                    </a:ext>
                  </a:extLst>
                </p:cNvPr>
                <p:cNvSpPr txBox="1"/>
                <p:nvPr/>
              </p:nvSpPr>
              <p:spPr>
                <a:xfrm>
                  <a:off x="7630886" y="1979908"/>
                  <a:ext cx="468086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14:m>
                    <m:oMathPara>
                      <m:oMathParaPr>
                        <m:jc/>
                      </m:oMathParaPr>
                      <m:oMath>
                        <m:r>
                          <a:rPr lang="fr-F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19</m:t>
                        </m:r>
                      </m:oMath>
                    </m:oMathPara>
                  </a14:m>
                  <a:endParaRPr lang="fr-FR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2" name="ZoneTexte 1">
                  <a:extLst>
                    <a:ext uri="{FF2B5EF4-FFF2-40B4-BE49-F238E27FC236}">
                      <a16:creationId xmlns:a16="http://schemas.microsoft.com/office/drawing/2014/main" id="{37BB26CA-300A-31B9-3473-9CC4D9E92BB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0886" y="1979908"/>
                  <a:ext cx="468086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>
          <mc:Choice Requires="a14">
            <p:sp>
              <p:nvSpPr>
                <p:cNvPr id="11" name="ZoneTexte 10">
                  <a:extLst>
                    <a:ext uri="{FF2B5EF4-FFF2-40B4-BE49-F238E27FC236}">
                      <a16:creationId xmlns:a16="http://schemas.microsoft.com/office/drawing/2014/main" id="{AA70FFDD-E9DE-3CB4-0B92-57F2C5F46289}"/>
                    </a:ext>
                  </a:extLst>
                </p:cNvPr>
                <p:cNvSpPr txBox="1"/>
                <p:nvPr/>
              </p:nvSpPr>
              <p:spPr>
                <a:xfrm>
                  <a:off x="9247414" y="2390709"/>
                  <a:ext cx="1943100" cy="71019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14:m>
                    <m:oMathPara>
                      <m:oMathParaPr>
                        <m:jc/>
                      </m:oMathParaPr>
                      <m:oMath>
                        <m:d>
                          <m:dPr>
                            <m:begChr m:val="{"/>
                            <m:sepChr m:val="|"/>
                            <m:endChr m:val=""/>
                            <m:grow m:val="on"/>
                            <m:shp m:val="centered"/>
                            <m:ctrlP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maxDist m:val="off"/>
                                <m:objDist m:val="off"/>
                                <m:rSpRule m:val="0"/>
                                <m:rSp m:val="0"/>
                                <m:ctrlPr>
                                  <a:rPr lang="fr-F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sty m:val="bi"/>
                                  </m:rPr>
                                  <a:rPr lang="fr-F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×…+…=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𝟏𝟑</m:t>
                                </m:r>
                              </m:e>
                              <m:e>
                                <m:r>
                                  <m:rPr>
                                    <m:sty m:val="bi"/>
                                  </m:rPr>
                                  <a:rPr lang="fr-F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…+…×…=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𝟏𝟗</m:t>
                                </m:r>
                              </m:e>
                            </m:eqArr>
                          </m:e>
                        </m:d>
                      </m:oMath>
                    </m:oMathPara>
                  </a14:m>
                  <a:endParaRPr lang="fr-FR" b="1"/>
                </a:p>
              </p:txBody>
            </p:sp>
          </mc:Choice>
          <mc:Fallback>
            <p:sp>
              <p:nvSpPr>
                <p:cNvPr id="11" name="ZoneTexte 10">
                  <a:extLst>
                    <a:ext uri="{FF2B5EF4-FFF2-40B4-BE49-F238E27FC236}">
                      <a16:creationId xmlns:a16="http://schemas.microsoft.com/office/drawing/2014/main" id="{AA70FFDD-E9DE-3CB4-0B92-57F2C5F4628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47414" y="2390709"/>
                  <a:ext cx="1943100" cy="710194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>
          <mc:Choice Requires="a14"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A6D306C0-A0A8-9729-6C55-5ABD1BC954B7}"/>
                    </a:ext>
                  </a:extLst>
                </p:cNvPr>
                <p:cNvSpPr txBox="1"/>
                <p:nvPr/>
              </p:nvSpPr>
              <p:spPr>
                <a:xfrm>
                  <a:off x="7975840" y="3200482"/>
                  <a:ext cx="2724818" cy="71019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14:m>
                    <m:oMathPara>
                      <m:oMathParaPr>
                        <m:jc/>
                      </m:oMathParaPr>
                      <m:oMath>
                        <m:d>
                          <m:dPr>
                            <m:begChr m:val="{"/>
                            <m:sepChr m:val="|"/>
                            <m:endChr m:val=""/>
                            <m:grow m:val="on"/>
                            <m:shp m:val="centered"/>
                            <m:ctrlPr>
                              <a:rPr kumimoji="0" lang="fr-FR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maxDist m:val="off"/>
                                <m:objDist m:val="off"/>
                                <m:rSpRule m:val="0"/>
                                <m:rSp m:val="0"/>
                                <m:ctrlPr>
                                  <a:rPr kumimoji="0" lang="fr-FR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sty m:val="bi"/>
                                  </m:rPr>
                                  <a:rPr kumimoji="0" lang="fr-FR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……</m:t>
                                </m:r>
                                <m:r>
                                  <m:rPr>
                                    <m:sty m:val="bi"/>
                                  </m:rPr>
                                  <a:rPr kumimoji="0" lang="fr-FR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m:rPr>
                                    <m:sty m:val="bi"/>
                                  </m:rPr>
                                  <a:rPr kumimoji="0" lang="fr-FR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𝟏𝟑</m:t>
                                </m:r>
                              </m:e>
                              <m:e>
                                <m:r>
                                  <m:rPr>
                                    <m:sty m:val="bi"/>
                                  </m:rPr>
                                  <a:rPr kumimoji="0" lang="fr-FR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……=</m:t>
                                </m:r>
                                <m:r>
                                  <m:rPr>
                                    <m:sty m:val="bi"/>
                                  </m:rPr>
                                  <a:rPr kumimoji="0" lang="fr-FR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𝟏𝟗</m:t>
                                </m:r>
                              </m:e>
                            </m:eqArr>
                          </m:e>
                        </m:d>
                      </m:oMath>
                    </m:oMathPara>
                  </a14:m>
                  <a:endParaRPr lang="fr-FR" b="1"/>
                </a:p>
              </p:txBody>
            </p:sp>
          </mc:Choice>
          <mc:Fallback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A6D306C0-A0A8-9729-6C55-5ABD1BC954B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75840" y="3200482"/>
                  <a:ext cx="2724818" cy="710194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val="2309063496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C8E0F6A2-E6F7-7D8E-5D41-0EC1FB9DDBE0}"/>
              </a:ext>
            </a:extLst>
          </p:cNvPr>
          <p:cNvGrpSpPr/>
          <p:nvPr/>
        </p:nvGrpSpPr>
        <p:grpSpPr>
          <a:xfrm>
            <a:off x="372840" y="1658174"/>
            <a:ext cx="11179509" cy="3166385"/>
            <a:chOff x="372840" y="1658174"/>
            <a:chExt cx="11179509" cy="3166385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94612A3E-6D5E-4F25-50C0-ECF28B2F06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2840" y="1658174"/>
              <a:ext cx="11179509" cy="3166385"/>
            </a:xfrm>
            <a:prstGeom prst="rect">
              <a:avLst/>
            </a:prstGeom>
          </p:spPr>
        </p:pic>
        <mc:AlternateContent>
          <mc:Choice Requires="a14"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03B061CE-9CFE-CB66-CA6A-53295086EDDE}"/>
                    </a:ext>
                  </a:extLst>
                </p:cNvPr>
                <p:cNvSpPr txBox="1"/>
                <p:nvPr/>
              </p:nvSpPr>
              <p:spPr>
                <a:xfrm>
                  <a:off x="7630886" y="1979908"/>
                  <a:ext cx="468086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14:m>
                    <m:oMathPara>
                      <m:oMathParaPr>
                        <m:jc/>
                      </m:oMathParaPr>
                      <m:oMath>
                        <m:r>
                          <a:rPr lang="fr-F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19</m:t>
                        </m:r>
                      </m:oMath>
                    </m:oMathPara>
                  </a14:m>
                  <a:endParaRPr lang="fr-FR">
                    <a:solidFill>
                      <a:schemeClr val="tx1"/>
                    </a:solidFill>
                  </a:endParaRPr>
                </a:p>
              </p:txBody>
            </p:sp>
          </mc:Choice>
          <mc:Fallback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03B061CE-9CFE-CB66-CA6A-53295086EDD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0886" y="1979908"/>
                  <a:ext cx="468086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>
          <mc:Choice Requires="a14"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1935654E-1148-930D-9E40-590AE2AC6C82}"/>
                    </a:ext>
                  </a:extLst>
                </p:cNvPr>
                <p:cNvSpPr txBox="1"/>
                <p:nvPr/>
              </p:nvSpPr>
              <p:spPr>
                <a:xfrm>
                  <a:off x="9247414" y="2390709"/>
                  <a:ext cx="1943100" cy="71019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14:m>
                    <m:oMathPara>
                      <m:oMathParaPr>
                        <m:jc/>
                      </m:oMathParaPr>
                      <m:oMath>
                        <m:d>
                          <m:dPr>
                            <m:begChr m:val="{"/>
                            <m:sepChr m:val="|"/>
                            <m:endChr m:val=""/>
                            <m:grow m:val="on"/>
                            <m:shp m:val="centered"/>
                            <m:ctrlPr>
                              <a:rPr lang="fr-FR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maxDist m:val="off"/>
                                <m:objDist m:val="off"/>
                                <m:rSpRule m:val="0"/>
                                <m:rSp m:val="0"/>
                                <m:ctrlPr>
                                  <a:rPr lang="fr-F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sty m:val="bi"/>
                                  </m:rPr>
                                  <a:rPr lang="fr-F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     +     =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𝟏𝟑</m:t>
                                </m:r>
                              </m:e>
                              <m:e>
                                <m:r>
                                  <m:rPr>
                                    <m:sty m:val="bi"/>
                                  </m:rPr>
                                  <a:rPr lang="fr-F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     +   ×   =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𝟏𝟗</m:t>
                                </m:r>
                              </m:e>
                            </m:eqArr>
                          </m:e>
                        </m:d>
                      </m:oMath>
                    </m:oMathPara>
                  </a14:m>
                  <a:endParaRPr lang="fr-FR" b="1"/>
                </a:p>
              </p:txBody>
            </p:sp>
          </mc:Choice>
          <mc:Fallback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1935654E-1148-930D-9E40-590AE2AC6C8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47414" y="2390709"/>
                  <a:ext cx="1943100" cy="710194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>
          <mc:Choice Requires="a14">
            <p:sp>
              <p:nvSpPr>
                <p:cNvPr id="24" name="ZoneTexte 23">
                  <a:extLst>
                    <a:ext uri="{FF2B5EF4-FFF2-40B4-BE49-F238E27FC236}">
                      <a16:creationId xmlns:a16="http://schemas.microsoft.com/office/drawing/2014/main" id="{4AD86F62-0AD3-BB1B-BA07-496322E96D13}"/>
                    </a:ext>
                  </a:extLst>
                </p:cNvPr>
                <p:cNvSpPr txBox="1"/>
                <p:nvPr/>
              </p:nvSpPr>
              <p:spPr>
                <a:xfrm>
                  <a:off x="7975840" y="3200482"/>
                  <a:ext cx="2724818" cy="71019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14:m>
                    <m:oMathPara>
                      <m:oMathParaPr>
                        <m:jc/>
                      </m:oMathParaPr>
                      <m:oMath>
                        <m:d>
                          <m:dPr>
                            <m:begChr m:val="{"/>
                            <m:sepChr m:val="|"/>
                            <m:endChr m:val=""/>
                            <m:grow m:val="on"/>
                            <m:shp m:val="centered"/>
                            <m:ctrlPr>
                              <a:rPr kumimoji="0" lang="fr-FR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maxDist m:val="off"/>
                                <m:objDist m:val="off"/>
                                <m:rSpRule m:val="0"/>
                                <m:rSp m:val="0"/>
                                <m:ctrlPr>
                                  <a:rPr kumimoji="0" lang="fr-FR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sty m:val="bi"/>
                                  </m:rPr>
                                  <a:rPr kumimoji="0" lang="fr-FR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       </m:t>
                                </m:r>
                                <m:r>
                                  <m:rPr>
                                    <m:sty m:val="bi"/>
                                  </m:rPr>
                                  <a:rPr kumimoji="0" lang="fr-FR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m:rPr>
                                    <m:sty m:val="bi"/>
                                  </m:rPr>
                                  <a:rPr kumimoji="0" lang="fr-FR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𝟏𝟑</m:t>
                                </m:r>
                              </m:e>
                              <m:e>
                                <m:r>
                                  <m:rPr>
                                    <m:sty m:val="bi"/>
                                  </m:rPr>
                                  <a:rPr kumimoji="0" lang="fr-FR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      =</m:t>
                                </m:r>
                                <m:r>
                                  <m:rPr>
                                    <m:sty m:val="bi"/>
                                  </m:rPr>
                                  <a:rPr kumimoji="0" lang="fr-FR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𝟏𝟗</m:t>
                                </m:r>
                              </m:e>
                            </m:eqArr>
                          </m:e>
                        </m:d>
                      </m:oMath>
                    </m:oMathPara>
                  </a14:m>
                  <a:endParaRPr lang="fr-FR" b="1"/>
                </a:p>
              </p:txBody>
            </p:sp>
          </mc:Choice>
          <mc:Fallback>
            <p:sp>
              <p:nvSpPr>
                <p:cNvPr id="24" name="ZoneTexte 23">
                  <a:extLst>
                    <a:ext uri="{FF2B5EF4-FFF2-40B4-BE49-F238E27FC236}">
                      <a16:creationId xmlns:a16="http://schemas.microsoft.com/office/drawing/2014/main" id="{4AD86F62-0AD3-BB1B-BA07-496322E96D1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75840" y="3200482"/>
                  <a:ext cx="2724818" cy="710194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FB13A55B-9926-E9E4-09A8-8F5349674273}"/>
                  </a:ext>
                </a:extLst>
              </p:cNvPr>
              <p:cNvSpPr txBox="1"/>
              <p:nvPr/>
            </p:nvSpPr>
            <p:spPr>
              <a:xfrm>
                <a:off x="3223846" y="2473569"/>
                <a:ext cx="4923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FB13A55B-9926-E9E4-09A8-8F53496742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3846" y="2473569"/>
                <a:ext cx="492369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E07E1057-6AA8-7793-F4C1-E0AA37838849}"/>
                  </a:ext>
                </a:extLst>
              </p:cNvPr>
              <p:cNvSpPr txBox="1"/>
              <p:nvPr/>
            </p:nvSpPr>
            <p:spPr>
              <a:xfrm>
                <a:off x="4700949" y="2450124"/>
                <a:ext cx="4923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E07E1057-6AA8-7793-F4C1-E0AA378388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0949" y="2450124"/>
                <a:ext cx="492369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0678514D-1590-627F-C67D-C66C8C2C0942}"/>
                  </a:ext>
                </a:extLst>
              </p:cNvPr>
              <p:cNvSpPr txBox="1"/>
              <p:nvPr/>
            </p:nvSpPr>
            <p:spPr>
              <a:xfrm>
                <a:off x="9719517" y="2423828"/>
                <a:ext cx="4923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0678514D-1590-627F-C67D-C66C8C2C09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9517" y="2423828"/>
                <a:ext cx="492369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04276529-5CAD-5D46-50E5-00F9DB3D1FEA}"/>
                  </a:ext>
                </a:extLst>
              </p:cNvPr>
              <p:cNvSpPr txBox="1"/>
              <p:nvPr/>
            </p:nvSpPr>
            <p:spPr>
              <a:xfrm>
                <a:off x="10218964" y="2436875"/>
                <a:ext cx="4616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04276529-5CAD-5D46-50E5-00F9DB3D1F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8964" y="2436875"/>
                <a:ext cx="461643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70B47F59-450F-B12D-92CD-D51840EEEFCD}"/>
                  </a:ext>
                </a:extLst>
              </p:cNvPr>
              <p:cNvSpPr txBox="1"/>
              <p:nvPr/>
            </p:nvSpPr>
            <p:spPr>
              <a:xfrm>
                <a:off x="9348109" y="2694465"/>
                <a:ext cx="4923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70B47F59-450F-B12D-92CD-D51840EEEF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8109" y="2694465"/>
                <a:ext cx="492369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690F68A4-E7E9-FEC4-4E58-4179CA90A9E7}"/>
                  </a:ext>
                </a:extLst>
              </p:cNvPr>
              <p:cNvSpPr txBox="1"/>
              <p:nvPr/>
            </p:nvSpPr>
            <p:spPr>
              <a:xfrm>
                <a:off x="9862921" y="2694972"/>
                <a:ext cx="4923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690F68A4-E7E9-FEC4-4E58-4179CA90A9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2921" y="2694972"/>
                <a:ext cx="492369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ED4139F0-512B-2EB1-E5DF-A2FC264D18D4}"/>
                  </a:ext>
                </a:extLst>
              </p:cNvPr>
              <p:cNvSpPr txBox="1"/>
              <p:nvPr/>
            </p:nvSpPr>
            <p:spPr>
              <a:xfrm>
                <a:off x="10218541" y="2708019"/>
                <a:ext cx="4923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ED4139F0-512B-2EB1-E5DF-A2FC264D18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8541" y="2708019"/>
                <a:ext cx="492369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BEA09645-89FE-32AE-A4E3-27FA2A4CE10B}"/>
                  </a:ext>
                </a:extLst>
              </p:cNvPr>
              <p:cNvSpPr txBox="1"/>
              <p:nvPr/>
            </p:nvSpPr>
            <p:spPr>
              <a:xfrm>
                <a:off x="8855740" y="3241366"/>
                <a:ext cx="4923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13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BEA09645-89FE-32AE-A4E3-27FA2A4CE1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5740" y="3241366"/>
                <a:ext cx="492369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87ED3EE-5F2B-2795-79F5-77205A0CA13C}"/>
                  </a:ext>
                </a:extLst>
              </p:cNvPr>
              <p:cNvSpPr txBox="1"/>
              <p:nvPr/>
            </p:nvSpPr>
            <p:spPr>
              <a:xfrm>
                <a:off x="8844852" y="3541344"/>
                <a:ext cx="4923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19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87ED3EE-5F2B-2795-79F5-77205A0CA1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4852" y="3541344"/>
                <a:ext cx="492369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ZoneTexte 33">
            <a:extLst>
              <a:ext uri="{FF2B5EF4-FFF2-40B4-BE49-F238E27FC236}">
                <a16:creationId xmlns:a16="http://schemas.microsoft.com/office/drawing/2014/main" id="{2384DDF4-7E13-5BF0-3778-3676DA771750}"/>
              </a:ext>
            </a:extLst>
          </p:cNvPr>
          <p:cNvSpPr txBox="1"/>
          <p:nvPr/>
        </p:nvSpPr>
        <p:spPr>
          <a:xfrm>
            <a:off x="3223846" y="3750629"/>
            <a:ext cx="1632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FF0000"/>
                </a:solidFill>
              </a:rPr>
              <a:t>sont vraies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7FAB8575-6D09-B95A-F869-5103EE60A975}"/>
              </a:ext>
            </a:extLst>
          </p:cNvPr>
          <p:cNvSpPr txBox="1"/>
          <p:nvPr/>
        </p:nvSpPr>
        <p:spPr>
          <a:xfrm>
            <a:off x="3970664" y="4207829"/>
            <a:ext cx="1817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FF0000"/>
                </a:solidFill>
              </a:rPr>
              <a:t>est  solution  </a:t>
            </a:r>
          </a:p>
        </p:txBody>
      </p:sp>
    </p:spTree>
    <p:extLst>
      <p:ext uri="{BB962C8B-B14F-4D97-AF65-F5344CB8AC3E}">
        <p14:creationId val="42945246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CBA66662-016A-387F-57E2-9F1D653F1118}"/>
            </a:ext>
          </a:extLst>
        </p:cNvPr>
        <p:cNvGrpSpPr/>
        <p:nvPr/>
      </p:nvGrpSpPr>
      <p:grpSpPr>
        <a:xfrm>
          <a:off x="0" y="0"/>
          <a: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8B06BD6C-13CF-BB2D-0FF7-70C4FAEAC0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F6437BFE-D828-EE17-94C7-3034050A395A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Travaillez individuellement puis discutez en binômes vos réponses. </a:t>
            </a: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Avant de commencer, corrigez les données de</a:t>
            </a:r>
          </a:p>
          <a:p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l’exercice sur vos livrets</a:t>
            </a: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501E6BC0-19F8-6C9B-B215-920ACF14711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accorde 2 min au travail individuel puis une minute à la discussion. Il circule pour contrôler et donner des indications en cas de </a:t>
            </a:r>
            <a:r>
              <a:rPr lang="fr-FR" sz="1400" i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besoin</a:t>
            </a: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BFC3C961-6547-7B21-9791-EAA0117164B1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1980EB3-86DF-69CA-1E19-D8094E69FA59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47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5FB593F-6DBF-3DED-49AC-C2EADC5D71AC}"/>
              </a:ext>
            </a:extLst>
          </p:cNvPr>
          <p:cNvGrpSpPr/>
          <p:nvPr/>
        </p:nvGrpSpPr>
        <p:grpSpPr>
          <a:xfrm>
            <a:off x="820424" y="1809224"/>
            <a:ext cx="10277147" cy="2795258"/>
            <a:chOff x="820424" y="1743908"/>
            <a:chExt cx="10277147" cy="2795258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8A382370-7176-8FB7-B4AA-4DB6F63DC4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20424" y="1743908"/>
              <a:ext cx="9666045" cy="2795258"/>
            </a:xfrm>
            <a:prstGeom prst="rect">
              <a:avLst/>
            </a:prstGeom>
          </p:spPr>
        </p:pic>
        <mc:AlternateContent>
          <mc:Choice Requires="a14"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E232AB8B-898F-D1E2-3FC3-70E94ED497A6}"/>
                    </a:ext>
                  </a:extLst>
                </p:cNvPr>
                <p:cNvSpPr txBox="1"/>
                <p:nvPr/>
              </p:nvSpPr>
              <p:spPr>
                <a:xfrm>
                  <a:off x="9021121" y="2390690"/>
                  <a:ext cx="2076450" cy="75084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>
                  <a:spAutoFit/>
                </a:bodyPr>
                <a:lstStyle/>
                <a:p>
                  <a14:m>
                    <m:oMathPara>
                      <m:oMathParaPr>
                        <m:jc/>
                      </m:oMathParaPr>
                      <m:oMath>
                        <m:d>
                          <m:dPr>
                            <m:begChr m:val="{"/>
                            <m:sepChr m:val="|"/>
                            <m:endChr m:val=""/>
                            <m:grow m:val="on"/>
                            <m:shp m:val="centered"/>
                            <m:ctrlPr>
                              <a:rPr lang="fr-FR" sz="24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maxDist m:val="off"/>
                                <m:objDist m:val="off"/>
                                <m:rSpRule m:val="0"/>
                                <m:rSp m:val="0"/>
                                <m:ctrlPr>
                                  <a:rPr lang="fr-FR" sz="2400" b="1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sty m:val="bi"/>
                                  </m:rPr>
                                  <a:rPr lang="fr-FR" sz="2400" b="1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……</m:t>
                                </m:r>
                                <m:r>
                                  <m:rPr>
                                    <m:sty m:val="bi"/>
                                  </m:rPr>
                                  <a:rPr lang="fr-FR" sz="2400" b="1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…+ ….…=…</m:t>
                                </m:r>
                              </m:e>
                              <m:e>
                                <m:r>
                                  <m:rPr>
                                    <m:sty m:val="bi"/>
                                  </m:rPr>
                                  <a:rPr lang="fr-FR" sz="2400" b="1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………+ ……=…</m:t>
                                </m:r>
                              </m:e>
                            </m:eqArr>
                          </m:e>
                        </m:d>
                      </m:oMath>
                    </m:oMathPara>
                  </a14:m>
                  <a:endParaRPr lang="fr-FR" sz="2400"/>
                </a:p>
              </p:txBody>
            </p:sp>
          </mc:Choice>
          <mc:Fallback>
            <p:sp>
              <p:nvSpPr>
                <p:cNvPr id="19" name="ZoneTexte 18">
                  <a:extLst>
                    <a:ext uri="{FF2B5EF4-FFF2-40B4-BE49-F238E27FC236}">
                      <a16:creationId xmlns:a16="http://schemas.microsoft.com/office/drawing/2014/main" id="{53938749-5635-F013-F7EC-C591035BC6F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21121" y="2390690"/>
                  <a:ext cx="2076450" cy="750847"/>
                </a:xfrm>
                <a:prstGeom prst="rect">
                  <a:avLst/>
                </a:prstGeom>
                <a:blipFill>
                  <a:blip r:embed="rId5"/>
                  <a:stretch>
                    <a:fillRect r="-28824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>
          <mc:Choice Requires="a14"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F9D1229C-11B4-6A2E-B54F-9A484A7DE0E4}"/>
                    </a:ext>
                  </a:extLst>
                </p:cNvPr>
                <p:cNvSpPr txBox="1"/>
                <p:nvPr/>
              </p:nvSpPr>
              <p:spPr>
                <a:xfrm>
                  <a:off x="7783286" y="3143998"/>
                  <a:ext cx="2111829" cy="75084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14:m>
                    <m:oMathPara>
                      <m:oMathParaPr>
                        <m:jc m:val="left"/>
                      </m:oMathParaPr>
                      <m:oMath>
                        <m:d>
                          <m:dPr>
                            <m:begChr m:val="{"/>
                            <m:sepChr m:val="|"/>
                            <m:endChr m:val=""/>
                            <m:grow m:val="on"/>
                            <m:shp m:val="centered"/>
                            <m:ctrlPr>
                              <a:rPr kumimoji="0" lang="fr-FR" sz="2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dPr>
                          <m:e>
                            <m:eqArr>
                              <m:eqArrPr>
                                <m:maxDist m:val="off"/>
                                <m:objDist m:val="off"/>
                                <m:rSpRule m:val="0"/>
                                <m:rSp m:val="0"/>
                                <m:ctrlPr>
                                  <a:rPr kumimoji="0" lang="fr-FR" sz="24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sty m:val="bi"/>
                                  </m:rPr>
                                  <a:rPr kumimoji="0" lang="fr-FR" sz="24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……= …</m:t>
                                </m:r>
                                <m:r>
                                  <m:rPr>
                                    <m:sty m:val="bi"/>
                                  </m:rPr>
                                  <a:rPr kumimoji="0" lang="fr-FR" sz="24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…</m:t>
                                </m:r>
                              </m:e>
                              <m:e>
                                <m:r>
                                  <m:rPr>
                                    <m:sty m:val="bi"/>
                                  </m:rPr>
                                  <a:rPr kumimoji="0" lang="fr-FR" sz="24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……= ……</m:t>
                                </m:r>
                              </m:e>
                            </m:eqArr>
                          </m:e>
                        </m:d>
                        <m:r>
                          <m:rPr>
                            <m:sty m:val="bi"/>
                          </m:rPr>
                          <a:rPr kumimoji="0" lang="fr-FR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 </m:t>
                        </m:r>
                      </m:oMath>
                    </m:oMathPara>
                  </a14:m>
                  <a:r>
                    <a:rPr lang="fr-FR" sz="1200" b="1"/>
                    <a:t>   </a:t>
                  </a:r>
                </a:p>
              </p:txBody>
            </p:sp>
          </mc:Choice>
          <mc:Fallback>
            <p:sp>
              <p:nvSpPr>
                <p:cNvPr id="20" name="ZoneTexte 19">
                  <a:extLst>
                    <a:ext uri="{FF2B5EF4-FFF2-40B4-BE49-F238E27FC236}">
                      <a16:creationId xmlns:a16="http://schemas.microsoft.com/office/drawing/2014/main" id="{44B1DD2B-3A48-4073-3C87-E26A27FFFC7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83286" y="3143998"/>
                  <a:ext cx="2111829" cy="75084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val="1679511256"/>
      </p:ext>
    </p:extLst>
  </p:cSld>
  <p:clrMapOvr>
    <a:masterClrMapping/>
  </p:clrMapOvr>
  <p:transition/>
  <p:timing/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E2DBDBD6-4FFA-3EA6-5701-6B14244748E1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F1D3CBC-A0E0-EEC1-572F-7355AEE1340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C1D281B-5209-3867-1217-AA51027B42F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C583F5-094E-87E4-3869-282A627A087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6794E3D-954C-2262-BB83-03636CCCC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026EF9E1-4B9D-5DA6-2863-C7BBD0A49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5483556-85F4-B4F5-BE98-BAFD6D8734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5AA32B40-C7BC-8559-5C0C-0BD10A3804D8}"/>
              </a:ext>
            </a:extLst>
          </p:cNvPr>
          <p:cNvGrpSpPr/>
          <p:nvPr/>
        </p:nvGrpSpPr>
        <p:grpSpPr>
          <a:xfrm>
            <a:off x="820424" y="1809224"/>
            <a:ext cx="10277147" cy="2795258"/>
            <a:chOff x="820424" y="1743908"/>
            <a:chExt cx="10277147" cy="2795258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BC5D7A87-B8FD-D046-6229-77C3E355376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0424" y="1743908"/>
              <a:ext cx="9666045" cy="2795258"/>
            </a:xfrm>
            <a:prstGeom prst="rect">
              <a:avLst/>
            </a:prstGeom>
          </p:spPr>
        </p:pic>
        <mc:AlternateContent>
          <mc:Choice Requires="a14">
            <p:sp>
              <p:nvSpPr>
                <p:cNvPr id="19" name="ZoneTexte 18">
                  <a:extLst>
                    <a:ext uri="{FF2B5EF4-FFF2-40B4-BE49-F238E27FC236}">
                      <a16:creationId xmlns:a16="http://schemas.microsoft.com/office/drawing/2014/main" id="{53938749-5635-F013-F7EC-C591035BC6FE}"/>
                    </a:ext>
                  </a:extLst>
                </p:cNvPr>
                <p:cNvSpPr txBox="1"/>
                <p:nvPr/>
              </p:nvSpPr>
              <p:spPr>
                <a:xfrm>
                  <a:off x="9021121" y="2390690"/>
                  <a:ext cx="2076450" cy="75084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>
                  <a:spAutoFit/>
                </a:bodyPr>
                <a:lstStyle/>
                <a:p>
                  <a14:m>
                    <m:oMathPara>
                      <m:oMathParaPr>
                        <m:jc/>
                      </m:oMathParaPr>
                      <m:oMath>
                        <m:d>
                          <m:dPr>
                            <m:begChr m:val="{"/>
                            <m:sepChr m:val="|"/>
                            <m:endChr m:val=""/>
                            <m:grow m:val="on"/>
                            <m:shp m:val="centered"/>
                            <m:ctrlPr>
                              <a:rPr lang="fr-FR" sz="24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maxDist m:val="off"/>
                                <m:objDist m:val="off"/>
                                <m:rSpRule m:val="0"/>
                                <m:rSp m:val="0"/>
                                <m:ctrlPr>
                                  <a:rPr lang="fr-FR" sz="2400" b="1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sty m:val="bi"/>
                                  </m:rPr>
                                  <a:rPr lang="fr-FR" sz="2400" b="1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……</m:t>
                                </m:r>
                                <m:r>
                                  <m:rPr>
                                    <m:sty m:val="bi"/>
                                  </m:rPr>
                                  <a:rPr lang="fr-FR" sz="2400" b="1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…+ ….…=…</m:t>
                                </m:r>
                              </m:e>
                              <m:e>
                                <m:r>
                                  <m:rPr>
                                    <m:sty m:val="bi"/>
                                  </m:rPr>
                                  <a:rPr lang="fr-FR" sz="2400" b="1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………+ ……=…</m:t>
                                </m:r>
                              </m:e>
                            </m:eqArr>
                          </m:e>
                        </m:d>
                      </m:oMath>
                    </m:oMathPara>
                  </a14:m>
                  <a:endParaRPr lang="fr-FR" sz="2400"/>
                </a:p>
              </p:txBody>
            </p:sp>
          </mc:Choice>
          <mc:Fallback>
            <p:sp>
              <p:nvSpPr>
                <p:cNvPr id="19" name="ZoneTexte 18">
                  <a:extLst>
                    <a:ext uri="{FF2B5EF4-FFF2-40B4-BE49-F238E27FC236}">
                      <a16:creationId xmlns:a16="http://schemas.microsoft.com/office/drawing/2014/main" id="{53938749-5635-F013-F7EC-C591035BC6F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21121" y="2390690"/>
                  <a:ext cx="2076450" cy="750847"/>
                </a:xfrm>
                <a:prstGeom prst="rect">
                  <a:avLst/>
                </a:prstGeom>
                <a:blipFill>
                  <a:blip r:embed="rId6"/>
                  <a:stretch>
                    <a:fillRect r="-28824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>
          <mc:Choice Requires="a14">
            <p:sp>
              <p:nvSpPr>
                <p:cNvPr id="20" name="ZoneTexte 19">
                  <a:extLst>
                    <a:ext uri="{FF2B5EF4-FFF2-40B4-BE49-F238E27FC236}">
                      <a16:creationId xmlns:a16="http://schemas.microsoft.com/office/drawing/2014/main" id="{44B1DD2B-3A48-4073-3C87-E26A27FFFC7E}"/>
                    </a:ext>
                  </a:extLst>
                </p:cNvPr>
                <p:cNvSpPr txBox="1"/>
                <p:nvPr/>
              </p:nvSpPr>
              <p:spPr>
                <a:xfrm>
                  <a:off x="7783286" y="3143998"/>
                  <a:ext cx="2111829" cy="75084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14:m>
                    <m:oMathPara>
                      <m:oMathParaPr>
                        <m:jc m:val="left"/>
                      </m:oMathParaPr>
                      <m:oMath>
                        <m:d>
                          <m:dPr>
                            <m:begChr m:val="{"/>
                            <m:sepChr m:val="|"/>
                            <m:endChr m:val=""/>
                            <m:grow m:val="on"/>
                            <m:shp m:val="centered"/>
                            <m:ctrlPr>
                              <a:rPr kumimoji="0" lang="fr-FR" sz="2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dPr>
                          <m:e>
                            <m:eqArr>
                              <m:eqArrPr>
                                <m:maxDist m:val="off"/>
                                <m:objDist m:val="off"/>
                                <m:rSpRule m:val="0"/>
                                <m:rSp m:val="0"/>
                                <m:ctrlPr>
                                  <a:rPr kumimoji="0" lang="fr-FR" sz="24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sty m:val="bi"/>
                                  </m:rPr>
                                  <a:rPr kumimoji="0" lang="fr-FR" sz="24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……= …</m:t>
                                </m:r>
                                <m:r>
                                  <m:rPr>
                                    <m:sty m:val="bi"/>
                                  </m:rPr>
                                  <a:rPr kumimoji="0" lang="fr-FR" sz="24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…</m:t>
                                </m:r>
                              </m:e>
                              <m:e>
                                <m:r>
                                  <m:rPr>
                                    <m:sty m:val="bi"/>
                                  </m:rPr>
                                  <a:rPr kumimoji="0" lang="fr-FR" sz="24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……= ……</m:t>
                                </m:r>
                              </m:e>
                            </m:eqArr>
                          </m:e>
                        </m:d>
                        <m:r>
                          <m:rPr>
                            <m:sty m:val="bi"/>
                          </m:rPr>
                          <a:rPr kumimoji="0" lang="fr-FR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 </m:t>
                        </m:r>
                      </m:oMath>
                    </m:oMathPara>
                  </a14:m>
                  <a:r>
                    <a:rPr lang="fr-FR" sz="1200" b="1"/>
                    <a:t>   </a:t>
                  </a:r>
                </a:p>
              </p:txBody>
            </p:sp>
          </mc:Choice>
          <mc:Fallback>
            <p:sp>
              <p:nvSpPr>
                <p:cNvPr id="20" name="ZoneTexte 19">
                  <a:extLst>
                    <a:ext uri="{FF2B5EF4-FFF2-40B4-BE49-F238E27FC236}">
                      <a16:creationId xmlns:a16="http://schemas.microsoft.com/office/drawing/2014/main" id="{44B1DD2B-3A48-4073-3C87-E26A27FFFC7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83286" y="3143998"/>
                  <a:ext cx="2111829" cy="750847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EDD15E29-6599-CCB8-2E5A-25C7DD02AC6A}"/>
                  </a:ext>
                </a:extLst>
              </p:cNvPr>
              <p:cNvSpPr txBox="1"/>
              <p:nvPr/>
            </p:nvSpPr>
            <p:spPr>
              <a:xfrm>
                <a:off x="3343276" y="2535280"/>
                <a:ext cx="612426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sz="2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EDD15E29-6599-CCB8-2E5A-25C7DD02AC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3276" y="2535280"/>
                <a:ext cx="612426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45D0DD38-A5B4-B6CB-C555-A1F19CA5262A}"/>
                  </a:ext>
                </a:extLst>
              </p:cNvPr>
              <p:cNvSpPr txBox="1"/>
              <p:nvPr/>
            </p:nvSpPr>
            <p:spPr>
              <a:xfrm>
                <a:off x="11306054" y="2398339"/>
                <a:ext cx="492369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fr-FR" sz="20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45D0DD38-A5B4-B6CB-C555-A1F19CA526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6054" y="2398339"/>
                <a:ext cx="492369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5BCF9399-9A81-FF83-84F3-E5857551D0A6}"/>
                  </a:ext>
                </a:extLst>
              </p:cNvPr>
              <p:cNvSpPr txBox="1"/>
              <p:nvPr/>
            </p:nvSpPr>
            <p:spPr>
              <a:xfrm>
                <a:off x="9206379" y="2419265"/>
                <a:ext cx="880090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fr-FR" sz="20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5BCF9399-9A81-FF83-84F3-E5857551D0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6379" y="2419265"/>
                <a:ext cx="880090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291D50A8-B382-A3D6-8E00-314E5C5F5CAC}"/>
                  </a:ext>
                </a:extLst>
              </p:cNvPr>
              <p:cNvSpPr txBox="1"/>
              <p:nvPr/>
            </p:nvSpPr>
            <p:spPr>
              <a:xfrm>
                <a:off x="10266376" y="2419261"/>
                <a:ext cx="880090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</m:t>
                      </m:r>
                    </m:oMath>
                  </m:oMathPara>
                </a14:m>
                <a:endParaRPr lang="fr-FR" sz="20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291D50A8-B382-A3D6-8E00-314E5C5F5C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6376" y="2419261"/>
                <a:ext cx="880090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F7D5A396-1E52-1478-70B7-2F2B7850889A}"/>
                  </a:ext>
                </a:extLst>
              </p:cNvPr>
              <p:cNvSpPr txBox="1"/>
              <p:nvPr/>
            </p:nvSpPr>
            <p:spPr>
              <a:xfrm>
                <a:off x="9286658" y="2788950"/>
                <a:ext cx="820129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sz="20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F7D5A396-1E52-1478-70B7-2F2B785088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6658" y="2788950"/>
                <a:ext cx="820129" cy="4001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C4A8893A-37E5-A24E-CAAB-7C32A770FF5F}"/>
                  </a:ext>
                </a:extLst>
              </p:cNvPr>
              <p:cNvSpPr txBox="1"/>
              <p:nvPr/>
            </p:nvSpPr>
            <p:spPr>
              <a:xfrm>
                <a:off x="10294857" y="2767613"/>
                <a:ext cx="884771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</m:t>
                      </m:r>
                    </m:oMath>
                  </m:oMathPara>
                </a14:m>
                <a:endParaRPr lang="fr-FR" sz="20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C4A8893A-37E5-A24E-CAAB-7C32A770FF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4857" y="2767613"/>
                <a:ext cx="884771" cy="40011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AD03E9CD-3DA4-DE10-1B94-046490CCD8B3}"/>
                  </a:ext>
                </a:extLst>
              </p:cNvPr>
              <p:cNvSpPr txBox="1"/>
              <p:nvPr/>
            </p:nvSpPr>
            <p:spPr>
              <a:xfrm>
                <a:off x="11306053" y="2776224"/>
                <a:ext cx="492369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20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AD03E9CD-3DA4-DE10-1B94-046490CCD8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6053" y="2776224"/>
                <a:ext cx="492369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3D751407-BDBB-A0B4-8552-7F77B1C383FE}"/>
                  </a:ext>
                </a:extLst>
              </p:cNvPr>
              <p:cNvSpPr txBox="1"/>
              <p:nvPr/>
            </p:nvSpPr>
            <p:spPr>
              <a:xfrm>
                <a:off x="4775287" y="2546162"/>
                <a:ext cx="584671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2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3D751407-BDBB-A0B4-8552-7F77B1C383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5287" y="2546162"/>
                <a:ext cx="584671" cy="4616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77D43906-0138-EBEF-2D3E-75E0F0DBC215}"/>
                  </a:ext>
                </a:extLst>
              </p:cNvPr>
              <p:cNvSpPr txBox="1"/>
              <p:nvPr/>
            </p:nvSpPr>
            <p:spPr>
              <a:xfrm>
                <a:off x="7953463" y="3159242"/>
                <a:ext cx="566233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fr-FR" sz="20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77D43906-0138-EBEF-2D3E-75E0F0DBC2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3463" y="3159242"/>
                <a:ext cx="566233" cy="40011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84066B87-D7A1-863E-19D5-E57A0CA2139E}"/>
                  </a:ext>
                </a:extLst>
              </p:cNvPr>
              <p:cNvSpPr txBox="1"/>
              <p:nvPr/>
            </p:nvSpPr>
            <p:spPr>
              <a:xfrm>
                <a:off x="8933179" y="3148352"/>
                <a:ext cx="624652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fr-FR" sz="20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84066B87-D7A1-863E-19D5-E57A0CA213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3179" y="3148352"/>
                <a:ext cx="624652" cy="40011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DF9BE9F9-6D84-7F18-FA1C-B96BF6CE52E8}"/>
                  </a:ext>
                </a:extLst>
              </p:cNvPr>
              <p:cNvSpPr txBox="1"/>
              <p:nvPr/>
            </p:nvSpPr>
            <p:spPr>
              <a:xfrm>
                <a:off x="7975234" y="3529355"/>
                <a:ext cx="566233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20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DF9BE9F9-6D84-7F18-FA1C-B96BF6CE52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5234" y="3529355"/>
                <a:ext cx="566233" cy="40011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22C80DC8-6C5C-68E0-1050-34DAEEC09789}"/>
                  </a:ext>
                </a:extLst>
              </p:cNvPr>
              <p:cNvSpPr txBox="1"/>
              <p:nvPr/>
            </p:nvSpPr>
            <p:spPr>
              <a:xfrm>
                <a:off x="8933179" y="3518947"/>
                <a:ext cx="700851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20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22C80DC8-6C5C-68E0-1050-34DAEEC097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3179" y="3518947"/>
                <a:ext cx="700851" cy="40011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ZoneTexte 30">
            <a:extLst>
              <a:ext uri="{FF2B5EF4-FFF2-40B4-BE49-F238E27FC236}">
                <a16:creationId xmlns:a16="http://schemas.microsoft.com/office/drawing/2014/main" id="{299470C2-25F1-7459-9E44-7446617B97F0}"/>
              </a:ext>
            </a:extLst>
          </p:cNvPr>
          <p:cNvSpPr txBox="1"/>
          <p:nvPr/>
        </p:nvSpPr>
        <p:spPr>
          <a:xfrm>
            <a:off x="1569216" y="3775495"/>
            <a:ext cx="606873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>
                <a:solidFill>
                  <a:srgbClr val="FF0000"/>
                </a:solidFill>
              </a:rPr>
              <a:t>La 2</a:t>
            </a:r>
            <a:r>
              <a:rPr lang="fr-FR" sz="2000" baseline="30000">
                <a:solidFill>
                  <a:srgbClr val="FF0000"/>
                </a:solidFill>
              </a:rPr>
              <a:t>ème</a:t>
            </a:r>
            <a:r>
              <a:rPr lang="fr-FR" sz="2000">
                <a:solidFill>
                  <a:srgbClr val="FF0000"/>
                </a:solidFill>
              </a:rPr>
              <a:t> égalité n’est pas vraie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CB964867-AFB7-327D-47D8-0EB54ED7118E}"/>
              </a:ext>
            </a:extLst>
          </p:cNvPr>
          <p:cNvSpPr txBox="1"/>
          <p:nvPr/>
        </p:nvSpPr>
        <p:spPr>
          <a:xfrm>
            <a:off x="3452646" y="4175605"/>
            <a:ext cx="264335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>
                <a:solidFill>
                  <a:srgbClr val="FF0000"/>
                </a:solidFill>
              </a:rPr>
              <a:t> n’est pas solution</a:t>
            </a:r>
          </a:p>
        </p:txBody>
      </p:sp>
    </p:spTree>
    <p:extLst>
      <p:ext uri="{BB962C8B-B14F-4D97-AF65-F5344CB8AC3E}">
        <p14:creationId val="14328237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rPr>
              <a:t>Structure de la séance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1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2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3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(VdC)</a:t>
              </a:r>
              <a:r>
                <a:rPr lang="ar-MA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4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5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6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p:transition/>
  <p:timing/>
</p:sld>
</file>

<file path=ppt/slides/slide4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Pratique autonome : </a:t>
              </a:r>
              <a:br>
                <a:rPr lang="fr-FR" sz="5600" b="1">
                  <a:solidFill>
                    <a:schemeClr val="tx1"/>
                  </a:solidFill>
                </a:rPr>
              </a:br>
              <a:r>
                <a:rPr lang="fr-FR" sz="5600" b="1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val="3559698994"/>
      </p:ext>
    </p:extLst>
  </p:cSld>
  <p:clrMapOvr>
    <a:masterClrMapping/>
  </p:clrMapOvr>
  <p:transition/>
  <p:timing/>
</p:sld>
</file>

<file path=ppt/slides/slide4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>
                <a:latin typeface="Dosis Bold" pitchFamily="2" charset="0"/>
              </a:rPr>
              <a:t>PA</a:t>
            </a:r>
            <a:endParaRPr lang="fr-FR" sz="1200" b="1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>
                <a:solidFill>
                  <a:sysClr val="windowText" lastClr="000000"/>
                </a:solidFill>
              </a:rPr>
              <a:t>Page 47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909935E-5CC6-0169-1BFE-4F6AC7A18A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5653" y="2255418"/>
            <a:ext cx="7780694" cy="2347163"/>
          </a:xfrm>
          <a:prstGeom prst="rect">
            <a:avLst/>
          </a:prstGeom>
        </p:spPr>
      </p:pic>
    </p:spTree>
    <p:extLst>
      <p:ext uri="{BB962C8B-B14F-4D97-AF65-F5344CB8AC3E}">
        <p14:creationId val="3330532315"/>
      </p:ext>
    </p:extLst>
  </p:cSld>
  <p:clrMapOvr>
    <a:masterClrMapping/>
  </p:clrMapOvr>
  <p:transition/>
  <p:timing/>
</p:sld>
</file>

<file path=ppt/slides/slide4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>
                <a:latin typeface="Dosis Bold" pitchFamily="2" charset="0"/>
              </a:rPr>
              <a:t>PA</a:t>
            </a:r>
            <a:endParaRPr lang="fr-FR" sz="1200" b="1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>
            <a:fillRect/>
          </a:stretch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val="345249368"/>
      </p:ext>
    </p:extLst>
  </p:cSld>
  <p:clrMapOvr>
    <a:masterClrMapping/>
  </p:clrMapOvr>
  <p:transition/>
  <p:timing/>
</p:sld>
</file>

<file path=ppt/slides/slide4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val="17599050"/>
      </p:ext>
    </p:extLst>
  </p:cSld>
  <p:clrMapOvr>
    <a:masterClrMapping/>
  </p:clrMapOvr>
  <p:transition/>
  <p:timing/>
</p:sld>
</file>

<file path=ppt/slides/slide4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C</a:t>
            </a:r>
            <a:endParaRPr lang="fr-FR" sz="1200" b="1">
              <a:latin typeface="Dosis Bold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9D8CCE9-19A7-4ED7-3E3B-39BD2AA65F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908" y="1523204"/>
            <a:ext cx="9810991" cy="3765140"/>
          </a:xfrm>
          <a:prstGeom prst="rect">
            <a:avLst/>
          </a:prstGeom>
        </p:spPr>
      </p:pic>
    </p:spTree>
    <p:extLst>
      <p:ext uri="{BB962C8B-B14F-4D97-AF65-F5344CB8AC3E}">
        <p14:creationId val="1700131774"/>
      </p:ext>
    </p:extLst>
  </p:cSld>
  <p:clrMapOvr>
    <a:masterClrMapping/>
  </p:clrMapOvr>
  <p:transition/>
  <p:timing/>
</p:sld>
</file>

<file path=ppt/slides/slide4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BAFC0CC3-5E29-96FB-23F3-DE139C61B6F3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523D605-1ADB-CB1D-352D-82F64BB451A6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endParaRPr lang="fr-FR" sz="1400" i="1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D5A8E1DD-7F05-2E9B-5DB6-E7AEF6AA8A78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Dans cette séance nous avons appris aussi: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9422224-B676-84E0-D8F2-F7885C8BD8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79FCBFF-AF22-9205-F90B-0CFF8535CEC5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C</a:t>
            </a:r>
            <a:endParaRPr lang="fr-FR" sz="1200" b="1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BFA97F9-0C25-9CCA-F0B0-BF2D8EAA16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988" y="1996473"/>
            <a:ext cx="10444268" cy="3148323"/>
          </a:xfrm>
          <a:prstGeom prst="rect">
            <a:avLst/>
          </a:prstGeom>
        </p:spPr>
      </p:pic>
    </p:spTree>
    <p:extLst>
      <p:ext uri="{BB962C8B-B14F-4D97-AF65-F5344CB8AC3E}">
        <p14:creationId val="3147860533"/>
      </p:ext>
    </p:extLst>
  </p:cSld>
  <p:clrMapOvr>
    <a:masterClrMapping/>
  </p:clrMapOvr>
  <p:transition/>
  <p:timing/>
</p:sld>
</file>

<file path=ppt/slides/slide4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C</a:t>
            </a:r>
            <a:endParaRPr lang="fr-FR" sz="1200" b="1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>
                <a:solidFill>
                  <a:sysClr val="windowText" lastClr="000000"/>
                </a:solidFill>
              </a:rPr>
              <a:t>Page 47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856BC98-6E49-7CB6-C06A-4562F48AB4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026" y="2117298"/>
            <a:ext cx="10230280" cy="206215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FF242A3-70B0-8F88-25E2-885AB6107DE8}"/>
              </a:ext>
            </a:extLst>
          </p:cNvPr>
          <p:cNvSpPr txBox="1"/>
          <p:nvPr/>
        </p:nvSpPr>
        <p:spPr>
          <a:xfrm>
            <a:off x="1298694" y="2963707"/>
            <a:ext cx="435751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/>
              <a:t>Répondre à la question suivante:</a:t>
            </a:r>
          </a:p>
        </p:txBody>
      </p:sp>
    </p:spTree>
    <p:extLst>
      <p:ext uri="{BB962C8B-B14F-4D97-AF65-F5344CB8AC3E}">
        <p14:creationId val="90655980"/>
      </p:ext>
    </p:extLst>
  </p:cSld>
  <p:clrMapOvr>
    <a:masterClrMapping/>
  </p:clrMapOvr>
  <p:transition/>
  <p:timing/>
</p:sld>
</file>

<file path=ppt/slides/slide4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val="3820967027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CCFFAB0-83D1-D26D-1F15-4DA5248F6B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5674" y="2876521"/>
            <a:ext cx="1645890" cy="2340955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val="2640159362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val="3714168149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>
                  <a:solidFill>
                    <a:schemeClr val="tx1"/>
                  </a:solidFill>
                </a:rPr>
              </a:br>
              <a:r>
                <a:rPr lang="fr-FR" sz="5600" b="1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val="2869103358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>
                <a:solidFill>
                  <a:sysClr val="windowText" lastClr="000000"/>
                </a:solidFill>
              </a:rPr>
              <a:t>Page 45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FEEC116-1129-8B27-88FE-573CAD0342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599" y="1970714"/>
            <a:ext cx="10772795" cy="3283743"/>
          </a:xfrm>
          <a:prstGeom prst="rect">
            <a:avLst/>
          </a:prstGeom>
        </p:spPr>
      </p:pic>
    </p:spTree>
    <p:extLst>
      <p:ext uri="{BB962C8B-B14F-4D97-AF65-F5344CB8AC3E}">
        <p14:creationId val="1381884568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val="205743013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6.0.36"/>
  <p:tag name="AS_OS" val="Unix 5.4.0.216"/>
  <p:tag name="AS_RELEASE_DATE" val="2026.06.14"/>
  <p:tag name="AS_TITLE" val="Aspose.Slides for .NET6"/>
  <p:tag name="AS_VERSION" val="26.6"/>
</p:tagLst>
</file>

<file path=ppt/theme/theme1.xml><?xml version="1.0" encoding="utf-8"?>
<a:theme xmlns:r="http://schemas.openxmlformats.org/officeDocument/2006/relationships"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Calibri" panose="020f0502020204030204"/>
        <a:cs typeface="Arial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Grand écran</PresentationFormat>
  <Paragraphs>246</Paragraphs>
  <Slides>47</Slides>
  <Notes>5</Notes>
  <TotalTime>9263</TotalTime>
  <HiddenSlides>0</HiddenSlides>
  <MMClips>0</MMClips>
  <ScaleCrop>0</ScaleCrop>
  <HeadingPairs>
    <vt:vector baseType="variant" size="6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baseType="lpstr" size="58">
      <vt:lpstr>Arial</vt:lpstr>
      <vt:lpstr>Calibri</vt:lpstr>
      <vt:lpstr>Dosis</vt:lpstr>
      <vt:lpstr>Calibri Light</vt:lpstr>
      <vt:lpstr>Cambria Math</vt:lpstr>
      <vt:lpstr>Poppins ExtraBold</vt:lpstr>
      <vt:lpstr>Aptos</vt:lpstr>
      <vt:lpstr>Dosis Bold</vt:lpstr>
      <vt:lpstr>Hammersmith One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26.0600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PowerPoint Presentation</dc:title>
  <dc:creator>KHOUKHI MOHAMED</dc:creator>
  <cp:lastModifiedBy>AMINE RADOUANE - ENSEIGNANT</cp:lastModifiedBy>
  <cp:revision>1161</cp:revision>
  <cp:lastPrinted>2024-10-05T19:15:58.000</cp:lastPrinted>
  <dcterms:created xsi:type="dcterms:W3CDTF">2024-05-28T10:13:44Z</dcterms:created>
  <dcterms:modified xsi:type="dcterms:W3CDTF">2026-08-11T18:54:36Z</dcterms:modified>
</cp:coreProperties>
</file>