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308" r:id="rId2"/>
    <p:sldId id="288" r:id="rId3"/>
    <p:sldId id="289" r:id="rId4"/>
    <p:sldId id="286" r:id="rId5"/>
    <p:sldId id="314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61" r:id="rId15"/>
    <p:sldId id="2147483413" r:id="rId16"/>
    <p:sldId id="263" r:id="rId17"/>
    <p:sldId id="295" r:id="rId18"/>
    <p:sldId id="267" r:id="rId19"/>
    <p:sldId id="375" r:id="rId20"/>
    <p:sldId id="296" r:id="rId21"/>
    <p:sldId id="306" r:id="rId22"/>
    <p:sldId id="307" r:id="rId23"/>
    <p:sldId id="317" r:id="rId24"/>
    <p:sldId id="318" r:id="rId25"/>
    <p:sldId id="2147483423" r:id="rId26"/>
    <p:sldId id="2147483424" r:id="rId27"/>
    <p:sldId id="309" r:id="rId28"/>
    <p:sldId id="297" r:id="rId29"/>
    <p:sldId id="270" r:id="rId30"/>
    <p:sldId id="271" r:id="rId31"/>
    <p:sldId id="272" r:id="rId32"/>
    <p:sldId id="2147483412" r:id="rId33"/>
    <p:sldId id="313" r:id="rId34"/>
    <p:sldId id="259" r:id="rId35"/>
    <p:sldId id="2147483416" r:id="rId36"/>
    <p:sldId id="2147483414" r:id="rId37"/>
    <p:sldId id="2147483415" r:id="rId38"/>
    <p:sldId id="2147483418" r:id="rId39"/>
    <p:sldId id="2147483417" r:id="rId40"/>
    <p:sldId id="2147483419" r:id="rId41"/>
    <p:sldId id="275" r:id="rId42"/>
    <p:sldId id="2147483421" r:id="rId43"/>
    <p:sldId id="2147483422" r:id="rId44"/>
    <p:sldId id="299" r:id="rId45"/>
    <p:sldId id="260" r:id="rId46"/>
    <p:sldId id="2147483427" r:id="rId47"/>
    <p:sldId id="2147483426" r:id="rId48"/>
    <p:sldId id="2147483425" r:id="rId49"/>
    <p:sldId id="300" r:id="rId50"/>
    <p:sldId id="301" r:id="rId51"/>
    <p:sldId id="281" r:id="rId52"/>
    <p:sldId id="303" r:id="rId53"/>
    <p:sldId id="304" r:id="rId54"/>
    <p:sldId id="282" r:id="rId55"/>
    <p:sldId id="305" r:id="rId56"/>
    <p:sldId id="262" r:id="rId57"/>
    <p:sldId id="283" r:id="rId58"/>
    <p:sldId id="284" r:id="rId59"/>
    <p:sldId id="2147483420" r:id="rId6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14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61"/>
            <p14:sldId id="2147483413"/>
            <p14:sldId id="263"/>
          </p14:sldIdLst>
        </p14:section>
        <p14:section name="Contrôle des cahiers" id="{D246771F-C8AA-4F75-BAD7-8024CAB55D79}">
          <p14:sldIdLst>
            <p14:sldId id="295"/>
            <p14:sldId id="267"/>
            <p14:sldId id="375"/>
          </p14:sldIdLst>
        </p14:section>
        <p14:section name="Activation des prérequis" id="{8E8D053C-3AAA-4FF0-9D84-FCA59ECBA887}">
          <p14:sldIdLst>
            <p14:sldId id="296"/>
            <p14:sldId id="306"/>
            <p14:sldId id="307"/>
            <p14:sldId id="317"/>
            <p14:sldId id="318"/>
            <p14:sldId id="2147483423"/>
            <p14:sldId id="2147483424"/>
            <p14:sldId id="309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147483412"/>
            <p14:sldId id="313"/>
            <p14:sldId id="259"/>
            <p14:sldId id="2147483416"/>
            <p14:sldId id="2147483414"/>
            <p14:sldId id="2147483415"/>
            <p14:sldId id="2147483418"/>
            <p14:sldId id="2147483417"/>
            <p14:sldId id="2147483419"/>
            <p14:sldId id="275"/>
            <p14:sldId id="2147483421"/>
            <p14:sldId id="2147483422"/>
          </p14:sldIdLst>
        </p14:section>
        <p14:section name="Pratique collective" id="{CF34AB29-930A-422C-8BB3-41EE66488593}">
          <p14:sldIdLst>
            <p14:sldId id="299"/>
            <p14:sldId id="260"/>
            <p14:sldId id="2147483427"/>
            <p14:sldId id="2147483426"/>
            <p14:sldId id="2147483425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14748342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DFEB"/>
    <a:srgbClr val="156082"/>
    <a:srgbClr val="1D6FA9"/>
    <a:srgbClr val="DCEAF7"/>
    <a:srgbClr val="7F7F7F"/>
    <a:srgbClr val="F19D19"/>
    <a:srgbClr val="DCE6F2"/>
    <a:srgbClr val="C8F5E8"/>
    <a:srgbClr val="E0EFE9"/>
    <a:srgbClr val="BFE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5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29854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9483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  <p:sldLayoutId id="2147483703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0.png"/><Relationship Id="rId3" Type="http://schemas.openxmlformats.org/officeDocument/2006/relationships/image" Target="../media/image18.png"/><Relationship Id="rId7" Type="http://schemas.openxmlformats.org/officeDocument/2006/relationships/image" Target="../media/image630.png"/><Relationship Id="rId12" Type="http://schemas.openxmlformats.org/officeDocument/2006/relationships/image" Target="../media/image641.png"/><Relationship Id="rId2" Type="http://schemas.openxmlformats.org/officeDocument/2006/relationships/image" Target="../media/image6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0.png"/><Relationship Id="rId11" Type="http://schemas.openxmlformats.org/officeDocument/2006/relationships/image" Target="../media/image67.png"/><Relationship Id="rId5" Type="http://schemas.openxmlformats.org/officeDocument/2006/relationships/image" Target="../media/image610.png"/><Relationship Id="rId10" Type="http://schemas.openxmlformats.org/officeDocument/2006/relationships/image" Target="../media/image66.png"/><Relationship Id="rId4" Type="http://schemas.openxmlformats.org/officeDocument/2006/relationships/image" Target="../media/image64.png"/><Relationship Id="rId9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9.png"/><Relationship Id="rId5" Type="http://schemas.openxmlformats.org/officeDocument/2006/relationships/image" Target="../media/image60.png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860.png"/><Relationship Id="rId7" Type="http://schemas.openxmlformats.org/officeDocument/2006/relationships/image" Target="../media/image9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00.png"/><Relationship Id="rId9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9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00.png"/><Relationship Id="rId4" Type="http://schemas.openxmlformats.org/officeDocument/2006/relationships/image" Target="../media/image9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2.png"/><Relationship Id="rId5" Type="http://schemas.openxmlformats.org/officeDocument/2006/relationships/image" Target="../media/image10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7" Type="http://schemas.openxmlformats.org/officeDocument/2006/relationships/image" Target="../media/image16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1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60.png"/><Relationship Id="rId4" Type="http://schemas.openxmlformats.org/officeDocument/2006/relationships/image" Target="../media/image11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8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Triangles particuliers</a:t>
            </a: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Leçon 6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Appliquer la propriété des angles à la base d’un triangle isocèle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réponse.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438B9D92-A7CF-DA1A-8606-AFB07BBA04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/>
            <a:r>
              <a:rPr lang="fr-MA" dirty="0"/>
              <a:t>L’enseignant incite les élèves à prendre conscience de ces comportement en classe et en dehors de la classe</a:t>
            </a:r>
            <a:endParaRPr lang="fr-FR" dirty="0"/>
          </a:p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6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6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400" i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"/>
          <p:cNvSpPr txBox="1"/>
          <p:nvPr/>
        </p:nvSpPr>
        <p:spPr>
          <a:xfrm>
            <a:off x="3261360" y="5660223"/>
            <a:ext cx="71481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est focalisé sur des distractions et non sur la leçon.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64" name="Google Shape;264;p7" descr="Une image contenant clipart, dessin humoristique, illustration, Dessin animé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r="5934" b="24239"/>
          <a:stretch/>
        </p:blipFill>
        <p:spPr>
          <a:xfrm>
            <a:off x="7285326" y="2510204"/>
            <a:ext cx="620425" cy="49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7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L’élève n’est pas attentif.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72" name="Google Shape;27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667" y="1508086"/>
            <a:ext cx="4864456" cy="403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8"/>
          <p:cNvSpPr txBox="1"/>
          <p:nvPr/>
        </p:nvSpPr>
        <p:spPr>
          <a:xfrm>
            <a:off x="3246120" y="5751663"/>
            <a:ext cx="760532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doit s'efforcer de rester concentré sur les explications de l'enseignant au lieu de se laisser distraire.</a:t>
            </a:r>
            <a:endParaRPr sz="1600" b="1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</a:t>
            </a: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Il fait un Rappel de définitions ou d’erreurs fréquentes </a:t>
            </a:r>
            <a:r>
              <a:rPr kumimoji="0" lang="fr-FR" sz="10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etc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41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6" name="Image 5" descr="Une image contenant text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24DDC27-C665-DE49-E7B1-20B0C9576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72" y="1896895"/>
            <a:ext cx="11615493" cy="296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EB43A-70B3-38C6-B400-1B654201B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D6FE82-3550-5C0F-2997-73EC9DF82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correction de cet exercice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E2B8BE5-D668-0FF3-6D57-9995150F255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demande aux élèves ayant rencontré des difficultés de recopier la correction afin de mieux comprendre leurs erreurs.</a:t>
            </a:r>
            <a:endParaRPr lang="fr-FR" dirty="0"/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22ECEC61-B70D-8435-488A-55A76E4F1EA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935B181-8600-A9CC-D018-2075DADD09F4}"/>
                  </a:ext>
                </a:extLst>
              </p:cNvPr>
              <p:cNvSpPr txBox="1"/>
              <p:nvPr/>
            </p:nvSpPr>
            <p:spPr>
              <a:xfrm>
                <a:off x="777494" y="1161658"/>
                <a:ext cx="9212248" cy="33403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On a les deux droites parallèles m et n et une sécante AD.</a:t>
                </a:r>
              </a:p>
              <a:p>
                <a:pPr lvl="0">
                  <a:lnSpc>
                    <a:spcPct val="200000"/>
                  </a:lnSpc>
                  <a:defRPr/>
                </a:pPr>
                <a:r>
                  <a:rPr lang="fr-FR" dirty="0">
                    <a:solidFill>
                      <a:prstClr val="black"/>
                    </a:solidFill>
                    <a:latin typeface="Aptos" panose="02110004020202020204"/>
                  </a:rPr>
                  <a:t>Les deux angles </a:t>
                </a:r>
                <a14:m>
                  <m:oMath xmlns:m="http://schemas.openxmlformats.org/officeDocument/2006/math"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𝐵𝐴𝐶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𝐸𝐷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fr-FR" b="0" i="0" dirty="0">
                    <a:solidFill>
                      <a:prstClr val="black"/>
                    </a:solidFill>
                    <a:latin typeface="+mj-lt"/>
                  </a:rPr>
                  <a:t>sont alternes internes</a:t>
                </a:r>
              </a:p>
              <a:p>
                <a:pPr lvl="0">
                  <a:lnSpc>
                    <a:spcPct val="200000"/>
                  </a:lnSpc>
                  <a:defRPr/>
                </a:pPr>
                <a:r>
                  <a:rPr kumimoji="0" lang="fr-FR" sz="18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Donc </a:t>
                </a:r>
                <a14:m>
                  <m:oMath xmlns:m="http://schemas.openxmlformats.org/officeDocument/2006/math"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𝐵𝐴𝐶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𝐸𝐷𝐶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lvl="0">
                  <a:lnSpc>
                    <a:spcPct val="200000"/>
                  </a:lnSpc>
                  <a:defRPr/>
                </a:pPr>
                <a:r>
                  <a:rPr lang="fr-FR" dirty="0">
                    <a:solidFill>
                      <a:prstClr val="black"/>
                    </a:solidFill>
                  </a:rPr>
                  <a:t>Les deux angles </a:t>
                </a:r>
                <a14:m>
                  <m:oMath xmlns:m="http://schemas.openxmlformats.org/officeDocument/2006/math"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𝐴𝐶𝐵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𝐷𝐶𝐸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</a:rPr>
                  <a:t>sont opposés par le sommet</a:t>
                </a:r>
              </a:p>
              <a:p>
                <a:pPr lvl="0">
                  <a:lnSpc>
                    <a:spcPct val="200000"/>
                  </a:lnSpc>
                  <a:defRPr/>
                </a:pPr>
                <a:r>
                  <a:rPr lang="fr-FR" dirty="0">
                    <a:solidFill>
                      <a:prstClr val="black"/>
                    </a:solidFill>
                  </a:rPr>
                  <a:t>Donc </a:t>
                </a:r>
                <a14:m>
                  <m:oMath xmlns:m="http://schemas.openxmlformats.org/officeDocument/2006/math"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𝐴𝐶𝐵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∠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𝐷𝐶𝐸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Par hypothèse :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𝐶𝐷</m:t>
                    </m:r>
                    <m:r>
                      <a:rPr kumimoji="0" lang="fr-FR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FR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𝐶𝐴</m:t>
                    </m:r>
                  </m:oMath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935B181-8600-A9CC-D018-2075DADD09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494" y="1161658"/>
                <a:ext cx="9212248" cy="3340338"/>
              </a:xfrm>
              <a:prstGeom prst="rect">
                <a:avLst/>
              </a:prstGeom>
              <a:blipFill>
                <a:blip r:embed="rId3"/>
                <a:stretch>
                  <a:fillRect l="-596" b="-21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rganigramme : Connecteur 2">
            <a:extLst>
              <a:ext uri="{FF2B5EF4-FFF2-40B4-BE49-F238E27FC236}">
                <a16:creationId xmlns:a16="http://schemas.microsoft.com/office/drawing/2014/main" id="{657F1872-79EA-FF1F-634C-6A00D35A683C}"/>
              </a:ext>
            </a:extLst>
          </p:cNvPr>
          <p:cNvSpPr/>
          <p:nvPr/>
        </p:nvSpPr>
        <p:spPr>
          <a:xfrm>
            <a:off x="3180945" y="2393005"/>
            <a:ext cx="437744" cy="379378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" name="Organigramme : Connecteur 5">
            <a:extLst>
              <a:ext uri="{FF2B5EF4-FFF2-40B4-BE49-F238E27FC236}">
                <a16:creationId xmlns:a16="http://schemas.microsoft.com/office/drawing/2014/main" id="{1CE83A64-A4BB-C931-AC03-909A0A149D5C}"/>
              </a:ext>
            </a:extLst>
          </p:cNvPr>
          <p:cNvSpPr/>
          <p:nvPr/>
        </p:nvSpPr>
        <p:spPr>
          <a:xfrm>
            <a:off x="3399817" y="3513593"/>
            <a:ext cx="437744" cy="379378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Organigramme : Connecteur 8">
            <a:extLst>
              <a:ext uri="{FF2B5EF4-FFF2-40B4-BE49-F238E27FC236}">
                <a16:creationId xmlns:a16="http://schemas.microsoft.com/office/drawing/2014/main" id="{2D0E2275-78D5-65C0-0B6F-F26BDDC58ABB}"/>
              </a:ext>
            </a:extLst>
          </p:cNvPr>
          <p:cNvSpPr/>
          <p:nvPr/>
        </p:nvSpPr>
        <p:spPr>
          <a:xfrm>
            <a:off x="4607822" y="4122618"/>
            <a:ext cx="437744" cy="379378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CFFE926-9DE7-813B-925A-9393F2DA4B50}"/>
              </a:ext>
            </a:extLst>
          </p:cNvPr>
          <p:cNvGrpSpPr/>
          <p:nvPr/>
        </p:nvGrpSpPr>
        <p:grpSpPr>
          <a:xfrm>
            <a:off x="2077825" y="4744940"/>
            <a:ext cx="1978608" cy="379378"/>
            <a:chOff x="8824258" y="2012740"/>
            <a:chExt cx="1978608" cy="379378"/>
          </a:xfrm>
        </p:grpSpPr>
        <p:sp>
          <p:nvSpPr>
            <p:cNvPr id="10" name="Organigramme : Connecteur 9">
              <a:extLst>
                <a:ext uri="{FF2B5EF4-FFF2-40B4-BE49-F238E27FC236}">
                  <a16:creationId xmlns:a16="http://schemas.microsoft.com/office/drawing/2014/main" id="{2C6E8E34-019D-92B4-F167-AB64247CB6B2}"/>
                </a:ext>
              </a:extLst>
            </p:cNvPr>
            <p:cNvSpPr/>
            <p:nvPr/>
          </p:nvSpPr>
          <p:spPr>
            <a:xfrm>
              <a:off x="8824258" y="2012740"/>
              <a:ext cx="437744" cy="379378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" name="Organigramme : Connecteur 11">
              <a:extLst>
                <a:ext uri="{FF2B5EF4-FFF2-40B4-BE49-F238E27FC236}">
                  <a16:creationId xmlns:a16="http://schemas.microsoft.com/office/drawing/2014/main" id="{8B782D3F-0FFD-7C76-F894-BE6A5A640AB9}"/>
                </a:ext>
              </a:extLst>
            </p:cNvPr>
            <p:cNvSpPr/>
            <p:nvPr/>
          </p:nvSpPr>
          <p:spPr>
            <a:xfrm>
              <a:off x="9551998" y="2012740"/>
              <a:ext cx="437744" cy="379378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3" name="Organigramme : Connecteur 12">
              <a:extLst>
                <a:ext uri="{FF2B5EF4-FFF2-40B4-BE49-F238E27FC236}">
                  <a16:creationId xmlns:a16="http://schemas.microsoft.com/office/drawing/2014/main" id="{A21C0CAF-7444-CBB6-F88F-2F90B30A4E3B}"/>
                </a:ext>
              </a:extLst>
            </p:cNvPr>
            <p:cNvSpPr/>
            <p:nvPr/>
          </p:nvSpPr>
          <p:spPr>
            <a:xfrm>
              <a:off x="10365122" y="2012740"/>
              <a:ext cx="437744" cy="379378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</a:rPr>
                <a:t>3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641C33A-6E3B-F7CD-6AAB-9F7AD4D57579}"/>
                  </a:ext>
                </a:extLst>
              </p:cNvPr>
              <p:cNvSpPr txBox="1"/>
              <p:nvPr/>
            </p:nvSpPr>
            <p:spPr>
              <a:xfrm>
                <a:off x="802478" y="4562348"/>
                <a:ext cx="9391742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200000"/>
                  </a:lnSpc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D’après                   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                  et           </a:t>
                </a:r>
                <a:r>
                  <a:rPr lang="fr-FR" dirty="0">
                    <a:solidFill>
                      <a:schemeClr val="bg1"/>
                    </a:solidFill>
                  </a:rPr>
                  <a:t>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      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on a:</a:t>
                </a:r>
                <a:r>
                  <a:rPr lang="fr" kern="0" dirty="0">
                    <a:solidFill>
                      <a:srgbClr val="000000"/>
                    </a:solidFill>
                    <a:ea typeface="Cambria Math" panose="02040503050406030204" pitchFamily="18" charset="0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lang="fr-FR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𝐴𝐵𝐶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fr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 </m:t>
                    </m:r>
                    <m:r>
                      <a:rPr lang="fr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lang="fr-FR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𝐶𝐷𝐸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,( d’après ACA)</a:t>
                </a:r>
              </a:p>
              <a:p>
                <a:pPr lvl="0">
                  <a:lnSpc>
                    <a:spcPct val="200000"/>
                  </a:lnSpc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Les deux côtés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𝐵𝐴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𝐸𝐷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sont </a:t>
                </a:r>
                <a:r>
                  <a:rPr lang="fr-FR" dirty="0">
                    <a:solidFill>
                      <a:prstClr val="black"/>
                    </a:solidFill>
                    <a:latin typeface="Aptos" panose="02110004020202020204"/>
                  </a:rPr>
                  <a:t>homologues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alors ils ont même longueur</a:t>
                </a:r>
              </a:p>
              <a:p>
                <a:pPr lvl="0">
                  <a:lnSpc>
                    <a:spcPct val="200000"/>
                  </a:lnSpc>
                  <a:defRPr/>
                </a:pPr>
                <a:r>
                  <a:rPr lang="fr-FR" dirty="0">
                    <a:solidFill>
                      <a:prstClr val="black"/>
                    </a:solidFill>
                    <a:latin typeface="Aptos" panose="02110004020202020204"/>
                  </a:rPr>
                  <a:t>Donc: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𝐵𝐴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𝐸𝐷</m:t>
                    </m:r>
                  </m:oMath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641C33A-6E3B-F7CD-6AAB-9F7AD4D57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478" y="4562348"/>
                <a:ext cx="9391742" cy="2308324"/>
              </a:xfrm>
              <a:prstGeom prst="rect">
                <a:avLst/>
              </a:prstGeom>
              <a:blipFill>
                <a:blip r:embed="rId4"/>
                <a:stretch>
                  <a:fillRect l="-5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Image 22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996D8FB3-5ACF-FD80-1AB2-255E24BAEB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2137" y="3168883"/>
            <a:ext cx="4563112" cy="16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12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  <p:bldP spid="6" grpId="0" animBg="1"/>
      <p:bldP spid="9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On va se rappeler la somme des mesures des angles d’un triangle.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6D83D202-2CC3-20D0-26AA-03EF8E57923D}"/>
              </a:ext>
            </a:extLst>
          </p:cNvPr>
          <p:cNvSpPr txBox="1"/>
          <p:nvPr/>
        </p:nvSpPr>
        <p:spPr>
          <a:xfrm>
            <a:off x="2496337" y="1250313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dirty="0">
                <a:solidFill>
                  <a:prstClr val="black"/>
                </a:solidFill>
                <a:cs typeface="Calibri" panose="020F0502020204030204" pitchFamily="34" charset="0"/>
              </a:rPr>
              <a:t>La somme des mesures des angles d’un triangle est égale à :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1018398" y="529560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5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360°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8987215" y="527802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90°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67;p44">
            <a:extLst>
              <a:ext uri="{FF2B5EF4-FFF2-40B4-BE49-F238E27FC236}">
                <a16:creationId xmlns:a16="http://schemas.microsoft.com/office/drawing/2014/main" id="{B476814F-E110-69FC-3561-9DD65886C80F}"/>
              </a:ext>
            </a:extLst>
          </p:cNvPr>
          <p:cNvSpPr/>
          <p:nvPr/>
        </p:nvSpPr>
        <p:spPr>
          <a:xfrm>
            <a:off x="4752440" y="527802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180°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age 6" descr="Une image contenant triangle&#10;&#10;Le contenu généré par l’IA peut être incorrect.">
            <a:extLst>
              <a:ext uri="{FF2B5EF4-FFF2-40B4-BE49-F238E27FC236}">
                <a16:creationId xmlns:a16="http://schemas.microsoft.com/office/drawing/2014/main" id="{0AC0B526-6BAF-D736-36A6-65C7B6CCD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418" y="2462423"/>
            <a:ext cx="3315163" cy="254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La somme des mesures des angles d’un triangle est 180°.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rappelle explicitement la propriété..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8712859" y="2346440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180°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B4983941-872D-EC4E-BC51-DA05CD4BD56A}"/>
              </a:ext>
            </a:extLst>
          </p:cNvPr>
          <p:cNvSpPr txBox="1"/>
          <p:nvPr/>
        </p:nvSpPr>
        <p:spPr>
          <a:xfrm>
            <a:off x="1837317" y="1203923"/>
            <a:ext cx="8692138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lvl="0" defTabSz="342900"/>
            <a:r>
              <a:rPr lang="fr-FR" sz="1800" b="0" dirty="0">
                <a:solidFill>
                  <a:prstClr val="black"/>
                </a:solidFill>
                <a:latin typeface="Aptos" panose="02110004020202020204"/>
                <a:ea typeface="+mn-ea"/>
                <a:cs typeface="Calibri" panose="020F0502020204030204" pitchFamily="34" charset="0"/>
              </a:rPr>
              <a:t>La somme des mesures des angles d’un triangle est égale à :</a:t>
            </a:r>
            <a:endParaRPr lang="fr-FR" sz="1800" b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78031D-D2EB-F6A0-5D3B-3381E107A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699" y="3746615"/>
            <a:ext cx="3316511" cy="25422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321D7A1-5064-CA64-AD16-1A30CB204839}"/>
                  </a:ext>
                </a:extLst>
              </p:cNvPr>
              <p:cNvSpPr txBox="1"/>
              <p:nvPr/>
            </p:nvSpPr>
            <p:spPr>
              <a:xfrm>
                <a:off x="6183386" y="4642650"/>
                <a:ext cx="53154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𝑩𝑨𝑪</m:t>
                    </m:r>
                    <m:r>
                      <a:rPr lang="fr-FR" sz="28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+∠</m:t>
                    </m:r>
                    <m:r>
                      <a:rPr lang="fr-FR" sz="28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𝑨𝑪𝑩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+∠</m:t>
                    </m:r>
                    <m:r>
                      <a:rPr lang="fr-FR" sz="28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𝑩𝑨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fr-FR" sz="2800" b="1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321D7A1-5064-CA64-AD16-1A30CB2048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3386" y="4642650"/>
                <a:ext cx="531542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 animBg="1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70AF-2415-F894-4E98-24A20A7B5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0DD004-EF14-615F-6E82-BBF1D3418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 Deux angles sont supplémentaires si la somme de leurs mesures est égale à:</a:t>
            </a:r>
            <a:br>
              <a:rPr lang="fr-FR" dirty="0">
                <a:latin typeface="Calibri" panose="020F0502020204030204"/>
              </a:rPr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C6CB931-245C-20E7-9558-D8380C1EEF1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9918F48-FF84-9968-2A7F-4C8F5469ECE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07C75E7-056D-0608-F8A5-91613BF38DA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F1BECFE-52B9-90F9-E236-52AE450E18F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212D532C-BC1C-4A91-A429-4A6B25107CF5}"/>
              </a:ext>
            </a:extLst>
          </p:cNvPr>
          <p:cNvSpPr txBox="1"/>
          <p:nvPr/>
        </p:nvSpPr>
        <p:spPr>
          <a:xfrm>
            <a:off x="2496337" y="1191008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kern="0" dirty="0">
                <a:solidFill>
                  <a:srgbClr val="000000"/>
                </a:solidFill>
                <a:sym typeface="Calibri"/>
              </a:rPr>
              <a:t>Deux angles sont supplémentaires si et seulement si la somme de leurs mesures est égale à :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D6DD140-FCA2-73A0-E69F-2FF238673316}"/>
              </a:ext>
            </a:extLst>
          </p:cNvPr>
          <p:cNvSpPr/>
          <p:nvPr/>
        </p:nvSpPr>
        <p:spPr>
          <a:xfrm>
            <a:off x="1255557" y="566699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90°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E3C7BA5E-BC42-30CF-8602-15C92F0D9A85}"/>
              </a:ext>
            </a:extLst>
          </p:cNvPr>
          <p:cNvSpPr/>
          <p:nvPr/>
        </p:nvSpPr>
        <p:spPr>
          <a:xfrm>
            <a:off x="9035851" y="566699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360°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67;p44">
            <a:extLst>
              <a:ext uri="{FF2B5EF4-FFF2-40B4-BE49-F238E27FC236}">
                <a16:creationId xmlns:a16="http://schemas.microsoft.com/office/drawing/2014/main" id="{C28D9946-F70C-8A7B-2C29-41550885FB62}"/>
              </a:ext>
            </a:extLst>
          </p:cNvPr>
          <p:cNvSpPr/>
          <p:nvPr/>
        </p:nvSpPr>
        <p:spPr>
          <a:xfrm>
            <a:off x="5106793" y="566699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180°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age 6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1E4BCA07-DC85-A8A2-8953-42FB7E919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772" y="2541578"/>
            <a:ext cx="3743847" cy="255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6761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23162-C517-D354-5B7D-954B773EA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A013AE-0BE5-5A75-3D26-274234BFD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Deux angles sont supplémentaires si la somme de leurs mesures est égale à 180°.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2E08FF7-1B90-4605-2EDC-51899ED327A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668337"/>
            <a:ext cx="10529705" cy="26828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rappelle explicitement la propriété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D24CB4EE-F776-A325-F23A-9A77AE5E815B}"/>
              </a:ext>
            </a:extLst>
          </p:cNvPr>
          <p:cNvSpPr/>
          <p:nvPr/>
        </p:nvSpPr>
        <p:spPr>
          <a:xfrm>
            <a:off x="8562913" y="2520824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180°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8C6A183-D4AB-17CC-FC76-B71CD7759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FB4A00C7-BC38-8E4D-F2FC-735747033D83}"/>
              </a:ext>
            </a:extLst>
          </p:cNvPr>
          <p:cNvSpPr txBox="1"/>
          <p:nvPr/>
        </p:nvSpPr>
        <p:spPr>
          <a:xfrm>
            <a:off x="1691867" y="1292536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kern="0" dirty="0">
                <a:solidFill>
                  <a:srgbClr val="000000"/>
                </a:solidFill>
                <a:sym typeface="Calibri"/>
              </a:rPr>
              <a:t>Deux angles sont supplémentaires si et seulement si la somme de leurs mesures est égale à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8BD41BE-BEBD-57C0-5195-A53CE2CF103A}"/>
                  </a:ext>
                </a:extLst>
              </p:cNvPr>
              <p:cNvSpPr txBox="1"/>
              <p:nvPr/>
            </p:nvSpPr>
            <p:spPr>
              <a:xfrm>
                <a:off x="2111611" y="4438621"/>
                <a:ext cx="327890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𝑫𝑩𝑪</m:t>
                    </m:r>
                    <m:r>
                      <a:rPr lang="fr-FR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+∠</m:t>
                    </m:r>
                    <m:r>
                      <a:rPr lang="fr-FR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𝑪𝑩𝑨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fr-FR" sz="2400" b="1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8BD41BE-BEBD-57C0-5195-A53CE2CF1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611" y="4438621"/>
                <a:ext cx="3278908" cy="461665"/>
              </a:xfrm>
              <a:prstGeom prst="rect">
                <a:avLst/>
              </a:prstGeom>
              <a:blipFill>
                <a:blip r:embed="rId3"/>
                <a:stretch>
                  <a:fillRect l="-3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427077" y="3829471"/>
                <a:ext cx="66479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2000" b="1" dirty="0">
                    <a:solidFill>
                      <a:schemeClr val="tx1"/>
                    </a:solidFill>
                  </a:rPr>
                  <a:t>les angles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𝑫𝑩𝑪</m:t>
                    </m:r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𝒆𝒕</m:t>
                    </m:r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∠</m:t>
                    </m:r>
                    <m:r>
                      <a:rPr lang="fr-FR" sz="20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𝑪𝑩𝑨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sont supplémentaires car:</a:t>
                </a: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077" y="3829471"/>
                <a:ext cx="6647977" cy="400110"/>
              </a:xfrm>
              <a:prstGeom prst="rect">
                <a:avLst/>
              </a:prstGeom>
              <a:blipFill>
                <a:blip r:embed="rId4"/>
                <a:stretch>
                  <a:fillRect t="-10606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10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1E4BCA07-DC85-A8A2-8953-42FB7E919C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1869" y="3728410"/>
            <a:ext cx="3743847" cy="255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3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701D2-2370-6977-C570-F81D5D505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0CD6CC-C253-4DDD-509D-63CE47C44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 Répondez par vrai ou faux à la proposition suivante.</a:t>
            </a:r>
            <a:br>
              <a:rPr lang="fr-FR" dirty="0">
                <a:latin typeface="Calibri" panose="020F0502020204030204"/>
              </a:rPr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BA4B5F6-C958-F463-1E74-ED6EFD2C66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DAF400-517B-59DB-2C6E-7B157B780FB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9D9437-8859-A4F0-E539-1EAF2A39BB6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773DE48-9C3F-8119-A443-15F13D5090F1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FC88A12B-C458-ED37-0369-E6F13BCCFE83}"/>
              </a:ext>
            </a:extLst>
          </p:cNvPr>
          <p:cNvSpPr txBox="1"/>
          <p:nvPr/>
        </p:nvSpPr>
        <p:spPr>
          <a:xfrm>
            <a:off x="2437971" y="1268830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kern="0" dirty="0">
                <a:solidFill>
                  <a:srgbClr val="000000"/>
                </a:solidFill>
                <a:sym typeface="Calibri"/>
              </a:rPr>
              <a:t>Un triangle isocèle est un triangle qui a deux côtés de même longueur.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AE2396B-6F57-9F52-BEF3-C68F025B96C2}"/>
              </a:ext>
            </a:extLst>
          </p:cNvPr>
          <p:cNvSpPr/>
          <p:nvPr/>
        </p:nvSpPr>
        <p:spPr>
          <a:xfrm>
            <a:off x="2892359" y="4974846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67;p44">
            <a:extLst>
              <a:ext uri="{FF2B5EF4-FFF2-40B4-BE49-F238E27FC236}">
                <a16:creationId xmlns:a16="http://schemas.microsoft.com/office/drawing/2014/main" id="{E4B6C56D-5AB4-57BB-F86C-C92AFFCFE6DF}"/>
              </a:ext>
            </a:extLst>
          </p:cNvPr>
          <p:cNvSpPr/>
          <p:nvPr/>
        </p:nvSpPr>
        <p:spPr>
          <a:xfrm>
            <a:off x="7403405" y="497484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 5" descr="Une image contenant triangle&#10;&#10;Le contenu généré par l’IA peut être incorrect.">
            <a:extLst>
              <a:ext uri="{FF2B5EF4-FFF2-40B4-BE49-F238E27FC236}">
                <a16:creationId xmlns:a16="http://schemas.microsoft.com/office/drawing/2014/main" id="{DE48FE7B-283B-32EC-3179-4D3DA1DA6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9405" y="3286268"/>
            <a:ext cx="3286584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2240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B4C06-DB81-29B5-06CA-B256FF525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44F6F0-3377-6715-74D8-3BA07D2F5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47" y="388158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Vrai. Un triangle isocèle est un triangle qui a deux côtés de même longueur.</a:t>
            </a:r>
            <a:br>
              <a:rPr lang="fr-FR" dirty="0">
                <a:latin typeface="Calibri" panose="020F0502020204030204"/>
              </a:rPr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0D63BC-7AB3-A9B9-3490-5948FD52733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668337"/>
            <a:ext cx="10529705" cy="26828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rappelle explicitement la propriété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710BB4A5-535F-305A-0025-5C3F9F4B1D77}"/>
              </a:ext>
            </a:extLst>
          </p:cNvPr>
          <p:cNvSpPr/>
          <p:nvPr/>
        </p:nvSpPr>
        <p:spPr>
          <a:xfrm>
            <a:off x="4773900" y="5609484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FB34E89-D8A8-030E-9EEE-FFA5404FA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43A4C0BF-9311-8659-95A7-2D2F9E1D8B53}"/>
              </a:ext>
            </a:extLst>
          </p:cNvPr>
          <p:cNvSpPr txBox="1"/>
          <p:nvPr/>
        </p:nvSpPr>
        <p:spPr>
          <a:xfrm>
            <a:off x="2068168" y="1401262"/>
            <a:ext cx="7783287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kern="0" dirty="0">
                <a:solidFill>
                  <a:srgbClr val="000000"/>
                </a:solidFill>
                <a:sym typeface="Calibri"/>
              </a:rPr>
              <a:t>Un triangle isocèle est un triangle qui a deux côtés de même longueur.</a:t>
            </a:r>
          </a:p>
          <a:p>
            <a:pPr defTabSz="342900">
              <a:buClrTx/>
            </a:pPr>
            <a:endParaRPr lang="fr-FR" sz="1800" kern="0" dirty="0">
              <a:solidFill>
                <a:srgbClr val="000000"/>
              </a:solidFill>
              <a:sym typeface="Calibri"/>
            </a:endParaRPr>
          </a:p>
        </p:txBody>
      </p:sp>
      <p:pic>
        <p:nvPicPr>
          <p:cNvPr id="8" name="Image 7" descr="Une image contenant triangle&#10;&#10;Le contenu généré par l’IA peut être incorrect.">
            <a:extLst>
              <a:ext uri="{FF2B5EF4-FFF2-40B4-BE49-F238E27FC236}">
                <a16:creationId xmlns:a16="http://schemas.microsoft.com/office/drawing/2014/main" id="{57845E76-314A-0B0E-643A-8668C734F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494" y="3115627"/>
            <a:ext cx="3486637" cy="15242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F159617-8B01-E4E1-AADD-08216D495CCD}"/>
                  </a:ext>
                </a:extLst>
              </p:cNvPr>
              <p:cNvSpPr txBox="1"/>
              <p:nvPr/>
            </p:nvSpPr>
            <p:spPr>
              <a:xfrm>
                <a:off x="7806453" y="3167390"/>
                <a:ext cx="227140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𝑩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𝑨𝑪</m:t>
                    </m:r>
                  </m:oMath>
                </a14:m>
                <a:r>
                  <a:rPr lang="fr-FR" sz="2800" b="1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F159617-8B01-E4E1-AADD-08216D495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453" y="3167390"/>
                <a:ext cx="227140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985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Observez la figure ci-dessous, puis complétez </a:t>
                </a:r>
                <a:r>
                  <a:rPr lang="fr-FR" i="0" dirty="0">
                    <a:latin typeface="+mj-lt"/>
                  </a:rPr>
                  <a:t>pour répondre aux questions 1 et 2. corrigez: l’angle</a:t>
                </a:r>
                <a14:m>
                  <m:oMath xmlns:m="http://schemas.openxmlformats.org/officeDocument/2006/math">
                    <m:r>
                      <a:rPr lang="fr-FR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𝑩𝑨𝑪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𝒉𝒐𝒎𝒐𝒍𝒐𝒈𝒖𝒆𝒔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br>
                  <a:rPr lang="fr-FR" dirty="0">
                    <a:solidFill>
                      <a:srgbClr val="FF0000"/>
                    </a:solidFill>
                  </a:rPr>
                </a:br>
                <a:r>
                  <a:rPr lang="fr-FR" i="0" dirty="0">
                    <a:latin typeface="+mj-lt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104545" b="-43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 descr="Une image contenant text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0A0FF841-1220-5D3B-F32B-DE3B1C62B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70" y="1019121"/>
            <a:ext cx="11386854" cy="535999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0C99D2-82B7-2DA2-46D5-9DCC698CAA70}"/>
              </a:ext>
            </a:extLst>
          </p:cNvPr>
          <p:cNvSpPr txBox="1"/>
          <p:nvPr/>
        </p:nvSpPr>
        <p:spPr>
          <a:xfrm>
            <a:off x="1750714" y="4068293"/>
            <a:ext cx="537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FA9BAD8-EDCE-4F32-A4E2-79FC8F77845E}"/>
              </a:ext>
            </a:extLst>
          </p:cNvPr>
          <p:cNvSpPr txBox="1"/>
          <p:nvPr/>
        </p:nvSpPr>
        <p:spPr>
          <a:xfrm>
            <a:off x="4932685" y="4116631"/>
            <a:ext cx="1614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isocèle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E0CC661-CCB9-1FAD-8EC7-E09D63A8C617}"/>
                  </a:ext>
                </a:extLst>
              </p:cNvPr>
              <p:cNvSpPr txBox="1"/>
              <p:nvPr/>
            </p:nvSpPr>
            <p:spPr>
              <a:xfrm>
                <a:off x="2288596" y="4516741"/>
                <a:ext cx="85360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𝑯𝑨𝑪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</a:rPr>
                  <a:t> </a:t>
                </a:r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E0CC661-CCB9-1FAD-8EC7-E09D63A8C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8596" y="4516741"/>
                <a:ext cx="85360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2C207196-51EB-F77A-9485-E54F87BE131F}"/>
              </a:ext>
            </a:extLst>
          </p:cNvPr>
          <p:cNvSpPr txBox="1"/>
          <p:nvPr/>
        </p:nvSpPr>
        <p:spPr>
          <a:xfrm>
            <a:off x="4737286" y="4424408"/>
            <a:ext cx="1614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bissectrice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AAE65E9-1BB9-7C40-C3B8-49F0CA2B8593}"/>
              </a:ext>
            </a:extLst>
          </p:cNvPr>
          <p:cNvSpPr txBox="1"/>
          <p:nvPr/>
        </p:nvSpPr>
        <p:spPr>
          <a:xfrm>
            <a:off x="7769945" y="4825313"/>
            <a:ext cx="537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F88C5145-F62A-8160-AFF1-0D72BA864EC5}"/>
                  </a:ext>
                </a:extLst>
              </p:cNvPr>
              <p:cNvSpPr txBox="1"/>
              <p:nvPr/>
            </p:nvSpPr>
            <p:spPr>
              <a:xfrm>
                <a:off x="4677253" y="5132295"/>
                <a:ext cx="69898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∆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𝑩𝑨𝑯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 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F88C5145-F62A-8160-AFF1-0D72BA864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7253" y="5132295"/>
                <a:ext cx="698984" cy="369332"/>
              </a:xfrm>
              <a:prstGeom prst="rect">
                <a:avLst/>
              </a:prstGeom>
              <a:blipFill>
                <a:blip r:embed="rId6"/>
                <a:stretch>
                  <a:fillRect r="-165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B35FC70-4977-EE40-617F-0001FFAF7C1D}"/>
                  </a:ext>
                </a:extLst>
              </p:cNvPr>
              <p:cNvSpPr txBox="1"/>
              <p:nvPr/>
            </p:nvSpPr>
            <p:spPr>
              <a:xfrm>
                <a:off x="5847730" y="5167295"/>
                <a:ext cx="69898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∆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𝑯𝑨𝑪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 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B35FC70-4977-EE40-617F-0001FFAF7C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7730" y="5167295"/>
                <a:ext cx="698984" cy="369332"/>
              </a:xfrm>
              <a:prstGeom prst="rect">
                <a:avLst/>
              </a:prstGeom>
              <a:blipFill>
                <a:blip r:embed="rId7"/>
                <a:stretch>
                  <a:fillRect r="-130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79D8ABD5-C5DF-8E96-F281-72076666C5E9}"/>
              </a:ext>
            </a:extLst>
          </p:cNvPr>
          <p:cNvSpPr txBox="1"/>
          <p:nvPr/>
        </p:nvSpPr>
        <p:spPr>
          <a:xfrm>
            <a:off x="8891166" y="5116906"/>
            <a:ext cx="1614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congrus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57C2319B-931C-38CF-F84B-A19108A7F386}"/>
                  </a:ext>
                </a:extLst>
              </p:cNvPr>
              <p:cNvSpPr txBox="1"/>
              <p:nvPr/>
            </p:nvSpPr>
            <p:spPr>
              <a:xfrm>
                <a:off x="2524198" y="5536627"/>
                <a:ext cx="69898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∆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𝑩𝑨𝑯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 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57C2319B-931C-38CF-F84B-A19108A7F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198" y="5536627"/>
                <a:ext cx="698984" cy="369332"/>
              </a:xfrm>
              <a:prstGeom prst="rect">
                <a:avLst/>
              </a:prstGeom>
              <a:blipFill>
                <a:blip r:embed="rId8"/>
                <a:stretch>
                  <a:fillRect r="-165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EADCB4A3-8BDD-7DE2-3789-351ADB4B0684}"/>
                  </a:ext>
                </a:extLst>
              </p:cNvPr>
              <p:cNvSpPr txBox="1"/>
              <p:nvPr/>
            </p:nvSpPr>
            <p:spPr>
              <a:xfrm>
                <a:off x="3665492" y="5557511"/>
                <a:ext cx="69898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∆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𝑯𝑨𝑪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 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EADCB4A3-8BDD-7DE2-3789-351ADB4B0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5492" y="5557511"/>
                <a:ext cx="698984" cy="369332"/>
              </a:xfrm>
              <a:prstGeom prst="rect">
                <a:avLst/>
              </a:prstGeom>
              <a:blipFill>
                <a:blip r:embed="rId9"/>
                <a:stretch>
                  <a:fillRect r="-130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92F80231-9023-67EC-953B-609F60061DAA}"/>
                  </a:ext>
                </a:extLst>
              </p:cNvPr>
              <p:cNvSpPr txBox="1"/>
              <p:nvPr/>
            </p:nvSpPr>
            <p:spPr>
              <a:xfrm>
                <a:off x="7130161" y="5557511"/>
                <a:ext cx="69898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𝑯𝑩𝑨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 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92F80231-9023-67EC-953B-609F60061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161" y="5557511"/>
                <a:ext cx="698984" cy="369332"/>
              </a:xfrm>
              <a:prstGeom prst="rect">
                <a:avLst/>
              </a:prstGeom>
              <a:blipFill>
                <a:blip r:embed="rId10"/>
                <a:stretch>
                  <a:fillRect r="-184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9117F3D-76F5-11B8-5EB9-DC49680B4FB6}"/>
                  </a:ext>
                </a:extLst>
              </p:cNvPr>
              <p:cNvSpPr txBox="1"/>
              <p:nvPr/>
            </p:nvSpPr>
            <p:spPr>
              <a:xfrm>
                <a:off x="2623012" y="5905959"/>
                <a:ext cx="69898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𝑯𝑪𝑨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Calibri"/>
                        </a:rPr>
                        <m:t> 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9117F3D-76F5-11B8-5EB9-DC49680B4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012" y="5905959"/>
                <a:ext cx="698984" cy="369332"/>
              </a:xfrm>
              <a:prstGeom prst="rect">
                <a:avLst/>
              </a:prstGeom>
              <a:blipFill>
                <a:blip r:embed="rId11"/>
                <a:stretch>
                  <a:fillRect r="-147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6419273" y="4424408"/>
                <a:ext cx="2013527" cy="40011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l’angle </a:t>
                </a:r>
                <a14:m>
                  <m:oMath xmlns:m="http://schemas.openxmlformats.org/officeDocument/2006/math">
                    <m:r>
                      <a:rPr lang="fr-FR" sz="20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𝑩</m:t>
                    </m:r>
                    <m:r>
                      <a:rPr lang="fr-FR" sz="20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𝑨𝑪</m:t>
                    </m:r>
                  </m:oMath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273" y="4424408"/>
                <a:ext cx="2013527" cy="400110"/>
              </a:xfrm>
              <a:prstGeom prst="rect">
                <a:avLst/>
              </a:prstGeom>
              <a:blipFill>
                <a:blip r:embed="rId12"/>
                <a:stretch>
                  <a:fillRect l="-3030" t="-12308" b="-246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/>
          <p:cNvSpPr txBox="1"/>
          <p:nvPr/>
        </p:nvSpPr>
        <p:spPr>
          <a:xfrm>
            <a:off x="9449503" y="5536627"/>
            <a:ext cx="1671851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homologues</a:t>
            </a:r>
          </a:p>
        </p:txBody>
      </p:sp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2" grpId="0"/>
      <p:bldP spid="13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deux propriétés essentielles relatives aux mesures des angles et la définition d’un triangle isocèle.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la synthèse des prérequis</a:t>
            </a:r>
          </a:p>
          <a:p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5809C-E8E7-5189-1432-CD3C5FB0C59C}"/>
              </a:ext>
            </a:extLst>
          </p:cNvPr>
          <p:cNvSpPr/>
          <p:nvPr/>
        </p:nvSpPr>
        <p:spPr>
          <a:xfrm>
            <a:off x="354301" y="1167409"/>
            <a:ext cx="7053737" cy="97296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0261DB-4ACD-355F-06E3-C27F501CAE39}"/>
              </a:ext>
            </a:extLst>
          </p:cNvPr>
          <p:cNvSpPr txBox="1"/>
          <p:nvPr/>
        </p:nvSpPr>
        <p:spPr>
          <a:xfrm>
            <a:off x="387505" y="1269524"/>
            <a:ext cx="6225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 somme des mesures des angles d’un triangle est 180°.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97AC268C-41ED-6D8F-223B-A1FFC22F9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ED87A4A-50F8-1B92-5450-9D062E67E242}"/>
              </a:ext>
            </a:extLst>
          </p:cNvPr>
          <p:cNvSpPr/>
          <p:nvPr/>
        </p:nvSpPr>
        <p:spPr>
          <a:xfrm>
            <a:off x="321098" y="3150909"/>
            <a:ext cx="7053737" cy="1245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4EA15DA-499E-E08D-76F8-A3AE8FE578E8}"/>
              </a:ext>
            </a:extLst>
          </p:cNvPr>
          <p:cNvSpPr txBox="1"/>
          <p:nvPr/>
        </p:nvSpPr>
        <p:spPr>
          <a:xfrm>
            <a:off x="311160" y="3150909"/>
            <a:ext cx="7063675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Deux angles sont supplémentaires si et seulement si la somme</a:t>
            </a:r>
          </a:p>
          <a:p>
            <a:pPr marR="0" lvl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de leurs mesures est égale à 180°.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1D1D4F3-6D70-ED28-356D-797C47667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3341" y="1026233"/>
            <a:ext cx="2403996" cy="18427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DD5E469-4271-1F26-4F9E-D274707F3B41}"/>
                  </a:ext>
                </a:extLst>
              </p:cNvPr>
              <p:cNvSpPr txBox="1"/>
              <p:nvPr/>
            </p:nvSpPr>
            <p:spPr>
              <a:xfrm>
                <a:off x="778058" y="1579589"/>
                <a:ext cx="53154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𝑩𝑨𝑪</m:t>
                    </m:r>
                    <m:r>
                      <a:rPr lang="fr-FR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+∠</m:t>
                    </m:r>
                    <m:r>
                      <a:rPr lang="fr-FR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𝑨𝑪𝑩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+∠</m:t>
                    </m:r>
                    <m:r>
                      <a:rPr lang="fr-FR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𝑩𝑨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fr-FR" sz="28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DD5E469-4271-1F26-4F9E-D274707F3B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58" y="1579589"/>
                <a:ext cx="531542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5C3B0FD2-CA4A-A3C0-2CD4-765FE44CD4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1439" y="3150909"/>
            <a:ext cx="2673922" cy="18234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782486B-055B-BB6F-9BC3-D0D8A55F2150}"/>
                  </a:ext>
                </a:extLst>
              </p:cNvPr>
              <p:cNvSpPr txBox="1"/>
              <p:nvPr/>
            </p:nvSpPr>
            <p:spPr>
              <a:xfrm>
                <a:off x="387505" y="3873190"/>
                <a:ext cx="392510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𝑫𝑩𝑪</m:t>
                    </m:r>
                    <m:r>
                      <a:rPr lang="fr-FR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+∠</m:t>
                    </m:r>
                    <m:r>
                      <a:rPr lang="fr-FR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𝑪𝑩𝑨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fr-FR" sz="28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782486B-055B-BB6F-9BC3-D0D8A55F21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05" y="3873190"/>
                <a:ext cx="392510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F687D263-66DB-6D38-383F-6947C8E8D611}"/>
              </a:ext>
            </a:extLst>
          </p:cNvPr>
          <p:cNvSpPr/>
          <p:nvPr/>
        </p:nvSpPr>
        <p:spPr>
          <a:xfrm>
            <a:off x="387505" y="5118691"/>
            <a:ext cx="6987330" cy="138175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 descr="Une image contenant triangle&#10;&#10;Le contenu généré par l’IA peut être incorrect.">
            <a:extLst>
              <a:ext uri="{FF2B5EF4-FFF2-40B4-BE49-F238E27FC236}">
                <a16:creationId xmlns:a16="http://schemas.microsoft.com/office/drawing/2014/main" id="{765608BA-C876-5F9B-75AA-619ADE6C2D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0118" y="4801380"/>
            <a:ext cx="3486637" cy="1524213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6F1D4BA-0EFC-2306-BF89-74ED64D8BA3A}"/>
              </a:ext>
            </a:extLst>
          </p:cNvPr>
          <p:cNvSpPr txBox="1"/>
          <p:nvPr/>
        </p:nvSpPr>
        <p:spPr>
          <a:xfrm>
            <a:off x="387505" y="5094487"/>
            <a:ext cx="67753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buClrTx/>
            </a:pPr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Un triangle isocèle est un triangle qui a deux côtés de même longueur.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FA80823-4426-2960-427D-3418AA8ED75A}"/>
                  </a:ext>
                </a:extLst>
              </p:cNvPr>
              <p:cNvSpPr txBox="1"/>
              <p:nvPr/>
            </p:nvSpPr>
            <p:spPr>
              <a:xfrm>
                <a:off x="778058" y="5802373"/>
                <a:ext cx="227140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𝑩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𝑨𝑪</m:t>
                    </m:r>
                  </m:oMath>
                </a14:m>
                <a:r>
                  <a:rPr lang="fr-FR" sz="28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FA80823-4426-2960-427D-3418AA8ED7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58" y="5802373"/>
                <a:ext cx="2271402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/>
      <p:bldP spid="5" grpId="0" animBg="1"/>
      <p:bldP spid="6" grpId="0"/>
      <p:bldP spid="9" grpId="0"/>
      <p:bldP spid="11" grpId="0"/>
      <p:bldP spid="13" grpId="0" animBg="1"/>
      <p:bldP spid="16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ci-dessous, puis exprimez vos avis.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2091447" y="4299654"/>
            <a:ext cx="7461115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3385118" y="4554567"/>
            <a:ext cx="5421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342900"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Comment peut –on  déterminer les mesures des angles restants dans les figures ci-dessus?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 descr="Une image contenant ligne, diagramme, Police&#10;&#10;Le contenu généré par l’IA peut être incorrect.">
            <a:extLst>
              <a:ext uri="{FF2B5EF4-FFF2-40B4-BE49-F238E27FC236}">
                <a16:creationId xmlns:a16="http://schemas.microsoft.com/office/drawing/2014/main" id="{A1BA5D07-E57F-9D0C-0473-E594D1AE5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602" y="1471834"/>
            <a:ext cx="3109145" cy="2173523"/>
          </a:xfrm>
          <a:prstGeom prst="rect">
            <a:avLst/>
          </a:prstGeom>
        </p:spPr>
      </p:pic>
      <p:pic>
        <p:nvPicPr>
          <p:cNvPr id="17" name="Image 16" descr="Une image contenant ligne&#10;&#10;Le contenu généré par l’IA peut être incorrect.">
            <a:extLst>
              <a:ext uri="{FF2B5EF4-FFF2-40B4-BE49-F238E27FC236}">
                <a16:creationId xmlns:a16="http://schemas.microsoft.com/office/drawing/2014/main" id="{F99C7B05-1EE0-4DC5-2C4A-D165DB76D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0820" y="1537568"/>
            <a:ext cx="3290360" cy="2143513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7F3BE532-B08B-BF01-3681-96AE154B09BF}"/>
              </a:ext>
            </a:extLst>
          </p:cNvPr>
          <p:cNvGrpSpPr/>
          <p:nvPr/>
        </p:nvGrpSpPr>
        <p:grpSpPr>
          <a:xfrm>
            <a:off x="8373473" y="1471834"/>
            <a:ext cx="3314405" cy="2464160"/>
            <a:chOff x="8881353" y="2113222"/>
            <a:chExt cx="2425984" cy="1600423"/>
          </a:xfrm>
        </p:grpSpPr>
        <p:pic>
          <p:nvPicPr>
            <p:cNvPr id="19" name="Image 18" descr="Une image contenant ligne, diagramme, Police, Tracé&#10;&#10;Le contenu généré par l’IA peut être incorrect.">
              <a:extLst>
                <a:ext uri="{FF2B5EF4-FFF2-40B4-BE49-F238E27FC236}">
                  <a16:creationId xmlns:a16="http://schemas.microsoft.com/office/drawing/2014/main" id="{CA569607-1CF9-8478-A203-804786EE6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73386" y="2113222"/>
              <a:ext cx="2333951" cy="1600423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8D16EBB-A184-114E-FBD3-ADA757BACB29}"/>
                </a:ext>
              </a:extLst>
            </p:cNvPr>
            <p:cNvSpPr/>
            <p:nvPr/>
          </p:nvSpPr>
          <p:spPr>
            <a:xfrm>
              <a:off x="8881353" y="2113222"/>
              <a:ext cx="1284051" cy="1144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que le centre et diamètre sont des éléments du cercle mais il y’a d’autres 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2419446" y="2467045"/>
            <a:ext cx="9059192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30253A8-BE49-B39E-1D7D-A102039A8346}"/>
              </a:ext>
            </a:extLst>
          </p:cNvPr>
          <p:cNvSpPr txBox="1"/>
          <p:nvPr/>
        </p:nvSpPr>
        <p:spPr>
          <a:xfrm>
            <a:off x="2636668" y="3228945"/>
            <a:ext cx="71583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Appliquer la propriété des angles à la base d’un triangle isocèle </a:t>
            </a:r>
          </a:p>
        </p:txBody>
      </p:sp>
      <p:pic>
        <p:nvPicPr>
          <p:cNvPr id="7" name="Image 6" descr="Une image contenant cercle, Tir à l’arc, tir à l’arc&#10;&#10;Le contenu généré par l’IA peut être incorrect.">
            <a:extLst>
              <a:ext uri="{FF2B5EF4-FFF2-40B4-BE49-F238E27FC236}">
                <a16:creationId xmlns:a16="http://schemas.microsoft.com/office/drawing/2014/main" id="{19716E82-EC62-FC1D-9E05-526FFA2D7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562" y="2793486"/>
            <a:ext cx="834700" cy="76683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E53ECEF-FE07-5C59-A93A-EE45EFFDB48B}"/>
              </a:ext>
            </a:extLst>
          </p:cNvPr>
          <p:cNvSpPr txBox="1"/>
          <p:nvPr/>
        </p:nvSpPr>
        <p:spPr>
          <a:xfrm>
            <a:off x="2636668" y="2727222"/>
            <a:ext cx="7391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Reconnaitre la propriété des angles à la base d’un triangle isocèle </a:t>
            </a:r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considère un triangle isocèle de sommet A: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indique que la reconnaissance du sommet est importante pour reconnaitre la base et les angles à la base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 15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C4B4507D-129E-06D4-9DBC-55813CAB6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0108" y="1143909"/>
            <a:ext cx="4086795" cy="151468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394A567C-1A01-F90B-686F-879DDE7B720C}"/>
              </a:ext>
            </a:extLst>
          </p:cNvPr>
          <p:cNvSpPr txBox="1"/>
          <p:nvPr/>
        </p:nvSpPr>
        <p:spPr>
          <a:xfrm>
            <a:off x="561967" y="3164828"/>
            <a:ext cx="4487151" cy="707886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b="0" i="0" dirty="0">
                <a:latin typeface="+mj-lt"/>
                <a:cs typeface="Calibri" panose="020F0502020204030204" pitchFamily="34" charset="0"/>
              </a:rPr>
              <a:t>le sommet du triangle</a:t>
            </a:r>
          </a:p>
          <a:p>
            <a:r>
              <a:rPr lang="fr-FR" sz="2000" b="0" i="0" dirty="0">
                <a:latin typeface="+mj-lt"/>
                <a:cs typeface="Calibri" panose="020F0502020204030204" pitchFamily="34" charset="0"/>
              </a:rPr>
              <a:t> isocèle </a:t>
            </a:r>
            <a:r>
              <a:rPr lang="fr-FR" sz="2000" dirty="0"/>
              <a:t>∆ABC est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0FDF16D-197F-3884-37E0-9D07127E2D62}"/>
              </a:ext>
            </a:extLst>
          </p:cNvPr>
          <p:cNvSpPr txBox="1"/>
          <p:nvPr/>
        </p:nvSpPr>
        <p:spPr>
          <a:xfrm>
            <a:off x="561967" y="5024734"/>
            <a:ext cx="4318111" cy="707886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b="0" i="0" dirty="0">
                <a:latin typeface="+mj-lt"/>
                <a:cs typeface="Calibri" panose="020F0502020204030204" pitchFamily="34" charset="0"/>
              </a:rPr>
              <a:t>La base du triangle isocèle</a:t>
            </a:r>
          </a:p>
          <a:p>
            <a:r>
              <a:rPr lang="fr-FR" sz="2000" b="0" i="0" dirty="0">
                <a:latin typeface="+mj-lt"/>
                <a:cs typeface="Calibri" panose="020F0502020204030204" pitchFamily="34" charset="0"/>
              </a:rPr>
              <a:t> </a:t>
            </a:r>
            <a:r>
              <a:rPr lang="fr-FR" sz="2000" dirty="0"/>
              <a:t>∆ABC est </a:t>
            </a:r>
            <a:r>
              <a:rPr lang="fr-FR" sz="2000" b="0" i="0" dirty="0">
                <a:latin typeface="+mj-lt"/>
                <a:cs typeface="Calibri" panose="020F0502020204030204" pitchFamily="34" charset="0"/>
              </a:rPr>
              <a:t>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CAA5E92-76E7-1F50-5F2A-120B7B4148E9}"/>
                  </a:ext>
                </a:extLst>
              </p:cNvPr>
              <p:cNvSpPr txBox="1"/>
              <p:nvPr/>
            </p:nvSpPr>
            <p:spPr>
              <a:xfrm>
                <a:off x="605694" y="5891603"/>
                <a:ext cx="5634648" cy="707886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r>
                  <a:rPr lang="fr-FR" i="0" dirty="0">
                    <a:latin typeface="+mj-lt"/>
                  </a:rPr>
                  <a:t>Les angles à la base du triangle</a:t>
                </a:r>
              </a:p>
              <a:p>
                <a:r>
                  <a:rPr lang="fr-FR" i="0" dirty="0">
                    <a:latin typeface="+mj-lt"/>
                  </a:rPr>
                  <a:t> isocèle 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fr-FR" dirty="0"/>
                  <a:t>  sont</a:t>
                </a: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CAA5E92-76E7-1F50-5F2A-120B7B414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694" y="5891603"/>
                <a:ext cx="5634648" cy="707886"/>
              </a:xfrm>
              <a:prstGeom prst="rect">
                <a:avLst/>
              </a:prstGeom>
              <a:blipFill>
                <a:blip r:embed="rId4"/>
                <a:stretch>
                  <a:fillRect l="-1081" t="-3419"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5BD2F6F6-7CEC-80B7-B02C-36A25DBFD4CD}"/>
                  </a:ext>
                </a:extLst>
              </p:cNvPr>
              <p:cNvSpPr txBox="1"/>
              <p:nvPr/>
            </p:nvSpPr>
            <p:spPr>
              <a:xfrm>
                <a:off x="9251584" y="3232693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5BD2F6F6-7CEC-80B7-B02C-36A25DBFD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584" y="3232693"/>
                <a:ext cx="68672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707AE5BD-35BF-AF2A-21B7-33B9C85A1345}"/>
                  </a:ext>
                </a:extLst>
              </p:cNvPr>
              <p:cNvSpPr txBox="1"/>
              <p:nvPr/>
            </p:nvSpPr>
            <p:spPr>
              <a:xfrm>
                <a:off x="9120820" y="4220054"/>
                <a:ext cx="1799557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𝑒𝑡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𝐴𝐶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707AE5BD-35BF-AF2A-21B7-33B9C85A1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820" y="4220054"/>
                <a:ext cx="179955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FBE5D40F-AE04-A4A0-8235-423C6B66DF4A}"/>
                  </a:ext>
                </a:extLst>
              </p:cNvPr>
              <p:cNvSpPr txBox="1"/>
              <p:nvPr/>
            </p:nvSpPr>
            <p:spPr>
              <a:xfrm>
                <a:off x="9120820" y="5229086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𝐵𝐶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FBE5D40F-AE04-A4A0-8235-423C6B66D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820" y="5229086"/>
                <a:ext cx="68672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BD184AE2-20E2-56F0-2061-AD5B1122CE24}"/>
              </a:ext>
            </a:extLst>
          </p:cNvPr>
          <p:cNvCxnSpPr>
            <a:cxnSpLocks/>
          </p:cNvCxnSpPr>
          <p:nvPr/>
        </p:nvCxnSpPr>
        <p:spPr>
          <a:xfrm>
            <a:off x="5113506" y="3411076"/>
            <a:ext cx="400731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5E579BB3-B118-0543-AC7B-259A6921CF59}"/>
              </a:ext>
            </a:extLst>
          </p:cNvPr>
          <p:cNvCxnSpPr>
            <a:cxnSpLocks/>
          </p:cNvCxnSpPr>
          <p:nvPr/>
        </p:nvCxnSpPr>
        <p:spPr>
          <a:xfrm>
            <a:off x="7708031" y="4468027"/>
            <a:ext cx="133869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1E87BDF7-9B71-8848-9088-E034AF5E1B5E}"/>
              </a:ext>
            </a:extLst>
          </p:cNvPr>
          <p:cNvCxnSpPr>
            <a:cxnSpLocks/>
          </p:cNvCxnSpPr>
          <p:nvPr/>
        </p:nvCxnSpPr>
        <p:spPr>
          <a:xfrm>
            <a:off x="5041628" y="5429141"/>
            <a:ext cx="400509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B094CEB4-9261-994A-3F48-55CBE91D5965}"/>
                  </a:ext>
                </a:extLst>
              </p:cNvPr>
              <p:cNvSpPr txBox="1"/>
              <p:nvPr/>
            </p:nvSpPr>
            <p:spPr>
              <a:xfrm>
                <a:off x="561967" y="4114084"/>
                <a:ext cx="7155773" cy="707886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r>
                  <a:rPr lang="fr-FR" i="0" dirty="0">
                    <a:latin typeface="+mj-lt"/>
                  </a:rPr>
                  <a:t>Les deux cotés de même Longueur du triangle</a:t>
                </a:r>
              </a:p>
              <a:p>
                <a:r>
                  <a:rPr lang="fr-FR" i="0" dirty="0">
                    <a:latin typeface="+mj-lt"/>
                  </a:rPr>
                  <a:t> isocèle 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𝑠𝑜𝑛𝑡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B094CEB4-9261-994A-3F48-55CBE91D59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67" y="4114084"/>
                <a:ext cx="7155773" cy="707886"/>
              </a:xfrm>
              <a:prstGeom prst="rect">
                <a:avLst/>
              </a:prstGeom>
              <a:blipFill>
                <a:blip r:embed="rId8"/>
                <a:stretch>
                  <a:fillRect l="-852" t="-4310" b="-163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DA6F620D-31B6-CD8E-1AE6-7CE1BBDF32F1}"/>
                  </a:ext>
                </a:extLst>
              </p:cNvPr>
              <p:cNvSpPr txBox="1"/>
              <p:nvPr/>
            </p:nvSpPr>
            <p:spPr>
              <a:xfrm>
                <a:off x="9077094" y="6045491"/>
                <a:ext cx="209906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fr-FR" b="1" dirty="0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fr-FR" b="1" dirty="0">
                        <a:latin typeface="Cambria Math" panose="02040503050406030204" pitchFamily="18" charset="0"/>
                      </a:rPr>
                      <m:t>𝑩𝑪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b="1" dirty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b="1" dirty="0">
                        <a:latin typeface="Cambria Math" panose="02040503050406030204" pitchFamily="18" charset="0"/>
                      </a:rPr>
                      <m:t>𝑩𝑪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DA6F620D-31B6-CD8E-1AE6-7CE1BBDF32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7094" y="6045491"/>
                <a:ext cx="2099064" cy="400110"/>
              </a:xfrm>
              <a:prstGeom prst="rect">
                <a:avLst/>
              </a:prstGeom>
              <a:blipFill>
                <a:blip r:embed="rId9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38EC56D6-F6FD-0D9E-50E4-16AB0949B7DB}"/>
              </a:ext>
            </a:extLst>
          </p:cNvPr>
          <p:cNvCxnSpPr>
            <a:cxnSpLocks/>
          </p:cNvCxnSpPr>
          <p:nvPr/>
        </p:nvCxnSpPr>
        <p:spPr>
          <a:xfrm>
            <a:off x="6240342" y="6233967"/>
            <a:ext cx="283675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la propriété des angles à la base d’un triangle isocèle.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lit et explique la définition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03578C8D-2712-E8D4-4141-05BEC7F59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256" y="3006626"/>
            <a:ext cx="4086795" cy="15146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255C569-476C-57AE-8207-689D6BAB8DBD}"/>
                  </a:ext>
                </a:extLst>
              </p:cNvPr>
              <p:cNvSpPr txBox="1"/>
              <p:nvPr/>
            </p:nvSpPr>
            <p:spPr>
              <a:xfrm>
                <a:off x="3954442" y="5048222"/>
                <a:ext cx="386875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1" dirty="0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fr-FR" sz="2400" b="1" dirty="0">
                        <a:latin typeface="Cambria Math" panose="02040503050406030204" pitchFamily="18" charset="0"/>
                      </a:rPr>
                      <m:t>𝑩𝑪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 = </a:t>
                </a:r>
                <a14:m>
                  <m:oMath xmlns:m="http://schemas.openxmlformats.org/officeDocument/2006/math">
                    <m:r>
                      <a:rPr lang="fr-FR" sz="2400" b="1" dirty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sz="2400" b="1" dirty="0">
                        <a:latin typeface="Cambria Math" panose="02040503050406030204" pitchFamily="18" charset="0"/>
                      </a:rPr>
                      <m:t>𝑩𝑪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255C569-476C-57AE-8207-689D6BAB8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442" y="5048222"/>
                <a:ext cx="3868757" cy="461665"/>
              </a:xfrm>
              <a:prstGeom prst="rect">
                <a:avLst/>
              </a:prstGeom>
              <a:blipFill>
                <a:blip r:embed="rId4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3B9FC9CD-0359-46A7-1B9C-39A2CDF52CCD}"/>
              </a:ext>
            </a:extLst>
          </p:cNvPr>
          <p:cNvGrpSpPr/>
          <p:nvPr/>
        </p:nvGrpSpPr>
        <p:grpSpPr>
          <a:xfrm>
            <a:off x="2493818" y="1239203"/>
            <a:ext cx="6317673" cy="1543909"/>
            <a:chOff x="3205315" y="1239203"/>
            <a:chExt cx="4564601" cy="1543909"/>
          </a:xfrm>
        </p:grpSpPr>
        <p:pic>
          <p:nvPicPr>
            <p:cNvPr id="9" name="Image 8" descr="Une image contenant texte, Police, capture d’écran&#10;&#10;Le contenu généré par l’IA peut être incorrect.">
              <a:extLst>
                <a:ext uri="{FF2B5EF4-FFF2-40B4-BE49-F238E27FC236}">
                  <a16:creationId xmlns:a16="http://schemas.microsoft.com/office/drawing/2014/main" id="{C31E7907-911F-9C42-2278-6DFDB25D8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05315" y="1239203"/>
              <a:ext cx="4564601" cy="1543909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CC1BC8D-83CB-DF3B-1820-C18431EBA06A}"/>
                </a:ext>
              </a:extLst>
            </p:cNvPr>
            <p:cNvSpPr/>
            <p:nvPr/>
          </p:nvSpPr>
          <p:spPr>
            <a:xfrm>
              <a:off x="4851698" y="2133677"/>
              <a:ext cx="1089727" cy="398834"/>
            </a:xfrm>
            <a:prstGeom prst="rect">
              <a:avLst/>
            </a:prstGeom>
            <a:solidFill>
              <a:srgbClr val="FBDFEB"/>
            </a:solidFill>
            <a:ln>
              <a:solidFill>
                <a:srgbClr val="FBDF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égaux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54B2A1B-CE59-BF14-6C86-648493FFCFF6}"/>
                  </a:ext>
                </a:extLst>
              </p:cNvPr>
              <p:cNvSpPr txBox="1"/>
              <p:nvPr/>
            </p:nvSpPr>
            <p:spPr>
              <a:xfrm>
                <a:off x="749004" y="5860670"/>
                <a:ext cx="1055833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𝐂𝐚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𝐯𝐞𝐮𝐭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𝐝𝐢𝐫𝐞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𝐥𝐞𝐬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𝐝𝐞𝐮𝐱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𝐚𝐧𝐠𝐥𝐞𝐬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 ∠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fr-FR" sz="2400" b="1" dirty="0">
                        <a:latin typeface="Cambria Math" panose="02040503050406030204" pitchFamily="18" charset="0"/>
                      </a:rPr>
                      <m:t>𝑩𝑪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 et  </a:t>
                </a:r>
                <a14:m>
                  <m:oMath xmlns:m="http://schemas.openxmlformats.org/officeDocument/2006/math">
                    <m:r>
                      <a:rPr lang="fr-FR" sz="2400" b="1" dirty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sz="2400" b="1" dirty="0">
                        <a:latin typeface="Cambria Math" panose="02040503050406030204" pitchFamily="18" charset="0"/>
                      </a:rPr>
                      <m:t>𝑩𝑪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ont la même mesure</a:t>
                </a:r>
                <a:endParaRPr lang="fr-FR" sz="24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54B2A1B-CE59-BF14-6C86-648493FFCF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004" y="5860670"/>
                <a:ext cx="10558333" cy="461665"/>
              </a:xfrm>
              <a:prstGeom prst="rect">
                <a:avLst/>
              </a:prstGeom>
              <a:blipFill>
                <a:blip r:embed="rId6"/>
                <a:stretch>
                  <a:fillRect l="-173"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9ABC5-E628-1316-052F-530563CF6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87A81-6B70-1F0A-915A-F38D8ED929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29288646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9BD0BB61-F2D1-4749-97C1-5E76DF1A6580}"/>
              </a:ext>
            </a:extLst>
          </p:cNvPr>
          <p:cNvSpPr txBox="1"/>
          <p:nvPr/>
        </p:nvSpPr>
        <p:spPr>
          <a:xfrm>
            <a:off x="699121" y="3278042"/>
            <a:ext cx="4487151" cy="707886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b="0" i="0" dirty="0">
                <a:latin typeface="+mj-lt"/>
                <a:cs typeface="Calibri" panose="020F0502020204030204" pitchFamily="34" charset="0"/>
              </a:rPr>
              <a:t>le sommet du triangle</a:t>
            </a:r>
          </a:p>
          <a:p>
            <a:r>
              <a:rPr lang="fr-FR" sz="2000" b="0" i="0" dirty="0">
                <a:latin typeface="+mj-lt"/>
                <a:cs typeface="Calibri" panose="020F0502020204030204" pitchFamily="34" charset="0"/>
              </a:rPr>
              <a:t> isocèle </a:t>
            </a:r>
            <a:r>
              <a:rPr lang="fr-FR" sz="2000" dirty="0"/>
              <a:t>∆EFG est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D30B71A-410C-CBB2-BD1D-3189AB6E4075}"/>
              </a:ext>
            </a:extLst>
          </p:cNvPr>
          <p:cNvSpPr txBox="1"/>
          <p:nvPr/>
        </p:nvSpPr>
        <p:spPr>
          <a:xfrm>
            <a:off x="725404" y="5050468"/>
            <a:ext cx="4318111" cy="707886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b="0" i="0" dirty="0">
                <a:latin typeface="+mj-lt"/>
                <a:cs typeface="Calibri" panose="020F0502020204030204" pitchFamily="34" charset="0"/>
              </a:rPr>
              <a:t>La base du triangle isocèle</a:t>
            </a:r>
          </a:p>
          <a:p>
            <a:r>
              <a:rPr lang="fr-FR" sz="2000" b="0" i="0" dirty="0">
                <a:latin typeface="+mj-lt"/>
                <a:cs typeface="Calibri" panose="020F0502020204030204" pitchFamily="34" charset="0"/>
              </a:rPr>
              <a:t> </a:t>
            </a:r>
            <a:r>
              <a:rPr lang="fr-FR" sz="2000" dirty="0"/>
              <a:t>∆EFG est </a:t>
            </a:r>
            <a:r>
              <a:rPr lang="fr-FR" sz="2000" b="0" i="0" dirty="0">
                <a:latin typeface="+mj-lt"/>
                <a:cs typeface="Calibri" panose="020F0502020204030204" pitchFamily="34" charset="0"/>
              </a:rPr>
              <a:t>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0786040-CFE9-9302-9105-1B692AE1C1AB}"/>
                  </a:ext>
                </a:extLst>
              </p:cNvPr>
              <p:cNvSpPr txBox="1"/>
              <p:nvPr/>
            </p:nvSpPr>
            <p:spPr>
              <a:xfrm>
                <a:off x="561967" y="5867589"/>
                <a:ext cx="5634648" cy="707886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r>
                  <a:rPr lang="fr-FR" i="0" dirty="0">
                    <a:latin typeface="+mj-lt"/>
                  </a:rPr>
                  <a:t>Les angles à la base du triangle </a:t>
                </a:r>
              </a:p>
              <a:p>
                <a:r>
                  <a:rPr lang="fr-FR" i="0" dirty="0">
                    <a:latin typeface="+mj-lt"/>
                  </a:rPr>
                  <a:t>isocèle 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𝐸𝐹𝐺</m:t>
                    </m:r>
                  </m:oMath>
                </a14:m>
                <a:r>
                  <a:rPr lang="fr-FR" dirty="0"/>
                  <a:t>sont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0786040-CFE9-9302-9105-1B692AE1C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67" y="5867589"/>
                <a:ext cx="5634648" cy="707886"/>
              </a:xfrm>
              <a:prstGeom prst="rect">
                <a:avLst/>
              </a:prstGeom>
              <a:blipFill>
                <a:blip r:embed="rId3"/>
                <a:stretch>
                  <a:fillRect l="-1081" t="-4310" b="-163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80053FC-700A-A2DF-E229-92F1106325A3}"/>
                  </a:ext>
                </a:extLst>
              </p:cNvPr>
              <p:cNvSpPr txBox="1"/>
              <p:nvPr/>
            </p:nvSpPr>
            <p:spPr>
              <a:xfrm>
                <a:off x="9218269" y="3467697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…..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80053FC-700A-A2DF-E229-92F110632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8269" y="3467697"/>
                <a:ext cx="686724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68C9805-F8B0-6891-4002-39706BA73BAB}"/>
                  </a:ext>
                </a:extLst>
              </p:cNvPr>
              <p:cNvSpPr txBox="1"/>
              <p:nvPr/>
            </p:nvSpPr>
            <p:spPr>
              <a:xfrm>
                <a:off x="9192697" y="4354503"/>
                <a:ext cx="1799557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……………….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68C9805-F8B0-6891-4002-39706BA73B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697" y="4354503"/>
                <a:ext cx="1799557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C23F682-7A6D-761E-B6C2-3EBADF67C6D9}"/>
                  </a:ext>
                </a:extLst>
              </p:cNvPr>
              <p:cNvSpPr txBox="1"/>
              <p:nvPr/>
            </p:nvSpPr>
            <p:spPr>
              <a:xfrm>
                <a:off x="9218269" y="5160486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……..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C23F682-7A6D-761E-B6C2-3EBADF67C6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8269" y="5160486"/>
                <a:ext cx="686724" cy="400110"/>
              </a:xfrm>
              <a:prstGeom prst="rect">
                <a:avLst/>
              </a:prstGeom>
              <a:blipFill>
                <a:blip r:embed="rId6"/>
                <a:stretch>
                  <a:fillRect r="-531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BBA1F198-BD0D-D57B-C9D6-5415CD289D92}"/>
              </a:ext>
            </a:extLst>
          </p:cNvPr>
          <p:cNvCxnSpPr>
            <a:cxnSpLocks/>
          </p:cNvCxnSpPr>
          <p:nvPr/>
        </p:nvCxnSpPr>
        <p:spPr>
          <a:xfrm>
            <a:off x="5185383" y="3606729"/>
            <a:ext cx="400731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01BB43E7-8750-355E-FA16-7B422C27FE77}"/>
              </a:ext>
            </a:extLst>
          </p:cNvPr>
          <p:cNvCxnSpPr>
            <a:cxnSpLocks/>
          </p:cNvCxnSpPr>
          <p:nvPr/>
        </p:nvCxnSpPr>
        <p:spPr>
          <a:xfrm>
            <a:off x="7702444" y="4531556"/>
            <a:ext cx="133869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A9570C59-21F5-5434-0F4B-A3F0CC08A724}"/>
              </a:ext>
            </a:extLst>
          </p:cNvPr>
          <p:cNvCxnSpPr>
            <a:cxnSpLocks/>
          </p:cNvCxnSpPr>
          <p:nvPr/>
        </p:nvCxnSpPr>
        <p:spPr>
          <a:xfrm>
            <a:off x="5041628" y="5429141"/>
            <a:ext cx="400509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7B14EABE-0ADC-A26B-CCB3-3A83F9538A4C}"/>
                  </a:ext>
                </a:extLst>
              </p:cNvPr>
              <p:cNvSpPr txBox="1"/>
              <p:nvPr/>
            </p:nvSpPr>
            <p:spPr>
              <a:xfrm>
                <a:off x="561967" y="4200615"/>
                <a:ext cx="7155773" cy="707886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r>
                  <a:rPr lang="fr-FR" i="0" dirty="0">
                    <a:latin typeface="+mj-lt"/>
                  </a:rPr>
                  <a:t>Les deux cotés de même Longueur du triangle</a:t>
                </a:r>
              </a:p>
              <a:p>
                <a:r>
                  <a:rPr lang="fr-FR" i="0" dirty="0">
                    <a:latin typeface="+mj-lt"/>
                  </a:rPr>
                  <a:t> isocèle 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𝐸𝐹𝐺</m:t>
                    </m:r>
                  </m:oMath>
                </a14:m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𝑠𝑜𝑛𝑡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7B14EABE-0ADC-A26B-CCB3-3A83F9538A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67" y="4200615"/>
                <a:ext cx="7155773" cy="707886"/>
              </a:xfrm>
              <a:prstGeom prst="rect">
                <a:avLst/>
              </a:prstGeom>
              <a:blipFill>
                <a:blip r:embed="rId7"/>
                <a:stretch>
                  <a:fillRect l="-852" t="-3448" b="-163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7B234479-B0B1-0202-7148-76EB69456509}"/>
                  </a:ext>
                </a:extLst>
              </p:cNvPr>
              <p:cNvSpPr txBox="1"/>
              <p:nvPr/>
            </p:nvSpPr>
            <p:spPr>
              <a:xfrm>
                <a:off x="9041136" y="6021477"/>
                <a:ext cx="209906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latin typeface="Cambria Math" panose="02040503050406030204" pitchFamily="18" charset="0"/>
                        </a:rPr>
                        <m:t>…………………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7B234479-B0B1-0202-7148-76EB694565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1136" y="6021477"/>
                <a:ext cx="2099064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8492A0A-612E-8598-6178-B1C817B65BC9}"/>
              </a:ext>
            </a:extLst>
          </p:cNvPr>
          <p:cNvCxnSpPr>
            <a:cxnSpLocks/>
          </p:cNvCxnSpPr>
          <p:nvPr/>
        </p:nvCxnSpPr>
        <p:spPr>
          <a:xfrm>
            <a:off x="6204384" y="6231442"/>
            <a:ext cx="283675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6" name="Image 15" descr="Une image contenant triangle, ligne&#10;&#10;Le contenu généré par l’IA peut être incorrect.">
            <a:extLst>
              <a:ext uri="{FF2B5EF4-FFF2-40B4-BE49-F238E27FC236}">
                <a16:creationId xmlns:a16="http://schemas.microsoft.com/office/drawing/2014/main" id="{474393F2-F59B-2A1C-7C00-8B5A6CC83F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4107" y="1006782"/>
            <a:ext cx="3134162" cy="24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470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les bonnes réponses.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7B011AC-A5EA-5AC1-6C11-EE92E183DE4E}"/>
              </a:ext>
            </a:extLst>
          </p:cNvPr>
          <p:cNvSpPr txBox="1"/>
          <p:nvPr/>
        </p:nvSpPr>
        <p:spPr>
          <a:xfrm>
            <a:off x="554476" y="3998688"/>
            <a:ext cx="4487151" cy="40011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b="0" i="0" dirty="0">
                <a:latin typeface="+mj-lt"/>
                <a:cs typeface="Calibri" panose="020F0502020204030204" pitchFamily="34" charset="0"/>
              </a:rPr>
              <a:t>le sommet du triangle isocèle </a:t>
            </a:r>
            <a:r>
              <a:rPr lang="fr-FR" sz="2000" dirty="0"/>
              <a:t>∆EFG est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F89F75-EC28-C305-80C3-CFBB771E5DE7}"/>
              </a:ext>
            </a:extLst>
          </p:cNvPr>
          <p:cNvSpPr txBox="1"/>
          <p:nvPr/>
        </p:nvSpPr>
        <p:spPr>
          <a:xfrm>
            <a:off x="561967" y="5229086"/>
            <a:ext cx="4318111" cy="40011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b="0" i="0" dirty="0">
                <a:latin typeface="+mj-lt"/>
                <a:cs typeface="Calibri" panose="020F0502020204030204" pitchFamily="34" charset="0"/>
              </a:rPr>
              <a:t>La base du triangle isocèle </a:t>
            </a:r>
            <a:r>
              <a:rPr lang="fr-FR" sz="2000" dirty="0"/>
              <a:t>∆EFG est </a:t>
            </a:r>
            <a:r>
              <a:rPr lang="fr-FR" sz="2000" b="0" i="0" dirty="0">
                <a:latin typeface="+mj-lt"/>
                <a:cs typeface="Calibri" panose="020F0502020204030204" pitchFamily="34" charset="0"/>
              </a:rPr>
              <a:t>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74E4BCE-5318-A6D0-128B-10B55F15A120}"/>
                  </a:ext>
                </a:extLst>
              </p:cNvPr>
              <p:cNvSpPr txBox="1"/>
              <p:nvPr/>
            </p:nvSpPr>
            <p:spPr>
              <a:xfrm>
                <a:off x="561967" y="5819529"/>
                <a:ext cx="5634648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r>
                  <a:rPr lang="fr-FR" i="0" dirty="0">
                    <a:latin typeface="+mj-lt"/>
                  </a:rPr>
                  <a:t>Les angles à la base du triangle isocèle 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𝐸𝐹𝐺</m:t>
                    </m:r>
                  </m:oMath>
                </a14:m>
                <a:r>
                  <a:rPr lang="fr-FR" dirty="0"/>
                  <a:t>sont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74E4BCE-5318-A6D0-128B-10B55F15A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67" y="5819529"/>
                <a:ext cx="5634648" cy="400110"/>
              </a:xfrm>
              <a:prstGeom prst="rect">
                <a:avLst/>
              </a:prstGeom>
              <a:blipFill>
                <a:blip r:embed="rId3"/>
                <a:stretch>
                  <a:fillRect l="-1081" t="-12308" b="-2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1FAA6A1C-20B4-C241-C6A4-271DD8721B72}"/>
              </a:ext>
            </a:extLst>
          </p:cNvPr>
          <p:cNvCxnSpPr>
            <a:cxnSpLocks/>
          </p:cNvCxnSpPr>
          <p:nvPr/>
        </p:nvCxnSpPr>
        <p:spPr>
          <a:xfrm>
            <a:off x="5113506" y="4353340"/>
            <a:ext cx="400731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650C4D1F-43E6-208C-FF7E-10309ECE55B7}"/>
              </a:ext>
            </a:extLst>
          </p:cNvPr>
          <p:cNvCxnSpPr>
            <a:cxnSpLocks/>
          </p:cNvCxnSpPr>
          <p:nvPr/>
        </p:nvCxnSpPr>
        <p:spPr>
          <a:xfrm>
            <a:off x="7782128" y="4935350"/>
            <a:ext cx="133869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9EB926A-CBEB-53FE-8C20-6070C57174BB}"/>
              </a:ext>
            </a:extLst>
          </p:cNvPr>
          <p:cNvCxnSpPr>
            <a:cxnSpLocks/>
          </p:cNvCxnSpPr>
          <p:nvPr/>
        </p:nvCxnSpPr>
        <p:spPr>
          <a:xfrm>
            <a:off x="5041628" y="5429141"/>
            <a:ext cx="400509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73A7E50-0139-1203-6A2B-E92C5ED50684}"/>
                  </a:ext>
                </a:extLst>
              </p:cNvPr>
              <p:cNvSpPr txBox="1"/>
              <p:nvPr/>
            </p:nvSpPr>
            <p:spPr>
              <a:xfrm>
                <a:off x="554476" y="4733810"/>
                <a:ext cx="7155773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r>
                  <a:rPr lang="fr-FR" i="0" dirty="0">
                    <a:latin typeface="+mj-lt"/>
                  </a:rPr>
                  <a:t>Les deux cotés de même Longueur du triangle isocèle 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𝐸𝐹𝐺</m:t>
                    </m:r>
                  </m:oMath>
                </a14:m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𝑠𝑜𝑛𝑡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73A7E50-0139-1203-6A2B-E92C5ED50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76" y="4733810"/>
                <a:ext cx="7155773" cy="400110"/>
              </a:xfrm>
              <a:prstGeom prst="rect">
                <a:avLst/>
              </a:prstGeom>
              <a:blipFill>
                <a:blip r:embed="rId4"/>
                <a:stretch>
                  <a:fillRect l="-937" t="-7692" b="-2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502491C-05B0-00E7-8ADD-38D7E9A86E20}"/>
              </a:ext>
            </a:extLst>
          </p:cNvPr>
          <p:cNvCxnSpPr>
            <a:cxnSpLocks/>
          </p:cNvCxnSpPr>
          <p:nvPr/>
        </p:nvCxnSpPr>
        <p:spPr>
          <a:xfrm>
            <a:off x="6284068" y="6019584"/>
            <a:ext cx="283675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9" name="Image 28" descr="Une image contenant triangle, ligne&#10;&#10;Le contenu généré par l’IA peut être incorrect.">
            <a:extLst>
              <a:ext uri="{FF2B5EF4-FFF2-40B4-BE49-F238E27FC236}">
                <a16:creationId xmlns:a16="http://schemas.microsoft.com/office/drawing/2014/main" id="{9634EF74-D8D8-45D4-B0A9-A278994012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3999" y="999815"/>
            <a:ext cx="3134162" cy="31341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11BE7E1D-878A-6E55-25E7-D8DC11C3AB77}"/>
                  </a:ext>
                </a:extLst>
              </p:cNvPr>
              <p:cNvSpPr txBox="1"/>
              <p:nvPr/>
            </p:nvSpPr>
            <p:spPr>
              <a:xfrm>
                <a:off x="9192698" y="4161745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11BE7E1D-878A-6E55-25E7-D8DC11C3AB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698" y="4161745"/>
                <a:ext cx="68672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6643672E-56D6-C5E2-053A-72B435B69296}"/>
                  </a:ext>
                </a:extLst>
              </p:cNvPr>
              <p:cNvSpPr txBox="1"/>
              <p:nvPr/>
            </p:nvSpPr>
            <p:spPr>
              <a:xfrm>
                <a:off x="9192697" y="4720293"/>
                <a:ext cx="1799557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𝐸𝐹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𝑒𝑡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𝐸𝐺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6643672E-56D6-C5E2-053A-72B435B692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697" y="4720293"/>
                <a:ext cx="1799557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8149C4BE-66B5-18C6-72B5-36740D37D145}"/>
                  </a:ext>
                </a:extLst>
              </p:cNvPr>
              <p:cNvSpPr txBox="1"/>
              <p:nvPr/>
            </p:nvSpPr>
            <p:spPr>
              <a:xfrm>
                <a:off x="9208273" y="5267419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𝐹𝐺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8149C4BE-66B5-18C6-72B5-36740D37D1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8273" y="5267419"/>
                <a:ext cx="686724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05A43A71-A365-C864-5701-8A788BDD7A8F}"/>
                  </a:ext>
                </a:extLst>
              </p:cNvPr>
              <p:cNvSpPr txBox="1"/>
              <p:nvPr/>
            </p:nvSpPr>
            <p:spPr>
              <a:xfrm>
                <a:off x="9208273" y="5833857"/>
                <a:ext cx="209906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fr-FR" b="1" dirty="0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𝑬𝑮𝑭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b="1" dirty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𝑮𝑭𝑬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05A43A71-A365-C864-5701-8A788BDD7A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8273" y="5833857"/>
                <a:ext cx="2099064" cy="400110"/>
              </a:xfrm>
              <a:prstGeom prst="rect">
                <a:avLst/>
              </a:prstGeom>
              <a:blipFill>
                <a:blip r:embed="rId9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26829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F522C-F505-C47C-F8EB-60D7620FA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94C46772-7479-749D-8780-4E0617D2488F}"/>
                  </a:ext>
                </a:extLst>
              </p:cNvPr>
              <p:cNvSpPr txBox="1"/>
              <p:nvPr/>
            </p:nvSpPr>
            <p:spPr>
              <a:xfrm>
                <a:off x="1944321" y="4987263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La mesure de l’angle est </a:t>
                </a:r>
                <a14:m>
                  <m:oMath xmlns:m="http://schemas.openxmlformats.org/officeDocument/2006/math">
                    <m:r>
                      <a:rPr lang="fr-FR" sz="1800" dirty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sz="1800" i="1" dirty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fr-FR" sz="1800" dirty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fr-FR" sz="1800" b="1" i="1" dirty="0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fr-FR" sz="1800" b="1" i="1" dirty="0" smtClean="0">
                        <a:latin typeface="Cambria Math" panose="02040503050406030204" pitchFamily="18" charset="0"/>
                      </a:rPr>
                      <m:t>=…………...</m:t>
                    </m:r>
                    <m:r>
                      <a:rPr lang="fr-FR" sz="18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kumimoji="0" lang="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94C46772-7479-749D-8780-4E0617D24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321" y="4987263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 16" descr="Une image contenant triangle&#10;&#10;Le contenu généré par l’IA peut être incorrect.">
            <a:extLst>
              <a:ext uri="{FF2B5EF4-FFF2-40B4-BE49-F238E27FC236}">
                <a16:creationId xmlns:a16="http://schemas.microsoft.com/office/drawing/2014/main" id="{FC675580-191A-01CC-8BC1-F2239FF1AF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4452" y="1424790"/>
            <a:ext cx="2549892" cy="3171186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738909" y="1353987"/>
            <a:ext cx="3546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Observez la figure et complétez:</a:t>
            </a:r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870369" y="178470"/>
            <a:ext cx="10371138" cy="512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alibri" panose="020F0502020204030204"/>
              </a:rPr>
              <a:t>Observez la figure ci-dessous, puis complétez.</a:t>
            </a:r>
            <a:endParaRPr lang="fr-FR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6E2BFD-F898-C850-8BEB-486E80E1B19A}"/>
              </a:ext>
            </a:extLst>
          </p:cNvPr>
          <p:cNvGrpSpPr/>
          <p:nvPr/>
        </p:nvGrpSpPr>
        <p:grpSpPr>
          <a:xfrm>
            <a:off x="11502468" y="475584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D14DE6A-2F0A-6867-10D8-E2AC7CAC16F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CB36775-9DDC-2334-C6CF-11C84A9D683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DBCEE0F-8850-EAB7-9E49-D234048404D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8"/>
            <a:ext cx="10372459" cy="299327"/>
          </a:xfrm>
        </p:spPr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</p:spTree>
    <p:extLst>
      <p:ext uri="{BB962C8B-B14F-4D97-AF65-F5344CB8AC3E}">
        <p14:creationId xmlns:p14="http://schemas.microsoft.com/office/powerpoint/2010/main" val="24830463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F728F-3FD8-5B91-E211-7681C044B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73C176-155C-D386-945D-023E28701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Calibri" panose="020F0502020204030204"/>
              </a:rPr>
              <a:t>∆𝑨𝑩𝑪 est un triangle isocèle de sommet A . Les angles à la base ont la même mesure.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2DDC2573-B9D7-74B0-55F3-0A63A7E13DC3}"/>
                  </a:ext>
                </a:extLst>
              </p:cNvPr>
              <p:cNvSpPr txBox="1"/>
              <p:nvPr/>
            </p:nvSpPr>
            <p:spPr>
              <a:xfrm>
                <a:off x="1944321" y="4987263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La mesure de l’angle est </a:t>
                </a:r>
                <a14:m>
                  <m:oMath xmlns:m="http://schemas.openxmlformats.org/officeDocument/2006/math">
                    <m:r>
                      <a:rPr lang="fr-FR" sz="1800" dirty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sz="1800" i="1" dirty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fr-FR" sz="1800" dirty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fr-FR" sz="1800" b="1" i="1" dirty="0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fr-FR" sz="18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800" b="1" i="1" dirty="0" smtClean="0">
                        <a:latin typeface="Cambria Math" panose="02040503050406030204" pitchFamily="18" charset="0"/>
                      </a:rPr>
                      <m:t>𝟔𝟕</m:t>
                    </m:r>
                    <m:r>
                      <a:rPr lang="fr-FR" sz="1800" b="1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1800" b="1" i="1" dirty="0" smtClean="0">
                        <a:latin typeface="Cambria Math" panose="02040503050406030204" pitchFamily="18" charset="0"/>
                      </a:rPr>
                      <m:t>𝟏𝟔</m:t>
                    </m:r>
                    <m:r>
                      <a:rPr lang="fr-FR" sz="1800" b="1" i="1" dirty="0" smtClean="0">
                        <a:latin typeface="Cambria Math" panose="02040503050406030204" pitchFamily="18" charset="0"/>
                      </a:rPr>
                      <m:t>°</m:t>
                    </m:r>
                    <m:r>
                      <a:rPr lang="fr-FR" sz="18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kumimoji="0" lang="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2DDC2573-B9D7-74B0-55F3-0A63A7E13D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321" y="4987263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triangle&#10;&#10;Le contenu généré par l’IA peut être incorrect.">
            <a:extLst>
              <a:ext uri="{FF2B5EF4-FFF2-40B4-BE49-F238E27FC236}">
                <a16:creationId xmlns:a16="http://schemas.microsoft.com/office/drawing/2014/main" id="{C04FF941-D6D6-1200-FB07-2CE2A9525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4452" y="1424790"/>
            <a:ext cx="2549892" cy="31711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7E5B78A-21A1-D036-6003-FC6C5CF44307}"/>
                  </a:ext>
                </a:extLst>
              </p:cNvPr>
              <p:cNvSpPr txBox="1"/>
              <p:nvPr/>
            </p:nvSpPr>
            <p:spPr>
              <a:xfrm>
                <a:off x="6882318" y="1686071"/>
                <a:ext cx="33609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  <a:latin typeface="Calibri" panose="020F0502020204030204"/>
                  </a:rPr>
                  <a:t>∆𝑨𝑩𝑪 est isocèle de sommet A.</a:t>
                </a:r>
              </a:p>
              <a:p>
                <a:r>
                  <a:rPr lang="fr-FR" b="1" dirty="0">
                    <a:solidFill>
                      <a:srgbClr val="FF0000"/>
                    </a:solidFill>
                    <a:latin typeface="Calibri" panose="020F0502020204030204"/>
                  </a:rPr>
                  <a:t>Donc </a:t>
                </a:r>
                <a14:m>
                  <m:oMath xmlns:m="http://schemas.openxmlformats.org/officeDocument/2006/math">
                    <m:r>
                      <a:rPr lang="fr-FR" b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𝑩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𝑨𝑩𝑪</m:t>
                    </m:r>
                  </m:oMath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7E5B78A-21A1-D036-6003-FC6C5CF443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2318" y="1686071"/>
                <a:ext cx="3360908" cy="646331"/>
              </a:xfrm>
              <a:prstGeom prst="rect">
                <a:avLst/>
              </a:prstGeom>
              <a:blipFill>
                <a:blip r:embed="rId5"/>
                <a:stretch>
                  <a:fillRect l="-1633" t="-754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 8">
            <a:extLst>
              <a:ext uri="{FF2B5EF4-FFF2-40B4-BE49-F238E27FC236}">
                <a16:creationId xmlns:a16="http://schemas.microsoft.com/office/drawing/2014/main" id="{8406FBD0-AD1D-2725-5394-7E350C72B8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F18ED35D-6ACF-CF10-360C-DB74903329F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</p:spTree>
    <p:extLst>
      <p:ext uri="{BB962C8B-B14F-4D97-AF65-F5344CB8AC3E}">
        <p14:creationId xmlns:p14="http://schemas.microsoft.com/office/powerpoint/2010/main" val="171917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DD80-FDCF-0FBF-26BA-934916581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914E87-9371-0684-04B5-073873C759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42224897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je vais voir comment déterminer les mesures des angles restants d’un triangle isocèle.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la définition d’un triangle isocèle et la propriété des angles à la base.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C9175585-D755-FF54-6825-B3475459C426}"/>
              </a:ext>
            </a:extLst>
          </p:cNvPr>
          <p:cNvSpPr txBox="1"/>
          <p:nvPr/>
        </p:nvSpPr>
        <p:spPr>
          <a:xfrm>
            <a:off x="374844" y="1104249"/>
            <a:ext cx="19644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Exemple 1</a:t>
            </a:r>
            <a:r>
              <a:rPr lang="fr-FR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06A6871-3703-8410-1CFB-474C4AC47467}"/>
              </a:ext>
            </a:extLst>
          </p:cNvPr>
          <p:cNvSpPr txBox="1"/>
          <p:nvPr/>
        </p:nvSpPr>
        <p:spPr>
          <a:xfrm>
            <a:off x="2339329" y="1055631"/>
            <a:ext cx="68652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Déterminer les mesures des angles restants dans la figure ci-contre. </a:t>
            </a:r>
          </a:p>
        </p:txBody>
      </p:sp>
      <p:pic>
        <p:nvPicPr>
          <p:cNvPr id="23" name="Image 22" descr="Une image contenant ligne, diagramme, Police&#10;&#10;Le contenu généré par l’IA peut être incorrect.">
            <a:extLst>
              <a:ext uri="{FF2B5EF4-FFF2-40B4-BE49-F238E27FC236}">
                <a16:creationId xmlns:a16="http://schemas.microsoft.com/office/drawing/2014/main" id="{A3FCB6D2-A4E9-F263-E290-F833454D4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2055" y="1690251"/>
            <a:ext cx="3109145" cy="2173523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CCCD1FB3-1606-7FD6-3055-B36E1BDCD598}"/>
              </a:ext>
            </a:extLst>
          </p:cNvPr>
          <p:cNvSpPr txBox="1"/>
          <p:nvPr/>
        </p:nvSpPr>
        <p:spPr>
          <a:xfrm>
            <a:off x="439499" y="5953894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Donc : ∠CAB = ∠BCA=130°÷2= 65°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9CE56F-EA61-18E1-A6E8-1356D298CA71}"/>
              </a:ext>
            </a:extLst>
          </p:cNvPr>
          <p:cNvSpPr txBox="1"/>
          <p:nvPr/>
        </p:nvSpPr>
        <p:spPr>
          <a:xfrm>
            <a:off x="439499" y="1985191"/>
            <a:ext cx="7402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La figure 1 représente un triangle isocèle de sommet B dont la mesure de l’angle au sommet est 50°.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F30F662-0159-6D5B-F98C-B392C850EFEE}"/>
              </a:ext>
            </a:extLst>
          </p:cNvPr>
          <p:cNvSpPr txBox="1"/>
          <p:nvPr/>
        </p:nvSpPr>
        <p:spPr>
          <a:xfrm>
            <a:off x="374844" y="2953793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On a : 50°+ ∠CAB + ∠BCA = 180°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03F2C46-1CC2-FBFB-08CB-56C0CB8A6EB9}"/>
              </a:ext>
            </a:extLst>
          </p:cNvPr>
          <p:cNvSpPr txBox="1"/>
          <p:nvPr/>
        </p:nvSpPr>
        <p:spPr>
          <a:xfrm>
            <a:off x="439499" y="3608571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Donc : ∠CAB + ∠BCA = 180° - 50° = 130° 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778499C-89C3-FCA0-874A-2A39A61C577A}"/>
              </a:ext>
            </a:extLst>
          </p:cNvPr>
          <p:cNvSpPr txBox="1"/>
          <p:nvPr/>
        </p:nvSpPr>
        <p:spPr>
          <a:xfrm>
            <a:off x="439499" y="4328842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On sait que : ∠CAB = ∠BCA 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814A4D7B-ED0F-59F5-FF63-A7612AB7B341}"/>
              </a:ext>
            </a:extLst>
          </p:cNvPr>
          <p:cNvSpPr txBox="1"/>
          <p:nvPr/>
        </p:nvSpPr>
        <p:spPr>
          <a:xfrm>
            <a:off x="439499" y="5141368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donc : ∠CAB + ∠BCA = 2∠CAB = 2 ∠BCA </a:t>
            </a:r>
          </a:p>
        </p:txBody>
      </p:sp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5" grpId="0"/>
      <p:bldP spid="27" grpId="0"/>
      <p:bldP spid="29" grpId="0"/>
      <p:bldP spid="3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BF542-B9FC-397B-C8CE-846A1A9A1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C840D1-22EC-7733-AB14-ECBD47A48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je vais voir comment déterminer les mesures des angles restants d’un triangle isocèle.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794CE1D-669F-15C0-D148-34E36826A9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la définition d’un triangle isocèle et la propriété des angles à la base.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8E532545-5F99-ADA0-82F1-77316BDC6BF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93CFFEFE-7F4E-2C05-E363-8CAF73705481}"/>
              </a:ext>
            </a:extLst>
          </p:cNvPr>
          <p:cNvSpPr txBox="1"/>
          <p:nvPr/>
        </p:nvSpPr>
        <p:spPr>
          <a:xfrm>
            <a:off x="374844" y="1104249"/>
            <a:ext cx="16412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Exemple2</a:t>
            </a:r>
            <a:r>
              <a:rPr lang="fr-FR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A69C355-91CC-300E-B11F-92D0F50EA5AC}"/>
              </a:ext>
            </a:extLst>
          </p:cNvPr>
          <p:cNvSpPr txBox="1"/>
          <p:nvPr/>
        </p:nvSpPr>
        <p:spPr>
          <a:xfrm>
            <a:off x="2016057" y="1104249"/>
            <a:ext cx="68652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Déterminer les mesures des angles restants dans la figure ci-contre.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47FFFEC-0405-7BEE-539D-0E124B27470A}"/>
              </a:ext>
            </a:extLst>
          </p:cNvPr>
          <p:cNvSpPr txBox="1"/>
          <p:nvPr/>
        </p:nvSpPr>
        <p:spPr>
          <a:xfrm>
            <a:off x="459804" y="5620514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Donc : ∠EGF = 180°−114° Donc : ∠EGF = 66°</a:t>
            </a:r>
          </a:p>
        </p:txBody>
      </p:sp>
      <p:pic>
        <p:nvPicPr>
          <p:cNvPr id="7" name="Image 6" descr="Une image contenant ligne&#10;&#10;Le contenu généré par l’IA peut être incorrect.">
            <a:extLst>
              <a:ext uri="{FF2B5EF4-FFF2-40B4-BE49-F238E27FC236}">
                <a16:creationId xmlns:a16="http://schemas.microsoft.com/office/drawing/2014/main" id="{D24955D2-EEEA-1998-985A-72F0084D2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0803" y="1504358"/>
            <a:ext cx="3290360" cy="21435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DB2A5DF-B8BE-2A5D-385B-D8EEECE123AC}"/>
              </a:ext>
            </a:extLst>
          </p:cNvPr>
          <p:cNvSpPr txBox="1"/>
          <p:nvPr/>
        </p:nvSpPr>
        <p:spPr>
          <a:xfrm>
            <a:off x="273244" y="1815592"/>
            <a:ext cx="68849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La figure 2 représente un triangle isocèle de sommet G dont la mesure d’un angle à la base est 57°.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CD44E1F-DCD7-ECA0-F421-63CF6B885543}"/>
              </a:ext>
            </a:extLst>
          </p:cNvPr>
          <p:cNvSpPr txBox="1"/>
          <p:nvPr/>
        </p:nvSpPr>
        <p:spPr>
          <a:xfrm>
            <a:off x="459976" y="2856378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On a : ∠GEF = 57°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0E071A7-E8A8-8B3B-3F6D-D5E31F757CC5}"/>
              </a:ext>
            </a:extLst>
          </p:cNvPr>
          <p:cNvSpPr txBox="1"/>
          <p:nvPr/>
        </p:nvSpPr>
        <p:spPr>
          <a:xfrm>
            <a:off x="374844" y="3352048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et puisque : ∠GEF = ∠GFE Donc : ∠GFE =57°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CC53BDC-C695-813F-DD4A-9199CF931F22}"/>
              </a:ext>
            </a:extLst>
          </p:cNvPr>
          <p:cNvSpPr txBox="1"/>
          <p:nvPr/>
        </p:nvSpPr>
        <p:spPr>
          <a:xfrm>
            <a:off x="374844" y="3968061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On a aussi : ∠GEF + ∠GFE+ ∠EGF = 180°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895659C-1B2B-E76A-328A-83238E624324}"/>
              </a:ext>
            </a:extLst>
          </p:cNvPr>
          <p:cNvSpPr txBox="1"/>
          <p:nvPr/>
        </p:nvSpPr>
        <p:spPr>
          <a:xfrm>
            <a:off x="374844" y="4833063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C’est à dire : 57°+57°+ ∠EGF =180°</a:t>
            </a:r>
          </a:p>
        </p:txBody>
      </p:sp>
    </p:spTree>
    <p:extLst>
      <p:ext uri="{BB962C8B-B14F-4D97-AF65-F5344CB8AC3E}">
        <p14:creationId xmlns:p14="http://schemas.microsoft.com/office/powerpoint/2010/main" val="148427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5" grpId="0"/>
      <p:bldP spid="10" grpId="0"/>
      <p:bldP spid="12" grpId="0"/>
      <p:bldP spid="14" grpId="0"/>
      <p:bldP spid="16" grpId="0"/>
      <p:bldP spid="1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90B94-303A-A3A4-8956-7EDC600AB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A6A7B-F902-0F93-C896-3F97E3D26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je vais voir comment déterminer les mesures des angles restants d’un triangle isocèle.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772CD6-3B7B-AEDC-325A-97F2DD636B5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la définition d’un triangle isocèle et la propriété des angles à la base.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A5EED23-44C5-EADA-4DFA-94133FCB397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06228FA-CFFE-BBE0-2F73-C4D2074F5CC8}"/>
              </a:ext>
            </a:extLst>
          </p:cNvPr>
          <p:cNvSpPr txBox="1"/>
          <p:nvPr/>
        </p:nvSpPr>
        <p:spPr>
          <a:xfrm>
            <a:off x="374844" y="1224537"/>
            <a:ext cx="17218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Exemple 3</a:t>
            </a:r>
            <a:r>
              <a:rPr lang="fr-FR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E218E5-2776-EED7-6714-5F891574BE8D}"/>
              </a:ext>
            </a:extLst>
          </p:cNvPr>
          <p:cNvSpPr txBox="1"/>
          <p:nvPr/>
        </p:nvSpPr>
        <p:spPr>
          <a:xfrm>
            <a:off x="2096655" y="1106497"/>
            <a:ext cx="80633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Déterminer les mesures des angles restants dans la figure ci-contre.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4C987C-525D-CD1B-9267-D8D0F08BDF94}"/>
              </a:ext>
            </a:extLst>
          </p:cNvPr>
          <p:cNvSpPr txBox="1"/>
          <p:nvPr/>
        </p:nvSpPr>
        <p:spPr>
          <a:xfrm>
            <a:off x="465269" y="5993864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Par suite : ∠BAC = 180° - 150° = 30°.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1A5B296-1F03-73C0-1835-BCDA13B69C07}"/>
              </a:ext>
            </a:extLst>
          </p:cNvPr>
          <p:cNvGrpSpPr/>
          <p:nvPr/>
        </p:nvGrpSpPr>
        <p:grpSpPr>
          <a:xfrm>
            <a:off x="8585339" y="1624647"/>
            <a:ext cx="3314405" cy="2464160"/>
            <a:chOff x="8881353" y="2113222"/>
            <a:chExt cx="2425984" cy="1600423"/>
          </a:xfrm>
        </p:grpSpPr>
        <p:pic>
          <p:nvPicPr>
            <p:cNvPr id="5" name="Image 4" descr="Une image contenant ligne, diagramme, Police, Tracé&#10;&#10;Le contenu généré par l’IA peut être incorrect.">
              <a:extLst>
                <a:ext uri="{FF2B5EF4-FFF2-40B4-BE49-F238E27FC236}">
                  <a16:creationId xmlns:a16="http://schemas.microsoft.com/office/drawing/2014/main" id="{A1687D01-89EA-5C7E-7FDB-43013030C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3386" y="2113222"/>
              <a:ext cx="2333951" cy="1600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1AE27D-F564-B022-7F9B-79E0F8DC6F7C}"/>
                </a:ext>
              </a:extLst>
            </p:cNvPr>
            <p:cNvSpPr/>
            <p:nvPr/>
          </p:nvSpPr>
          <p:spPr>
            <a:xfrm>
              <a:off x="8881353" y="2113222"/>
              <a:ext cx="1284051" cy="1144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95330C6C-70DF-5932-D811-33E595D05195}"/>
              </a:ext>
            </a:extLst>
          </p:cNvPr>
          <p:cNvSpPr txBox="1"/>
          <p:nvPr/>
        </p:nvSpPr>
        <p:spPr>
          <a:xfrm>
            <a:off x="465268" y="1809554"/>
            <a:ext cx="8055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La figure 3 représente un triangle isocèle </a:t>
            </a:r>
          </a:p>
          <a:p>
            <a:r>
              <a:rPr lang="fr-FR" dirty="0"/>
              <a:t>dont la mesure de l’un de ses angles extérieurs est 105°.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81BEA0D-FDB6-8E8D-DC1F-374DDD087A5D}"/>
              </a:ext>
            </a:extLst>
          </p:cNvPr>
          <p:cNvSpPr txBox="1"/>
          <p:nvPr/>
        </p:nvSpPr>
        <p:spPr>
          <a:xfrm>
            <a:off x="374844" y="2629874"/>
            <a:ext cx="65451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Les angles ∠ACD et ∠BCA sont supplémentaires,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A2BAE91-EC88-4C2F-3501-83FC58730EC6}"/>
              </a:ext>
            </a:extLst>
          </p:cNvPr>
          <p:cNvSpPr txBox="1"/>
          <p:nvPr/>
        </p:nvSpPr>
        <p:spPr>
          <a:xfrm>
            <a:off x="600306" y="3122438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Et ∠ACD =105° donc : ∠BCA = 75°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415406C-B6FD-C340-0501-6B01A856B345}"/>
              </a:ext>
            </a:extLst>
          </p:cNvPr>
          <p:cNvSpPr txBox="1"/>
          <p:nvPr/>
        </p:nvSpPr>
        <p:spPr>
          <a:xfrm>
            <a:off x="465268" y="3705948"/>
            <a:ext cx="71547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Et comme le triangle ABC est isocèle de sommet A.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C3CB5DC-1A7C-49A2-1878-A21D1B84ACD0}"/>
              </a:ext>
            </a:extLst>
          </p:cNvPr>
          <p:cNvSpPr txBox="1"/>
          <p:nvPr/>
        </p:nvSpPr>
        <p:spPr>
          <a:xfrm>
            <a:off x="465269" y="4249973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Alors : ∠BCA = ∠ABC =75°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5698552-87B0-73FE-5B36-93B3773CA0D4}"/>
              </a:ext>
            </a:extLst>
          </p:cNvPr>
          <p:cNvSpPr txBox="1"/>
          <p:nvPr/>
        </p:nvSpPr>
        <p:spPr>
          <a:xfrm>
            <a:off x="450577" y="4744753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D’autre part, ∠BCA + ∠ABC + ∠BAC = 180°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1163E86-195A-361E-04A1-A056ABF9BE7A}"/>
              </a:ext>
            </a:extLst>
          </p:cNvPr>
          <p:cNvSpPr txBox="1"/>
          <p:nvPr/>
        </p:nvSpPr>
        <p:spPr>
          <a:xfrm>
            <a:off x="374844" y="5349119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donc : 75°+75°+∠BAC = 180° </a:t>
            </a:r>
          </a:p>
        </p:txBody>
      </p:sp>
    </p:spTree>
    <p:extLst>
      <p:ext uri="{BB962C8B-B14F-4D97-AF65-F5344CB8AC3E}">
        <p14:creationId xmlns:p14="http://schemas.microsoft.com/office/powerpoint/2010/main" val="201151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7" grpId="0"/>
      <p:bldP spid="12" grpId="0"/>
      <p:bldP spid="14" grpId="0"/>
      <p:bldP spid="16" grpId="0"/>
      <p:bldP spid="18" grpId="0"/>
      <p:bldP spid="22" grpId="0"/>
      <p:bldP spid="26" grpId="0"/>
      <p:bldP spid="3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11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/>
              <p:nvPr/>
            </p:nvSpPr>
            <p:spPr>
              <a:xfrm>
                <a:off x="808844" y="1436513"/>
                <a:ext cx="57670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𝐵𝐶𝐴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𝐶𝐴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……………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844" y="1436513"/>
                <a:ext cx="5767054" cy="461665"/>
              </a:xfrm>
              <a:prstGeom prst="rect">
                <a:avLst/>
              </a:prstGeom>
              <a:blipFill>
                <a:blip r:embed="rId2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21375" y="1128408"/>
            <a:ext cx="7155060" cy="52785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" name="Image 7" descr="Une image contenant ligne, triangle&#10;&#10;Le contenu généré par l’IA peut être incorrect.">
            <a:extLst>
              <a:ext uri="{FF2B5EF4-FFF2-40B4-BE49-F238E27FC236}">
                <a16:creationId xmlns:a16="http://schemas.microsoft.com/office/drawing/2014/main" id="{20B463BC-C426-84D1-10A7-D2D25BDB0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2651" y="2143646"/>
            <a:ext cx="3965729" cy="30851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5070162-C9F5-DC3D-9AE3-475AF9F8708F}"/>
                  </a:ext>
                </a:extLst>
              </p:cNvPr>
              <p:cNvSpPr txBox="1"/>
              <p:nvPr/>
            </p:nvSpPr>
            <p:spPr>
              <a:xfrm>
                <a:off x="621375" y="2719067"/>
                <a:ext cx="696759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Puisque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fr-FR" sz="2400" dirty="0"/>
                  <a:t>BC est ………………. de sommet A,</a:t>
                </a:r>
              </a:p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Alors: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……….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5070162-C9F5-DC3D-9AE3-475AF9F87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375" y="2719067"/>
                <a:ext cx="6967590" cy="830997"/>
              </a:xfrm>
              <a:prstGeom prst="rect">
                <a:avLst/>
              </a:prstGeom>
              <a:blipFill>
                <a:blip r:embed="rId5"/>
                <a:stretch>
                  <a:fillRect l="-1400" t="-5147" r="-1050" b="-169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7CB7EA8-A99E-B6DE-EE6C-7259FC64C4C1}"/>
                  </a:ext>
                </a:extLst>
              </p:cNvPr>
              <p:cNvSpPr txBox="1"/>
              <p:nvPr/>
            </p:nvSpPr>
            <p:spPr>
              <a:xfrm>
                <a:off x="808844" y="4092630"/>
                <a:ext cx="6478647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Puisque </a:t>
                </a:r>
                <a14:m>
                  <m:oMath xmlns:m="http://schemas.openxmlformats.org/officeDocument/2006/math"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𝐵𝐶𝐴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et</a:t>
                </a:r>
                <a14:m>
                  <m:oMath xmlns:m="http://schemas.openxmlformats.org/officeDocument/2006/math"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𝐷𝐶𝐴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sont ……………………… </a:t>
                </a:r>
                <a:endParaRPr lang="fr-FR" sz="2400" dirty="0">
                  <a:solidFill>
                    <a:prstClr val="black"/>
                  </a:solidFill>
                  <a:ea typeface="Cambria Math" panose="02040503050406030204" pitchFamily="18" charset="0"/>
                </a:endParaRPr>
              </a:p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Alors:</a:t>
                </a:r>
                <a14:m>
                  <m:oMath xmlns:m="http://schemas.openxmlformats.org/officeDocument/2006/math"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𝐵𝐶𝐴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𝐷𝐶𝐴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…………….</a:t>
                </a: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7CB7EA8-A99E-B6DE-EE6C-7259FC64C4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844" y="4092630"/>
                <a:ext cx="6478647" cy="830997"/>
              </a:xfrm>
              <a:prstGeom prst="rect">
                <a:avLst/>
              </a:prstGeom>
              <a:blipFill>
                <a:blip r:embed="rId6"/>
                <a:stretch>
                  <a:fillRect l="-1507" t="-5109" r="-1130" b="-160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818BC-A5C7-EE63-70FD-6507AF91F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E71555-717D-ECDC-32F9-4A7B2175C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les bonnes réponses: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3F3A88B-671E-4DC4-602D-672662637FE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D8A1F63-D18B-15CE-78A9-7A66FA6CB307}"/>
                  </a:ext>
                </a:extLst>
              </p:cNvPr>
              <p:cNvSpPr txBox="1"/>
              <p:nvPr/>
            </p:nvSpPr>
            <p:spPr>
              <a:xfrm>
                <a:off x="808844" y="1436513"/>
                <a:ext cx="57670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𝐵𝐶𝐴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𝐶𝐴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</a:t>
                </a:r>
                <a:r>
                  <a:rPr lang="fr-FR" sz="2400" dirty="0">
                    <a:solidFill>
                      <a:schemeClr val="bg1"/>
                    </a:solidFill>
                  </a:rPr>
                  <a:t>……………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D8A1F63-D18B-15CE-78A9-7A66FA6CB3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844" y="1436513"/>
                <a:ext cx="5767054" cy="461665"/>
              </a:xfrm>
              <a:prstGeom prst="rect">
                <a:avLst/>
              </a:prstGeom>
              <a:blipFill>
                <a:blip r:embed="rId2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5724DB32-DD93-8ED6-E2CC-022787954ABE}"/>
              </a:ext>
            </a:extLst>
          </p:cNvPr>
          <p:cNvSpPr/>
          <p:nvPr/>
        </p:nvSpPr>
        <p:spPr>
          <a:xfrm>
            <a:off x="732211" y="1128409"/>
            <a:ext cx="7109462" cy="52785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BBA2322-E69C-94BE-B0B2-1C6B3D87E779}"/>
                  </a:ext>
                </a:extLst>
              </p:cNvPr>
              <p:cNvSpPr txBox="1"/>
              <p:nvPr/>
            </p:nvSpPr>
            <p:spPr>
              <a:xfrm>
                <a:off x="808843" y="2326060"/>
                <a:ext cx="696817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Puisque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fr-FR" sz="2400" dirty="0"/>
                  <a:t>BC est </a:t>
                </a:r>
                <a:r>
                  <a:rPr lang="fr-FR" sz="2400" dirty="0">
                    <a:solidFill>
                      <a:schemeClr val="bg1"/>
                    </a:solidFill>
                  </a:rPr>
                  <a:t>……………….</a:t>
                </a:r>
                <a:r>
                  <a:rPr lang="fr-FR" sz="2400" dirty="0"/>
                  <a:t> de sommet A,</a:t>
                </a:r>
              </a:p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Alors: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……….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BBA2322-E69C-94BE-B0B2-1C6B3D87E7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843" y="2326060"/>
                <a:ext cx="6968175" cy="830997"/>
              </a:xfrm>
              <a:prstGeom prst="rect">
                <a:avLst/>
              </a:prstGeom>
              <a:blipFill>
                <a:blip r:embed="rId3"/>
                <a:stretch>
                  <a:fillRect l="-1400" t="-5147" r="-1050" b="-169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7EF45792-0F70-055B-99D1-CC8D8361412C}"/>
                  </a:ext>
                </a:extLst>
              </p:cNvPr>
              <p:cNvSpPr txBox="1"/>
              <p:nvPr/>
            </p:nvSpPr>
            <p:spPr>
              <a:xfrm>
                <a:off x="808843" y="3699624"/>
                <a:ext cx="612697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Puisque </a:t>
                </a:r>
                <a14:m>
                  <m:oMath xmlns:m="http://schemas.openxmlformats.org/officeDocument/2006/math"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𝐵𝐶𝐴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et</a:t>
                </a:r>
                <a14:m>
                  <m:oMath xmlns:m="http://schemas.openxmlformats.org/officeDocument/2006/math"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𝐷𝐶𝐴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sont </a:t>
                </a:r>
                <a:r>
                  <a:rPr lang="fr-FR" sz="2400" i="0" dirty="0">
                    <a:solidFill>
                      <a:schemeClr val="bg1"/>
                    </a:solidFill>
                    <a:latin typeface="+mj-lt"/>
                    <a:ea typeface="Cambria Math" panose="02040503050406030204" pitchFamily="18" charset="0"/>
                  </a:rPr>
                  <a:t>………………………</a:t>
                </a:r>
                <a:r>
                  <a:rPr lang="fr-FR" sz="240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 </a:t>
                </a:r>
                <a:endParaRPr lang="fr-FR" sz="2400" dirty="0">
                  <a:solidFill>
                    <a:prstClr val="black"/>
                  </a:solidFill>
                  <a:ea typeface="Cambria Math" panose="02040503050406030204" pitchFamily="18" charset="0"/>
                </a:endParaRPr>
              </a:p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Alors:</a:t>
                </a:r>
                <a14:m>
                  <m:oMath xmlns:m="http://schemas.openxmlformats.org/officeDocument/2006/math"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𝐵𝐶𝐴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𝐷𝐶𝐴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fr-FR" sz="24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…………….</a:t>
                </a: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7EF45792-0F70-055B-99D1-CC8D836141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843" y="3699624"/>
                <a:ext cx="6126976" cy="830997"/>
              </a:xfrm>
              <a:prstGeom prst="rect">
                <a:avLst/>
              </a:prstGeom>
              <a:blipFill>
                <a:blip r:embed="rId5"/>
                <a:stretch>
                  <a:fillRect l="-1592" t="-588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FB14E26C-DB22-2F23-B13D-F33C8D64BD6F}"/>
              </a:ext>
            </a:extLst>
          </p:cNvPr>
          <p:cNvSpPr txBox="1"/>
          <p:nvPr/>
        </p:nvSpPr>
        <p:spPr>
          <a:xfrm>
            <a:off x="4387174" y="1444187"/>
            <a:ext cx="817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180°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D01D2B1-F4E8-76B0-54D5-91A126499153}"/>
              </a:ext>
            </a:extLst>
          </p:cNvPr>
          <p:cNvSpPr txBox="1"/>
          <p:nvPr/>
        </p:nvSpPr>
        <p:spPr>
          <a:xfrm>
            <a:off x="3325960" y="2333283"/>
            <a:ext cx="1092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isocèle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445E5BB-B75C-5C7D-6A42-F72E160C4CC9}"/>
              </a:ext>
            </a:extLst>
          </p:cNvPr>
          <p:cNvSpPr txBox="1"/>
          <p:nvPr/>
        </p:nvSpPr>
        <p:spPr>
          <a:xfrm>
            <a:off x="3063292" y="2692560"/>
            <a:ext cx="1024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𝐵𝐶𝐴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3627F42-278C-EB6D-DFC7-86C05AF6718B}"/>
              </a:ext>
            </a:extLst>
          </p:cNvPr>
          <p:cNvSpPr txBox="1"/>
          <p:nvPr/>
        </p:nvSpPr>
        <p:spPr>
          <a:xfrm>
            <a:off x="4589784" y="3649182"/>
            <a:ext cx="2346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supplémentaires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6FFA33-2F41-58B4-721F-2FC61A0A2CCB}"/>
              </a:ext>
            </a:extLst>
          </p:cNvPr>
          <p:cNvSpPr txBox="1"/>
          <p:nvPr/>
        </p:nvSpPr>
        <p:spPr>
          <a:xfrm>
            <a:off x="3878380" y="4060515"/>
            <a:ext cx="817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180°</a:t>
            </a:r>
          </a:p>
        </p:txBody>
      </p:sp>
      <p:pic>
        <p:nvPicPr>
          <p:cNvPr id="5" name="Image 4" descr="Une image contenant ligne, triangle&#10;&#10;Le contenu généré par l’IA peut être incorrect.">
            <a:extLst>
              <a:ext uri="{FF2B5EF4-FFF2-40B4-BE49-F238E27FC236}">
                <a16:creationId xmlns:a16="http://schemas.microsoft.com/office/drawing/2014/main" id="{8589B2CD-3C67-F4AE-1CC5-B8C05B4ED0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4881" y="1245141"/>
            <a:ext cx="3874247" cy="3085168"/>
          </a:xfrm>
          <a:prstGeom prst="rect">
            <a:avLst/>
          </a:prstGeom>
        </p:spPr>
      </p:pic>
      <p:pic>
        <p:nvPicPr>
          <p:cNvPr id="20" name="Google Shape;289;p51">
            <a:extLst>
              <a:ext uri="{FF2B5EF4-FFF2-40B4-BE49-F238E27FC236}">
                <a16:creationId xmlns:a16="http://schemas.microsoft.com/office/drawing/2014/main" id="{8E532545-5F99-ADA0-82F1-77316BDC6BF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600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3" grpId="0"/>
      <p:bldP spid="15" grpId="0"/>
      <p:bldP spid="14" grpId="0"/>
      <p:bldP spid="16" grpId="0"/>
      <p:bldP spid="17" grpId="0"/>
      <p:bldP spid="18" grpId="0"/>
      <p:bldP spid="1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37F30-43FF-5BE2-F5B2-C9B04032D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0D0E2C-1621-79E0-C5D7-81E8D098E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B11C7E7-B7CE-6E1C-2F2F-0811DD2722E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E9360FD-EA87-1F16-FBF6-6D7CE43290E6}"/>
                  </a:ext>
                </a:extLst>
              </p:cNvPr>
              <p:cNvSpPr txBox="1"/>
              <p:nvPr/>
            </p:nvSpPr>
            <p:spPr>
              <a:xfrm>
                <a:off x="808844" y="1436513"/>
                <a:ext cx="57670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𝐸𝐹𝐺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 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𝐹𝐺𝐸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𝐺𝐸𝐹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……………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E9360FD-EA87-1F16-FBF6-6D7CE4329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844" y="1436513"/>
                <a:ext cx="5767054" cy="461665"/>
              </a:xfrm>
              <a:prstGeom prst="rect">
                <a:avLst/>
              </a:prstGeom>
              <a:blipFill>
                <a:blip r:embed="rId2"/>
                <a:stretch>
                  <a:fillRect l="-317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386DFE98-3EA1-A364-310E-F44002BBF085}"/>
              </a:ext>
            </a:extLst>
          </p:cNvPr>
          <p:cNvSpPr/>
          <p:nvPr/>
        </p:nvSpPr>
        <p:spPr>
          <a:xfrm>
            <a:off x="732210" y="1128409"/>
            <a:ext cx="7722701" cy="52785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6513A23-B8FD-594C-6419-2A6945D3999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3251D76-B872-2A2E-4CC1-6E75AC612AF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35F04F7-A877-A9DC-6B59-F5B4D441321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A996345-58F2-7F11-525E-6C76F4DF6341}"/>
                  </a:ext>
                </a:extLst>
              </p:cNvPr>
              <p:cNvSpPr txBox="1"/>
              <p:nvPr/>
            </p:nvSpPr>
            <p:spPr>
              <a:xfrm>
                <a:off x="808843" y="2326060"/>
                <a:ext cx="684810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Puisque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𝐸𝐹𝐺</m:t>
                    </m:r>
                  </m:oMath>
                </a14:m>
                <a:r>
                  <a:rPr lang="fr-FR" sz="2400" dirty="0"/>
                  <a:t>est ………………. de sommet E,</a:t>
                </a:r>
              </a:p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Alors: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𝐸𝐹𝐺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……….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A996345-58F2-7F11-525E-6C76F4DF6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843" y="2326060"/>
                <a:ext cx="6848102" cy="830997"/>
              </a:xfrm>
              <a:prstGeom prst="rect">
                <a:avLst/>
              </a:prstGeom>
              <a:blipFill>
                <a:blip r:embed="rId4"/>
                <a:stretch>
                  <a:fillRect l="-1425" t="-5147" r="-445" b="-169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6D4E2A1-429B-AE07-B14D-FA682F1D8643}"/>
                  </a:ext>
                </a:extLst>
              </p:cNvPr>
              <p:cNvSpPr txBox="1"/>
              <p:nvPr/>
            </p:nvSpPr>
            <p:spPr>
              <a:xfrm>
                <a:off x="808843" y="3939209"/>
                <a:ext cx="707901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Puisque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FGE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et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HGE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sont ……………………… </a:t>
                </a:r>
                <a:endParaRPr lang="fr-FR" sz="2400" dirty="0">
                  <a:solidFill>
                    <a:prstClr val="black"/>
                  </a:solidFill>
                  <a:ea typeface="Cambria Math" panose="02040503050406030204" pitchFamily="18" charset="0"/>
                </a:endParaRPr>
              </a:p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Alors: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FGE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+∠</m:t>
                    </m:r>
                    <m:r>
                      <m:rPr>
                        <m:sty m:val="p"/>
                      </m:rP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HGE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…………….</a:t>
                </a: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6D4E2A1-429B-AE07-B14D-FA682F1D8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843" y="3939209"/>
                <a:ext cx="7079012" cy="830997"/>
              </a:xfrm>
              <a:prstGeom prst="rect">
                <a:avLst/>
              </a:prstGeom>
              <a:blipFill>
                <a:blip r:embed="rId5"/>
                <a:stretch>
                  <a:fillRect l="-1378" t="-5109" b="-160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lign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9CD64FEA-200F-8E4A-974F-C3B03502FE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4911" y="997204"/>
            <a:ext cx="3004878" cy="543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705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61A00-AB68-80C1-212D-FD916D4BC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CCE8F0-3931-BA40-513C-CA628984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les bonnes réponses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E5E122-8818-E46C-E10C-F6DEE181E1A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CDAC854-F998-CFB0-7037-92532CAA7F5A}"/>
                  </a:ext>
                </a:extLst>
              </p:cNvPr>
              <p:cNvSpPr txBox="1"/>
              <p:nvPr/>
            </p:nvSpPr>
            <p:spPr>
              <a:xfrm>
                <a:off x="808844" y="1436513"/>
                <a:ext cx="57670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𝐸𝐹𝐺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𝐹𝐺𝐸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+∠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𝐸𝐹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</a:t>
                </a:r>
                <a:r>
                  <a:rPr lang="fr-FR" sz="2400" dirty="0">
                    <a:solidFill>
                      <a:schemeClr val="bg1"/>
                    </a:solidFill>
                  </a:rPr>
                  <a:t>……………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CDAC854-F998-CFB0-7037-92532CAA7F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844" y="1436513"/>
                <a:ext cx="5767054" cy="461665"/>
              </a:xfrm>
              <a:prstGeom prst="rect">
                <a:avLst/>
              </a:prstGeom>
              <a:blipFill>
                <a:blip r:embed="rId2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D51FE56D-F869-8116-2AEF-FA52D63E1979}"/>
              </a:ext>
            </a:extLst>
          </p:cNvPr>
          <p:cNvSpPr/>
          <p:nvPr/>
        </p:nvSpPr>
        <p:spPr>
          <a:xfrm>
            <a:off x="732211" y="1128409"/>
            <a:ext cx="7478916" cy="52785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D2B3FAD-9333-8510-A3A7-254038461105}"/>
                  </a:ext>
                </a:extLst>
              </p:cNvPr>
              <p:cNvSpPr txBox="1"/>
              <p:nvPr/>
            </p:nvSpPr>
            <p:spPr>
              <a:xfrm>
                <a:off x="808843" y="2326060"/>
                <a:ext cx="686817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Puisque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𝐸𝐹𝐺</m:t>
                    </m:r>
                  </m:oMath>
                </a14:m>
                <a:r>
                  <a:rPr lang="fr-FR" sz="2400" dirty="0"/>
                  <a:t>est </a:t>
                </a:r>
                <a:r>
                  <a:rPr lang="fr-FR" sz="2400" dirty="0">
                    <a:solidFill>
                      <a:schemeClr val="bg1"/>
                    </a:solidFill>
                  </a:rPr>
                  <a:t>……………….</a:t>
                </a:r>
                <a:r>
                  <a:rPr lang="fr-FR" sz="2400" dirty="0"/>
                  <a:t> de sommet E,</a:t>
                </a:r>
              </a:p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Alors: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𝐸𝐹𝐺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……….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D2B3FAD-9333-8510-A3A7-254038461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843" y="2326060"/>
                <a:ext cx="6868179" cy="830997"/>
              </a:xfrm>
              <a:prstGeom prst="rect">
                <a:avLst/>
              </a:prstGeom>
              <a:blipFill>
                <a:blip r:embed="rId3"/>
                <a:stretch>
                  <a:fillRect l="-1421" t="-5147" r="-178" b="-169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26AE3F7-9CAE-0316-CEAC-2D424E27C024}"/>
                  </a:ext>
                </a:extLst>
              </p:cNvPr>
              <p:cNvSpPr txBox="1"/>
              <p:nvPr/>
            </p:nvSpPr>
            <p:spPr>
              <a:xfrm>
                <a:off x="806104" y="4196023"/>
                <a:ext cx="716213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Puisque </a:t>
                </a:r>
                <a14:m>
                  <m:oMath xmlns:m="http://schemas.openxmlformats.org/officeDocument/2006/math"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FGE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et</a:t>
                </a:r>
                <a14:m>
                  <m:oMath xmlns:m="http://schemas.openxmlformats.org/officeDocument/2006/math"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HGE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sont </a:t>
                </a:r>
                <a:r>
                  <a:rPr lang="fr-FR" sz="2400" i="0" dirty="0">
                    <a:solidFill>
                      <a:schemeClr val="bg1"/>
                    </a:solidFill>
                    <a:latin typeface="+mj-lt"/>
                    <a:ea typeface="Cambria Math" panose="02040503050406030204" pitchFamily="18" charset="0"/>
                  </a:rPr>
                  <a:t>………………………</a:t>
                </a:r>
                <a:r>
                  <a:rPr lang="fr-FR" sz="240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 </a:t>
                </a:r>
                <a:endParaRPr lang="fr-FR" sz="2400" dirty="0">
                  <a:solidFill>
                    <a:prstClr val="black"/>
                  </a:solidFill>
                  <a:ea typeface="Cambria Math" panose="02040503050406030204" pitchFamily="18" charset="0"/>
                </a:endParaRPr>
              </a:p>
              <a:p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Alors:</a:t>
                </a:r>
                <a14:m>
                  <m:oMath xmlns:m="http://schemas.openxmlformats.org/officeDocument/2006/math"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FGE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+∠</m:t>
                    </m:r>
                    <m:r>
                      <m:rPr>
                        <m:sty m:val="p"/>
                      </m:rP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HGE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fr-FR" sz="24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……….</a:t>
                </a: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26AE3F7-9CAE-0316-CEAC-2D424E27C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104" y="4196023"/>
                <a:ext cx="7162139" cy="830997"/>
              </a:xfrm>
              <a:prstGeom prst="rect">
                <a:avLst/>
              </a:prstGeom>
              <a:blipFill>
                <a:blip r:embed="rId4"/>
                <a:stretch>
                  <a:fillRect l="-1277" t="-5109" b="-160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698E549E-C1BB-A6C1-6050-B56AB9D5993A}"/>
              </a:ext>
            </a:extLst>
          </p:cNvPr>
          <p:cNvSpPr txBox="1"/>
          <p:nvPr/>
        </p:nvSpPr>
        <p:spPr>
          <a:xfrm>
            <a:off x="4387174" y="1444187"/>
            <a:ext cx="817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180°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D89CD0B-CF90-A573-19EC-D19264CF7689}"/>
              </a:ext>
            </a:extLst>
          </p:cNvPr>
          <p:cNvSpPr txBox="1"/>
          <p:nvPr/>
        </p:nvSpPr>
        <p:spPr>
          <a:xfrm>
            <a:off x="3359177" y="2352773"/>
            <a:ext cx="1092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isocèle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3FE31C0-BB68-2D2F-5E40-69A6D2AC9823}"/>
                  </a:ext>
                </a:extLst>
              </p:cNvPr>
              <p:cNvSpPr txBox="1"/>
              <p:nvPr/>
            </p:nvSpPr>
            <p:spPr>
              <a:xfrm>
                <a:off x="2892843" y="2711603"/>
                <a:ext cx="10246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𝑭𝑮𝑬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3FE31C0-BB68-2D2F-5E40-69A6D2AC9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843" y="2711603"/>
                <a:ext cx="1024647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>
            <a:extLst>
              <a:ext uri="{FF2B5EF4-FFF2-40B4-BE49-F238E27FC236}">
                <a16:creationId xmlns:a16="http://schemas.microsoft.com/office/drawing/2014/main" id="{E06E247E-2520-90CC-8CA8-269670515BEE}"/>
              </a:ext>
            </a:extLst>
          </p:cNvPr>
          <p:cNvSpPr txBox="1"/>
          <p:nvPr/>
        </p:nvSpPr>
        <p:spPr>
          <a:xfrm>
            <a:off x="4501357" y="4179812"/>
            <a:ext cx="2392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supplémentaires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B15E0F2-F9F8-E301-89E7-2531CD6B0C17}"/>
              </a:ext>
            </a:extLst>
          </p:cNvPr>
          <p:cNvSpPr txBox="1"/>
          <p:nvPr/>
        </p:nvSpPr>
        <p:spPr>
          <a:xfrm>
            <a:off x="3978612" y="4603416"/>
            <a:ext cx="817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180°</a:t>
            </a:r>
          </a:p>
        </p:txBody>
      </p:sp>
      <p:pic>
        <p:nvPicPr>
          <p:cNvPr id="20" name="Image 19" descr="Une image contenant lign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D8E8055F-2CCB-4B2F-FF3C-784EDFFDB3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4911" y="997204"/>
            <a:ext cx="3004878" cy="5433478"/>
          </a:xfrm>
          <a:prstGeom prst="rect">
            <a:avLst/>
          </a:prstGeom>
        </p:spPr>
      </p:pic>
      <p:pic>
        <p:nvPicPr>
          <p:cNvPr id="21" name="Google Shape;289;p51">
            <a:extLst>
              <a:ext uri="{FF2B5EF4-FFF2-40B4-BE49-F238E27FC236}">
                <a16:creationId xmlns:a16="http://schemas.microsoft.com/office/drawing/2014/main" id="{8E532545-5F99-ADA0-82F1-77316BDC6BF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570855" y="491629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083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3" grpId="0"/>
      <p:bldP spid="15" grpId="0"/>
      <p:bldP spid="14" grpId="0"/>
      <p:bldP spid="16" grpId="0"/>
      <p:bldP spid="17" grpId="0"/>
      <p:bldP spid="18" grpId="0"/>
      <p:bldP spid="1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092662" y="144446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Vérifier si deux triangles sont congrus en comparant un angle et deux côtés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(CAC) </a:t>
            </a: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289286" y="232618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2940" y="4106772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289286" y="320790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406292" y="582666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08710" y="144446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092662" y="2317616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Vérifier si deux triangles sont congrus en comparant leurs côtés deux à deux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(CCC) 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33521" y="320790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Démontrer la congruence de deux triangles</a:t>
            </a: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250527" y="5826660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Appliquer la propriété des angles à la base d’un triangle isocèle 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29420" y="4102782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Démontrer l’égalité des distances ou des angles.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50444" y="765786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Leçon 7: Congruence des triangles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08710" y="1444307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288137" y="233525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3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288137" y="320656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4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099866" y="144430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33520" y="232319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33520" y="321024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21791" y="4106772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5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405143" y="5825665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2400" dirty="0" err="1"/>
              <a:t>Tâche</a:t>
            </a:r>
            <a:r>
              <a:rPr lang="en-US" sz="2400" dirty="0"/>
              <a:t> 1</a:t>
            </a:r>
            <a:endParaRPr lang="fr-FR" sz="2400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250526" y="5825665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33520" y="4103777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9F5EFA-7CD3-7232-A93A-97D69BB11DFB}"/>
              </a:ext>
            </a:extLst>
          </p:cNvPr>
          <p:cNvSpPr/>
          <p:nvPr/>
        </p:nvSpPr>
        <p:spPr>
          <a:xfrm>
            <a:off x="1038736" y="5006982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Leçon 8: Triangles particuliers</a:t>
            </a:r>
          </a:p>
        </p:txBody>
      </p:sp>
    </p:spTree>
    <p:extLst>
      <p:ext uri="{BB962C8B-B14F-4D97-AF65-F5344CB8AC3E}">
        <p14:creationId xmlns:p14="http://schemas.microsoft.com/office/powerpoint/2010/main" val="9771261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3225" y="6189662"/>
            <a:ext cx="1225550" cy="471488"/>
          </a:xfrm>
        </p:spPr>
        <p:txBody>
          <a:bodyPr/>
          <a:lstStyle/>
          <a:p>
            <a:r>
              <a:rPr lang="en-US" dirty="0"/>
              <a:t>Page  43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0" name="Image 9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6F3D71D3-DF14-22F3-0D50-62626AD8B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077" y="862187"/>
            <a:ext cx="8059749" cy="532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8" name="Image 17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21BF983B-C20E-E5FD-6487-E32A069C0A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644" y="967665"/>
            <a:ext cx="8620712" cy="569827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3828220-DA99-2DC9-0B6D-681B76736037}"/>
              </a:ext>
            </a:extLst>
          </p:cNvPr>
          <p:cNvSpPr txBox="1"/>
          <p:nvPr/>
        </p:nvSpPr>
        <p:spPr>
          <a:xfrm>
            <a:off x="3808208" y="3035442"/>
            <a:ext cx="47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54BC91F-4C91-49F9-149A-A6198A5A2DCD}"/>
              </a:ext>
            </a:extLst>
          </p:cNvPr>
          <p:cNvSpPr txBox="1"/>
          <p:nvPr/>
        </p:nvSpPr>
        <p:spPr>
          <a:xfrm>
            <a:off x="1927412" y="3281089"/>
            <a:ext cx="1375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Triangle isocèle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FA37841-33F2-4CDC-4F65-9F383F69C911}"/>
              </a:ext>
            </a:extLst>
          </p:cNvPr>
          <p:cNvSpPr txBox="1"/>
          <p:nvPr/>
        </p:nvSpPr>
        <p:spPr>
          <a:xfrm>
            <a:off x="3668901" y="3478246"/>
            <a:ext cx="968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 70°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524B61-9296-69E2-9B5C-6A605AADBA1A}"/>
              </a:ext>
            </a:extLst>
          </p:cNvPr>
          <p:cNvSpPr txBox="1"/>
          <p:nvPr/>
        </p:nvSpPr>
        <p:spPr>
          <a:xfrm>
            <a:off x="2216233" y="4078934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∠ABC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F944CE5-FC09-18EC-7A11-A12EA253D6DF}"/>
              </a:ext>
            </a:extLst>
          </p:cNvPr>
          <p:cNvSpPr txBox="1"/>
          <p:nvPr/>
        </p:nvSpPr>
        <p:spPr>
          <a:xfrm>
            <a:off x="2789765" y="4087527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∠BCA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A617631-7998-5E20-F301-98BCCF8E7714}"/>
              </a:ext>
            </a:extLst>
          </p:cNvPr>
          <p:cNvSpPr txBox="1"/>
          <p:nvPr/>
        </p:nvSpPr>
        <p:spPr>
          <a:xfrm>
            <a:off x="1785644" y="4686038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∠ABC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3C1ED10-B02D-2DB9-BF9E-C2B3A5426AB8}"/>
              </a:ext>
            </a:extLst>
          </p:cNvPr>
          <p:cNvSpPr txBox="1"/>
          <p:nvPr/>
        </p:nvSpPr>
        <p:spPr>
          <a:xfrm>
            <a:off x="2390994" y="4686037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∠BCA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12AF61-C35F-0D4C-FF73-12FECEA46F4B}"/>
              </a:ext>
            </a:extLst>
          </p:cNvPr>
          <p:cNvSpPr txBox="1"/>
          <p:nvPr/>
        </p:nvSpPr>
        <p:spPr>
          <a:xfrm>
            <a:off x="4001538" y="5526341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∠BCA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71012C8-3376-49DB-EC3C-DE01B46060C5}"/>
              </a:ext>
            </a:extLst>
          </p:cNvPr>
          <p:cNvSpPr txBox="1"/>
          <p:nvPr/>
        </p:nvSpPr>
        <p:spPr>
          <a:xfrm>
            <a:off x="3268544" y="5537098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∠ABC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DDE9E50C-F040-5F60-7E07-0995CCEFA682}"/>
                  </a:ext>
                </a:extLst>
              </p:cNvPr>
              <p:cNvSpPr txBox="1"/>
              <p:nvPr/>
            </p:nvSpPr>
            <p:spPr>
              <a:xfrm>
                <a:off x="3247813" y="6101517"/>
                <a:ext cx="92553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𝟏𝟏𝟎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1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DDE9E50C-F040-5F60-7E07-0995CCEFA6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7813" y="6101517"/>
                <a:ext cx="925539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ZoneTexte 21">
            <a:extLst>
              <a:ext uri="{FF2B5EF4-FFF2-40B4-BE49-F238E27FC236}">
                <a16:creationId xmlns:a16="http://schemas.microsoft.com/office/drawing/2014/main" id="{7DCFC016-A59E-6D0A-AF4E-8EBD7112E29C}"/>
              </a:ext>
            </a:extLst>
          </p:cNvPr>
          <p:cNvSpPr txBox="1"/>
          <p:nvPr/>
        </p:nvSpPr>
        <p:spPr>
          <a:xfrm>
            <a:off x="4109118" y="6111929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55°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2CFEDB6-0A92-1F13-FC63-44793E360CF4}"/>
              </a:ext>
            </a:extLst>
          </p:cNvPr>
          <p:cNvSpPr txBox="1"/>
          <p:nvPr/>
        </p:nvSpPr>
        <p:spPr>
          <a:xfrm>
            <a:off x="6634557" y="2953147"/>
            <a:ext cx="47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0D4F5C0-A69F-3CDE-C402-6D6FED407FB7}"/>
              </a:ext>
            </a:extLst>
          </p:cNvPr>
          <p:cNvSpPr txBox="1"/>
          <p:nvPr/>
        </p:nvSpPr>
        <p:spPr>
          <a:xfrm>
            <a:off x="4720815" y="3289157"/>
            <a:ext cx="1375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Triangle isocèle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BEE1956-3595-0F9D-5D6B-4CBB0FD1AE05}"/>
              </a:ext>
            </a:extLst>
          </p:cNvPr>
          <p:cNvSpPr txBox="1"/>
          <p:nvPr/>
        </p:nvSpPr>
        <p:spPr>
          <a:xfrm>
            <a:off x="6308114" y="3478246"/>
            <a:ext cx="968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 50°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3953440-53D8-940C-64DC-A9676C544E27}"/>
              </a:ext>
            </a:extLst>
          </p:cNvPr>
          <p:cNvSpPr txBox="1"/>
          <p:nvPr/>
        </p:nvSpPr>
        <p:spPr>
          <a:xfrm>
            <a:off x="5323778" y="4078933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50°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05BFBE-4AA3-C6E3-1E7D-BF0531C10013}"/>
              </a:ext>
            </a:extLst>
          </p:cNvPr>
          <p:cNvSpPr txBox="1"/>
          <p:nvPr/>
        </p:nvSpPr>
        <p:spPr>
          <a:xfrm>
            <a:off x="5697229" y="4320370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∠EFG 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BDE9F6B-1D9B-9BDF-55DE-A59A2F4B787F}"/>
              </a:ext>
            </a:extLst>
          </p:cNvPr>
          <p:cNvSpPr txBox="1"/>
          <p:nvPr/>
        </p:nvSpPr>
        <p:spPr>
          <a:xfrm>
            <a:off x="5909343" y="4586417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50°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0A65918-8AAC-3FCA-E33D-8D6E823CF394}"/>
              </a:ext>
            </a:extLst>
          </p:cNvPr>
          <p:cNvSpPr txBox="1"/>
          <p:nvPr/>
        </p:nvSpPr>
        <p:spPr>
          <a:xfrm>
            <a:off x="4561210" y="5094641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∠EFG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D6EB16C-8C9A-4774-6B68-ECEBB4D504CA}"/>
              </a:ext>
            </a:extLst>
          </p:cNvPr>
          <p:cNvSpPr txBox="1"/>
          <p:nvPr/>
        </p:nvSpPr>
        <p:spPr>
          <a:xfrm>
            <a:off x="5111801" y="5103637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∠EGF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BB75D9F-85F0-33D9-54D0-781AF7790861}"/>
              </a:ext>
            </a:extLst>
          </p:cNvPr>
          <p:cNvSpPr txBox="1"/>
          <p:nvPr/>
        </p:nvSpPr>
        <p:spPr>
          <a:xfrm>
            <a:off x="5697229" y="5094640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∠GEF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B1C9DB9-A9AE-CF83-B322-FF427F36C0AA}"/>
              </a:ext>
            </a:extLst>
          </p:cNvPr>
          <p:cNvSpPr txBox="1"/>
          <p:nvPr/>
        </p:nvSpPr>
        <p:spPr>
          <a:xfrm>
            <a:off x="4734532" y="5579684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50°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CC7D692-E432-A602-6527-D1AF214AE6C2}"/>
              </a:ext>
            </a:extLst>
          </p:cNvPr>
          <p:cNvSpPr txBox="1"/>
          <p:nvPr/>
        </p:nvSpPr>
        <p:spPr>
          <a:xfrm>
            <a:off x="5250649" y="5586510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50°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3FC4659-F1D1-786B-F42A-4BCFBCC01427}"/>
              </a:ext>
            </a:extLst>
          </p:cNvPr>
          <p:cNvSpPr txBox="1"/>
          <p:nvPr/>
        </p:nvSpPr>
        <p:spPr>
          <a:xfrm>
            <a:off x="5133303" y="5831027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∠GEF 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DFA50DE-6666-DAC0-A2F3-424682A12E8E}"/>
              </a:ext>
            </a:extLst>
          </p:cNvPr>
          <p:cNvSpPr txBox="1"/>
          <p:nvPr/>
        </p:nvSpPr>
        <p:spPr>
          <a:xfrm>
            <a:off x="5840421" y="6108740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80°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7BB1CB5-1580-5593-82AB-85479C0390F7}"/>
              </a:ext>
            </a:extLst>
          </p:cNvPr>
          <p:cNvSpPr txBox="1"/>
          <p:nvPr/>
        </p:nvSpPr>
        <p:spPr>
          <a:xfrm>
            <a:off x="9435868" y="3019478"/>
            <a:ext cx="47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86C04401-B9BC-D2A0-38A4-BEF69984B5C1}"/>
              </a:ext>
            </a:extLst>
          </p:cNvPr>
          <p:cNvSpPr txBox="1"/>
          <p:nvPr/>
        </p:nvSpPr>
        <p:spPr>
          <a:xfrm>
            <a:off x="7316198" y="3304172"/>
            <a:ext cx="1375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Triangle isocèle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34E26CFE-D8CA-2889-F207-FD360A01A6C1}"/>
              </a:ext>
            </a:extLst>
          </p:cNvPr>
          <p:cNvSpPr txBox="1"/>
          <p:nvPr/>
        </p:nvSpPr>
        <p:spPr>
          <a:xfrm>
            <a:off x="9424558" y="3534187"/>
            <a:ext cx="84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 140°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65F16438-9B8D-8861-1321-5FED458453CA}"/>
              </a:ext>
            </a:extLst>
          </p:cNvPr>
          <p:cNvSpPr txBox="1"/>
          <p:nvPr/>
        </p:nvSpPr>
        <p:spPr>
          <a:xfrm>
            <a:off x="7480214" y="4011542"/>
            <a:ext cx="1502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supplémentaires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00AF753F-E84F-5C1A-35F5-C82AA937B48C}"/>
              </a:ext>
            </a:extLst>
          </p:cNvPr>
          <p:cNvSpPr txBox="1"/>
          <p:nvPr/>
        </p:nvSpPr>
        <p:spPr>
          <a:xfrm>
            <a:off x="9544343" y="3967540"/>
            <a:ext cx="649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140°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ABF5EDC-8B6F-4EC6-8DDD-3AB2B8F4B5F0}"/>
              </a:ext>
            </a:extLst>
          </p:cNvPr>
          <p:cNvSpPr txBox="1"/>
          <p:nvPr/>
        </p:nvSpPr>
        <p:spPr>
          <a:xfrm>
            <a:off x="8691383" y="4226027"/>
            <a:ext cx="968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40°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D814C712-7D5E-EAD9-F70D-37431DB00359}"/>
              </a:ext>
            </a:extLst>
          </p:cNvPr>
          <p:cNvSpPr txBox="1"/>
          <p:nvPr/>
        </p:nvSpPr>
        <p:spPr>
          <a:xfrm>
            <a:off x="7789276" y="4741695"/>
            <a:ext cx="2428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isocèle de sommet A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9604C929-D710-738D-7EBE-60C0EEF180D6}"/>
              </a:ext>
            </a:extLst>
          </p:cNvPr>
          <p:cNvSpPr txBox="1"/>
          <p:nvPr/>
        </p:nvSpPr>
        <p:spPr>
          <a:xfrm>
            <a:off x="9302612" y="4993814"/>
            <a:ext cx="968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40°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84915F8C-197E-8661-46C9-E97730A8FF24}"/>
              </a:ext>
            </a:extLst>
          </p:cNvPr>
          <p:cNvSpPr txBox="1"/>
          <p:nvPr/>
        </p:nvSpPr>
        <p:spPr>
          <a:xfrm>
            <a:off x="9491313" y="5485073"/>
            <a:ext cx="968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180°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0144B6F6-C332-12C1-51F1-6D854B9C6AAC}"/>
              </a:ext>
            </a:extLst>
          </p:cNvPr>
          <p:cNvSpPr txBox="1"/>
          <p:nvPr/>
        </p:nvSpPr>
        <p:spPr>
          <a:xfrm>
            <a:off x="8879733" y="5823627"/>
            <a:ext cx="797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∠FEG 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BE4A6449-10F0-B875-443D-4D1441FC7BD2}"/>
              </a:ext>
            </a:extLst>
          </p:cNvPr>
          <p:cNvSpPr txBox="1"/>
          <p:nvPr/>
        </p:nvSpPr>
        <p:spPr>
          <a:xfrm>
            <a:off x="8815984" y="6109521"/>
            <a:ext cx="9680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180°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DE3478E6-5CD0-6C6F-2736-F937FB3A186C}"/>
              </a:ext>
            </a:extLst>
          </p:cNvPr>
          <p:cNvSpPr txBox="1"/>
          <p:nvPr/>
        </p:nvSpPr>
        <p:spPr>
          <a:xfrm>
            <a:off x="9230141" y="6108739"/>
            <a:ext cx="505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80°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FBEDE7A7-27AE-8DE0-6F25-D32823EFEFA3}"/>
              </a:ext>
            </a:extLst>
          </p:cNvPr>
          <p:cNvSpPr txBox="1"/>
          <p:nvPr/>
        </p:nvSpPr>
        <p:spPr>
          <a:xfrm>
            <a:off x="9635366" y="6108236"/>
            <a:ext cx="9680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100°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2" grpId="0"/>
      <p:bldP spid="13" grpId="0"/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43</a:t>
            </a:r>
            <a:endParaRPr lang="fr-FR" dirty="0"/>
          </a:p>
        </p:txBody>
      </p:sp>
      <p:pic>
        <p:nvPicPr>
          <p:cNvPr id="7" name="Image 6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A4941E77-95D1-5D7D-9518-76D334098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55" y="2061199"/>
            <a:ext cx="11221116" cy="224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encourage les à exprimer ce qu’ils ont appris avec leurs propres mots.</a:t>
            </a:r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523" y="129767"/>
            <a:ext cx="10738193" cy="512976"/>
          </a:xfrm>
        </p:spPr>
        <p:txBody>
          <a:bodyPr/>
          <a:lstStyle/>
          <a:p>
            <a:r>
              <a:rPr lang="fr-FR" sz="1400" dirty="0"/>
              <a:t>Dans cette séance nous avons appris à reconnaitre et appliquer  la propriété des angles à la base d’un triangle isocèle.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A52310B1-FBA6-40B7-2ECB-68A752365564}"/>
              </a:ext>
            </a:extLst>
          </p:cNvPr>
          <p:cNvGrpSpPr/>
          <p:nvPr/>
        </p:nvGrpSpPr>
        <p:grpSpPr>
          <a:xfrm>
            <a:off x="267260" y="1723033"/>
            <a:ext cx="11501605" cy="2908001"/>
            <a:chOff x="267260" y="1723033"/>
            <a:chExt cx="11501605" cy="2908001"/>
          </a:xfrm>
        </p:grpSpPr>
        <p:pic>
          <p:nvPicPr>
            <p:cNvPr id="19" name="Image 18" descr="Une image contenant texte, capture d’écran, ligne, Police&#10;&#10;Le contenu généré par l’IA peut être incorrect.">
              <a:extLst>
                <a:ext uri="{FF2B5EF4-FFF2-40B4-BE49-F238E27FC236}">
                  <a16:creationId xmlns:a16="http://schemas.microsoft.com/office/drawing/2014/main" id="{399E0FF3-F8DD-24B5-C8A9-351DB884F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7260" y="1723033"/>
              <a:ext cx="11501605" cy="2908001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62B6F85-41C6-551E-78C3-0A9102707C79}"/>
                </a:ext>
              </a:extLst>
            </p:cNvPr>
            <p:cNvSpPr/>
            <p:nvPr/>
          </p:nvSpPr>
          <p:spPr>
            <a:xfrm>
              <a:off x="2555970" y="3719285"/>
              <a:ext cx="1089727" cy="398834"/>
            </a:xfrm>
            <a:prstGeom prst="rect">
              <a:avLst/>
            </a:prstGeom>
            <a:solidFill>
              <a:srgbClr val="FBDFEB"/>
            </a:solidFill>
            <a:ln>
              <a:solidFill>
                <a:srgbClr val="FBDF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égaux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6E8ACA0-9269-EE50-D108-0A146C78CA00}"/>
                  </a:ext>
                </a:extLst>
              </p:cNvPr>
              <p:cNvSpPr txBox="1"/>
              <p:nvPr/>
            </p:nvSpPr>
            <p:spPr>
              <a:xfrm>
                <a:off x="3713017" y="4908958"/>
                <a:ext cx="35500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1" dirty="0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fr-FR" sz="2400" b="1" dirty="0">
                        <a:latin typeface="Cambria Math" panose="02040503050406030204" pitchFamily="18" charset="0"/>
                      </a:rPr>
                      <m:t>𝑩𝑪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 = </a:t>
                </a:r>
                <a14:m>
                  <m:oMath xmlns:m="http://schemas.openxmlformats.org/officeDocument/2006/math">
                    <m:r>
                      <a:rPr lang="fr-FR" sz="2400" b="1" dirty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sz="2400" b="1" dirty="0">
                        <a:latin typeface="Cambria Math" panose="02040503050406030204" pitchFamily="18" charset="0"/>
                      </a:rPr>
                      <m:t>𝑩𝑪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6E8ACA0-9269-EE50-D108-0A146C78C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17" y="4908958"/>
                <a:ext cx="3550004" cy="461665"/>
              </a:xfrm>
              <a:prstGeom prst="rect">
                <a:avLst/>
              </a:prstGeom>
              <a:blipFill>
                <a:blip r:embed="rId4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2D75C80-9B54-6334-14C7-817CCD4A68EE}"/>
                  </a:ext>
                </a:extLst>
              </p:cNvPr>
              <p:cNvSpPr txBox="1"/>
              <p:nvPr/>
            </p:nvSpPr>
            <p:spPr>
              <a:xfrm>
                <a:off x="526474" y="5652706"/>
                <a:ext cx="1046658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𝐂𝐚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𝐯𝐞𝐮𝐭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𝐝𝐢𝐫𝐞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𝐥𝐞𝐬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𝐝𝐞𝐮𝐱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𝐚𝐧𝐠𝐥𝐞𝐬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 ∠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fr-FR" sz="2400" b="1" dirty="0">
                        <a:latin typeface="Cambria Math" panose="02040503050406030204" pitchFamily="18" charset="0"/>
                      </a:rPr>
                      <m:t>𝑩𝑪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 et  </a:t>
                </a:r>
                <a14:m>
                  <m:oMath xmlns:m="http://schemas.openxmlformats.org/officeDocument/2006/math">
                    <m:r>
                      <a:rPr lang="fr-FR" sz="2400" b="1" dirty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sz="2400" b="1" dirty="0">
                        <a:latin typeface="Cambria Math" panose="02040503050406030204" pitchFamily="18" charset="0"/>
                      </a:rPr>
                      <m:t>𝑩𝑪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ont la même mesure</a:t>
                </a:r>
                <a:endParaRPr lang="fr-FR" sz="24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2D75C80-9B54-6334-14C7-817CCD4A6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474" y="5652706"/>
                <a:ext cx="10466582" cy="461665"/>
              </a:xfrm>
              <a:prstGeom prst="rect">
                <a:avLst/>
              </a:prstGeom>
              <a:blipFill>
                <a:blip r:embed="rId5"/>
                <a:stretch>
                  <a:fillRect l="-116"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6" name="Image 5" descr="Une image contenant texte, ligne, Police, Tracé&#10;&#10;Le contenu généré par l’IA peut être incorrect.">
            <a:extLst>
              <a:ext uri="{FF2B5EF4-FFF2-40B4-BE49-F238E27FC236}">
                <a16:creationId xmlns:a16="http://schemas.microsoft.com/office/drawing/2014/main" id="{A7E2BAE5-2243-1E9F-1CCB-6CFCB82E6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85" y="1700366"/>
            <a:ext cx="11320630" cy="2830157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5301012-2B87-3AE7-4862-C881687F1D28}"/>
              </a:ext>
            </a:extLst>
          </p:cNvPr>
          <p:cNvSpPr txBox="1">
            <a:spLocks/>
          </p:cNvSpPr>
          <p:nvPr/>
        </p:nvSpPr>
        <p:spPr>
          <a:xfrm>
            <a:off x="5483225" y="5953918"/>
            <a:ext cx="1225550" cy="471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Page 43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61" y="1285067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271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Reconnaitre et appliquer la propriété des angles à la base d’un triangle isocèle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noProof="0" dirty="0"/>
              <a:t>Triangle isocèle</a:t>
            </a:r>
          </a:p>
          <a:p>
            <a:r>
              <a:rPr lang="fr-FR" noProof="0" dirty="0"/>
              <a:t>Angles supplémentaires</a:t>
            </a:r>
          </a:p>
          <a:p>
            <a:r>
              <a:rPr lang="fr-FR" noProof="0" dirty="0"/>
              <a:t>Angles à la base</a:t>
            </a:r>
          </a:p>
          <a:p>
            <a:r>
              <a:rPr lang="fr-FR" noProof="0" dirty="0"/>
              <a:t>La somme des mesures des angles d’un triangle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L’élève doit être capable de 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fr-FR" dirty="0"/>
              <a:t>Reconnaitre que les angles à la base d’un triangle isocèle sont égaux et utiliser cette propriété pour trouver la mesure d’autres angles.</a:t>
            </a:r>
          </a:p>
          <a:p>
            <a:pPr marL="0" lvl="0" indent="0"/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Se tromper dans l’identification des angles à la base d’un triangle isocèle.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2546</TotalTime>
  <Words>2665</Words>
  <Application>Microsoft Macintosh PowerPoint</Application>
  <PresentationFormat>Grand écran</PresentationFormat>
  <Paragraphs>337</Paragraphs>
  <Slides>59</Slides>
  <Notes>4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8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réponse.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Voici la correction de cet exercice</vt:lpstr>
      <vt:lpstr>Présentation PowerPoint</vt:lpstr>
      <vt:lpstr> On va se rappeler la somme des mesures des angles d’un triangle.</vt:lpstr>
      <vt:lpstr> La somme des mesures des angles d’un triangle est 180°.</vt:lpstr>
      <vt:lpstr>  Deux angles sont supplémentaires si la somme de leurs mesures est égale à: </vt:lpstr>
      <vt:lpstr> Deux angles sont supplémentaires si la somme de leurs mesures est égale à 180°.</vt:lpstr>
      <vt:lpstr>  Répondez par vrai ou faux à la proposition suivante. </vt:lpstr>
      <vt:lpstr> Vrai. Un triangle isocèle est un triangle qui a deux côtés de même longueur. </vt:lpstr>
      <vt:lpstr>Observez la figure ci-dessous, puis complétez pour répondre aux questions 1 et 2. corrigez: l’angle∠BAC, homologues.   </vt:lpstr>
      <vt:lpstr>Parfait! On se rappelle deux propriétés essentielles relatives aux mesures des angles et la définition d’un triangle isocèle.</vt:lpstr>
      <vt:lpstr>Présentation PowerPoint</vt:lpstr>
      <vt:lpstr>Observez la figure ci-dessous, puis exprimez vos avis. </vt:lpstr>
      <vt:lpstr>A la fin de cette séance, vous serez capables de:</vt:lpstr>
      <vt:lpstr>Présentation PowerPoint</vt:lpstr>
      <vt:lpstr>Je considère un triangle isocèle de sommet A:</vt:lpstr>
      <vt:lpstr>Voici la propriété des angles à la base d’un triangle isocèle.</vt:lpstr>
      <vt:lpstr>Présentation PowerPoint</vt:lpstr>
      <vt:lpstr> Observez la figure ci-dessous, puis complétez:</vt:lpstr>
      <vt:lpstr>Voici les bonnes réponses.</vt:lpstr>
      <vt:lpstr>Observez la figure ci-dessous, puis complétez.</vt:lpstr>
      <vt:lpstr>∆𝑨𝑩𝑪 est un triangle isocèle de sommet A . Les angles à la base ont la même mesure.</vt:lpstr>
      <vt:lpstr>Présentation PowerPoint</vt:lpstr>
      <vt:lpstr>Maintenant, je vais voir comment déterminer les mesures des angles restants d’un triangle isocèle.</vt:lpstr>
      <vt:lpstr>Maintenant, je vais voir comment déterminer les mesures des angles restants d’un triangle isocèle.</vt:lpstr>
      <vt:lpstr>Maintenant, je vais voir comment déterminer les mesures des angles restants d’un triangle isocèle.</vt:lpstr>
      <vt:lpstr>Présentation PowerPoint</vt:lpstr>
      <vt:lpstr>Observez la figure ci-dessous, puis complétez: </vt:lpstr>
      <vt:lpstr>Voici les bonnes réponses:</vt:lpstr>
      <vt:lpstr>Observez la figure ci-dessous, puis complétez: </vt:lpstr>
      <vt:lpstr>Voici les bonnes réponses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à reconnaitre et appliquer  la propriété des angles à la base d’un triangle isocèle.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Microsoft Office User</cp:lastModifiedBy>
  <cp:revision>182</cp:revision>
  <dcterms:created xsi:type="dcterms:W3CDTF">2025-11-03T10:55:47Z</dcterms:created>
  <dcterms:modified xsi:type="dcterms:W3CDTF">2026-02-12T07:40:31Z</dcterms:modified>
</cp:coreProperties>
</file>