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0"/>
  </p:notesMasterIdLst>
  <p:handoutMasterIdLst>
    <p:handoutMasterId r:id="rId41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67" r:id="rId10"/>
    <p:sldId id="2134806569" r:id="rId11"/>
    <p:sldId id="2147483584" r:id="rId12"/>
    <p:sldId id="2147483637" r:id="rId13"/>
    <p:sldId id="2147483585" r:id="rId14"/>
    <p:sldId id="2134806568" r:id="rId15"/>
    <p:sldId id="2134805874" r:id="rId16"/>
    <p:sldId id="2134805878" r:id="rId17"/>
    <p:sldId id="2147483614" r:id="rId18"/>
    <p:sldId id="2134806573" r:id="rId19"/>
    <p:sldId id="2147483633" r:id="rId20"/>
    <p:sldId id="2147483557" r:id="rId21"/>
    <p:sldId id="2147483638" r:id="rId22"/>
    <p:sldId id="2147483639" r:id="rId23"/>
    <p:sldId id="2147483640" r:id="rId24"/>
    <p:sldId id="2147483641" r:id="rId25"/>
    <p:sldId id="2147483576" r:id="rId26"/>
    <p:sldId id="2147483642" r:id="rId27"/>
    <p:sldId id="2134806577" r:id="rId28"/>
    <p:sldId id="2134806551" r:id="rId29"/>
    <p:sldId id="2134806578" r:id="rId30"/>
    <p:sldId id="2147483580" r:id="rId31"/>
    <p:sldId id="2147483643" r:id="rId32"/>
    <p:sldId id="2134806579" r:id="rId33"/>
    <p:sldId id="2134806088" r:id="rId34"/>
    <p:sldId id="2134806580" r:id="rId35"/>
    <p:sldId id="2134806582" r:id="rId36"/>
    <p:sldId id="2134806536" r:id="rId37"/>
    <p:sldId id="2134806535" r:id="rId38"/>
    <p:sldId id="2134806584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4"/>
            <p14:sldId id="2147483637"/>
            <p14:sldId id="2147483585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614"/>
          </p14:sldIdLst>
        </p14:section>
        <p14:section name="Tâche principale" id="{A2A5D278-252D-471E-A046-E0EEBB7C2D2B}">
          <p14:sldIdLst>
            <p14:sldId id="2134806573"/>
            <p14:sldId id="2147483633"/>
            <p14:sldId id="2147483557"/>
            <p14:sldId id="2147483638"/>
            <p14:sldId id="2147483639"/>
            <p14:sldId id="2147483640"/>
            <p14:sldId id="2147483641"/>
            <p14:sldId id="2147483576"/>
            <p14:sldId id="2147483642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47483580"/>
            <p14:sldId id="2147483643"/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330"/>
    <a:srgbClr val="0040C0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704" autoAdjust="0"/>
  </p:normalViewPr>
  <p:slideViewPr>
    <p:cSldViewPr snapToGrid="0">
      <p:cViewPr varScale="1">
        <p:scale>
          <a:sx n="78" d="100"/>
          <a:sy n="78" d="100"/>
        </p:scale>
        <p:origin x="1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DE695-D048-D552-E57B-E59C5B2C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F9D1A5-BCF8-BCF8-329D-91CF73ECA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0BC8D-5E3B-8090-458D-5CB94D389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1A9FF-F120-F111-0FFA-4795FBFA8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0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10.jpe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14.png"/><Relationship Id="rId10" Type="http://schemas.openxmlformats.org/officeDocument/2006/relationships/image" Target="../media/image60.png"/><Relationship Id="rId4" Type="http://schemas.openxmlformats.org/officeDocument/2006/relationships/image" Target="../media/image11.jpe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57960"/>
            <a:ext cx="7486376" cy="811515"/>
            <a:chOff x="304312" y="4645031"/>
            <a:chExt cx="5439944" cy="583604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655400"/>
              <a:ext cx="5439944" cy="5732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5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36764" y="4645031"/>
              <a:ext cx="4083462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MA" sz="24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Graphe de l’</a:t>
              </a:r>
              <a:r>
                <a:rPr lang="fr-MA" sz="2400" b="1" dirty="0" err="1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équation</a:t>
              </a:r>
              <a:r>
                <a:rPr lang="fr-MA" sz="24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 : 𝒂𝒙 + 𝒃𝒚 = 𝒄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315688" cy="1186444"/>
            <a:chOff x="304312" y="5304657"/>
            <a:chExt cx="5439944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439944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6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14419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43583" y="5444443"/>
              <a:ext cx="4268894" cy="43300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endParaRPr lang="fr-MA" dirty="0">
                <a:effectLst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44;p98">
            <a:extLst>
              <a:ext uri="{FF2B5EF4-FFF2-40B4-BE49-F238E27FC236}">
                <a16:creationId xmlns:a16="http://schemas.microsoft.com/office/drawing/2014/main" id="{E0F4545F-0C55-D46C-7181-71316F9B52E1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268DDD51-1C04-5A0B-906D-F8C221A63A0B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96BC8CAF-F63A-F851-75C9-BE3813C6273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B53633E6-A3D5-8D96-2DF7-F5233272E84F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F0E13C5-CFD9-9AA1-FC02-182ED42A71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43855FEB-4778-D00F-6068-E64FA449A53E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320A01CA-0AAF-D984-606C-2B7551027E03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9DD41B-D740-512E-4797-5C01A08164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25" y="3262955"/>
            <a:ext cx="4322720" cy="2881813"/>
          </a:xfrm>
          <a:prstGeom prst="rect">
            <a:avLst/>
          </a:prstGeom>
        </p:spPr>
      </p:pic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EC75BAB4-5CC6-F092-F48B-005A262C4290}"/>
              </a:ext>
            </a:extLst>
          </p:cNvPr>
          <p:cNvSpPr/>
          <p:nvPr/>
        </p:nvSpPr>
        <p:spPr>
          <a:xfrm>
            <a:off x="1680835" y="4435439"/>
            <a:ext cx="8169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133D15B-4FD4-8198-A8E1-E787E3570CC1}"/>
              </a:ext>
            </a:extLst>
          </p:cNvPr>
          <p:cNvSpPr txBox="1"/>
          <p:nvPr/>
        </p:nvSpPr>
        <p:spPr>
          <a:xfrm>
            <a:off x="1879151" y="5696346"/>
            <a:ext cx="56553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chemeClr val="bg1"/>
                </a:solidFill>
                <a:effectLst/>
                <a:latin typeface="CIDFont+F1"/>
              </a:rPr>
              <a:t>Résoudre un problème graphique</a:t>
            </a:r>
            <a:endParaRPr lang="fr-M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Déterminez les coordonnées des points A, B , C, D , E  et F: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49267C2D-850C-01F5-E627-B0F88C69EC96}"/>
              </a:ext>
            </a:extLst>
          </p:cNvPr>
          <p:cNvSpPr/>
          <p:nvPr/>
        </p:nvSpPr>
        <p:spPr>
          <a:xfrm>
            <a:off x="9238825" y="2190184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DE5E65B-54AC-B2C4-38A5-79F9C6AD683F}"/>
              </a:ext>
            </a:extLst>
          </p:cNvPr>
          <p:cNvSpPr txBox="1"/>
          <p:nvPr/>
        </p:nvSpPr>
        <p:spPr>
          <a:xfrm>
            <a:off x="9244642" y="1912210"/>
            <a:ext cx="696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Connecteur 12">
            <a:extLst>
              <a:ext uri="{FF2B5EF4-FFF2-40B4-BE49-F238E27FC236}">
                <a16:creationId xmlns:a16="http://schemas.microsoft.com/office/drawing/2014/main" id="{580895CE-79DA-5550-C320-3AEEFAFE779C}"/>
              </a:ext>
            </a:extLst>
          </p:cNvPr>
          <p:cNvSpPr/>
          <p:nvPr/>
        </p:nvSpPr>
        <p:spPr>
          <a:xfrm>
            <a:off x="7874014" y="2646726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47BCB70-A55F-F8E9-F1C6-8956022377CA}"/>
              </a:ext>
            </a:extLst>
          </p:cNvPr>
          <p:cNvSpPr txBox="1"/>
          <p:nvPr/>
        </p:nvSpPr>
        <p:spPr>
          <a:xfrm>
            <a:off x="7666714" y="2348448"/>
            <a:ext cx="77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Connecteur 16">
            <a:extLst>
              <a:ext uri="{FF2B5EF4-FFF2-40B4-BE49-F238E27FC236}">
                <a16:creationId xmlns:a16="http://schemas.microsoft.com/office/drawing/2014/main" id="{DCC589F8-5B9A-7870-0EF7-753DCCD2CA94}"/>
              </a:ext>
            </a:extLst>
          </p:cNvPr>
          <p:cNvSpPr/>
          <p:nvPr/>
        </p:nvSpPr>
        <p:spPr>
          <a:xfrm>
            <a:off x="6980336" y="4450909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5E5C74-C0D2-62DC-605A-1EA1EF3DBB83}"/>
              </a:ext>
            </a:extLst>
          </p:cNvPr>
          <p:cNvSpPr txBox="1"/>
          <p:nvPr/>
        </p:nvSpPr>
        <p:spPr>
          <a:xfrm>
            <a:off x="6727366" y="4539912"/>
            <a:ext cx="837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84848E80-8D4A-5313-BC4F-481D5A07CC74}"/>
              </a:ext>
            </a:extLst>
          </p:cNvPr>
          <p:cNvSpPr/>
          <p:nvPr/>
        </p:nvSpPr>
        <p:spPr>
          <a:xfrm>
            <a:off x="8779023" y="4937766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3443C5A-BA0B-A149-F391-D47C424FB8C7}"/>
              </a:ext>
            </a:extLst>
          </p:cNvPr>
          <p:cNvSpPr txBox="1"/>
          <p:nvPr/>
        </p:nvSpPr>
        <p:spPr>
          <a:xfrm>
            <a:off x="8898551" y="4972853"/>
            <a:ext cx="77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8F334C3-AD30-90C9-6604-EB1283A729FB}"/>
              </a:ext>
            </a:extLst>
          </p:cNvPr>
          <p:cNvGrpSpPr/>
          <p:nvPr/>
        </p:nvGrpSpPr>
        <p:grpSpPr>
          <a:xfrm>
            <a:off x="6096000" y="1342535"/>
            <a:ext cx="4608000" cy="4581989"/>
            <a:chOff x="3269722" y="2001297"/>
            <a:chExt cx="4608000" cy="4581989"/>
          </a:xfrm>
        </p:grpSpPr>
        <p:grpSp>
          <p:nvGrpSpPr>
            <p:cNvPr id="68" name="Groupe 67">
              <a:extLst>
                <a:ext uri="{FF2B5EF4-FFF2-40B4-BE49-F238E27FC236}">
                  <a16:creationId xmlns:a16="http://schemas.microsoft.com/office/drawing/2014/main" id="{8291CD09-129E-CBC5-BF94-ED1D16EBCC49}"/>
                </a:ext>
              </a:extLst>
            </p:cNvPr>
            <p:cNvGrpSpPr/>
            <p:nvPr/>
          </p:nvGrpSpPr>
          <p:grpSpPr>
            <a:xfrm>
              <a:off x="3269722" y="2001297"/>
              <a:ext cx="4608000" cy="4581989"/>
              <a:chOff x="3269722" y="2001297"/>
              <a:chExt cx="4608000" cy="4581989"/>
            </a:xfrm>
          </p:grpSpPr>
          <p:cxnSp>
            <p:nvCxnSpPr>
              <p:cNvPr id="69" name="Connecteur droit 68">
                <a:extLst>
                  <a:ext uri="{FF2B5EF4-FFF2-40B4-BE49-F238E27FC236}">
                    <a16:creationId xmlns:a16="http://schemas.microsoft.com/office/drawing/2014/main" id="{2EA94DA2-5DC6-9044-2652-DEE63F28619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85557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cteur droit 69">
                <a:extLst>
                  <a:ext uri="{FF2B5EF4-FFF2-40B4-BE49-F238E27FC236}">
                    <a16:creationId xmlns:a16="http://schemas.microsoft.com/office/drawing/2014/main" id="{FE0C3E01-1048-915A-89D0-E5C39BEEFBB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442336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70">
                <a:extLst>
                  <a:ext uri="{FF2B5EF4-FFF2-40B4-BE49-F238E27FC236}">
                    <a16:creationId xmlns:a16="http://schemas.microsoft.com/office/drawing/2014/main" id="{62CD584D-939E-EFB8-A6C6-5983972CDCE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899114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4A1E51BF-4E17-C745-59FD-A16631F527D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355892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72">
                <a:extLst>
                  <a:ext uri="{FF2B5EF4-FFF2-40B4-BE49-F238E27FC236}">
                    <a16:creationId xmlns:a16="http://schemas.microsoft.com/office/drawing/2014/main" id="{EF78EBF2-881C-DEF2-D8F8-0EC7051F76F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812670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69EE810F-207B-4038-7E78-253B0091A88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726226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>
                <a:extLst>
                  <a:ext uri="{FF2B5EF4-FFF2-40B4-BE49-F238E27FC236}">
                    <a16:creationId xmlns:a16="http://schemas.microsoft.com/office/drawing/2014/main" id="{A4370AD6-8982-CEC8-2406-694F095BA35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183004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eur droit 75">
                <a:extLst>
                  <a:ext uri="{FF2B5EF4-FFF2-40B4-BE49-F238E27FC236}">
                    <a16:creationId xmlns:a16="http://schemas.microsoft.com/office/drawing/2014/main" id="{F0357DB8-01E8-F457-027E-206349699BA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639782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>
                <a:extLst>
                  <a:ext uri="{FF2B5EF4-FFF2-40B4-BE49-F238E27FC236}">
                    <a16:creationId xmlns:a16="http://schemas.microsoft.com/office/drawing/2014/main" id="{19790E7F-1BEE-27B4-638D-AEB1E2515AA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096560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0C9CCD94-5D3B-B953-DE68-85A23C1CE4E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578739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>
                <a:extLst>
                  <a:ext uri="{FF2B5EF4-FFF2-40B4-BE49-F238E27FC236}">
                    <a16:creationId xmlns:a16="http://schemas.microsoft.com/office/drawing/2014/main" id="{CDE60C32-8423-4318-6ABD-7DE99F0ED542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2001297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eur droit 79">
                <a:extLst>
                  <a:ext uri="{FF2B5EF4-FFF2-40B4-BE49-F238E27FC236}">
                    <a16:creationId xmlns:a16="http://schemas.microsoft.com/office/drawing/2014/main" id="{5E6BA446-CD97-380C-0BD7-D3B499FA78DC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2458075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necteur droit 80">
                <a:extLst>
                  <a:ext uri="{FF2B5EF4-FFF2-40B4-BE49-F238E27FC236}">
                    <a16:creationId xmlns:a16="http://schemas.microsoft.com/office/drawing/2014/main" id="{01B6022D-A4DD-4AB0-5326-462384B19230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2914853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necteur droit 81">
                <a:extLst>
                  <a:ext uri="{FF2B5EF4-FFF2-40B4-BE49-F238E27FC236}">
                    <a16:creationId xmlns:a16="http://schemas.microsoft.com/office/drawing/2014/main" id="{37F77FEE-1915-3BC0-E737-D31FF28ECC3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3371631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necteur droit 82">
                <a:extLst>
                  <a:ext uri="{FF2B5EF4-FFF2-40B4-BE49-F238E27FC236}">
                    <a16:creationId xmlns:a16="http://schemas.microsoft.com/office/drawing/2014/main" id="{152AAE94-A7BB-6930-9164-5CEDF4D986B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3828409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necteur droit 83">
                <a:extLst>
                  <a:ext uri="{FF2B5EF4-FFF2-40B4-BE49-F238E27FC236}">
                    <a16:creationId xmlns:a16="http://schemas.microsoft.com/office/drawing/2014/main" id="{FB8A3FFB-43F1-F419-A42F-A3468200F15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4285188"/>
                <a:ext cx="460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Connecteur droit 84">
                <a:extLst>
                  <a:ext uri="{FF2B5EF4-FFF2-40B4-BE49-F238E27FC236}">
                    <a16:creationId xmlns:a16="http://schemas.microsoft.com/office/drawing/2014/main" id="{08B523D6-3F3F-DA8F-D223-2C7752660F37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4741966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necteur droit 85">
                <a:extLst>
                  <a:ext uri="{FF2B5EF4-FFF2-40B4-BE49-F238E27FC236}">
                    <a16:creationId xmlns:a16="http://schemas.microsoft.com/office/drawing/2014/main" id="{CE2BC8D0-FE1B-C5C8-A943-CA6922E9EA64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5198744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necteur droit 86">
                <a:extLst>
                  <a:ext uri="{FF2B5EF4-FFF2-40B4-BE49-F238E27FC236}">
                    <a16:creationId xmlns:a16="http://schemas.microsoft.com/office/drawing/2014/main" id="{89F9DBEF-F357-0388-CD18-D48AD33DF00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5655522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>
                <a:extLst>
                  <a:ext uri="{FF2B5EF4-FFF2-40B4-BE49-F238E27FC236}">
                    <a16:creationId xmlns:a16="http://schemas.microsoft.com/office/drawing/2014/main" id="{C20D178C-2226-365C-B249-81212A6FB11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6112300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Connecteur droit 88">
                <a:extLst>
                  <a:ext uri="{FF2B5EF4-FFF2-40B4-BE49-F238E27FC236}">
                    <a16:creationId xmlns:a16="http://schemas.microsoft.com/office/drawing/2014/main" id="{BD1C9768-5300-7374-F950-D7C08AEAD392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6569078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ZoneTexte 89">
                <a:extLst>
                  <a:ext uri="{FF2B5EF4-FFF2-40B4-BE49-F238E27FC236}">
                    <a16:creationId xmlns:a16="http://schemas.microsoft.com/office/drawing/2014/main" id="{902AA85C-81F8-288C-D8D6-CD93F74CE3E7}"/>
                  </a:ext>
                </a:extLst>
              </p:cNvPr>
              <p:cNvSpPr txBox="1"/>
              <p:nvPr/>
            </p:nvSpPr>
            <p:spPr>
              <a:xfrm>
                <a:off x="5281381" y="39595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91" name="ZoneTexte 90">
                <a:extLst>
                  <a:ext uri="{FF2B5EF4-FFF2-40B4-BE49-F238E27FC236}">
                    <a16:creationId xmlns:a16="http://schemas.microsoft.com/office/drawing/2014/main" id="{F0143DF4-33F0-D646-0678-D02BBA92CE12}"/>
                  </a:ext>
                </a:extLst>
              </p:cNvPr>
              <p:cNvSpPr txBox="1"/>
              <p:nvPr/>
            </p:nvSpPr>
            <p:spPr>
              <a:xfrm>
                <a:off x="5877708" y="42897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92" name="ZoneTexte 91">
                <a:extLst>
                  <a:ext uri="{FF2B5EF4-FFF2-40B4-BE49-F238E27FC236}">
                    <a16:creationId xmlns:a16="http://schemas.microsoft.com/office/drawing/2014/main" id="{F2BB8F16-1D20-EBB3-8CD5-C0976B245B04}"/>
                  </a:ext>
                </a:extLst>
              </p:cNvPr>
              <p:cNvSpPr txBox="1"/>
              <p:nvPr/>
            </p:nvSpPr>
            <p:spPr>
              <a:xfrm>
                <a:off x="6317974" y="42897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93" name="ZoneTexte 92">
                <a:extLst>
                  <a:ext uri="{FF2B5EF4-FFF2-40B4-BE49-F238E27FC236}">
                    <a16:creationId xmlns:a16="http://schemas.microsoft.com/office/drawing/2014/main" id="{E8A53CB4-0932-367D-AC4B-A662AD36E3E0}"/>
                  </a:ext>
                </a:extLst>
              </p:cNvPr>
              <p:cNvSpPr txBox="1"/>
              <p:nvPr/>
            </p:nvSpPr>
            <p:spPr>
              <a:xfrm>
                <a:off x="6766707" y="42897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94" name="ZoneTexte 93">
                <a:extLst>
                  <a:ext uri="{FF2B5EF4-FFF2-40B4-BE49-F238E27FC236}">
                    <a16:creationId xmlns:a16="http://schemas.microsoft.com/office/drawing/2014/main" id="{F9516DC1-0658-EB2C-AD29-B4E80E460C05}"/>
                  </a:ext>
                </a:extLst>
              </p:cNvPr>
              <p:cNvSpPr txBox="1"/>
              <p:nvPr/>
            </p:nvSpPr>
            <p:spPr>
              <a:xfrm>
                <a:off x="7249307" y="42897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95" name="ZoneTexte 94">
                <a:extLst>
                  <a:ext uri="{FF2B5EF4-FFF2-40B4-BE49-F238E27FC236}">
                    <a16:creationId xmlns:a16="http://schemas.microsoft.com/office/drawing/2014/main" id="{B6E022D8-9CB0-8CB1-524A-BA52095D595A}"/>
                  </a:ext>
                </a:extLst>
              </p:cNvPr>
              <p:cNvSpPr txBox="1"/>
              <p:nvPr/>
            </p:nvSpPr>
            <p:spPr>
              <a:xfrm>
                <a:off x="3952827" y="428978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-3</a:t>
                </a:r>
              </a:p>
            </p:txBody>
          </p:sp>
          <p:sp>
            <p:nvSpPr>
              <p:cNvPr id="96" name="ZoneTexte 95">
                <a:extLst>
                  <a:ext uri="{FF2B5EF4-FFF2-40B4-BE49-F238E27FC236}">
                    <a16:creationId xmlns:a16="http://schemas.microsoft.com/office/drawing/2014/main" id="{665479F1-2038-78CA-F814-57180CA5B992}"/>
                  </a:ext>
                </a:extLst>
              </p:cNvPr>
              <p:cNvSpPr txBox="1"/>
              <p:nvPr/>
            </p:nvSpPr>
            <p:spPr>
              <a:xfrm>
                <a:off x="4449683" y="428978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-2</a:t>
                </a:r>
              </a:p>
            </p:txBody>
          </p:sp>
          <p:sp>
            <p:nvSpPr>
              <p:cNvPr id="97" name="ZoneTexte 96">
                <a:extLst>
                  <a:ext uri="{FF2B5EF4-FFF2-40B4-BE49-F238E27FC236}">
                    <a16:creationId xmlns:a16="http://schemas.microsoft.com/office/drawing/2014/main" id="{53820C58-1E5A-4472-F951-CBA99CAA4072}"/>
                  </a:ext>
                </a:extLst>
              </p:cNvPr>
              <p:cNvSpPr txBox="1"/>
              <p:nvPr/>
            </p:nvSpPr>
            <p:spPr>
              <a:xfrm>
                <a:off x="4901095" y="428978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-1</a:t>
                </a:r>
              </a:p>
            </p:txBody>
          </p:sp>
          <p:sp>
            <p:nvSpPr>
              <p:cNvPr id="98" name="ZoneTexte 97">
                <a:extLst>
                  <a:ext uri="{FF2B5EF4-FFF2-40B4-BE49-F238E27FC236}">
                    <a16:creationId xmlns:a16="http://schemas.microsoft.com/office/drawing/2014/main" id="{B1503E08-0D95-EFED-8C96-747137FCCC55}"/>
                  </a:ext>
                </a:extLst>
              </p:cNvPr>
              <p:cNvSpPr txBox="1"/>
              <p:nvPr/>
            </p:nvSpPr>
            <p:spPr>
              <a:xfrm>
                <a:off x="5281381" y="3595514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99" name="ZoneTexte 98">
                <a:extLst>
                  <a:ext uri="{FF2B5EF4-FFF2-40B4-BE49-F238E27FC236}">
                    <a16:creationId xmlns:a16="http://schemas.microsoft.com/office/drawing/2014/main" id="{2CD85243-D5A3-DD4C-2842-B9FF53CB77A4}"/>
                  </a:ext>
                </a:extLst>
              </p:cNvPr>
              <p:cNvSpPr txBox="1"/>
              <p:nvPr/>
            </p:nvSpPr>
            <p:spPr>
              <a:xfrm>
                <a:off x="5281381" y="3129847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100" name="ZoneTexte 99">
                <a:extLst>
                  <a:ext uri="{FF2B5EF4-FFF2-40B4-BE49-F238E27FC236}">
                    <a16:creationId xmlns:a16="http://schemas.microsoft.com/office/drawing/2014/main" id="{51C0FFDE-123B-6ACC-9905-B7D919C55DD3}"/>
                  </a:ext>
                </a:extLst>
              </p:cNvPr>
              <p:cNvSpPr txBox="1"/>
              <p:nvPr/>
            </p:nvSpPr>
            <p:spPr>
              <a:xfrm>
                <a:off x="5281381" y="268872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01" name="ZoneTexte 100">
                <a:extLst>
                  <a:ext uri="{FF2B5EF4-FFF2-40B4-BE49-F238E27FC236}">
                    <a16:creationId xmlns:a16="http://schemas.microsoft.com/office/drawing/2014/main" id="{3173FF02-A180-4A5A-5CDB-3B46DF85F658}"/>
                  </a:ext>
                </a:extLst>
              </p:cNvPr>
              <p:cNvSpPr txBox="1"/>
              <p:nvPr/>
            </p:nvSpPr>
            <p:spPr>
              <a:xfrm>
                <a:off x="5281381" y="225692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9781014E-8B69-6351-C97C-BDD6C88AAFE7}"/>
                  </a:ext>
                </a:extLst>
              </p:cNvPr>
              <p:cNvSpPr txBox="1"/>
              <p:nvPr/>
            </p:nvSpPr>
            <p:spPr>
              <a:xfrm>
                <a:off x="5226879" y="593231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-4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ZoneTexte 102">
                <a:extLst>
                  <a:ext uri="{FF2B5EF4-FFF2-40B4-BE49-F238E27FC236}">
                    <a16:creationId xmlns:a16="http://schemas.microsoft.com/office/drawing/2014/main" id="{FBF64C7E-ABE3-E3E0-7EA5-2621ECE7B0EE}"/>
                  </a:ext>
                </a:extLst>
              </p:cNvPr>
              <p:cNvSpPr txBox="1"/>
              <p:nvPr/>
            </p:nvSpPr>
            <p:spPr>
              <a:xfrm>
                <a:off x="5226879" y="5449709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-3</a:t>
                </a:r>
              </a:p>
            </p:txBody>
          </p:sp>
          <p:sp>
            <p:nvSpPr>
              <p:cNvPr id="104" name="ZoneTexte 103">
                <a:extLst>
                  <a:ext uri="{FF2B5EF4-FFF2-40B4-BE49-F238E27FC236}">
                    <a16:creationId xmlns:a16="http://schemas.microsoft.com/office/drawing/2014/main" id="{A3756E58-A4EF-76EF-ECEE-5EB230B52BCF}"/>
                  </a:ext>
                </a:extLst>
              </p:cNvPr>
              <p:cNvSpPr txBox="1"/>
              <p:nvPr/>
            </p:nvSpPr>
            <p:spPr>
              <a:xfrm>
                <a:off x="5226879" y="5025516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-2</a:t>
                </a:r>
              </a:p>
            </p:txBody>
          </p:sp>
          <p:sp>
            <p:nvSpPr>
              <p:cNvPr id="105" name="ZoneTexte 104">
                <a:extLst>
                  <a:ext uri="{FF2B5EF4-FFF2-40B4-BE49-F238E27FC236}">
                    <a16:creationId xmlns:a16="http://schemas.microsoft.com/office/drawing/2014/main" id="{F350B1C2-65D6-51CC-727F-EE07EFB7A0D5}"/>
                  </a:ext>
                </a:extLst>
              </p:cNvPr>
              <p:cNvSpPr txBox="1"/>
              <p:nvPr/>
            </p:nvSpPr>
            <p:spPr>
              <a:xfrm>
                <a:off x="5226879" y="4593716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-1</a:t>
                </a:r>
              </a:p>
            </p:txBody>
          </p:sp>
          <p:sp>
            <p:nvSpPr>
              <p:cNvPr id="106" name="ZoneTexte 105">
                <a:extLst>
                  <a:ext uri="{FF2B5EF4-FFF2-40B4-BE49-F238E27FC236}">
                    <a16:creationId xmlns:a16="http://schemas.microsoft.com/office/drawing/2014/main" id="{DE107857-4622-4C90-8D41-12C84F0F6E54}"/>
                  </a:ext>
                </a:extLst>
              </p:cNvPr>
              <p:cNvSpPr txBox="1"/>
              <p:nvPr/>
            </p:nvSpPr>
            <p:spPr>
              <a:xfrm>
                <a:off x="3525445" y="428978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-4</a:t>
                </a:r>
              </a:p>
            </p:txBody>
          </p:sp>
          <p:cxnSp>
            <p:nvCxnSpPr>
              <p:cNvPr id="107" name="Connecteur droit 106">
                <a:extLst>
                  <a:ext uri="{FF2B5EF4-FFF2-40B4-BE49-F238E27FC236}">
                    <a16:creationId xmlns:a16="http://schemas.microsoft.com/office/drawing/2014/main" id="{C13D792A-4BEB-6D43-EF40-9912B74256A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269448" y="4292292"/>
                <a:ext cx="4581989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" name="Organigramme : Connecteur 2">
              <a:extLst>
                <a:ext uri="{FF2B5EF4-FFF2-40B4-BE49-F238E27FC236}">
                  <a16:creationId xmlns:a16="http://schemas.microsoft.com/office/drawing/2014/main" id="{F59A4B56-611C-0FE3-5412-AB1B744AE695}"/>
                </a:ext>
              </a:extLst>
            </p:cNvPr>
            <p:cNvSpPr/>
            <p:nvPr/>
          </p:nvSpPr>
          <p:spPr>
            <a:xfrm>
              <a:off x="5494003" y="376277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E44A7635-8161-5A67-93F5-EABC04FEA55C}"/>
                </a:ext>
              </a:extLst>
            </p:cNvPr>
            <p:cNvSpPr txBox="1"/>
            <p:nvPr/>
          </p:nvSpPr>
          <p:spPr>
            <a:xfrm>
              <a:off x="5613531" y="3797864"/>
              <a:ext cx="772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600" b="1" dirty="0">
                  <a:solidFill>
                    <a:srgbClr val="0070C0"/>
                  </a:solidFill>
                  <a:latin typeface="Calibri" panose="020F0502020204030204"/>
                </a:rPr>
                <a:t>E</a:t>
              </a: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rganigramme : Connecteur 5">
              <a:extLst>
                <a:ext uri="{FF2B5EF4-FFF2-40B4-BE49-F238E27FC236}">
                  <a16:creationId xmlns:a16="http://schemas.microsoft.com/office/drawing/2014/main" id="{D58BB6F6-B660-5F3E-B6BD-6AE1621EEC6B}"/>
                </a:ext>
              </a:extLst>
            </p:cNvPr>
            <p:cNvSpPr/>
            <p:nvPr/>
          </p:nvSpPr>
          <p:spPr>
            <a:xfrm>
              <a:off x="6398948" y="423377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21D436E-1B61-8455-18AF-0D93EF0FFD94}"/>
                </a:ext>
              </a:extLst>
            </p:cNvPr>
            <p:cNvSpPr txBox="1"/>
            <p:nvPr/>
          </p:nvSpPr>
          <p:spPr>
            <a:xfrm>
              <a:off x="6518476" y="4268864"/>
              <a:ext cx="772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</a:t>
              </a: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C8BE027B-D410-9EF3-0BF0-9154E0262868}"/>
              </a:ext>
            </a:extLst>
          </p:cNvPr>
          <p:cNvSpPr txBox="1"/>
          <p:nvPr/>
        </p:nvSpPr>
        <p:spPr>
          <a:xfrm>
            <a:off x="833535" y="1770312"/>
            <a:ext cx="4082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Déterminez les coordonnées des points:</a:t>
            </a:r>
          </a:p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A, B , C, D , E  et F: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1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C157-5D68-326F-7EC3-F826F37B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AF3B07D-2DC1-4A54-F8F2-A531DBE88B3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les bonnes réponses: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23C72D2-0A6E-DA5B-105C-7B58EEA64E92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A65DA0A-98B8-7F31-084C-D9E505802AE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9BBDFE-77DA-F88B-BB2A-E1892DA7F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5744D26-2761-6353-DB31-CE4B25E4A4A8}"/>
              </a:ext>
            </a:extLst>
          </p:cNvPr>
          <p:cNvSpPr txBox="1"/>
          <p:nvPr/>
        </p:nvSpPr>
        <p:spPr>
          <a:xfrm>
            <a:off x="582473" y="1143220"/>
            <a:ext cx="106811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A(2,3)  ;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B(-1,2)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C(-3,-2)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D(1,-3)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E(0,1)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F(2,0)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rganigramme : Connecteur 63">
            <a:extLst>
              <a:ext uri="{FF2B5EF4-FFF2-40B4-BE49-F238E27FC236}">
                <a16:creationId xmlns:a16="http://schemas.microsoft.com/office/drawing/2014/main" id="{2A5DECE8-0719-5C5D-DCC8-74EE530A8CE1}"/>
              </a:ext>
            </a:extLst>
          </p:cNvPr>
          <p:cNvSpPr/>
          <p:nvPr/>
        </p:nvSpPr>
        <p:spPr>
          <a:xfrm>
            <a:off x="6471541" y="2829281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70806968-5D96-988B-5CB7-E4E070070E09}"/>
              </a:ext>
            </a:extLst>
          </p:cNvPr>
          <p:cNvSpPr txBox="1"/>
          <p:nvPr/>
        </p:nvSpPr>
        <p:spPr>
          <a:xfrm>
            <a:off x="6477358" y="2551307"/>
            <a:ext cx="696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rganigramme : Connecteur 65">
            <a:extLst>
              <a:ext uri="{FF2B5EF4-FFF2-40B4-BE49-F238E27FC236}">
                <a16:creationId xmlns:a16="http://schemas.microsoft.com/office/drawing/2014/main" id="{9A79BB41-3659-EA5A-E54C-0BF5A233EE20}"/>
              </a:ext>
            </a:extLst>
          </p:cNvPr>
          <p:cNvSpPr/>
          <p:nvPr/>
        </p:nvSpPr>
        <p:spPr>
          <a:xfrm>
            <a:off x="5106730" y="3285823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40954E3B-1F7A-7B01-9C30-56DCA8498603}"/>
              </a:ext>
            </a:extLst>
          </p:cNvPr>
          <p:cNvSpPr txBox="1"/>
          <p:nvPr/>
        </p:nvSpPr>
        <p:spPr>
          <a:xfrm>
            <a:off x="4899430" y="2987545"/>
            <a:ext cx="77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Organigramme : Connecteur 67">
            <a:extLst>
              <a:ext uri="{FF2B5EF4-FFF2-40B4-BE49-F238E27FC236}">
                <a16:creationId xmlns:a16="http://schemas.microsoft.com/office/drawing/2014/main" id="{48CB27DD-B04F-39CE-EA15-CEF1D65DC78B}"/>
              </a:ext>
            </a:extLst>
          </p:cNvPr>
          <p:cNvSpPr/>
          <p:nvPr/>
        </p:nvSpPr>
        <p:spPr>
          <a:xfrm>
            <a:off x="4213052" y="5090006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DB81277E-360C-AA2A-5373-5FA53EDB4FF8}"/>
              </a:ext>
            </a:extLst>
          </p:cNvPr>
          <p:cNvSpPr txBox="1"/>
          <p:nvPr/>
        </p:nvSpPr>
        <p:spPr>
          <a:xfrm>
            <a:off x="3960082" y="5179009"/>
            <a:ext cx="837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Organigramme : Connecteur 69">
            <a:extLst>
              <a:ext uri="{FF2B5EF4-FFF2-40B4-BE49-F238E27FC236}">
                <a16:creationId xmlns:a16="http://schemas.microsoft.com/office/drawing/2014/main" id="{A10B3277-66D7-80F9-963A-1FEFDB1E3ED8}"/>
              </a:ext>
            </a:extLst>
          </p:cNvPr>
          <p:cNvSpPr/>
          <p:nvPr/>
        </p:nvSpPr>
        <p:spPr>
          <a:xfrm>
            <a:off x="6011739" y="5576863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8762956F-9D29-4EDF-CA04-6B0B230165F1}"/>
              </a:ext>
            </a:extLst>
          </p:cNvPr>
          <p:cNvSpPr txBox="1"/>
          <p:nvPr/>
        </p:nvSpPr>
        <p:spPr>
          <a:xfrm>
            <a:off x="6131267" y="5611950"/>
            <a:ext cx="77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C9715326-04FB-1B5C-7AB0-ACCF6D883C63}"/>
              </a:ext>
            </a:extLst>
          </p:cNvPr>
          <p:cNvGrpSpPr/>
          <p:nvPr/>
        </p:nvGrpSpPr>
        <p:grpSpPr>
          <a:xfrm>
            <a:off x="3328716" y="1981632"/>
            <a:ext cx="4608000" cy="4581989"/>
            <a:chOff x="3269722" y="2001297"/>
            <a:chExt cx="4608000" cy="4581989"/>
          </a:xfrm>
        </p:grpSpPr>
        <p:grpSp>
          <p:nvGrpSpPr>
            <p:cNvPr id="73" name="Groupe 72">
              <a:extLst>
                <a:ext uri="{FF2B5EF4-FFF2-40B4-BE49-F238E27FC236}">
                  <a16:creationId xmlns:a16="http://schemas.microsoft.com/office/drawing/2014/main" id="{D790B292-3995-DE00-2ADA-3BC0AAB37345}"/>
                </a:ext>
              </a:extLst>
            </p:cNvPr>
            <p:cNvGrpSpPr/>
            <p:nvPr/>
          </p:nvGrpSpPr>
          <p:grpSpPr>
            <a:xfrm>
              <a:off x="3269722" y="2001297"/>
              <a:ext cx="4608000" cy="4581989"/>
              <a:chOff x="3269722" y="2001297"/>
              <a:chExt cx="4608000" cy="4581989"/>
            </a:xfrm>
          </p:grpSpPr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AF1BE265-F078-0871-4A9F-F09FE364368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85557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>
                <a:extLst>
                  <a:ext uri="{FF2B5EF4-FFF2-40B4-BE49-F238E27FC236}">
                    <a16:creationId xmlns:a16="http://schemas.microsoft.com/office/drawing/2014/main" id="{1A5DEA3D-35B5-C443-A9DC-6031E25404D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442336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eur droit 79">
                <a:extLst>
                  <a:ext uri="{FF2B5EF4-FFF2-40B4-BE49-F238E27FC236}">
                    <a16:creationId xmlns:a16="http://schemas.microsoft.com/office/drawing/2014/main" id="{0D212440-F16D-04D9-2CF1-610C2E95252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899114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necteur droit 80">
                <a:extLst>
                  <a:ext uri="{FF2B5EF4-FFF2-40B4-BE49-F238E27FC236}">
                    <a16:creationId xmlns:a16="http://schemas.microsoft.com/office/drawing/2014/main" id="{D7963AA1-5D00-DFC5-2666-660E6DA83F4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355892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necteur droit 81">
                <a:extLst>
                  <a:ext uri="{FF2B5EF4-FFF2-40B4-BE49-F238E27FC236}">
                    <a16:creationId xmlns:a16="http://schemas.microsoft.com/office/drawing/2014/main" id="{8DA31EC1-E4E4-E9DB-C5BA-E6889ACA539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812670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necteur droit 82">
                <a:extLst>
                  <a:ext uri="{FF2B5EF4-FFF2-40B4-BE49-F238E27FC236}">
                    <a16:creationId xmlns:a16="http://schemas.microsoft.com/office/drawing/2014/main" id="{01A527EC-A050-249F-00E9-D1FE98F06C1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726226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necteur droit 83">
                <a:extLst>
                  <a:ext uri="{FF2B5EF4-FFF2-40B4-BE49-F238E27FC236}">
                    <a16:creationId xmlns:a16="http://schemas.microsoft.com/office/drawing/2014/main" id="{8A964AEB-CD7B-CE00-F001-0BD13AD0148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183004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Connecteur droit 84">
                <a:extLst>
                  <a:ext uri="{FF2B5EF4-FFF2-40B4-BE49-F238E27FC236}">
                    <a16:creationId xmlns:a16="http://schemas.microsoft.com/office/drawing/2014/main" id="{321364AB-D338-1EC2-AF12-9EFAFF587E4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639782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necteur droit 85">
                <a:extLst>
                  <a:ext uri="{FF2B5EF4-FFF2-40B4-BE49-F238E27FC236}">
                    <a16:creationId xmlns:a16="http://schemas.microsoft.com/office/drawing/2014/main" id="{03ABAA39-7D04-54DE-C143-4E07B089061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096560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necteur droit 86">
                <a:extLst>
                  <a:ext uri="{FF2B5EF4-FFF2-40B4-BE49-F238E27FC236}">
                    <a16:creationId xmlns:a16="http://schemas.microsoft.com/office/drawing/2014/main" id="{5388BEF8-9BE8-5082-A95D-A6AC9C3EB8A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578739" y="4292292"/>
                <a:ext cx="458198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>
                <a:extLst>
                  <a:ext uri="{FF2B5EF4-FFF2-40B4-BE49-F238E27FC236}">
                    <a16:creationId xmlns:a16="http://schemas.microsoft.com/office/drawing/2014/main" id="{C6F068DC-58D6-570D-8B49-3F5FF92DC44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2001297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Connecteur droit 88">
                <a:extLst>
                  <a:ext uri="{FF2B5EF4-FFF2-40B4-BE49-F238E27FC236}">
                    <a16:creationId xmlns:a16="http://schemas.microsoft.com/office/drawing/2014/main" id="{715263B3-8FDE-43C9-8279-0BC676597D8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2458075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necteur droit 89">
                <a:extLst>
                  <a:ext uri="{FF2B5EF4-FFF2-40B4-BE49-F238E27FC236}">
                    <a16:creationId xmlns:a16="http://schemas.microsoft.com/office/drawing/2014/main" id="{17278C25-460B-5AEA-33EF-15906BD69DB4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2914853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Connecteur droit 90">
                <a:extLst>
                  <a:ext uri="{FF2B5EF4-FFF2-40B4-BE49-F238E27FC236}">
                    <a16:creationId xmlns:a16="http://schemas.microsoft.com/office/drawing/2014/main" id="{9AB27CD0-7583-1ACC-E1F7-0B2D2CE0D4C9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3371631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Connecteur droit 91">
                <a:extLst>
                  <a:ext uri="{FF2B5EF4-FFF2-40B4-BE49-F238E27FC236}">
                    <a16:creationId xmlns:a16="http://schemas.microsoft.com/office/drawing/2014/main" id="{646E295E-5096-3941-9BD1-35199513CCD2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3828409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Connecteur droit 92">
                <a:extLst>
                  <a:ext uri="{FF2B5EF4-FFF2-40B4-BE49-F238E27FC236}">
                    <a16:creationId xmlns:a16="http://schemas.microsoft.com/office/drawing/2014/main" id="{C5EEC2B4-3E87-5F48-82FC-63A1DACCFD2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4285188"/>
                <a:ext cx="460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Connecteur droit 93">
                <a:extLst>
                  <a:ext uri="{FF2B5EF4-FFF2-40B4-BE49-F238E27FC236}">
                    <a16:creationId xmlns:a16="http://schemas.microsoft.com/office/drawing/2014/main" id="{C365718F-4275-DA02-8E83-FD6ED391C667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4741966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Connecteur droit 94">
                <a:extLst>
                  <a:ext uri="{FF2B5EF4-FFF2-40B4-BE49-F238E27FC236}">
                    <a16:creationId xmlns:a16="http://schemas.microsoft.com/office/drawing/2014/main" id="{51A8F91D-2ED0-FF38-7B26-8806CDA6447C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5198744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95">
                <a:extLst>
                  <a:ext uri="{FF2B5EF4-FFF2-40B4-BE49-F238E27FC236}">
                    <a16:creationId xmlns:a16="http://schemas.microsoft.com/office/drawing/2014/main" id="{9C3BB27E-E44D-5F45-78CC-BB68C05EDAE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5655522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96">
                <a:extLst>
                  <a:ext uri="{FF2B5EF4-FFF2-40B4-BE49-F238E27FC236}">
                    <a16:creationId xmlns:a16="http://schemas.microsoft.com/office/drawing/2014/main" id="{194DC343-850C-1BB1-B41A-C754477D724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6112300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Connecteur droit 97">
                <a:extLst>
                  <a:ext uri="{FF2B5EF4-FFF2-40B4-BE49-F238E27FC236}">
                    <a16:creationId xmlns:a16="http://schemas.microsoft.com/office/drawing/2014/main" id="{DEA997D4-B243-96BF-7CFF-4DF4CA65566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3269722" y="6569078"/>
                <a:ext cx="460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ZoneTexte 98">
                <a:extLst>
                  <a:ext uri="{FF2B5EF4-FFF2-40B4-BE49-F238E27FC236}">
                    <a16:creationId xmlns:a16="http://schemas.microsoft.com/office/drawing/2014/main" id="{A02D5E96-EDE2-B804-1F36-B6BE981499DC}"/>
                  </a:ext>
                </a:extLst>
              </p:cNvPr>
              <p:cNvSpPr txBox="1"/>
              <p:nvPr/>
            </p:nvSpPr>
            <p:spPr>
              <a:xfrm>
                <a:off x="5281381" y="39595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00" name="ZoneTexte 99">
                <a:extLst>
                  <a:ext uri="{FF2B5EF4-FFF2-40B4-BE49-F238E27FC236}">
                    <a16:creationId xmlns:a16="http://schemas.microsoft.com/office/drawing/2014/main" id="{4942CA86-0D8E-345A-313C-3C19C72CF78D}"/>
                  </a:ext>
                </a:extLst>
              </p:cNvPr>
              <p:cNvSpPr txBox="1"/>
              <p:nvPr/>
            </p:nvSpPr>
            <p:spPr>
              <a:xfrm>
                <a:off x="5877708" y="42897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01" name="ZoneTexte 100">
                <a:extLst>
                  <a:ext uri="{FF2B5EF4-FFF2-40B4-BE49-F238E27FC236}">
                    <a16:creationId xmlns:a16="http://schemas.microsoft.com/office/drawing/2014/main" id="{08B17275-E87B-8275-7322-FD683C67E431}"/>
                  </a:ext>
                </a:extLst>
              </p:cNvPr>
              <p:cNvSpPr txBox="1"/>
              <p:nvPr/>
            </p:nvSpPr>
            <p:spPr>
              <a:xfrm>
                <a:off x="6317974" y="42897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4E4BFB0F-37A9-83DF-03CB-12D7F4C59728}"/>
                  </a:ext>
                </a:extLst>
              </p:cNvPr>
              <p:cNvSpPr txBox="1"/>
              <p:nvPr/>
            </p:nvSpPr>
            <p:spPr>
              <a:xfrm>
                <a:off x="6766707" y="42897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03" name="ZoneTexte 102">
                <a:extLst>
                  <a:ext uri="{FF2B5EF4-FFF2-40B4-BE49-F238E27FC236}">
                    <a16:creationId xmlns:a16="http://schemas.microsoft.com/office/drawing/2014/main" id="{AAA27E8C-9DBA-CE69-FE8C-A31F3FF0A46B}"/>
                  </a:ext>
                </a:extLst>
              </p:cNvPr>
              <p:cNvSpPr txBox="1"/>
              <p:nvPr/>
            </p:nvSpPr>
            <p:spPr>
              <a:xfrm>
                <a:off x="7249307" y="428978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104" name="ZoneTexte 103">
                <a:extLst>
                  <a:ext uri="{FF2B5EF4-FFF2-40B4-BE49-F238E27FC236}">
                    <a16:creationId xmlns:a16="http://schemas.microsoft.com/office/drawing/2014/main" id="{189C41FE-9803-053D-3557-73A857779C87}"/>
                  </a:ext>
                </a:extLst>
              </p:cNvPr>
              <p:cNvSpPr txBox="1"/>
              <p:nvPr/>
            </p:nvSpPr>
            <p:spPr>
              <a:xfrm>
                <a:off x="3952827" y="428978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-3</a:t>
                </a:r>
              </a:p>
            </p:txBody>
          </p:sp>
          <p:sp>
            <p:nvSpPr>
              <p:cNvPr id="105" name="ZoneTexte 104">
                <a:extLst>
                  <a:ext uri="{FF2B5EF4-FFF2-40B4-BE49-F238E27FC236}">
                    <a16:creationId xmlns:a16="http://schemas.microsoft.com/office/drawing/2014/main" id="{4ABF3B83-E93D-29C6-E6F3-C166BA47AADB}"/>
                  </a:ext>
                </a:extLst>
              </p:cNvPr>
              <p:cNvSpPr txBox="1"/>
              <p:nvPr/>
            </p:nvSpPr>
            <p:spPr>
              <a:xfrm>
                <a:off x="4449683" y="428978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-2</a:t>
                </a:r>
              </a:p>
            </p:txBody>
          </p:sp>
          <p:sp>
            <p:nvSpPr>
              <p:cNvPr id="106" name="ZoneTexte 105">
                <a:extLst>
                  <a:ext uri="{FF2B5EF4-FFF2-40B4-BE49-F238E27FC236}">
                    <a16:creationId xmlns:a16="http://schemas.microsoft.com/office/drawing/2014/main" id="{3B9EB80D-7476-47F4-D374-8E52D137BF67}"/>
                  </a:ext>
                </a:extLst>
              </p:cNvPr>
              <p:cNvSpPr txBox="1"/>
              <p:nvPr/>
            </p:nvSpPr>
            <p:spPr>
              <a:xfrm>
                <a:off x="4901095" y="428978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-1</a:t>
                </a:r>
              </a:p>
            </p:txBody>
          </p:sp>
          <p:sp>
            <p:nvSpPr>
              <p:cNvPr id="107" name="ZoneTexte 106">
                <a:extLst>
                  <a:ext uri="{FF2B5EF4-FFF2-40B4-BE49-F238E27FC236}">
                    <a16:creationId xmlns:a16="http://schemas.microsoft.com/office/drawing/2014/main" id="{CB33EA41-BBA4-D0B1-6B9E-6ABA59FACCBF}"/>
                  </a:ext>
                </a:extLst>
              </p:cNvPr>
              <p:cNvSpPr txBox="1"/>
              <p:nvPr/>
            </p:nvSpPr>
            <p:spPr>
              <a:xfrm>
                <a:off x="5281381" y="3595514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08" name="ZoneTexte 107">
                <a:extLst>
                  <a:ext uri="{FF2B5EF4-FFF2-40B4-BE49-F238E27FC236}">
                    <a16:creationId xmlns:a16="http://schemas.microsoft.com/office/drawing/2014/main" id="{958EBCAF-8FD9-B4CB-89DE-581CC952C950}"/>
                  </a:ext>
                </a:extLst>
              </p:cNvPr>
              <p:cNvSpPr txBox="1"/>
              <p:nvPr/>
            </p:nvSpPr>
            <p:spPr>
              <a:xfrm>
                <a:off x="5281381" y="3129847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109" name="ZoneTexte 108">
                <a:extLst>
                  <a:ext uri="{FF2B5EF4-FFF2-40B4-BE49-F238E27FC236}">
                    <a16:creationId xmlns:a16="http://schemas.microsoft.com/office/drawing/2014/main" id="{F92B0A8D-4D6B-5502-6C36-A1BDBDEC1305}"/>
                  </a:ext>
                </a:extLst>
              </p:cNvPr>
              <p:cNvSpPr txBox="1"/>
              <p:nvPr/>
            </p:nvSpPr>
            <p:spPr>
              <a:xfrm>
                <a:off x="5281381" y="268872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10" name="ZoneTexte 109">
                <a:extLst>
                  <a:ext uri="{FF2B5EF4-FFF2-40B4-BE49-F238E27FC236}">
                    <a16:creationId xmlns:a16="http://schemas.microsoft.com/office/drawing/2014/main" id="{F859C8DF-8D98-6FE4-08FE-8AE6FBB2C24F}"/>
                  </a:ext>
                </a:extLst>
              </p:cNvPr>
              <p:cNvSpPr txBox="1"/>
              <p:nvPr/>
            </p:nvSpPr>
            <p:spPr>
              <a:xfrm>
                <a:off x="5281381" y="2256920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111" name="ZoneTexte 110">
                <a:extLst>
                  <a:ext uri="{FF2B5EF4-FFF2-40B4-BE49-F238E27FC236}">
                    <a16:creationId xmlns:a16="http://schemas.microsoft.com/office/drawing/2014/main" id="{DA80B6A1-17A4-3314-9040-498FD3951222}"/>
                  </a:ext>
                </a:extLst>
              </p:cNvPr>
              <p:cNvSpPr txBox="1"/>
              <p:nvPr/>
            </p:nvSpPr>
            <p:spPr>
              <a:xfrm>
                <a:off x="5226879" y="593231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-4</a:t>
                </a: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ZoneTexte 111">
                <a:extLst>
                  <a:ext uri="{FF2B5EF4-FFF2-40B4-BE49-F238E27FC236}">
                    <a16:creationId xmlns:a16="http://schemas.microsoft.com/office/drawing/2014/main" id="{7F90A082-8F7B-7380-ED13-6BC7B048B486}"/>
                  </a:ext>
                </a:extLst>
              </p:cNvPr>
              <p:cNvSpPr txBox="1"/>
              <p:nvPr/>
            </p:nvSpPr>
            <p:spPr>
              <a:xfrm>
                <a:off x="5226879" y="5449709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-3</a:t>
                </a:r>
              </a:p>
            </p:txBody>
          </p:sp>
          <p:sp>
            <p:nvSpPr>
              <p:cNvPr id="113" name="ZoneTexte 112">
                <a:extLst>
                  <a:ext uri="{FF2B5EF4-FFF2-40B4-BE49-F238E27FC236}">
                    <a16:creationId xmlns:a16="http://schemas.microsoft.com/office/drawing/2014/main" id="{2A1F19E2-6D02-9FB5-C5CF-66378633C9F7}"/>
                  </a:ext>
                </a:extLst>
              </p:cNvPr>
              <p:cNvSpPr txBox="1"/>
              <p:nvPr/>
            </p:nvSpPr>
            <p:spPr>
              <a:xfrm>
                <a:off x="5226879" y="5025516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-2</a:t>
                </a:r>
              </a:p>
            </p:txBody>
          </p:sp>
          <p:sp>
            <p:nvSpPr>
              <p:cNvPr id="114" name="ZoneTexte 113">
                <a:extLst>
                  <a:ext uri="{FF2B5EF4-FFF2-40B4-BE49-F238E27FC236}">
                    <a16:creationId xmlns:a16="http://schemas.microsoft.com/office/drawing/2014/main" id="{FD776708-D191-E8CD-59F0-B5AF352DD026}"/>
                  </a:ext>
                </a:extLst>
              </p:cNvPr>
              <p:cNvSpPr txBox="1"/>
              <p:nvPr/>
            </p:nvSpPr>
            <p:spPr>
              <a:xfrm>
                <a:off x="5226879" y="4593716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-1</a:t>
                </a:r>
              </a:p>
            </p:txBody>
          </p:sp>
          <p:sp>
            <p:nvSpPr>
              <p:cNvPr id="115" name="ZoneTexte 114">
                <a:extLst>
                  <a:ext uri="{FF2B5EF4-FFF2-40B4-BE49-F238E27FC236}">
                    <a16:creationId xmlns:a16="http://schemas.microsoft.com/office/drawing/2014/main" id="{B8184C55-B86E-C7C4-A585-ACD2E2B90E82}"/>
                  </a:ext>
                </a:extLst>
              </p:cNvPr>
              <p:cNvSpPr txBox="1"/>
              <p:nvPr/>
            </p:nvSpPr>
            <p:spPr>
              <a:xfrm>
                <a:off x="3525445" y="4289780"/>
                <a:ext cx="3305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-4</a:t>
                </a:r>
              </a:p>
            </p:txBody>
          </p:sp>
          <p:cxnSp>
            <p:nvCxnSpPr>
              <p:cNvPr id="116" name="Connecteur droit 115">
                <a:extLst>
                  <a:ext uri="{FF2B5EF4-FFF2-40B4-BE49-F238E27FC236}">
                    <a16:creationId xmlns:a16="http://schemas.microsoft.com/office/drawing/2014/main" id="{6C53E31C-6E15-5709-BFB8-997D6345F30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269448" y="4292292"/>
                <a:ext cx="4581989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Organigramme : Connecteur 73">
              <a:extLst>
                <a:ext uri="{FF2B5EF4-FFF2-40B4-BE49-F238E27FC236}">
                  <a16:creationId xmlns:a16="http://schemas.microsoft.com/office/drawing/2014/main" id="{D7F0BF7A-7514-22B0-F176-08058BFFDF73}"/>
                </a:ext>
              </a:extLst>
            </p:cNvPr>
            <p:cNvSpPr/>
            <p:nvPr/>
          </p:nvSpPr>
          <p:spPr>
            <a:xfrm>
              <a:off x="5494003" y="376277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96F8650B-E0EC-5F21-D2B7-3A7C78B1AE5D}"/>
                </a:ext>
              </a:extLst>
            </p:cNvPr>
            <p:cNvSpPr txBox="1"/>
            <p:nvPr/>
          </p:nvSpPr>
          <p:spPr>
            <a:xfrm>
              <a:off x="5613531" y="3797864"/>
              <a:ext cx="772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600" b="1" dirty="0">
                  <a:solidFill>
                    <a:srgbClr val="0070C0"/>
                  </a:solidFill>
                  <a:latin typeface="Calibri" panose="020F0502020204030204"/>
                </a:rPr>
                <a:t>E</a:t>
              </a: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Organigramme : Connecteur 75">
              <a:extLst>
                <a:ext uri="{FF2B5EF4-FFF2-40B4-BE49-F238E27FC236}">
                  <a16:creationId xmlns:a16="http://schemas.microsoft.com/office/drawing/2014/main" id="{0BC76AD0-15C1-16B3-178C-91BEFB6E3BF5}"/>
                </a:ext>
              </a:extLst>
            </p:cNvPr>
            <p:cNvSpPr/>
            <p:nvPr/>
          </p:nvSpPr>
          <p:spPr>
            <a:xfrm>
              <a:off x="6398948" y="423377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C26EFA73-E62D-7F47-90D4-77849E01963E}"/>
                </a:ext>
              </a:extLst>
            </p:cNvPr>
            <p:cNvSpPr txBox="1"/>
            <p:nvPr/>
          </p:nvSpPr>
          <p:spPr>
            <a:xfrm>
              <a:off x="6518476" y="4268864"/>
              <a:ext cx="772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</a:t>
              </a: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940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texte, ligne, nombre, Tracé&#10;&#10;Le contenu généré par l’IA peut être incorrect.">
            <a:extLst>
              <a:ext uri="{FF2B5EF4-FFF2-40B4-BE49-F238E27FC236}">
                <a16:creationId xmlns:a16="http://schemas.microsoft.com/office/drawing/2014/main" id="{991708A9-C72F-4944-9D81-2B85ED315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977" y="994450"/>
            <a:ext cx="4345859" cy="51415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15D8A51-3E06-853D-44F0-2BDC924DAB0C}"/>
                  </a:ext>
                </a:extLst>
              </p:cNvPr>
              <p:cNvSpPr txBox="1"/>
              <p:nvPr/>
            </p:nvSpPr>
            <p:spPr>
              <a:xfrm>
                <a:off x="690731" y="3118381"/>
                <a:ext cx="6096000" cy="2397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400" b="0" i="0" u="none" strike="noStrike" baseline="0" dirty="0">
                    <a:latin typeface="VFSTNH+Calibri"/>
                  </a:rPr>
                  <a:t>La facture mensuelle (en DH) de la consommation d’eau (en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u="none" strike="noStrike" baseline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400" b="0" i="0" u="none" strike="noStrike" baseline="0" dirty="0">
                    <a:latin typeface="VFSTNH+Calibri"/>
                  </a:rPr>
                  <a:t>) de M. Alami est représentée par le graphe ci-contre. </a:t>
                </a:r>
              </a:p>
              <a:p>
                <a:pPr algn="just"/>
                <a:r>
                  <a:rPr lang="fr-FR" sz="2400" b="0" i="0" u="none" strike="noStrike" baseline="0" dirty="0">
                    <a:latin typeface="VFSTNH+Calibri"/>
                  </a:rPr>
                  <a:t>M. Alami a payé 290DH. </a:t>
                </a:r>
              </a:p>
              <a:p>
                <a:pPr algn="just"/>
                <a:r>
                  <a:rPr lang="fr-FR" sz="2400" b="0" i="0" u="none" strike="noStrike" baseline="0" dirty="0">
                    <a:latin typeface="VFSTNH+Calibri"/>
                  </a:rPr>
                  <a:t>Combien de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1000" b="0" i="0" u="none" strike="noStrike" baseline="0" dirty="0">
                    <a:latin typeface="VFSTNH+Calibri"/>
                  </a:rPr>
                  <a:t> </a:t>
                </a:r>
                <a:r>
                  <a:rPr lang="fr-FR" sz="2400" b="0" i="0" u="none" strike="noStrike" baseline="0" dirty="0">
                    <a:latin typeface="VFSTNH+Calibri"/>
                  </a:rPr>
                  <a:t>d’eau a-t-il consommé durant ce mois ? </a:t>
                </a:r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15D8A51-3E06-853D-44F0-2BDC924DA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31" y="3118381"/>
                <a:ext cx="6096000" cy="2397516"/>
              </a:xfrm>
              <a:prstGeom prst="rect">
                <a:avLst/>
              </a:prstGeom>
              <a:blipFill>
                <a:blip r:embed="rId4"/>
                <a:stretch>
                  <a:fillRect l="-1500" t="-2036" r="-1600" b="-12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0D54F18B-4C64-C8BE-9178-0BFFC87458B2}"/>
              </a:ext>
            </a:extLst>
          </p:cNvPr>
          <p:cNvSpPr txBox="1"/>
          <p:nvPr/>
        </p:nvSpPr>
        <p:spPr>
          <a:xfrm>
            <a:off x="635489" y="5515897"/>
            <a:ext cx="6422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Comment peut-on résoudre ce problème</a:t>
            </a:r>
          </a:p>
        </p:txBody>
      </p:sp>
      <p:pic>
        <p:nvPicPr>
          <p:cNvPr id="14" name="Image 13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E30881C-C54A-5F4D-33FF-B8DC74073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6116" y="1061141"/>
            <a:ext cx="3097162" cy="20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279648"/>
            <a:ext cx="9731504" cy="61943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MA" sz="2400" dirty="0">
                <a:effectLst/>
                <a:latin typeface="CIDFont+F1"/>
              </a:rPr>
              <a:t>Résoudre un problème graphique</a:t>
            </a:r>
            <a:endParaRPr lang="fr-MA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EE1E7-F389-9ABD-FA28-2BBAA0F3B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60FC9000-AB65-91BD-1AA5-3B2C3C60D98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5E749291-8C13-E797-B7E4-56DE715D1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C892A1D2-9583-4E15-D6DA-43B01168C31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5BF3F66-A250-0062-EB4E-DAF5CECB90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C72C48-8FFB-3CC3-D47A-5AAFFA38FABF}"/>
              </a:ext>
            </a:extLst>
          </p:cNvPr>
          <p:cNvSpPr txBox="1"/>
          <p:nvPr/>
        </p:nvSpPr>
        <p:spPr>
          <a:xfrm>
            <a:off x="597842" y="1066645"/>
            <a:ext cx="3527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Résoudre un problème comme :</a:t>
            </a:r>
          </a:p>
        </p:txBody>
      </p:sp>
      <p:pic>
        <p:nvPicPr>
          <p:cNvPr id="5" name="Image 4" descr="Une image contenant texte, ligne, nombre, Tracé&#10;&#10;Le contenu généré par l’IA peut être incorrect.">
            <a:extLst>
              <a:ext uri="{FF2B5EF4-FFF2-40B4-BE49-F238E27FC236}">
                <a16:creationId xmlns:a16="http://schemas.microsoft.com/office/drawing/2014/main" id="{7070A883-D0BD-37FD-1817-1B9574915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448" y="1397573"/>
            <a:ext cx="4345859" cy="51415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E2B2440-A360-8E5D-51A8-D56AEE8D27D1}"/>
                  </a:ext>
                </a:extLst>
              </p:cNvPr>
              <p:cNvSpPr txBox="1"/>
              <p:nvPr/>
            </p:nvSpPr>
            <p:spPr>
              <a:xfrm>
                <a:off x="739937" y="3991318"/>
                <a:ext cx="6096000" cy="2397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400" b="0" i="0" u="none" strike="noStrike" baseline="0" dirty="0">
                    <a:latin typeface="VFSTNH+Calibri"/>
                  </a:rPr>
                  <a:t>La facture mensuelle (en DH) de la consommation d’eau (en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u="none" strike="noStrike" baseline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FR" sz="24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400" b="0" i="0" u="none" strike="noStrike" baseline="0" dirty="0">
                    <a:latin typeface="VFSTNH+Calibri"/>
                  </a:rPr>
                  <a:t>) de M. Alami est représentée par le graphe ci-contre. </a:t>
                </a:r>
              </a:p>
              <a:p>
                <a:pPr algn="just"/>
                <a:r>
                  <a:rPr lang="fr-FR" sz="2400" b="0" i="0" u="none" strike="noStrike" baseline="0" dirty="0">
                    <a:latin typeface="VFSTNH+Calibri"/>
                  </a:rPr>
                  <a:t>M. Alami a payé 290DH. </a:t>
                </a:r>
              </a:p>
              <a:p>
                <a:pPr algn="just"/>
                <a:r>
                  <a:rPr lang="fr-FR" sz="2400" b="0" i="0" u="none" strike="noStrike" baseline="0" dirty="0">
                    <a:latin typeface="VFSTNH+Calibri"/>
                  </a:rPr>
                  <a:t>Combien de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1000" b="0" i="0" u="none" strike="noStrike" baseline="0" dirty="0">
                    <a:latin typeface="VFSTNH+Calibri"/>
                  </a:rPr>
                  <a:t> </a:t>
                </a:r>
                <a:r>
                  <a:rPr lang="fr-FR" sz="2400" b="0" i="0" u="none" strike="noStrike" baseline="0" dirty="0">
                    <a:latin typeface="VFSTNH+Calibri"/>
                  </a:rPr>
                  <a:t>d’eau a-t-il consommé durant ce mois ? </a:t>
                </a:r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E2B2440-A360-8E5D-51A8-D56AEE8D2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937" y="3991318"/>
                <a:ext cx="6096000" cy="2397516"/>
              </a:xfrm>
              <a:prstGeom prst="rect">
                <a:avLst/>
              </a:prstGeom>
              <a:blipFill>
                <a:blip r:embed="rId4"/>
                <a:stretch>
                  <a:fillRect l="-1500" t="-2036" r="-2800" b="-12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7AB4DED-1878-B3FC-4807-8235A02DE6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1929" y="1911123"/>
            <a:ext cx="3097162" cy="20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44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vais vous montrer comment résoudre ce genre de problème.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5" name="Image 4" descr="Une image contenant texte, ligne, nombre, Tracé&#10;&#10;Le contenu généré par l’IA peut être incorrect.">
            <a:extLst>
              <a:ext uri="{FF2B5EF4-FFF2-40B4-BE49-F238E27FC236}">
                <a16:creationId xmlns:a16="http://schemas.microsoft.com/office/drawing/2014/main" id="{1EF832FF-41CF-2137-082C-8EEFDE75E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291" y="951792"/>
            <a:ext cx="4878762" cy="57720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E734738-058A-1806-9AB3-83E8585B38F5}"/>
                  </a:ext>
                </a:extLst>
              </p:cNvPr>
              <p:cNvSpPr txBox="1"/>
              <p:nvPr/>
            </p:nvSpPr>
            <p:spPr>
              <a:xfrm>
                <a:off x="299621" y="1501874"/>
                <a:ext cx="4345859" cy="3539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800" b="0" i="0" u="none" strike="noStrike" baseline="0" dirty="0">
                    <a:latin typeface="VFSTNH+Calibri"/>
                  </a:rPr>
                  <a:t>La facture mensuelle </a:t>
                </a:r>
              </a:p>
              <a:p>
                <a:pPr algn="just"/>
                <a:r>
                  <a:rPr lang="fr-FR" sz="2800" b="0" i="0" u="none" strike="noStrike" baseline="0" dirty="0">
                    <a:latin typeface="VFSTNH+Calibri"/>
                  </a:rPr>
                  <a:t>(en DH) de la consommation</a:t>
                </a:r>
              </a:p>
              <a:p>
                <a:pPr algn="just"/>
                <a:r>
                  <a:rPr lang="fr-FR" sz="2800" b="0" i="0" u="none" strike="noStrike" baseline="0" dirty="0">
                    <a:latin typeface="VFSTNH+Calibri"/>
                  </a:rPr>
                  <a:t> d’eau (en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FR" sz="28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800" b="0" i="0" u="none" strike="noStrike" baseline="0" dirty="0">
                    <a:latin typeface="VFSTNH+Calibri"/>
                  </a:rPr>
                  <a:t>) de M. Alami</a:t>
                </a:r>
              </a:p>
              <a:p>
                <a:pPr algn="just"/>
                <a:r>
                  <a:rPr lang="fr-FR" sz="2800" b="0" i="0" u="none" strike="noStrike" baseline="0" dirty="0">
                    <a:latin typeface="VFSTNH+Calibri"/>
                  </a:rPr>
                  <a:t> est représentée par le </a:t>
                </a:r>
              </a:p>
              <a:p>
                <a:pPr algn="just"/>
                <a:r>
                  <a:rPr lang="fr-FR" sz="2800" b="0" i="0" u="none" strike="noStrike" baseline="0" dirty="0">
                    <a:latin typeface="VFSTNH+Calibri"/>
                  </a:rPr>
                  <a:t>graphe ci-contre. </a:t>
                </a:r>
              </a:p>
              <a:p>
                <a:pPr algn="just"/>
                <a:r>
                  <a:rPr lang="fr-FR" sz="2800" b="0" i="0" u="none" strike="noStrike" baseline="0" dirty="0">
                    <a:latin typeface="VFSTNH+Calibri"/>
                  </a:rPr>
                  <a:t>M. Alami a payé 290DH. </a:t>
                </a:r>
              </a:p>
              <a:p>
                <a:pPr algn="just"/>
                <a:r>
                  <a:rPr lang="fr-FR" sz="2800" b="0" i="0" u="none" strike="noStrike" baseline="0" dirty="0">
                    <a:latin typeface="VFSTNH+Calibri"/>
                  </a:rPr>
                  <a:t>Combien de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FR" sz="2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1050" b="0" i="0" u="none" strike="noStrike" baseline="0" dirty="0">
                    <a:latin typeface="VFSTNH+Calibri"/>
                  </a:rPr>
                  <a:t> </a:t>
                </a:r>
                <a:r>
                  <a:rPr lang="fr-FR" sz="2800" b="0" i="0" u="none" strike="noStrike" baseline="0" dirty="0">
                    <a:latin typeface="VFSTNH+Calibri"/>
                  </a:rPr>
                  <a:t>d’eau a-t-il</a:t>
                </a:r>
              </a:p>
              <a:p>
                <a:pPr algn="just"/>
                <a:r>
                  <a:rPr lang="fr-FR" sz="2800" b="0" i="0" u="none" strike="noStrike" baseline="0" dirty="0">
                    <a:latin typeface="VFSTNH+Calibri"/>
                  </a:rPr>
                  <a:t> consommé durant ce mois </a:t>
                </a:r>
                <a:r>
                  <a:rPr lang="fr-FR" sz="2400" b="0" i="0" u="none" strike="noStrike" baseline="0" dirty="0">
                    <a:latin typeface="VFSTNH+Calibri"/>
                  </a:rPr>
                  <a:t>? </a:t>
                </a:r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E734738-058A-1806-9AB3-83E8585B3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21" y="1501874"/>
                <a:ext cx="4345859" cy="3539430"/>
              </a:xfrm>
              <a:prstGeom prst="rect">
                <a:avLst/>
              </a:prstGeom>
              <a:blipFill>
                <a:blip r:embed="rId4"/>
                <a:stretch>
                  <a:fillRect l="-2805" t="-1549" r="-3226" b="-39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273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679869" y="56194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33410B80-98A4-3E3D-77B0-51D1B829708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  <a:r>
              <a:rPr kumimoji="0" lang="fr-FR" sz="1600" b="1" i="0" u="none" strike="noStrike" kern="1200" cap="none" spc="0" normalizeH="0" baseline="3000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ère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étape :Je comprends le problème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odécagone 3">
            <a:extLst>
              <a:ext uri="{FF2B5EF4-FFF2-40B4-BE49-F238E27FC236}">
                <a16:creationId xmlns:a16="http://schemas.microsoft.com/office/drawing/2014/main" id="{CDED9619-BFA0-4296-D713-2AA8B6A28C28}"/>
              </a:ext>
            </a:extLst>
          </p:cNvPr>
          <p:cNvSpPr/>
          <p:nvPr/>
        </p:nvSpPr>
        <p:spPr>
          <a:xfrm>
            <a:off x="452362" y="1591733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12BFD1-E804-47F4-D382-8AEDA5350A4F}"/>
              </a:ext>
            </a:extLst>
          </p:cNvPr>
          <p:cNvSpPr txBox="1"/>
          <p:nvPr/>
        </p:nvSpPr>
        <p:spPr>
          <a:xfrm>
            <a:off x="1049866" y="164358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C00000"/>
                </a:solidFill>
                <a:latin typeface="VFSTNH+Calibri-Bold"/>
              </a:rPr>
              <a:t>Je comprends le problème : </a:t>
            </a:r>
            <a:endParaRPr lang="fr-FR" sz="2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31118D8-3F87-3222-ED80-E8D48DD9F0A4}"/>
                  </a:ext>
                </a:extLst>
              </p:cNvPr>
              <p:cNvSpPr txBox="1"/>
              <p:nvPr/>
            </p:nvSpPr>
            <p:spPr>
              <a:xfrm>
                <a:off x="838551" y="2212586"/>
                <a:ext cx="10259342" cy="652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24800" indent="-285750" algn="just">
                  <a:buFont typeface="Wingdings" panose="05000000000000000000" pitchFamily="2" charset="2"/>
                  <a:buChar char="ü"/>
                </a:pPr>
                <a:r>
                  <a:rPr lang="fr-FR" sz="1800" b="1" i="0" u="none" strike="noStrike" baseline="0" dirty="0">
                    <a:latin typeface="VFSTNH+Calibri"/>
                  </a:rPr>
                  <a:t>La facture mensuelle (en DH) est une fonction</a:t>
                </a:r>
              </a:p>
              <a:p>
                <a:pPr marR="24800" algn="just"/>
                <a:r>
                  <a:rPr lang="fr-FR" sz="1800" b="1" i="0" u="none" strike="noStrike" baseline="0" dirty="0">
                    <a:latin typeface="VFSTNH+Calibri"/>
                  </a:rPr>
                  <a:t> affine de la consommation d’eau (en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800" b="1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800" b="1" i="1" u="none" strike="noStrike" baseline="0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sz="1800" b="1" i="1" u="none" strike="noStrike" baseline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fr-FR" sz="1800" b="1" i="0" u="none" strike="noStrike" baseline="0" dirty="0">
                    <a:latin typeface="VFSTNH+Calibri"/>
                  </a:rPr>
                  <a:t>). </a:t>
                </a:r>
                <a:endParaRPr lang="fr-FR" b="1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31118D8-3F87-3222-ED80-E8D48DD9F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51" y="2212586"/>
                <a:ext cx="10259342" cy="652551"/>
              </a:xfrm>
              <a:prstGeom prst="rect">
                <a:avLst/>
              </a:prstGeom>
              <a:blipFill>
                <a:blip r:embed="rId3"/>
                <a:stretch>
                  <a:fillRect l="-416" t="-5607" b="-140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8C0DF9D7-7090-7126-A678-473C771F17C2}"/>
              </a:ext>
            </a:extLst>
          </p:cNvPr>
          <p:cNvSpPr txBox="1"/>
          <p:nvPr/>
        </p:nvSpPr>
        <p:spPr>
          <a:xfrm>
            <a:off x="907377" y="316335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800" b="1" i="0" u="none" strike="noStrike" baseline="0" dirty="0">
                <a:latin typeface="VFSTNH+Calibri"/>
              </a:rPr>
              <a:t>M. Alami a payé 290DH pour ce mois. 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020E198-8AF4-164A-1855-8C0DC518273C}"/>
                  </a:ext>
                </a:extLst>
              </p:cNvPr>
              <p:cNvSpPr txBox="1"/>
              <p:nvPr/>
            </p:nvSpPr>
            <p:spPr>
              <a:xfrm>
                <a:off x="907377" y="4004219"/>
                <a:ext cx="9497459" cy="652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24800" indent="-285750" algn="just">
                  <a:buFont typeface="Wingdings" panose="05000000000000000000" pitchFamily="2" charset="2"/>
                  <a:buChar char="ü"/>
                </a:pPr>
                <a:r>
                  <a:rPr lang="fr-FR" sz="1800" b="1" i="0" u="none" strike="noStrike" baseline="0" dirty="0">
                    <a:latin typeface="VFSTNH+Calibri"/>
                  </a:rPr>
                  <a:t>Je cherche la quantité d’eau consommée</a:t>
                </a:r>
              </a:p>
              <a:p>
                <a:pPr marR="24800" algn="just"/>
                <a:r>
                  <a:rPr lang="fr-FR" sz="1800" b="1" i="0" u="none" strike="noStrike" baseline="0" dirty="0">
                    <a:latin typeface="VFSTNH+Calibri"/>
                  </a:rPr>
                  <a:t> durant ce mois 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800" b="1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800" b="1" i="1" u="none" strike="noStrike" baseline="0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sz="1800" b="1" i="1" u="none" strike="noStrike" baseline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fr-FR" sz="800" b="1" i="0" u="none" strike="noStrike" baseline="0" dirty="0">
                    <a:latin typeface="VFSTNH+Calibri"/>
                  </a:rPr>
                  <a:t> </a:t>
                </a:r>
                <a:endParaRPr lang="fr-FR" b="1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020E198-8AF4-164A-1855-8C0DC5182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377" y="4004219"/>
                <a:ext cx="9497459" cy="652551"/>
              </a:xfrm>
              <a:prstGeom prst="rect">
                <a:avLst/>
              </a:prstGeom>
              <a:blipFill>
                <a:blip r:embed="rId4"/>
                <a:stretch>
                  <a:fillRect l="-578" t="-5607" b="-140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6DC6E6EA-0F30-95E2-1099-BF22A3BB0E9B}"/>
              </a:ext>
            </a:extLst>
          </p:cNvPr>
          <p:cNvSpPr txBox="1"/>
          <p:nvPr/>
        </p:nvSpPr>
        <p:spPr>
          <a:xfrm>
            <a:off x="907377" y="4891247"/>
            <a:ext cx="83504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800" b="1" i="0" u="none" strike="noStrike" baseline="0" dirty="0">
                <a:latin typeface="VFSTNH+Calibri"/>
              </a:rPr>
              <a:t>La lecture directe sur le graphe ne me permet</a:t>
            </a:r>
          </a:p>
          <a:p>
            <a:pPr algn="just"/>
            <a:r>
              <a:rPr lang="fr-FR" sz="1800" b="1" i="0" u="none" strike="noStrike" baseline="0" dirty="0">
                <a:latin typeface="VFSTNH+Calibri"/>
              </a:rPr>
              <a:t> pas de répondre à la question. </a:t>
            </a:r>
            <a:endParaRPr lang="fr-FR" b="1" dirty="0"/>
          </a:p>
        </p:txBody>
      </p:sp>
      <p:pic>
        <p:nvPicPr>
          <p:cNvPr id="19" name="Image 18" descr="Une image contenant texte, ligne, nombre, Tracé&#10;&#10;Le contenu généré par l’IA peut être incorrect.">
            <a:extLst>
              <a:ext uri="{FF2B5EF4-FFF2-40B4-BE49-F238E27FC236}">
                <a16:creationId xmlns:a16="http://schemas.microsoft.com/office/drawing/2014/main" id="{A37B1E18-DA91-7D0A-7F78-CFC5719DB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5244" y="1087191"/>
            <a:ext cx="4656890" cy="550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2" grpId="0"/>
      <p:bldP spid="14" grpId="0"/>
      <p:bldP spid="16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2D317-22CD-CA5A-7FD9-47909F9E5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02622AFD-D6E2-1A21-E72C-A73C8A65CF5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4669679-1CA2-C191-EF9A-89514E287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E0777692-ED57-1B80-B78C-E02B6886F61D}"/>
              </a:ext>
            </a:extLst>
          </p:cNvPr>
          <p:cNvSpPr txBox="1"/>
          <p:nvPr/>
        </p:nvSpPr>
        <p:spPr>
          <a:xfrm>
            <a:off x="679869" y="56194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0B514E5-A8AB-D76C-751D-5E2362F66135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2</a:t>
            </a:r>
            <a:r>
              <a:rPr lang="fr-FR" sz="1600" b="1" baseline="30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ème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:Je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modélise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 problème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odécagone 3">
            <a:extLst>
              <a:ext uri="{FF2B5EF4-FFF2-40B4-BE49-F238E27FC236}">
                <a16:creationId xmlns:a16="http://schemas.microsoft.com/office/drawing/2014/main" id="{AFC2EE76-AC11-DDA6-01A5-95F191755F07}"/>
              </a:ext>
            </a:extLst>
          </p:cNvPr>
          <p:cNvSpPr/>
          <p:nvPr/>
        </p:nvSpPr>
        <p:spPr>
          <a:xfrm>
            <a:off x="452362" y="1591733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4A6400-E1F5-B919-0B82-6EF4918E1B86}"/>
              </a:ext>
            </a:extLst>
          </p:cNvPr>
          <p:cNvSpPr txBox="1"/>
          <p:nvPr/>
        </p:nvSpPr>
        <p:spPr>
          <a:xfrm>
            <a:off x="1049866" y="164358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C00000"/>
                </a:solidFill>
                <a:latin typeface="VFSTNH+Calibri-Bold"/>
              </a:rPr>
              <a:t>Je modélise le problème :</a:t>
            </a:r>
            <a:endParaRPr lang="fr-FR" sz="2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209C7CE-25B6-EDDA-CEDE-695271192089}"/>
                  </a:ext>
                </a:extLst>
              </p:cNvPr>
              <p:cNvSpPr txBox="1"/>
              <p:nvPr/>
            </p:nvSpPr>
            <p:spPr>
              <a:xfrm>
                <a:off x="838551" y="2212586"/>
                <a:ext cx="10259342" cy="83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24800" indent="-285750" algn="just">
                  <a:buFont typeface="Wingdings" panose="05000000000000000000" pitchFamily="2" charset="2"/>
                  <a:buChar char="ü"/>
                </a:pPr>
                <a:r>
                  <a:rPr lang="fr-FR" sz="2400" b="1" i="0" u="none" strike="noStrike" baseline="0" dirty="0">
                    <a:latin typeface="VFSTNH+Calibri"/>
                  </a:rPr>
                  <a:t>Je note 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sz="2400" b="1" i="0" u="none" strike="noStrike" baseline="0" dirty="0">
                    <a:latin typeface="VFSTNH+Calibri"/>
                  </a:rPr>
                  <a:t> la somme à payer (en DH) </a:t>
                </a:r>
              </a:p>
              <a:p>
                <a:pPr marR="24800" algn="just"/>
                <a:r>
                  <a:rPr lang="fr-FR" sz="2400" b="1" i="0" u="none" strike="noStrike" baseline="0" dirty="0">
                    <a:latin typeface="VFSTNH+Calibri"/>
                  </a:rPr>
                  <a:t>    et 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2400" b="1" i="0" u="none" strike="noStrike" baseline="0" dirty="0">
                    <a:latin typeface="VFSTNH+Calibri"/>
                  </a:rPr>
                  <a:t> la consommation d’eau (en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b="1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 u="none" strike="noStrike" baseline="0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sz="2400" b="1" i="1" u="none" strike="noStrike" baseline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fr-FR" sz="2400" b="1" i="0" u="none" strike="noStrike" baseline="0" dirty="0">
                    <a:latin typeface="VFSTNH+Calibri"/>
                  </a:rPr>
                  <a:t>). 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209C7CE-25B6-EDDA-CEDE-695271192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51" y="2212586"/>
                <a:ext cx="10259342" cy="839332"/>
              </a:xfrm>
              <a:prstGeom prst="rect">
                <a:avLst/>
              </a:prstGeom>
              <a:blipFill>
                <a:blip r:embed="rId3"/>
                <a:stretch>
                  <a:fillRect l="-951" t="-5797" b="-159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B6EE5E3-3FD6-AEC8-1D3A-510BBC02A56F}"/>
                  </a:ext>
                </a:extLst>
              </p:cNvPr>
              <p:cNvSpPr txBox="1"/>
              <p:nvPr/>
            </p:nvSpPr>
            <p:spPr>
              <a:xfrm>
                <a:off x="765809" y="3575250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fr-FR" sz="2400" b="1" i="0" u="none" strike="noStrike" baseline="0" dirty="0">
                    <a:latin typeface="VFSTNH+Calibri"/>
                  </a:rPr>
                  <a:t>Je cherche 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sz="2400" b="1" i="0" u="none" strike="noStrike" baseline="0" dirty="0">
                    <a:latin typeface="VFSTNH+Calibri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sz="2400" b="1" i="0" u="none" strike="noStrike" baseline="0" dirty="0">
                    <a:latin typeface="VFSTNH+Calibri"/>
                  </a:rPr>
                  <a:t> pour avoir 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b="1" i="1" u="none" strike="noStrike" baseline="0" dirty="0" err="1" smtClean="0"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sz="2400" b="1" i="0" u="none" strike="noStrike" baseline="0" dirty="0">
                    <a:latin typeface="VFSTNH+Calibri"/>
                  </a:rPr>
                  <a:t>. 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B6EE5E3-3FD6-AEC8-1D3A-510BBC02A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3575250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14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E0173FC-40A1-C14C-AF8C-A263D3DF37EB}"/>
                  </a:ext>
                </a:extLst>
              </p:cNvPr>
              <p:cNvSpPr txBox="1"/>
              <p:nvPr/>
            </p:nvSpPr>
            <p:spPr>
              <a:xfrm>
                <a:off x="838551" y="4714297"/>
                <a:ext cx="949745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24800" indent="-285750" algn="just">
                  <a:buFont typeface="Wingdings" panose="05000000000000000000" pitchFamily="2" charset="2"/>
                  <a:buChar char="ü"/>
                </a:pPr>
                <a:r>
                  <a:rPr lang="fr-FR" sz="2400" b="1" i="0" u="none" strike="noStrike" baseline="0" dirty="0">
                    <a:latin typeface="VFSTNH+Calibri"/>
                  </a:rPr>
                  <a:t>Je calcule La valeur de 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2400" b="1" i="0" u="none" strike="noStrike" baseline="0" dirty="0">
                    <a:latin typeface="VFSTNH+Calibri"/>
                  </a:rPr>
                  <a:t> pour </a:t>
                </a:r>
                <a14:m>
                  <m:oMath xmlns:m="http://schemas.openxmlformats.org/officeDocument/2006/math"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𝟐𝟗𝟎</m:t>
                    </m:r>
                    <m:r>
                      <a:rPr lang="fr-FR" sz="2400" b="1" i="1" u="none" strike="noStrike" baseline="0" dirty="0" smtClean="0">
                        <a:latin typeface="Cambria Math" panose="02040503050406030204" pitchFamily="18" charset="0"/>
                      </a:rPr>
                      <m:t>𝑫𝑯</m:t>
                    </m:r>
                  </m:oMath>
                </a14:m>
                <a:r>
                  <a:rPr lang="fr-FR" sz="2400" b="1" i="0" u="none" strike="noStrike" baseline="0" dirty="0">
                    <a:latin typeface="VFSTNH+Calibri"/>
                  </a:rPr>
                  <a:t>.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E0173FC-40A1-C14C-AF8C-A263D3DF3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51" y="4714297"/>
                <a:ext cx="9497459" cy="461665"/>
              </a:xfrm>
              <a:prstGeom prst="rect">
                <a:avLst/>
              </a:prstGeom>
              <a:blipFill>
                <a:blip r:embed="rId5"/>
                <a:stretch>
                  <a:fillRect l="-899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36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6D713-9165-DA2F-0134-6CB52C3C0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FD70A360-3252-39B7-9FC1-DB510F41CDB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FFA5C6B-22F3-19C6-280F-352433351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96CFF59-AA9E-C7DC-1F7A-E5441209E7CB}"/>
              </a:ext>
            </a:extLst>
          </p:cNvPr>
          <p:cNvSpPr txBox="1"/>
          <p:nvPr/>
        </p:nvSpPr>
        <p:spPr>
          <a:xfrm>
            <a:off x="679869" y="56194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D596FE06-20C3-EE42-ADFE-59C6E0BBB49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3</a:t>
            </a:r>
            <a:r>
              <a:rPr lang="fr-FR" sz="1600" b="1" baseline="30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ème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:Je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fais les calculs: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odécagone 3">
            <a:extLst>
              <a:ext uri="{FF2B5EF4-FFF2-40B4-BE49-F238E27FC236}">
                <a16:creationId xmlns:a16="http://schemas.microsoft.com/office/drawing/2014/main" id="{5BA9D231-111D-E0EA-B2C6-E8804D6137A9}"/>
              </a:ext>
            </a:extLst>
          </p:cNvPr>
          <p:cNvSpPr/>
          <p:nvPr/>
        </p:nvSpPr>
        <p:spPr>
          <a:xfrm>
            <a:off x="452362" y="1591733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49FCA6-5288-E56D-43A5-E8796976D316}"/>
              </a:ext>
            </a:extLst>
          </p:cNvPr>
          <p:cNvSpPr txBox="1"/>
          <p:nvPr/>
        </p:nvSpPr>
        <p:spPr>
          <a:xfrm>
            <a:off x="1049866" y="164358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C00000"/>
                </a:solidFill>
                <a:latin typeface="VFSTNH+Calibri-Bold"/>
              </a:rPr>
              <a:t>Je fais les calculs:</a:t>
            </a:r>
            <a:endParaRPr lang="fr-FR" sz="2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7A55D3A-F4E9-7D9D-81A0-1A76C6AD631C}"/>
                  </a:ext>
                </a:extLst>
              </p:cNvPr>
              <p:cNvSpPr txBox="1"/>
              <p:nvPr/>
            </p:nvSpPr>
            <p:spPr>
              <a:xfrm>
                <a:off x="679869" y="2181503"/>
                <a:ext cx="10259342" cy="43038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24800" indent="-285750" algn="just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b="1" i="1" dirty="0" err="1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1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fr-FR" sz="2400" b="1" dirty="0">
                  <a:solidFill>
                    <a:schemeClr val="accent1"/>
                  </a:solidFill>
                  <a:latin typeface="VFSTNH+Calibri"/>
                </a:endParaRPr>
              </a:p>
              <a:p>
                <a:pPr marR="24800" algn="just"/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sz="2400" b="1" dirty="0">
                    <a:latin typeface="VFSTNH+Calibri"/>
                  </a:rPr>
                  <a:t> est l’ordonnée à l’origine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𝟓𝟎</m:t>
                    </m:r>
                  </m:oMath>
                </a14:m>
                <a:endParaRPr lang="fr-FR" sz="2400" b="1" dirty="0">
                  <a:latin typeface="VFSTNH+Calibri"/>
                </a:endParaRPr>
              </a:p>
              <a:p>
                <a:pPr marR="24800" algn="just"/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sz="2400" b="1" dirty="0">
                    <a:latin typeface="VFSTNH+Calibri"/>
                  </a:rPr>
                  <a:t> est la pente du graphe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latin typeface="Cambria Math" panose="020405030504060302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fr-FR" sz="2400" b="1" i="1" dirty="0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400" b="1" dirty="0">
                  <a:latin typeface="VFSTNH+Calibri"/>
                </a:endParaRPr>
              </a:p>
              <a:p>
                <a:pPr marR="2480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  <a:latin typeface="VFSTNH+Calibri"/>
                </a:endParaRPr>
              </a:p>
              <a:p>
                <a:pPr marL="285750" marR="24800" indent="-285750" algn="just">
                  <a:buFont typeface="Wingdings" panose="05000000000000000000" pitchFamily="2" charset="2"/>
                  <a:buChar char="ü"/>
                </a:pPr>
                <a:r>
                  <a:rPr lang="fr-FR" sz="2400" b="1" dirty="0">
                    <a:latin typeface="VFSTNH+Calibri"/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𝟐𝟗𝟎</m:t>
                    </m:r>
                    <m:r>
                      <a:rPr lang="fr-FR" sz="24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>
                    <a:latin typeface="VFSTNH+Calibri"/>
                  </a:rPr>
                  <a:t>; j'ai :</a:t>
                </a:r>
              </a:p>
              <a:p>
                <a:pPr marR="2480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𝟐𝟗𝟎</m:t>
                      </m:r>
                    </m:oMath>
                  </m:oMathPara>
                </a14:m>
                <a:endParaRPr lang="fr-FR" sz="2400" b="1" dirty="0">
                  <a:latin typeface="VFSTNH+Calibri"/>
                </a:endParaRPr>
              </a:p>
              <a:p>
                <a:pPr marR="2480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𝟐𝟗𝟎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𝟓𝟎</m:t>
                      </m:r>
                    </m:oMath>
                  </m:oMathPara>
                </a14:m>
                <a:endParaRPr lang="fr-FR" sz="2400" b="1" dirty="0">
                  <a:latin typeface="VFSTNH+Calibri"/>
                </a:endParaRPr>
              </a:p>
              <a:p>
                <a:pPr marR="2480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𝟐𝟒𝟎</m:t>
                      </m:r>
                    </m:oMath>
                  </m:oMathPara>
                </a14:m>
                <a:endParaRPr lang="fr-FR" sz="2400" b="1" dirty="0">
                  <a:latin typeface="VFSTNH+Calibri"/>
                </a:endParaRPr>
              </a:p>
              <a:p>
                <a:pPr marR="2480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fr-FR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dirty="0" smtClean="0">
                              <a:latin typeface="Cambria Math" panose="02040503050406030204" pitchFamily="18" charset="0"/>
                            </a:rPr>
                            <m:t>𝟐𝟒𝟎</m:t>
                          </m:r>
                        </m:num>
                        <m:den>
                          <m:r>
                            <a:rPr lang="fr-FR" sz="24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latin typeface="VFSTNH+Calibri"/>
                </a:endParaRPr>
              </a:p>
              <a:p>
                <a:pPr marR="2480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𝟏𝟐𝟎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7A55D3A-F4E9-7D9D-81A0-1A76C6AD6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869" y="2181503"/>
                <a:ext cx="10259342" cy="4303871"/>
              </a:xfrm>
              <a:prstGeom prst="rect">
                <a:avLst/>
              </a:prstGeom>
              <a:blipFill>
                <a:blip r:embed="rId3"/>
                <a:stretch>
                  <a:fillRect l="-832" t="-7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texte, ligne, nombre, diagramme&#10;&#10;Le contenu généré par l’IA peut être incorrect.">
            <a:extLst>
              <a:ext uri="{FF2B5EF4-FFF2-40B4-BE49-F238E27FC236}">
                <a16:creationId xmlns:a16="http://schemas.microsoft.com/office/drawing/2014/main" id="{418E7595-4FF6-C343-1620-4FE9F2B89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8082" y="1381954"/>
            <a:ext cx="4971556" cy="46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4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4B604-9230-ED35-C026-B69331FF1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AA4A128D-FDD7-DDEF-8F22-5BAB9AA79DD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C38CEBD-8E23-D656-6106-9ABB8CE7E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C29C9FE-E775-B260-F640-918CBCE8FEA9}"/>
              </a:ext>
            </a:extLst>
          </p:cNvPr>
          <p:cNvSpPr txBox="1"/>
          <p:nvPr/>
        </p:nvSpPr>
        <p:spPr>
          <a:xfrm>
            <a:off x="679869" y="56194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7EAFCE10-FA1A-C5B1-49BC-274E0F0D40D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1600" b="1" i="0" u="none" strike="noStrike" kern="1200" cap="none" spc="0" normalizeH="0" baseline="3000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ème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étape :Je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vérifie: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odécagone 3">
            <a:extLst>
              <a:ext uri="{FF2B5EF4-FFF2-40B4-BE49-F238E27FC236}">
                <a16:creationId xmlns:a16="http://schemas.microsoft.com/office/drawing/2014/main" id="{D76F6143-9491-87AD-60CF-61AE69837370}"/>
              </a:ext>
            </a:extLst>
          </p:cNvPr>
          <p:cNvSpPr/>
          <p:nvPr/>
        </p:nvSpPr>
        <p:spPr>
          <a:xfrm>
            <a:off x="452361" y="2694686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541C3D1-4EBF-71CA-A6EF-EA44C0904F8D}"/>
              </a:ext>
            </a:extLst>
          </p:cNvPr>
          <p:cNvSpPr txBox="1"/>
          <p:nvPr/>
        </p:nvSpPr>
        <p:spPr>
          <a:xfrm>
            <a:off x="1059698" y="2734968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C00000"/>
                </a:solidFill>
                <a:latin typeface="VFSTNH+Calibri-Bold"/>
              </a:rPr>
              <a:t>Je </a:t>
            </a:r>
            <a:r>
              <a:rPr lang="fr-FR" sz="2000" b="1" dirty="0">
                <a:solidFill>
                  <a:srgbClr val="C00000"/>
                </a:solidFill>
                <a:latin typeface="VFSTNH+Calibri-Bold"/>
              </a:rPr>
              <a:t>vérifie</a:t>
            </a:r>
            <a:r>
              <a:rPr lang="fr-FR" sz="2000" b="1" i="0" u="none" strike="noStrike" baseline="0" dirty="0">
                <a:solidFill>
                  <a:srgbClr val="C00000"/>
                </a:solidFill>
                <a:latin typeface="VFSTNH+Calibri-Bold"/>
              </a:rPr>
              <a:t>:</a:t>
            </a:r>
            <a:endParaRPr lang="fr-FR" sz="2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5393487-C460-6EDA-C06A-A0A8AA55A407}"/>
                  </a:ext>
                </a:extLst>
              </p:cNvPr>
              <p:cNvSpPr txBox="1"/>
              <p:nvPr/>
            </p:nvSpPr>
            <p:spPr>
              <a:xfrm>
                <a:off x="848383" y="3303967"/>
                <a:ext cx="515912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24800" indent="-285750" algn="just">
                  <a:buFont typeface="Wingdings" panose="05000000000000000000" pitchFamily="2" charset="2"/>
                  <a:buChar char="ü"/>
                </a:pPr>
                <a:r>
                  <a:rPr lang="fr-FR" sz="2400" b="1" dirty="0">
                    <a:latin typeface="VFSTNH+Calibri"/>
                  </a:rPr>
                  <a:t>Au vu du graphique, pour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𝟏𝟐𝟎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sz="2400" b="1" dirty="0">
                  <a:latin typeface="VFSTNH+Calibri"/>
                </a:endParaRPr>
              </a:p>
              <a:p>
                <a:pPr marR="24800" algn="just"/>
                <a:r>
                  <a:rPr lang="fr-FR" sz="2400" b="1" dirty="0">
                    <a:latin typeface="VFSTNH+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sz="2400" b="1" dirty="0">
                    <a:latin typeface="VFSTNH+Calibri"/>
                  </a:rPr>
                  <a:t> est proche de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𝟐𝟗𝟎</m:t>
                    </m:r>
                  </m:oMath>
                </a14:m>
                <a:r>
                  <a:rPr lang="fr-FR" sz="2400" b="1" dirty="0">
                    <a:latin typeface="VFSTNH+Calibri"/>
                  </a:rPr>
                  <a:t>.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5393487-C460-6EDA-C06A-A0A8AA55A4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83" y="3303967"/>
                <a:ext cx="5159127" cy="830997"/>
              </a:xfrm>
              <a:prstGeom prst="rect">
                <a:avLst/>
              </a:prstGeom>
              <a:blipFill>
                <a:blip r:embed="rId3"/>
                <a:stretch>
                  <a:fillRect l="-1773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, ligne, nombre, Tracé&#10;&#10;Le contenu généré par l’IA peut être incorrect.">
            <a:extLst>
              <a:ext uri="{FF2B5EF4-FFF2-40B4-BE49-F238E27FC236}">
                <a16:creationId xmlns:a16="http://schemas.microsoft.com/office/drawing/2014/main" id="{11BAAAEE-CE70-D2EF-21CC-C8E77703F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244" y="1087191"/>
            <a:ext cx="4656890" cy="5509561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E21AD7B-9E71-54E0-32E0-7BF1770D593F}"/>
              </a:ext>
            </a:extLst>
          </p:cNvPr>
          <p:cNvCxnSpPr/>
          <p:nvPr/>
        </p:nvCxnSpPr>
        <p:spPr>
          <a:xfrm flipV="1">
            <a:off x="8465574" y="3008671"/>
            <a:ext cx="0" cy="2890684"/>
          </a:xfrm>
          <a:prstGeom prst="straightConnector1">
            <a:avLst/>
          </a:prstGeom>
          <a:ln w="412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A5C71AB-AAC0-CC3E-3511-1FBE1485F718}"/>
              </a:ext>
            </a:extLst>
          </p:cNvPr>
          <p:cNvCxnSpPr/>
          <p:nvPr/>
        </p:nvCxnSpPr>
        <p:spPr>
          <a:xfrm flipH="1">
            <a:off x="7155698" y="3008671"/>
            <a:ext cx="1309876" cy="0"/>
          </a:xfrm>
          <a:prstGeom prst="straightConnector1">
            <a:avLst/>
          </a:prstGeom>
          <a:ln w="444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78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3A1A3-5500-3DF0-8B08-3BEA70EC8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D3BA3B0D-4A36-3145-8701-E08B0E82C29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B54306D-B1BB-BA57-D8C9-C3ADDC982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67DE9D2-696C-EFC1-E08E-55357E4DDFDA}"/>
              </a:ext>
            </a:extLst>
          </p:cNvPr>
          <p:cNvSpPr txBox="1"/>
          <p:nvPr/>
        </p:nvSpPr>
        <p:spPr>
          <a:xfrm>
            <a:off x="679869" y="56194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753A36-3813-46D5-548F-3D51BA324F5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5</a:t>
            </a:r>
            <a:r>
              <a:rPr lang="fr-FR" sz="1600" b="1" baseline="30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ème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étape :Je conclus</a:t>
            </a:r>
          </a:p>
        </p:txBody>
      </p:sp>
      <p:sp>
        <p:nvSpPr>
          <p:cNvPr id="4" name="Dodécagone 3">
            <a:extLst>
              <a:ext uri="{FF2B5EF4-FFF2-40B4-BE49-F238E27FC236}">
                <a16:creationId xmlns:a16="http://schemas.microsoft.com/office/drawing/2014/main" id="{4FE60935-1A00-A4B9-5AD6-F9091056805A}"/>
              </a:ext>
            </a:extLst>
          </p:cNvPr>
          <p:cNvSpPr/>
          <p:nvPr/>
        </p:nvSpPr>
        <p:spPr>
          <a:xfrm>
            <a:off x="663677" y="2930676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5BBD03F-C697-77BA-6FA6-206FC330F78B}"/>
              </a:ext>
            </a:extLst>
          </p:cNvPr>
          <p:cNvSpPr txBox="1"/>
          <p:nvPr/>
        </p:nvSpPr>
        <p:spPr>
          <a:xfrm>
            <a:off x="1261181" y="298253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C00000"/>
                </a:solidFill>
                <a:latin typeface="VFSTNH+Calibri-Bold"/>
              </a:rPr>
              <a:t>Je conclus:</a:t>
            </a:r>
            <a:endParaRPr lang="fr-FR" sz="2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D23592D-6FF2-5C7F-7C19-81871AB42957}"/>
                  </a:ext>
                </a:extLst>
              </p:cNvPr>
              <p:cNvSpPr txBox="1"/>
              <p:nvPr/>
            </p:nvSpPr>
            <p:spPr>
              <a:xfrm>
                <a:off x="1049866" y="3551529"/>
                <a:ext cx="10259342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24800" indent="-285750" algn="just">
                  <a:buFont typeface="Wingdings" panose="05000000000000000000" pitchFamily="2" charset="2"/>
                  <a:buChar char="ü"/>
                </a:pPr>
                <a:r>
                  <a:rPr lang="fr-FR" sz="2400" b="1" dirty="0">
                    <a:latin typeface="VFSTNH+Calibri"/>
                  </a:rPr>
                  <a:t>La quantité d’eau consommée par M. Alami durant ce mois est 120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fr-FR" sz="2400" b="1" dirty="0">
                    <a:latin typeface="VFSTNH+Calibri"/>
                  </a:rPr>
                  <a:t>.</a:t>
                </a:r>
                <a:endParaRPr lang="fr-FR" sz="2400" b="1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D23592D-6FF2-5C7F-7C19-81871AB42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66" y="3551529"/>
                <a:ext cx="10259342" cy="470000"/>
              </a:xfrm>
              <a:prstGeom prst="rect">
                <a:avLst/>
              </a:prstGeom>
              <a:blipFill>
                <a:blip r:embed="rId3"/>
                <a:stretch>
                  <a:fillRect l="-772" t="-7792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882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0D49393-65D3-DA2E-7E63-EC5A3BB9EED5}"/>
              </a:ext>
            </a:extLst>
          </p:cNvPr>
          <p:cNvSpPr txBox="1"/>
          <p:nvPr/>
        </p:nvSpPr>
        <p:spPr>
          <a:xfrm>
            <a:off x="199736" y="990600"/>
            <a:ext cx="8480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résoudre un problème graphique je suis les étapes suivantes:</a:t>
            </a:r>
          </a:p>
        </p:txBody>
      </p:sp>
      <p:sp>
        <p:nvSpPr>
          <p:cNvPr id="2" name="D_A_01">
            <a:extLst>
              <a:ext uri="{FF2B5EF4-FFF2-40B4-BE49-F238E27FC236}">
                <a16:creationId xmlns:a16="http://schemas.microsoft.com/office/drawing/2014/main" id="{6B2E12FC-179D-C3E0-B6EA-DCA12A1336F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3" name="Dodécagone 2">
            <a:extLst>
              <a:ext uri="{FF2B5EF4-FFF2-40B4-BE49-F238E27FC236}">
                <a16:creationId xmlns:a16="http://schemas.microsoft.com/office/drawing/2014/main" id="{A01DEF30-E6B0-FC15-7C98-CE9AFC8BCE2C}"/>
              </a:ext>
            </a:extLst>
          </p:cNvPr>
          <p:cNvSpPr/>
          <p:nvPr/>
        </p:nvSpPr>
        <p:spPr>
          <a:xfrm>
            <a:off x="452362" y="1591733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8C050E-301B-9A43-466D-A2D5C2BE7012}"/>
              </a:ext>
            </a:extLst>
          </p:cNvPr>
          <p:cNvSpPr txBox="1"/>
          <p:nvPr/>
        </p:nvSpPr>
        <p:spPr>
          <a:xfrm>
            <a:off x="1049866" y="164358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………………….. le problème </a:t>
            </a:r>
            <a:r>
              <a:rPr lang="fr-FR" sz="2000" b="1" dirty="0">
                <a:latin typeface="VFSTNH+Calibri-Bold"/>
              </a:rPr>
              <a:t>.</a:t>
            </a:r>
            <a:r>
              <a:rPr lang="fr-FR" sz="2000" b="1" i="0" u="none" strike="noStrike" baseline="0" dirty="0">
                <a:latin typeface="VFSTNH+Calibri-Bold"/>
              </a:rPr>
              <a:t> </a:t>
            </a:r>
            <a:endParaRPr lang="fr-FR" sz="2000" dirty="0"/>
          </a:p>
        </p:txBody>
      </p:sp>
      <p:sp>
        <p:nvSpPr>
          <p:cNvPr id="6" name="Dodécagone 5">
            <a:extLst>
              <a:ext uri="{FF2B5EF4-FFF2-40B4-BE49-F238E27FC236}">
                <a16:creationId xmlns:a16="http://schemas.microsoft.com/office/drawing/2014/main" id="{131036F6-3B8F-55CB-2F51-A0802F21B9D5}"/>
              </a:ext>
            </a:extLst>
          </p:cNvPr>
          <p:cNvSpPr/>
          <p:nvPr/>
        </p:nvSpPr>
        <p:spPr>
          <a:xfrm>
            <a:off x="452362" y="2408161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AEF9B6-8989-2F77-B840-BC0D38A6D7F2}"/>
              </a:ext>
            </a:extLst>
          </p:cNvPr>
          <p:cNvSpPr txBox="1"/>
          <p:nvPr/>
        </p:nvSpPr>
        <p:spPr>
          <a:xfrm>
            <a:off x="1049866" y="246001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………………… le problème .</a:t>
            </a:r>
            <a:endParaRPr lang="fr-FR" sz="2000" dirty="0"/>
          </a:p>
        </p:txBody>
      </p:sp>
      <p:sp>
        <p:nvSpPr>
          <p:cNvPr id="11" name="Dodécagone 10">
            <a:extLst>
              <a:ext uri="{FF2B5EF4-FFF2-40B4-BE49-F238E27FC236}">
                <a16:creationId xmlns:a16="http://schemas.microsoft.com/office/drawing/2014/main" id="{A1C31E7B-D139-8058-2BE1-16C2D6DE0913}"/>
              </a:ext>
            </a:extLst>
          </p:cNvPr>
          <p:cNvSpPr/>
          <p:nvPr/>
        </p:nvSpPr>
        <p:spPr>
          <a:xfrm>
            <a:off x="452362" y="3245666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A30D2D-8683-0746-5E4B-5AF7B4CD79D1}"/>
              </a:ext>
            </a:extLst>
          </p:cNvPr>
          <p:cNvSpPr txBox="1"/>
          <p:nvPr/>
        </p:nvSpPr>
        <p:spPr>
          <a:xfrm>
            <a:off x="1049866" y="32975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fais ……………..</a:t>
            </a:r>
            <a:endParaRPr lang="fr-FR" sz="2000" dirty="0"/>
          </a:p>
        </p:txBody>
      </p:sp>
      <p:sp>
        <p:nvSpPr>
          <p:cNvPr id="15" name="Dodécagone 14">
            <a:extLst>
              <a:ext uri="{FF2B5EF4-FFF2-40B4-BE49-F238E27FC236}">
                <a16:creationId xmlns:a16="http://schemas.microsoft.com/office/drawing/2014/main" id="{E8F81A6C-E4FC-383B-4E6F-1E133DFF3520}"/>
              </a:ext>
            </a:extLst>
          </p:cNvPr>
          <p:cNvSpPr/>
          <p:nvPr/>
        </p:nvSpPr>
        <p:spPr>
          <a:xfrm>
            <a:off x="452362" y="4083171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FFC5855-B560-7EB5-8E9A-C538E50589AB}"/>
              </a:ext>
            </a:extLst>
          </p:cNvPr>
          <p:cNvSpPr txBox="1"/>
          <p:nvPr/>
        </p:nvSpPr>
        <p:spPr>
          <a:xfrm>
            <a:off x="1059699" y="412345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</a:t>
            </a:r>
            <a:r>
              <a:rPr lang="fr-FR" sz="2000" b="1" dirty="0">
                <a:latin typeface="VFSTNH+Calibri-Bold"/>
              </a:rPr>
              <a:t>…………………….</a:t>
            </a:r>
            <a:endParaRPr lang="fr-FR" sz="2000" dirty="0"/>
          </a:p>
        </p:txBody>
      </p:sp>
      <p:sp>
        <p:nvSpPr>
          <p:cNvPr id="17" name="Dodécagone 16">
            <a:extLst>
              <a:ext uri="{FF2B5EF4-FFF2-40B4-BE49-F238E27FC236}">
                <a16:creationId xmlns:a16="http://schemas.microsoft.com/office/drawing/2014/main" id="{028650B5-F6CC-DED6-BAFD-BDB69844CF31}"/>
              </a:ext>
            </a:extLst>
          </p:cNvPr>
          <p:cNvSpPr/>
          <p:nvPr/>
        </p:nvSpPr>
        <p:spPr>
          <a:xfrm>
            <a:off x="462195" y="4982729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106CA92-B433-912E-7842-87F300CA39E7}"/>
              </a:ext>
            </a:extLst>
          </p:cNvPr>
          <p:cNvSpPr txBox="1"/>
          <p:nvPr/>
        </p:nvSpPr>
        <p:spPr>
          <a:xfrm>
            <a:off x="1059699" y="503458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……………………………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5" grpId="0"/>
      <p:bldP spid="6" grpId="0" animBg="1"/>
      <p:bldP spid="9" grpId="0"/>
      <p:bldP spid="11" grpId="0" animBg="1"/>
      <p:bldP spid="13" grpId="0"/>
      <p:bldP spid="15" grpId="0" animBg="1"/>
      <p:bldP spid="16" grpId="0"/>
      <p:bldP spid="17" grpId="0" animBg="1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0004A-06A5-9D56-002C-ED96EA343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BF715FD-9530-811D-E121-604F7D21DF9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EBBF963-94ED-0497-D4CE-7E2A78C366D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1E5912D-EFAA-F961-CD86-BDD6A03A2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7827B6C-BE79-5E41-898B-44D0A6A5A4D8}"/>
              </a:ext>
            </a:extLst>
          </p:cNvPr>
          <p:cNvSpPr txBox="1"/>
          <p:nvPr/>
        </p:nvSpPr>
        <p:spPr>
          <a:xfrm>
            <a:off x="199736" y="990600"/>
            <a:ext cx="8480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résoudre un problème graphique je suis les étapes suivantes:</a:t>
            </a:r>
          </a:p>
        </p:txBody>
      </p:sp>
      <p:sp>
        <p:nvSpPr>
          <p:cNvPr id="2" name="D_A_01">
            <a:extLst>
              <a:ext uri="{FF2B5EF4-FFF2-40B4-BE49-F238E27FC236}">
                <a16:creationId xmlns:a16="http://schemas.microsoft.com/office/drawing/2014/main" id="{CEF1C926-7ED2-60C3-5320-AF4576C8868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les bonnes réponses</a:t>
            </a:r>
          </a:p>
        </p:txBody>
      </p:sp>
      <p:sp>
        <p:nvSpPr>
          <p:cNvPr id="3" name="Dodécagone 2">
            <a:extLst>
              <a:ext uri="{FF2B5EF4-FFF2-40B4-BE49-F238E27FC236}">
                <a16:creationId xmlns:a16="http://schemas.microsoft.com/office/drawing/2014/main" id="{9EA5A6DC-06C9-0333-0717-DD608E1133A8}"/>
              </a:ext>
            </a:extLst>
          </p:cNvPr>
          <p:cNvSpPr/>
          <p:nvPr/>
        </p:nvSpPr>
        <p:spPr>
          <a:xfrm>
            <a:off x="452362" y="1591733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A5CBE5D-A0E5-8E51-8A2D-8340359987B8}"/>
              </a:ext>
            </a:extLst>
          </p:cNvPr>
          <p:cNvSpPr txBox="1"/>
          <p:nvPr/>
        </p:nvSpPr>
        <p:spPr>
          <a:xfrm>
            <a:off x="1049866" y="164358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                         le problème . </a:t>
            </a:r>
            <a:endParaRPr lang="fr-FR" sz="2000" dirty="0"/>
          </a:p>
        </p:txBody>
      </p:sp>
      <p:sp>
        <p:nvSpPr>
          <p:cNvPr id="6" name="Dodécagone 5">
            <a:extLst>
              <a:ext uri="{FF2B5EF4-FFF2-40B4-BE49-F238E27FC236}">
                <a16:creationId xmlns:a16="http://schemas.microsoft.com/office/drawing/2014/main" id="{6BA7654B-706E-000F-12D7-3502BF8D2FB8}"/>
              </a:ext>
            </a:extLst>
          </p:cNvPr>
          <p:cNvSpPr/>
          <p:nvPr/>
        </p:nvSpPr>
        <p:spPr>
          <a:xfrm>
            <a:off x="452362" y="2408161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5DACDE-968E-A0C3-254E-EEC6AB0C433B}"/>
              </a:ext>
            </a:extLst>
          </p:cNvPr>
          <p:cNvSpPr txBox="1"/>
          <p:nvPr/>
        </p:nvSpPr>
        <p:spPr>
          <a:xfrm>
            <a:off x="1049866" y="246001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                          le problème .</a:t>
            </a:r>
            <a:endParaRPr lang="fr-FR" sz="2000" dirty="0"/>
          </a:p>
        </p:txBody>
      </p:sp>
      <p:sp>
        <p:nvSpPr>
          <p:cNvPr id="9" name="Dodécagone 8">
            <a:extLst>
              <a:ext uri="{FF2B5EF4-FFF2-40B4-BE49-F238E27FC236}">
                <a16:creationId xmlns:a16="http://schemas.microsoft.com/office/drawing/2014/main" id="{A46A58FE-338D-1F92-E561-4F582B03AA89}"/>
              </a:ext>
            </a:extLst>
          </p:cNvPr>
          <p:cNvSpPr/>
          <p:nvPr/>
        </p:nvSpPr>
        <p:spPr>
          <a:xfrm>
            <a:off x="452362" y="3245666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E096816-7294-B658-0D89-B55371552258}"/>
              </a:ext>
            </a:extLst>
          </p:cNvPr>
          <p:cNvSpPr txBox="1"/>
          <p:nvPr/>
        </p:nvSpPr>
        <p:spPr>
          <a:xfrm>
            <a:off x="1049866" y="32975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fais                           </a:t>
            </a:r>
            <a:r>
              <a:rPr lang="fr-FR" sz="2000" b="1" dirty="0">
                <a:latin typeface="VFSTNH+Calibri-Bold"/>
              </a:rPr>
              <a:t>.</a:t>
            </a:r>
            <a:endParaRPr lang="fr-FR" sz="2000" dirty="0"/>
          </a:p>
        </p:txBody>
      </p:sp>
      <p:sp>
        <p:nvSpPr>
          <p:cNvPr id="11" name="Dodécagone 10">
            <a:extLst>
              <a:ext uri="{FF2B5EF4-FFF2-40B4-BE49-F238E27FC236}">
                <a16:creationId xmlns:a16="http://schemas.microsoft.com/office/drawing/2014/main" id="{140027B6-B5BA-E6EA-5097-568E1D38114E}"/>
              </a:ext>
            </a:extLst>
          </p:cNvPr>
          <p:cNvSpPr/>
          <p:nvPr/>
        </p:nvSpPr>
        <p:spPr>
          <a:xfrm>
            <a:off x="452362" y="4083171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F94609-0282-76C5-DE8F-E67B07632563}"/>
              </a:ext>
            </a:extLst>
          </p:cNvPr>
          <p:cNvSpPr txBox="1"/>
          <p:nvPr/>
        </p:nvSpPr>
        <p:spPr>
          <a:xfrm>
            <a:off x="1059699" y="412345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                          </a:t>
            </a:r>
            <a:r>
              <a:rPr lang="fr-FR" sz="2000" b="1" dirty="0">
                <a:latin typeface="VFSTNH+Calibri-Bold"/>
              </a:rPr>
              <a:t>.</a:t>
            </a:r>
            <a:endParaRPr lang="fr-FR" sz="2000" dirty="0"/>
          </a:p>
        </p:txBody>
      </p:sp>
      <p:sp>
        <p:nvSpPr>
          <p:cNvPr id="13" name="Dodécagone 12">
            <a:extLst>
              <a:ext uri="{FF2B5EF4-FFF2-40B4-BE49-F238E27FC236}">
                <a16:creationId xmlns:a16="http://schemas.microsoft.com/office/drawing/2014/main" id="{9A5DC86E-01FD-1A8A-7DC7-B00C763B8C7C}"/>
              </a:ext>
            </a:extLst>
          </p:cNvPr>
          <p:cNvSpPr/>
          <p:nvPr/>
        </p:nvSpPr>
        <p:spPr>
          <a:xfrm>
            <a:off x="462195" y="4982729"/>
            <a:ext cx="455015" cy="473041"/>
          </a:xfrm>
          <a:prstGeom prst="dodecagon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71FBF43-8080-2CCC-909C-2BED01A37BB2}"/>
              </a:ext>
            </a:extLst>
          </p:cNvPr>
          <p:cNvSpPr txBox="1"/>
          <p:nvPr/>
        </p:nvSpPr>
        <p:spPr>
          <a:xfrm>
            <a:off x="1059699" y="503458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VFSTNH+Calibri-Bold"/>
              </a:rPr>
              <a:t>Je                      </a:t>
            </a:r>
            <a:r>
              <a:rPr lang="fr-FR" sz="2000" b="1" dirty="0">
                <a:latin typeface="VFSTNH+Calibri-Bold"/>
              </a:rPr>
              <a:t>.</a:t>
            </a:r>
            <a:endParaRPr lang="fr-FR" sz="20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AC0774B-FCC9-5167-B926-82E4BC69693F}"/>
              </a:ext>
            </a:extLst>
          </p:cNvPr>
          <p:cNvSpPr txBox="1"/>
          <p:nvPr/>
        </p:nvSpPr>
        <p:spPr>
          <a:xfrm>
            <a:off x="1469571" y="1621284"/>
            <a:ext cx="1589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FSTNH+Calibri-Bold"/>
                <a:ea typeface="+mn-ea"/>
                <a:cs typeface="+mn-cs"/>
              </a:rPr>
              <a:t>comprends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139C64A-A358-C8F0-92E2-57D35C49EB0E}"/>
              </a:ext>
            </a:extLst>
          </p:cNvPr>
          <p:cNvSpPr txBox="1"/>
          <p:nvPr/>
        </p:nvSpPr>
        <p:spPr>
          <a:xfrm>
            <a:off x="1608081" y="2447583"/>
            <a:ext cx="13122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FSTNH+Calibri-Bold"/>
                <a:ea typeface="+mn-ea"/>
                <a:cs typeface="+mn-cs"/>
              </a:rPr>
              <a:t>modélise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26CFC73-0E8E-C9E1-7CB8-C25913552460}"/>
              </a:ext>
            </a:extLst>
          </p:cNvPr>
          <p:cNvSpPr txBox="1"/>
          <p:nvPr/>
        </p:nvSpPr>
        <p:spPr>
          <a:xfrm>
            <a:off x="1901995" y="3265337"/>
            <a:ext cx="13122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FSTNH+Calibri-Bold"/>
                <a:ea typeface="+mn-ea"/>
                <a:cs typeface="+mn-cs"/>
              </a:rPr>
              <a:t>les calculs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CA2FCFE-CB8C-E944-5A84-0B9DADE8DC3C}"/>
              </a:ext>
            </a:extLst>
          </p:cNvPr>
          <p:cNvSpPr txBox="1"/>
          <p:nvPr/>
        </p:nvSpPr>
        <p:spPr>
          <a:xfrm>
            <a:off x="1608081" y="4149257"/>
            <a:ext cx="957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VFSTNH+Calibri-Bold"/>
              </a:rPr>
              <a:t>vérifie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D3275CD-F38F-6439-F3BD-8677F9287CEC}"/>
              </a:ext>
            </a:extLst>
          </p:cNvPr>
          <p:cNvSpPr txBox="1"/>
          <p:nvPr/>
        </p:nvSpPr>
        <p:spPr>
          <a:xfrm>
            <a:off x="1484483" y="5055660"/>
            <a:ext cx="10736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FSTNH+Calibri-Bold"/>
                <a:ea typeface="+mn-ea"/>
                <a:cs typeface="+mn-cs"/>
              </a:rPr>
              <a:t>conclus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0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5" grpId="0"/>
      <p:bldP spid="6" grpId="0" animBg="1"/>
      <p:bldP spid="7" grpId="0"/>
      <p:bldP spid="9" grpId="0" animBg="1"/>
      <p:bldP spid="10" grpId="0"/>
      <p:bldP spid="11" grpId="0" animBg="1"/>
      <p:bldP spid="12" grpId="0"/>
      <p:bldP spid="13" grpId="0" animBg="1"/>
      <p:bldP spid="15" grpId="0"/>
      <p:bldP spid="17" grpId="0"/>
      <p:bldP spid="19" grpId="0"/>
      <p:bldP spid="21" grpId="0"/>
      <p:bldP spid="23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354221" y="60958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4978558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107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FF536D53-12A1-E4FC-B4A4-FDCEBDA4664C}"/>
              </a:ext>
            </a:extLst>
          </p:cNvPr>
          <p:cNvGrpSpPr/>
          <p:nvPr/>
        </p:nvGrpSpPr>
        <p:grpSpPr>
          <a:xfrm>
            <a:off x="2296886" y="1043480"/>
            <a:ext cx="7184308" cy="5155310"/>
            <a:chOff x="2296886" y="1043480"/>
            <a:chExt cx="7184308" cy="5155310"/>
          </a:xfrm>
        </p:grpSpPr>
        <p:pic>
          <p:nvPicPr>
            <p:cNvPr id="5" name="Image 4" descr="Une image contenant texte, capture d’écran, nombre, ligne&#10;&#10;Le contenu généré par l’IA peut être incorrect.">
              <a:extLst>
                <a:ext uri="{FF2B5EF4-FFF2-40B4-BE49-F238E27FC236}">
                  <a16:creationId xmlns:a16="http://schemas.microsoft.com/office/drawing/2014/main" id="{41ED8575-E972-AF39-9C77-B41DD4122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6886" y="1043480"/>
              <a:ext cx="7184308" cy="515531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7474540-E645-2CBC-5AFF-93CA1260EA03}"/>
                </a:ext>
              </a:extLst>
            </p:cNvPr>
            <p:cNvSpPr/>
            <p:nvPr/>
          </p:nvSpPr>
          <p:spPr>
            <a:xfrm>
              <a:off x="8138713" y="5181601"/>
              <a:ext cx="141515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D45ACB5-E230-09C1-EAA1-0FF2D1AE37E6}"/>
                </a:ext>
              </a:extLst>
            </p:cNvPr>
            <p:cNvSpPr/>
            <p:nvPr/>
          </p:nvSpPr>
          <p:spPr>
            <a:xfrm>
              <a:off x="8465284" y="5181601"/>
              <a:ext cx="141515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95C599-E48C-FBD5-6829-28992485F55A}"/>
                </a:ext>
              </a:extLst>
            </p:cNvPr>
            <p:cNvSpPr/>
            <p:nvPr/>
          </p:nvSpPr>
          <p:spPr>
            <a:xfrm>
              <a:off x="8791855" y="5181601"/>
              <a:ext cx="141515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1755FD3-373E-A616-9C2D-B7C282D52F13}"/>
                </a:ext>
              </a:extLst>
            </p:cNvPr>
            <p:cNvSpPr/>
            <p:nvPr/>
          </p:nvSpPr>
          <p:spPr>
            <a:xfrm>
              <a:off x="7637970" y="3358243"/>
              <a:ext cx="141515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11DAB2-C482-662B-7F6E-D3FE74E6AD6A}"/>
                </a:ext>
              </a:extLst>
            </p:cNvPr>
            <p:cNvSpPr/>
            <p:nvPr/>
          </p:nvSpPr>
          <p:spPr>
            <a:xfrm>
              <a:off x="7899227" y="3358243"/>
              <a:ext cx="141515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0E088CF-0327-6C73-D542-75A4E2ED152A}"/>
                </a:ext>
              </a:extLst>
            </p:cNvPr>
            <p:cNvSpPr/>
            <p:nvPr/>
          </p:nvSpPr>
          <p:spPr>
            <a:xfrm>
              <a:off x="8160484" y="3358243"/>
              <a:ext cx="141515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74C283-35EC-1BE9-187A-D89ECCF405B4}"/>
                </a:ext>
              </a:extLst>
            </p:cNvPr>
            <p:cNvSpPr/>
            <p:nvPr/>
          </p:nvSpPr>
          <p:spPr>
            <a:xfrm>
              <a:off x="8417940" y="3358243"/>
              <a:ext cx="141515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975D57-F88B-E5AC-1026-4B96597942F0}"/>
                </a:ext>
              </a:extLst>
            </p:cNvPr>
            <p:cNvSpPr/>
            <p:nvPr/>
          </p:nvSpPr>
          <p:spPr>
            <a:xfrm>
              <a:off x="8692111" y="3358243"/>
              <a:ext cx="141515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2B3B330-1418-9555-584C-1FA11FB1509B}"/>
                </a:ext>
              </a:extLst>
            </p:cNvPr>
            <p:cNvSpPr/>
            <p:nvPr/>
          </p:nvSpPr>
          <p:spPr>
            <a:xfrm>
              <a:off x="8966283" y="3358243"/>
              <a:ext cx="95796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BDB2BCBA-BC9F-1707-C864-1DB0FDA7F9C1}"/>
              </a:ext>
            </a:extLst>
          </p:cNvPr>
          <p:cNvGrpSpPr/>
          <p:nvPr/>
        </p:nvGrpSpPr>
        <p:grpSpPr>
          <a:xfrm>
            <a:off x="285286" y="1665514"/>
            <a:ext cx="11677929" cy="3526971"/>
            <a:chOff x="285286" y="1665514"/>
            <a:chExt cx="11677929" cy="3526971"/>
          </a:xfrm>
        </p:grpSpPr>
        <p:pic>
          <p:nvPicPr>
            <p:cNvPr id="19" name="Image 18" descr="Une image contenant texte, ligne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411D7FA2-7D71-83D8-16D2-341F500C6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286" y="1665514"/>
              <a:ext cx="11677929" cy="3526971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1466A02-6638-C6FE-E5DA-5D7504061301}"/>
                </a:ext>
              </a:extLst>
            </p:cNvPr>
            <p:cNvSpPr/>
            <p:nvPr/>
          </p:nvSpPr>
          <p:spPr>
            <a:xfrm>
              <a:off x="11240145" y="4811095"/>
              <a:ext cx="141515" cy="1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E3E86060-2419-4F36-D500-7BA312E6C577}"/>
              </a:ext>
            </a:extLst>
          </p:cNvPr>
          <p:cNvSpPr txBox="1"/>
          <p:nvPr/>
        </p:nvSpPr>
        <p:spPr>
          <a:xfrm>
            <a:off x="1122082" y="4143187"/>
            <a:ext cx="717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 prix à payer est une fonction affine du nombre d’heures consommées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9CBB1E7-D194-90B1-073C-A2FCEA7C7959}"/>
              </a:ext>
            </a:extLst>
          </p:cNvPr>
          <p:cNvSpPr txBox="1"/>
          <p:nvPr/>
        </p:nvSpPr>
        <p:spPr>
          <a:xfrm>
            <a:off x="1241825" y="4512519"/>
            <a:ext cx="717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Ahmed a payé 111,5 DH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2E2F250-249A-2A13-0790-D7D1D5C52874}"/>
              </a:ext>
            </a:extLst>
          </p:cNvPr>
          <p:cNvSpPr txBox="1"/>
          <p:nvPr/>
        </p:nvSpPr>
        <p:spPr>
          <a:xfrm>
            <a:off x="1122082" y="4823153"/>
            <a:ext cx="717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Je cherche le nombre d’heures consommées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ligne, Tracé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7A94A13-7A7C-5006-30F3-C8B20EE9D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64" y="1385223"/>
            <a:ext cx="11541271" cy="3361056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livrets.(l’enseignant corrige l’erreur)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77226C0-71CF-1236-E35F-CE8052F26ED9}"/>
              </a:ext>
            </a:extLst>
          </p:cNvPr>
          <p:cNvSpPr txBox="1"/>
          <p:nvPr/>
        </p:nvSpPr>
        <p:spPr>
          <a:xfrm>
            <a:off x="7463481" y="990600"/>
            <a:ext cx="1695413" cy="430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345BB6F-B96B-979B-771E-DBF8873D86D5}"/>
                  </a:ext>
                </a:extLst>
              </p:cNvPr>
              <p:cNvSpPr txBox="1"/>
              <p:nvPr/>
            </p:nvSpPr>
            <p:spPr>
              <a:xfrm>
                <a:off x="3873551" y="1509861"/>
                <a:ext cx="71736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 le nombre d’heures et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 le prix à payer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C345BB6F-B96B-979B-771E-DBF8873D8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51" y="1509861"/>
                <a:ext cx="7173685" cy="369332"/>
              </a:xfrm>
              <a:prstGeom prst="rect">
                <a:avLst/>
              </a:prstGeom>
              <a:blipFill>
                <a:blip r:embed="rId6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60843EB-BA2A-FCD1-2582-2752CFFC3744}"/>
                  </a:ext>
                </a:extLst>
              </p:cNvPr>
              <p:cNvSpPr txBox="1"/>
              <p:nvPr/>
            </p:nvSpPr>
            <p:spPr>
              <a:xfrm>
                <a:off x="901752" y="1862894"/>
                <a:ext cx="14169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60843EB-BA2A-FCD1-2582-2752CFFC3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52" y="1862894"/>
                <a:ext cx="1416906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1691741-A383-94C1-D280-C7DFD5AC36FD}"/>
                  </a:ext>
                </a:extLst>
              </p:cNvPr>
              <p:cNvSpPr txBox="1"/>
              <p:nvPr/>
            </p:nvSpPr>
            <p:spPr>
              <a:xfrm>
                <a:off x="977952" y="2163577"/>
                <a:ext cx="7173685" cy="508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b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et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num>
                      <m:den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1691741-A383-94C1-D280-C7DFD5AC3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52" y="2163577"/>
                <a:ext cx="7173685" cy="508537"/>
              </a:xfrm>
              <a:prstGeom prst="rect">
                <a:avLst/>
              </a:prstGeom>
              <a:blipFill>
                <a:blip r:embed="rId8"/>
                <a:stretch>
                  <a:fillRect l="-680" b="-48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DE222AB-6FDD-6629-0C4F-5EFC5FAB2CE1}"/>
                  </a:ext>
                </a:extLst>
              </p:cNvPr>
              <p:cNvSpPr txBox="1"/>
              <p:nvPr/>
            </p:nvSpPr>
            <p:spPr>
              <a:xfrm>
                <a:off x="967067" y="2566821"/>
                <a:ext cx="22768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DE222AB-6FDD-6629-0C4F-5EFC5FAB2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067" y="2566821"/>
                <a:ext cx="2276876" cy="369332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942E16F-DA5F-F44A-34C8-EA1FB2CD0770}"/>
                  </a:ext>
                </a:extLst>
              </p:cNvPr>
              <p:cNvSpPr txBox="1"/>
              <p:nvPr/>
            </p:nvSpPr>
            <p:spPr>
              <a:xfrm>
                <a:off x="901751" y="3540292"/>
                <a:ext cx="48241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Pour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𝟏𝟏𝟏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fr-FR" b="1" i="0" dirty="0">
                    <a:solidFill>
                      <a:srgbClr val="FF0000"/>
                    </a:solidFill>
                    <a:latin typeface="+mj-lt"/>
                  </a:rPr>
                  <a:t>j′ai    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𝟏𝟏𝟏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942E16F-DA5F-F44A-34C8-EA1FB2CD0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51" y="3540292"/>
                <a:ext cx="4824135" cy="369332"/>
              </a:xfrm>
              <a:prstGeom prst="rect">
                <a:avLst/>
              </a:prstGeom>
              <a:blipFill>
                <a:blip r:embed="rId10"/>
                <a:stretch>
                  <a:fillRect l="-1138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623AC06-43F8-84E4-4E67-D2551A87519C}"/>
                  </a:ext>
                </a:extLst>
              </p:cNvPr>
              <p:cNvSpPr txBox="1"/>
              <p:nvPr/>
            </p:nvSpPr>
            <p:spPr>
              <a:xfrm>
                <a:off x="1403743" y="3834432"/>
                <a:ext cx="208251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𝟏𝟏𝟏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𝟐𝟎</m:t>
                    </m:r>
                  </m:oMath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623AC06-43F8-84E4-4E67-D2551A875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743" y="3834432"/>
                <a:ext cx="2082513" cy="369332"/>
              </a:xfrm>
              <a:prstGeom prst="rect">
                <a:avLst/>
              </a:prstGeom>
              <a:blipFill>
                <a:blip r:embed="rId11"/>
                <a:stretch>
                  <a:fillRect l="-233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3AEC00E-F720-1916-647E-7E6FD8A83157}"/>
                  </a:ext>
                </a:extLst>
              </p:cNvPr>
              <p:cNvSpPr txBox="1"/>
              <p:nvPr/>
            </p:nvSpPr>
            <p:spPr>
              <a:xfrm>
                <a:off x="3873551" y="3845091"/>
                <a:ext cx="3048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3AEC00E-F720-1916-647E-7E6FD8A83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51" y="3845091"/>
                <a:ext cx="304800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EB9AC50-221D-FA8A-D0F1-710F8BE5F758}"/>
                  </a:ext>
                </a:extLst>
              </p:cNvPr>
              <p:cNvSpPr txBox="1"/>
              <p:nvPr/>
            </p:nvSpPr>
            <p:spPr>
              <a:xfrm>
                <a:off x="229770" y="4111490"/>
                <a:ext cx="3048000" cy="6347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𝟗𝟏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EB9AC50-221D-FA8A-D0F1-710F8BE5F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770" y="4111490"/>
                <a:ext cx="3048000" cy="63478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7607E62-84EF-E238-286E-512F81ADF801}"/>
                  </a:ext>
                </a:extLst>
              </p:cNvPr>
              <p:cNvSpPr txBox="1"/>
              <p:nvPr/>
            </p:nvSpPr>
            <p:spPr>
              <a:xfrm>
                <a:off x="2918542" y="4163427"/>
                <a:ext cx="3048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𝒉𝒆𝒖𝒓𝒆𝒔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7607E62-84EF-E238-286E-512F81ADF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542" y="4163427"/>
                <a:ext cx="304800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lèche : bas 25">
            <a:extLst>
              <a:ext uri="{FF2B5EF4-FFF2-40B4-BE49-F238E27FC236}">
                <a16:creationId xmlns:a16="http://schemas.microsoft.com/office/drawing/2014/main" id="{5AC1D7C1-36B6-4636-D209-CC5B845A4A79}"/>
              </a:ext>
            </a:extLst>
          </p:cNvPr>
          <p:cNvSpPr/>
          <p:nvPr/>
        </p:nvSpPr>
        <p:spPr>
          <a:xfrm rot="16200000">
            <a:off x="3667605" y="3844869"/>
            <a:ext cx="167848" cy="43846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 : bas 26">
            <a:extLst>
              <a:ext uri="{FF2B5EF4-FFF2-40B4-BE49-F238E27FC236}">
                <a16:creationId xmlns:a16="http://schemas.microsoft.com/office/drawing/2014/main" id="{4BA521BB-3C23-CA16-42A7-E467DBD59000}"/>
              </a:ext>
            </a:extLst>
          </p:cNvPr>
          <p:cNvSpPr/>
          <p:nvPr/>
        </p:nvSpPr>
        <p:spPr>
          <a:xfrm rot="16200000">
            <a:off x="3101874" y="4197054"/>
            <a:ext cx="167848" cy="43846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 animBg="1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6F3C9-1E31-8AE9-2899-2CAE6B3A5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872829AB-8C00-A34F-6309-F6B6CE2A2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00" y="1295400"/>
            <a:ext cx="9164329" cy="752580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76AEE104-841D-54D8-BFDF-92022B64AED9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BC929911-9E64-6C85-4819-13F2411E1F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livrets.(l’enseignant corrige l’erreur)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3F6CF98-7DAB-2349-A5CD-0E112506851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9B0658E9-DB2F-C639-C19C-DAD6D0163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2BE6CD6-6066-DA0B-5774-F11E0F6CF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1BD93B3F-F707-D795-A2CD-A2BA8D011E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D5BBB5-5BA4-A643-C47B-80E95C41189D}"/>
              </a:ext>
            </a:extLst>
          </p:cNvPr>
          <p:cNvSpPr txBox="1"/>
          <p:nvPr/>
        </p:nvSpPr>
        <p:spPr>
          <a:xfrm>
            <a:off x="7463481" y="990600"/>
            <a:ext cx="1695413" cy="430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FDBB7F5-12C7-2CD9-3642-1EF92C1ED8BA}"/>
                  </a:ext>
                </a:extLst>
              </p:cNvPr>
              <p:cNvSpPr txBox="1"/>
              <p:nvPr/>
            </p:nvSpPr>
            <p:spPr>
              <a:xfrm>
                <a:off x="2139043" y="1205813"/>
                <a:ext cx="93126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i="0" dirty="0">
                    <a:solidFill>
                      <a:srgbClr val="FF0000"/>
                    </a:solidFill>
                    <a:latin typeface="+mj-lt"/>
                  </a:rPr>
                  <a:t>Au vu du graphique, pour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1" i="0" dirty="0">
                    <a:solidFill>
                      <a:srgbClr val="FF0000"/>
                    </a:solidFill>
                    <a:latin typeface="+mj-lt"/>
                  </a:rPr>
                  <a:t>est proche de 1</a:t>
                </a:r>
                <a14:m>
                  <m:oMath xmlns:m="http://schemas.openxmlformats.org/officeDocument/2006/math">
                    <m:r>
                      <a:rPr lang="fr-FR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𝟏𝟏</m:t>
                    </m:r>
                    <m:r>
                      <a:rPr lang="fr-FR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b="1" i="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FDBB7F5-12C7-2CD9-3642-1EF92C1ED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043" y="1205813"/>
                <a:ext cx="9312681" cy="369332"/>
              </a:xfrm>
              <a:prstGeom prst="rect">
                <a:avLst/>
              </a:prstGeom>
              <a:blipFill>
                <a:blip r:embed="rId6"/>
                <a:stretch>
                  <a:fillRect l="-589" t="-13333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8E616E3D-CC67-4521-9378-A9AA2428E250}"/>
              </a:ext>
            </a:extLst>
          </p:cNvPr>
          <p:cNvSpPr txBox="1"/>
          <p:nvPr/>
        </p:nvSpPr>
        <p:spPr>
          <a:xfrm>
            <a:off x="2408571" y="1541161"/>
            <a:ext cx="717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0" dirty="0">
                <a:solidFill>
                  <a:srgbClr val="FF0000"/>
                </a:solidFill>
                <a:latin typeface="+mj-lt"/>
              </a:rPr>
              <a:t>Ahmed a consommé  30,5 heures pendant ce mois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21" name="Image 20" descr="Une image contenant texte, ligne, Tracé, nombre&#10;&#10;Le contenu généré par l’IA peut être incorrect.">
            <a:extLst>
              <a:ext uri="{FF2B5EF4-FFF2-40B4-BE49-F238E27FC236}">
                <a16:creationId xmlns:a16="http://schemas.microsoft.com/office/drawing/2014/main" id="{640EADC3-3DD4-B5B9-526F-4DC4428EE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6994" y="1957974"/>
            <a:ext cx="4999222" cy="4651176"/>
          </a:xfrm>
          <a:prstGeom prst="rect">
            <a:avLst/>
          </a:prstGeom>
        </p:spPr>
      </p:pic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1BC578A-A5B8-6DEE-7595-5954071DECD4}"/>
              </a:ext>
            </a:extLst>
          </p:cNvPr>
          <p:cNvCxnSpPr>
            <a:cxnSpLocks/>
          </p:cNvCxnSpPr>
          <p:nvPr/>
        </p:nvCxnSpPr>
        <p:spPr>
          <a:xfrm flipV="1">
            <a:off x="4668214" y="2802194"/>
            <a:ext cx="0" cy="312665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476973D2-DFC5-AEE5-B08D-3E2415BCE6BD}"/>
              </a:ext>
            </a:extLst>
          </p:cNvPr>
          <p:cNvCxnSpPr/>
          <p:nvPr/>
        </p:nvCxnSpPr>
        <p:spPr>
          <a:xfrm flipH="1">
            <a:off x="3712029" y="2845738"/>
            <a:ext cx="977957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71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48074" y="2279821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  <a:solidFill>
            <a:schemeClr val="accent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29688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MA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234101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  <a:solidFill>
            <a:schemeClr val="bg1"/>
          </a:solidFill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90A3DEE-6392-595D-9685-469B50DAAED7}"/>
                  </a:ext>
                </a:extLst>
              </p:cNvPr>
              <p:cNvSpPr txBox="1"/>
              <p:nvPr/>
            </p:nvSpPr>
            <p:spPr>
              <a:xfrm>
                <a:off x="2785215" y="2375133"/>
                <a:ext cx="7985760" cy="646331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>
                <a:spAutoFit/>
              </a:bodyPr>
              <a:lstStyle/>
              <a:p>
                <a:r>
                  <a:rPr lang="fr-FR" sz="1800" dirty="0">
                    <a:solidFill>
                      <a:schemeClr val="bg1"/>
                    </a:solidFill>
                    <a:effectLst/>
                    <a:latin typeface="CIDFont+F1"/>
                  </a:rPr>
                  <a:t>Tracer le graphe de l’équation </a:t>
                </a:r>
                <a14:m>
                  <m:oMath xmlns:m="http://schemas.openxmlformats.org/officeDocument/2006/math"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𝑐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dirty="0">
                    <a:solidFill>
                      <a:schemeClr val="bg1"/>
                    </a:solidFill>
                    <a:effectLst/>
                    <a:latin typeface="CIDFont+F1"/>
                  </a:rPr>
                  <a:t>à partir des deux points d’intersection</a:t>
                </a:r>
              </a:p>
              <a:p>
                <a:r>
                  <a:rPr lang="fr-FR" sz="1800" dirty="0">
                    <a:solidFill>
                      <a:schemeClr val="bg1"/>
                    </a:solidFill>
                    <a:effectLst/>
                    <a:latin typeface="CIDFont+F1"/>
                  </a:rPr>
                  <a:t>avec les deux axes du repère</a:t>
                </a:r>
                <a:endParaRPr lang="fr-MA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B90A3DEE-6392-595D-9685-469B50DAAE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215" y="2375133"/>
                <a:ext cx="7985760" cy="646331"/>
              </a:xfrm>
              <a:prstGeom prst="rect">
                <a:avLst/>
              </a:prstGeom>
              <a:blipFill>
                <a:blip r:embed="rId3"/>
                <a:stretch>
                  <a:fillRect l="-687" t="-5660" b="-566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DD2E124-B41A-03B8-CFC4-26059727E625}"/>
                  </a:ext>
                </a:extLst>
              </p:cNvPr>
              <p:cNvSpPr txBox="1"/>
              <p:nvPr/>
            </p:nvSpPr>
            <p:spPr>
              <a:xfrm>
                <a:off x="2588569" y="1263622"/>
                <a:ext cx="7985760" cy="843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dirty="0">
                    <a:solidFill>
                      <a:schemeClr val="bg1"/>
                    </a:solidFill>
                    <a:effectLst/>
                    <a:latin typeface="CIDFont+F1"/>
                  </a:rPr>
                  <a:t>Tracer le graphe de l’équation </a:t>
                </a:r>
                <a14:m>
                  <m:oMath xmlns:m="http://schemas.openxmlformats.org/officeDocument/2006/math"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𝑐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dirty="0">
                    <a:solidFill>
                      <a:schemeClr val="bg1"/>
                    </a:solidFill>
                    <a:effectLst/>
                    <a:latin typeface="CIDFont+F1"/>
                  </a:rPr>
                  <a:t>à partir de celui de la fonction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i="1" dirty="0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1800" i="1" dirty="0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 =−</m:t>
                      </m:r>
                      <m:f>
                        <m:fPr>
                          <m:ctrlPr>
                            <a:rPr lang="fr-FR" sz="1800" i="1" dirty="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dirty="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1800" b="0" i="1" dirty="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fr-FR" sz="1800" b="0" i="1" dirty="0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800" b="0" i="1" dirty="0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800" b="0" i="1" dirty="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b="0" i="1" dirty="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fr-FR" sz="1800" b="0" i="1" dirty="0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fr-FR" sz="1800" i="1" dirty="0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MA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DD2E124-B41A-03B8-CFC4-26059727E6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569" y="1263622"/>
                <a:ext cx="7985760" cy="843693"/>
              </a:xfrm>
              <a:prstGeom prst="rect">
                <a:avLst/>
              </a:prstGeom>
              <a:blipFill>
                <a:blip r:embed="rId4"/>
                <a:stretch>
                  <a:fillRect l="-687" t="-35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9B98B64-7190-4F87-A33D-CB1F8B2484C5}"/>
                  </a:ext>
                </a:extLst>
              </p:cNvPr>
              <p:cNvSpPr txBox="1"/>
              <p:nvPr/>
            </p:nvSpPr>
            <p:spPr>
              <a:xfrm>
                <a:off x="2785215" y="3515530"/>
                <a:ext cx="609805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dirty="0">
                    <a:solidFill>
                      <a:schemeClr val="bg1"/>
                    </a:solidFill>
                    <a:effectLst/>
                    <a:latin typeface="CIDFont+F1"/>
                  </a:rPr>
                  <a:t>Tracer le graphe de l’équation </a:t>
                </a:r>
                <a14:m>
                  <m:oMath xmlns:m="http://schemas.openxmlformats.org/officeDocument/2006/math"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dirty="0">
                    <a:solidFill>
                      <a:schemeClr val="bg1"/>
                    </a:solidFill>
                    <a:effectLst/>
                    <a:latin typeface="CIDFont+F1"/>
                  </a:rPr>
                  <a:t>et de l’équation </a:t>
                </a:r>
                <a14:m>
                  <m:oMath xmlns:m="http://schemas.openxmlformats.org/officeDocument/2006/math"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sz="1800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dirty="0">
                    <a:solidFill>
                      <a:schemeClr val="bg1"/>
                    </a:solidFill>
                    <a:effectLst/>
                    <a:latin typeface="CIDFont+F1"/>
                  </a:rPr>
                  <a:t>.</a:t>
                </a:r>
                <a:endParaRPr lang="fr-MA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9B98B64-7190-4F87-A33D-CB1F8B248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215" y="3515530"/>
                <a:ext cx="6098058" cy="369332"/>
              </a:xfrm>
              <a:prstGeom prst="rect">
                <a:avLst/>
              </a:prstGeom>
              <a:blipFill>
                <a:blip r:embed="rId5"/>
                <a:stretch>
                  <a:fillRect l="-900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56126104-FEEB-81C5-C658-D2CCC1DB73FE}"/>
              </a:ext>
            </a:extLst>
          </p:cNvPr>
          <p:cNvSpPr txBox="1"/>
          <p:nvPr/>
        </p:nvSpPr>
        <p:spPr>
          <a:xfrm>
            <a:off x="2913888" y="4333705"/>
            <a:ext cx="81474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ffectLst/>
                <a:latin typeface="CIDFont+F1"/>
              </a:rPr>
              <a:t>Déterminer graphiquement la solution d’un système de deux équations</a:t>
            </a:r>
          </a:p>
          <a:p>
            <a:r>
              <a:rPr lang="fr-FR" sz="1800" dirty="0">
                <a:solidFill>
                  <a:schemeClr val="bg1"/>
                </a:solidFill>
                <a:effectLst/>
                <a:latin typeface="CIDFont+F1"/>
              </a:rPr>
              <a:t>du premier degré à deux inconnues.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D14EFD4-0443-29C1-451E-237B8FC84E42}"/>
              </a:ext>
            </a:extLst>
          </p:cNvPr>
          <p:cNvSpPr txBox="1"/>
          <p:nvPr/>
        </p:nvSpPr>
        <p:spPr>
          <a:xfrm>
            <a:off x="2976166" y="5535435"/>
            <a:ext cx="7861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effectLst/>
                <a:latin typeface="CIDFont+F1"/>
              </a:rPr>
              <a:t>Résoudre un problème graphique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107</a:t>
            </a:r>
          </a:p>
        </p:txBody>
      </p:sp>
      <p:pic>
        <p:nvPicPr>
          <p:cNvPr id="4" name="Image 3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D3554B53-FB69-D6C1-3320-C7DCB630C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36" y="1245365"/>
            <a:ext cx="11587121" cy="427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D80275-215F-AE59-F8D3-EE67693C19DA}"/>
              </a:ext>
            </a:extLst>
          </p:cNvPr>
          <p:cNvGrpSpPr/>
          <p:nvPr/>
        </p:nvGrpSpPr>
        <p:grpSpPr>
          <a:xfrm>
            <a:off x="1168564" y="1408817"/>
            <a:ext cx="8480207" cy="4465170"/>
            <a:chOff x="199736" y="990600"/>
            <a:chExt cx="8480207" cy="4465170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2ACF024-BF98-713E-E908-E1C651090AC4}"/>
                </a:ext>
              </a:extLst>
            </p:cNvPr>
            <p:cNvSpPr txBox="1"/>
            <p:nvPr/>
          </p:nvSpPr>
          <p:spPr>
            <a:xfrm>
              <a:off x="199736" y="990600"/>
              <a:ext cx="84802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/>
                <a:t>Pour résoudre un problème graphique je suis les étapes suivantes:</a:t>
              </a:r>
            </a:p>
          </p:txBody>
        </p:sp>
        <p:sp>
          <p:nvSpPr>
            <p:cNvPr id="11" name="Dodécagone 10">
              <a:extLst>
                <a:ext uri="{FF2B5EF4-FFF2-40B4-BE49-F238E27FC236}">
                  <a16:creationId xmlns:a16="http://schemas.microsoft.com/office/drawing/2014/main" id="{CA28358D-F300-360C-0C70-D5FECF9957B1}"/>
                </a:ext>
              </a:extLst>
            </p:cNvPr>
            <p:cNvSpPr/>
            <p:nvPr/>
          </p:nvSpPr>
          <p:spPr>
            <a:xfrm>
              <a:off x="452362" y="1591733"/>
              <a:ext cx="455015" cy="473041"/>
            </a:xfrm>
            <a:prstGeom prst="dodecag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1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ADCFCA5-14A5-0635-1B3B-FDECC9EE60F2}"/>
                </a:ext>
              </a:extLst>
            </p:cNvPr>
            <p:cNvSpPr txBox="1"/>
            <p:nvPr/>
          </p:nvSpPr>
          <p:spPr>
            <a:xfrm>
              <a:off x="1049866" y="1643587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b="1" i="0" u="none" strike="noStrike" baseline="0" dirty="0">
                  <a:latin typeface="VFSTNH+Calibri-Bold"/>
                </a:rPr>
                <a:t>Je                          le problème . </a:t>
              </a:r>
              <a:endParaRPr lang="fr-FR" sz="2000" dirty="0"/>
            </a:p>
          </p:txBody>
        </p:sp>
        <p:sp>
          <p:nvSpPr>
            <p:cNvPr id="14" name="Dodécagone 13">
              <a:extLst>
                <a:ext uri="{FF2B5EF4-FFF2-40B4-BE49-F238E27FC236}">
                  <a16:creationId xmlns:a16="http://schemas.microsoft.com/office/drawing/2014/main" id="{6E45217A-174E-25AC-2B47-0E8E74F1942F}"/>
                </a:ext>
              </a:extLst>
            </p:cNvPr>
            <p:cNvSpPr/>
            <p:nvPr/>
          </p:nvSpPr>
          <p:spPr>
            <a:xfrm>
              <a:off x="452362" y="2408161"/>
              <a:ext cx="455015" cy="473041"/>
            </a:xfrm>
            <a:prstGeom prst="dodecag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2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DF343251-04DC-9D1B-B374-0E17730D4BCE}"/>
                </a:ext>
              </a:extLst>
            </p:cNvPr>
            <p:cNvSpPr txBox="1"/>
            <p:nvPr/>
          </p:nvSpPr>
          <p:spPr>
            <a:xfrm>
              <a:off x="1049866" y="2460015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b="1" i="0" u="none" strike="noStrike" baseline="0" dirty="0">
                  <a:latin typeface="VFSTNH+Calibri-Bold"/>
                </a:rPr>
                <a:t>Je                           le problème .</a:t>
              </a:r>
              <a:endParaRPr lang="fr-FR" sz="2000" dirty="0"/>
            </a:p>
          </p:txBody>
        </p:sp>
        <p:sp>
          <p:nvSpPr>
            <p:cNvPr id="16" name="Dodécagone 15">
              <a:extLst>
                <a:ext uri="{FF2B5EF4-FFF2-40B4-BE49-F238E27FC236}">
                  <a16:creationId xmlns:a16="http://schemas.microsoft.com/office/drawing/2014/main" id="{C0D75E2F-4A8A-8F16-F14C-5D1F678CC905}"/>
                </a:ext>
              </a:extLst>
            </p:cNvPr>
            <p:cNvSpPr/>
            <p:nvPr/>
          </p:nvSpPr>
          <p:spPr>
            <a:xfrm>
              <a:off x="452362" y="3245666"/>
              <a:ext cx="455015" cy="473041"/>
            </a:xfrm>
            <a:prstGeom prst="dodecag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3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268E461-85AE-A946-7E2D-6072AF7BA98B}"/>
                </a:ext>
              </a:extLst>
            </p:cNvPr>
            <p:cNvSpPr txBox="1"/>
            <p:nvPr/>
          </p:nvSpPr>
          <p:spPr>
            <a:xfrm>
              <a:off x="1049866" y="3297520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b="1" i="0" u="none" strike="noStrike" baseline="0" dirty="0">
                  <a:latin typeface="VFSTNH+Calibri-Bold"/>
                </a:rPr>
                <a:t>Je fais                           </a:t>
              </a:r>
              <a:r>
                <a:rPr lang="fr-FR" sz="2000" b="1" dirty="0">
                  <a:latin typeface="VFSTNH+Calibri-Bold"/>
                </a:rPr>
                <a:t>.</a:t>
              </a:r>
              <a:endParaRPr lang="fr-FR" sz="2000" dirty="0"/>
            </a:p>
          </p:txBody>
        </p:sp>
        <p:sp>
          <p:nvSpPr>
            <p:cNvPr id="18" name="Dodécagone 17">
              <a:extLst>
                <a:ext uri="{FF2B5EF4-FFF2-40B4-BE49-F238E27FC236}">
                  <a16:creationId xmlns:a16="http://schemas.microsoft.com/office/drawing/2014/main" id="{5EACE106-F6D4-E9C2-74FE-5095AC539F1A}"/>
                </a:ext>
              </a:extLst>
            </p:cNvPr>
            <p:cNvSpPr/>
            <p:nvPr/>
          </p:nvSpPr>
          <p:spPr>
            <a:xfrm>
              <a:off x="452362" y="4083171"/>
              <a:ext cx="455015" cy="473041"/>
            </a:xfrm>
            <a:prstGeom prst="dodecag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4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65BAB74D-E105-13EA-4DF0-07336AC3E809}"/>
                </a:ext>
              </a:extLst>
            </p:cNvPr>
            <p:cNvSpPr txBox="1"/>
            <p:nvPr/>
          </p:nvSpPr>
          <p:spPr>
            <a:xfrm>
              <a:off x="1059699" y="4123453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b="1" i="0" u="none" strike="noStrike" baseline="0" dirty="0">
                  <a:latin typeface="VFSTNH+Calibri-Bold"/>
                </a:rPr>
                <a:t>Je                           </a:t>
              </a:r>
              <a:r>
                <a:rPr lang="fr-FR" sz="2000" b="1" dirty="0">
                  <a:latin typeface="VFSTNH+Calibri-Bold"/>
                </a:rPr>
                <a:t>.</a:t>
              </a:r>
              <a:endParaRPr lang="fr-FR" sz="2000" dirty="0"/>
            </a:p>
          </p:txBody>
        </p:sp>
        <p:sp>
          <p:nvSpPr>
            <p:cNvPr id="20" name="Dodécagone 19">
              <a:extLst>
                <a:ext uri="{FF2B5EF4-FFF2-40B4-BE49-F238E27FC236}">
                  <a16:creationId xmlns:a16="http://schemas.microsoft.com/office/drawing/2014/main" id="{007853C6-F5A1-756E-1974-AF5850408ECD}"/>
                </a:ext>
              </a:extLst>
            </p:cNvPr>
            <p:cNvSpPr/>
            <p:nvPr/>
          </p:nvSpPr>
          <p:spPr>
            <a:xfrm>
              <a:off x="462195" y="4982729"/>
              <a:ext cx="455015" cy="473041"/>
            </a:xfrm>
            <a:prstGeom prst="dodecago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5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EA3BFA48-56AD-B418-907C-F48B8CA5A619}"/>
                </a:ext>
              </a:extLst>
            </p:cNvPr>
            <p:cNvSpPr txBox="1"/>
            <p:nvPr/>
          </p:nvSpPr>
          <p:spPr>
            <a:xfrm>
              <a:off x="1059699" y="5034583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b="1" i="0" u="none" strike="noStrike" baseline="0" dirty="0">
                  <a:latin typeface="VFSTNH+Calibri-Bold"/>
                </a:rPr>
                <a:t>Je                      </a:t>
              </a:r>
              <a:r>
                <a:rPr lang="fr-FR" sz="2000" b="1" dirty="0">
                  <a:latin typeface="VFSTNH+Calibri-Bold"/>
                </a:rPr>
                <a:t>.</a:t>
              </a:r>
              <a:endParaRPr lang="fr-FR" sz="2000" dirty="0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AC692EC3-A5C7-4794-CA0F-A5ABE3CED9EC}"/>
                </a:ext>
              </a:extLst>
            </p:cNvPr>
            <p:cNvSpPr txBox="1"/>
            <p:nvPr/>
          </p:nvSpPr>
          <p:spPr>
            <a:xfrm>
              <a:off x="1469571" y="1621284"/>
              <a:ext cx="15893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FSTNH+Calibri-Bold"/>
                  <a:ea typeface="+mn-ea"/>
                  <a:cs typeface="+mn-cs"/>
                </a:rPr>
                <a:t>comprends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4C949A70-1372-D89D-7AB4-42838F49BF88}"/>
                </a:ext>
              </a:extLst>
            </p:cNvPr>
            <p:cNvSpPr txBox="1"/>
            <p:nvPr/>
          </p:nvSpPr>
          <p:spPr>
            <a:xfrm>
              <a:off x="1608081" y="2447583"/>
              <a:ext cx="131229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FSTNH+Calibri-Bold"/>
                  <a:ea typeface="+mn-ea"/>
                  <a:cs typeface="+mn-cs"/>
                </a:rPr>
                <a:t>modélise 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11A18B61-FB4D-AAEC-6AE7-3CEA2A4609E4}"/>
                </a:ext>
              </a:extLst>
            </p:cNvPr>
            <p:cNvSpPr txBox="1"/>
            <p:nvPr/>
          </p:nvSpPr>
          <p:spPr>
            <a:xfrm>
              <a:off x="1901995" y="3265337"/>
              <a:ext cx="131229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FSTNH+Calibri-Bold"/>
                  <a:ea typeface="+mn-ea"/>
                  <a:cs typeface="+mn-cs"/>
                </a:rPr>
                <a:t>les calculs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4ECB3C-5403-9A10-1C07-25EC13B58E44}"/>
                </a:ext>
              </a:extLst>
            </p:cNvPr>
            <p:cNvSpPr txBox="1"/>
            <p:nvPr/>
          </p:nvSpPr>
          <p:spPr>
            <a:xfrm>
              <a:off x="1608081" y="4149257"/>
              <a:ext cx="95794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>
                  <a:solidFill>
                    <a:srgbClr val="FF0000"/>
                  </a:solidFill>
                  <a:latin typeface="VFSTNH+Calibri-Bold"/>
                </a:rPr>
                <a:t>vérifie</a:t>
              </a:r>
              <a:endParaRPr lang="fr-FR" dirty="0">
                <a:solidFill>
                  <a:srgbClr val="FF0000"/>
                </a:solidFill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DF703D70-32D1-5A6E-A334-703A93623AA6}"/>
                </a:ext>
              </a:extLst>
            </p:cNvPr>
            <p:cNvSpPr txBox="1"/>
            <p:nvPr/>
          </p:nvSpPr>
          <p:spPr>
            <a:xfrm>
              <a:off x="1484483" y="5055660"/>
              <a:ext cx="107365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VFSTNH+Calibri-Bold"/>
                  <a:ea typeface="+mn-ea"/>
                  <a:cs typeface="+mn-cs"/>
                </a:rPr>
                <a:t>conclus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107</a:t>
            </a:r>
          </a:p>
        </p:txBody>
      </p:sp>
      <p:pic>
        <p:nvPicPr>
          <p:cNvPr id="6" name="Image 5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29D71C0C-B6FB-9FB3-8CAC-23C3DE749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335" y="1628523"/>
            <a:ext cx="10069330" cy="3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0545F-6728-07E1-6620-DB3600449FCC}"/>
              </a:ext>
            </a:extLst>
          </p:cNvPr>
          <p:cNvSpPr txBox="1"/>
          <p:nvPr/>
        </p:nvSpPr>
        <p:spPr>
          <a:xfrm>
            <a:off x="2796968" y="1633933"/>
            <a:ext cx="5866717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Graphe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703CF1-6FBD-B8AC-3376-76C87DDA70E7}"/>
              </a:ext>
            </a:extLst>
          </p:cNvPr>
          <p:cNvSpPr txBox="1"/>
          <p:nvPr/>
        </p:nvSpPr>
        <p:spPr>
          <a:xfrm>
            <a:off x="1627883" y="2924091"/>
            <a:ext cx="8204886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Repère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8F0F3E-20F5-EB4E-AC21-31EF50CDD7F9}"/>
              </a:ext>
            </a:extLst>
          </p:cNvPr>
          <p:cNvSpPr txBox="1"/>
          <p:nvPr/>
        </p:nvSpPr>
        <p:spPr>
          <a:xfrm>
            <a:off x="1813181" y="4150199"/>
            <a:ext cx="8204886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Abscisse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151A27-9928-D985-3B60-093E01B5207F}"/>
              </a:ext>
            </a:extLst>
          </p:cNvPr>
          <p:cNvSpPr txBox="1"/>
          <p:nvPr/>
        </p:nvSpPr>
        <p:spPr>
          <a:xfrm>
            <a:off x="2796967" y="5376307"/>
            <a:ext cx="5866717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Ordonnée  </a:t>
            </a:r>
          </a:p>
        </p:txBody>
      </p:sp>
    </p:spTree>
    <p:extLst>
      <p:ext uri="{BB962C8B-B14F-4D97-AF65-F5344CB8AC3E}">
        <p14:creationId xmlns:p14="http://schemas.microsoft.com/office/powerpoint/2010/main" val="29101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4" grpId="0" animBg="1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9986</TotalTime>
  <Words>1478</Words>
  <Application>Microsoft Office PowerPoint</Application>
  <PresentationFormat>Grand écran</PresentationFormat>
  <Paragraphs>304</Paragraphs>
  <Slides>36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36</vt:i4>
      </vt:variant>
    </vt:vector>
  </HeadingPairs>
  <TitlesOfParts>
    <vt:vector size="50" baseType="lpstr">
      <vt:lpstr>Aptos</vt:lpstr>
      <vt:lpstr>Arial</vt:lpstr>
      <vt:lpstr>Calibri</vt:lpstr>
      <vt:lpstr>Cambria Math</vt:lpstr>
      <vt:lpstr>CIDFont+F1</vt:lpstr>
      <vt:lpstr>Dosis</vt:lpstr>
      <vt:lpstr>Dosis Bold</vt:lpstr>
      <vt:lpstr>Poppins ExtraBold</vt:lpstr>
      <vt:lpstr>VFSTNH+Calibri</vt:lpstr>
      <vt:lpstr>VFSTNH+Calibri-Bold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1199</cp:revision>
  <cp:lastPrinted>2024-10-05T19:15:58Z</cp:lastPrinted>
  <dcterms:created xsi:type="dcterms:W3CDTF">2024-05-28T10:13:44Z</dcterms:created>
  <dcterms:modified xsi:type="dcterms:W3CDTF">2025-12-26T22:22:18Z</dcterms:modified>
</cp:coreProperties>
</file>