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350" r:id="rId6"/>
    <p:sldId id="264" r:id="rId7"/>
    <p:sldId id="2147483446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2147483423" r:id="rId23"/>
    <p:sldId id="2147483424" r:id="rId24"/>
    <p:sldId id="2147483447" r:id="rId25"/>
    <p:sldId id="2147483448" r:id="rId26"/>
    <p:sldId id="2147483449" r:id="rId27"/>
    <p:sldId id="2147483450" r:id="rId28"/>
    <p:sldId id="2147483451" r:id="rId29"/>
    <p:sldId id="2147483452" r:id="rId30"/>
    <p:sldId id="2147483453" r:id="rId31"/>
    <p:sldId id="2147483454" r:id="rId32"/>
    <p:sldId id="2147483429" r:id="rId33"/>
    <p:sldId id="270" r:id="rId34"/>
    <p:sldId id="271" r:id="rId35"/>
    <p:sldId id="272" r:id="rId36"/>
    <p:sldId id="298" r:id="rId37"/>
    <p:sldId id="274" r:id="rId38"/>
    <p:sldId id="2147483455" r:id="rId39"/>
    <p:sldId id="2147483457" r:id="rId40"/>
    <p:sldId id="2147483458" r:id="rId41"/>
    <p:sldId id="2147483459" r:id="rId42"/>
    <p:sldId id="2147483460" r:id="rId43"/>
    <p:sldId id="299" r:id="rId44"/>
    <p:sldId id="311" r:id="rId45"/>
    <p:sldId id="312" r:id="rId46"/>
    <p:sldId id="332" r:id="rId47"/>
    <p:sldId id="333" r:id="rId48"/>
    <p:sldId id="2147483461" r:id="rId49"/>
    <p:sldId id="2147483462" r:id="rId50"/>
    <p:sldId id="300" r:id="rId51"/>
    <p:sldId id="301" r:id="rId52"/>
    <p:sldId id="2147483456" r:id="rId53"/>
    <p:sldId id="2147483463" r:id="rId54"/>
    <p:sldId id="2147483464" r:id="rId55"/>
    <p:sldId id="303" r:id="rId56"/>
    <p:sldId id="304" r:id="rId57"/>
    <p:sldId id="282" r:id="rId58"/>
    <p:sldId id="305" r:id="rId59"/>
    <p:sldId id="262" r:id="rId60"/>
    <p:sldId id="348" r:id="rId61"/>
    <p:sldId id="284" r:id="rId62"/>
    <p:sldId id="2147483421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14748344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423"/>
            <p14:sldId id="2147483424"/>
            <p14:sldId id="2147483447"/>
            <p14:sldId id="2147483448"/>
            <p14:sldId id="2147483449"/>
            <p14:sldId id="2147483450"/>
            <p14:sldId id="2147483451"/>
            <p14:sldId id="2147483452"/>
            <p14:sldId id="2147483453"/>
            <p14:sldId id="2147483454"/>
            <p14:sldId id="2147483429"/>
            <p14:sldId id="270"/>
            <p14:sldId id="271"/>
            <p14:sldId id="272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274"/>
            <p14:sldId id="2147483455"/>
            <p14:sldId id="2147483457"/>
            <p14:sldId id="2147483458"/>
            <p14:sldId id="2147483459"/>
            <p14:sldId id="2147483460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  <p14:sldId id="2147483461"/>
            <p14:sldId id="2147483462"/>
          </p14:sldIdLst>
        </p14:section>
        <p14:section name="Pratique en binôme" id="{B5D45BF5-6276-4DCA-B0C6-B46ADF983B36}">
          <p14:sldIdLst>
            <p14:sldId id="300"/>
            <p14:sldId id="301"/>
            <p14:sldId id="2147483456"/>
            <p14:sldId id="2147483463"/>
            <p14:sldId id="2147483464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8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3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61223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06/04/2026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0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2.png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7.png"/><Relationship Id="rId4" Type="http://schemas.openxmlformats.org/officeDocument/2006/relationships/image" Target="../media/image8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1.png"/><Relationship Id="rId4" Type="http://schemas.openxmlformats.org/officeDocument/2006/relationships/image" Target="../media/image7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597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5974" cy="725304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:10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91410" y="5379165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:10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23886B-68B9-6C47-27B9-58FEF8E6D239}"/>
              </a:ext>
            </a:extLst>
          </p:cNvPr>
          <p:cNvSpPr txBox="1"/>
          <p:nvPr/>
        </p:nvSpPr>
        <p:spPr>
          <a:xfrm>
            <a:off x="2369094" y="5288319"/>
            <a:ext cx="5587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Utiliser les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propriétés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des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quadrilatères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particuliers</a:t>
            </a:r>
          </a:p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pour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résoudre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des </a:t>
            </a:r>
            <a:r>
              <a:rPr lang="fr-MA" sz="1800" b="1" dirty="0" err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problèmes</a:t>
            </a:r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:91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A8D99D-63E1-0A1A-2E4B-8350E3EF6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91" y="1210920"/>
            <a:ext cx="11254754" cy="442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compléter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3593D2-1836-99C7-E3F7-0608554FC452}"/>
                  </a:ext>
                </a:extLst>
              </p:cNvPr>
              <p:cNvSpPr txBox="1"/>
              <p:nvPr/>
            </p:nvSpPr>
            <p:spPr>
              <a:xfrm>
                <a:off x="2258463" y="2916692"/>
                <a:ext cx="80852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 ………… </a:t>
                </a: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3F3593D2-1836-99C7-E3F7-0608554FC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463" y="2916692"/>
                <a:ext cx="8085227" cy="400110"/>
              </a:xfrm>
              <a:prstGeom prst="rect">
                <a:avLst/>
              </a:prstGeom>
              <a:blipFill>
                <a:blip r:embed="rId3"/>
                <a:stretch>
                  <a:fillRect l="-754" t="-7576" r="-75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A98FD06-72F1-5A82-D2FE-A850C5267E7B}"/>
              </a:ext>
            </a:extLst>
          </p:cNvPr>
          <p:cNvSpPr txBox="1">
            <a:spLocks/>
          </p:cNvSpPr>
          <p:nvPr/>
        </p:nvSpPr>
        <p:spPr>
          <a:xfrm>
            <a:off x="778484" y="255211"/>
            <a:ext cx="10529279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latin typeface="Calibri" panose="020F0502020204030204"/>
              </a:rPr>
              <a:t> Rappelez vous   :</a:t>
            </a:r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CD5E16-67CA-315E-F19B-2DBCC35656C9}"/>
              </a:ext>
            </a:extLst>
          </p:cNvPr>
          <p:cNvSpPr/>
          <p:nvPr/>
        </p:nvSpPr>
        <p:spPr>
          <a:xfrm>
            <a:off x="2367660" y="2524343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</a:t>
            </a: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9E154FE-571B-C91A-E5F3-F67960B72EE9}"/>
                  </a:ext>
                </a:extLst>
              </p:cNvPr>
              <p:cNvSpPr txBox="1"/>
              <p:nvPr/>
            </p:nvSpPr>
            <p:spPr>
              <a:xfrm>
                <a:off x="2465408" y="3045473"/>
                <a:ext cx="657071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rectangle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9E154FE-571B-C91A-E5F3-F67960B72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5408" y="3045473"/>
                <a:ext cx="6570710" cy="707886"/>
              </a:xfrm>
              <a:prstGeom prst="rect">
                <a:avLst/>
              </a:prstGeom>
              <a:blipFill>
                <a:blip r:embed="rId3"/>
                <a:stretch>
                  <a:fillRect l="-771" t="-5357" r="-193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DAD8-FF75-AE30-47DE-6D71574D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1F8ED-0C2F-25F4-56B8-DB6144DC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ECD447-C953-757F-B5C1-B1E2A2ECB8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94CAC-1D03-7EC2-34FC-6A1CB2F60E2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F1537A-6F2B-F24E-09A0-0C3D26236163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0AAC654-DCB3-FD13-31CA-051AFB21EA1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8F84B0-0A62-FE30-9E90-8D5D829575C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38C5FF-FF1A-DAED-9230-298C2AE4A3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2F80902-04C3-94C8-E205-64015FE951AB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72635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……………………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2F80902-04C3-94C8-E205-64015FE95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7263527" cy="707886"/>
              </a:xfrm>
              <a:prstGeom prst="rect">
                <a:avLst/>
              </a:prstGeom>
              <a:blipFill>
                <a:blip r:embed="rId3"/>
                <a:stretch>
                  <a:fillRect l="-873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240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A9ED5-2386-F488-84ED-BB290D2A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CE526B-8DF5-CEAA-394C-6D2FFC45C0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8FC11CC-3F55-AB27-65FA-B14DAA4BB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7029D58-1737-A686-0A25-EDFC9F9A7838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17EF6451-91B5-CAB3-C84A-DA89AF298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Rappelez vous: </a:t>
            </a:r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280DAD-7622-AC50-5E40-4CAFB14A3F3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60E0917-4C50-C8B6-1005-C2A64D57E8A1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726352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ABCD est un</a:t>
                </a:r>
              </a:p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Losange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60E0917-4C50-C8B6-1005-C2A64D57E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7263527" cy="707886"/>
              </a:xfrm>
              <a:prstGeom prst="rect">
                <a:avLst/>
              </a:prstGeom>
              <a:blipFill>
                <a:blip r:embed="rId3"/>
                <a:stretch>
                  <a:fillRect l="-873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5840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E03B9-31E5-9822-2651-6B7EE0883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E83914-BFFC-144C-8984-0D34C900E0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7132C-1EF7-4BD1-D448-37BAD3D90092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ACEEA00-55A6-7D0E-17E3-970C7B41A0F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14AA89C-748F-FAB5-AF47-566EE3AEAD6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FE8A07-A632-5C86-4881-530C77A1DD3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96C20A28-BBB5-9908-7527-47A5A63F7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CAE021-1435-EBD7-0305-EDCA80FD52D4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FABFD-D52F-1CCE-BB89-136A33AEAE5C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670439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ABCD est un……………………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0FFABFD-D52F-1CCE-BB89-136A33AEA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6704399" cy="707886"/>
              </a:xfrm>
              <a:prstGeom prst="rect">
                <a:avLst/>
              </a:prstGeom>
              <a:blipFill>
                <a:blip r:embed="rId3"/>
                <a:stretch>
                  <a:fillRect l="-945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994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8B4C2-8EC9-79F3-B7C9-C5C36A1F3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19C4CC-DAB3-0445-0594-7CEB28FD899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588D10-AF62-247E-026F-DDE72E77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CFD8BB-5C0D-F0BB-0E76-368E0FFA418F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540B43A-9415-8B8C-8580-AC7CCD1F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Rappelez vous: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9D4F7-DB0A-FA6B-C7CC-CF1C15BA5B09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F3F89F-4194-F8A6-E6A2-ADD694C1FAD1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670439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parallélogramme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carré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F3F89F-4194-F8A6-E6A2-ADD694C1FA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6704399" cy="707886"/>
              </a:xfrm>
              <a:prstGeom prst="rect">
                <a:avLst/>
              </a:prstGeom>
              <a:blipFill>
                <a:blip r:embed="rId3"/>
                <a:stretch>
                  <a:fillRect l="-945" t="-5357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6431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664E8-CB6C-A940-4471-8FE55E64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E2E4E8-3947-C677-50CC-7E26903CC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662876-B062-B91D-9D7F-4FE2294921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772DA6-1630-08B6-9AB3-AF1230E34AE5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8FC7AA-CC85-616E-507B-BCB7D72CD73A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D1830A7-B973-49FF-8FDB-93ED904FD49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57C6E05-C00A-066D-4EAC-21B9791A245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DD5CBA-728D-C5D9-4CAC-3BEE13BD0E0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A646630-924C-B8A5-C1EB-4F12F126B507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51832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rectangle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……………………….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A646630-924C-B8A5-C1EB-4F12F126B5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5183278" cy="707886"/>
              </a:xfrm>
              <a:prstGeom prst="rect">
                <a:avLst/>
              </a:prstGeom>
              <a:blipFill>
                <a:blip r:embed="rId3"/>
                <a:stretch>
                  <a:fillRect l="-1222" t="-5357" r="-244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882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FD085-D784-9192-8779-D6D26E9BC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F76BB-3734-291B-F9EE-719BE8D1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712128-061D-437F-BA60-A79AA102A6D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CC70B1A-0966-9B68-9051-CA99D1AA4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82BCA04-6421-E0E5-32AC-017730287913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74471A-234B-F9D0-5AD3-AA5E45627F7B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CD2C8B0-AA0B-5FA1-B116-164E47A59A46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51832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rectangle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carré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CD2C8B0-AA0B-5FA1-B116-164E47A59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5183278" cy="707886"/>
              </a:xfrm>
              <a:prstGeom prst="rect">
                <a:avLst/>
              </a:prstGeom>
              <a:blipFill>
                <a:blip r:embed="rId3"/>
                <a:stretch>
                  <a:fillRect l="-1222" t="-5357" r="-244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129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73C10-9DF9-5ED8-042D-72AFA6E1A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0C9F52-51FA-65B3-9A13-EF1E42510DA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F698C9-88C8-B901-BAFA-1AB7111CC2F5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4F2980E-1BBD-70C0-16A6-28707CF86FA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0035CE4-68AF-3FFA-B6ED-F7EB864597A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15FC7A-70F8-C8FE-387A-207402E7112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74ED9E1F-C55C-26B7-357B-09EA5E728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Compléter  :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4D00BA-5674-3B93-9E36-AB638E2A1BA4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C203CE3-0078-2367-3929-6D22DAC0EDEC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50315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………………………. </a:t>
                </a: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C203CE3-0078-2367-3929-6D22DAC0E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5031506" cy="707886"/>
              </a:xfrm>
              <a:prstGeom prst="rect">
                <a:avLst/>
              </a:prstGeom>
              <a:blipFill>
                <a:blip r:embed="rId3"/>
                <a:stretch>
                  <a:fillRect l="-1259" t="-5357" r="-504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8278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0CB3B-34D3-CC97-74AD-73AD496E5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B5FEC-CF5B-5F8F-7DF9-76218D92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FA92E8-3CD8-8D48-F083-C641CAB3B94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E1C865C-D8D3-9B5C-EF90-E598F2F69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872115A-EA84-088A-8581-D80063FC6DB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3A3DD-761B-9798-C04B-A4432D19A8AE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257CEC9-4025-37FE-E7DB-D9BB05A15982}"/>
                  </a:ext>
                </a:extLst>
              </p:cNvPr>
              <p:cNvSpPr txBox="1"/>
              <p:nvPr/>
            </p:nvSpPr>
            <p:spPr>
              <a:xfrm>
                <a:off x="2523281" y="2835797"/>
                <a:ext cx="50315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tel que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</a:t>
                </a: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carré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257CEC9-4025-37FE-E7DB-D9BB05A15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281" y="2835797"/>
                <a:ext cx="5031506" cy="707886"/>
              </a:xfrm>
              <a:prstGeom prst="rect">
                <a:avLst/>
              </a:prstGeom>
              <a:blipFill>
                <a:blip r:embed="rId3"/>
                <a:stretch>
                  <a:fillRect l="-1259" t="-5357" r="-504" b="-16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951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D1880-3E95-3A94-DCE7-A09772F4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B6D40-1DD6-FDBB-9991-DA9584C3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014840-4FEF-FD0A-0ACA-06A7D148D4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76C5351-E2CA-2B1D-435A-FEF67038D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60DBA6-65E4-18D1-5653-FC95CFF3C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90" y="1864305"/>
            <a:ext cx="11286820" cy="266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71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D0FAF-5E48-82AD-D754-0032B2D2B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7B11F-1416-C600-BB5D-4D0CAC25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7A6DCB-EA51-B464-3EB7-829B225DBB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9201205-09F5-EC99-ED30-25C752935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FD039EA-F53A-C7CE-2397-10814B1E4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90" y="1864305"/>
            <a:ext cx="11286820" cy="26607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BBCA2DB-E473-88D7-7CDF-8EC6D01FE1D1}"/>
              </a:ext>
            </a:extLst>
          </p:cNvPr>
          <p:cNvSpPr txBox="1"/>
          <p:nvPr/>
        </p:nvSpPr>
        <p:spPr>
          <a:xfrm>
            <a:off x="2766350" y="3228945"/>
            <a:ext cx="787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61B2E5-91FD-A3FF-C242-3D954525F3FB}"/>
              </a:ext>
            </a:extLst>
          </p:cNvPr>
          <p:cNvSpPr txBox="1"/>
          <p:nvPr/>
        </p:nvSpPr>
        <p:spPr>
          <a:xfrm>
            <a:off x="2766350" y="3587491"/>
            <a:ext cx="7870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30426F-D621-6BC9-D593-AB18AFC91C44}"/>
                  </a:ext>
                </a:extLst>
              </p:cNvPr>
              <p:cNvSpPr txBox="1"/>
              <p:nvPr/>
            </p:nvSpPr>
            <p:spPr>
              <a:xfrm>
                <a:off x="2990566" y="3977210"/>
                <a:ext cx="7870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𝐴𝐷𝐶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530426F-D621-6BC9-D593-AB18AFC91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566" y="3977210"/>
                <a:ext cx="787078" cy="400110"/>
              </a:xfrm>
              <a:prstGeom prst="rect">
                <a:avLst/>
              </a:prstGeom>
              <a:blipFill>
                <a:blip r:embed="rId4"/>
                <a:stretch>
                  <a:fillRect r="-62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EF7697A-ECC6-3F6A-6757-A6712CCE8219}"/>
                  </a:ext>
                </a:extLst>
              </p:cNvPr>
              <p:cNvSpPr txBox="1"/>
              <p:nvPr/>
            </p:nvSpPr>
            <p:spPr>
              <a:xfrm>
                <a:off x="7207546" y="3194667"/>
                <a:ext cx="8777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𝐷𝐶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EF7697A-ECC6-3F6A-6757-A6712CCE8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546" y="3194667"/>
                <a:ext cx="877745" cy="400110"/>
              </a:xfrm>
              <a:prstGeom prst="rect">
                <a:avLst/>
              </a:prstGeom>
              <a:blipFill>
                <a:blip r:embed="rId5"/>
                <a:stretch>
                  <a:fillRect t="-6061" r="-1429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F83EDB7-2AD6-1B2F-7483-5694DB4DA716}"/>
                  </a:ext>
                </a:extLst>
              </p:cNvPr>
              <p:cNvSpPr txBox="1"/>
              <p:nvPr/>
            </p:nvSpPr>
            <p:spPr>
              <a:xfrm>
                <a:off x="8000037" y="3629055"/>
                <a:ext cx="7870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F83EDB7-2AD6-1B2F-7483-5694DB4DA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037" y="3629055"/>
                <a:ext cx="78707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21503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vous devez retenir jusqu’ici: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L’enseignant refait un feed-back sur ce qu’il faut retenir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55A5C9-6E4B-5053-070B-3D93B4C1C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667" y="2603560"/>
            <a:ext cx="2482133" cy="18354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D77934-42A3-617C-3CC7-92C7B3C51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227" y="4674729"/>
            <a:ext cx="1835448" cy="18354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626BF7-A5F5-297B-0ADE-F8DEBF056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577" y="958838"/>
            <a:ext cx="4010583" cy="176797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E8261E7-D240-E21F-F4F9-C5F6CD84F5DE}"/>
              </a:ext>
            </a:extLst>
          </p:cNvPr>
          <p:cNvSpPr txBox="1"/>
          <p:nvPr/>
        </p:nvSpPr>
        <p:spPr>
          <a:xfrm>
            <a:off x="521067" y="1123478"/>
            <a:ext cx="522739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rectangle = un parallélogramme + angle droit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6E0823-54C5-4303-B66A-5DECF5F8E5E9}"/>
              </a:ext>
            </a:extLst>
          </p:cNvPr>
          <p:cNvSpPr txBox="1"/>
          <p:nvPr/>
        </p:nvSpPr>
        <p:spPr>
          <a:xfrm>
            <a:off x="521067" y="1880526"/>
            <a:ext cx="593354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rectangle = un parallélogramme + diagonales égales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53AE7D-E9DB-7837-C945-6A1F51E07422}"/>
              </a:ext>
            </a:extLst>
          </p:cNvPr>
          <p:cNvSpPr txBox="1"/>
          <p:nvPr/>
        </p:nvSpPr>
        <p:spPr>
          <a:xfrm>
            <a:off x="521067" y="3028890"/>
            <a:ext cx="6948825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losange = un parallélogramme + deux côtés consécutifs égaux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0F2401-2B3B-7348-0A4E-2EFB46FEF195}"/>
              </a:ext>
            </a:extLst>
          </p:cNvPr>
          <p:cNvSpPr txBox="1"/>
          <p:nvPr/>
        </p:nvSpPr>
        <p:spPr>
          <a:xfrm>
            <a:off x="521066" y="3777144"/>
            <a:ext cx="6948825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losange = un parallélogramme + diagonales perpendiculaires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597AFC4-6FF7-2417-7622-95596CDDD6BB}"/>
              </a:ext>
            </a:extLst>
          </p:cNvPr>
          <p:cNvSpPr txBox="1"/>
          <p:nvPr/>
        </p:nvSpPr>
        <p:spPr>
          <a:xfrm>
            <a:off x="538843" y="4816929"/>
            <a:ext cx="585929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carré= un rectangle  + diagonales perpendiculaires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4EE9A2A-8540-FB97-4408-9CE08B01999C}"/>
              </a:ext>
            </a:extLst>
          </p:cNvPr>
          <p:cNvSpPr txBox="1"/>
          <p:nvPr/>
        </p:nvSpPr>
        <p:spPr>
          <a:xfrm>
            <a:off x="571500" y="5551714"/>
            <a:ext cx="452110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44546A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carré= un losange + diagonales égales </a:t>
            </a:r>
          </a:p>
        </p:txBody>
      </p:sp>
    </p:spTree>
    <p:extLst>
      <p:ext uri="{BB962C8B-B14F-4D97-AF65-F5344CB8AC3E}">
        <p14:creationId xmlns:p14="http://schemas.microsoft.com/office/powerpoint/2010/main" val="57243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2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61174" y="1885986"/>
            <a:ext cx="9417146" cy="34343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EC2F72-B9DE-7B89-B03F-F64BA1F28957}"/>
              </a:ext>
            </a:extLst>
          </p:cNvPr>
          <p:cNvSpPr txBox="1"/>
          <p:nvPr/>
        </p:nvSpPr>
        <p:spPr>
          <a:xfrm>
            <a:off x="1913680" y="3075057"/>
            <a:ext cx="70775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MA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Parmi les quatre 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quadrilatères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particuliers 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vus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précédemment, </a:t>
            </a:r>
          </a:p>
          <a:p>
            <a:pPr algn="l"/>
            <a:r>
              <a:rPr lang="fr-MA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lesquels ont 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le</a:t>
            </a:r>
            <a:r>
              <a:rPr lang="fr-MA" sz="2000" b="1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même nombre de propriétés ?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193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14850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01011" y="2530926"/>
            <a:ext cx="629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Utiliser les propriétés des quadrilatères particuliers pour résoudre des problèmes. </a:t>
            </a:r>
            <a:endParaRPr lang="fr-M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46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comment  résoudre  un problème comme celui -ci: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8AC36A-89B4-C0C6-370A-79E9C1E0D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" y="954910"/>
            <a:ext cx="2739062" cy="610565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A72E8CA-A0B1-F2C2-186D-2637A239873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62" y="1485842"/>
            <a:ext cx="10238704" cy="610565"/>
          </a:xfr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8DDE54E-A5C6-6D9C-4AF1-1E9B922E6FA4}"/>
              </a:ext>
            </a:extLst>
          </p:cNvPr>
          <p:cNvGrpSpPr/>
          <p:nvPr/>
        </p:nvGrpSpPr>
        <p:grpSpPr>
          <a:xfrm>
            <a:off x="2491014" y="2359790"/>
            <a:ext cx="6426200" cy="3543300"/>
            <a:chOff x="2491014" y="2359790"/>
            <a:chExt cx="6426200" cy="3543300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B557EB03-C2B0-AB96-D654-027205F1A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03ECC59-75AB-6892-0CF6-74030B90DE4B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F8D92-E133-DACA-BE6E-A69C1E41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0BDA4F-5190-D858-19AF-F5C265EC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comprends le problème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5368B6-34F3-7D61-78D8-385A38FA081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DEE7B9-8BDC-21DC-D870-A4A77419B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6AEC027F-B3F9-D02E-F4AE-BAF321675527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8" y="1729695"/>
            <a:ext cx="6829090" cy="3332162"/>
          </a:xfr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BFD60C6-6F0C-EF28-6126-B96D98EA6A4E}"/>
              </a:ext>
            </a:extLst>
          </p:cNvPr>
          <p:cNvGrpSpPr/>
          <p:nvPr/>
        </p:nvGrpSpPr>
        <p:grpSpPr>
          <a:xfrm>
            <a:off x="7578605" y="1547190"/>
            <a:ext cx="4312557" cy="2686361"/>
            <a:chOff x="2491014" y="2359790"/>
            <a:chExt cx="6426200" cy="35433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8229273-AD75-983D-50AA-B3506651A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E00A9B2-26E7-514D-293B-BD2838454B69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3688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E590-575C-ADB8-5270-5547F25B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5F581B-65EA-CBE6-7A4D-54144F8B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traduis les données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B2B6BF7-8212-F9E0-F92F-4525918565D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3860930-38AE-D680-1544-9DE8EF028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576835B-F090-ECAE-4BD5-E90B7C0B52B0}"/>
              </a:ext>
            </a:extLst>
          </p:cNvPr>
          <p:cNvGrpSpPr/>
          <p:nvPr/>
        </p:nvGrpSpPr>
        <p:grpSpPr>
          <a:xfrm>
            <a:off x="7578605" y="1001986"/>
            <a:ext cx="4312557" cy="2686361"/>
            <a:chOff x="2491014" y="2359790"/>
            <a:chExt cx="6426200" cy="35433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92AEBB5-BC41-FA80-8666-EAF20D2DF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2C7E0F7-366D-DD50-8874-BA3E8157063B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D32A7315-9BB8-BCF2-05D6-63EB8563477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8" y="3688347"/>
            <a:ext cx="10745445" cy="2686361"/>
          </a:xfrm>
          <a:solidFill>
            <a:schemeClr val="bg1"/>
          </a:solidFill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30CAF62-6212-8D4F-41BA-3A14705BCD05}"/>
              </a:ext>
            </a:extLst>
          </p:cNvPr>
          <p:cNvSpPr txBox="1"/>
          <p:nvPr/>
        </p:nvSpPr>
        <p:spPr>
          <a:xfrm>
            <a:off x="9160329" y="3484352"/>
            <a:ext cx="1877785" cy="13162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8535D-5FD9-0CF2-BD2C-D1CE8DDEB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C15F2B-FAED-EDA2-6B94-A2DDAD226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réalise un plan de résolution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2D1BC5F-1A67-A5BA-47CD-2535C0A9C2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E70639-CA96-54A5-A68E-4FA6E2BCF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7AF870E3-B563-A970-9E68-B20E0D826BED}"/>
              </a:ext>
            </a:extLst>
          </p:cNvPr>
          <p:cNvGrpSpPr/>
          <p:nvPr/>
        </p:nvGrpSpPr>
        <p:grpSpPr>
          <a:xfrm>
            <a:off x="7578605" y="1001986"/>
            <a:ext cx="4312557" cy="2686361"/>
            <a:chOff x="2491014" y="2359790"/>
            <a:chExt cx="6426200" cy="35433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2412119-9EC2-4467-8841-670CB6FB6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57E73D86-16C2-BDB2-457E-29594A9E9AA6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7A8ACAF4-94CA-020B-C5C5-C919228AB1B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73" y="4557167"/>
            <a:ext cx="11592636" cy="1543399"/>
          </a:xfrm>
        </p:spPr>
      </p:pic>
    </p:spTree>
    <p:extLst>
      <p:ext uri="{BB962C8B-B14F-4D97-AF65-F5344CB8AC3E}">
        <p14:creationId xmlns:p14="http://schemas.microsoft.com/office/powerpoint/2010/main" val="15434120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CDBF5-94C8-C33D-47BD-1F63A509F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0266AD-F6D9-2051-D255-73E4DDDA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les propriétés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19866B4-F913-92E6-F920-17F13D32D9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4DAFCD8-5408-6E6A-478F-5437743E7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F220064D-D194-12B2-E7D2-1C04DAFBA15F}"/>
              </a:ext>
            </a:extLst>
          </p:cNvPr>
          <p:cNvGrpSpPr/>
          <p:nvPr/>
        </p:nvGrpSpPr>
        <p:grpSpPr>
          <a:xfrm>
            <a:off x="7578605" y="1001986"/>
            <a:ext cx="4312557" cy="2686361"/>
            <a:chOff x="2491014" y="2359790"/>
            <a:chExt cx="6426200" cy="35433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2F8374B-75ED-B169-C275-0AA42CCB6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2E1AEF1-54D9-D781-8801-75E7655B7190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5279CCC1-7AAE-6B95-D69C-1AB97D437D5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16" y="4166756"/>
            <a:ext cx="11593330" cy="2186091"/>
          </a:xfrm>
        </p:spPr>
      </p:pic>
    </p:spTree>
    <p:extLst>
      <p:ext uri="{BB962C8B-B14F-4D97-AF65-F5344CB8AC3E}">
        <p14:creationId xmlns:p14="http://schemas.microsoft.com/office/powerpoint/2010/main" val="11981965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4E2A6-9F4D-B3BD-D0C4-73C6DFA76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58DAB9-1621-75BB-206E-1783E2BE0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rédige la réponse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D7568FB-A364-65C1-83CA-1DE565B180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E5A6465-5931-9205-0CEF-3641A1C87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936625"/>
            <a:ext cx="2739062" cy="610565"/>
          </a:xfrm>
          <a:prstGeom prst="rect">
            <a:avLst/>
          </a:prstGeom>
        </p:spPr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EF131F0B-FA55-5AC5-4B36-82F376FB297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6" y="1955640"/>
            <a:ext cx="11446684" cy="4397207"/>
          </a:xfrm>
        </p:spPr>
      </p:pic>
    </p:spTree>
    <p:extLst>
      <p:ext uri="{BB962C8B-B14F-4D97-AF65-F5344CB8AC3E}">
        <p14:creationId xmlns:p14="http://schemas.microsoft.com/office/powerpoint/2010/main" val="1904260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 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 ,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𝑨𝑫𝑪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+∠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𝑫𝑪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𝟏𝟖𝟎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102472" y="571400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8574664" y="571400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CC9F125-03CB-E7B7-F4F9-586AB199B4A9}"/>
              </a:ext>
            </a:extLst>
          </p:cNvPr>
          <p:cNvGrpSpPr/>
          <p:nvPr/>
        </p:nvGrpSpPr>
        <p:grpSpPr>
          <a:xfrm>
            <a:off x="4262107" y="2645818"/>
            <a:ext cx="4312557" cy="2686361"/>
            <a:chOff x="2491014" y="2359790"/>
            <a:chExt cx="6426200" cy="35433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2A8D95B-233D-F460-6B0C-440BD379F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CF08C5A-4EA1-E5F0-8840-60FAD28E676F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Rappelez vous :dans un parallélogramme deux angles consécutifs sont supplémentaires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102472" y="581312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18DF0A66-71C1-0FEE-203A-58171E790D3E}"/>
                  </a:ext>
                </a:extLst>
              </p:cNvPr>
              <p:cNvSpPr txBox="1"/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 ,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𝑨𝑫𝑪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+∠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𝑫𝑪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𝟏𝟖𝟎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°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18DF0A66-71C1-0FEE-203A-58171E790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472" y="1507287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1530E87C-B117-C111-3D34-C0242D1E12D7}"/>
              </a:ext>
            </a:extLst>
          </p:cNvPr>
          <p:cNvGrpSpPr/>
          <p:nvPr/>
        </p:nvGrpSpPr>
        <p:grpSpPr>
          <a:xfrm>
            <a:off x="4262107" y="2645818"/>
            <a:ext cx="4312557" cy="2686361"/>
            <a:chOff x="2491014" y="2359790"/>
            <a:chExt cx="6426200" cy="35433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D7E6A73-0D69-5213-DF15-4BC1BEDFB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4FC173B-0227-646C-07A4-62A184817396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8F9FD80-0FEA-74A0-786A-27EE16AB0ADC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figure,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𝑩𝑬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𝑬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8F9FD80-0FEA-74A0-786A-27EE16AB0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D9C6A8C8-0E50-BE48-D275-7226FBB56CA5}"/>
              </a:ext>
            </a:extLst>
          </p:cNvPr>
          <p:cNvGrpSpPr/>
          <p:nvPr/>
        </p:nvGrpSpPr>
        <p:grpSpPr>
          <a:xfrm>
            <a:off x="4262107" y="2204947"/>
            <a:ext cx="4312557" cy="2686361"/>
            <a:chOff x="2491014" y="2359790"/>
            <a:chExt cx="6426200" cy="35433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938C38F-CC4C-9339-B32B-94E081FAA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9B9C7A8-93BF-BC66-D85C-CD33ED8514A3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Rappelez vous :dans un triangle isocèle les angles à la base sont égaux 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B71C4234-A0ED-183C-A291-8821A87A09BC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 ,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𝑩𝑬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∠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𝑬𝑩𝑪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B71C4234-A0ED-183C-A291-8821A87A0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3B789D07-EC2B-4235-2E1C-8F74483D8257}"/>
              </a:ext>
            </a:extLst>
          </p:cNvPr>
          <p:cNvGrpSpPr/>
          <p:nvPr/>
        </p:nvGrpSpPr>
        <p:grpSpPr>
          <a:xfrm>
            <a:off x="4262107" y="2204947"/>
            <a:ext cx="4312557" cy="2686361"/>
            <a:chOff x="2491014" y="2359790"/>
            <a:chExt cx="6426200" cy="35433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9F51F8C-BC42-6573-FD22-1A96E7CAB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F80021C-22E2-613D-5CFF-2EDC8892ADE2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Google Shape;266;p44">
            <a:extLst>
              <a:ext uri="{FF2B5EF4-FFF2-40B4-BE49-F238E27FC236}">
                <a16:creationId xmlns:a16="http://schemas.microsoft.com/office/drawing/2014/main" id="{BF4EADE9-0CD6-ED68-5DB7-D7A29A6952F1}"/>
              </a:ext>
            </a:extLst>
          </p:cNvPr>
          <p:cNvSpPr/>
          <p:nvPr/>
        </p:nvSpPr>
        <p:spPr>
          <a:xfrm>
            <a:off x="2102472" y="581312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3BD57-E322-EBFA-F8B7-F2C7115D7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58C4B-2246-8AD5-7B82-47840DA4E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4B08D-672C-AB60-78C4-4A3C2D3FA8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1CAC3DB-0702-F6BF-A5DA-F936B0DB21C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DF4D61-8854-C04A-95DA-F7737B4B54E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6945FF-31CF-7D9E-4489-2CFD82BF7A6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4582CB0-8D20-7D33-DDC5-3D65899A8D6E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6B94CF1D-149D-BAC4-4783-1A269A636735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6E4E8719-E238-C2FB-0142-8A4194641B7A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figure,</a:t>
                </a:r>
                <a14:m>
                  <m:oMath xmlns:m="http://schemas.openxmlformats.org/officeDocument/2006/math">
                    <m:r>
                      <a:rPr lang="fr-FR" sz="1800" b="1" i="0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  </m:t>
                    </m:r>
                    <m:r>
                      <m:rPr>
                        <m:sty m:val="p"/>
                      </m:rPr>
                      <a:rPr lang="fr-FR" sz="1800" i="1" kern="0" noProof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B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𝑬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𝑮𝑭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6E4E8719-E238-C2FB-0142-8A4194641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194B400F-1610-5796-9E28-68251FA8AA25}"/>
              </a:ext>
            </a:extLst>
          </p:cNvPr>
          <p:cNvGrpSpPr/>
          <p:nvPr/>
        </p:nvGrpSpPr>
        <p:grpSpPr>
          <a:xfrm>
            <a:off x="4262107" y="2204947"/>
            <a:ext cx="4312557" cy="2686361"/>
            <a:chOff x="2491014" y="2359790"/>
            <a:chExt cx="6426200" cy="35433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808A3F1-2B7C-13A5-1E94-A59198540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5A54245-5A5B-1D1A-ABCC-C0692DD61727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6705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EAEF9-3622-F833-B2A5-338FC220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1179B-BC9F-2912-6ECF-448A8060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réponse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60365D-FB3B-7FBB-F32D-83271084FAD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A2F063E-27C7-82CA-FB1C-8911E7F8341A}"/>
              </a:ext>
            </a:extLst>
          </p:cNvPr>
          <p:cNvSpPr/>
          <p:nvPr/>
        </p:nvSpPr>
        <p:spPr>
          <a:xfrm>
            <a:off x="1896018" y="563640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B4B1EEF7-7233-EE0E-C3A6-D060A60E3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9376930A-7644-1EC4-E8EC-8391A892105D}"/>
                  </a:ext>
                </a:extLst>
              </p:cNvPr>
              <p:cNvSpPr txBox="1"/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lvl="0">
                  <a:buClr>
                    <a:srgbClr val="000000"/>
                  </a:buClr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Suivant les données de la figure 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1800" i="1" kern="0" noProof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B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𝑬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lang="fr-FR" sz="1800" b="1" i="1" kern="0" noProof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𝑮𝑭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Arial"/>
                  </a:rPr>
                  <a:t> :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FR" sz="18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9376930A-7644-1EC4-E8EC-8391A8921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018" y="1221594"/>
                <a:ext cx="8450603" cy="38248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D97B47CA-281A-79CC-9C49-F32F46183943}"/>
              </a:ext>
            </a:extLst>
          </p:cNvPr>
          <p:cNvGrpSpPr/>
          <p:nvPr/>
        </p:nvGrpSpPr>
        <p:grpSpPr>
          <a:xfrm>
            <a:off x="4262107" y="2204947"/>
            <a:ext cx="4312557" cy="2686361"/>
            <a:chOff x="2491014" y="2359790"/>
            <a:chExt cx="6426200" cy="354330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DC09AAA-6E95-58B6-ACAF-2FD64B35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1014" y="2359790"/>
              <a:ext cx="6426200" cy="354330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8F1E238-9BE8-A146-0402-EC8A08A88AC2}"/>
                </a:ext>
              </a:extLst>
            </p:cNvPr>
            <p:cNvSpPr txBox="1"/>
            <p:nvPr/>
          </p:nvSpPr>
          <p:spPr>
            <a:xfrm>
              <a:off x="2498271" y="4914900"/>
              <a:ext cx="3820886" cy="988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277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265267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453124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42224" y="35728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22978" y="265267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2978" y="359505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Leçon 10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96911" y="1730827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84392" y="5579491"/>
            <a:ext cx="8144401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Utiliser les propriétés des quadrilatères particuliers pour résoudre des problèmes 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03896" y="4540877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11" name="Google Shape;291;p29">
            <a:extLst>
              <a:ext uri="{FF2B5EF4-FFF2-40B4-BE49-F238E27FC236}">
                <a16:creationId xmlns:a16="http://schemas.microsoft.com/office/drawing/2014/main" id="{DDBAD409-CF11-4013-CEAA-A63792DFDBF6}"/>
              </a:ext>
            </a:extLst>
          </p:cNvPr>
          <p:cNvSpPr/>
          <p:nvPr/>
        </p:nvSpPr>
        <p:spPr>
          <a:xfrm>
            <a:off x="1342224" y="556713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FB37F852-F48B-B2EC-A2EC-07E1314F516C}"/>
              </a:ext>
            </a:extLst>
          </p:cNvPr>
          <p:cNvSpPr txBox="1">
            <a:spLocks/>
          </p:cNvSpPr>
          <p:nvPr/>
        </p:nvSpPr>
        <p:spPr>
          <a:xfrm>
            <a:off x="1281066" y="2629358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7</a:t>
            </a:r>
          </a:p>
        </p:txBody>
      </p:sp>
      <p:sp>
        <p:nvSpPr>
          <p:cNvPr id="13" name="Text Placeholder 30">
            <a:extLst>
              <a:ext uri="{FF2B5EF4-FFF2-40B4-BE49-F238E27FC236}">
                <a16:creationId xmlns:a16="http://schemas.microsoft.com/office/drawing/2014/main" id="{8D3CFA25-8254-5D60-0E84-1C56955178A1}"/>
              </a:ext>
            </a:extLst>
          </p:cNvPr>
          <p:cNvSpPr txBox="1">
            <a:spLocks/>
          </p:cNvSpPr>
          <p:nvPr/>
        </p:nvSpPr>
        <p:spPr>
          <a:xfrm>
            <a:off x="3122978" y="1822790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Montrer, à partir des propriétés de ses angles, qu’un quadrilatère est ou n’est pas un parallélogramme 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A18DC430-6059-AA41-719A-3D409C3E4F3E}"/>
              </a:ext>
            </a:extLst>
          </p:cNvPr>
          <p:cNvSpPr txBox="1">
            <a:spLocks/>
          </p:cNvSpPr>
          <p:nvPr/>
        </p:nvSpPr>
        <p:spPr>
          <a:xfrm>
            <a:off x="3012344" y="2644296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 qu’un quadrilatère dont les diagonales sont sécantes en leurs milieux est un parallélogramme </a:t>
            </a:r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117AB2FD-DCC6-E43C-8F34-25ADCA2D0F67}"/>
              </a:ext>
            </a:extLst>
          </p:cNvPr>
          <p:cNvSpPr txBox="1">
            <a:spLocks/>
          </p:cNvSpPr>
          <p:nvPr/>
        </p:nvSpPr>
        <p:spPr>
          <a:xfrm>
            <a:off x="1303896" y="3611081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8</a:t>
            </a:r>
          </a:p>
        </p:txBody>
      </p:sp>
      <p:sp>
        <p:nvSpPr>
          <p:cNvPr id="27" name="Text Placeholder 56">
            <a:extLst>
              <a:ext uri="{FF2B5EF4-FFF2-40B4-BE49-F238E27FC236}">
                <a16:creationId xmlns:a16="http://schemas.microsoft.com/office/drawing/2014/main" id="{1E83C19C-C34E-7AEE-8BDF-4715D9A94D5E}"/>
              </a:ext>
            </a:extLst>
          </p:cNvPr>
          <p:cNvSpPr txBox="1">
            <a:spLocks/>
          </p:cNvSpPr>
          <p:nvPr/>
        </p:nvSpPr>
        <p:spPr>
          <a:xfrm>
            <a:off x="3167034" y="4564186"/>
            <a:ext cx="81095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Reconnaître le rectangle, le losange et le carré et montrer les propriétés de leurs diagonales </a:t>
            </a:r>
          </a:p>
        </p:txBody>
      </p:sp>
      <p:sp>
        <p:nvSpPr>
          <p:cNvPr id="28" name="Text Placeholder 30">
            <a:extLst>
              <a:ext uri="{FF2B5EF4-FFF2-40B4-BE49-F238E27FC236}">
                <a16:creationId xmlns:a16="http://schemas.microsoft.com/office/drawing/2014/main" id="{DE4581AF-D0E0-C0D8-5D26-375773499ABA}"/>
              </a:ext>
            </a:extLst>
          </p:cNvPr>
          <p:cNvSpPr txBox="1">
            <a:spLocks/>
          </p:cNvSpPr>
          <p:nvPr/>
        </p:nvSpPr>
        <p:spPr>
          <a:xfrm>
            <a:off x="3012344" y="3560618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schemeClr val="bg2">
                    <a:lumMod val="50000"/>
                  </a:scheme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Reconnaître et utiliser les conditions nécessaires et suffisantes pour qu’un</a:t>
            </a:r>
            <a:br>
              <a:rPr lang="fr-MA" dirty="0"/>
            </a:br>
            <a:r>
              <a:rPr lang="fr-MA" dirty="0"/>
              <a:t>quadrilatère soit un parallélogramme </a:t>
            </a:r>
          </a:p>
        </p:txBody>
      </p:sp>
      <p:sp>
        <p:nvSpPr>
          <p:cNvPr id="29" name="Text Placeholder 30">
            <a:extLst>
              <a:ext uri="{FF2B5EF4-FFF2-40B4-BE49-F238E27FC236}">
                <a16:creationId xmlns:a16="http://schemas.microsoft.com/office/drawing/2014/main" id="{D59695D3-D5DB-AA45-CFB4-23223A243DB3}"/>
              </a:ext>
            </a:extLst>
          </p:cNvPr>
          <p:cNvSpPr txBox="1">
            <a:spLocks/>
          </p:cNvSpPr>
          <p:nvPr/>
        </p:nvSpPr>
        <p:spPr>
          <a:xfrm>
            <a:off x="1321651" y="4537439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9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7FCF6818-13E4-613F-BDED-BC8FE70A83EE}"/>
              </a:ext>
            </a:extLst>
          </p:cNvPr>
          <p:cNvSpPr txBox="1">
            <a:spLocks/>
          </p:cNvSpPr>
          <p:nvPr/>
        </p:nvSpPr>
        <p:spPr>
          <a:xfrm>
            <a:off x="1281066" y="5579491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b="1" dirty="0">
                <a:solidFill>
                  <a:schemeClr val="tx1"/>
                </a:solidFill>
                <a:sym typeface="Arial"/>
              </a:rPr>
              <a:t>Tâche 10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35650" y="6189662"/>
            <a:ext cx="1225550" cy="471488"/>
          </a:xfrm>
        </p:spPr>
        <p:txBody>
          <a:bodyPr/>
          <a:lstStyle/>
          <a:p>
            <a:r>
              <a:rPr lang="en-US" dirty="0"/>
              <a:t>Page:93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C0D7BD6A-D045-61D9-6C28-8B8811A78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300" y="1224643"/>
            <a:ext cx="4318000" cy="2514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B37667-853B-2145-8027-DEA96BAC02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1270000"/>
            <a:ext cx="66294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DCB96-26E3-BF23-6B5B-2ECABD173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EDB8-93C6-C4D3-7896-39492861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E6D1-8D13-21F4-E5D1-3AB74329B77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75E1A7-DB80-FC75-C7D0-4E138D9FE05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D2DACA-92C0-5F1B-135F-10D25B1F3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06141D6-6352-5695-7739-BD9CE612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63BC959-3BCE-418C-DE8A-784E0FBE4E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93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36E630E-B73D-1577-B333-655CC1168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43" y="4114800"/>
            <a:ext cx="7772400" cy="79130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5FDBB91-A428-E85C-6A3D-4687B019C5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300" y="1224643"/>
            <a:ext cx="4318000" cy="2514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D23B527-36DA-F5BA-37AE-11BE662EBA3A}"/>
              </a:ext>
            </a:extLst>
          </p:cNvPr>
          <p:cNvSpPr txBox="1"/>
          <p:nvPr/>
        </p:nvSpPr>
        <p:spPr>
          <a:xfrm>
            <a:off x="7037385" y="4378044"/>
            <a:ext cx="214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C4B56C-5DC9-114A-E33C-D52AE86C7F77}"/>
              </a:ext>
            </a:extLst>
          </p:cNvPr>
          <p:cNvSpPr txBox="1"/>
          <p:nvPr/>
        </p:nvSpPr>
        <p:spPr>
          <a:xfrm>
            <a:off x="5383033" y="4310398"/>
            <a:ext cx="1040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366F7F-112B-7636-9E0E-C0744BA77D3F}"/>
              </a:ext>
            </a:extLst>
          </p:cNvPr>
          <p:cNvSpPr txBox="1"/>
          <p:nvPr/>
        </p:nvSpPr>
        <p:spPr>
          <a:xfrm>
            <a:off x="4905577" y="4608253"/>
            <a:ext cx="1354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</p:spTree>
    <p:extLst>
      <p:ext uri="{BB962C8B-B14F-4D97-AF65-F5344CB8AC3E}">
        <p14:creationId xmlns:p14="http://schemas.microsoft.com/office/powerpoint/2010/main" val="41043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99CD-FE17-26C8-4BD2-B4012713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CB170-7EE6-3C09-B717-6F76CCA0A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287A9-207C-D14F-1E53-54D50BCBBA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522F378-E66E-30E0-59A4-EE5D52FD15C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AAA1B28-105F-AC96-F884-82C240A62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96B1F9D5-6010-40AD-8DBF-BB977DBBA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3C24004E-1DFB-6396-9A55-D061BEBBF3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93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7CF6D21-4531-DDFF-CF0B-E52DC5E04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300" y="1224643"/>
            <a:ext cx="4318000" cy="2514600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07963AD6-A8E8-1F99-17BA-BDFE02BC2923}"/>
              </a:ext>
            </a:extLst>
          </p:cNvPr>
          <p:cNvGrpSpPr/>
          <p:nvPr/>
        </p:nvGrpSpPr>
        <p:grpSpPr>
          <a:xfrm>
            <a:off x="330200" y="3739243"/>
            <a:ext cx="9646557" cy="2036312"/>
            <a:chOff x="330200" y="3739243"/>
            <a:chExt cx="9646557" cy="2036312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88325C1-26D1-EC56-4CD8-5B328360E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00" y="3996221"/>
              <a:ext cx="9450614" cy="1779334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CE19C69-917A-458F-C7AB-D144FAC38911}"/>
                </a:ext>
              </a:extLst>
            </p:cNvPr>
            <p:cNvSpPr txBox="1"/>
            <p:nvPr/>
          </p:nvSpPr>
          <p:spPr>
            <a:xfrm>
              <a:off x="6841671" y="3739243"/>
              <a:ext cx="3135086" cy="5715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5A10EC54-88FE-D5D2-6C4B-32D10180A492}"/>
              </a:ext>
            </a:extLst>
          </p:cNvPr>
          <p:cNvSpPr txBox="1"/>
          <p:nvPr/>
        </p:nvSpPr>
        <p:spPr>
          <a:xfrm>
            <a:off x="4706153" y="5173884"/>
            <a:ext cx="777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carré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12C5664-17E3-43AB-1151-D1902B10F70F}"/>
              </a:ext>
            </a:extLst>
          </p:cNvPr>
          <p:cNvSpPr txBox="1"/>
          <p:nvPr/>
        </p:nvSpPr>
        <p:spPr>
          <a:xfrm>
            <a:off x="7236107" y="4643039"/>
            <a:ext cx="1368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losange </a:t>
            </a:r>
          </a:p>
        </p:txBody>
      </p:sp>
    </p:spTree>
    <p:extLst>
      <p:ext uri="{BB962C8B-B14F-4D97-AF65-F5344CB8AC3E}">
        <p14:creationId xmlns:p14="http://schemas.microsoft.com/office/powerpoint/2010/main" val="182634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8BDB2-13FB-2E89-4ACD-A759ED26C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E1B1C-DB22-3AA7-E1C9-5AC56CBCC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C05D-DF6D-B3DA-2CC6-C7ACFB79112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E380B59-DBC0-3084-5576-FA1F315C712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98F8747-9FF8-F31D-C0B6-75AAD5A11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04BEBEC-B033-1703-D696-82D2714B0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7A79D0A-54D7-490A-15DE-27CA296943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93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927EEA-E851-F75A-235B-8C07B8262C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46" y="1492192"/>
            <a:ext cx="11216308" cy="42291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88FBE5-28E9-F0C9-DB04-4058F6C5E450}"/>
              </a:ext>
            </a:extLst>
          </p:cNvPr>
          <p:cNvSpPr txBox="1"/>
          <p:nvPr/>
        </p:nvSpPr>
        <p:spPr>
          <a:xfrm>
            <a:off x="5324354" y="4317356"/>
            <a:ext cx="2048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perpendiculaires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FA98D1-01E6-0823-AF13-BE8146B20084}"/>
              </a:ext>
            </a:extLst>
          </p:cNvPr>
          <p:cNvSpPr txBox="1"/>
          <p:nvPr/>
        </p:nvSpPr>
        <p:spPr>
          <a:xfrm>
            <a:off x="3416461" y="5165753"/>
            <a:ext cx="1446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carré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487289-350B-46B2-B145-2EF401BB25C4}"/>
              </a:ext>
            </a:extLst>
          </p:cNvPr>
          <p:cNvSpPr txBox="1"/>
          <p:nvPr/>
        </p:nvSpPr>
        <p:spPr>
          <a:xfrm>
            <a:off x="4398380" y="4765643"/>
            <a:ext cx="684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droit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E42304C-1450-41CF-8223-E6156C5B3EB4}"/>
              </a:ext>
            </a:extLst>
          </p:cNvPr>
          <p:cNvSpPr txBox="1"/>
          <p:nvPr/>
        </p:nvSpPr>
        <p:spPr>
          <a:xfrm>
            <a:off x="5629037" y="3855038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losange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959C45-43FF-4429-7C21-5A170860CEB4}"/>
              </a:ext>
            </a:extLst>
          </p:cNvPr>
          <p:cNvSpPr txBox="1"/>
          <p:nvPr/>
        </p:nvSpPr>
        <p:spPr>
          <a:xfrm>
            <a:off x="6096000" y="2042346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A6F8A83-44B1-57FE-784C-F8A0EE63F38C}"/>
              </a:ext>
            </a:extLst>
          </p:cNvPr>
          <p:cNvSpPr txBox="1"/>
          <p:nvPr/>
        </p:nvSpPr>
        <p:spPr>
          <a:xfrm>
            <a:off x="7032035" y="2042346"/>
            <a:ext cx="105189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O’B=O’C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01C99-E27B-403A-F090-B4528E6CC747}"/>
              </a:ext>
            </a:extLst>
          </p:cNvPr>
          <p:cNvSpPr txBox="1"/>
          <p:nvPr/>
        </p:nvSpPr>
        <p:spPr>
          <a:xfrm>
            <a:off x="9984883" y="2534856"/>
            <a:ext cx="898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égales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9BC7A8C-A07A-B322-EC6E-7E79381DE312}"/>
              </a:ext>
            </a:extLst>
          </p:cNvPr>
          <p:cNvSpPr txBox="1"/>
          <p:nvPr/>
        </p:nvSpPr>
        <p:spPr>
          <a:xfrm>
            <a:off x="2754775" y="2934966"/>
            <a:ext cx="490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CEEE118-7148-7B16-4852-F76A967AAB4C}"/>
              </a:ext>
            </a:extLst>
          </p:cNvPr>
          <p:cNvSpPr txBox="1"/>
          <p:nvPr/>
        </p:nvSpPr>
        <p:spPr>
          <a:xfrm>
            <a:off x="4398380" y="2934966"/>
            <a:ext cx="547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O’C</a:t>
            </a:r>
          </a:p>
        </p:txBody>
      </p:sp>
    </p:spTree>
    <p:extLst>
      <p:ext uri="{BB962C8B-B14F-4D97-AF65-F5344CB8AC3E}">
        <p14:creationId xmlns:p14="http://schemas.microsoft.com/office/powerpoint/2010/main" val="187636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2" grpId="0"/>
      <p:bldP spid="13" grpId="0" animBg="1"/>
      <p:bldP spid="14" grpId="0"/>
      <p:bldP spid="15" grpId="0"/>
      <p:bldP spid="1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Page:93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4C5B432-D124-E667-468B-5F3737F63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1436006"/>
            <a:ext cx="11417458" cy="382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800" b="1" dirty="0">
                <a:effectLst/>
                <a:latin typeface="Calibri" panose="020F0502020204030204" pitchFamily="34" charset="0"/>
              </a:rPr>
              <a:t>Utiliser les propriétés des quadrilatères particuliers pour résoudre des problèmes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 err="1"/>
              <a:t>losange</a:t>
            </a:r>
            <a:endParaRPr lang="en-US" dirty="0"/>
          </a:p>
          <a:p>
            <a:r>
              <a:rPr lang="en-US" dirty="0"/>
              <a:t>rectangle</a:t>
            </a:r>
          </a:p>
          <a:p>
            <a:r>
              <a:rPr lang="en-US" dirty="0"/>
              <a:t>carré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Les stratégies enseignées pendant le modelage et pratiques pendant la séance sont :</a:t>
            </a:r>
          </a:p>
          <a:p>
            <a:pPr lvl="0"/>
            <a:endParaRPr lang="fr-FR" b="1" dirty="0"/>
          </a:p>
          <a:p>
            <a:pPr marL="0" lvl="0" indent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1" i="0" u="none" strike="noStrike" dirty="0" err="1">
                <a:solidFill>
                  <a:srgbClr val="000000"/>
                </a:solidFill>
                <a:effectLst/>
              </a:rPr>
              <a:t>GeoGebra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 ;compas 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Reconnaitre les diagonales à partir de la notation du quadrilatère.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</a:t>
            </a:r>
            <a:r>
              <a:rPr lang="fr-FR"/>
              <a:t>appris que: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71FAC3-F64D-2C54-6F15-53D4987F973A}"/>
              </a:ext>
            </a:extLst>
          </p:cNvPr>
          <p:cNvSpPr txBox="1"/>
          <p:nvPr/>
        </p:nvSpPr>
        <p:spPr>
          <a:xfrm>
            <a:off x="636608" y="1412111"/>
            <a:ext cx="7434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résoudre un problème géométrique avec des triangles isocèles :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B698227-8036-633C-6BC6-373173A28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1949195"/>
            <a:ext cx="4483100" cy="647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784B3E-BDD2-EA66-AA05-9CD17606B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2596895"/>
            <a:ext cx="3124200" cy="635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11FDA7F-FDCD-4BCF-DD13-DB1058260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231895"/>
            <a:ext cx="4622800" cy="6731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162AE75-0D7A-91D4-F40A-8219C2E5F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3699069"/>
            <a:ext cx="3289300" cy="635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BBAAD33-0B73-ADC0-16D3-731C8CB95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334069"/>
            <a:ext cx="4914900" cy="596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35EBB0-CD3D-1AB6-5DA5-B37DFA6460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3" y="4801243"/>
            <a:ext cx="1841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9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1C699C-27F6-0EF9-1B07-9DCAC124A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1" y="1530350"/>
            <a:ext cx="11504078" cy="36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1F6283-F1B6-2866-8569-BA1ACBD9E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2048</TotalTime>
  <Words>1642</Words>
  <Application>Microsoft Office PowerPoint</Application>
  <PresentationFormat>Grand écran</PresentationFormat>
  <Paragraphs>271</Paragraphs>
  <Slides>62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compléter  :</vt:lpstr>
      <vt:lpstr>Présentation PowerPoint</vt:lpstr>
      <vt:lpstr>Compléter  :</vt:lpstr>
      <vt:lpstr>Rappelez vous: </vt:lpstr>
      <vt:lpstr>Compléter  :</vt:lpstr>
      <vt:lpstr>Rappelez vous: </vt:lpstr>
      <vt:lpstr>Compléter  :</vt:lpstr>
      <vt:lpstr>Rappelez vous: </vt:lpstr>
      <vt:lpstr>Compléter  :</vt:lpstr>
      <vt:lpstr>Rappelez vous: </vt:lpstr>
      <vt:lpstr>Complétez</vt:lpstr>
      <vt:lpstr>Voici la réponse :</vt:lpstr>
      <vt:lpstr>Voici ce que vous devez retenir jusqu’ici:</vt:lpstr>
      <vt:lpstr>Présentation PowerPoint</vt:lpstr>
      <vt:lpstr>Exprimez vos avis</vt:lpstr>
      <vt:lpstr>A la fin de cette séance, vous serez capables de:</vt:lpstr>
      <vt:lpstr>Présentation PowerPoint</vt:lpstr>
      <vt:lpstr>Je vais vous montrer comment  résoudre  un problème comme celui -ci:</vt:lpstr>
      <vt:lpstr>Je comprends le problème :</vt:lpstr>
      <vt:lpstr>Je traduis les données :</vt:lpstr>
      <vt:lpstr>Je réalise un plan de résolution :</vt:lpstr>
      <vt:lpstr>J’utilise les propriétés :</vt:lpstr>
      <vt:lpstr>Je rédige la réponse :</vt:lpstr>
      <vt:lpstr>Présentation PowerPoint</vt:lpstr>
      <vt:lpstr> répondez par vrai ou faux :</vt:lpstr>
      <vt:lpstr>Rappelez vous :dans un parallélogramme deux angles consécutifs sont supplémentaires </vt:lpstr>
      <vt:lpstr> Complétez</vt:lpstr>
      <vt:lpstr>Rappelez vous :dans un triangle isocèle les angles à la base sont égaux   </vt:lpstr>
      <vt:lpstr> Complétez</vt:lpstr>
      <vt:lpstr>Voici la réponse</vt:lpstr>
      <vt:lpstr>Présentation PowerPoint</vt:lpstr>
      <vt:lpstr>Travaillez individuellement puis discutez en binômes vos réponses.</vt:lpstr>
      <vt:lpstr>Prenez la correction sur vos livrets :</vt:lpstr>
      <vt:lpstr>Prenez la correction sur vos livrets :</vt:lpstr>
      <vt:lpstr>Prenez la correction sur vos livrets :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que: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144</cp:revision>
  <dcterms:created xsi:type="dcterms:W3CDTF">2025-11-03T10:55:47Z</dcterms:created>
  <dcterms:modified xsi:type="dcterms:W3CDTF">2026-04-06T09:50:02Z</dcterms:modified>
</cp:coreProperties>
</file>