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6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"/>
  </p:notesMasterIdLst>
  <p:handoutMasterIdLst>
    <p:handoutMasterId r:id="rId5"/>
  </p:handoutMasterIdLst>
  <p:sldIdLst>
    <p:sldId id="2147483553" r:id="rId6"/>
    <p:sldId id="2147483485" r:id="rId7"/>
    <p:sldId id="2147483583" r:id="rId8"/>
    <p:sldId id="2147483552" r:id="rId9"/>
    <p:sldId id="2147483606" r:id="rId10"/>
    <p:sldId id="2147483604" r:id="rId11"/>
    <p:sldId id="2134806507" r:id="rId12"/>
    <p:sldId id="2134806552" r:id="rId13"/>
    <p:sldId id="2134806567" r:id="rId14"/>
    <p:sldId id="2134806569" r:id="rId15"/>
    <p:sldId id="2147483582" r:id="rId16"/>
    <p:sldId id="2134806564" r:id="rId17"/>
    <p:sldId id="2147483566" r:id="rId18"/>
    <p:sldId id="2147483556" r:id="rId19"/>
    <p:sldId id="2134806558" r:id="rId20"/>
    <p:sldId id="2134806568" r:id="rId21"/>
    <p:sldId id="2134805874" r:id="rId22"/>
    <p:sldId id="2134805878" r:id="rId23"/>
    <p:sldId id="2147483554" r:id="rId24"/>
    <p:sldId id="2134806573" r:id="rId25"/>
    <p:sldId id="2147483557" r:id="rId26"/>
    <p:sldId id="2147483569" r:id="rId27"/>
    <p:sldId id="2147483558" r:id="rId28"/>
    <p:sldId id="2147483584" r:id="rId29"/>
    <p:sldId id="2134806108" r:id="rId30"/>
    <p:sldId id="2147483559" r:id="rId31"/>
    <p:sldId id="2147483571" r:id="rId32"/>
    <p:sldId id="2147483573" r:id="rId33"/>
    <p:sldId id="2147483572" r:id="rId34"/>
    <p:sldId id="2147483575" r:id="rId35"/>
    <p:sldId id="2147483576" r:id="rId36"/>
    <p:sldId id="2147483577" r:id="rId37"/>
    <p:sldId id="2134806577" r:id="rId38"/>
    <p:sldId id="2134806551" r:id="rId39"/>
    <p:sldId id="2134806578" r:id="rId40"/>
    <p:sldId id="2147483579" r:id="rId41"/>
    <p:sldId id="2147483580" r:id="rId42"/>
    <p:sldId id="2134806579" r:id="rId43"/>
    <p:sldId id="2134806088" r:id="rId44"/>
    <p:sldId id="2134806580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4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100" d="100"/>
          <a:sy n="100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slide" Target="slides/slide39.xml" /><Relationship Id="rId45" Type="http://schemas.openxmlformats.org/officeDocument/2006/relationships/slide" Target="slides/slide40.xml" /><Relationship Id="rId46" Type="http://schemas.openxmlformats.org/officeDocument/2006/relationships/slide" Target="slides/slide41.xml" /><Relationship Id="rId47" Type="http://schemas.openxmlformats.org/officeDocument/2006/relationships/slide" Target="slides/slide42.xml" /><Relationship Id="rId48" Type="http://schemas.openxmlformats.org/officeDocument/2006/relationships/slide" Target="slides/slide43.xml" /><Relationship Id="rId49" Type="http://schemas.openxmlformats.org/officeDocument/2006/relationships/slide" Target="slides/slide44.xml" /><Relationship Id="rId5" Type="http://schemas.openxmlformats.org/officeDocument/2006/relationships/handoutMaster" Target="handoutMasters/handoutMaster1.xml" /><Relationship Id="rId50" Type="http://schemas.openxmlformats.org/officeDocument/2006/relationships/tags" Target="tags/tag1.xml" /><Relationship Id="rId51" Type="http://schemas.openxmlformats.org/officeDocument/2006/relationships/presProps" Target="presProps.xml" /><Relationship Id="rId52" Type="http://schemas.openxmlformats.org/officeDocument/2006/relationships/viewProps" Target="viewProps.xml" /><Relationship Id="rId53" Type="http://schemas.openxmlformats.org/officeDocument/2006/relationships/theme" Target="theme/theme1.xml" /><Relationship Id="rId54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76FB92E-4FFC-73E6-F4E6-065F55ECBEC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02F29A3-65B0-E6AC-34D2-97B4A6586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1F08FB-3444-A109-970E-51059F817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6A1EDD-B9D3-A88C-81EF-AA85C5B02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val="3537000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val="97319181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1203173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66130646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84261728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1258855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71336524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10243104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24051527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52884237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59168001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91474725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6628409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9843565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13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14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val="121403689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66272711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6871298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352933995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410491584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val="3076978059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912952702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35448660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612631432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3737476001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microsoft.com/office/2007/relationships/hdphoto" Target="../media/image7.wdp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7.png" /><Relationship Id="rId6" Type="http://schemas.openxmlformats.org/officeDocument/2006/relationships/image" Target="../media/image38.png" /><Relationship Id="rId7" Type="http://schemas.openxmlformats.org/officeDocument/2006/relationships/image" Target="../media/image39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0.png" /><Relationship Id="rId3" Type="http://schemas.openxmlformats.org/officeDocument/2006/relationships/image" Target="../media/image9.png" /><Relationship Id="rId4" Type="http://schemas.openxmlformats.org/officeDocument/2006/relationships/image" Target="../media/image41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2.png" /><Relationship Id="rId3" Type="http://schemas.openxmlformats.org/officeDocument/2006/relationships/image" Target="../media/image4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4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2.png" /><Relationship Id="rId3" Type="http://schemas.openxmlformats.org/officeDocument/2006/relationships/image" Target="../media/image45.png" /><Relationship Id="rId4" Type="http://schemas.microsoft.com/office/2007/relationships/hdphoto" Target="../media/image46.wdp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4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4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6.png" /><Relationship Id="rId11" Type="http://schemas.openxmlformats.org/officeDocument/2006/relationships/image" Target="../media/image17.png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microsoft.com/office/2007/relationships/hdphoto" Target="../media/image15.wdp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48.png" /><Relationship Id="rId4" Type="http://schemas.openxmlformats.org/officeDocument/2006/relationships/image" Target="../media/image49.png" /><Relationship Id="rId5" Type="http://schemas.openxmlformats.org/officeDocument/2006/relationships/image" Target="../media/image5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47.png" /><Relationship Id="rId4" Type="http://schemas.openxmlformats.org/officeDocument/2006/relationships/image" Target="../media/image51.png" /><Relationship Id="rId5" Type="http://schemas.microsoft.com/office/2007/relationships/hdphoto" Target="../media/image52.wdp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47.png" /><Relationship Id="rId4" Type="http://schemas.openxmlformats.org/officeDocument/2006/relationships/image" Target="../media/image53.png" /><Relationship Id="rId5" Type="http://schemas.openxmlformats.org/officeDocument/2006/relationships/image" Target="../media/image54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9.png" /><Relationship Id="rId4" Type="http://schemas.openxmlformats.org/officeDocument/2006/relationships/image" Target="../media/image55.png" /><Relationship Id="rId5" Type="http://schemas.openxmlformats.org/officeDocument/2006/relationships/image" Target="../media/image47.png" /><Relationship Id="rId6" Type="http://schemas.openxmlformats.org/officeDocument/2006/relationships/image" Target="../media/image56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9.pn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59.png" /><Relationship Id="rId3" Type="http://schemas.openxmlformats.org/officeDocument/2006/relationships/image" Target="../media/image60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61.png" /><Relationship Id="rId3" Type="http://schemas.openxmlformats.org/officeDocument/2006/relationships/image" Target="../media/image9.png" /><Relationship Id="rId4" Type="http://schemas.openxmlformats.org/officeDocument/2006/relationships/image" Target="../media/image60.png" /><Relationship Id="rId5" Type="http://schemas.openxmlformats.org/officeDocument/2006/relationships/image" Target="../media/image62.png" /><Relationship Id="rId6" Type="http://schemas.openxmlformats.org/officeDocument/2006/relationships/image" Target="../media/image63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59.png" /><Relationship Id="rId3" Type="http://schemas.openxmlformats.org/officeDocument/2006/relationships/image" Target="../media/image64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65.png" /><Relationship Id="rId3" Type="http://schemas.openxmlformats.org/officeDocument/2006/relationships/image" Target="../media/image9.png" /><Relationship Id="rId4" Type="http://schemas.openxmlformats.org/officeDocument/2006/relationships/image" Target="../media/image64.png" /><Relationship Id="rId5" Type="http://schemas.openxmlformats.org/officeDocument/2006/relationships/image" Target="../media/image66.png" /><Relationship Id="rId6" Type="http://schemas.openxmlformats.org/officeDocument/2006/relationships/image" Target="../media/image67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59.png" /><Relationship Id="rId3" Type="http://schemas.openxmlformats.org/officeDocument/2006/relationships/image" Target="../media/image6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69.png" /><Relationship Id="rId3" Type="http://schemas.openxmlformats.org/officeDocument/2006/relationships/image" Target="../media/image9.png" /><Relationship Id="rId4" Type="http://schemas.openxmlformats.org/officeDocument/2006/relationships/image" Target="../media/image68.png" /><Relationship Id="rId5" Type="http://schemas.openxmlformats.org/officeDocument/2006/relationships/image" Target="../media/image70.png" /><Relationship Id="rId6" Type="http://schemas.openxmlformats.org/officeDocument/2006/relationships/image" Target="../media/image71.png" /><Relationship Id="rId7" Type="http://schemas.openxmlformats.org/officeDocument/2006/relationships/image" Target="../media/image72.png" /><Relationship Id="rId8" Type="http://schemas.openxmlformats.org/officeDocument/2006/relationships/image" Target="../media/image73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59.png" /><Relationship Id="rId3" Type="http://schemas.openxmlformats.org/officeDocument/2006/relationships/image" Target="../media/image74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61.png" /><Relationship Id="rId3" Type="http://schemas.openxmlformats.org/officeDocument/2006/relationships/image" Target="../media/image9.png" /><Relationship Id="rId4" Type="http://schemas.openxmlformats.org/officeDocument/2006/relationships/image" Target="../media/image74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6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75.png" /><Relationship Id="rId4" Type="http://schemas.openxmlformats.org/officeDocument/2006/relationships/image" Target="../media/image76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80.png" /><Relationship Id="rId11" Type="http://schemas.openxmlformats.org/officeDocument/2006/relationships/image" Target="../media/image81.png" /><Relationship Id="rId12" Type="http://schemas.openxmlformats.org/officeDocument/2006/relationships/image" Target="../media/image82.png" /><Relationship Id="rId13" Type="http://schemas.openxmlformats.org/officeDocument/2006/relationships/image" Target="../media/image83.png" /><Relationship Id="rId14" Type="http://schemas.openxmlformats.org/officeDocument/2006/relationships/image" Target="../media/image84.png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6.png" /><Relationship Id="rId6" Type="http://schemas.openxmlformats.org/officeDocument/2006/relationships/image" Target="../media/image76.png" /><Relationship Id="rId7" Type="http://schemas.openxmlformats.org/officeDocument/2006/relationships/image" Target="../media/image77.png" /><Relationship Id="rId8" Type="http://schemas.openxmlformats.org/officeDocument/2006/relationships/image" Target="../media/image78.png" /><Relationship Id="rId9" Type="http://schemas.openxmlformats.org/officeDocument/2006/relationships/image" Target="../media/image79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75.png" /><Relationship Id="rId4" Type="http://schemas.openxmlformats.org/officeDocument/2006/relationships/image" Target="../media/image85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image" Target="../media/image90.png" /><Relationship Id="rId11" Type="http://schemas.openxmlformats.org/officeDocument/2006/relationships/image" Target="../media/image91.png" /><Relationship Id="rId12" Type="http://schemas.openxmlformats.org/officeDocument/2006/relationships/image" Target="../media/image92.png" /><Relationship Id="rId13" Type="http://schemas.openxmlformats.org/officeDocument/2006/relationships/image" Target="../media/image93.png" /><Relationship Id="rId14" Type="http://schemas.openxmlformats.org/officeDocument/2006/relationships/image" Target="../media/image94.png" /><Relationship Id="rId15" Type="http://schemas.openxmlformats.org/officeDocument/2006/relationships/image" Target="../media/image95.png" /><Relationship Id="rId16" Type="http://schemas.openxmlformats.org/officeDocument/2006/relationships/image" Target="../media/image96.png" /><Relationship Id="rId17" Type="http://schemas.openxmlformats.org/officeDocument/2006/relationships/image" Target="../media/image97.png" /><Relationship Id="rId18" Type="http://schemas.openxmlformats.org/officeDocument/2006/relationships/image" Target="../media/image98.png" /><Relationship Id="rId19" Type="http://schemas.openxmlformats.org/officeDocument/2006/relationships/image" Target="../media/image99.png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Relationship Id="rId5" Type="http://schemas.openxmlformats.org/officeDocument/2006/relationships/image" Target="../media/image85.png" /><Relationship Id="rId6" Type="http://schemas.openxmlformats.org/officeDocument/2006/relationships/image" Target="../media/image86.png" /><Relationship Id="rId7" Type="http://schemas.openxmlformats.org/officeDocument/2006/relationships/image" Target="../media/image87.png" /><Relationship Id="rId8" Type="http://schemas.openxmlformats.org/officeDocument/2006/relationships/image" Target="../media/image88.png" /><Relationship Id="rId9" Type="http://schemas.openxmlformats.org/officeDocument/2006/relationships/image" Target="../media/image89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4.png" /><Relationship Id="rId4" Type="http://schemas.microsoft.com/office/2007/relationships/hdphoto" Target="../media/image15.wdp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4.png" /><Relationship Id="rId3" Type="http://schemas.microsoft.com/office/2007/relationships/hdphoto" Target="../media/image15.wdp" /><Relationship Id="rId4" Type="http://schemas.openxmlformats.org/officeDocument/2006/relationships/image" Target="../media/image100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0.png" /><Relationship Id="rId4" Type="http://schemas.openxmlformats.org/officeDocument/2006/relationships/image" Target="../media/image21.gif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01.png" /><Relationship Id="rId3" Type="http://schemas.microsoft.com/office/2007/relationships/hdphoto" Target="../media/image102.wdp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03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04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05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06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22.png" /><Relationship Id="rId4" Type="http://schemas.openxmlformats.org/officeDocument/2006/relationships/image" Target="../media/image23.png" /><Relationship Id="rId5" Type="http://schemas.openxmlformats.org/officeDocument/2006/relationships/image" Target="../media/image24.jpe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7.png" /><Relationship Id="rId3" Type="http://schemas.microsoft.com/office/2007/relationships/hdphoto" Target="../media/image28.wdp" /><Relationship Id="rId4" Type="http://schemas.openxmlformats.org/officeDocument/2006/relationships/image" Target="../media/image29.png" /><Relationship Id="rId5" Type="http://schemas.microsoft.com/office/2007/relationships/hdphoto" Target="../media/image30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235446"/>
            <a:ext cx="6252131" cy="968911"/>
            <a:chOff x="304312" y="4531839"/>
            <a:chExt cx="5020907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020906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Leçon 3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00240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65844" y="4618418"/>
              <a:ext cx="385937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24747"/>
            <a:ext cx="6252131" cy="1006903"/>
            <a:chOff x="304312" y="5304657"/>
            <a:chExt cx="5020907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02090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Tâche 3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0240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546952" y="5365053"/>
              <a:ext cx="3778267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Représenter une situation par un système de deux équations du 1</a:t>
              </a:r>
              <a:r>
                <a:rPr lang="fr-FR" sz="2133" b="1" kern="0" baseline="3000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er</a:t>
              </a: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 degré à deux inconnues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8D2EF911-BC82-BA75-CADF-7BFB64F90394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>
              <a:solidFill>
                <a:srgbClr val="0070C0"/>
              </a:solidFill>
              <a:ea typeface="Calibri" panose="020f0502020204030204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8D154657-2CCB-977E-F461-88246B0FADDD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/>
              </a:rPr>
              <a:t>Mathématiques</a:t>
            </a:r>
            <a:endParaRPr lang="fr-FR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B72B1920-335F-B515-2923-238354A7C275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13D4D1F2-5245-F671-AB96-CF984A5119A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9AF372F4-6A69-79D4-AF64-0E5FEDF9469A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3190950A-ED52-345D-1D97-683E58932370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6069ED8-4DE5-A916-F1DF-FAB249F4C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val="2734115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422520087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endParaRPr kumimoji="0" lang="fr-FR" sz="14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76F0F3E-3D2E-B098-81F5-78E4ACBFB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511010-A36E-40BB-235D-DF160C2372F7}"/>
              </a:ext>
            </a:extLst>
          </p:cNvPr>
          <p:cNvSpPr txBox="1"/>
          <p:nvPr/>
        </p:nvSpPr>
        <p:spPr>
          <a:xfrm>
            <a:off x="3716893" y="16927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Système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FCD6E8-79B0-CC5D-288E-D1E5AC322781}"/>
              </a:ext>
            </a:extLst>
          </p:cNvPr>
          <p:cNvSpPr txBox="1"/>
          <p:nvPr/>
        </p:nvSpPr>
        <p:spPr>
          <a:xfrm>
            <a:off x="3716893" y="26888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Equation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6995F0-F848-75F8-0AC8-97D582082279}"/>
              </a:ext>
            </a:extLst>
          </p:cNvPr>
          <p:cNvSpPr txBox="1"/>
          <p:nvPr/>
        </p:nvSpPr>
        <p:spPr>
          <a:xfrm>
            <a:off x="3716893" y="36849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Inconnue</a:t>
            </a:r>
            <a:endParaRPr lang="fr-FR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6F1173-54C4-0EC0-B936-85A358698557}"/>
              </a:ext>
            </a:extLst>
          </p:cNvPr>
          <p:cNvSpPr txBox="1"/>
          <p:nvPr/>
        </p:nvSpPr>
        <p:spPr>
          <a:xfrm>
            <a:off x="3716893" y="464506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fr-FR" sz="3600">
                <a:ea typeface="Calibri" panose="020f0502020204030204"/>
                <a:cs typeface="Calibri"/>
              </a:rPr>
              <a:t>Premier degré</a:t>
            </a:r>
          </a:p>
        </p:txBody>
      </p:sp>
    </p:spTree>
    <p:extLst>
      <p:ext uri="{BB962C8B-B14F-4D97-AF65-F5344CB8AC3E}">
        <p14:creationId val="754196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1FB065DC-E724-84D3-78ED-0FCF017FF066}"/>
              </a:ext>
            </a:extLst>
          </p:cNvPr>
          <p:cNvSpPr txBox="1"/>
          <p:nvPr/>
        </p:nvSpPr>
        <p:spPr>
          <a:xfrm>
            <a:off x="1111537" y="1928185"/>
            <a:ext cx="9968926" cy="275752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r>
              <a:rPr lang="fr-FR" sz="24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prix d’un objet augmente de 15%. Si le prix initial est p Dh, quelle expression représente le nouveau prix ?</a:t>
            </a:r>
          </a:p>
        </p:txBody>
      </p:sp>
      <mc:AlternateContent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9044309-178B-F8F3-2826-FFE44615C20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.1,15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9044309-178B-F8F3-2826-FFE44615C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9CB5C5-38C8-BDF9-227C-F72BAEDBC845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.15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9CB5C5-38C8-BDF9-227C-F72BAEDBC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F8D9F7E-1BC6-0539-EA7E-31D293F1343B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+0,15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F8D9F7E-1BC6-0539-EA7E-31D293F134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D4AF706-ACC6-2D10-6F9D-C5AE4BC3B854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.0,85</m:t>
                      </m:r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D4AF706-ACC6-2D10-6F9D-C5AE4BC3B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156701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/>
              <p:nvPr/>
            </p:nvSpPr>
            <p:spPr>
              <a:xfrm>
                <a:off x="507999" y="689650"/>
                <a:ext cx="10192657" cy="25038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400" b="0" i="1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L’enseignant affiche et explique la réponse.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+0,15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1+0,15</m:t>
                          </m:r>
                        </m:e>
                      </m:d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=1,15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 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𝐼𝑙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𝑟𝑎𝑝𝑒𝑙𝑙𝑒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𝑞𝑢𝑒</m:t>
                      </m:r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15%=</m:t>
                      </m:r>
                      <m:f>
                        <m:fPr>
                          <m:type m:val="bar"/>
                          <m:ctrlP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fr-FR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100</m:t>
                          </m:r>
                        </m:den>
                      </m:f>
                      <m:r>
                        <a:rPr kumimoji="0" lang="fr-FR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=0,15</m:t>
                      </m:r>
                    </m:oMath>
                  </m:oMathPara>
                </a14:m>
                <a:endParaRPr kumimoji="0" lang="fr-FR" sz="1400" b="0" i="1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D_A_02">
                <a:extLst>
                  <a:ext uri="{FF2B5EF4-FFF2-40B4-BE49-F238E27FC236}">
                    <a16:creationId xmlns:a16="http://schemas.microsoft.com/office/drawing/2014/main" id="{13A9FDC9-1980-E0E2-3F40-E68A45C56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99" y="689650"/>
                <a:ext cx="10192657" cy="250384"/>
              </a:xfrm>
              <a:prstGeom prst="rect">
                <a:avLst/>
              </a:prstGeom>
              <a:blipFill>
                <a:blip r:embed="rId2"/>
                <a:stretch>
                  <a:fillRect l="-179" t="-14634" b="-390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augmentation de 15% signifie ajouter 15% de p au prix initial : p + 0,15p = 1,15p.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9540A2F5-068B-AD27-512F-BFD1A1F19705}"/>
              </a:ext>
            </a:extLst>
          </p:cNvPr>
          <p:cNvSpPr txBox="1"/>
          <p:nvPr/>
        </p:nvSpPr>
        <p:spPr>
          <a:xfrm>
            <a:off x="1111537" y="1928185"/>
            <a:ext cx="9968926" cy="275752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r>
              <a:rPr lang="fr-FR" sz="24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prix d’un objet augmente de 15%. Si le prix initial est p Dh, quelle expression représente le nouveau prix ?</a:t>
            </a:r>
          </a:p>
        </p:txBody>
      </p:sp>
      <mc:AlternateContent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EED2811-AA08-36A9-6522-9B7C99CED484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.1,15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fr-MA" sz="24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EED2811-AA08-36A9-6522-9B7C99CED4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1D3273-21BE-3A5F-5BA8-9861B8AD7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65" y="1497160"/>
            <a:ext cx="10636917" cy="3627435"/>
          </a:xfrm>
          <a:prstGeom prst="rect">
            <a:avLst/>
          </a:prstGeom>
        </p:spPr>
      </p:pic>
    </p:spTree>
    <p:extLst>
      <p:ext uri="{BB962C8B-B14F-4D97-AF65-F5344CB8AC3E}">
        <p14:creationId val="368081903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3F1FDF-A987-BBC1-B871-B1881CE86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65" y="1497160"/>
            <a:ext cx="10636917" cy="36274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680E29-8F0C-BB0A-5A71-44EA3509AD11}"/>
              </a:ext>
            </a:extLst>
          </p:cNvPr>
          <p:cNvSpPr txBox="1"/>
          <p:nvPr/>
        </p:nvSpPr>
        <p:spPr>
          <a:xfrm>
            <a:off x="5823857" y="2862943"/>
            <a:ext cx="95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premier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CA0DC1-1CCD-9966-876F-ADBA85B11413}"/>
              </a:ext>
            </a:extLst>
          </p:cNvPr>
          <p:cNvSpPr txBox="1"/>
          <p:nvPr/>
        </p:nvSpPr>
        <p:spPr>
          <a:xfrm>
            <a:off x="8490857" y="2841172"/>
            <a:ext cx="128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inconnues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3F65C-280B-0B33-5B77-399008EB3286}"/>
              </a:ext>
            </a:extLst>
          </p:cNvPr>
          <p:cNvSpPr txBox="1"/>
          <p:nvPr/>
        </p:nvSpPr>
        <p:spPr>
          <a:xfrm>
            <a:off x="4833258" y="3918858"/>
            <a:ext cx="128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inconnues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60DB06-A320-49BE-40BC-EE77F7A7B64E}"/>
              </a:ext>
            </a:extLst>
          </p:cNvPr>
          <p:cNvSpPr txBox="1"/>
          <p:nvPr/>
        </p:nvSpPr>
        <p:spPr>
          <a:xfrm>
            <a:off x="9503228" y="3907975"/>
            <a:ext cx="80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lettre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3E6CCF-A8C6-56F4-C9DB-16CB1E843F47}"/>
              </a:ext>
            </a:extLst>
          </p:cNvPr>
          <p:cNvSpPr txBox="1"/>
          <p:nvPr/>
        </p:nvSpPr>
        <p:spPr>
          <a:xfrm>
            <a:off x="4016833" y="4421568"/>
            <a:ext cx="128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FF0000"/>
                </a:solidFill>
              </a:rPr>
              <a:t>represente</a:t>
            </a:r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>
            <a:fillRect/>
          </a:stretch>
        </p:blipFill>
        <p:spPr>
          <a:xfrm>
            <a:off x="5414010" y="1047750"/>
            <a:ext cx="1263390" cy="1226820"/>
          </a:xfrm>
          <a:custGeom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61861323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B6BDA767-03BA-2921-B829-80FB6F2A809E}"/>
              </a:ext>
            </a:extLst>
          </p:cNvPr>
          <p:cNvSpPr txBox="1"/>
          <p:nvPr/>
        </p:nvSpPr>
        <p:spPr>
          <a:xfrm>
            <a:off x="822395" y="3429000"/>
            <a:ext cx="6197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/>
            </a:pPr>
            <a:r>
              <a:rPr lang="fr-FR" sz="2400" err="1"/>
              <a:t>Touda vend des stylos et des cahiers. </a:t>
            </a:r>
          </a:p>
          <a:p>
            <a:pPr>
              <a:defRPr sz="2800"/>
            </a:pPr>
            <a:r>
              <a:rPr lang="fr-FR" sz="2400"/>
              <a:t>Elle</a:t>
            </a:r>
            <a:r>
              <a:rPr sz="2400"/>
              <a:t> a vendu 10 articles </a:t>
            </a:r>
            <a:r>
              <a:rPr lang="fr-FR" sz="2400"/>
              <a:t>à une somme </a:t>
            </a:r>
            <a:r>
              <a:rPr sz="2400"/>
              <a:t>14 DH.</a:t>
            </a:r>
            <a:endParaRPr lang="fr-FR" sz="2400"/>
          </a:p>
          <a:p>
            <a:pPr marL="914400" lvl="1" indent="-457200">
              <a:buFont typeface="Arial" panose="020b0604020202020204" pitchFamily="34" charset="0"/>
              <a:buChar char="•"/>
              <a:defRPr sz="2800"/>
            </a:pPr>
            <a:r>
              <a:rPr lang="fr-FR" sz="2400"/>
              <a:t>Un </a:t>
            </a:r>
            <a:r>
              <a:rPr sz="2400" err="1"/>
              <a:t>stylo coûte 1 DH</a:t>
            </a:r>
            <a:r>
              <a:rPr lang="fr-FR" sz="2400"/>
              <a:t>;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 sz="2800"/>
            </a:pPr>
            <a:r>
              <a:rPr lang="fr-FR" sz="2400"/>
              <a:t>Un</a:t>
            </a:r>
            <a:r>
              <a:rPr sz="2400"/>
              <a:t> cahier coûte 3 DH.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CD9EEC-C5C3-3D37-46B8-8514A6F36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74" b="99485" l="1858" r="95270">
                        <a14:foregroundMark x1="6250" y1="94845" x2="90372" y2="91753"/>
                        <a14:foregroundMark x1="90372" y1="91753" x2="92568" y2="91753"/>
                        <a14:foregroundMark x1="36824" y1="97680" x2="63176" y2="98711"/>
                        <a14:foregroundMark x1="63176" y1="98711" x2="93750" y2="94845"/>
                        <a14:foregroundMark x1="93750" y1="94845" x2="95608" y2="96134"/>
                        <a14:foregroundMark x1="11486" y1="84794" x2="3716" y2="98196"/>
                        <a14:foregroundMark x1="3716" y1="98196" x2="2027" y2="99742"/>
                        <a14:foregroundMark x1="41723" y1="29639" x2="42399" y2="20619"/>
                        <a14:foregroundMark x1="44595" y1="31959" x2="38851" y2="26546"/>
                        <a14:foregroundMark x1="54392" y1="33505" x2="59628" y2="26031"/>
                        <a14:foregroundMark x1="41723" y1="17526" x2="52534" y2="7474"/>
                        <a14:foregroundMark x1="52534" y1="7474" x2="56081" y2="146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5794" y="2080603"/>
            <a:ext cx="4673811" cy="306324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13A5077-D065-4C4F-7399-F81EF4085D61}"/>
              </a:ext>
            </a:extLst>
          </p:cNvPr>
          <p:cNvSpPr txBox="1"/>
          <p:nvPr/>
        </p:nvSpPr>
        <p:spPr>
          <a:xfrm>
            <a:off x="1992084" y="1306694"/>
            <a:ext cx="7848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Comment peut-on représenter la situation ci-dessous?</a:t>
            </a:r>
          </a:p>
        </p:txBody>
      </p:sp>
    </p:spTree>
    <p:extLst>
      <p:ext uri="{BB962C8B-B14F-4D97-AF65-F5344CB8AC3E}">
        <p14:creationId val="1583904945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>
                <a:solidFill>
                  <a:srgbClr val="106585"/>
                </a:solidFill>
              </a:rPr>
              <a:t>Représenter une situation par un système de deux équations du 1</a:t>
            </a:r>
            <a:r>
              <a:rPr lang="fr-FR" altLang="fr-FR" b="1" baseline="30000">
                <a:solidFill>
                  <a:srgbClr val="106585"/>
                </a:solidFill>
              </a:rPr>
              <a:t>er</a:t>
            </a:r>
            <a:r>
              <a:rPr lang="fr-FR" altLang="fr-FR" b="1">
                <a:solidFill>
                  <a:srgbClr val="106585"/>
                </a:solidFill>
              </a:rPr>
              <a:t> degré à deux inconnues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</p:spTree>
    <p:extLst>
      <p:ext uri="{BB962C8B-B14F-4D97-AF65-F5344CB8AC3E}">
        <p14:creationId val="331433718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4916CB-FBB8-BEB4-B06F-80E258CCCB14}"/>
              </a:ext>
            </a:extLst>
          </p:cNvPr>
          <p:cNvSpPr txBox="1"/>
          <p:nvPr/>
        </p:nvSpPr>
        <p:spPr>
          <a:xfrm>
            <a:off x="955972" y="1450673"/>
            <a:ext cx="7737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Représenter une situation comme celle-ci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447045-9E76-188A-3676-27AD85459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72" y="2278937"/>
            <a:ext cx="10413633" cy="1108806"/>
          </a:xfrm>
          <a:prstGeom prst="rect">
            <a:avLst/>
          </a:prstGeom>
        </p:spPr>
      </p:pic>
    </p:spTree>
    <p:extLst>
      <p:ext uri="{BB962C8B-B14F-4D97-AF65-F5344CB8AC3E}">
        <p14:creationId val="1384416015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Consignes et explications données aux élèves (à dire à haute voix)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prête l’attention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Banque des icones utilisées dans les slides</a:t>
            </a:r>
            <a:endParaRPr lang="en-US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lève la main avant de répondre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recopie la correction sur le livret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Slide réservé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val="242776316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>
                <a:fillRect/>
              </a:stretch>
            </p:blipFill>
            <p:spPr>
              <a:xfrm>
                <a:off x="8785161" y="1328109"/>
                <a:ext cx="1212279" cy="1231221"/>
              </a:xfrm>
              <a:custGeom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>
                <a:fillRect/>
              </a:stretch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77433153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Voici un exemple de situation que je veux représenter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le paragraphe à voix haute, lentement et distinctement, en marquant la ponctuation et en mettant en valeur les informations importantes.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6D3D49-AA98-6B0E-CC8F-830A2D2E1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7" y="1078574"/>
            <a:ext cx="10413633" cy="11088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C7E4213-4E75-AD1D-2DDA-984DA77FB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1" b="96680" l="2344" r="99512">
                        <a14:foregroundMark x1="8203" y1="65918" x2="95996" y2="87695"/>
                        <a14:foregroundMark x1="95996" y1="87695" x2="99707" y2="93066"/>
                        <a14:foregroundMark x1="5273" y1="77344" x2="67090" y2="92188"/>
                        <a14:foregroundMark x1="67090" y1="92188" x2="83789" y2="91211"/>
                        <a14:foregroundMark x1="83789" y1="91211" x2="84570" y2="91211"/>
                        <a14:foregroundMark x1="29980" y1="67480" x2="48730" y2="67188"/>
                        <a14:foregroundMark x1="48730" y1="67188" x2="91504" y2="70215"/>
                        <a14:foregroundMark x1="90430" y1="67773" x2="95508" y2="85645"/>
                        <a14:foregroundMark x1="95508" y1="85645" x2="95508" y2="86426"/>
                        <a14:foregroundMark x1="61133" y1="76855" x2="66699" y2="69336"/>
                        <a14:foregroundMark x1="6055" y1="88574" x2="21680" y2="86230"/>
                        <a14:foregroundMark x1="21680" y1="86230" x2="35840" y2="86426"/>
                        <a14:foregroundMark x1="15918" y1="91211" x2="43750" y2="90723"/>
                        <a14:foregroundMark x1="43750" y1="90723" x2="48926" y2="90723"/>
                        <a14:foregroundMark x1="2637" y1="95703" x2="33789" y2="94141"/>
                        <a14:foregroundMark x1="33789" y1="94141" x2="51367" y2="94922"/>
                        <a14:foregroundMark x1="51367" y1="94922" x2="83203" y2="93652"/>
                        <a14:foregroundMark x1="83203" y1="93652" x2="94141" y2="94141"/>
                        <a14:foregroundMark x1="74219" y1="88770" x2="88281" y2="88281"/>
                        <a14:foregroundMark x1="88281" y1="88281" x2="88281" y2="88281"/>
                        <a14:foregroundMark x1="14063" y1="71484" x2="27344" y2="76172"/>
                        <a14:foregroundMark x1="27344" y1="76172" x2="27832" y2="77148"/>
                        <a14:foregroundMark x1="15625" y1="76563" x2="29785" y2="76855"/>
                        <a14:foregroundMark x1="2344" y1="84570" x2="2344" y2="95215"/>
                        <a14:foregroundMark x1="62500" y1="96777" x2="92773" y2="96777"/>
                        <a14:foregroundMark x1="43848" y1="32910" x2="36133" y2="24121"/>
                        <a14:foregroundMark x1="58496" y1="32422" x2="65430" y2="25781"/>
                        <a14:foregroundMark x1="59570" y1="13477" x2="45313" y2="8301"/>
                        <a14:foregroundMark x1="45313" y1="8301" x2="41699" y2="15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959" y="2842038"/>
            <a:ext cx="2937388" cy="2937388"/>
          </a:xfrm>
          <a:prstGeom prst="rect">
            <a:avLst/>
          </a:prstGeom>
        </p:spPr>
      </p:pic>
    </p:spTree>
    <p:extLst>
      <p:ext uri="{BB962C8B-B14F-4D97-AF65-F5344CB8AC3E}">
        <p14:creationId val="392900294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comment je fais pour représenter cette situation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reprend la situation et explique clairement chaque étape, en se posant la question à voix haute puis en y répondant..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921492-587B-D4FD-1D8E-1D6ECCF79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7" y="1078574"/>
            <a:ext cx="10413633" cy="110880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254D698-70DB-4222-E491-F340486C78AF}"/>
              </a:ext>
            </a:extLst>
          </p:cNvPr>
          <p:cNvGrpSpPr/>
          <p:nvPr/>
        </p:nvGrpSpPr>
        <p:grpSpPr>
          <a:xfrm>
            <a:off x="667837" y="2412949"/>
            <a:ext cx="9051728" cy="529591"/>
            <a:chOff x="765809" y="2156955"/>
            <a:chExt cx="9051728" cy="529591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3E2EA3B-0B93-E7DE-A4FC-FAF476E900B3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Je note le nombre de stylos par x et le nombre de cahiers par y.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57C261FE-7A06-FCF7-76DC-26B01077650F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rgbClr val="FED9B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/>
                  </a:solidFill>
                </a:rPr>
                <a:t>1</a:t>
              </a: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81B25FF-07CB-843A-5757-CBE839D62575}"/>
              </a:ext>
            </a:extLst>
          </p:cNvPr>
          <p:cNvGrpSpPr/>
          <p:nvPr/>
        </p:nvGrpSpPr>
        <p:grpSpPr>
          <a:xfrm>
            <a:off x="667837" y="3456564"/>
            <a:ext cx="9051728" cy="529591"/>
            <a:chOff x="765809" y="2156955"/>
            <a:chExt cx="9051728" cy="52959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78941D7-D8EA-A94B-BA86-0C27BD4E3ED5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J’écris l’équation pour la condition « a vendu 10 articles » :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3761581F-778B-1606-FE61-5C6B630D936C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rgbClr val="FED9B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/>
                  </a:solidFill>
                </a:rPr>
                <a:t>2</a:t>
              </a:r>
              <a:endParaRPr lang="fr-FR">
                <a:solidFill>
                  <a:schemeClr val="tx1"/>
                </a:solidFill>
              </a:endParaRPr>
            </a:p>
          </p:txBody>
        </p:sp>
      </p:grp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C0E88FF-26CE-A8E0-9A31-6CC2086B9A24}"/>
                  </a:ext>
                </a:extLst>
              </p:cNvPr>
              <p:cNvSpPr txBox="1"/>
              <p:nvPr/>
            </p:nvSpPr>
            <p:spPr>
              <a:xfrm>
                <a:off x="4115097" y="4058781"/>
                <a:ext cx="27833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C0E88FF-26CE-A8E0-9A31-6CC2086B9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97" y="4058781"/>
                <a:ext cx="2783391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EECA40-4163-189D-F589-3BB7950F4DFF}"/>
              </a:ext>
            </a:extLst>
          </p:cNvPr>
          <p:cNvGrpSpPr/>
          <p:nvPr/>
        </p:nvGrpSpPr>
        <p:grpSpPr>
          <a:xfrm>
            <a:off x="667837" y="5177209"/>
            <a:ext cx="9051728" cy="529591"/>
            <a:chOff x="765809" y="2156955"/>
            <a:chExt cx="9051728" cy="529591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BB30BB4-0EEE-68CD-A639-81F5CCA47AE2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J’écris l’équation pour la condition « a vendu 10 articles » :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78243813-E876-DAAA-8799-1A1E704BC3ED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rgbClr val="FED9B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/>
                  </a:solidFill>
                </a:rPr>
                <a:t>3</a:t>
              </a:r>
              <a:endParaRPr lang="fr-FR">
                <a:solidFill>
                  <a:schemeClr val="tx1"/>
                </a:solidFill>
              </a:endParaRPr>
            </a:p>
          </p:txBody>
        </p:sp>
      </p:grpSp>
      <mc:AlternateContent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D32D1EE-948C-9E6C-1D63-858D438A14B7}"/>
                  </a:ext>
                </a:extLst>
              </p:cNvPr>
              <p:cNvSpPr txBox="1"/>
              <p:nvPr/>
            </p:nvSpPr>
            <p:spPr>
              <a:xfrm>
                <a:off x="4115097" y="5779426"/>
                <a:ext cx="27833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D32D1EE-948C-9E6C-1D63-858D438A1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097" y="5779426"/>
                <a:ext cx="2783391" cy="461665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565216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dernière étape je regroupe les deux équations en un système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B360EFAA-2D3A-ECC1-D5F1-180E893D34EB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L’enseignant explique qu’écriture les 2 équations en un seul système signifie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vérifient les 2 conditions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4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r>
                  <a:rPr lang="fr-FR" sz="1400" i="1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B360EFAA-2D3A-ECC1-D5F1-180E893D3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4"/>
                <a:stretch>
                  <a:fillRect l="-164" t="-2000" r="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ADBD43DA-E0AC-F38C-BC61-6922EA818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837" y="1078574"/>
            <a:ext cx="10413633" cy="110880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61F9C6B7-4B40-FFC7-D728-B7B810626DA0}"/>
              </a:ext>
            </a:extLst>
          </p:cNvPr>
          <p:cNvGrpSpPr/>
          <p:nvPr/>
        </p:nvGrpSpPr>
        <p:grpSpPr>
          <a:xfrm>
            <a:off x="667837" y="2412949"/>
            <a:ext cx="9051728" cy="529591"/>
            <a:chOff x="765809" y="2156955"/>
            <a:chExt cx="9051728" cy="52959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70FD16F-4FFC-EE45-841A-6BE78268DCD7}"/>
                </a:ext>
              </a:extLst>
            </p:cNvPr>
            <p:cNvSpPr txBox="1"/>
            <p:nvPr/>
          </p:nvSpPr>
          <p:spPr>
            <a:xfrm>
              <a:off x="1391993" y="2190917"/>
              <a:ext cx="8425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/>
                <a:t>J’écris le système qui représente la situation : 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8CB6E0D-B90B-D788-3639-FE9D3E2D86A5}"/>
                </a:ext>
              </a:extLst>
            </p:cNvPr>
            <p:cNvSpPr/>
            <p:nvPr/>
          </p:nvSpPr>
          <p:spPr>
            <a:xfrm>
              <a:off x="765809" y="2156955"/>
              <a:ext cx="529591" cy="529591"/>
            </a:xfrm>
            <a:prstGeom prst="ellipse">
              <a:avLst/>
            </a:prstGeom>
            <a:solidFill>
              <a:srgbClr val="FED9B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>
                  <a:solidFill>
                    <a:schemeClr val="tx1"/>
                  </a:solidFill>
                </a:rPr>
                <a:t>4</a:t>
              </a:r>
              <a:endParaRPr lang="fr-FR">
                <a:solidFill>
                  <a:schemeClr val="tx1"/>
                </a:solidFill>
              </a:endParaRPr>
            </a:p>
          </p:txBody>
        </p:sp>
      </p:grpSp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F7AD739-2BCD-4265-3D38-331640678B16}"/>
                  </a:ext>
                </a:extLst>
              </p:cNvPr>
              <p:cNvSpPr txBox="1"/>
              <p:nvPr/>
            </p:nvSpPr>
            <p:spPr>
              <a:xfrm>
                <a:off x="4026839" y="3429000"/>
                <a:ext cx="1847814" cy="8238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F7AD739-2BCD-4265-3D38-331640678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839" y="3429000"/>
                <a:ext cx="1847814" cy="8238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01766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7FC16E28-AE77-8E9B-6547-0092945AED6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39F028-0931-1A4C-0B90-681DD789D466}"/>
              </a:ext>
            </a:extLst>
          </p:cNvPr>
          <p:cNvSpPr/>
          <p:nvPr/>
        </p:nvSpPr>
        <p:spPr>
          <a:xfrm>
            <a:off x="344129" y="1759974"/>
            <a:ext cx="11543072" cy="23892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9A6DF18E-DB34-FC28-6635-D30219C0E73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Définition d’un système de deux équations du premier degré à deux inconnues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AE9552F-242F-4374-4148-A4E41098A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3DC2F07-00BC-69F0-94CD-792316452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0642507-F3BA-90AC-2B30-16EA1F310E2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</a:t>
            </a:r>
          </a:p>
        </p:txBody>
      </p:sp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F5F160F-E50F-4F5D-433F-C2C41D996AD6}"/>
                  </a:ext>
                </a:extLst>
              </p:cNvPr>
              <p:cNvSpPr txBox="1"/>
              <p:nvPr/>
            </p:nvSpPr>
            <p:spPr>
              <a:xfrm>
                <a:off x="765808" y="3198167"/>
                <a:ext cx="105433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forment un 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système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 </a:t>
                </a:r>
                <a:r>
                  <a:rPr lang="fr-FR" sz="2400">
                    <a:latin typeface="VFSTNH+Calibri"/>
                  </a:rPr>
                  <a:t>de deux équations du premier degré à deux inconnues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  </a:t>
                </a:r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F5F160F-E50F-4F5D-433F-C2C41D996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3198167"/>
                <a:ext cx="10543399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211F05A6-E43A-44F1-58FF-0D61371A3AE8}"/>
              </a:ext>
            </a:extLst>
          </p:cNvPr>
          <p:cNvSpPr txBox="1"/>
          <p:nvPr/>
        </p:nvSpPr>
        <p:spPr>
          <a:xfrm>
            <a:off x="950218" y="2133687"/>
            <a:ext cx="293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2400"/>
              <a:t>Les deux équations : </a:t>
            </a:r>
            <a:endParaRPr kumimoji="0" lang="fr-FR" sz="24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F1169BE-6392-3AE5-2F01-81B26B7752D6}"/>
                  </a:ext>
                </a:extLst>
              </p:cNvPr>
              <p:cNvSpPr txBox="1"/>
              <p:nvPr/>
            </p:nvSpPr>
            <p:spPr>
              <a:xfrm>
                <a:off x="3930686" y="2025309"/>
                <a:ext cx="1847814" cy="8238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F1169BE-6392-3AE5-2F01-81B26B7752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686" y="2025309"/>
                <a:ext cx="1847814" cy="8238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20887526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lit la situation de façon progressive, en veillant à la compréhension des élèves...</a:t>
            </a:r>
            <a:endParaRPr lang="fr-FR" sz="1400" i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C3C50E0-48D7-BE32-DDE6-72A7FEF4ED08}"/>
              </a:ext>
            </a:extLst>
          </p:cNvPr>
          <p:cNvSpPr txBox="1"/>
          <p:nvPr/>
        </p:nvSpPr>
        <p:spPr>
          <a:xfrm>
            <a:off x="952807" y="2475368"/>
            <a:ext cx="8977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0F10D6-A5C7-9FCE-D4E4-FF57B2F97A08}"/>
                  </a:ext>
                </a:extLst>
              </p:cNvPr>
              <p:cNvSpPr txBox="1"/>
              <p:nvPr/>
            </p:nvSpPr>
            <p:spPr>
              <a:xfrm>
                <a:off x="952807" y="3980497"/>
                <a:ext cx="109818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note le nombre de pommes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le nombre de bananes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J’écris l’équation pour la condition « a vendu 12 fruits »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……+ ……=12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0F10D6-A5C7-9FCE-D4E4-FF57B2F97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07" y="3980497"/>
                <a:ext cx="10981871" cy="830997"/>
              </a:xfrm>
              <a:prstGeom prst="rect">
                <a:avLst/>
              </a:prstGeom>
              <a:blipFill>
                <a:blip r:embed="rId3"/>
                <a:stretch>
                  <a:fillRect l="-888" t="-6618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2AE8E913-63E1-05DE-A586-88058539E862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E4FF10-3052-5A5D-535F-9946545914A9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4018945297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b"/>
                        </m:rP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</m:oMath>
                  </m:oMathPara>
                </a14:m>
                <a:r>
                  <a:rPr lang="fr-FR" sz="1600" b="1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justifie en s’appuyant sur les informations données dans le texte.</a:t>
            </a:r>
            <a:endParaRPr lang="fr-FR" sz="1400" i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853C75B-AC1A-693A-FB35-BC5721038789}"/>
              </a:ext>
            </a:extLst>
          </p:cNvPr>
          <p:cNvSpPr txBox="1"/>
          <p:nvPr/>
        </p:nvSpPr>
        <p:spPr>
          <a:xfrm>
            <a:off x="952807" y="2475368"/>
            <a:ext cx="8977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5D07C0-372F-CB47-B0F5-E0EF802443AE}"/>
                  </a:ext>
                </a:extLst>
              </p:cNvPr>
              <p:cNvSpPr txBox="1"/>
              <p:nvPr/>
            </p:nvSpPr>
            <p:spPr>
              <a:xfrm>
                <a:off x="952807" y="3980497"/>
                <a:ext cx="109818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note le nombre de pommes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et le nombre de bananes par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pPr marL="457200" marR="0" lvl="0" indent="-45720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J’écris l’équation pour la condition « a vendu 12 fruits »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……+ ……=12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5D07C0-372F-CB47-B0F5-E0EF80244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07" y="3980497"/>
                <a:ext cx="10981871" cy="830997"/>
              </a:xfrm>
              <a:prstGeom prst="rect">
                <a:avLst/>
              </a:prstGeom>
              <a:blipFill>
                <a:blip r:embed="rId4"/>
                <a:stretch>
                  <a:fillRect l="-888" t="-6618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8FEEC74D-E949-BA4D-68CF-01542244325B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E89BD2-43AD-F048-6445-727338BACA55}"/>
                  </a:ext>
                </a:extLst>
              </p:cNvPr>
              <p:cNvSpPr txBox="1"/>
              <p:nvPr/>
            </p:nvSpPr>
            <p:spPr>
              <a:xfrm>
                <a:off x="8482150" y="4349829"/>
                <a:ext cx="599495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E89BD2-43AD-F048-6445-727338BAC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150" y="4349829"/>
                <a:ext cx="59949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D5FB7A3-32B2-7043-F2C4-0FF7D1842BBB}"/>
                  </a:ext>
                </a:extLst>
              </p:cNvPr>
              <p:cNvSpPr txBox="1"/>
              <p:nvPr/>
            </p:nvSpPr>
            <p:spPr>
              <a:xfrm>
                <a:off x="9440092" y="4328059"/>
                <a:ext cx="48985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D5FB7A3-32B2-7043-F2C4-0FF7D1842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0092" y="4328059"/>
                <a:ext cx="489857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849598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5EE10B-A8F5-3233-C235-5472CB12A993}"/>
              </a:ext>
            </a:extLst>
          </p:cNvPr>
          <p:cNvSpPr txBox="1"/>
          <p:nvPr/>
        </p:nvSpPr>
        <p:spPr>
          <a:xfrm>
            <a:off x="1124603" y="2424983"/>
            <a:ext cx="8792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F3EE39A-7872-5E8D-6AE3-B561B4120964}"/>
                  </a:ext>
                </a:extLst>
              </p:cNvPr>
              <p:cNvSpPr txBox="1"/>
              <p:nvPr/>
            </p:nvSpPr>
            <p:spPr>
              <a:xfrm>
                <a:off x="1124603" y="4122110"/>
                <a:ext cx="10023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3)</a:t>
                </a:r>
                <a:r>
                  <a:rPr kumimoji="0" lang="fr-FR" sz="24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J’écris l’équation pour la condition « a gagné 22 DH»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……+ ……=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F3EE39A-7872-5E8D-6AE3-B561B4120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603" y="4122110"/>
                <a:ext cx="10023929" cy="461665"/>
              </a:xfrm>
              <a:prstGeom prst="rect">
                <a:avLst/>
              </a:prstGeom>
              <a:blipFill>
                <a:blip r:embed="rId3"/>
                <a:stretch>
                  <a:fillRect l="-91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48ECEBEA-6370-618E-0C78-962CF363E6E0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655704-3BE3-CD68-16DF-1504BC2708B1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950639708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7602B7D9-84C7-D62C-4953-82D48D8E39C0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 en s’appuyant sur les informations données dans le texte.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2D3B216-6445-F76B-7FD6-C71ACC766AF8}"/>
              </a:ext>
            </a:extLst>
          </p:cNvPr>
          <p:cNvSpPr txBox="1"/>
          <p:nvPr/>
        </p:nvSpPr>
        <p:spPr>
          <a:xfrm>
            <a:off x="1124603" y="2424983"/>
            <a:ext cx="8792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662EC20-A0F5-50BD-C52D-9E61550B4441}"/>
                  </a:ext>
                </a:extLst>
              </p:cNvPr>
              <p:cNvSpPr txBox="1"/>
              <p:nvPr/>
            </p:nvSpPr>
            <p:spPr>
              <a:xfrm>
                <a:off x="1124603" y="4122110"/>
                <a:ext cx="10023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3)</a:t>
                </a:r>
                <a:r>
                  <a:rPr kumimoji="0" lang="fr-FR" sz="24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J’écris l’équation pour la condition « a gagné 22 DH»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……+ ……=22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662EC20-A0F5-50BD-C52D-9E61550B4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603" y="4122110"/>
                <a:ext cx="10023929" cy="461665"/>
              </a:xfrm>
              <a:prstGeom prst="rect">
                <a:avLst/>
              </a:prstGeom>
              <a:blipFill>
                <a:blip r:embed="rId4"/>
                <a:stretch>
                  <a:fillRect l="-91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7A21707-6E42-EB77-4C0A-336F76A9D103}"/>
                  </a:ext>
                </a:extLst>
              </p:cNvPr>
              <p:cNvSpPr txBox="1"/>
              <p:nvPr/>
            </p:nvSpPr>
            <p:spPr>
              <a:xfrm>
                <a:off x="8107680" y="4101232"/>
                <a:ext cx="66620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7A21707-6E42-EB77-4C0A-336F76A9D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680" y="4101232"/>
                <a:ext cx="66620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119BDF3-2F9F-7295-453D-7D36E18CB799}"/>
                  </a:ext>
                </a:extLst>
              </p:cNvPr>
              <p:cNvSpPr txBox="1"/>
              <p:nvPr/>
            </p:nvSpPr>
            <p:spPr>
              <a:xfrm>
                <a:off x="9041674" y="4101231"/>
                <a:ext cx="66620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119BDF3-2F9F-7295-453D-7D36E18CB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674" y="4101231"/>
                <a:ext cx="666206" cy="461665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128806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5B4A674-4AC7-3AB8-67AD-4A82C170AF61}"/>
                  </a:ext>
                </a:extLst>
              </p:cNvPr>
              <p:cNvSpPr txBox="1"/>
              <p:nvPr/>
            </p:nvSpPr>
            <p:spPr>
              <a:xfrm>
                <a:off x="1131607" y="4078117"/>
                <a:ext cx="10444624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4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</a:t>
                </a:r>
                <a:r>
                  <a:rPr kumimoji="0" lang="fr-FR" sz="24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2400">
                    <a:solidFill>
                      <a:prstClr val="black"/>
                    </a:solidFill>
                  </a:rPr>
                  <a:t>Je représente la situation par le système d’équations: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……+ ……=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……+ ……=22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5B4A674-4AC7-3AB8-67AD-4A82C170A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607" y="4078117"/>
                <a:ext cx="10444624" cy="916148"/>
              </a:xfrm>
              <a:prstGeom prst="rect">
                <a:avLst/>
              </a:prstGeom>
              <a:blipFill>
                <a:blip r:embed="rId3"/>
                <a:stretch>
                  <a:fillRect l="-9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4CF54660-0ED2-3DC9-1A28-FCE8D75FCA52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C3C4EA0-9D78-B320-14B3-C71EBC03CF13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90454A-E98D-04CD-DFE3-7035D786FC2A}"/>
              </a:ext>
            </a:extLst>
          </p:cNvPr>
          <p:cNvSpPr txBox="1"/>
          <p:nvPr/>
        </p:nvSpPr>
        <p:spPr>
          <a:xfrm>
            <a:off x="1124603" y="2424983"/>
            <a:ext cx="8792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</p:spTree>
    <p:extLst>
      <p:ext uri="{BB962C8B-B14F-4D97-AF65-F5344CB8AC3E}">
        <p14:creationId val="321817992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Représenter une situation par une équation du 1er  degré à deux inconnues 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prstClr val="black"/>
                  </a:solidFill>
                  <a:latin typeface="Arial"/>
                </a:rPr>
                <a:t>Représenter une situation par un système de deux équations du 1er  degré à deux inconnues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3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Calculer la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pour une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r>
                    <a:rPr kumimoji="0" lang="fr-FR" sz="1800" b="1" i="0" u="none" strike="noStrike" kern="1200" cap="none" spc="0" normalizeH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 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kumimoji="0" lang="fr-FR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endParaRPr kumimoji="0" lang="fr-FR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Effectuer la division d’un binôme par un monôme de degré inférieur 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0138" y="421778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Vérifier si un couple est solution d’un système de deux équations du 1</a:t>
              </a:r>
              <a:r>
                <a:rPr kumimoji="0" lang="fr-FR" sz="1800" b="1" i="0" u="none" strike="noStrike" kern="1200" cap="none" spc="0" normalizeH="0" baseline="30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</a:t>
              </a: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degré à deux inconnues 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val="219590233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rappelle que les deux équations obtenues forment un système qui représente la situation</a:t>
            </a:r>
            <a:endParaRPr kumimoji="0" lang="fr-FR" sz="14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1F5F23D-5E36-0EDC-25BE-FE39C21ECC5B}"/>
                  </a:ext>
                </a:extLst>
              </p:cNvPr>
              <p:cNvSpPr txBox="1"/>
              <p:nvPr/>
            </p:nvSpPr>
            <p:spPr>
              <a:xfrm>
                <a:off x="1131607" y="4078117"/>
                <a:ext cx="10444624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4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</a:t>
                </a:r>
                <a:r>
                  <a:rPr kumimoji="0" lang="fr-FR" sz="2400" b="0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2400">
                    <a:solidFill>
                      <a:prstClr val="black"/>
                    </a:solidFill>
                  </a:rPr>
                  <a:t>Je représente la situation par le système d’équations: </a:t>
                </a:r>
                <a14:m>
                  <m:oMathPara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……+ ……=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……+ ……=22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1F5F23D-5E36-0EDC-25BE-FE39C21EC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607" y="4078117"/>
                <a:ext cx="10444624" cy="916148"/>
              </a:xfrm>
              <a:prstGeom prst="rect">
                <a:avLst/>
              </a:prstGeom>
              <a:blipFill>
                <a:blip r:embed="rId4"/>
                <a:stretch>
                  <a:fillRect l="-9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Google Shape;15880;p58">
            <a:extLst>
              <a:ext uri="{FF2B5EF4-FFF2-40B4-BE49-F238E27FC236}">
                <a16:creationId xmlns:a16="http://schemas.microsoft.com/office/drawing/2014/main" id="{C171A1D4-0159-10EE-5136-B85A87EC2A11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9C36DD-2B7B-8E2E-A691-67E91180BD6E}"/>
              </a:ext>
            </a:extLst>
          </p:cNvPr>
          <p:cNvSpPr txBox="1"/>
          <p:nvPr/>
        </p:nvSpPr>
        <p:spPr>
          <a:xfrm>
            <a:off x="1124603" y="2424983"/>
            <a:ext cx="8792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Aicha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vend des pommes et des bananes.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 a vendu en tout 12 fruits et a gagné 22 DH.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pomme est de 2 DH et celui d’une banane est de 3 DH.</a:t>
            </a: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B0EC92-2C80-F7E3-8503-D7580B9D0B74}"/>
                  </a:ext>
                </a:extLst>
              </p:cNvPr>
              <p:cNvSpPr txBox="1"/>
              <p:nvPr/>
            </p:nvSpPr>
            <p:spPr>
              <a:xfrm>
                <a:off x="8331342" y="4122110"/>
                <a:ext cx="50785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6B0EC92-2C80-F7E3-8503-D7580B9D0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342" y="4122110"/>
                <a:ext cx="50785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FAAD563-8926-F0A2-3B51-83157B92E68B}"/>
                  </a:ext>
                </a:extLst>
              </p:cNvPr>
              <p:cNvSpPr txBox="1"/>
              <p:nvPr/>
            </p:nvSpPr>
            <p:spPr>
              <a:xfrm>
                <a:off x="9175061" y="4122110"/>
                <a:ext cx="62425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FAAD563-8926-F0A2-3B51-83157B92E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061" y="4122110"/>
                <a:ext cx="624259" cy="461665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630C8E-51A2-6E5B-00C3-F9EC35D9563B}"/>
                  </a:ext>
                </a:extLst>
              </p:cNvPr>
              <p:cNvSpPr txBox="1"/>
              <p:nvPr/>
            </p:nvSpPr>
            <p:spPr>
              <a:xfrm>
                <a:off x="8239689" y="4528171"/>
                <a:ext cx="62425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D630C8E-51A2-6E5B-00C3-F9EC35D95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689" y="4528171"/>
                <a:ext cx="62425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23724C-6D14-90AD-494C-E8BB6007904F}"/>
                  </a:ext>
                </a:extLst>
              </p:cNvPr>
              <p:cNvSpPr txBox="1"/>
              <p:nvPr/>
            </p:nvSpPr>
            <p:spPr>
              <a:xfrm>
                <a:off x="9216027" y="4507013"/>
                <a:ext cx="511628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0040C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23724C-6D14-90AD-494C-E8BB60079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027" y="4507013"/>
                <a:ext cx="511628" cy="461665"/>
              </a:xfrm>
              <a:prstGeom prst="rect">
                <a:avLst/>
              </a:prstGeom>
              <a:blipFill>
                <a:blip r:embed="rId8"/>
                <a:stretch>
                  <a:fillRect l="-9524" r="-11905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78487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15880;p58">
            <a:extLst>
              <a:ext uri="{FF2B5EF4-FFF2-40B4-BE49-F238E27FC236}">
                <a16:creationId xmlns:a16="http://schemas.microsoft.com/office/drawing/2014/main" id="{10D60A56-1EAF-597E-48C1-C4A6C2583293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0D604F7-DE8B-8B77-7B9B-69062691B157}"/>
                  </a:ext>
                </a:extLst>
              </p:cNvPr>
              <p:cNvSpPr txBox="1"/>
              <p:nvPr/>
            </p:nvSpPr>
            <p:spPr>
              <a:xfrm>
                <a:off x="774700" y="2352105"/>
                <a:ext cx="10444624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=22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0D604F7-DE8B-8B77-7B9B-69062691B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2352105"/>
                <a:ext cx="10444624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C7A9B900-2030-665D-AD57-4266DFFA2F64}"/>
              </a:ext>
            </a:extLst>
          </p:cNvPr>
          <p:cNvSpPr txBox="1"/>
          <p:nvPr/>
        </p:nvSpPr>
        <p:spPr>
          <a:xfrm>
            <a:off x="1138318" y="4126829"/>
            <a:ext cx="1044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est un </a:t>
            </a:r>
            <a:r>
              <a:rPr lang="fr-FR" sz="2400">
                <a:solidFill>
                  <a:prstClr val="black"/>
                </a:solidFill>
              </a:rPr>
              <a:t>……………… de deux équations du premier ……….. à deux …………..</a:t>
            </a: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59D3DC-EAEB-8B32-01B5-28F19D30FFF1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/>
              <a:t>Complétez</a:t>
            </a:r>
            <a:endParaRPr lang="fr-FR" sz="2400"/>
          </a:p>
        </p:txBody>
      </p:sp>
    </p:spTree>
    <p:extLst>
      <p:ext uri="{BB962C8B-B14F-4D97-AF65-F5344CB8AC3E}">
        <p14:creationId val="3839704588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 pourquoi 1</a:t>
            </a:r>
            <a:r>
              <a:rPr lang="fr-FR" sz="1400" i="1" baseline="3000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er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degré et pourquoi deux inconnues</a:t>
            </a: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9" name="Google Shape;15880;p58">
            <a:extLst>
              <a:ext uri="{FF2B5EF4-FFF2-40B4-BE49-F238E27FC236}">
                <a16:creationId xmlns:a16="http://schemas.microsoft.com/office/drawing/2014/main" id="{D52C66D5-6384-3066-CCC8-B7B5EF925133}"/>
              </a:ext>
            </a:extLst>
          </p:cNvPr>
          <p:cNvSpPr txBox="1"/>
          <p:nvPr/>
        </p:nvSpPr>
        <p:spPr>
          <a:xfrm>
            <a:off x="594360" y="1928185"/>
            <a:ext cx="10981871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4ACDF6A-5603-B070-CA27-6CC12CB95035}"/>
                  </a:ext>
                </a:extLst>
              </p:cNvPr>
              <p:cNvSpPr txBox="1"/>
              <p:nvPr/>
            </p:nvSpPr>
            <p:spPr>
              <a:xfrm>
                <a:off x="774700" y="2352105"/>
                <a:ext cx="10444624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>
                    <m:oMathParaPr>
                      <m:jc/>
                    </m:oMathParaPr>
                    <m:oMath>
                      <m:d>
                        <m:dPr>
                          <m:begChr m:val="{"/>
                          <m:sepChr m:val="|"/>
                          <m:endChr m:val=""/>
                          <m:grow m:val="on"/>
                          <m:shp m:val="centered"/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maxDist m:val="off"/>
                              <m:objDist m:val="off"/>
                              <m:rSpRule m:val="0"/>
                              <m:rSp m:val="0"/>
                              <m:ctrlP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4ACDF6A-5603-B070-CA27-6CC12CB95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2352105"/>
                <a:ext cx="10444624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88A15B87-332C-DD2A-78CA-A8FB1B814CF0}"/>
              </a:ext>
            </a:extLst>
          </p:cNvPr>
          <p:cNvSpPr txBox="1"/>
          <p:nvPr/>
        </p:nvSpPr>
        <p:spPr>
          <a:xfrm>
            <a:off x="1138318" y="4126829"/>
            <a:ext cx="1044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est un </a:t>
            </a:r>
            <a:r>
              <a:rPr lang="fr-FR" sz="2400">
                <a:solidFill>
                  <a:prstClr val="black"/>
                </a:solidFill>
              </a:rPr>
              <a:t>……………… de deux équations du premier ……….. à deux …………..</a:t>
            </a: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EFE623-2E85-192E-1352-0FD57B713156}"/>
              </a:ext>
            </a:extLst>
          </p:cNvPr>
          <p:cNvSpPr txBox="1"/>
          <p:nvPr/>
        </p:nvSpPr>
        <p:spPr>
          <a:xfrm>
            <a:off x="2048691" y="4126828"/>
            <a:ext cx="12627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système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DD8FA6-B9C2-0026-56C9-50212E147F02}"/>
              </a:ext>
            </a:extLst>
          </p:cNvPr>
          <p:cNvSpPr txBox="1"/>
          <p:nvPr/>
        </p:nvSpPr>
        <p:spPr>
          <a:xfrm>
            <a:off x="7117080" y="4121372"/>
            <a:ext cx="911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degré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E6D9FC-4522-1682-DB2C-179410BC6BBE}"/>
              </a:ext>
            </a:extLst>
          </p:cNvPr>
          <p:cNvSpPr txBox="1"/>
          <p:nvPr/>
        </p:nvSpPr>
        <p:spPr>
          <a:xfrm>
            <a:off x="8880568" y="4121370"/>
            <a:ext cx="17526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0040C0"/>
                </a:solidFill>
              </a:rPr>
              <a:t>inconnues</a:t>
            </a:r>
          </a:p>
        </p:txBody>
      </p:sp>
    </p:spTree>
    <p:extLst>
      <p:ext uri="{BB962C8B-B14F-4D97-AF65-F5344CB8AC3E}">
        <p14:creationId val="753746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89179648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</a:t>
            </a:r>
          </a:p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Corriger le a) Je note le nombre de gommes par x et le nombre de règles par y.  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340F87-6655-CAD3-1EF5-81EB7457E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56" y="1074369"/>
            <a:ext cx="11479687" cy="4553269"/>
          </a:xfrm>
          <a:prstGeom prst="rect">
            <a:avLst/>
          </a:prstGeom>
        </p:spPr>
      </p:pic>
    </p:spTree>
    <p:extLst>
      <p:ext uri="{BB962C8B-B14F-4D97-AF65-F5344CB8AC3E}">
        <p14:creationId val="2309063496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E4EE97B9-7D20-057B-BBD1-DE58FFECAC9E}"/>
              </a:ext>
            </a:extLst>
          </p:cNvPr>
          <p:cNvGrpSpPr/>
          <p:nvPr/>
        </p:nvGrpSpPr>
        <p:grpSpPr>
          <a:xfrm>
            <a:off x="356156" y="1074369"/>
            <a:ext cx="11479687" cy="4553269"/>
            <a:chOff x="356156" y="1074369"/>
            <a:chExt cx="11479687" cy="455326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DFF480B-0C26-B23D-7D47-7349BF296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6156" y="1074369"/>
              <a:ext cx="11479687" cy="4553269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9CD5716-4677-FA71-0E71-E8C9468334E4}"/>
                </a:ext>
              </a:extLst>
            </p:cNvPr>
            <p:cNvSpPr txBox="1"/>
            <p:nvPr/>
          </p:nvSpPr>
          <p:spPr>
            <a:xfrm>
              <a:off x="3806925" y="3598312"/>
              <a:ext cx="73043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b="1">
                  <a:solidFill>
                    <a:srgbClr val="FF0000"/>
                  </a:solidFill>
                </a:rPr>
                <a:t>gommes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F7C2F44-DC80-12A9-483A-24661FC18ACD}"/>
                </a:ext>
              </a:extLst>
            </p:cNvPr>
            <p:cNvSpPr txBox="1"/>
            <p:nvPr/>
          </p:nvSpPr>
          <p:spPr>
            <a:xfrm>
              <a:off x="6833155" y="3576541"/>
              <a:ext cx="8552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b="1">
                  <a:solidFill>
                    <a:srgbClr val="FF0000"/>
                  </a:solidFill>
                </a:rPr>
                <a:t>règles</a:t>
              </a:r>
            </a:p>
          </p:txBody>
        </p:sp>
      </p:grpSp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E3E320A-B7EF-7849-D503-A762C942419A}"/>
                  </a:ext>
                </a:extLst>
              </p:cNvPr>
              <p:cNvSpPr txBox="1"/>
              <p:nvPr/>
            </p:nvSpPr>
            <p:spPr>
              <a:xfrm>
                <a:off x="7837715" y="3884318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E3E320A-B7EF-7849-D503-A762C9424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5" y="3884318"/>
                <a:ext cx="48985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CF80594-3525-6F42-E675-C01A1668E630}"/>
                  </a:ext>
                </a:extLst>
              </p:cNvPr>
              <p:cNvSpPr txBox="1"/>
              <p:nvPr/>
            </p:nvSpPr>
            <p:spPr>
              <a:xfrm>
                <a:off x="8563982" y="3859922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CF80594-3525-6F42-E675-C01A1668E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982" y="3859922"/>
                <a:ext cx="489857" cy="461665"/>
              </a:xfrm>
              <a:prstGeom prst="rect">
                <a:avLst/>
              </a:prstGeom>
              <a:blipFill>
                <a:blip r:embed="rId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3C620D0-2212-5480-EFBB-42EE04006997}"/>
                  </a:ext>
                </a:extLst>
              </p:cNvPr>
              <p:cNvSpPr txBox="1"/>
              <p:nvPr/>
            </p:nvSpPr>
            <p:spPr>
              <a:xfrm>
                <a:off x="8371117" y="4319744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3C620D0-2212-5480-EFBB-42EE04006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117" y="4319744"/>
                <a:ext cx="489857" cy="461665"/>
              </a:xfrm>
              <a:prstGeom prst="rect">
                <a:avLst/>
              </a:prstGeom>
              <a:blipFill>
                <a:blip r:embed="rId9"/>
                <a:stretch>
                  <a:fillRect l="-2469" r="-86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A296E1-41EB-28B0-C3C3-8CCBCEA8862E}"/>
                  </a:ext>
                </a:extLst>
              </p:cNvPr>
              <p:cNvSpPr txBox="1"/>
              <p:nvPr/>
            </p:nvSpPr>
            <p:spPr>
              <a:xfrm>
                <a:off x="9165775" y="4308859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A296E1-41EB-28B0-C3C3-8CCBCEA88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775" y="4308859"/>
                <a:ext cx="489857" cy="461665"/>
              </a:xfrm>
              <a:prstGeom prst="rect">
                <a:avLst/>
              </a:prstGeom>
              <a:blipFill>
                <a:blip r:embed="rId10"/>
                <a:stretch>
                  <a:fillRect l="-3750" r="-11250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5EFA473-DCCA-C1D7-7FF4-14C8A711EFBA}"/>
                  </a:ext>
                </a:extLst>
              </p:cNvPr>
              <p:cNvSpPr txBox="1"/>
              <p:nvPr/>
            </p:nvSpPr>
            <p:spPr>
              <a:xfrm>
                <a:off x="7445829" y="5147060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5EFA473-DCCA-C1D7-7FF4-14C8A711E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829" y="5147060"/>
                <a:ext cx="489857" cy="461665"/>
              </a:xfrm>
              <a:prstGeom prst="rect">
                <a:avLst/>
              </a:prstGeom>
              <a:blipFill>
                <a:blip r:embed="rId11"/>
                <a:stretch>
                  <a:fillRect l="-2469" r="-86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76087B5-DDC8-98DE-7BD3-AE978A14E2A5}"/>
                  </a:ext>
                </a:extLst>
              </p:cNvPr>
              <p:cNvSpPr txBox="1"/>
              <p:nvPr/>
            </p:nvSpPr>
            <p:spPr>
              <a:xfrm>
                <a:off x="8240487" y="5136175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76087B5-DDC8-98DE-7BD3-AE978A14E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487" y="5136175"/>
                <a:ext cx="489857" cy="461665"/>
              </a:xfrm>
              <a:prstGeom prst="rect">
                <a:avLst/>
              </a:prstGeom>
              <a:blipFill>
                <a:blip r:embed="rId12"/>
                <a:stretch>
                  <a:fillRect l="-3750" r="-11250"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B5678B-43C7-4825-AB47-4977B80C5DA9}"/>
                  </a:ext>
                </a:extLst>
              </p:cNvPr>
              <p:cNvSpPr txBox="1"/>
              <p:nvPr/>
            </p:nvSpPr>
            <p:spPr>
              <a:xfrm>
                <a:off x="7402287" y="4722516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B5678B-43C7-4825-AB47-4977B80C5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87" y="4722516"/>
                <a:ext cx="48985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8D6AA92-FA87-73A3-7904-1AE479F0D4D3}"/>
                  </a:ext>
                </a:extLst>
              </p:cNvPr>
              <p:cNvSpPr txBox="1"/>
              <p:nvPr/>
            </p:nvSpPr>
            <p:spPr>
              <a:xfrm>
                <a:off x="8128554" y="4698120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8D6AA92-FA87-73A3-7904-1AE479F0D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554" y="4698120"/>
                <a:ext cx="489857" cy="461665"/>
              </a:xfrm>
              <a:prstGeom prst="rect">
                <a:avLst/>
              </a:prstGeom>
              <a:blipFill>
                <a:blip r:embed="rId1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8E88E6-7B2A-8C66-8C1B-924278F5C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69" y="1448834"/>
            <a:ext cx="11184462" cy="4042303"/>
          </a:xfrm>
          <a:prstGeom prst="rect">
            <a:avLst/>
          </a:prstGeom>
        </p:spPr>
      </p:pic>
    </p:spTree>
    <p:extLst>
      <p:ext uri="{BB962C8B-B14F-4D97-AF65-F5344CB8AC3E}">
        <p14:creationId val="1679511256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680F0C-FB5D-F219-6C16-774458772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769" y="1448834"/>
            <a:ext cx="11184462" cy="4042303"/>
          </a:xfrm>
          <a:prstGeom prst="rect">
            <a:avLst/>
          </a:prstGeom>
        </p:spPr>
      </p:pic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8B097D7-6B3E-DA09-ECED-0267A8AC98AC}"/>
                  </a:ext>
                </a:extLst>
              </p:cNvPr>
              <p:cNvSpPr txBox="1"/>
              <p:nvPr/>
            </p:nvSpPr>
            <p:spPr>
              <a:xfrm>
                <a:off x="8841571" y="3885349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8B097D7-6B3E-DA09-ECED-0267A8AC9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1571" y="3885349"/>
                <a:ext cx="489857" cy="461665"/>
              </a:xfrm>
              <a:prstGeom prst="rect">
                <a:avLst/>
              </a:prstGeom>
              <a:blipFill>
                <a:blip r:embed="rId6"/>
                <a:stretch>
                  <a:fillRect l="-2469" r="-86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647FE1E-3BA2-13B9-E554-1E0FC4B0E559}"/>
                  </a:ext>
                </a:extLst>
              </p:cNvPr>
              <p:cNvSpPr txBox="1"/>
              <p:nvPr/>
            </p:nvSpPr>
            <p:spPr>
              <a:xfrm>
                <a:off x="9636229" y="3874464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647FE1E-3BA2-13B9-E554-1E0FC4B0E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229" y="3874464"/>
                <a:ext cx="489857" cy="461665"/>
              </a:xfrm>
              <a:prstGeom prst="rect">
                <a:avLst/>
              </a:prstGeom>
              <a:blipFill>
                <a:blip r:embed="rId7"/>
                <a:stretch>
                  <a:fillRect l="-5000" r="-11250"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09148E2-D279-5169-04E8-082F5EFEC75B}"/>
                  </a:ext>
                </a:extLst>
              </p:cNvPr>
              <p:cNvSpPr txBox="1"/>
              <p:nvPr/>
            </p:nvSpPr>
            <p:spPr>
              <a:xfrm>
                <a:off x="5606143" y="2951941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09148E2-D279-5169-04E8-082F5EFEC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143" y="2951941"/>
                <a:ext cx="48985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FC7D751-6F27-B597-7626-A1406CEF3AD8}"/>
                  </a:ext>
                </a:extLst>
              </p:cNvPr>
              <p:cNvSpPr txBox="1"/>
              <p:nvPr/>
            </p:nvSpPr>
            <p:spPr>
              <a:xfrm>
                <a:off x="9456611" y="2869320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FC7D751-6F27-B597-7626-A1406CEF3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6611" y="2869320"/>
                <a:ext cx="489857" cy="461665"/>
              </a:xfrm>
              <a:prstGeom prst="rect">
                <a:avLst/>
              </a:prstGeom>
              <a:blipFill>
                <a:blip r:embed="rId9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3D0CA543-68FF-9C5F-C15F-06E313F3A463}"/>
              </a:ext>
            </a:extLst>
          </p:cNvPr>
          <p:cNvSpPr txBox="1"/>
          <p:nvPr/>
        </p:nvSpPr>
        <p:spPr>
          <a:xfrm>
            <a:off x="3864380" y="2998107"/>
            <a:ext cx="130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marqueurs</a:t>
            </a:r>
          </a:p>
        </p:txBody>
      </p:sp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47D7394-9C2F-369E-1512-25691E4BF324}"/>
                  </a:ext>
                </a:extLst>
              </p:cNvPr>
              <p:cNvSpPr txBox="1"/>
              <p:nvPr/>
            </p:nvSpPr>
            <p:spPr>
              <a:xfrm>
                <a:off x="8893633" y="3427115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47D7394-9C2F-369E-1512-25691E4BF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633" y="3427115"/>
                <a:ext cx="48985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218C49D-E56B-1E47-5AB4-AA4D81E99758}"/>
                  </a:ext>
                </a:extLst>
              </p:cNvPr>
              <p:cNvSpPr txBox="1"/>
              <p:nvPr/>
            </p:nvSpPr>
            <p:spPr>
              <a:xfrm>
                <a:off x="9619900" y="3402719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218C49D-E56B-1E47-5AB4-AA4D81E99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900" y="3402719"/>
                <a:ext cx="489857" cy="461665"/>
              </a:xfrm>
              <a:prstGeom prst="rect">
                <a:avLst/>
              </a:prstGeom>
              <a:blipFill>
                <a:blip r:embed="rId11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47C4BD2-7068-8BFB-349A-8AA4EFD73BF4}"/>
                  </a:ext>
                </a:extLst>
              </p:cNvPr>
              <p:cNvSpPr txBox="1"/>
              <p:nvPr/>
            </p:nvSpPr>
            <p:spPr>
              <a:xfrm>
                <a:off x="10388318" y="3427114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47C4BD2-7068-8BFB-349A-8AA4EFD73B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318" y="3427114"/>
                <a:ext cx="489857" cy="461665"/>
              </a:xfrm>
              <a:prstGeom prst="rect">
                <a:avLst/>
              </a:prstGeom>
              <a:blipFill>
                <a:blip r:embed="rId12"/>
                <a:stretch>
                  <a:fillRect l="-3750" r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038ACEB-D530-423A-A105-DC4F5338D1FE}"/>
                  </a:ext>
                </a:extLst>
              </p:cNvPr>
              <p:cNvSpPr txBox="1"/>
              <p:nvPr/>
            </p:nvSpPr>
            <p:spPr>
              <a:xfrm>
                <a:off x="10355661" y="3916973"/>
                <a:ext cx="522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109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038ACEB-D530-423A-A105-DC4F5338D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661" y="3916973"/>
                <a:ext cx="522514" cy="461665"/>
              </a:xfrm>
              <a:prstGeom prst="rect">
                <a:avLst/>
              </a:prstGeom>
              <a:blipFill>
                <a:blip r:embed="rId13"/>
                <a:stretch>
                  <a:fillRect l="-3529" r="-364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BB84868-0652-6735-D149-6913337F14AC}"/>
                  </a:ext>
                </a:extLst>
              </p:cNvPr>
              <p:cNvSpPr txBox="1"/>
              <p:nvPr/>
            </p:nvSpPr>
            <p:spPr>
              <a:xfrm>
                <a:off x="7306683" y="4799745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BB84868-0652-6735-D149-6913337F1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683" y="4799745"/>
                <a:ext cx="489857" cy="461665"/>
              </a:xfrm>
              <a:prstGeom prst="rect">
                <a:avLst/>
              </a:prstGeom>
              <a:blipFill>
                <a:blip r:embed="rId14"/>
                <a:stretch>
                  <a:fillRect l="-3750" r="-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54C5F18-CB02-8F87-477B-F256B15AC35D}"/>
                  </a:ext>
                </a:extLst>
              </p:cNvPr>
              <p:cNvSpPr txBox="1"/>
              <p:nvPr/>
            </p:nvSpPr>
            <p:spPr>
              <a:xfrm>
                <a:off x="8101341" y="4788860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954C5F18-CB02-8F87-477B-F256B15AC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41" y="4788860"/>
                <a:ext cx="489857" cy="461665"/>
              </a:xfrm>
              <a:prstGeom prst="rect">
                <a:avLst/>
              </a:prstGeom>
              <a:blipFill>
                <a:blip r:embed="rId15"/>
                <a:stretch>
                  <a:fillRect l="-5000" r="-11250" b="-1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41F69BE-005F-BF86-F284-4473C96BF273}"/>
                  </a:ext>
                </a:extLst>
              </p:cNvPr>
              <p:cNvSpPr txBox="1"/>
              <p:nvPr/>
            </p:nvSpPr>
            <p:spPr>
              <a:xfrm>
                <a:off x="7358745" y="4341511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41F69BE-005F-BF86-F284-4473C96BF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745" y="4341511"/>
                <a:ext cx="489857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E1D97A6-4F31-1568-C5A1-05A1A183CF73}"/>
                  </a:ext>
                </a:extLst>
              </p:cNvPr>
              <p:cNvSpPr txBox="1"/>
              <p:nvPr/>
            </p:nvSpPr>
            <p:spPr>
              <a:xfrm>
                <a:off x="8085012" y="4317115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E1D97A6-4F31-1568-C5A1-05A1A183C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012" y="4317115"/>
                <a:ext cx="489857" cy="461665"/>
              </a:xfrm>
              <a:prstGeom prst="rect">
                <a:avLst/>
              </a:prstGeom>
              <a:blipFill>
                <a:blip r:embed="rId1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2966D00-32D1-ED3D-5B64-00C4BB22CB17}"/>
                  </a:ext>
                </a:extLst>
              </p:cNvPr>
              <p:cNvSpPr txBox="1"/>
              <p:nvPr/>
            </p:nvSpPr>
            <p:spPr>
              <a:xfrm>
                <a:off x="8853430" y="4341510"/>
                <a:ext cx="489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2966D00-32D1-ED3D-5B64-00C4BB22C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3430" y="4341510"/>
                <a:ext cx="489857" cy="461665"/>
              </a:xfrm>
              <a:prstGeom prst="rect">
                <a:avLst/>
              </a:prstGeom>
              <a:blipFill>
                <a:blip r:embed="rId18"/>
                <a:stretch>
                  <a:fillRect l="-3704" r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88E6164-9E8D-97D6-23AD-745A842A9534}"/>
                  </a:ext>
                </a:extLst>
              </p:cNvPr>
              <p:cNvSpPr txBox="1"/>
              <p:nvPr/>
            </p:nvSpPr>
            <p:spPr>
              <a:xfrm>
                <a:off x="8820773" y="4831369"/>
                <a:ext cx="5225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109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88E6164-9E8D-97D6-23AD-745A842A9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0773" y="4831369"/>
                <a:ext cx="522514" cy="461665"/>
              </a:xfrm>
              <a:prstGeom prst="rect">
                <a:avLst/>
              </a:prstGeom>
              <a:blipFill>
                <a:blip r:embed="rId19"/>
                <a:stretch>
                  <a:fillRect l="-3488" r="-348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48C3205F-487A-1057-AC97-B5D76350AD75}"/>
              </a:ext>
            </a:extLst>
          </p:cNvPr>
          <p:cNvSpPr txBox="1"/>
          <p:nvPr/>
        </p:nvSpPr>
        <p:spPr>
          <a:xfrm>
            <a:off x="7505335" y="3003562"/>
            <a:ext cx="155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de</a:t>
            </a:r>
            <a:r>
              <a:rPr lang="fr-FR"/>
              <a:t> </a:t>
            </a:r>
            <a:r>
              <a:rPr lang="fr-FR">
                <a:solidFill>
                  <a:srgbClr val="FF0000"/>
                </a:solidFill>
              </a:rPr>
              <a:t>bloc-notes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AA5E7B-1FEB-1A75-516C-623AB83D6DD4}"/>
              </a:ext>
            </a:extLst>
          </p:cNvPr>
          <p:cNvSpPr txBox="1"/>
          <p:nvPr/>
        </p:nvSpPr>
        <p:spPr>
          <a:xfrm>
            <a:off x="5606094" y="3477077"/>
            <a:ext cx="278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 a vendu 25 articles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F5C1795-255C-7268-054F-7FD9967D81A6}"/>
              </a:ext>
            </a:extLst>
          </p:cNvPr>
          <p:cNvSpPr txBox="1"/>
          <p:nvPr/>
        </p:nvSpPr>
        <p:spPr>
          <a:xfrm>
            <a:off x="5552364" y="3977682"/>
            <a:ext cx="278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 a gagné un total de 109 DH</a:t>
            </a:r>
          </a:p>
        </p:txBody>
      </p:sp>
    </p:spTree>
    <p:extLst>
      <p:ext uri="{BB962C8B-B14F-4D97-AF65-F5344CB8AC3E}">
        <p14:creationId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autonome :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355969899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82A8C6-52E0-A581-CD8E-70D25CFE6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17" y="1955734"/>
            <a:ext cx="11434267" cy="2270957"/>
          </a:xfrm>
          <a:prstGeom prst="rect">
            <a:avLst/>
          </a:prstGeom>
        </p:spPr>
      </p:pic>
    </p:spTree>
    <p:extLst>
      <p:ext uri="{BB962C8B-B14F-4D97-AF65-F5344CB8AC3E}">
        <p14:creationId val="3330532315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Structure de la séance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1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3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4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5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6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val="345249368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1759905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séance, nous avons appris qu’afin de représenter une situation comme celle-là par un système, je dois suivre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0B1440-BABB-030B-DD47-B3E52D9B5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8" y="1102292"/>
            <a:ext cx="9559356" cy="5316173"/>
          </a:xfrm>
          <a:prstGeom prst="rect">
            <a:avLst/>
          </a:prstGeom>
        </p:spPr>
      </p:pic>
    </p:spTree>
    <p:extLst>
      <p:ext uri="{BB962C8B-B14F-4D97-AF65-F5344CB8AC3E}">
        <p14:creationId val="1700131774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8E3E1B3-5092-F1FC-C34E-9F491AFD9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970714"/>
            <a:ext cx="10772795" cy="3283743"/>
          </a:xfrm>
          <a:prstGeom prst="rect">
            <a:avLst/>
          </a:prstGeom>
        </p:spPr>
      </p:pic>
    </p:spTree>
    <p:extLst>
      <p:ext uri="{BB962C8B-B14F-4D97-AF65-F5344CB8AC3E}">
        <p14:creationId val="90655980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382096702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val="264015936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1416814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val="286910335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93FEB5-95D5-78F1-C0D5-95FB5B232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31" y="1966698"/>
            <a:ext cx="11511008" cy="2686283"/>
          </a:xfrm>
          <a:prstGeom prst="rect">
            <a:avLst/>
          </a:prstGeom>
        </p:spPr>
      </p:pic>
    </p:spTree>
    <p:extLst>
      <p:ext uri="{BB962C8B-B14F-4D97-AF65-F5344CB8AC3E}">
        <p14:creationId val="13818845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05743013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tags/tag1.xml><?xml version="1.0" encoding="utf-8"?>
<p:tagLst xmlns:p="http://schemas.openxmlformats.org/presentationml/2006/main">
  <p:tag name="AS_NET" val="6.0.36"/>
  <p:tag name="AS_OS" val="Unix 5.4.0.216"/>
  <p:tag name="AS_RELEASE_DATE" val="2026.06.14"/>
  <p:tag name="AS_TITLE" val="Aspose.Slides for .NET6"/>
  <p:tag name="AS_VERSION" val="26.6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Grand écran</PresentationFormat>
  <Paragraphs>228</Paragraphs>
  <Slides>44</Slides>
  <Notes>6</Notes>
  <TotalTime>8974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baseType="lpstr" size="55">
      <vt:lpstr>Arial</vt:lpstr>
      <vt:lpstr>Calibri</vt:lpstr>
      <vt:lpstr>Dosis</vt:lpstr>
      <vt:lpstr>Calibri Light</vt:lpstr>
      <vt:lpstr>Cambria Math</vt:lpstr>
      <vt:lpstr>Poppins ExtraBold</vt:lpstr>
      <vt:lpstr>Aptos</vt:lpstr>
      <vt:lpstr>Dosis Bold</vt:lpstr>
      <vt:lpstr>Hammersmith One</vt:lpstr>
      <vt:lpstr>VFSTNH+Calibri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26.0600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KHOUKHI MOHAMED</dc:creator>
  <cp:lastModifiedBy>AMINE RADOUANE - ENSEIGNANT</cp:lastModifiedBy>
  <cp:revision>1163</cp:revision>
  <cp:lastPrinted>2024-10-05T19:15:58.000</cp:lastPrinted>
  <dcterms:created xsi:type="dcterms:W3CDTF">2024-05-28T10:13:44Z</dcterms:created>
  <dcterms:modified xsi:type="dcterms:W3CDTF">2026-08-11T18:50:36Z</dcterms:modified>
</cp:coreProperties>
</file>