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2" r:id="rId2"/>
  </p:sldMasterIdLst>
  <p:notesMasterIdLst>
    <p:notesMasterId r:id="rId60"/>
  </p:notesMasterIdLst>
  <p:handoutMasterIdLst>
    <p:handoutMasterId r:id="rId61"/>
  </p:handoutMasterIdLst>
  <p:sldIdLst>
    <p:sldId id="308" r:id="rId3"/>
    <p:sldId id="288" r:id="rId4"/>
    <p:sldId id="289" r:id="rId5"/>
    <p:sldId id="286" r:id="rId6"/>
    <p:sldId id="314" r:id="rId7"/>
    <p:sldId id="264" r:id="rId8"/>
    <p:sldId id="290" r:id="rId9"/>
    <p:sldId id="292" r:id="rId10"/>
    <p:sldId id="293" r:id="rId11"/>
    <p:sldId id="258" r:id="rId12"/>
    <p:sldId id="294" r:id="rId13"/>
    <p:sldId id="256" r:id="rId14"/>
    <p:sldId id="265" r:id="rId15"/>
    <p:sldId id="2147483403" r:id="rId16"/>
    <p:sldId id="2147483404" r:id="rId17"/>
    <p:sldId id="2147483405" r:id="rId18"/>
    <p:sldId id="295" r:id="rId19"/>
    <p:sldId id="267" r:id="rId20"/>
    <p:sldId id="296" r:id="rId21"/>
    <p:sldId id="306" r:id="rId22"/>
    <p:sldId id="307" r:id="rId23"/>
    <p:sldId id="325" r:id="rId24"/>
    <p:sldId id="326" r:id="rId25"/>
    <p:sldId id="327" r:id="rId26"/>
    <p:sldId id="328" r:id="rId27"/>
    <p:sldId id="309" r:id="rId28"/>
    <p:sldId id="310" r:id="rId29"/>
    <p:sldId id="297" r:id="rId30"/>
    <p:sldId id="270" r:id="rId31"/>
    <p:sldId id="271" r:id="rId32"/>
    <p:sldId id="272" r:id="rId33"/>
    <p:sldId id="298" r:id="rId34"/>
    <p:sldId id="313" r:id="rId35"/>
    <p:sldId id="259" r:id="rId36"/>
    <p:sldId id="274" r:id="rId37"/>
    <p:sldId id="299" r:id="rId38"/>
    <p:sldId id="260" r:id="rId39"/>
    <p:sldId id="279" r:id="rId40"/>
    <p:sldId id="315" r:id="rId41"/>
    <p:sldId id="316" r:id="rId42"/>
    <p:sldId id="317" r:id="rId43"/>
    <p:sldId id="318" r:id="rId44"/>
    <p:sldId id="319" r:id="rId45"/>
    <p:sldId id="320" r:id="rId46"/>
    <p:sldId id="321" r:id="rId47"/>
    <p:sldId id="322" r:id="rId48"/>
    <p:sldId id="300" r:id="rId49"/>
    <p:sldId id="301" r:id="rId50"/>
    <p:sldId id="281" r:id="rId51"/>
    <p:sldId id="303" r:id="rId52"/>
    <p:sldId id="304" r:id="rId53"/>
    <p:sldId id="282" r:id="rId54"/>
    <p:sldId id="305" r:id="rId55"/>
    <p:sldId id="262" r:id="rId56"/>
    <p:sldId id="283" r:id="rId57"/>
    <p:sldId id="284" r:id="rId58"/>
    <p:sldId id="291" r:id="rId5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314"/>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256"/>
            <p14:sldId id="265"/>
            <p14:sldId id="2147483403"/>
            <p14:sldId id="2147483404"/>
            <p14:sldId id="2147483405"/>
          </p14:sldIdLst>
        </p14:section>
        <p14:section name="Contrôle des cahiers" id="{D246771F-C8AA-4F75-BAD7-8024CAB55D79}">
          <p14:sldIdLst>
            <p14:sldId id="295"/>
            <p14:sldId id="267"/>
          </p14:sldIdLst>
        </p14:section>
        <p14:section name="Activation des prérequis" id="{8E8D053C-3AAA-4FF0-9D84-FCA59ECBA887}">
          <p14:sldIdLst>
            <p14:sldId id="296"/>
            <p14:sldId id="306"/>
            <p14:sldId id="307"/>
            <p14:sldId id="325"/>
            <p14:sldId id="326"/>
            <p14:sldId id="327"/>
            <p14:sldId id="328"/>
            <p14:sldId id="309"/>
            <p14:sldId id="310"/>
            <p14:sldId id="297"/>
          </p14:sldIdLst>
        </p14:section>
        <p14:section name="Déclaration de l’objectif" id="{096B6BF6-20D6-43DE-B358-982838B98259}">
          <p14:sldIdLst>
            <p14:sldId id="270"/>
            <p14:sldId id="271"/>
            <p14:sldId id="272"/>
          </p14:sldIdLst>
        </p14:section>
        <p14:section name="Modelage" id="{6D007598-4F88-4283-9E36-970C44D688AD}">
          <p14:sldIdLst>
            <p14:sldId id="298"/>
            <p14:sldId id="313"/>
            <p14:sldId id="259"/>
            <p14:sldId id="274"/>
          </p14:sldIdLst>
        </p14:section>
        <p14:section name="Pratique collective" id="{CF34AB29-930A-422C-8BB3-41EE66488593}">
          <p14:sldIdLst>
            <p14:sldId id="299"/>
            <p14:sldId id="260"/>
            <p14:sldId id="279"/>
            <p14:sldId id="315"/>
            <p14:sldId id="316"/>
            <p14:sldId id="317"/>
            <p14:sldId id="318"/>
            <p14:sldId id="319"/>
            <p14:sldId id="320"/>
            <p14:sldId id="321"/>
            <p14:sldId id="322"/>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283"/>
            <p14:sldId id="284"/>
            <p14:sldId id="2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1D6FA9"/>
    <a:srgbClr val="DCEAF7"/>
    <a:srgbClr val="7F7F7F"/>
    <a:srgbClr val="F19D19"/>
    <a:srgbClr val="DCE6F2"/>
    <a:srgbClr val="C8F5E8"/>
    <a:srgbClr val="E0EFE9"/>
    <a:srgbClr val="BFE0D2"/>
    <a:srgbClr val="94CF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660"/>
  </p:normalViewPr>
  <p:slideViewPr>
    <p:cSldViewPr snapToGrid="0">
      <p:cViewPr varScale="1">
        <p:scale>
          <a:sx n="83" d="100"/>
          <a:sy n="83" d="100"/>
        </p:scale>
        <p:origin x="461" y="72"/>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handoutMaster" Target="handoutMasters/handout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11/02/2026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11/02/2026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7" name="Google Shape;30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1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p1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5.png"/><Relationship Id="rId7" Type="http://schemas.openxmlformats.org/officeDocument/2006/relationships/image" Target="../media/image31.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6.png"/><Relationship Id="rId9" Type="http://schemas.openxmlformats.org/officeDocument/2006/relationships/image" Target="../media/image2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8.svg"/><Relationship Id="rId2" Type="http://schemas.openxmlformats.org/officeDocument/2006/relationships/image" Target="../media/image30.gi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xmlns=""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xmlns=""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xmlns=""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0592632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034942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ide" type="blank">
  <p:cSld name="Vide">
    <p:spTree>
      <p:nvGrpSpPr>
        <p:cNvPr id="1" name="Shape 67"/>
        <p:cNvGrpSpPr/>
        <p:nvPr/>
      </p:nvGrpSpPr>
      <p:grpSpPr>
        <a:xfrm>
          <a:off x="0" y="0"/>
          <a:ext cx="0" cy="0"/>
          <a:chOff x="0" y="0"/>
          <a:chExt cx="0" cy="0"/>
        </a:xfrm>
      </p:grpSpPr>
      <p:sp>
        <p:nvSpPr>
          <p:cNvPr id="68" name="Google Shape;68;p4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4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2119394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age de garde">
  <p:cSld name="Page de garde">
    <p:spTree>
      <p:nvGrpSpPr>
        <p:cNvPr id="1" name="Shape 71"/>
        <p:cNvGrpSpPr/>
        <p:nvPr/>
      </p:nvGrpSpPr>
      <p:grpSpPr>
        <a:xfrm>
          <a:off x="0" y="0"/>
          <a:ext cx="0" cy="0"/>
          <a:chOff x="0" y="0"/>
          <a:chExt cx="0" cy="0"/>
        </a:xfrm>
      </p:grpSpPr>
      <p:sp>
        <p:nvSpPr>
          <p:cNvPr id="72" name="Google Shape;72;p53"/>
          <p:cNvSpPr txBox="1"/>
          <p:nvPr/>
        </p:nvSpPr>
        <p:spPr>
          <a:xfrm>
            <a:off x="271217" y="1173319"/>
            <a:ext cx="4864467" cy="830997"/>
          </a:xfrm>
          <a:prstGeom prst="rect">
            <a:avLst/>
          </a:prstGeom>
          <a:noFill/>
          <a:ln>
            <a:noFill/>
          </a:ln>
        </p:spPr>
        <p:txBody>
          <a:bodyPr spcFirstLastPara="1" wrap="square" lIns="0" tIns="0" rIns="0" bIns="0" anchor="t" anchorCtr="1">
            <a:spAutoFit/>
          </a:bodyPr>
          <a:lstStyle/>
          <a:p>
            <a:pPr marL="0" marR="0" lvl="0" indent="0" algn="l" rtl="0">
              <a:lnSpc>
                <a:spcPct val="100000"/>
              </a:lnSpc>
              <a:spcBef>
                <a:spcPts val="0"/>
              </a:spcBef>
              <a:spcAft>
                <a:spcPts val="0"/>
              </a:spcAft>
              <a:buNone/>
            </a:pPr>
            <a:r>
              <a:rPr lang="fr-FR" sz="5400" b="1" i="0" u="none" strike="noStrike" cap="none">
                <a:solidFill>
                  <a:srgbClr val="002060"/>
                </a:solidFill>
                <a:latin typeface="Calibri"/>
                <a:ea typeface="Calibri"/>
                <a:cs typeface="Calibri"/>
                <a:sym typeface="Calibri"/>
              </a:rPr>
              <a:t>Mathématiques</a:t>
            </a:r>
            <a:endParaRPr sz="1800" b="0" i="0" u="none" strike="noStrike" cap="none">
              <a:solidFill>
                <a:srgbClr val="000000"/>
              </a:solidFill>
              <a:latin typeface="Arial"/>
              <a:ea typeface="Arial"/>
              <a:cs typeface="Arial"/>
              <a:sym typeface="Arial"/>
            </a:endParaRPr>
          </a:p>
        </p:txBody>
      </p:sp>
      <p:sp>
        <p:nvSpPr>
          <p:cNvPr id="73" name="Google Shape;73;p53"/>
          <p:cNvSpPr txBox="1"/>
          <p:nvPr/>
        </p:nvSpPr>
        <p:spPr>
          <a:xfrm>
            <a:off x="10470738" y="1351029"/>
            <a:ext cx="1278303" cy="509691"/>
          </a:xfrm>
          <a:prstGeom prst="rect">
            <a:avLst/>
          </a:prstGeom>
          <a:noFill/>
          <a:ln>
            <a:noFill/>
          </a:ln>
        </p:spPr>
        <p:txBody>
          <a:bodyPr spcFirstLastPara="1" wrap="square" lIns="0" tIns="0" rIns="0" bIns="0" anchor="t" anchorCtr="1">
            <a:spAutoFit/>
          </a:bodyPr>
          <a:lstStyle/>
          <a:p>
            <a:pPr marL="0" marR="0" lvl="0" indent="0" algn="ctr" rtl="0">
              <a:lnSpc>
                <a:spcPct val="183502"/>
              </a:lnSpc>
              <a:spcBef>
                <a:spcPts val="0"/>
              </a:spcBef>
              <a:spcAft>
                <a:spcPts val="0"/>
              </a:spcAft>
              <a:buNone/>
            </a:pPr>
            <a:r>
              <a:rPr lang="fr-FR" sz="1800" b="1" i="0" u="none" strike="noStrike" cap="none">
                <a:solidFill>
                  <a:srgbClr val="FFFFFF"/>
                </a:solidFill>
                <a:latin typeface="Calibri"/>
                <a:ea typeface="Calibri"/>
                <a:cs typeface="Calibri"/>
                <a:sym typeface="Calibri"/>
              </a:rPr>
              <a:t>Niveau</a:t>
            </a:r>
            <a:r>
              <a:rPr lang="fr-FR" sz="1200" b="1" i="0" u="none" strike="noStrike" cap="none">
                <a:solidFill>
                  <a:srgbClr val="FFFFFF"/>
                </a:solidFill>
                <a:latin typeface="Dosis"/>
                <a:ea typeface="Dosis"/>
                <a:cs typeface="Dosis"/>
                <a:sym typeface="Dosis"/>
              </a:rPr>
              <a:t>    </a:t>
            </a:r>
            <a:r>
              <a:rPr lang="fr-FR" sz="1000" b="1" i="0" u="none" strike="noStrike" cap="none">
                <a:solidFill>
                  <a:srgbClr val="FFFFFF"/>
                </a:solidFill>
                <a:latin typeface="Dosis"/>
                <a:ea typeface="Dosis"/>
                <a:cs typeface="Dosis"/>
                <a:sym typeface="Dosis"/>
              </a:rPr>
              <a:t>            </a:t>
            </a:r>
            <a:r>
              <a:rPr lang="fr-FR" sz="1200" b="1" i="0" u="none" strike="noStrike" cap="none">
                <a:solidFill>
                  <a:srgbClr val="FFFFFF"/>
                </a:solidFill>
                <a:latin typeface="Dosis"/>
                <a:ea typeface="Dosis"/>
                <a:cs typeface="Dosis"/>
                <a:sym typeface="Dosis"/>
              </a:rPr>
              <a:t>             </a:t>
            </a:r>
            <a:endParaRPr sz="1100" b="0" i="0" u="none" strike="noStrike" cap="none">
              <a:solidFill>
                <a:srgbClr val="000000"/>
              </a:solidFill>
              <a:latin typeface="Arial"/>
              <a:ea typeface="Arial"/>
              <a:cs typeface="Arial"/>
              <a:sym typeface="Arial"/>
            </a:endParaRPr>
          </a:p>
        </p:txBody>
      </p:sp>
      <p:pic>
        <p:nvPicPr>
          <p:cNvPr id="74" name="Google Shape;74;p53"/>
          <p:cNvPicPr preferRelativeResize="0"/>
          <p:nvPr/>
        </p:nvPicPr>
        <p:blipFill rotWithShape="1">
          <a:blip r:embed="rId2">
            <a:alphaModFix/>
          </a:blip>
          <a:srcRect/>
          <a:stretch/>
        </p:blipFill>
        <p:spPr>
          <a:xfrm>
            <a:off x="10400924" y="1260711"/>
            <a:ext cx="1519859" cy="1217796"/>
          </a:xfrm>
          <a:prstGeom prst="rect">
            <a:avLst/>
          </a:prstGeom>
          <a:noFill/>
          <a:ln>
            <a:noFill/>
          </a:ln>
        </p:spPr>
      </p:pic>
      <p:sp>
        <p:nvSpPr>
          <p:cNvPr id="75" name="Google Shape;75;p53"/>
          <p:cNvSpPr txBox="1"/>
          <p:nvPr/>
        </p:nvSpPr>
        <p:spPr>
          <a:xfrm>
            <a:off x="10521702" y="1400909"/>
            <a:ext cx="1278303" cy="509691"/>
          </a:xfrm>
          <a:prstGeom prst="rect">
            <a:avLst/>
          </a:prstGeom>
          <a:noFill/>
          <a:ln>
            <a:noFill/>
          </a:ln>
        </p:spPr>
        <p:txBody>
          <a:bodyPr spcFirstLastPara="1" wrap="square" lIns="0" tIns="0" rIns="0" bIns="0" anchor="t" anchorCtr="1">
            <a:spAutoFit/>
          </a:bodyPr>
          <a:lstStyle/>
          <a:p>
            <a:pPr marL="0" marR="0" lvl="0" indent="0" algn="ctr" rtl="0">
              <a:lnSpc>
                <a:spcPct val="183502"/>
              </a:lnSpc>
              <a:spcBef>
                <a:spcPts val="0"/>
              </a:spcBef>
              <a:spcAft>
                <a:spcPts val="0"/>
              </a:spcAft>
              <a:buNone/>
            </a:pPr>
            <a:r>
              <a:rPr lang="fr-FR" sz="1800" b="1" i="0" u="none" strike="noStrike" cap="none">
                <a:solidFill>
                  <a:srgbClr val="FFFFFF"/>
                </a:solidFill>
                <a:latin typeface="Calibri"/>
                <a:ea typeface="Calibri"/>
                <a:cs typeface="Calibri"/>
                <a:sym typeface="Calibri"/>
              </a:rPr>
              <a:t>Niveau</a:t>
            </a:r>
            <a:r>
              <a:rPr lang="fr-FR" sz="1600" b="1" i="0" u="none" strike="noStrike" cap="none">
                <a:solidFill>
                  <a:srgbClr val="FFFFFF"/>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sp>
        <p:nvSpPr>
          <p:cNvPr id="76" name="Google Shape;76;p53"/>
          <p:cNvSpPr txBox="1"/>
          <p:nvPr/>
        </p:nvSpPr>
        <p:spPr>
          <a:xfrm>
            <a:off x="10599249" y="1869611"/>
            <a:ext cx="1123203" cy="346202"/>
          </a:xfrm>
          <a:prstGeom prst="rect">
            <a:avLst/>
          </a:prstGeom>
          <a:noFill/>
          <a:ln>
            <a:noFill/>
          </a:ln>
        </p:spPr>
        <p:txBody>
          <a:bodyPr spcFirstLastPara="1" wrap="square" lIns="68567" tIns="34267" rIns="68567" bIns="34267" anchor="t" anchorCtr="1">
            <a:spAutoFit/>
          </a:bodyPr>
          <a:lstStyle/>
          <a:p>
            <a:pPr marL="0" marR="0" lvl="0" indent="0" algn="ctr" rtl="0">
              <a:lnSpc>
                <a:spcPct val="100000"/>
              </a:lnSpc>
              <a:spcBef>
                <a:spcPts val="0"/>
              </a:spcBef>
              <a:spcAft>
                <a:spcPts val="0"/>
              </a:spcAft>
              <a:buNone/>
            </a:pPr>
            <a:r>
              <a:rPr lang="fr-FR" sz="1800" b="1" i="0" u="none" strike="noStrike" cap="none">
                <a:solidFill>
                  <a:srgbClr val="FCBF18"/>
                </a:solidFill>
                <a:latin typeface="Calibri"/>
                <a:ea typeface="Calibri"/>
                <a:cs typeface="Calibri"/>
                <a:sym typeface="Calibri"/>
              </a:rPr>
              <a:t> AC</a:t>
            </a:r>
            <a:endParaRPr sz="2400"/>
          </a:p>
        </p:txBody>
      </p:sp>
      <p:sp>
        <p:nvSpPr>
          <p:cNvPr id="77" name="Google Shape;77;p53"/>
          <p:cNvSpPr/>
          <p:nvPr/>
        </p:nvSpPr>
        <p:spPr>
          <a:xfrm>
            <a:off x="271220" y="4592685"/>
            <a:ext cx="6693265" cy="522000"/>
          </a:xfrm>
          <a:prstGeom prst="rect">
            <a:avLst/>
          </a:prstGeom>
          <a:solidFill>
            <a:srgbClr val="12501B"/>
          </a:solidFill>
          <a:ln>
            <a:noFill/>
          </a:ln>
        </p:spPr>
        <p:txBody>
          <a:bodyPr spcFirstLastPara="1" wrap="square" lIns="91400" tIns="45667" rIns="91400" bIns="45667" anchor="ctr" anchorCtr="0">
            <a:noAutofit/>
          </a:bodyPr>
          <a:lstStyle/>
          <a:p>
            <a:pPr marL="0" marR="0" lvl="0" indent="0" algn="l" rtl="0">
              <a:lnSpc>
                <a:spcPct val="100000"/>
              </a:lnSpc>
              <a:spcBef>
                <a:spcPts val="0"/>
              </a:spcBef>
              <a:spcAft>
                <a:spcPts val="0"/>
              </a:spcAft>
              <a:buNone/>
            </a:pPr>
            <a:r>
              <a:rPr lang="fr-FR" sz="1800" b="1" i="0" u="none" strike="noStrike" cap="none">
                <a:solidFill>
                  <a:srgbClr val="FFFFFF"/>
                </a:solidFill>
                <a:latin typeface="Calibri"/>
                <a:ea typeface="Calibri"/>
                <a:cs typeface="Calibri"/>
                <a:sym typeface="Calibri"/>
              </a:rPr>
              <a:t>Leçon</a:t>
            </a:r>
            <a:endParaRPr sz="2400"/>
          </a:p>
        </p:txBody>
      </p:sp>
      <p:sp>
        <p:nvSpPr>
          <p:cNvPr id="78" name="Google Shape;78;p53"/>
          <p:cNvSpPr/>
          <p:nvPr/>
        </p:nvSpPr>
        <p:spPr>
          <a:xfrm>
            <a:off x="271220" y="5289789"/>
            <a:ext cx="6693265" cy="522000"/>
          </a:xfrm>
          <a:prstGeom prst="rect">
            <a:avLst/>
          </a:prstGeom>
          <a:solidFill>
            <a:srgbClr val="54AFE9"/>
          </a:solidFill>
          <a:ln>
            <a:noFill/>
          </a:ln>
        </p:spPr>
        <p:txBody>
          <a:bodyPr spcFirstLastPara="1" wrap="square" lIns="91400" tIns="45667" rIns="91400" bIns="45667" anchor="ctr" anchorCtr="0">
            <a:noAutofit/>
          </a:bodyPr>
          <a:lstStyle/>
          <a:p>
            <a:pPr marL="0" marR="0" lvl="0" indent="0" algn="l" rtl="0">
              <a:lnSpc>
                <a:spcPct val="100000"/>
              </a:lnSpc>
              <a:spcBef>
                <a:spcPts val="0"/>
              </a:spcBef>
              <a:spcAft>
                <a:spcPts val="0"/>
              </a:spcAft>
              <a:buNone/>
            </a:pPr>
            <a:r>
              <a:rPr lang="fr-FR" sz="1800" b="1" i="0" u="none" strike="noStrike" cap="none">
                <a:solidFill>
                  <a:srgbClr val="FFFFFF"/>
                </a:solidFill>
                <a:latin typeface="Calibri"/>
                <a:ea typeface="Calibri"/>
                <a:cs typeface="Calibri"/>
                <a:sym typeface="Calibri"/>
              </a:rPr>
              <a:t>Tâche </a:t>
            </a:r>
            <a:r>
              <a:rPr lang="fr-FR" sz="2000" b="1" i="0" u="none" strike="noStrike" cap="none">
                <a:solidFill>
                  <a:srgbClr val="FFFFFF"/>
                </a:solidFill>
                <a:latin typeface="Calibri"/>
                <a:ea typeface="Calibri"/>
                <a:cs typeface="Calibri"/>
                <a:sym typeface="Calibri"/>
              </a:rPr>
              <a:t> </a:t>
            </a:r>
            <a:endParaRPr sz="2400"/>
          </a:p>
        </p:txBody>
      </p:sp>
      <p:pic>
        <p:nvPicPr>
          <p:cNvPr id="79" name="Google Shape;79;p53" descr="الصفحة الرئيسية"/>
          <p:cNvPicPr preferRelativeResize="0"/>
          <p:nvPr/>
        </p:nvPicPr>
        <p:blipFill rotWithShape="1">
          <a:blip r:embed="rId3">
            <a:alphaModFix/>
          </a:blip>
          <a:srcRect/>
          <a:stretch/>
        </p:blipFill>
        <p:spPr>
          <a:xfrm>
            <a:off x="4127791" y="1"/>
            <a:ext cx="3936421" cy="596900"/>
          </a:xfrm>
          <a:prstGeom prst="rect">
            <a:avLst/>
          </a:prstGeom>
          <a:noFill/>
          <a:ln>
            <a:noFill/>
          </a:ln>
        </p:spPr>
      </p:pic>
      <p:sp>
        <p:nvSpPr>
          <p:cNvPr id="80" name="Google Shape;80;p53"/>
          <p:cNvSpPr/>
          <p:nvPr/>
        </p:nvSpPr>
        <p:spPr>
          <a:xfrm>
            <a:off x="271219" y="2080489"/>
            <a:ext cx="1413203" cy="445827"/>
          </a:xfrm>
          <a:prstGeom prst="rect">
            <a:avLst/>
          </a:prstGeom>
          <a:noFill/>
          <a:ln>
            <a:noFill/>
          </a:ln>
        </p:spPr>
        <p:txBody>
          <a:bodyPr spcFirstLastPara="1" wrap="square" lIns="68567" tIns="34267" rIns="68567" bIns="34267" anchor="ctr" anchorCtr="0">
            <a:noAutofit/>
          </a:bodyPr>
          <a:lstStyle/>
          <a:p>
            <a:pPr marL="0" marR="0" lvl="0" indent="0" algn="l" rtl="0">
              <a:lnSpc>
                <a:spcPct val="100000"/>
              </a:lnSpc>
              <a:spcBef>
                <a:spcPts val="0"/>
              </a:spcBef>
              <a:spcAft>
                <a:spcPts val="0"/>
              </a:spcAft>
              <a:buNone/>
            </a:pPr>
            <a:r>
              <a:rPr lang="fr-FR" sz="3000" b="1" i="0" u="none" strike="noStrike" cap="none">
                <a:solidFill>
                  <a:srgbClr val="0070C0"/>
                </a:solidFill>
                <a:latin typeface="Calibri"/>
                <a:ea typeface="Calibri"/>
                <a:cs typeface="Calibri"/>
                <a:sym typeface="Calibri"/>
              </a:rPr>
              <a:t>Période</a:t>
            </a:r>
            <a:endParaRPr sz="3000" b="1" i="0" u="none" strike="noStrike" cap="none">
              <a:solidFill>
                <a:srgbClr val="0070C0"/>
              </a:solidFill>
              <a:latin typeface="Calibri"/>
              <a:ea typeface="Calibri"/>
              <a:cs typeface="Calibri"/>
              <a:sym typeface="Calibri"/>
            </a:endParaRPr>
          </a:p>
        </p:txBody>
      </p:sp>
      <p:pic>
        <p:nvPicPr>
          <p:cNvPr id="81" name="Google Shape;81;p53"/>
          <p:cNvPicPr preferRelativeResize="0"/>
          <p:nvPr/>
        </p:nvPicPr>
        <p:blipFill rotWithShape="1">
          <a:blip r:embed="rId4">
            <a:alphaModFix/>
          </a:blip>
          <a:srcRect/>
          <a:stretch/>
        </p:blipFill>
        <p:spPr>
          <a:xfrm>
            <a:off x="7696202" y="3429000"/>
            <a:ext cx="4495799" cy="2997200"/>
          </a:xfrm>
          <a:prstGeom prst="rect">
            <a:avLst/>
          </a:prstGeom>
          <a:noFill/>
          <a:ln>
            <a:noFill/>
          </a:ln>
        </p:spPr>
      </p:pic>
      <p:sp>
        <p:nvSpPr>
          <p:cNvPr id="82" name="Google Shape;82;p53"/>
          <p:cNvSpPr txBox="1">
            <a:spLocks noGrp="1"/>
          </p:cNvSpPr>
          <p:nvPr>
            <p:ph type="body" idx="1"/>
          </p:nvPr>
        </p:nvSpPr>
        <p:spPr>
          <a:xfrm>
            <a:off x="2120816" y="4649155"/>
            <a:ext cx="4791600" cy="392400"/>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FFFFFF"/>
              </a:buClr>
              <a:buSzPts val="1350"/>
              <a:buNone/>
              <a:defRPr sz="1800" b="1">
                <a:solidFill>
                  <a:srgbClr val="FFFFFF"/>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3" name="Google Shape;83;p53"/>
          <p:cNvSpPr txBox="1">
            <a:spLocks noGrp="1"/>
          </p:cNvSpPr>
          <p:nvPr>
            <p:ph type="body" idx="2"/>
          </p:nvPr>
        </p:nvSpPr>
        <p:spPr>
          <a:xfrm>
            <a:off x="2120816" y="5346473"/>
            <a:ext cx="4791600" cy="392400"/>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FFFFFF"/>
              </a:buClr>
              <a:buSzPts val="1350"/>
              <a:buNone/>
              <a:defRPr sz="1800" b="1">
                <a:solidFill>
                  <a:srgbClr val="FFFFFF"/>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4" name="Google Shape;84;p53"/>
          <p:cNvSpPr txBox="1">
            <a:spLocks noGrp="1"/>
          </p:cNvSpPr>
          <p:nvPr>
            <p:ph type="body" idx="3"/>
          </p:nvPr>
        </p:nvSpPr>
        <p:spPr>
          <a:xfrm>
            <a:off x="1572210" y="2134909"/>
            <a:ext cx="548607" cy="445827"/>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0070C0"/>
              </a:buClr>
              <a:buSzPts val="2250"/>
              <a:buNone/>
              <a:defRPr sz="3000" b="1" i="0" u="none" strike="noStrike" cap="none">
                <a:solidFill>
                  <a:srgbClr val="0070C0"/>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5" name="Google Shape;85;p53"/>
          <p:cNvSpPr txBox="1">
            <a:spLocks noGrp="1"/>
          </p:cNvSpPr>
          <p:nvPr>
            <p:ph type="body" idx="4"/>
          </p:nvPr>
        </p:nvSpPr>
        <p:spPr>
          <a:xfrm>
            <a:off x="10803924" y="1882679"/>
            <a:ext cx="356925" cy="346211"/>
          </a:xfrm>
          <a:prstGeom prst="rect">
            <a:avLst/>
          </a:prstGeom>
          <a:noFill/>
          <a:ln>
            <a:noFill/>
          </a:ln>
        </p:spPr>
        <p:txBody>
          <a:bodyPr spcFirstLastPara="1" wrap="square" lIns="91425" tIns="45700" rIns="91425" bIns="45700" anchor="t" anchorCtr="0">
            <a:noAutofit/>
          </a:bodyPr>
          <a:lstStyle>
            <a:lvl1pPr marL="609585" lvl="0" indent="-304792" algn="ctr">
              <a:lnSpc>
                <a:spcPct val="90000"/>
              </a:lnSpc>
              <a:spcBef>
                <a:spcPts val="1000"/>
              </a:spcBef>
              <a:spcAft>
                <a:spcPts val="0"/>
              </a:spcAft>
              <a:buClr>
                <a:srgbClr val="FCBF18"/>
              </a:buClr>
              <a:buSzPts val="1350"/>
              <a:buNone/>
              <a:defRPr sz="1800" b="1" i="0" u="none" strike="noStrike" cap="none">
                <a:solidFill>
                  <a:srgbClr val="FCBF18"/>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6" name="Google Shape;86;p53"/>
          <p:cNvSpPr txBox="1">
            <a:spLocks noGrp="1"/>
          </p:cNvSpPr>
          <p:nvPr>
            <p:ph type="body" idx="5"/>
          </p:nvPr>
        </p:nvSpPr>
        <p:spPr>
          <a:xfrm>
            <a:off x="848299" y="4722285"/>
            <a:ext cx="360741" cy="392400"/>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FFFFFF"/>
              </a:buClr>
              <a:buSzPts val="1350"/>
              <a:buNone/>
              <a:defRPr sz="1800" b="1">
                <a:solidFill>
                  <a:srgbClr val="FFFFFF"/>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87" name="Google Shape;87;p53"/>
          <p:cNvSpPr txBox="1">
            <a:spLocks noGrp="1"/>
          </p:cNvSpPr>
          <p:nvPr>
            <p:ph type="body" idx="6"/>
          </p:nvPr>
        </p:nvSpPr>
        <p:spPr>
          <a:xfrm>
            <a:off x="848299" y="5419389"/>
            <a:ext cx="360741" cy="392400"/>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FFFFFF"/>
              </a:buClr>
              <a:buSzPts val="1350"/>
              <a:buNone/>
              <a:defRPr sz="1800" b="1">
                <a:solidFill>
                  <a:srgbClr val="FFFFFF"/>
                </a:solidFill>
                <a:latin typeface="Calibri"/>
                <a:ea typeface="Calibri"/>
                <a:cs typeface="Calibri"/>
                <a:sym typeface="Calibri"/>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140620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lide Modelage">
  <p:cSld name="Slide Modelage">
    <p:spTree>
      <p:nvGrpSpPr>
        <p:cNvPr id="1" name="Shape 88"/>
        <p:cNvGrpSpPr/>
        <p:nvPr/>
      </p:nvGrpSpPr>
      <p:grpSpPr>
        <a:xfrm>
          <a:off x="0" y="0"/>
          <a:ext cx="0" cy="0"/>
          <a:chOff x="0" y="0"/>
          <a:chExt cx="0" cy="0"/>
        </a:xfrm>
      </p:grpSpPr>
      <p:grpSp>
        <p:nvGrpSpPr>
          <p:cNvPr id="89" name="Google Shape;89;p54"/>
          <p:cNvGrpSpPr/>
          <p:nvPr/>
        </p:nvGrpSpPr>
        <p:grpSpPr>
          <a:xfrm>
            <a:off x="0" y="2"/>
            <a:ext cx="12192000" cy="6858001"/>
            <a:chOff x="0" y="0"/>
            <a:chExt cx="13716000" cy="10287000"/>
          </a:xfrm>
        </p:grpSpPr>
        <p:sp>
          <p:nvSpPr>
            <p:cNvPr id="90" name="Google Shape;90;p54"/>
            <p:cNvSpPr/>
            <p:nvPr/>
          </p:nvSpPr>
          <p:spPr>
            <a:xfrm>
              <a:off x="0" y="0"/>
              <a:ext cx="13716000" cy="10287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91" name="Google Shape;91;p54"/>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92" name="Google Shape;92;p54"/>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93" name="Google Shape;93;p54"/>
          <p:cNvSpPr txBox="1">
            <a:spLocks noGrp="1"/>
          </p:cNvSpPr>
          <p:nvPr>
            <p:ph type="title"/>
          </p:nvPr>
        </p:nvSpPr>
        <p:spPr>
          <a:xfrm>
            <a:off x="1030246" y="318293"/>
            <a:ext cx="10277091"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2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54"/>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95" name="Google Shape;95;p54"/>
          <p:cNvSpPr txBox="1">
            <a:spLocks noGrp="1"/>
          </p:cNvSpPr>
          <p:nvPr>
            <p:ph type="body" idx="2"/>
          </p:nvPr>
        </p:nvSpPr>
        <p:spPr>
          <a:xfrm>
            <a:off x="1030288" y="668339"/>
            <a:ext cx="10277475" cy="26828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grpSp>
        <p:nvGrpSpPr>
          <p:cNvPr id="96" name="Google Shape;96;p54"/>
          <p:cNvGrpSpPr/>
          <p:nvPr/>
        </p:nvGrpSpPr>
        <p:grpSpPr>
          <a:xfrm>
            <a:off x="326096" y="244990"/>
            <a:ext cx="593731" cy="480729"/>
            <a:chOff x="277892" y="2283969"/>
            <a:chExt cx="939577" cy="824904"/>
          </a:xfrm>
        </p:grpSpPr>
        <p:sp>
          <p:nvSpPr>
            <p:cNvPr id="97" name="Google Shape;97;p54"/>
            <p:cNvSpPr/>
            <p:nvPr/>
          </p:nvSpPr>
          <p:spPr>
            <a:xfrm>
              <a:off x="277892" y="2557025"/>
              <a:ext cx="685139" cy="551848"/>
            </a:xfrm>
            <a:custGeom>
              <a:avLst/>
              <a:gdLst/>
              <a:ahLst/>
              <a:cxnLst/>
              <a:rect l="l" t="t" r="r" b="b"/>
              <a:pathLst>
                <a:path w="3423710" h="2757643" extrusionOk="0">
                  <a:moveTo>
                    <a:pt x="0" y="0"/>
                  </a:moveTo>
                  <a:lnTo>
                    <a:pt x="3423710" y="0"/>
                  </a:lnTo>
                  <a:lnTo>
                    <a:pt x="3423710" y="2757643"/>
                  </a:lnTo>
                  <a:lnTo>
                    <a:pt x="0" y="2757643"/>
                  </a:lnTo>
                  <a:lnTo>
                    <a:pt x="0" y="0"/>
                  </a:lnTo>
                  <a:close/>
                </a:path>
              </a:pathLst>
            </a:custGeom>
            <a:blipFill rotWithShape="1">
              <a:blip r:embed="rId2">
                <a:alphaModFix/>
              </a:blip>
              <a:stretch>
                <a:fillRect/>
              </a:stretch>
            </a:blipFill>
            <a:ln>
              <a:noFill/>
            </a:ln>
          </p:spPr>
          <p:txBody>
            <a:bodyPr/>
            <a:lstStyle/>
            <a:p>
              <a:endParaRPr lang="fr-FR"/>
            </a:p>
          </p:txBody>
        </p:sp>
        <p:sp>
          <p:nvSpPr>
            <p:cNvPr id="98" name="Google Shape;98;p54"/>
            <p:cNvSpPr/>
            <p:nvPr/>
          </p:nvSpPr>
          <p:spPr>
            <a:xfrm rot="-1930306">
              <a:off x="819513" y="2322046"/>
              <a:ext cx="287035" cy="499407"/>
            </a:xfrm>
            <a:custGeom>
              <a:avLst/>
              <a:gdLst/>
              <a:ahLst/>
              <a:cxnLst/>
              <a:rect l="l" t="t" r="r" b="b"/>
              <a:pathLst>
                <a:path w="1193350" h="2076288" extrusionOk="0">
                  <a:moveTo>
                    <a:pt x="0" y="0"/>
                  </a:moveTo>
                  <a:lnTo>
                    <a:pt x="1193350" y="0"/>
                  </a:lnTo>
                  <a:lnTo>
                    <a:pt x="1193350" y="2076287"/>
                  </a:lnTo>
                  <a:lnTo>
                    <a:pt x="0" y="2076287"/>
                  </a:lnTo>
                  <a:lnTo>
                    <a:pt x="0" y="0"/>
                  </a:lnTo>
                  <a:close/>
                </a:path>
              </a:pathLst>
            </a:custGeom>
            <a:blipFill rotWithShape="1">
              <a:blip r:embed="rId3">
                <a:alphaModFix amt="72000"/>
              </a:blip>
              <a:stretch>
                <a:fillRect l="-101442" t="-1677"/>
              </a:stretch>
            </a:blipFill>
            <a:ln>
              <a:noFill/>
            </a:ln>
          </p:spPr>
          <p:txBody>
            <a:bodyPr/>
            <a:lstStyle/>
            <a:p>
              <a:endParaRPr lang="fr-FR"/>
            </a:p>
          </p:txBody>
        </p:sp>
      </p:grpSp>
      <p:sp>
        <p:nvSpPr>
          <p:cNvPr id="99" name="Google Shape;99;p54"/>
          <p:cNvSpPr txBox="1"/>
          <p:nvPr/>
        </p:nvSpPr>
        <p:spPr>
          <a:xfrm>
            <a:off x="11748195" y="95600"/>
            <a:ext cx="274643" cy="338500"/>
          </a:xfrm>
          <a:prstGeom prst="rect">
            <a:avLst/>
          </a:prstGeom>
          <a:solidFill>
            <a:srgbClr val="C00000"/>
          </a:solidFill>
          <a:ln>
            <a:noFill/>
          </a:ln>
        </p:spPr>
        <p:txBody>
          <a:bodyPr spcFirstLastPara="1" wrap="square" lIns="121900" tIns="60933" rIns="121900" bIns="60933" anchor="t" anchorCtr="0">
            <a:spAutoFit/>
          </a:bodyPr>
          <a:lstStyle/>
          <a:p>
            <a:pPr marL="0" marR="0" lvl="0" indent="0" algn="ctr" rtl="0">
              <a:lnSpc>
                <a:spcPct val="100000"/>
              </a:lnSpc>
              <a:spcBef>
                <a:spcPts val="0"/>
              </a:spcBef>
              <a:spcAft>
                <a:spcPts val="0"/>
              </a:spcAft>
              <a:buNone/>
            </a:pPr>
            <a:r>
              <a:rPr lang="fr-FR" sz="1400" b="1" i="0" u="none" strike="noStrike" cap="none">
                <a:solidFill>
                  <a:schemeClr val="lt1"/>
                </a:solidFill>
                <a:latin typeface="Arial"/>
                <a:ea typeface="Arial"/>
                <a:cs typeface="Arial"/>
                <a:sym typeface="Arial"/>
              </a:rPr>
              <a:t>M</a:t>
            </a:r>
            <a:endParaRPr sz="1400" b="1"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93002230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lide PC">
  <p:cSld name="Slide PC">
    <p:spTree>
      <p:nvGrpSpPr>
        <p:cNvPr id="1" name="Shape 100"/>
        <p:cNvGrpSpPr/>
        <p:nvPr/>
      </p:nvGrpSpPr>
      <p:grpSpPr>
        <a:xfrm>
          <a:off x="0" y="0"/>
          <a:ext cx="0" cy="0"/>
          <a:chOff x="0" y="0"/>
          <a:chExt cx="0" cy="0"/>
        </a:xfrm>
      </p:grpSpPr>
      <p:grpSp>
        <p:nvGrpSpPr>
          <p:cNvPr id="101" name="Google Shape;101;p55"/>
          <p:cNvGrpSpPr/>
          <p:nvPr/>
        </p:nvGrpSpPr>
        <p:grpSpPr>
          <a:xfrm>
            <a:off x="0" y="2"/>
            <a:ext cx="12192000" cy="6858001"/>
            <a:chOff x="0" y="0"/>
            <a:chExt cx="13716000" cy="10287000"/>
          </a:xfrm>
        </p:grpSpPr>
        <p:sp>
          <p:nvSpPr>
            <p:cNvPr id="102" name="Google Shape;102;p55"/>
            <p:cNvSpPr/>
            <p:nvPr/>
          </p:nvSpPr>
          <p:spPr>
            <a:xfrm>
              <a:off x="0" y="0"/>
              <a:ext cx="13716000" cy="10287000"/>
            </a:xfrm>
            <a:prstGeom prst="rect">
              <a:avLst/>
            </a:prstGeom>
            <a:solidFill>
              <a:srgbClr val="0F9E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03" name="Google Shape;103;p55"/>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04" name="Google Shape;104;p55"/>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105" name="Google Shape;105;p55"/>
          <p:cNvSpPr txBox="1">
            <a:spLocks noGrp="1"/>
          </p:cNvSpPr>
          <p:nvPr>
            <p:ph type="title"/>
          </p:nvPr>
        </p:nvSpPr>
        <p:spPr>
          <a:xfrm>
            <a:off x="935305"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900"/>
              <a:buFont typeface="Calibri"/>
              <a:buNone/>
              <a:defRPr sz="12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55"/>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07" name="Google Shape;107;p55"/>
          <p:cNvSpPr txBox="1">
            <a:spLocks noGrp="1"/>
          </p:cNvSpPr>
          <p:nvPr>
            <p:ph type="body" idx="2"/>
          </p:nvPr>
        </p:nvSpPr>
        <p:spPr>
          <a:xfrm>
            <a:off x="935305" y="668339"/>
            <a:ext cx="10372459" cy="29932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08" name="Google Shape;108;p55"/>
          <p:cNvSpPr txBox="1"/>
          <p:nvPr/>
        </p:nvSpPr>
        <p:spPr>
          <a:xfrm>
            <a:off x="11597589" y="56566"/>
            <a:ext cx="598963" cy="338500"/>
          </a:xfrm>
          <a:prstGeom prst="rect">
            <a:avLst/>
          </a:prstGeom>
          <a:solidFill>
            <a:srgbClr val="0F9ED5"/>
          </a:solidFill>
          <a:ln>
            <a:noFill/>
          </a:ln>
        </p:spPr>
        <p:txBody>
          <a:bodyPr spcFirstLastPara="1" wrap="square" lIns="121900" tIns="60933" rIns="121900" bIns="60933" anchor="t" anchorCtr="0">
            <a:spAutoFit/>
          </a:bodyPr>
          <a:lstStyle/>
          <a:p>
            <a:pPr marL="0" marR="0" lvl="0" indent="0" algn="l" rtl="0">
              <a:lnSpc>
                <a:spcPct val="100000"/>
              </a:lnSpc>
              <a:spcBef>
                <a:spcPts val="0"/>
              </a:spcBef>
              <a:spcAft>
                <a:spcPts val="0"/>
              </a:spcAft>
              <a:buNone/>
            </a:pPr>
            <a:r>
              <a:rPr lang="fr-FR" sz="1400" b="1" i="0" u="none" strike="noStrike" cap="none">
                <a:solidFill>
                  <a:schemeClr val="lt1"/>
                </a:solidFill>
                <a:latin typeface="Arial"/>
                <a:ea typeface="Arial"/>
                <a:cs typeface="Arial"/>
                <a:sym typeface="Arial"/>
              </a:rPr>
              <a:t>PC</a:t>
            </a:r>
            <a:endParaRPr sz="1400" b="1" i="0" u="none" strike="noStrike" cap="none">
              <a:solidFill>
                <a:schemeClr val="lt1"/>
              </a:solidFill>
              <a:latin typeface="Arial"/>
              <a:ea typeface="Arial"/>
              <a:cs typeface="Arial"/>
              <a:sym typeface="Arial"/>
            </a:endParaRPr>
          </a:p>
        </p:txBody>
      </p:sp>
      <p:pic>
        <p:nvPicPr>
          <p:cNvPr id="109" name="Google Shape;109;p55"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8217883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lide PB">
  <p:cSld name="Slide PB">
    <p:spTree>
      <p:nvGrpSpPr>
        <p:cNvPr id="1" name="Shape 110"/>
        <p:cNvGrpSpPr/>
        <p:nvPr/>
      </p:nvGrpSpPr>
      <p:grpSpPr>
        <a:xfrm>
          <a:off x="0" y="0"/>
          <a:ext cx="0" cy="0"/>
          <a:chOff x="0" y="0"/>
          <a:chExt cx="0" cy="0"/>
        </a:xfrm>
      </p:grpSpPr>
      <p:grpSp>
        <p:nvGrpSpPr>
          <p:cNvPr id="111" name="Google Shape;111;p56"/>
          <p:cNvGrpSpPr/>
          <p:nvPr/>
        </p:nvGrpSpPr>
        <p:grpSpPr>
          <a:xfrm>
            <a:off x="0" y="2"/>
            <a:ext cx="12192000" cy="6858001"/>
            <a:chOff x="0" y="0"/>
            <a:chExt cx="13716000" cy="10287000"/>
          </a:xfrm>
        </p:grpSpPr>
        <p:sp>
          <p:nvSpPr>
            <p:cNvPr id="112" name="Google Shape;112;p56"/>
            <p:cNvSpPr/>
            <p:nvPr/>
          </p:nvSpPr>
          <p:spPr>
            <a:xfrm>
              <a:off x="0" y="0"/>
              <a:ext cx="13716000" cy="102870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13" name="Google Shape;113;p56"/>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14" name="Google Shape;114;p56"/>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115" name="Google Shape;115;p56"/>
          <p:cNvSpPr txBox="1">
            <a:spLocks noGrp="1"/>
          </p:cNvSpPr>
          <p:nvPr>
            <p:ph type="title"/>
          </p:nvPr>
        </p:nvSpPr>
        <p:spPr>
          <a:xfrm>
            <a:off x="935305"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900"/>
              <a:buFont typeface="Calibri"/>
              <a:buNone/>
              <a:defRPr sz="12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56"/>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17" name="Google Shape;117;p56"/>
          <p:cNvSpPr txBox="1">
            <a:spLocks noGrp="1"/>
          </p:cNvSpPr>
          <p:nvPr>
            <p:ph type="body" idx="2"/>
          </p:nvPr>
        </p:nvSpPr>
        <p:spPr>
          <a:xfrm>
            <a:off x="935305" y="668339"/>
            <a:ext cx="10372459" cy="29932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pic>
        <p:nvPicPr>
          <p:cNvPr id="118" name="Google Shape;118;p56"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
        <p:nvSpPr>
          <p:cNvPr id="119" name="Google Shape;119;p56"/>
          <p:cNvSpPr txBox="1"/>
          <p:nvPr/>
        </p:nvSpPr>
        <p:spPr>
          <a:xfrm>
            <a:off x="11651063" y="51410"/>
            <a:ext cx="506619" cy="338500"/>
          </a:xfrm>
          <a:prstGeom prst="rect">
            <a:avLst/>
          </a:prstGeom>
          <a:solidFill>
            <a:srgbClr val="0070C0"/>
          </a:solidFill>
          <a:ln>
            <a:noFill/>
          </a:ln>
        </p:spPr>
        <p:txBody>
          <a:bodyPr spcFirstLastPara="1" wrap="square" lIns="121900" tIns="60933" rIns="121900" bIns="60933" anchor="t" anchorCtr="0">
            <a:spAutoFit/>
          </a:bodyPr>
          <a:lstStyle/>
          <a:p>
            <a:pPr marL="0" marR="0" lvl="0" indent="0" algn="l" rtl="0">
              <a:lnSpc>
                <a:spcPct val="100000"/>
              </a:lnSpc>
              <a:spcBef>
                <a:spcPts val="0"/>
              </a:spcBef>
              <a:spcAft>
                <a:spcPts val="0"/>
              </a:spcAft>
              <a:buNone/>
            </a:pPr>
            <a:r>
              <a:rPr lang="fr-FR" sz="1400" b="1" i="0" u="none" strike="noStrike" cap="none">
                <a:solidFill>
                  <a:schemeClr val="lt1"/>
                </a:solidFill>
                <a:latin typeface="Arial"/>
                <a:ea typeface="Arial"/>
                <a:cs typeface="Arial"/>
                <a:sym typeface="Arial"/>
              </a:rPr>
              <a:t>PB</a:t>
            </a:r>
            <a:endParaRPr sz="1400" b="1" i="0" u="none" strike="noStrike" cap="none">
              <a:solidFill>
                <a:schemeClr val="lt1"/>
              </a:solidFill>
              <a:latin typeface="Arial"/>
              <a:ea typeface="Arial"/>
              <a:cs typeface="Arial"/>
              <a:sym typeface="Arial"/>
            </a:endParaRPr>
          </a:p>
        </p:txBody>
      </p:sp>
      <p:pic>
        <p:nvPicPr>
          <p:cNvPr id="120" name="Google Shape;120;p56"/>
          <p:cNvPicPr preferRelativeResize="0"/>
          <p:nvPr/>
        </p:nvPicPr>
        <p:blipFill rotWithShape="1">
          <a:blip r:embed="rId3">
            <a:alphaModFix/>
          </a:blip>
          <a:srcRect/>
          <a:stretch/>
        </p:blipFill>
        <p:spPr>
          <a:xfrm>
            <a:off x="11541564" y="450977"/>
            <a:ext cx="469925" cy="438719"/>
          </a:xfrm>
          <a:prstGeom prst="rect">
            <a:avLst/>
          </a:prstGeom>
          <a:noFill/>
          <a:ln>
            <a:noFill/>
          </a:ln>
          <a:effectLst>
            <a:outerShdw blurRad="50800" dist="38100" dir="2700000" algn="tl" rotWithShape="0">
              <a:srgbClr val="000000">
                <a:alpha val="42745"/>
              </a:srgbClr>
            </a:outerShdw>
          </a:effectLst>
        </p:spPr>
      </p:pic>
    </p:spTree>
    <p:extLst>
      <p:ext uri="{BB962C8B-B14F-4D97-AF65-F5344CB8AC3E}">
        <p14:creationId xmlns:p14="http://schemas.microsoft.com/office/powerpoint/2010/main" val="42154889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lide PA">
  <p:cSld name="Slide PA">
    <p:spTree>
      <p:nvGrpSpPr>
        <p:cNvPr id="1" name="Shape 121"/>
        <p:cNvGrpSpPr/>
        <p:nvPr/>
      </p:nvGrpSpPr>
      <p:grpSpPr>
        <a:xfrm>
          <a:off x="0" y="0"/>
          <a:ext cx="0" cy="0"/>
          <a:chOff x="0" y="0"/>
          <a:chExt cx="0" cy="0"/>
        </a:xfrm>
      </p:grpSpPr>
      <p:grpSp>
        <p:nvGrpSpPr>
          <p:cNvPr id="122" name="Google Shape;122;p57"/>
          <p:cNvGrpSpPr/>
          <p:nvPr/>
        </p:nvGrpSpPr>
        <p:grpSpPr>
          <a:xfrm>
            <a:off x="0" y="2"/>
            <a:ext cx="12192000" cy="6858001"/>
            <a:chOff x="0" y="0"/>
            <a:chExt cx="13716000" cy="10287000"/>
          </a:xfrm>
        </p:grpSpPr>
        <p:sp>
          <p:nvSpPr>
            <p:cNvPr id="123" name="Google Shape;123;p57"/>
            <p:cNvSpPr/>
            <p:nvPr/>
          </p:nvSpPr>
          <p:spPr>
            <a:xfrm>
              <a:off x="0" y="0"/>
              <a:ext cx="13716000" cy="10287000"/>
            </a:xfrm>
            <a:prstGeom prst="rect">
              <a:avLst/>
            </a:prstGeom>
            <a:solidFill>
              <a:srgbClr val="8BC1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24" name="Google Shape;124;p57"/>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25" name="Google Shape;125;p57"/>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126" name="Google Shape;126;p57"/>
          <p:cNvSpPr txBox="1">
            <a:spLocks noGrp="1"/>
          </p:cNvSpPr>
          <p:nvPr>
            <p:ph type="title"/>
          </p:nvPr>
        </p:nvSpPr>
        <p:spPr>
          <a:xfrm>
            <a:off x="935305"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900"/>
              <a:buFont typeface="Calibri"/>
              <a:buNone/>
              <a:defRPr sz="12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57"/>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28" name="Google Shape;128;p57"/>
          <p:cNvSpPr txBox="1">
            <a:spLocks noGrp="1"/>
          </p:cNvSpPr>
          <p:nvPr>
            <p:ph type="body" idx="2"/>
          </p:nvPr>
        </p:nvSpPr>
        <p:spPr>
          <a:xfrm>
            <a:off x="935305" y="668339"/>
            <a:ext cx="10372459" cy="29932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pic>
        <p:nvPicPr>
          <p:cNvPr id="129" name="Google Shape;129;p57"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pic>
        <p:nvPicPr>
          <p:cNvPr id="130" name="Google Shape;130;p57"/>
          <p:cNvPicPr preferRelativeResize="0"/>
          <p:nvPr/>
        </p:nvPicPr>
        <p:blipFill rotWithShape="1">
          <a:blip r:embed="rId3">
            <a:alphaModFix/>
          </a:blip>
          <a:srcRect/>
          <a:stretch/>
        </p:blipFill>
        <p:spPr>
          <a:xfrm>
            <a:off x="11591277" y="423251"/>
            <a:ext cx="490171" cy="490175"/>
          </a:xfrm>
          <a:prstGeom prst="rect">
            <a:avLst/>
          </a:prstGeom>
          <a:noFill/>
          <a:ln>
            <a:noFill/>
          </a:ln>
        </p:spPr>
      </p:pic>
      <p:sp>
        <p:nvSpPr>
          <p:cNvPr id="131" name="Google Shape;131;p57"/>
          <p:cNvSpPr txBox="1"/>
          <p:nvPr/>
        </p:nvSpPr>
        <p:spPr>
          <a:xfrm>
            <a:off x="11609718" y="111415"/>
            <a:ext cx="453292" cy="553943"/>
          </a:xfrm>
          <a:prstGeom prst="rect">
            <a:avLst/>
          </a:prstGeom>
          <a:solidFill>
            <a:srgbClr val="8BC145"/>
          </a:solidFill>
          <a:ln>
            <a:noFill/>
          </a:ln>
        </p:spPr>
        <p:txBody>
          <a:bodyPr spcFirstLastPara="1" wrap="square" lIns="121900" tIns="60933" rIns="121900" bIns="60933" anchor="t" anchorCtr="0">
            <a:spAutoFit/>
          </a:bodyPr>
          <a:lstStyle/>
          <a:p>
            <a:pPr marL="0" marR="0" lvl="0" indent="0" algn="l" rtl="0">
              <a:lnSpc>
                <a:spcPct val="100000"/>
              </a:lnSpc>
              <a:spcBef>
                <a:spcPts val="0"/>
              </a:spcBef>
              <a:spcAft>
                <a:spcPts val="0"/>
              </a:spcAft>
              <a:buNone/>
            </a:pPr>
            <a:r>
              <a:rPr lang="fr-FR" sz="1400" b="1" i="0" u="none" strike="noStrike" cap="none">
                <a:solidFill>
                  <a:schemeClr val="lt1"/>
                </a:solidFill>
                <a:latin typeface="Arial"/>
                <a:ea typeface="Arial"/>
                <a:cs typeface="Arial"/>
                <a:sym typeface="Arial"/>
              </a:rPr>
              <a:t>PA</a:t>
            </a:r>
            <a:endParaRPr sz="1400" b="1"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772545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lide Clôture">
  <p:cSld name="Slide Clôture">
    <p:spTree>
      <p:nvGrpSpPr>
        <p:cNvPr id="1" name="Shape 132"/>
        <p:cNvGrpSpPr/>
        <p:nvPr/>
      </p:nvGrpSpPr>
      <p:grpSpPr>
        <a:xfrm>
          <a:off x="0" y="0"/>
          <a:ext cx="0" cy="0"/>
          <a:chOff x="0" y="0"/>
          <a:chExt cx="0" cy="0"/>
        </a:xfrm>
      </p:grpSpPr>
      <p:grpSp>
        <p:nvGrpSpPr>
          <p:cNvPr id="133" name="Google Shape;133;p58"/>
          <p:cNvGrpSpPr/>
          <p:nvPr/>
        </p:nvGrpSpPr>
        <p:grpSpPr>
          <a:xfrm>
            <a:off x="0" y="2"/>
            <a:ext cx="12192000" cy="6858001"/>
            <a:chOff x="0" y="0"/>
            <a:chExt cx="13716000" cy="10287000"/>
          </a:xfrm>
        </p:grpSpPr>
        <p:sp>
          <p:nvSpPr>
            <p:cNvPr id="134" name="Google Shape;134;p58"/>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35" name="Google Shape;135;p58"/>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136" name="Google Shape;136;p58"/>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sp>
        <p:nvSpPr>
          <p:cNvPr id="137" name="Google Shape;137;p58"/>
          <p:cNvSpPr txBox="1">
            <a:spLocks noGrp="1"/>
          </p:cNvSpPr>
          <p:nvPr>
            <p:ph type="title"/>
          </p:nvPr>
        </p:nvSpPr>
        <p:spPr>
          <a:xfrm>
            <a:off x="1030246" y="318293"/>
            <a:ext cx="10277091"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900"/>
              <a:buFont typeface="Calibri"/>
              <a:buNone/>
              <a:defRPr sz="12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58"/>
          <p:cNvSpPr txBox="1">
            <a:spLocks noGrp="1"/>
          </p:cNvSpPr>
          <p:nvPr>
            <p:ph type="body" idx="1"/>
          </p:nvPr>
        </p:nvSpPr>
        <p:spPr>
          <a:xfrm>
            <a:off x="530226" y="1136651"/>
            <a:ext cx="11179175" cy="5389563"/>
          </a:xfrm>
          <a:prstGeom prst="rect">
            <a:avLst/>
          </a:prstGeom>
          <a:noFill/>
          <a:ln>
            <a:noFill/>
          </a:ln>
        </p:spPr>
        <p:txBody>
          <a:bodyPr spcFirstLastPara="1" wrap="square" lIns="91425" tIns="45700" rIns="91425" bIns="45700" anchor="t" anchorCtr="0">
            <a:normAutofit/>
          </a:bodyPr>
          <a:lstStyle>
            <a:lvl1pPr marL="609585" lvl="0" indent="-431789" algn="l">
              <a:lnSpc>
                <a:spcPct val="90000"/>
              </a:lnSpc>
              <a:spcBef>
                <a:spcPts val="1000"/>
              </a:spcBef>
              <a:spcAft>
                <a:spcPts val="0"/>
              </a:spcAft>
              <a:buClr>
                <a:schemeClr val="dk1"/>
              </a:buClr>
              <a:buSzPts val="1500"/>
              <a:buChar char="•"/>
              <a:defRPr sz="2000">
                <a:latin typeface="Calibri"/>
                <a:ea typeface="Calibri"/>
                <a:cs typeface="Calibri"/>
                <a:sym typeface="Calibri"/>
              </a:defRPr>
            </a:lvl1pPr>
            <a:lvl2pPr marL="1219170" lvl="1"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2pPr>
            <a:lvl3pPr marL="1828754" lvl="2"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3pPr>
            <a:lvl4pPr marL="2438339" lvl="3"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4pPr>
            <a:lvl5pPr marL="3047924" lvl="4" indent="-431789" algn="l">
              <a:lnSpc>
                <a:spcPct val="90000"/>
              </a:lnSpc>
              <a:spcBef>
                <a:spcPts val="500"/>
              </a:spcBef>
              <a:spcAft>
                <a:spcPts val="0"/>
              </a:spcAft>
              <a:buClr>
                <a:schemeClr val="dk1"/>
              </a:buClr>
              <a:buSzPts val="1500"/>
              <a:buChar char="•"/>
              <a:defRPr sz="2000">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39" name="Google Shape;139;p58"/>
          <p:cNvSpPr txBox="1">
            <a:spLocks noGrp="1"/>
          </p:cNvSpPr>
          <p:nvPr>
            <p:ph type="body" idx="2"/>
          </p:nvPr>
        </p:nvSpPr>
        <p:spPr>
          <a:xfrm>
            <a:off x="1030288" y="668339"/>
            <a:ext cx="10277475" cy="268287"/>
          </a:xfrm>
          <a:prstGeom prst="rect">
            <a:avLst/>
          </a:prstGeom>
          <a:noFill/>
          <a:ln>
            <a:noFill/>
          </a:ln>
        </p:spPr>
        <p:txBody>
          <a:bodyPr spcFirstLastPara="1" wrap="square" lIns="91425" tIns="45700" rIns="91425" bIns="45700" anchor="t" anchorCtr="0">
            <a:noAutofit/>
          </a:bodyPr>
          <a:lstStyle>
            <a:lvl1pPr marL="609585" lvl="0" indent="-371508" algn="l">
              <a:lnSpc>
                <a:spcPct val="90000"/>
              </a:lnSpc>
              <a:spcBef>
                <a:spcPts val="1000"/>
              </a:spcBef>
              <a:spcAft>
                <a:spcPts val="0"/>
              </a:spcAft>
              <a:buClr>
                <a:schemeClr val="dk1"/>
              </a:buClr>
              <a:buSzPts val="788"/>
              <a:buChar char="•"/>
              <a:defRPr sz="1051" i="1">
                <a:latin typeface="Calibri"/>
                <a:ea typeface="Calibri"/>
                <a:cs typeface="Calibri"/>
                <a:sym typeface="Calibri"/>
              </a:defRPr>
            </a:lvl1pPr>
            <a:lvl2pPr marL="1219170" lvl="1"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2pPr>
            <a:lvl3pPr marL="1828754" lvl="2"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3pPr>
            <a:lvl4pPr marL="2438339" lvl="3"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4pPr>
            <a:lvl5pPr marL="3047924" lvl="4" indent="-380990" algn="l">
              <a:lnSpc>
                <a:spcPct val="90000"/>
              </a:lnSpc>
              <a:spcBef>
                <a:spcPts val="500"/>
              </a:spcBef>
              <a:spcAft>
                <a:spcPts val="0"/>
              </a:spcAft>
              <a:buClr>
                <a:schemeClr val="dk1"/>
              </a:buClr>
              <a:buSzPts val="900"/>
              <a:buChar char="•"/>
              <a:defRPr sz="1200" i="1">
                <a:latin typeface="Calibri"/>
                <a:ea typeface="Calibri"/>
                <a:cs typeface="Calibri"/>
                <a:sym typeface="Calibri"/>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40" name="Google Shape;140;p58"/>
          <p:cNvSpPr/>
          <p:nvPr/>
        </p:nvSpPr>
        <p:spPr>
          <a:xfrm>
            <a:off x="11810036" y="23011"/>
            <a:ext cx="291709" cy="369291"/>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91433" tIns="45700" rIns="91433"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C</a:t>
            </a:r>
            <a:endParaRPr sz="1800" b="1" i="0" u="none" strike="noStrike" cap="none">
              <a:solidFill>
                <a:srgbClr val="FFFFFF"/>
              </a:solidFill>
              <a:latin typeface="Arial"/>
              <a:ea typeface="Arial"/>
              <a:cs typeface="Arial"/>
              <a:sym typeface="Arial"/>
            </a:endParaRPr>
          </a:p>
        </p:txBody>
      </p:sp>
      <p:pic>
        <p:nvPicPr>
          <p:cNvPr id="141" name="Google Shape;141;p58"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32621004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Diapositive de titre" type="title">
  <p:cSld name="Diapositive de titre">
    <p:spTree>
      <p:nvGrpSpPr>
        <p:cNvPr id="1" name="Shape 142"/>
        <p:cNvGrpSpPr/>
        <p:nvPr/>
      </p:nvGrpSpPr>
      <p:grpSpPr>
        <a:xfrm>
          <a:off x="0" y="0"/>
          <a:ext cx="0" cy="0"/>
          <a:chOff x="0" y="0"/>
          <a:chExt cx="0" cy="0"/>
        </a:xfrm>
      </p:grpSpPr>
      <p:sp>
        <p:nvSpPr>
          <p:cNvPr id="143" name="Google Shape;143;p5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59"/>
          <p:cNvSpPr txBox="1">
            <a:spLocks noGrp="1"/>
          </p:cNvSpPr>
          <p:nvPr>
            <p:ph type="subTitle" idx="1"/>
          </p:nvPr>
        </p:nvSpPr>
        <p:spPr>
          <a:xfrm>
            <a:off x="1524000" y="3602037"/>
            <a:ext cx="9144000" cy="16557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2400"/>
            </a:lvl1pPr>
            <a:lvl2pPr lvl="1" algn="ctr">
              <a:lnSpc>
                <a:spcPct val="90000"/>
              </a:lnSpc>
              <a:spcBef>
                <a:spcPts val="500"/>
              </a:spcBef>
              <a:spcAft>
                <a:spcPts val="0"/>
              </a:spcAft>
              <a:buClr>
                <a:schemeClr val="dk1"/>
              </a:buClr>
              <a:buSzPts val="1500"/>
              <a:buNone/>
              <a:defRPr sz="2000"/>
            </a:lvl2pPr>
            <a:lvl3pPr lvl="2" algn="ctr">
              <a:lnSpc>
                <a:spcPct val="90000"/>
              </a:lnSpc>
              <a:spcBef>
                <a:spcPts val="500"/>
              </a:spcBef>
              <a:spcAft>
                <a:spcPts val="0"/>
              </a:spcAft>
              <a:buClr>
                <a:schemeClr val="dk1"/>
              </a:buClr>
              <a:buSzPts val="1350"/>
              <a:buNone/>
              <a:defRPr sz="1800"/>
            </a:lvl3pPr>
            <a:lvl4pPr lvl="3" algn="ctr">
              <a:lnSpc>
                <a:spcPct val="90000"/>
              </a:lnSpc>
              <a:spcBef>
                <a:spcPts val="500"/>
              </a:spcBef>
              <a:spcAft>
                <a:spcPts val="0"/>
              </a:spcAft>
              <a:buClr>
                <a:schemeClr val="dk1"/>
              </a:buClr>
              <a:buSzPts val="1200"/>
              <a:buNone/>
              <a:defRPr sz="1600"/>
            </a:lvl4pPr>
            <a:lvl5pPr lvl="4" algn="ctr">
              <a:lnSpc>
                <a:spcPct val="90000"/>
              </a:lnSpc>
              <a:spcBef>
                <a:spcPts val="500"/>
              </a:spcBef>
              <a:spcAft>
                <a:spcPts val="0"/>
              </a:spcAft>
              <a:buClr>
                <a:schemeClr val="dk1"/>
              </a:buClr>
              <a:buSzPts val="1200"/>
              <a:buNone/>
              <a:defRPr sz="1600"/>
            </a:lvl5pPr>
            <a:lvl6pPr lvl="5" algn="ctr">
              <a:lnSpc>
                <a:spcPct val="90000"/>
              </a:lnSpc>
              <a:spcBef>
                <a:spcPts val="500"/>
              </a:spcBef>
              <a:spcAft>
                <a:spcPts val="0"/>
              </a:spcAft>
              <a:buClr>
                <a:schemeClr val="dk1"/>
              </a:buClr>
              <a:buSzPts val="1200"/>
              <a:buNone/>
              <a:defRPr sz="1600"/>
            </a:lvl6pPr>
            <a:lvl7pPr lvl="6" algn="ctr">
              <a:lnSpc>
                <a:spcPct val="90000"/>
              </a:lnSpc>
              <a:spcBef>
                <a:spcPts val="500"/>
              </a:spcBef>
              <a:spcAft>
                <a:spcPts val="0"/>
              </a:spcAft>
              <a:buClr>
                <a:schemeClr val="dk1"/>
              </a:buClr>
              <a:buSzPts val="1200"/>
              <a:buNone/>
              <a:defRPr sz="1600"/>
            </a:lvl7pPr>
            <a:lvl8pPr lvl="7" algn="ctr">
              <a:lnSpc>
                <a:spcPct val="90000"/>
              </a:lnSpc>
              <a:spcBef>
                <a:spcPts val="500"/>
              </a:spcBef>
              <a:spcAft>
                <a:spcPts val="0"/>
              </a:spcAft>
              <a:buClr>
                <a:schemeClr val="dk1"/>
              </a:buClr>
              <a:buSzPts val="1200"/>
              <a:buNone/>
              <a:defRPr sz="1600"/>
            </a:lvl8pPr>
            <a:lvl9pPr lvl="8" algn="ctr">
              <a:lnSpc>
                <a:spcPct val="90000"/>
              </a:lnSpc>
              <a:spcBef>
                <a:spcPts val="500"/>
              </a:spcBef>
              <a:spcAft>
                <a:spcPts val="0"/>
              </a:spcAft>
              <a:buClr>
                <a:schemeClr val="dk1"/>
              </a:buClr>
              <a:buSzPts val="1200"/>
              <a:buNone/>
              <a:defRPr sz="1600"/>
            </a:lvl9pPr>
          </a:lstStyle>
          <a:p>
            <a:endParaRPr/>
          </a:p>
        </p:txBody>
      </p:sp>
      <p:sp>
        <p:nvSpPr>
          <p:cNvPr id="145" name="Google Shape;145;p5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5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5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611636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re et contenu" type="obj">
  <p:cSld name="Titre et contenu">
    <p:spTree>
      <p:nvGrpSpPr>
        <p:cNvPr id="1" name="Shape 148"/>
        <p:cNvGrpSpPr/>
        <p:nvPr/>
      </p:nvGrpSpPr>
      <p:grpSpPr>
        <a:xfrm>
          <a:off x="0" y="0"/>
          <a:ext cx="0" cy="0"/>
          <a:chOff x="0" y="0"/>
          <a:chExt cx="0" cy="0"/>
        </a:xfrm>
      </p:grpSpPr>
      <p:sp>
        <p:nvSpPr>
          <p:cNvPr id="149" name="Google Shape;149;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60"/>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51" name="Google Shape;151;p6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6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6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24633867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re de section" type="secHead">
  <p:cSld name="Titre de section">
    <p:spTree>
      <p:nvGrpSpPr>
        <p:cNvPr id="1" name="Shape 154"/>
        <p:cNvGrpSpPr/>
        <p:nvPr/>
      </p:nvGrpSpPr>
      <p:grpSpPr>
        <a:xfrm>
          <a:off x="0" y="0"/>
          <a:ext cx="0" cy="0"/>
          <a:chOff x="0" y="0"/>
          <a:chExt cx="0" cy="0"/>
        </a:xfrm>
      </p:grpSpPr>
      <p:sp>
        <p:nvSpPr>
          <p:cNvPr id="155" name="Google Shape;155;p6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61"/>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757575"/>
              </a:buClr>
              <a:buSzPts val="1800"/>
              <a:buNone/>
              <a:defRPr sz="2400">
                <a:solidFill>
                  <a:srgbClr val="757575"/>
                </a:solidFill>
              </a:defRPr>
            </a:lvl1pPr>
            <a:lvl2pPr marL="1219170" lvl="1" indent="-304792" algn="l">
              <a:lnSpc>
                <a:spcPct val="90000"/>
              </a:lnSpc>
              <a:spcBef>
                <a:spcPts val="500"/>
              </a:spcBef>
              <a:spcAft>
                <a:spcPts val="0"/>
              </a:spcAft>
              <a:buClr>
                <a:srgbClr val="757575"/>
              </a:buClr>
              <a:buSzPts val="1500"/>
              <a:buNone/>
              <a:defRPr sz="2000">
                <a:solidFill>
                  <a:srgbClr val="757575"/>
                </a:solidFill>
              </a:defRPr>
            </a:lvl2pPr>
            <a:lvl3pPr marL="1828754" lvl="2" indent="-304792" algn="l">
              <a:lnSpc>
                <a:spcPct val="90000"/>
              </a:lnSpc>
              <a:spcBef>
                <a:spcPts val="500"/>
              </a:spcBef>
              <a:spcAft>
                <a:spcPts val="0"/>
              </a:spcAft>
              <a:buClr>
                <a:srgbClr val="757575"/>
              </a:buClr>
              <a:buSzPts val="1350"/>
              <a:buNone/>
              <a:defRPr sz="1800">
                <a:solidFill>
                  <a:srgbClr val="757575"/>
                </a:solidFill>
              </a:defRPr>
            </a:lvl3pPr>
            <a:lvl4pPr marL="2438339" lvl="3" indent="-304792" algn="l">
              <a:lnSpc>
                <a:spcPct val="90000"/>
              </a:lnSpc>
              <a:spcBef>
                <a:spcPts val="500"/>
              </a:spcBef>
              <a:spcAft>
                <a:spcPts val="0"/>
              </a:spcAft>
              <a:buClr>
                <a:srgbClr val="757575"/>
              </a:buClr>
              <a:buSzPts val="1200"/>
              <a:buNone/>
              <a:defRPr sz="1600">
                <a:solidFill>
                  <a:srgbClr val="757575"/>
                </a:solidFill>
              </a:defRPr>
            </a:lvl4pPr>
            <a:lvl5pPr marL="3047924" lvl="4" indent="-304792" algn="l">
              <a:lnSpc>
                <a:spcPct val="90000"/>
              </a:lnSpc>
              <a:spcBef>
                <a:spcPts val="500"/>
              </a:spcBef>
              <a:spcAft>
                <a:spcPts val="0"/>
              </a:spcAft>
              <a:buClr>
                <a:srgbClr val="757575"/>
              </a:buClr>
              <a:buSzPts val="1200"/>
              <a:buNone/>
              <a:defRPr sz="1600">
                <a:solidFill>
                  <a:srgbClr val="757575"/>
                </a:solidFill>
              </a:defRPr>
            </a:lvl5pPr>
            <a:lvl6pPr marL="3657509" lvl="5" indent="-304792" algn="l">
              <a:lnSpc>
                <a:spcPct val="90000"/>
              </a:lnSpc>
              <a:spcBef>
                <a:spcPts val="500"/>
              </a:spcBef>
              <a:spcAft>
                <a:spcPts val="0"/>
              </a:spcAft>
              <a:buClr>
                <a:srgbClr val="757575"/>
              </a:buClr>
              <a:buSzPts val="1200"/>
              <a:buNone/>
              <a:defRPr sz="1600">
                <a:solidFill>
                  <a:srgbClr val="757575"/>
                </a:solidFill>
              </a:defRPr>
            </a:lvl6pPr>
            <a:lvl7pPr marL="4267093" lvl="6" indent="-304792" algn="l">
              <a:lnSpc>
                <a:spcPct val="90000"/>
              </a:lnSpc>
              <a:spcBef>
                <a:spcPts val="500"/>
              </a:spcBef>
              <a:spcAft>
                <a:spcPts val="0"/>
              </a:spcAft>
              <a:buClr>
                <a:srgbClr val="757575"/>
              </a:buClr>
              <a:buSzPts val="1200"/>
              <a:buNone/>
              <a:defRPr sz="1600">
                <a:solidFill>
                  <a:srgbClr val="757575"/>
                </a:solidFill>
              </a:defRPr>
            </a:lvl7pPr>
            <a:lvl8pPr marL="4876678" lvl="7" indent="-304792" algn="l">
              <a:lnSpc>
                <a:spcPct val="90000"/>
              </a:lnSpc>
              <a:spcBef>
                <a:spcPts val="500"/>
              </a:spcBef>
              <a:spcAft>
                <a:spcPts val="0"/>
              </a:spcAft>
              <a:buClr>
                <a:srgbClr val="757575"/>
              </a:buClr>
              <a:buSzPts val="1200"/>
              <a:buNone/>
              <a:defRPr sz="1600">
                <a:solidFill>
                  <a:srgbClr val="757575"/>
                </a:solidFill>
              </a:defRPr>
            </a:lvl8pPr>
            <a:lvl9pPr marL="5486263" lvl="8" indent="-304792" algn="l">
              <a:lnSpc>
                <a:spcPct val="90000"/>
              </a:lnSpc>
              <a:spcBef>
                <a:spcPts val="500"/>
              </a:spcBef>
              <a:spcAft>
                <a:spcPts val="0"/>
              </a:spcAft>
              <a:buClr>
                <a:srgbClr val="757575"/>
              </a:buClr>
              <a:buSzPts val="1200"/>
              <a:buNone/>
              <a:defRPr sz="1600">
                <a:solidFill>
                  <a:srgbClr val="757575"/>
                </a:solidFill>
              </a:defRPr>
            </a:lvl9pPr>
          </a:lstStyle>
          <a:p>
            <a:endParaRPr/>
          </a:p>
        </p:txBody>
      </p:sp>
      <p:sp>
        <p:nvSpPr>
          <p:cNvPr id="157" name="Google Shape;157;p6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6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6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8523730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Deux contenus" type="twoObj">
  <p:cSld name="Deux contenus">
    <p:spTree>
      <p:nvGrpSpPr>
        <p:cNvPr id="1" name="Shape 160"/>
        <p:cNvGrpSpPr/>
        <p:nvPr/>
      </p:nvGrpSpPr>
      <p:grpSpPr>
        <a:xfrm>
          <a:off x="0" y="0"/>
          <a:ext cx="0" cy="0"/>
          <a:chOff x="0" y="0"/>
          <a:chExt cx="0" cy="0"/>
        </a:xfrm>
      </p:grpSpPr>
      <p:sp>
        <p:nvSpPr>
          <p:cNvPr id="161" name="Google Shape;161;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62"/>
          <p:cNvSpPr txBox="1">
            <a:spLocks noGrp="1"/>
          </p:cNvSpPr>
          <p:nvPr>
            <p:ph type="body" idx="1"/>
          </p:nvPr>
        </p:nvSpPr>
        <p:spPr>
          <a:xfrm>
            <a:off x="838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63" name="Google Shape;163;p62"/>
          <p:cNvSpPr txBox="1">
            <a:spLocks noGrp="1"/>
          </p:cNvSpPr>
          <p:nvPr>
            <p:ph type="body" idx="2"/>
          </p:nvPr>
        </p:nvSpPr>
        <p:spPr>
          <a:xfrm>
            <a:off x="6172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64" name="Google Shape;164;p6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6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62"/>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3659992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mparaison" type="twoTxTwoObj">
  <p:cSld name="Comparaison">
    <p:spTree>
      <p:nvGrpSpPr>
        <p:cNvPr id="1" name="Shape 167"/>
        <p:cNvGrpSpPr/>
        <p:nvPr/>
      </p:nvGrpSpPr>
      <p:grpSpPr>
        <a:xfrm>
          <a:off x="0" y="0"/>
          <a:ext cx="0" cy="0"/>
          <a:chOff x="0" y="0"/>
          <a:chExt cx="0" cy="0"/>
        </a:xfrm>
      </p:grpSpPr>
      <p:sp>
        <p:nvSpPr>
          <p:cNvPr id="168" name="Google Shape;168;p6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63"/>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609585" lvl="0" indent="-304792" algn="l">
              <a:lnSpc>
                <a:spcPct val="90000"/>
              </a:lnSpc>
              <a:spcBef>
                <a:spcPts val="1000"/>
              </a:spcBef>
              <a:spcAft>
                <a:spcPts val="0"/>
              </a:spcAft>
              <a:buClr>
                <a:schemeClr val="dk1"/>
              </a:buClr>
              <a:buSzPts val="1800"/>
              <a:buNone/>
              <a:defRPr sz="2400" b="1"/>
            </a:lvl1pPr>
            <a:lvl2pPr marL="1219170" lvl="1" indent="-304792" algn="l">
              <a:lnSpc>
                <a:spcPct val="90000"/>
              </a:lnSpc>
              <a:spcBef>
                <a:spcPts val="500"/>
              </a:spcBef>
              <a:spcAft>
                <a:spcPts val="0"/>
              </a:spcAft>
              <a:buClr>
                <a:schemeClr val="dk1"/>
              </a:buClr>
              <a:buSzPts val="1500"/>
              <a:buNone/>
              <a:defRPr sz="2000" b="1"/>
            </a:lvl2pPr>
            <a:lvl3pPr marL="1828754" lvl="2" indent="-304792" algn="l">
              <a:lnSpc>
                <a:spcPct val="90000"/>
              </a:lnSpc>
              <a:spcBef>
                <a:spcPts val="500"/>
              </a:spcBef>
              <a:spcAft>
                <a:spcPts val="0"/>
              </a:spcAft>
              <a:buClr>
                <a:schemeClr val="dk1"/>
              </a:buClr>
              <a:buSzPts val="1350"/>
              <a:buNone/>
              <a:defRPr sz="1800" b="1"/>
            </a:lvl3pPr>
            <a:lvl4pPr marL="2438339" lvl="3" indent="-304792" algn="l">
              <a:lnSpc>
                <a:spcPct val="90000"/>
              </a:lnSpc>
              <a:spcBef>
                <a:spcPts val="500"/>
              </a:spcBef>
              <a:spcAft>
                <a:spcPts val="0"/>
              </a:spcAft>
              <a:buClr>
                <a:schemeClr val="dk1"/>
              </a:buClr>
              <a:buSzPts val="1200"/>
              <a:buNone/>
              <a:defRPr sz="1600" b="1"/>
            </a:lvl4pPr>
            <a:lvl5pPr marL="3047924" lvl="4" indent="-304792" algn="l">
              <a:lnSpc>
                <a:spcPct val="90000"/>
              </a:lnSpc>
              <a:spcBef>
                <a:spcPts val="500"/>
              </a:spcBef>
              <a:spcAft>
                <a:spcPts val="0"/>
              </a:spcAft>
              <a:buClr>
                <a:schemeClr val="dk1"/>
              </a:buClr>
              <a:buSzPts val="1200"/>
              <a:buNone/>
              <a:defRPr sz="1600" b="1"/>
            </a:lvl5pPr>
            <a:lvl6pPr marL="3657509" lvl="5" indent="-304792" algn="l">
              <a:lnSpc>
                <a:spcPct val="90000"/>
              </a:lnSpc>
              <a:spcBef>
                <a:spcPts val="500"/>
              </a:spcBef>
              <a:spcAft>
                <a:spcPts val="0"/>
              </a:spcAft>
              <a:buClr>
                <a:schemeClr val="dk1"/>
              </a:buClr>
              <a:buSzPts val="1200"/>
              <a:buNone/>
              <a:defRPr sz="1600" b="1"/>
            </a:lvl6pPr>
            <a:lvl7pPr marL="4267093" lvl="6" indent="-304792" algn="l">
              <a:lnSpc>
                <a:spcPct val="90000"/>
              </a:lnSpc>
              <a:spcBef>
                <a:spcPts val="500"/>
              </a:spcBef>
              <a:spcAft>
                <a:spcPts val="0"/>
              </a:spcAft>
              <a:buClr>
                <a:schemeClr val="dk1"/>
              </a:buClr>
              <a:buSzPts val="1200"/>
              <a:buNone/>
              <a:defRPr sz="1600" b="1"/>
            </a:lvl7pPr>
            <a:lvl8pPr marL="4876678" lvl="7" indent="-304792" algn="l">
              <a:lnSpc>
                <a:spcPct val="90000"/>
              </a:lnSpc>
              <a:spcBef>
                <a:spcPts val="500"/>
              </a:spcBef>
              <a:spcAft>
                <a:spcPts val="0"/>
              </a:spcAft>
              <a:buClr>
                <a:schemeClr val="dk1"/>
              </a:buClr>
              <a:buSzPts val="1200"/>
              <a:buNone/>
              <a:defRPr sz="1600" b="1"/>
            </a:lvl8pPr>
            <a:lvl9pPr marL="5486263" lvl="8" indent="-304792" algn="l">
              <a:lnSpc>
                <a:spcPct val="90000"/>
              </a:lnSpc>
              <a:spcBef>
                <a:spcPts val="500"/>
              </a:spcBef>
              <a:spcAft>
                <a:spcPts val="0"/>
              </a:spcAft>
              <a:buClr>
                <a:schemeClr val="dk1"/>
              </a:buClr>
              <a:buSzPts val="1200"/>
              <a:buNone/>
              <a:defRPr sz="1600" b="1"/>
            </a:lvl9pPr>
          </a:lstStyle>
          <a:p>
            <a:endParaRPr/>
          </a:p>
        </p:txBody>
      </p:sp>
      <p:sp>
        <p:nvSpPr>
          <p:cNvPr id="170" name="Google Shape;170;p63"/>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71" name="Google Shape;171;p63"/>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609585" lvl="0" indent="-304792" algn="l">
              <a:lnSpc>
                <a:spcPct val="90000"/>
              </a:lnSpc>
              <a:spcBef>
                <a:spcPts val="1000"/>
              </a:spcBef>
              <a:spcAft>
                <a:spcPts val="0"/>
              </a:spcAft>
              <a:buClr>
                <a:schemeClr val="dk1"/>
              </a:buClr>
              <a:buSzPts val="1800"/>
              <a:buNone/>
              <a:defRPr sz="2400" b="1"/>
            </a:lvl1pPr>
            <a:lvl2pPr marL="1219170" lvl="1" indent="-304792" algn="l">
              <a:lnSpc>
                <a:spcPct val="90000"/>
              </a:lnSpc>
              <a:spcBef>
                <a:spcPts val="500"/>
              </a:spcBef>
              <a:spcAft>
                <a:spcPts val="0"/>
              </a:spcAft>
              <a:buClr>
                <a:schemeClr val="dk1"/>
              </a:buClr>
              <a:buSzPts val="1500"/>
              <a:buNone/>
              <a:defRPr sz="2000" b="1"/>
            </a:lvl2pPr>
            <a:lvl3pPr marL="1828754" lvl="2" indent="-304792" algn="l">
              <a:lnSpc>
                <a:spcPct val="90000"/>
              </a:lnSpc>
              <a:spcBef>
                <a:spcPts val="500"/>
              </a:spcBef>
              <a:spcAft>
                <a:spcPts val="0"/>
              </a:spcAft>
              <a:buClr>
                <a:schemeClr val="dk1"/>
              </a:buClr>
              <a:buSzPts val="1350"/>
              <a:buNone/>
              <a:defRPr sz="1800" b="1"/>
            </a:lvl3pPr>
            <a:lvl4pPr marL="2438339" lvl="3" indent="-304792" algn="l">
              <a:lnSpc>
                <a:spcPct val="90000"/>
              </a:lnSpc>
              <a:spcBef>
                <a:spcPts val="500"/>
              </a:spcBef>
              <a:spcAft>
                <a:spcPts val="0"/>
              </a:spcAft>
              <a:buClr>
                <a:schemeClr val="dk1"/>
              </a:buClr>
              <a:buSzPts val="1200"/>
              <a:buNone/>
              <a:defRPr sz="1600" b="1"/>
            </a:lvl4pPr>
            <a:lvl5pPr marL="3047924" lvl="4" indent="-304792" algn="l">
              <a:lnSpc>
                <a:spcPct val="90000"/>
              </a:lnSpc>
              <a:spcBef>
                <a:spcPts val="500"/>
              </a:spcBef>
              <a:spcAft>
                <a:spcPts val="0"/>
              </a:spcAft>
              <a:buClr>
                <a:schemeClr val="dk1"/>
              </a:buClr>
              <a:buSzPts val="1200"/>
              <a:buNone/>
              <a:defRPr sz="1600" b="1"/>
            </a:lvl5pPr>
            <a:lvl6pPr marL="3657509" lvl="5" indent="-304792" algn="l">
              <a:lnSpc>
                <a:spcPct val="90000"/>
              </a:lnSpc>
              <a:spcBef>
                <a:spcPts val="500"/>
              </a:spcBef>
              <a:spcAft>
                <a:spcPts val="0"/>
              </a:spcAft>
              <a:buClr>
                <a:schemeClr val="dk1"/>
              </a:buClr>
              <a:buSzPts val="1200"/>
              <a:buNone/>
              <a:defRPr sz="1600" b="1"/>
            </a:lvl6pPr>
            <a:lvl7pPr marL="4267093" lvl="6" indent="-304792" algn="l">
              <a:lnSpc>
                <a:spcPct val="90000"/>
              </a:lnSpc>
              <a:spcBef>
                <a:spcPts val="500"/>
              </a:spcBef>
              <a:spcAft>
                <a:spcPts val="0"/>
              </a:spcAft>
              <a:buClr>
                <a:schemeClr val="dk1"/>
              </a:buClr>
              <a:buSzPts val="1200"/>
              <a:buNone/>
              <a:defRPr sz="1600" b="1"/>
            </a:lvl7pPr>
            <a:lvl8pPr marL="4876678" lvl="7" indent="-304792" algn="l">
              <a:lnSpc>
                <a:spcPct val="90000"/>
              </a:lnSpc>
              <a:spcBef>
                <a:spcPts val="500"/>
              </a:spcBef>
              <a:spcAft>
                <a:spcPts val="0"/>
              </a:spcAft>
              <a:buClr>
                <a:schemeClr val="dk1"/>
              </a:buClr>
              <a:buSzPts val="1200"/>
              <a:buNone/>
              <a:defRPr sz="1600" b="1"/>
            </a:lvl8pPr>
            <a:lvl9pPr marL="5486263" lvl="8" indent="-304792" algn="l">
              <a:lnSpc>
                <a:spcPct val="90000"/>
              </a:lnSpc>
              <a:spcBef>
                <a:spcPts val="500"/>
              </a:spcBef>
              <a:spcAft>
                <a:spcPts val="0"/>
              </a:spcAft>
              <a:buClr>
                <a:schemeClr val="dk1"/>
              </a:buClr>
              <a:buSzPts val="1200"/>
              <a:buNone/>
              <a:defRPr sz="1600" b="1"/>
            </a:lvl9pPr>
          </a:lstStyle>
          <a:p>
            <a:endParaRPr/>
          </a:p>
        </p:txBody>
      </p:sp>
      <p:sp>
        <p:nvSpPr>
          <p:cNvPr id="172" name="Google Shape;172;p63"/>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73" name="Google Shape;173;p6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6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63"/>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6802043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re seul" type="titleOnly">
  <p:cSld name="Titre seul">
    <p:spTree>
      <p:nvGrpSpPr>
        <p:cNvPr id="1" name="Shape 176"/>
        <p:cNvGrpSpPr/>
        <p:nvPr/>
      </p:nvGrpSpPr>
      <p:grpSpPr>
        <a:xfrm>
          <a:off x="0" y="0"/>
          <a:ext cx="0" cy="0"/>
          <a:chOff x="0" y="0"/>
          <a:chExt cx="0" cy="0"/>
        </a:xfrm>
      </p:grpSpPr>
      <p:sp>
        <p:nvSpPr>
          <p:cNvPr id="177" name="Google Shape;177;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6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6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6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3549641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u avec légende" type="objTx">
  <p:cSld name="Contenu avec légende">
    <p:spTree>
      <p:nvGrpSpPr>
        <p:cNvPr id="1" name="Shape 181"/>
        <p:cNvGrpSpPr/>
        <p:nvPr/>
      </p:nvGrpSpPr>
      <p:grpSpPr>
        <a:xfrm>
          <a:off x="0" y="0"/>
          <a:ext cx="0" cy="0"/>
          <a:chOff x="0" y="0"/>
          <a:chExt cx="0" cy="0"/>
        </a:xfrm>
      </p:grpSpPr>
      <p:sp>
        <p:nvSpPr>
          <p:cNvPr id="182" name="Google Shape;182;p6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65"/>
          <p:cNvSpPr txBox="1">
            <a:spLocks noGrp="1"/>
          </p:cNvSpPr>
          <p:nvPr>
            <p:ph type="body" idx="1"/>
          </p:nvPr>
        </p:nvSpPr>
        <p:spPr>
          <a:xfrm>
            <a:off x="5183188" y="987426"/>
            <a:ext cx="6172200" cy="4873625"/>
          </a:xfrm>
          <a:prstGeom prst="rect">
            <a:avLst/>
          </a:prstGeom>
          <a:noFill/>
          <a:ln>
            <a:noFill/>
          </a:ln>
        </p:spPr>
        <p:txBody>
          <a:bodyPr spcFirstLastPara="1" wrap="square" lIns="91425" tIns="45700" rIns="91425" bIns="45700" anchor="t" anchorCtr="0">
            <a:normAutofit/>
          </a:bodyPr>
          <a:lstStyle>
            <a:lvl1pPr marL="609585" lvl="0" indent="-507987" algn="l">
              <a:lnSpc>
                <a:spcPct val="90000"/>
              </a:lnSpc>
              <a:spcBef>
                <a:spcPts val="1000"/>
              </a:spcBef>
              <a:spcAft>
                <a:spcPts val="0"/>
              </a:spcAft>
              <a:buClr>
                <a:schemeClr val="dk1"/>
              </a:buClr>
              <a:buSzPts val="2400"/>
              <a:buChar char="•"/>
              <a:defRPr sz="3200"/>
            </a:lvl1pPr>
            <a:lvl2pPr marL="1219170" lvl="1" indent="-482588" algn="l">
              <a:lnSpc>
                <a:spcPct val="90000"/>
              </a:lnSpc>
              <a:spcBef>
                <a:spcPts val="500"/>
              </a:spcBef>
              <a:spcAft>
                <a:spcPts val="0"/>
              </a:spcAft>
              <a:buClr>
                <a:schemeClr val="dk1"/>
              </a:buClr>
              <a:buSzPts val="2100"/>
              <a:buChar char="•"/>
              <a:defRPr sz="2800"/>
            </a:lvl2pPr>
            <a:lvl3pPr marL="1828754" lvl="2" indent="-457189" algn="l">
              <a:lnSpc>
                <a:spcPct val="90000"/>
              </a:lnSpc>
              <a:spcBef>
                <a:spcPts val="500"/>
              </a:spcBef>
              <a:spcAft>
                <a:spcPts val="0"/>
              </a:spcAft>
              <a:buClr>
                <a:schemeClr val="dk1"/>
              </a:buClr>
              <a:buSzPts val="1800"/>
              <a:buChar char="•"/>
              <a:defRPr sz="2400"/>
            </a:lvl3pPr>
            <a:lvl4pPr marL="2438339" lvl="3" indent="-431789" algn="l">
              <a:lnSpc>
                <a:spcPct val="90000"/>
              </a:lnSpc>
              <a:spcBef>
                <a:spcPts val="500"/>
              </a:spcBef>
              <a:spcAft>
                <a:spcPts val="0"/>
              </a:spcAft>
              <a:buClr>
                <a:schemeClr val="dk1"/>
              </a:buClr>
              <a:buSzPts val="1500"/>
              <a:buChar char="•"/>
              <a:defRPr sz="2000"/>
            </a:lvl4pPr>
            <a:lvl5pPr marL="3047924" lvl="4" indent="-431789" algn="l">
              <a:lnSpc>
                <a:spcPct val="90000"/>
              </a:lnSpc>
              <a:spcBef>
                <a:spcPts val="500"/>
              </a:spcBef>
              <a:spcAft>
                <a:spcPts val="0"/>
              </a:spcAft>
              <a:buClr>
                <a:schemeClr val="dk1"/>
              </a:buClr>
              <a:buSzPts val="1500"/>
              <a:buChar char="•"/>
              <a:defRPr sz="2000"/>
            </a:lvl5pPr>
            <a:lvl6pPr marL="3657509" lvl="5" indent="-431789" algn="l">
              <a:lnSpc>
                <a:spcPct val="90000"/>
              </a:lnSpc>
              <a:spcBef>
                <a:spcPts val="500"/>
              </a:spcBef>
              <a:spcAft>
                <a:spcPts val="0"/>
              </a:spcAft>
              <a:buClr>
                <a:schemeClr val="dk1"/>
              </a:buClr>
              <a:buSzPts val="1500"/>
              <a:buChar char="•"/>
              <a:defRPr sz="2000"/>
            </a:lvl6pPr>
            <a:lvl7pPr marL="4267093" lvl="6" indent="-431789" algn="l">
              <a:lnSpc>
                <a:spcPct val="90000"/>
              </a:lnSpc>
              <a:spcBef>
                <a:spcPts val="500"/>
              </a:spcBef>
              <a:spcAft>
                <a:spcPts val="0"/>
              </a:spcAft>
              <a:buClr>
                <a:schemeClr val="dk1"/>
              </a:buClr>
              <a:buSzPts val="1500"/>
              <a:buChar char="•"/>
              <a:defRPr sz="2000"/>
            </a:lvl7pPr>
            <a:lvl8pPr marL="4876678" lvl="7" indent="-431789" algn="l">
              <a:lnSpc>
                <a:spcPct val="90000"/>
              </a:lnSpc>
              <a:spcBef>
                <a:spcPts val="500"/>
              </a:spcBef>
              <a:spcAft>
                <a:spcPts val="0"/>
              </a:spcAft>
              <a:buClr>
                <a:schemeClr val="dk1"/>
              </a:buClr>
              <a:buSzPts val="1500"/>
              <a:buChar char="•"/>
              <a:defRPr sz="2000"/>
            </a:lvl8pPr>
            <a:lvl9pPr marL="5486263" lvl="8" indent="-431789" algn="l">
              <a:lnSpc>
                <a:spcPct val="90000"/>
              </a:lnSpc>
              <a:spcBef>
                <a:spcPts val="500"/>
              </a:spcBef>
              <a:spcAft>
                <a:spcPts val="0"/>
              </a:spcAft>
              <a:buClr>
                <a:schemeClr val="dk1"/>
              </a:buClr>
              <a:buSzPts val="1500"/>
              <a:buChar char="•"/>
              <a:defRPr sz="2000"/>
            </a:lvl9pPr>
          </a:lstStyle>
          <a:p>
            <a:endParaRPr/>
          </a:p>
        </p:txBody>
      </p:sp>
      <p:sp>
        <p:nvSpPr>
          <p:cNvPr id="184" name="Google Shape;184;p65"/>
          <p:cNvSpPr txBox="1">
            <a:spLocks noGrp="1"/>
          </p:cNvSpPr>
          <p:nvPr>
            <p:ph type="body" idx="2"/>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chemeClr val="dk1"/>
              </a:buClr>
              <a:buSzPts val="1200"/>
              <a:buNone/>
              <a:defRPr sz="1600"/>
            </a:lvl1pPr>
            <a:lvl2pPr marL="1219170" lvl="1" indent="-304792" algn="l">
              <a:lnSpc>
                <a:spcPct val="90000"/>
              </a:lnSpc>
              <a:spcBef>
                <a:spcPts val="500"/>
              </a:spcBef>
              <a:spcAft>
                <a:spcPts val="0"/>
              </a:spcAft>
              <a:buClr>
                <a:schemeClr val="dk1"/>
              </a:buClr>
              <a:buSzPts val="1050"/>
              <a:buNone/>
              <a:defRPr sz="1400"/>
            </a:lvl2pPr>
            <a:lvl3pPr marL="1828754" lvl="2" indent="-304792" algn="l">
              <a:lnSpc>
                <a:spcPct val="90000"/>
              </a:lnSpc>
              <a:spcBef>
                <a:spcPts val="500"/>
              </a:spcBef>
              <a:spcAft>
                <a:spcPts val="0"/>
              </a:spcAft>
              <a:buClr>
                <a:schemeClr val="dk1"/>
              </a:buClr>
              <a:buSzPts val="900"/>
              <a:buNone/>
              <a:defRPr sz="1200"/>
            </a:lvl3pPr>
            <a:lvl4pPr marL="2438339" lvl="3" indent="-304792" algn="l">
              <a:lnSpc>
                <a:spcPct val="90000"/>
              </a:lnSpc>
              <a:spcBef>
                <a:spcPts val="500"/>
              </a:spcBef>
              <a:spcAft>
                <a:spcPts val="0"/>
              </a:spcAft>
              <a:buClr>
                <a:schemeClr val="dk1"/>
              </a:buClr>
              <a:buSzPts val="750"/>
              <a:buNone/>
              <a:defRPr sz="1000"/>
            </a:lvl4pPr>
            <a:lvl5pPr marL="3047924" lvl="4" indent="-304792" algn="l">
              <a:lnSpc>
                <a:spcPct val="90000"/>
              </a:lnSpc>
              <a:spcBef>
                <a:spcPts val="500"/>
              </a:spcBef>
              <a:spcAft>
                <a:spcPts val="0"/>
              </a:spcAft>
              <a:buClr>
                <a:schemeClr val="dk1"/>
              </a:buClr>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a:p>
        </p:txBody>
      </p:sp>
      <p:sp>
        <p:nvSpPr>
          <p:cNvPr id="185" name="Google Shape;185;p6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6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65"/>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0903890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Image avec légende" type="picTx">
  <p:cSld name="Image avec légende">
    <p:spTree>
      <p:nvGrpSpPr>
        <p:cNvPr id="1" name="Shape 188"/>
        <p:cNvGrpSpPr/>
        <p:nvPr/>
      </p:nvGrpSpPr>
      <p:grpSpPr>
        <a:xfrm>
          <a:off x="0" y="0"/>
          <a:ext cx="0" cy="0"/>
          <a:chOff x="0" y="0"/>
          <a:chExt cx="0" cy="0"/>
        </a:xfrm>
      </p:grpSpPr>
      <p:sp>
        <p:nvSpPr>
          <p:cNvPr id="189" name="Google Shape;189;p6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66"/>
          <p:cNvSpPr>
            <a:spLocks noGrp="1"/>
          </p:cNvSpPr>
          <p:nvPr>
            <p:ph type="pic" idx="2"/>
          </p:nvPr>
        </p:nvSpPr>
        <p:spPr>
          <a:xfrm>
            <a:off x="5183188" y="987426"/>
            <a:ext cx="6172200" cy="4873625"/>
          </a:xfrm>
          <a:prstGeom prst="rect">
            <a:avLst/>
          </a:prstGeom>
          <a:noFill/>
          <a:ln>
            <a:noFill/>
          </a:ln>
        </p:spPr>
        <p:txBody>
          <a:bodyPr/>
          <a:lstStyle/>
          <a:p>
            <a:endParaRPr lang="fr-FR"/>
          </a:p>
        </p:txBody>
      </p:sp>
      <p:sp>
        <p:nvSpPr>
          <p:cNvPr id="191" name="Google Shape;191;p66"/>
          <p:cNvSpPr txBox="1">
            <a:spLocks noGrp="1"/>
          </p:cNvSpPr>
          <p:nvPr>
            <p:ph type="body" idx="1"/>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chemeClr val="dk1"/>
              </a:buClr>
              <a:buSzPts val="1200"/>
              <a:buNone/>
              <a:defRPr sz="1600"/>
            </a:lvl1pPr>
            <a:lvl2pPr marL="1219170" lvl="1" indent="-304792" algn="l">
              <a:lnSpc>
                <a:spcPct val="90000"/>
              </a:lnSpc>
              <a:spcBef>
                <a:spcPts val="500"/>
              </a:spcBef>
              <a:spcAft>
                <a:spcPts val="0"/>
              </a:spcAft>
              <a:buClr>
                <a:schemeClr val="dk1"/>
              </a:buClr>
              <a:buSzPts val="1050"/>
              <a:buNone/>
              <a:defRPr sz="1400"/>
            </a:lvl2pPr>
            <a:lvl3pPr marL="1828754" lvl="2" indent="-304792" algn="l">
              <a:lnSpc>
                <a:spcPct val="90000"/>
              </a:lnSpc>
              <a:spcBef>
                <a:spcPts val="500"/>
              </a:spcBef>
              <a:spcAft>
                <a:spcPts val="0"/>
              </a:spcAft>
              <a:buClr>
                <a:schemeClr val="dk1"/>
              </a:buClr>
              <a:buSzPts val="900"/>
              <a:buNone/>
              <a:defRPr sz="1200"/>
            </a:lvl3pPr>
            <a:lvl4pPr marL="2438339" lvl="3" indent="-304792" algn="l">
              <a:lnSpc>
                <a:spcPct val="90000"/>
              </a:lnSpc>
              <a:spcBef>
                <a:spcPts val="500"/>
              </a:spcBef>
              <a:spcAft>
                <a:spcPts val="0"/>
              </a:spcAft>
              <a:buClr>
                <a:schemeClr val="dk1"/>
              </a:buClr>
              <a:buSzPts val="750"/>
              <a:buNone/>
              <a:defRPr sz="1000"/>
            </a:lvl4pPr>
            <a:lvl5pPr marL="3047924" lvl="4" indent="-304792" algn="l">
              <a:lnSpc>
                <a:spcPct val="90000"/>
              </a:lnSpc>
              <a:spcBef>
                <a:spcPts val="500"/>
              </a:spcBef>
              <a:spcAft>
                <a:spcPts val="0"/>
              </a:spcAft>
              <a:buClr>
                <a:schemeClr val="dk1"/>
              </a:buClr>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a:p>
        </p:txBody>
      </p:sp>
      <p:sp>
        <p:nvSpPr>
          <p:cNvPr id="192" name="Google Shape;192;p66"/>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66"/>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66"/>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5203044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re et texte vertical" type="vertTx">
  <p:cSld name="Titre et texte vertical">
    <p:spTree>
      <p:nvGrpSpPr>
        <p:cNvPr id="1" name="Shape 195"/>
        <p:cNvGrpSpPr/>
        <p:nvPr/>
      </p:nvGrpSpPr>
      <p:grpSpPr>
        <a:xfrm>
          <a:off x="0" y="0"/>
          <a:ext cx="0" cy="0"/>
          <a:chOff x="0" y="0"/>
          <a:chExt cx="0" cy="0"/>
        </a:xfrm>
      </p:grpSpPr>
      <p:sp>
        <p:nvSpPr>
          <p:cNvPr id="196" name="Google Shape;196;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7" name="Google Shape;197;p67"/>
          <p:cNvSpPr txBox="1">
            <a:spLocks noGrp="1"/>
          </p:cNvSpPr>
          <p:nvPr>
            <p:ph type="body" idx="1"/>
          </p:nvPr>
        </p:nvSpPr>
        <p:spPr>
          <a:xfrm rot="5400000">
            <a:off x="3920331" y="-1256505"/>
            <a:ext cx="4351339" cy="10515600"/>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198" name="Google Shape;198;p6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6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67"/>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136075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Titre vertical et texte">
    <p:spTree>
      <p:nvGrpSpPr>
        <p:cNvPr id="1" name="Shape 201"/>
        <p:cNvGrpSpPr/>
        <p:nvPr/>
      </p:nvGrpSpPr>
      <p:grpSpPr>
        <a:xfrm>
          <a:off x="0" y="0"/>
          <a:ext cx="0" cy="0"/>
          <a:chOff x="0" y="0"/>
          <a:chExt cx="0" cy="0"/>
        </a:xfrm>
      </p:grpSpPr>
      <p:sp>
        <p:nvSpPr>
          <p:cNvPr id="202" name="Google Shape;202;p68"/>
          <p:cNvSpPr txBox="1">
            <a:spLocks noGrp="1"/>
          </p:cNvSpPr>
          <p:nvPr>
            <p:ph type="title"/>
          </p:nvPr>
        </p:nvSpPr>
        <p:spPr>
          <a:xfrm rot="5400000">
            <a:off x="7133431" y="1956595"/>
            <a:ext cx="5811839"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3" name="Google Shape;203;p68"/>
          <p:cNvSpPr txBox="1">
            <a:spLocks noGrp="1"/>
          </p:cNvSpPr>
          <p:nvPr>
            <p:ph type="body" idx="1"/>
          </p:nvPr>
        </p:nvSpPr>
        <p:spPr>
          <a:xfrm rot="5400000">
            <a:off x="1799431" y="-596105"/>
            <a:ext cx="5811839" cy="7734300"/>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dk1"/>
              </a:buClr>
              <a:buSzPts val="1800"/>
              <a:buChar char="•"/>
              <a:defRPr/>
            </a:lvl1pPr>
            <a:lvl2pPr marL="1219170" lvl="1" indent="-457189" algn="l">
              <a:lnSpc>
                <a:spcPct val="90000"/>
              </a:lnSpc>
              <a:spcBef>
                <a:spcPts val="500"/>
              </a:spcBef>
              <a:spcAft>
                <a:spcPts val="0"/>
              </a:spcAft>
              <a:buClr>
                <a:schemeClr val="dk1"/>
              </a:buClr>
              <a:buSzPts val="1800"/>
              <a:buChar char="•"/>
              <a:defRPr/>
            </a:lvl2pPr>
            <a:lvl3pPr marL="1828754" lvl="2" indent="-457189" algn="l">
              <a:lnSpc>
                <a:spcPct val="90000"/>
              </a:lnSpc>
              <a:spcBef>
                <a:spcPts val="500"/>
              </a:spcBef>
              <a:spcAft>
                <a:spcPts val="0"/>
              </a:spcAft>
              <a:buClr>
                <a:schemeClr val="dk1"/>
              </a:buClr>
              <a:buSzPts val="1800"/>
              <a:buChar char="•"/>
              <a:defRPr/>
            </a:lvl3pPr>
            <a:lvl4pPr marL="2438339" lvl="3" indent="-457189" algn="l">
              <a:lnSpc>
                <a:spcPct val="90000"/>
              </a:lnSpc>
              <a:spcBef>
                <a:spcPts val="500"/>
              </a:spcBef>
              <a:spcAft>
                <a:spcPts val="0"/>
              </a:spcAft>
              <a:buClr>
                <a:schemeClr val="dk1"/>
              </a:buClr>
              <a:buSzPts val="1800"/>
              <a:buChar char="•"/>
              <a:defRPr/>
            </a:lvl4pPr>
            <a:lvl5pPr marL="3047924" lvl="4" indent="-457189" algn="l">
              <a:lnSpc>
                <a:spcPct val="90000"/>
              </a:lnSpc>
              <a:spcBef>
                <a:spcPts val="500"/>
              </a:spcBef>
              <a:spcAft>
                <a:spcPts val="0"/>
              </a:spcAft>
              <a:buClr>
                <a:schemeClr val="dk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204" name="Google Shape;204;p68"/>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5" name="Google Shape;205;p68"/>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68"/>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75006186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07"/>
        <p:cNvGrpSpPr/>
        <p:nvPr/>
      </p:nvGrpSpPr>
      <p:grpSpPr>
        <a:xfrm>
          <a:off x="0" y="0"/>
          <a:ext cx="0" cy="0"/>
          <a:chOff x="0" y="0"/>
          <a:chExt cx="0" cy="0"/>
        </a:xfrm>
      </p:grpSpPr>
      <p:sp>
        <p:nvSpPr>
          <p:cNvPr id="208" name="Google Shape;208;p69"/>
          <p:cNvSpPr txBox="1">
            <a:spLocks noGrp="1"/>
          </p:cNvSpPr>
          <p:nvPr>
            <p:ph type="title"/>
          </p:nvPr>
        </p:nvSpPr>
        <p:spPr>
          <a:xfrm>
            <a:off x="2621732" y="2174787"/>
            <a:ext cx="3074005" cy="602004"/>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9" name="Google Shape;209;p69"/>
          <p:cNvSpPr txBox="1">
            <a:spLocks noGrp="1"/>
          </p:cNvSpPr>
          <p:nvPr>
            <p:ph type="subTitle" idx="1"/>
          </p:nvPr>
        </p:nvSpPr>
        <p:spPr>
          <a:xfrm>
            <a:off x="2621744" y="2838921"/>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400"/>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10" name="Google Shape;210;p69"/>
          <p:cNvSpPr txBox="1">
            <a:spLocks noGrp="1"/>
          </p:cNvSpPr>
          <p:nvPr>
            <p:ph type="subTitle" idx="2"/>
          </p:nvPr>
        </p:nvSpPr>
        <p:spPr>
          <a:xfrm>
            <a:off x="8020252" y="2838921"/>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400"/>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11" name="Google Shape;211;p69"/>
          <p:cNvSpPr txBox="1">
            <a:spLocks noGrp="1"/>
          </p:cNvSpPr>
          <p:nvPr>
            <p:ph type="title" idx="3"/>
          </p:nvPr>
        </p:nvSpPr>
        <p:spPr>
          <a:xfrm>
            <a:off x="2621768" y="4184037"/>
            <a:ext cx="3074005" cy="703600"/>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p69"/>
          <p:cNvSpPr txBox="1">
            <a:spLocks noGrp="1"/>
          </p:cNvSpPr>
          <p:nvPr>
            <p:ph type="subTitle" idx="4"/>
          </p:nvPr>
        </p:nvSpPr>
        <p:spPr>
          <a:xfrm>
            <a:off x="2621744" y="4835433"/>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400"/>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13" name="Google Shape;213;p69"/>
          <p:cNvSpPr txBox="1">
            <a:spLocks noGrp="1"/>
          </p:cNvSpPr>
          <p:nvPr>
            <p:ph type="subTitle" idx="5"/>
          </p:nvPr>
        </p:nvSpPr>
        <p:spPr>
          <a:xfrm>
            <a:off x="8020252" y="4835433"/>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400"/>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14" name="Google Shape;214;p69"/>
          <p:cNvSpPr txBox="1">
            <a:spLocks noGrp="1"/>
          </p:cNvSpPr>
          <p:nvPr>
            <p:ph type="title" idx="6"/>
          </p:nvPr>
        </p:nvSpPr>
        <p:spPr>
          <a:xfrm>
            <a:off x="1097755" y="2420599"/>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5" name="Google Shape;215;p69"/>
          <p:cNvSpPr txBox="1">
            <a:spLocks noGrp="1"/>
          </p:cNvSpPr>
          <p:nvPr>
            <p:ph type="title" idx="7"/>
          </p:nvPr>
        </p:nvSpPr>
        <p:spPr>
          <a:xfrm>
            <a:off x="1097755" y="4465491"/>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6" name="Google Shape;216;p69"/>
          <p:cNvSpPr txBox="1">
            <a:spLocks noGrp="1"/>
          </p:cNvSpPr>
          <p:nvPr>
            <p:ph type="title" idx="8"/>
          </p:nvPr>
        </p:nvSpPr>
        <p:spPr>
          <a:xfrm>
            <a:off x="6496263" y="2420599"/>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69"/>
          <p:cNvSpPr txBox="1">
            <a:spLocks noGrp="1"/>
          </p:cNvSpPr>
          <p:nvPr>
            <p:ph type="title" idx="9"/>
          </p:nvPr>
        </p:nvSpPr>
        <p:spPr>
          <a:xfrm>
            <a:off x="6496263" y="4465491"/>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69"/>
          <p:cNvSpPr txBox="1">
            <a:spLocks noGrp="1"/>
          </p:cNvSpPr>
          <p:nvPr>
            <p:ph type="title" idx="13"/>
          </p:nvPr>
        </p:nvSpPr>
        <p:spPr>
          <a:xfrm>
            <a:off x="8020264" y="2174787"/>
            <a:ext cx="3074005" cy="602004"/>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9" name="Google Shape;219;p69"/>
          <p:cNvSpPr txBox="1">
            <a:spLocks noGrp="1"/>
          </p:cNvSpPr>
          <p:nvPr>
            <p:ph type="title" idx="14"/>
          </p:nvPr>
        </p:nvSpPr>
        <p:spPr>
          <a:xfrm>
            <a:off x="8020300" y="4184037"/>
            <a:ext cx="3074005" cy="703600"/>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24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69"/>
          <p:cNvSpPr txBox="1">
            <a:spLocks noGrp="1"/>
          </p:cNvSpPr>
          <p:nvPr>
            <p:ph type="title" idx="15"/>
          </p:nvPr>
        </p:nvSpPr>
        <p:spPr>
          <a:xfrm>
            <a:off x="959997" y="593375"/>
            <a:ext cx="10272003" cy="763596"/>
          </a:xfrm>
          <a:prstGeom prst="rect">
            <a:avLst/>
          </a:prstGeom>
          <a:noFill/>
          <a:ln>
            <a:noFill/>
          </a:ln>
        </p:spPr>
        <p:txBody>
          <a:bodyPr spcFirstLastPara="1" wrap="square" lIns="91425" tIns="68550" rIns="91425" bIns="68550" anchor="t" anchorCtr="0">
            <a:noAutofit/>
          </a:bodyPr>
          <a:lstStyle>
            <a:lvl1pPr lvl="0" algn="l">
              <a:lnSpc>
                <a:spcPct val="90000"/>
              </a:lnSpc>
              <a:spcBef>
                <a:spcPts val="0"/>
              </a:spcBef>
              <a:spcAft>
                <a:spcPts val="0"/>
              </a:spcAft>
              <a:buClr>
                <a:schemeClr val="dk1"/>
              </a:buClr>
              <a:buSzPts val="3300"/>
              <a:buFont typeface="Pla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554616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xmlns=""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theme" Target="../theme/theme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
        <p:cNvGrpSpPr/>
        <p:nvPr/>
      </p:nvGrpSpPr>
      <p:grpSpPr>
        <a:xfrm>
          <a:off x="0" y="0"/>
          <a:ext cx="0" cy="0"/>
          <a:chOff x="0" y="0"/>
          <a:chExt cx="0" cy="0"/>
        </a:xfrm>
      </p:grpSpPr>
      <p:sp>
        <p:nvSpPr>
          <p:cNvPr id="44" name="Google Shape;44;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Play"/>
              <a:buNone/>
              <a:defRPr sz="33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 name="Google Shape;45;p41"/>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46" name="Google Shape;46;p4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9pPr>
          </a:lstStyle>
          <a:p>
            <a:endParaRPr/>
          </a:p>
        </p:txBody>
      </p:sp>
      <p:sp>
        <p:nvSpPr>
          <p:cNvPr id="47" name="Google Shape;47;p4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9pPr>
          </a:lstStyle>
          <a:p>
            <a:endParaRPr/>
          </a:p>
        </p:txBody>
      </p:sp>
      <p:sp>
        <p:nvSpPr>
          <p:cNvPr id="48" name="Google Shape;48;p4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556376545"/>
      </p:ext>
    </p:extLst>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81.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581.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580.png"/><Relationship Id="rId5" Type="http://schemas.openxmlformats.org/officeDocument/2006/relationships/image" Target="../media/image570.png"/><Relationship Id="rId4" Type="http://schemas.openxmlformats.org/officeDocument/2006/relationships/image" Target="../media/image560.png"/></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7.png"/><Relationship Id="rId7" Type="http://schemas.openxmlformats.org/officeDocument/2006/relationships/image" Target="../media/image62.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62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4.png"/></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64.png"/><Relationship Id="rId2" Type="http://schemas.openxmlformats.org/officeDocument/2006/relationships/image" Target="../media/image660.png"/><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58.png"/><Relationship Id="rId7" Type="http://schemas.openxmlformats.org/officeDocument/2006/relationships/image" Target="../media/image65.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image" Target="../media/image57.png"/><Relationship Id="rId4" Type="http://schemas.openxmlformats.org/officeDocument/2006/relationships/image" Target="../media/image63.png"/><Relationship Id="rId9" Type="http://schemas.openxmlformats.org/officeDocument/2006/relationships/image" Target="../media/image6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2.png"/><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2.png"/><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1.xml"/><Relationship Id="rId4" Type="http://schemas.openxmlformats.org/officeDocument/2006/relationships/image" Target="../media/image45.png"/></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68.png"/><Relationship Id="rId4" Type="http://schemas.openxmlformats.org/officeDocument/2006/relationships/image" Target="../media/image75.png"/></Relationships>
</file>

<file path=ppt/slides/_rels/slide4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69.png"/><Relationship Id="rId1" Type="http://schemas.openxmlformats.org/officeDocument/2006/relationships/slideLayout" Target="../slideLayouts/slideLayout4.xml"/><Relationship Id="rId5" Type="http://schemas.openxmlformats.org/officeDocument/2006/relationships/image" Target="../media/image68.png"/><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68.png"/><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0.png"/><Relationship Id="rId1" Type="http://schemas.openxmlformats.org/officeDocument/2006/relationships/slideLayout" Target="../slideLayouts/slideLayout4.xml"/><Relationship Id="rId5" Type="http://schemas.openxmlformats.org/officeDocument/2006/relationships/image" Target="../media/image68.png"/><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3" Type="http://schemas.openxmlformats.org/officeDocument/2006/relationships/image" Target="../media/image770.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70.png"/></Relationships>
</file>

<file path=ppt/slides/_rels/slide4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0.png"/><Relationship Id="rId1" Type="http://schemas.openxmlformats.org/officeDocument/2006/relationships/slideLayout" Target="../slideLayouts/slideLayout4.xml"/><Relationship Id="rId5" Type="http://schemas.openxmlformats.org/officeDocument/2006/relationships/image" Target="../media/image70.pn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1.png"/><Relationship Id="rId1" Type="http://schemas.openxmlformats.org/officeDocument/2006/relationships/slideLayout" Target="../slideLayouts/slideLayout4.xml"/><Relationship Id="rId6" Type="http://schemas.openxmlformats.org/officeDocument/2006/relationships/image" Target="../media/image70.png"/><Relationship Id="rId5" Type="http://schemas.openxmlformats.org/officeDocument/2006/relationships/image" Target="../media/image77.png"/><Relationship Id="rId4" Type="http://schemas.openxmlformats.org/officeDocument/2006/relationships/image" Target="../media/image80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5.xml"/><Relationship Id="rId4" Type="http://schemas.openxmlformats.org/officeDocument/2006/relationships/image" Target="../media/image71.png"/></Relationships>
</file>

<file path=ppt/slides/_rels/slide4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80.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58.png"/><Relationship Id="rId7" Type="http://schemas.openxmlformats.org/officeDocument/2006/relationships/image" Target="../media/image6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57.png"/><Relationship Id="rId4" Type="http://schemas.openxmlformats.org/officeDocument/2006/relationships/image" Target="../media/image63.png"/><Relationship Id="rId9" Type="http://schemas.openxmlformats.org/officeDocument/2006/relationships/image" Target="../media/image67.png"/></Relationships>
</file>

<file path=ppt/slides/_rels/slide5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3</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6693265"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271218" y="5289789"/>
            <a:ext cx="6693265" cy="522000"/>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Congruence des triangles</a:t>
            </a:r>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7</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5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4843667" cy="521999"/>
          </a:xfrm>
          <a:prstGeom prst="rect">
            <a:avLst/>
          </a:prstGeo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r-FR" dirty="0"/>
              <a:t>Démontrer l’égalité des distances ou des angles</a:t>
            </a: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BFAD14A-5CD2-F115-D5F1-55A9E4D4C943}"/>
              </a:ext>
            </a:extLst>
          </p:cNvPr>
          <p:cNvSpPr>
            <a:spLocks noGrp="1"/>
          </p:cNvSpPr>
          <p:nvPr>
            <p:ph type="title"/>
          </p:nvPr>
        </p:nvSpPr>
        <p:spPr/>
        <p:txBody>
          <a:bodyPr/>
          <a:lstStyle/>
          <a:p>
            <a:r>
              <a:rPr lang="fr-FR" dirty="0"/>
              <a:t>Qui peut me rappeler la signification de ces icônes?</a:t>
            </a:r>
          </a:p>
        </p:txBody>
      </p:sp>
      <p:sp>
        <p:nvSpPr>
          <p:cNvPr id="7" name="Espace réservé du contenu 6">
            <a:extLst>
              <a:ext uri="{FF2B5EF4-FFF2-40B4-BE49-F238E27FC236}">
                <a16:creationId xmlns:a16="http://schemas.microsoft.com/office/drawing/2014/main" id="{FF79423D-A211-E359-3ADA-88468D534BA3}"/>
              </a:ext>
            </a:extLst>
          </p:cNvPr>
          <p:cNvSpPr>
            <a:spLocks noGrp="1"/>
          </p:cNvSpPr>
          <p:nvPr>
            <p:ph sz="quarter" idx="11"/>
          </p:nvPr>
        </p:nvSpPr>
        <p:spPr/>
        <p:txBody>
          <a:bodyPr/>
          <a:lstStyle/>
          <a:p>
            <a:r>
              <a:rPr lang="fr-FR" dirty="0">
                <a:solidFill>
                  <a:srgbClr val="AEABAB"/>
                </a:solidFill>
              </a:rPr>
              <a:t>Demander à 3 élèves au hasard</a:t>
            </a:r>
          </a:p>
        </p:txBody>
      </p:sp>
      <p:pic>
        <p:nvPicPr>
          <p:cNvPr id="9" name="Google Shape;1173;p113" descr="Lever la main - Icônes mains et gestes gratuites">
            <a:extLst>
              <a:ext uri="{FF2B5EF4-FFF2-40B4-BE49-F238E27FC236}">
                <a16:creationId xmlns:a16="http://schemas.microsoft.com/office/drawing/2014/main" id="{9F98256E-5527-DC36-48D6-418FD8A63E4F}"/>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730133DB-1135-1E01-7978-D36D96088783}"/>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pic>
        <p:nvPicPr>
          <p:cNvPr id="3" name="Google Shape;1333;p128">
            <a:extLst>
              <a:ext uri="{FF2B5EF4-FFF2-40B4-BE49-F238E27FC236}">
                <a16:creationId xmlns:a16="http://schemas.microsoft.com/office/drawing/2014/main" id="{1EE48F6D-F006-8CF3-F155-FBE9DEF41A91}"/>
              </a:ext>
            </a:extLst>
          </p:cNvPr>
          <p:cNvPicPr>
            <a:picLocks noChangeAspect="1"/>
          </p:cNvPicPr>
          <p:nvPr/>
        </p:nvPicPr>
        <p:blipFill>
          <a:blip r:embed="rId4">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40CF9AB9-32F9-D1BE-825C-8DA659EFA28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709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FCFF5-44F3-ECD3-CD6F-0C38F883105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DB545A46-849B-F9C1-A55E-C3B41BAEE263}"/>
              </a:ext>
            </a:extLst>
          </p:cNvPr>
          <p:cNvSpPr>
            <a:spLocks noGrp="1"/>
          </p:cNvSpPr>
          <p:nvPr>
            <p:ph type="title"/>
          </p:nvPr>
        </p:nvSpPr>
        <p:spPr/>
        <p:txBody>
          <a:bodyPr/>
          <a:lstStyle/>
          <a:p>
            <a:endParaRPr lang="fr-FR" dirty="0"/>
          </a:p>
        </p:txBody>
      </p:sp>
      <p:sp>
        <p:nvSpPr>
          <p:cNvPr id="7" name="Espace réservé du contenu 6">
            <a:extLst>
              <a:ext uri="{FF2B5EF4-FFF2-40B4-BE49-F238E27FC236}">
                <a16:creationId xmlns:a16="http://schemas.microsoft.com/office/drawing/2014/main" id="{888A8C63-1272-1FEA-2FC1-240FA8B16AB3}"/>
              </a:ext>
            </a:extLst>
          </p:cNvPr>
          <p:cNvSpPr>
            <a:spLocks noGrp="1"/>
          </p:cNvSpPr>
          <p:nvPr>
            <p:ph sz="quarter" idx="11"/>
          </p:nvPr>
        </p:nvSpPr>
        <p:spPr/>
        <p:txBody>
          <a:bodyPr/>
          <a:lstStyle/>
          <a:p>
            <a:endParaRPr lang="fr-FR" dirty="0">
              <a:solidFill>
                <a:srgbClr val="AEABAB"/>
              </a:solidFill>
            </a:endParaRPr>
          </a:p>
        </p:txBody>
      </p:sp>
      <p:pic>
        <p:nvPicPr>
          <p:cNvPr id="9" name="Google Shape;1173;p113" descr="Lever la main - Icônes mains et gestes gratuites">
            <a:extLst>
              <a:ext uri="{FF2B5EF4-FFF2-40B4-BE49-F238E27FC236}">
                <a16:creationId xmlns:a16="http://schemas.microsoft.com/office/drawing/2014/main" id="{0539993E-512D-55A5-D681-31356781B0F2}"/>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59FEE208-2B5A-6403-1725-A52EA619FD8B}"/>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sp>
        <p:nvSpPr>
          <p:cNvPr id="3" name="ZoneTexte 2">
            <a:extLst>
              <a:ext uri="{FF2B5EF4-FFF2-40B4-BE49-F238E27FC236}">
                <a16:creationId xmlns:a16="http://schemas.microsoft.com/office/drawing/2014/main" id="{DE251DD0-AFBA-78FA-88A3-99DEA1591817}"/>
              </a:ext>
            </a:extLst>
          </p:cNvPr>
          <p:cNvSpPr txBox="1"/>
          <p:nvPr/>
        </p:nvSpPr>
        <p:spPr>
          <a:xfrm>
            <a:off x="1468611" y="4077885"/>
            <a:ext cx="3771982" cy="646331"/>
          </a:xfrm>
          <a:prstGeom prst="rect">
            <a:avLst/>
          </a:prstGeom>
          <a:noFill/>
        </p:spPr>
        <p:txBody>
          <a:bodyPr wrap="square">
            <a:spAutoFit/>
          </a:bodyPr>
          <a:lstStyle/>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participe activement.</a:t>
            </a:r>
          </a:p>
          <a:p>
            <a:pPr defTabSz="914378">
              <a:buClrTx/>
              <a:defRPr sz="1800" b="0" i="0" u="none" strike="noStrike" kern="0" cap="none" spc="0" baseline="0">
                <a:solidFill>
                  <a:srgbClr val="000000"/>
                </a:solidFill>
                <a:uFillTx/>
              </a:defRPr>
            </a:pPr>
            <a:r>
              <a:rPr lang="fr-FR" sz="1800" b="1" dirty="0">
                <a:solidFill>
                  <a:srgbClr val="44546A"/>
                </a:solidFill>
                <a:latin typeface="Calibri"/>
                <a:ea typeface="Calibri"/>
                <a:cs typeface="Calibri"/>
              </a:rPr>
              <a:t>Je lève la main pour participer</a:t>
            </a:r>
            <a:endParaRPr lang="fr-FR" sz="1200" dirty="0"/>
          </a:p>
        </p:txBody>
      </p:sp>
      <p:sp>
        <p:nvSpPr>
          <p:cNvPr id="4" name="Google Shape;1186;p114">
            <a:extLst>
              <a:ext uri="{FF2B5EF4-FFF2-40B4-BE49-F238E27FC236}">
                <a16:creationId xmlns:a16="http://schemas.microsoft.com/office/drawing/2014/main" id="{BA912C29-713E-AEE3-8DAC-6D0BEE26707E}"/>
              </a:ext>
            </a:extLst>
          </p:cNvPr>
          <p:cNvSpPr txBox="1"/>
          <p:nvPr/>
        </p:nvSpPr>
        <p:spPr>
          <a:xfrm>
            <a:off x="7350558" y="4077885"/>
            <a:ext cx="4400362" cy="900208"/>
          </a:xfrm>
          <a:prstGeom prst="rect">
            <a:avLst/>
          </a:prstGeom>
          <a:noFill/>
          <a:ln cap="flat">
            <a:noFill/>
          </a:ln>
        </p:spPr>
        <p:txBody>
          <a:bodyPr vert="horz" wrap="square" lIns="68570" tIns="34271" rIns="68570" bIns="34271" anchor="t" anchorCtr="0" compatLnSpc="1">
            <a:spAutoFit/>
          </a:bodyPr>
          <a:lstStyle/>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l’enseignant parle</a:t>
            </a:r>
            <a:endParaRPr lang="fr-FR" dirty="0">
              <a:latin typeface="Calibri" panose="020F0502020204030204" pitchFamily="34" charset="0"/>
              <a:cs typeface="Calibri" panose="020F0502020204030204" pitchFamily="34" charset="0"/>
            </a:endParaRPr>
          </a:p>
          <a:p>
            <a:pPr defTabSz="914378">
              <a:buClrTx/>
              <a:defRPr sz="1800" b="0" i="0" u="none" strike="noStrike" kern="0" cap="none" spc="0" baseline="0">
                <a:solidFill>
                  <a:srgbClr val="000000"/>
                </a:solidFill>
                <a:uFillTx/>
              </a:defRPr>
            </a:pPr>
            <a:r>
              <a:rPr lang="fr-FR" b="1" dirty="0">
                <a:solidFill>
                  <a:srgbClr val="44546A"/>
                </a:solidFill>
                <a:latin typeface="Calibri" panose="020F0502020204030204" pitchFamily="34" charset="0"/>
                <a:ea typeface="Calibri"/>
                <a:cs typeface="Calibri" panose="020F0502020204030204" pitchFamily="34" charset="0"/>
              </a:rPr>
              <a:t>Je prête attention quand d’autres camarades répondent à l’enseignant</a:t>
            </a:r>
            <a:endParaRPr lang="fr-FR" dirty="0">
              <a:latin typeface="Calibri" panose="020F0502020204030204" pitchFamily="34" charset="0"/>
              <a:cs typeface="Calibri" panose="020F0502020204030204" pitchFamily="34" charset="0"/>
            </a:endParaRPr>
          </a:p>
        </p:txBody>
      </p:sp>
      <p:pic>
        <p:nvPicPr>
          <p:cNvPr id="2" name="Image 8">
            <a:extLst>
              <a:ext uri="{FF2B5EF4-FFF2-40B4-BE49-F238E27FC236}">
                <a16:creationId xmlns:a16="http://schemas.microsoft.com/office/drawing/2014/main" id="{C1F8369D-D9F1-260D-479C-3D7615A8CD1A}"/>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4031924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12"/>
          <p:cNvPicPr preferRelativeResize="0"/>
          <p:nvPr/>
        </p:nvPicPr>
        <p:blipFill rotWithShape="1">
          <a:blip r:embed="rId3">
            <a:alphaModFix/>
          </a:blip>
          <a:srcRect/>
          <a:stretch/>
        </p:blipFill>
        <p:spPr>
          <a:xfrm>
            <a:off x="3823576" y="1446487"/>
            <a:ext cx="4544848" cy="3765732"/>
          </a:xfrm>
          <a:prstGeom prst="rect">
            <a:avLst/>
          </a:prstGeom>
          <a:noFill/>
          <a:ln>
            <a:noFill/>
          </a:ln>
        </p:spPr>
      </p:pic>
      <p:sp>
        <p:nvSpPr>
          <p:cNvPr id="310" name="Google Shape;310;p12"/>
          <p:cNvSpPr/>
          <p:nvPr/>
        </p:nvSpPr>
        <p:spPr>
          <a:xfrm>
            <a:off x="6310017" y="1141689"/>
            <a:ext cx="2212257" cy="835743"/>
          </a:xfrm>
          <a:prstGeom prst="wedgeEllipseCallout">
            <a:avLst>
              <a:gd name="adj1" fmla="val -52865"/>
              <a:gd name="adj2" fmla="val 68109"/>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467" b="1" i="0" u="none" strike="noStrike" kern="0" cap="none" spc="0" normalizeH="0" baseline="0" noProof="0">
                <a:ln>
                  <a:noFill/>
                </a:ln>
                <a:solidFill>
                  <a:srgbClr val="000000"/>
                </a:solidFill>
                <a:effectLst/>
                <a:uLnTx/>
                <a:uFillTx/>
                <a:latin typeface="Arial"/>
                <a:ea typeface="Arial"/>
                <a:cs typeface="Arial"/>
                <a:sym typeface="Arial"/>
              </a:rPr>
              <a:t>Nous allons démarrer!</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 name="Google Shape;311;p12"/>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a:ln>
                  <a:noFill/>
                </a:ln>
                <a:solidFill>
                  <a:srgbClr val="000000"/>
                </a:solidFill>
                <a:effectLst/>
                <a:uLnTx/>
                <a:uFillTx/>
                <a:latin typeface="Calibri"/>
                <a:ea typeface="Calibri"/>
                <a:cs typeface="Calibri"/>
                <a:sym typeface="Calibri"/>
              </a:rPr>
              <a:t>Voici une situation en classe. Que remarquez-vous ? Ce comportement est-il approprié ? Pourquoi ? Que faudrait-il améliorer ou changer ?</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 name="Google Shape;312;p12"/>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400" b="0" i="1" u="none" strike="noStrike" kern="0" cap="none" spc="0" normalizeH="0" baseline="0" noProof="0">
                <a:ln>
                  <a:noFill/>
                </a:ln>
                <a:solidFill>
                  <a:srgbClr val="000000"/>
                </a:solidFill>
                <a:effectLst/>
                <a:uLnTx/>
                <a:uFillTx/>
                <a:latin typeface="Calibri"/>
                <a:ea typeface="Calibri"/>
                <a:cs typeface="Calibri"/>
                <a:sym typeface="Calibri"/>
              </a:rPr>
              <a:t>Demander à 3 élèves au hasard en justifiant leurs réponses</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3"/>
          <p:cNvSpPr txBox="1"/>
          <p:nvPr/>
        </p:nvSpPr>
        <p:spPr>
          <a:xfrm>
            <a:off x="3276599" y="5167674"/>
            <a:ext cx="7336868" cy="1149043"/>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a:ln>
                  <a:noFill/>
                </a:ln>
                <a:solidFill>
                  <a:srgbClr val="000000"/>
                </a:solidFill>
                <a:effectLst/>
                <a:uLnTx/>
                <a:uFillTx/>
                <a:latin typeface="Calibri"/>
                <a:ea typeface="Calibri"/>
                <a:cs typeface="Calibri"/>
                <a:sym typeface="Calibri"/>
              </a:rPr>
              <a:t>Utilise le téléphone est interdit dans la classe. Même en mode silencieux, la simple vibration ou l'allumage de l'écran pour une notification (un message, un like, une alerte d'actualité) brise instantanément la concentration de l'élève.</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18" name="Google Shape;318;p13"/>
          <p:cNvPicPr preferRelativeResize="0"/>
          <p:nvPr/>
        </p:nvPicPr>
        <p:blipFill rotWithShape="1">
          <a:blip r:embed="rId3">
            <a:alphaModFix/>
          </a:blip>
          <a:srcRect/>
          <a:stretch/>
        </p:blipFill>
        <p:spPr>
          <a:xfrm>
            <a:off x="3823576" y="1446487"/>
            <a:ext cx="4544848" cy="3765732"/>
          </a:xfrm>
          <a:prstGeom prst="rect">
            <a:avLst/>
          </a:prstGeom>
          <a:noFill/>
          <a:ln>
            <a:noFill/>
          </a:ln>
        </p:spPr>
      </p:pic>
      <p:sp>
        <p:nvSpPr>
          <p:cNvPr id="319" name="Google Shape;319;p13"/>
          <p:cNvSpPr/>
          <p:nvPr/>
        </p:nvSpPr>
        <p:spPr>
          <a:xfrm>
            <a:off x="6310017" y="1141689"/>
            <a:ext cx="2212257" cy="835743"/>
          </a:xfrm>
          <a:prstGeom prst="wedgeEllipseCallout">
            <a:avLst>
              <a:gd name="adj1" fmla="val -52865"/>
              <a:gd name="adj2" fmla="val 68109"/>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467" b="1" i="0" u="none" strike="noStrike" kern="0" cap="none" spc="0" normalizeH="0" baseline="0" noProof="0">
                <a:ln>
                  <a:noFill/>
                </a:ln>
                <a:solidFill>
                  <a:srgbClr val="000000"/>
                </a:solidFill>
                <a:effectLst/>
                <a:uLnTx/>
                <a:uFillTx/>
                <a:latin typeface="Arial"/>
                <a:ea typeface="Arial"/>
                <a:cs typeface="Arial"/>
                <a:sym typeface="Arial"/>
              </a:rPr>
              <a:t>Nous allons démarrer!</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 name="Google Shape;320;p13"/>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marR="0" lvl="1"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a:ln>
                  <a:noFill/>
                </a:ln>
                <a:solidFill>
                  <a:srgbClr val="000000"/>
                </a:solidFill>
                <a:effectLst/>
                <a:uLnTx/>
                <a:uFillTx/>
                <a:latin typeface="Calibri"/>
                <a:ea typeface="Calibri"/>
                <a:cs typeface="Calibri"/>
                <a:sym typeface="Calibri"/>
              </a:rPr>
              <a:t>C’est un mauvais comportement. L’élèves utilise le téléphone.</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4"/>
          <p:cNvSpPr txBox="1"/>
          <p:nvPr/>
        </p:nvSpPr>
        <p:spPr>
          <a:xfrm>
            <a:off x="3096716" y="5556419"/>
            <a:ext cx="7605325" cy="697701"/>
          </a:xfrm>
          <a:prstGeom prst="rect">
            <a:avLst/>
          </a:prstGeom>
          <a:noFill/>
          <a:ln>
            <a:noFill/>
          </a:ln>
        </p:spPr>
        <p:txBody>
          <a:bodyPr spcFirstLastPara="1" wrap="square" lIns="121900" tIns="60933" rIns="121900" bIns="60933" anchor="t" anchorCtr="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867" b="1" i="0" u="none" strike="noStrike" kern="0" cap="none" spc="0" normalizeH="0" baseline="0" noProof="0">
                <a:ln>
                  <a:noFill/>
                </a:ln>
                <a:solidFill>
                  <a:srgbClr val="000000"/>
                </a:solidFill>
                <a:effectLst/>
                <a:uLnTx/>
                <a:uFillTx/>
                <a:latin typeface="Calibri"/>
                <a:ea typeface="Calibri"/>
                <a:cs typeface="Calibri"/>
                <a:sym typeface="Calibri"/>
              </a:rPr>
              <a:t>Si j’ai un téléphone, je l’éteins et je le range dans mon sac.</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867" b="1" i="0" u="none" strike="noStrike" kern="0" cap="none" spc="0" normalizeH="0" baseline="0" noProof="0">
                <a:ln>
                  <a:noFill/>
                </a:ln>
                <a:solidFill>
                  <a:srgbClr val="000000"/>
                </a:solidFill>
                <a:effectLst/>
                <a:uLnTx/>
                <a:uFillTx/>
                <a:latin typeface="Calibri"/>
                <a:ea typeface="Calibri"/>
                <a:cs typeface="Calibri"/>
                <a:sym typeface="Calibri"/>
              </a:rPr>
              <a:t>Je ne le consulte pas pendant la séance.</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26" name="Google Shape;326;p14"/>
          <p:cNvPicPr preferRelativeResize="0"/>
          <p:nvPr/>
        </p:nvPicPr>
        <p:blipFill rotWithShape="1">
          <a:blip r:embed="rId3">
            <a:alphaModFix/>
          </a:blip>
          <a:srcRect/>
          <a:stretch/>
        </p:blipFill>
        <p:spPr>
          <a:xfrm>
            <a:off x="3798176" y="1525089"/>
            <a:ext cx="4595648" cy="3807823"/>
          </a:xfrm>
          <a:prstGeom prst="rect">
            <a:avLst/>
          </a:prstGeom>
          <a:noFill/>
          <a:ln>
            <a:noFill/>
          </a:ln>
        </p:spPr>
      </p:pic>
      <p:sp>
        <p:nvSpPr>
          <p:cNvPr id="327" name="Google Shape;327;p14"/>
          <p:cNvSpPr/>
          <p:nvPr/>
        </p:nvSpPr>
        <p:spPr>
          <a:xfrm>
            <a:off x="6310017" y="1141689"/>
            <a:ext cx="2212257" cy="835743"/>
          </a:xfrm>
          <a:prstGeom prst="wedgeEllipseCallout">
            <a:avLst>
              <a:gd name="adj1" fmla="val -52865"/>
              <a:gd name="adj2" fmla="val 68109"/>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r-FR" sz="1467" b="1" i="0" u="none" strike="noStrike" kern="0" cap="none" spc="0" normalizeH="0" baseline="0" noProof="0">
                <a:ln>
                  <a:noFill/>
                </a:ln>
                <a:solidFill>
                  <a:srgbClr val="000000"/>
                </a:solidFill>
                <a:effectLst/>
                <a:uLnTx/>
                <a:uFillTx/>
                <a:latin typeface="Arial"/>
                <a:ea typeface="Arial"/>
                <a:cs typeface="Arial"/>
                <a:sym typeface="Arial"/>
              </a:rPr>
              <a:t>Nous allons démarrer!</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 name="Google Shape;328;p14"/>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marR="0" lvl="1"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600" b="1" i="0" u="none" strike="noStrike" kern="0" cap="none" spc="0" normalizeH="0" baseline="0" noProof="0">
                <a:ln>
                  <a:noFill/>
                </a:ln>
                <a:solidFill>
                  <a:srgbClr val="000000"/>
                </a:solidFill>
                <a:effectLst/>
                <a:uLnTx/>
                <a:uFillTx/>
                <a:latin typeface="Calibri"/>
                <a:ea typeface="Calibri"/>
                <a:cs typeface="Calibri"/>
                <a:sym typeface="Calibri"/>
              </a:rPr>
              <a:t>Voici le bon comportement:</a:t>
            </a: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454552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39</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3" name="Image 2" descr="Une image contenant texte, capture d’écran, ligne, Police&#10;&#10;Le contenu généré par l’IA peut être incorrect.">
            <a:extLst>
              <a:ext uri="{FF2B5EF4-FFF2-40B4-BE49-F238E27FC236}">
                <a16:creationId xmlns:a16="http://schemas.microsoft.com/office/drawing/2014/main" id="{1D2C98F5-7BA6-065F-2361-2388F7DA5A68}"/>
              </a:ext>
            </a:extLst>
          </p:cNvPr>
          <p:cNvPicPr>
            <a:picLocks noChangeAspect="1"/>
          </p:cNvPicPr>
          <p:nvPr/>
        </p:nvPicPr>
        <p:blipFill>
          <a:blip r:embed="rId3"/>
          <a:stretch>
            <a:fillRect/>
          </a:stretch>
        </p:blipFill>
        <p:spPr>
          <a:xfrm>
            <a:off x="754046" y="2234986"/>
            <a:ext cx="9981302" cy="2929295"/>
          </a:xfrm>
          <a:prstGeom prst="rect">
            <a:avLst/>
          </a:prstGeom>
        </p:spPr>
      </p:pic>
    </p:spTree>
    <p:extLst>
      <p:ext uri="{BB962C8B-B14F-4D97-AF65-F5344CB8AC3E}">
        <p14:creationId xmlns:p14="http://schemas.microsoft.com/office/powerpoint/2010/main" val="3812792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la figure ci-dessous, puis répondez par vrai ou faux</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6D83D202-2CC3-20D0-26AA-03EF8E57923D}"/>
              </a:ext>
            </a:extLst>
          </p:cNvPr>
          <p:cNvSpPr txBox="1"/>
          <p:nvPr/>
        </p:nvSpPr>
        <p:spPr>
          <a:xfrm>
            <a:off x="1101436" y="1423555"/>
            <a:ext cx="10205901" cy="316922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sp>
        <p:nvSpPr>
          <p:cNvPr id="17" name="Google Shape;266;p44">
            <a:extLst>
              <a:ext uri="{FF2B5EF4-FFF2-40B4-BE49-F238E27FC236}">
                <a16:creationId xmlns:a16="http://schemas.microsoft.com/office/drawing/2014/main" id="{C80C9B18-EE54-77B6-D5D7-511464BA5F7F}"/>
              </a:ext>
            </a:extLst>
          </p:cNvPr>
          <p:cNvSpPr/>
          <p:nvPr/>
        </p:nvSpPr>
        <p:spPr>
          <a:xfrm>
            <a:off x="2333428" y="5230714"/>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3C611252-C0B8-3EBF-2EF0-B8781DA47C56}"/>
              </a:ext>
            </a:extLst>
          </p:cNvPr>
          <p:cNvSpPr/>
          <p:nvPr/>
        </p:nvSpPr>
        <p:spPr>
          <a:xfrm>
            <a:off x="7258344" y="5230713"/>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3893DF7B-561B-CC6F-9BED-0AAD4FDD391A}"/>
                  </a:ext>
                </a:extLst>
              </p:cNvPr>
              <p:cNvSpPr txBox="1"/>
              <p:nvPr/>
            </p:nvSpPr>
            <p:spPr>
              <a:xfrm>
                <a:off x="1447764" y="3819791"/>
                <a:ext cx="2864076" cy="461665"/>
              </a:xfrm>
              <a:prstGeom prst="rect">
                <a:avLst/>
              </a:prstGeom>
              <a:noFill/>
            </p:spPr>
            <p:txBody>
              <a:bodyPr wrap="square" rtlCol="0">
                <a:spAutoFit/>
              </a:bodyPr>
              <a:lstStyle/>
              <a:p>
                <a:pPr lvl="0"/>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latin typeface="Aptos Display" panose="02110004020202020204"/>
                    <a:ea typeface="Cambria Math" panose="02040503050406030204" pitchFamily="18" charset="0"/>
                  </a:rPr>
                  <a:t>ABC </a:t>
                </a:r>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r>
                      <a:rPr lang="fr-FR" sz="2400" i="1">
                        <a:solidFill>
                          <a:prstClr val="black"/>
                        </a:solidFill>
                        <a:latin typeface="Cambria Math" panose="02040503050406030204" pitchFamily="18" charset="0"/>
                        <a:ea typeface="Cambria Math" panose="02040503050406030204" pitchFamily="18" charset="0"/>
                      </a:rPr>
                      <m:t>∆</m:t>
                    </m:r>
                  </m:oMath>
                </a14:m>
                <a:r>
                  <a:rPr lang="fr-FR" sz="2400" dirty="0"/>
                  <a:t>MNL</a:t>
                </a:r>
                <a:endParaRPr lang="fr-FR" sz="2400" dirty="0">
                  <a:solidFill>
                    <a:prstClr val="black"/>
                  </a:solidFill>
                </a:endParaRPr>
              </a:p>
            </p:txBody>
          </p:sp>
        </mc:Choice>
        <mc:Fallback xmlns="">
          <p:sp>
            <p:nvSpPr>
              <p:cNvPr id="3" name="ZoneTexte 2">
                <a:extLst>
                  <a:ext uri="{FF2B5EF4-FFF2-40B4-BE49-F238E27FC236}">
                    <a16:creationId xmlns:a16="http://schemas.microsoft.com/office/drawing/2014/main" id="{3893DF7B-561B-CC6F-9BED-0AAD4FDD391A}"/>
                  </a:ext>
                </a:extLst>
              </p:cNvPr>
              <p:cNvSpPr txBox="1">
                <a:spLocks noRot="1" noChangeAspect="1" noMove="1" noResize="1" noEditPoints="1" noAdjustHandles="1" noChangeArrowheads="1" noChangeShapeType="1" noTextEdit="1"/>
              </p:cNvSpPr>
              <p:nvPr/>
            </p:nvSpPr>
            <p:spPr>
              <a:xfrm>
                <a:off x="1447764" y="3819791"/>
                <a:ext cx="2864076" cy="461665"/>
              </a:xfrm>
              <a:prstGeom prst="rect">
                <a:avLst/>
              </a:prstGeom>
              <a:blipFill>
                <a:blip r:embed="rId3"/>
                <a:stretch>
                  <a:fillRect l="-426" t="-10667" b="-30667"/>
                </a:stretch>
              </a:blipFill>
            </p:spPr>
            <p:txBody>
              <a:bodyPr/>
              <a:lstStyle/>
              <a:p>
                <a:r>
                  <a:rPr lang="fr-FR">
                    <a:noFill/>
                  </a:rPr>
                  <a:t> </a:t>
                </a:r>
              </a:p>
            </p:txBody>
          </p:sp>
        </mc:Fallback>
      </mc:AlternateContent>
      <p:pic>
        <p:nvPicPr>
          <p:cNvPr id="7" name="Image 6" descr="Une image contenant ligne, diagramme, Tracé, Police&#10;&#10;Le contenu généré par l’IA peut être incorrect.">
            <a:extLst>
              <a:ext uri="{FF2B5EF4-FFF2-40B4-BE49-F238E27FC236}">
                <a16:creationId xmlns:a16="http://schemas.microsoft.com/office/drawing/2014/main" id="{DB32A2E4-DE6B-F8C7-8081-60F06BD8CD41}"/>
              </a:ext>
            </a:extLst>
          </p:cNvPr>
          <p:cNvPicPr>
            <a:picLocks noChangeAspect="1"/>
          </p:cNvPicPr>
          <p:nvPr/>
        </p:nvPicPr>
        <p:blipFill>
          <a:blip r:embed="rId4"/>
          <a:stretch>
            <a:fillRect/>
          </a:stretch>
        </p:blipFill>
        <p:spPr>
          <a:xfrm>
            <a:off x="5224362" y="1937488"/>
            <a:ext cx="5311600" cy="1882303"/>
          </a:xfrm>
          <a:prstGeom prst="rect">
            <a:avLst/>
          </a:prstGeom>
        </p:spPr>
      </p:pic>
    </p:spTree>
    <p:extLst>
      <p:ext uri="{BB962C8B-B14F-4D97-AF65-F5344CB8AC3E}">
        <p14:creationId xmlns:p14="http://schemas.microsoft.com/office/powerpoint/2010/main" val="689779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73F0D-FBD0-4726-CEB3-D2508049744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E5976CD-0965-FA05-C04E-C078B4EE2587}"/>
              </a:ext>
            </a:extLst>
          </p:cNvPr>
          <p:cNvSpPr>
            <a:spLocks noGrp="1"/>
          </p:cNvSpPr>
          <p:nvPr>
            <p:ph type="title"/>
          </p:nvPr>
        </p:nvSpPr>
        <p:spPr/>
        <p:txBody>
          <a:bodyPr/>
          <a:lstStyle/>
          <a:p>
            <a:r>
              <a:rPr lang="fr-FR" dirty="0">
                <a:latin typeface="Calibri" panose="020F0502020204030204"/>
              </a:rPr>
              <a:t>Nous appliquons le critère (CCC) de congruence de deux triangles</a:t>
            </a:r>
            <a:endParaRPr lang="fr-FR" dirty="0"/>
          </a:p>
        </p:txBody>
      </p:sp>
      <p:sp>
        <p:nvSpPr>
          <p:cNvPr id="4" name="Espace réservé du contenu 3">
            <a:extLst>
              <a:ext uri="{FF2B5EF4-FFF2-40B4-BE49-F238E27FC236}">
                <a16:creationId xmlns:a16="http://schemas.microsoft.com/office/drawing/2014/main" id="{FB0F43E3-43CE-551E-F9D8-56E51AE26C5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sp>
        <p:nvSpPr>
          <p:cNvPr id="17" name="Google Shape;266;p44">
            <a:extLst>
              <a:ext uri="{FF2B5EF4-FFF2-40B4-BE49-F238E27FC236}">
                <a16:creationId xmlns:a16="http://schemas.microsoft.com/office/drawing/2014/main" id="{8FD8C3BD-72AB-EC4D-A0BC-CF5B2CAC490E}"/>
              </a:ext>
            </a:extLst>
          </p:cNvPr>
          <p:cNvSpPr/>
          <p:nvPr/>
        </p:nvSpPr>
        <p:spPr>
          <a:xfrm>
            <a:off x="2175927" y="5463079"/>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A19F084E-7F63-EC70-FC82-8958817796AC}"/>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Google Shape;265;p44">
            <a:extLst>
              <a:ext uri="{FF2B5EF4-FFF2-40B4-BE49-F238E27FC236}">
                <a16:creationId xmlns:a16="http://schemas.microsoft.com/office/drawing/2014/main" id="{3F23A3DF-0683-33FD-BE90-55A5C533CA14}"/>
              </a:ext>
            </a:extLst>
          </p:cNvPr>
          <p:cNvSpPr txBox="1"/>
          <p:nvPr/>
        </p:nvSpPr>
        <p:spPr>
          <a:xfrm>
            <a:off x="1101436" y="1423555"/>
            <a:ext cx="10205901" cy="316922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064366A1-5651-C743-579D-3958038A7CAA}"/>
                  </a:ext>
                </a:extLst>
              </p:cNvPr>
              <p:cNvSpPr txBox="1"/>
              <p:nvPr/>
            </p:nvSpPr>
            <p:spPr>
              <a:xfrm>
                <a:off x="1447764" y="3819791"/>
                <a:ext cx="2864076" cy="461665"/>
              </a:xfrm>
              <a:prstGeom prst="rect">
                <a:avLst/>
              </a:prstGeom>
              <a:noFill/>
            </p:spPr>
            <p:txBody>
              <a:bodyPr wrap="square" rtlCol="0">
                <a:spAutoFit/>
              </a:bodyPr>
              <a:lstStyle/>
              <a:p>
                <a:pPr lvl="0"/>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latin typeface="Aptos Display" panose="02110004020202020204"/>
                    <a:ea typeface="Cambria Math" panose="02040503050406030204" pitchFamily="18" charset="0"/>
                  </a:rPr>
                  <a:t>ABC </a:t>
                </a:r>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rPr>
                  <a:t>MNL</a:t>
                </a:r>
              </a:p>
            </p:txBody>
          </p:sp>
        </mc:Choice>
        <mc:Fallback xmlns="">
          <p:sp>
            <p:nvSpPr>
              <p:cNvPr id="6" name="ZoneTexte 5">
                <a:extLst>
                  <a:ext uri="{FF2B5EF4-FFF2-40B4-BE49-F238E27FC236}">
                    <a16:creationId xmlns:a16="http://schemas.microsoft.com/office/drawing/2014/main" id="{064366A1-5651-C743-579D-3958038A7CAA}"/>
                  </a:ext>
                </a:extLst>
              </p:cNvPr>
              <p:cNvSpPr txBox="1">
                <a:spLocks noRot="1" noChangeAspect="1" noMove="1" noResize="1" noEditPoints="1" noAdjustHandles="1" noChangeArrowheads="1" noChangeShapeType="1" noTextEdit="1"/>
              </p:cNvSpPr>
              <p:nvPr/>
            </p:nvSpPr>
            <p:spPr>
              <a:xfrm>
                <a:off x="1447764" y="3819791"/>
                <a:ext cx="2864076" cy="461665"/>
              </a:xfrm>
              <a:prstGeom prst="rect">
                <a:avLst/>
              </a:prstGeom>
              <a:blipFill>
                <a:blip r:embed="rId3"/>
                <a:stretch>
                  <a:fillRect l="-426" t="-10667" b="-30667"/>
                </a:stretch>
              </a:blipFill>
            </p:spPr>
            <p:txBody>
              <a:bodyPr/>
              <a:lstStyle/>
              <a:p>
                <a:r>
                  <a:rPr lang="fr-FR">
                    <a:noFill/>
                  </a:rPr>
                  <a:t> </a:t>
                </a:r>
              </a:p>
            </p:txBody>
          </p:sp>
        </mc:Fallback>
      </mc:AlternateContent>
      <p:pic>
        <p:nvPicPr>
          <p:cNvPr id="9" name="Image 8" descr="Une image contenant ligne, diagramme, Tracé, Police&#10;&#10;Le contenu généré par l’IA peut être incorrect.">
            <a:extLst>
              <a:ext uri="{FF2B5EF4-FFF2-40B4-BE49-F238E27FC236}">
                <a16:creationId xmlns:a16="http://schemas.microsoft.com/office/drawing/2014/main" id="{0B6E99D6-392C-92DE-0C4B-3FD90DA0992C}"/>
              </a:ext>
            </a:extLst>
          </p:cNvPr>
          <p:cNvPicPr>
            <a:picLocks noChangeAspect="1"/>
          </p:cNvPicPr>
          <p:nvPr/>
        </p:nvPicPr>
        <p:blipFill>
          <a:blip r:embed="rId4"/>
          <a:stretch>
            <a:fillRect/>
          </a:stretch>
        </p:blipFill>
        <p:spPr>
          <a:xfrm>
            <a:off x="5224362" y="1937488"/>
            <a:ext cx="5311600" cy="1882303"/>
          </a:xfrm>
          <a:prstGeom prst="rect">
            <a:avLst/>
          </a:prstGeom>
        </p:spPr>
      </p:pic>
    </p:spTree>
    <p:extLst>
      <p:ext uri="{BB962C8B-B14F-4D97-AF65-F5344CB8AC3E}">
        <p14:creationId xmlns:p14="http://schemas.microsoft.com/office/powerpoint/2010/main" val="2362545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E2929-2BA1-A33E-2AEF-2E5B51F7A15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A01AA62-C55B-4B4E-B2DB-D2619133DE54}"/>
              </a:ext>
            </a:extLst>
          </p:cNvPr>
          <p:cNvSpPr>
            <a:spLocks noGrp="1"/>
          </p:cNvSpPr>
          <p:nvPr>
            <p:ph type="title"/>
          </p:nvPr>
        </p:nvSpPr>
        <p:spPr/>
        <p:txBody>
          <a:bodyPr/>
          <a:lstStyle/>
          <a:p>
            <a:r>
              <a:rPr lang="fr-FR" dirty="0">
                <a:latin typeface="Calibri" panose="020F0502020204030204"/>
              </a:rPr>
              <a:t> </a:t>
            </a:r>
            <a:r>
              <a:rPr kumimoji="0" lang="fr-FR" sz="1600" b="1"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Observez la figure ci-dessous, puis répondez par vrai ou faux</a:t>
            </a:r>
            <a:endParaRPr lang="fr-FR" dirty="0"/>
          </a:p>
        </p:txBody>
      </p:sp>
      <p:sp>
        <p:nvSpPr>
          <p:cNvPr id="4" name="Espace réservé du contenu 3">
            <a:extLst>
              <a:ext uri="{FF2B5EF4-FFF2-40B4-BE49-F238E27FC236}">
                <a16:creationId xmlns:a16="http://schemas.microsoft.com/office/drawing/2014/main" id="{FF6AF122-6E87-5A4A-516D-5C821C50DED0}"/>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469A8095-893E-05B0-59B9-64473D8ED71A}"/>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3A27F393-9C3E-D97B-A5B5-58915330F3F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964062D9-79AB-DA43-80A1-65AAE7B6BEF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C3CDD297-F7CC-A1A3-2E9E-2550CF95E13E}"/>
              </a:ext>
            </a:extLst>
          </p:cNvPr>
          <p:cNvSpPr txBox="1"/>
          <p:nvPr/>
        </p:nvSpPr>
        <p:spPr>
          <a:xfrm>
            <a:off x="1101436" y="1423555"/>
            <a:ext cx="10205901" cy="316922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sp>
        <p:nvSpPr>
          <p:cNvPr id="17" name="Google Shape;266;p44">
            <a:extLst>
              <a:ext uri="{FF2B5EF4-FFF2-40B4-BE49-F238E27FC236}">
                <a16:creationId xmlns:a16="http://schemas.microsoft.com/office/drawing/2014/main" id="{BECE0835-215C-10F8-4263-EDDC8349DAFF}"/>
              </a:ext>
            </a:extLst>
          </p:cNvPr>
          <p:cNvSpPr/>
          <p:nvPr/>
        </p:nvSpPr>
        <p:spPr>
          <a:xfrm>
            <a:off x="2333428" y="5230714"/>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70590611-F7CA-AC1B-513A-D49AAE244193}"/>
              </a:ext>
            </a:extLst>
          </p:cNvPr>
          <p:cNvSpPr/>
          <p:nvPr/>
        </p:nvSpPr>
        <p:spPr>
          <a:xfrm>
            <a:off x="7258344" y="5230713"/>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3" name="Image 12" descr="Une image contenant ligne, diagramme, Tracé&#10;&#10;Le contenu généré par l’IA peut être incorrect.">
            <a:extLst>
              <a:ext uri="{FF2B5EF4-FFF2-40B4-BE49-F238E27FC236}">
                <a16:creationId xmlns:a16="http://schemas.microsoft.com/office/drawing/2014/main" id="{B49F3637-D8D3-8A48-68BB-F7F63EE575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4211" y="1531451"/>
            <a:ext cx="4976291" cy="1737511"/>
          </a:xfrm>
          <a:prstGeom prst="rect">
            <a:avLst/>
          </a:prstGeom>
        </p:spPr>
      </p:pic>
      <mc:AlternateContent xmlns:mc="http://schemas.openxmlformats.org/markup-compatibility/2006" xmlns:a14="http://schemas.microsoft.com/office/drawing/2010/main">
        <mc:Choice Requires="a14">
          <p:sp>
            <p:nvSpPr>
              <p:cNvPr id="14" name="ZoneTexte 13">
                <a:extLst>
                  <a:ext uri="{FF2B5EF4-FFF2-40B4-BE49-F238E27FC236}">
                    <a16:creationId xmlns:a16="http://schemas.microsoft.com/office/drawing/2014/main" id="{25DDE3E6-82A8-58E1-E39B-E4FD8E3F6A0F}"/>
                  </a:ext>
                </a:extLst>
              </p:cNvPr>
              <p:cNvSpPr txBox="1"/>
              <p:nvPr/>
            </p:nvSpPr>
            <p:spPr>
              <a:xfrm>
                <a:off x="4785360" y="3891280"/>
                <a:ext cx="1688176" cy="400110"/>
              </a:xfrm>
              <a:prstGeom prst="rect">
                <a:avLst/>
              </a:prstGeom>
              <a:noFill/>
            </p:spPr>
            <p:txBody>
              <a:bodyPr wrap="square" rtlCol="0">
                <a:spAutoFit/>
              </a:bodyPr>
              <a:lstStyle/>
              <a:p>
                <a14:m>
                  <m:oMath xmlns:m="http://schemas.openxmlformats.org/officeDocument/2006/math">
                    <m:r>
                      <a:rPr lang="fr-FR" sz="2000" b="1" i="1" kern="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ABC</a:t>
                </a:r>
                <a14:m>
                  <m:oMath xmlns:m="http://schemas.openxmlformats.org/officeDocument/2006/math">
                    <m:r>
                      <a:rPr lang="fr-FR" sz="2000" b="1" i="1" kern="0" dirty="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EGF</a:t>
                </a:r>
              </a:p>
            </p:txBody>
          </p:sp>
        </mc:Choice>
        <mc:Fallback xmlns="">
          <p:sp>
            <p:nvSpPr>
              <p:cNvPr id="14" name="ZoneTexte 13">
                <a:extLst>
                  <a:ext uri="{FF2B5EF4-FFF2-40B4-BE49-F238E27FC236}">
                    <a16:creationId xmlns:a16="http://schemas.microsoft.com/office/drawing/2014/main" id="{25DDE3E6-82A8-58E1-E39B-E4FD8E3F6A0F}"/>
                  </a:ext>
                </a:extLst>
              </p:cNvPr>
              <p:cNvSpPr txBox="1">
                <a:spLocks noRot="1" noChangeAspect="1" noMove="1" noResize="1" noEditPoints="1" noAdjustHandles="1" noChangeArrowheads="1" noChangeShapeType="1" noTextEdit="1"/>
              </p:cNvSpPr>
              <p:nvPr/>
            </p:nvSpPr>
            <p:spPr>
              <a:xfrm>
                <a:off x="4785360" y="3891280"/>
                <a:ext cx="1688176" cy="400110"/>
              </a:xfrm>
              <a:prstGeom prst="rect">
                <a:avLst/>
              </a:prstGeom>
              <a:blipFill>
                <a:blip r:embed="rId4"/>
                <a:stretch>
                  <a:fillRect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1862594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8D4CF-73DB-5E1C-229A-4FABB4B7AE9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11D6799-2B25-DD96-4EAD-0FE06B54879C}"/>
              </a:ext>
            </a:extLst>
          </p:cNvPr>
          <p:cNvSpPr>
            <a:spLocks noGrp="1"/>
          </p:cNvSpPr>
          <p:nvPr>
            <p:ph type="title"/>
          </p:nvPr>
        </p:nvSpPr>
        <p:spPr/>
        <p:txBody>
          <a:bodyPr/>
          <a:lstStyle/>
          <a:p>
            <a:r>
              <a:rPr lang="fr-FR" dirty="0">
                <a:latin typeface="Calibri" panose="020F0502020204030204"/>
              </a:rPr>
              <a:t> Nous appliquons le critère (CAC) de congruence de deux triangles. L’angle de même mesure est entre les côtés de même longueur</a:t>
            </a:r>
            <a:endParaRPr lang="fr-FR" dirty="0"/>
          </a:p>
        </p:txBody>
      </p:sp>
      <p:sp>
        <p:nvSpPr>
          <p:cNvPr id="4" name="Espace réservé du contenu 3">
            <a:extLst>
              <a:ext uri="{FF2B5EF4-FFF2-40B4-BE49-F238E27FC236}">
                <a16:creationId xmlns:a16="http://schemas.microsoft.com/office/drawing/2014/main" id="{044BF2E1-9E5B-6F7A-7937-C8A290E4BE1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sp>
        <p:nvSpPr>
          <p:cNvPr id="17" name="Google Shape;266;p44">
            <a:extLst>
              <a:ext uri="{FF2B5EF4-FFF2-40B4-BE49-F238E27FC236}">
                <a16:creationId xmlns:a16="http://schemas.microsoft.com/office/drawing/2014/main" id="{16EE6EEC-C38C-E123-2317-C0243911A7A4}"/>
              </a:ext>
            </a:extLst>
          </p:cNvPr>
          <p:cNvSpPr/>
          <p:nvPr/>
        </p:nvSpPr>
        <p:spPr>
          <a:xfrm>
            <a:off x="2175927" y="5463079"/>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CC1B1DFA-5711-1326-69AF-EE5124191C67}"/>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Google Shape;265;p44">
            <a:extLst>
              <a:ext uri="{FF2B5EF4-FFF2-40B4-BE49-F238E27FC236}">
                <a16:creationId xmlns:a16="http://schemas.microsoft.com/office/drawing/2014/main" id="{03AC9665-06CE-C693-BF12-6F1966FFCF16}"/>
              </a:ext>
            </a:extLst>
          </p:cNvPr>
          <p:cNvSpPr txBox="1"/>
          <p:nvPr/>
        </p:nvSpPr>
        <p:spPr>
          <a:xfrm>
            <a:off x="1101436" y="1423555"/>
            <a:ext cx="10205901" cy="316922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pic>
        <p:nvPicPr>
          <p:cNvPr id="9" name="Image 8" descr="Une image contenant ligne, diagramme, Tracé&#10;&#10;Le contenu généré par l’IA peut être incorrect.">
            <a:extLst>
              <a:ext uri="{FF2B5EF4-FFF2-40B4-BE49-F238E27FC236}">
                <a16:creationId xmlns:a16="http://schemas.microsoft.com/office/drawing/2014/main" id="{88C1241C-79BD-24C3-3649-9C7E81CD8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4211" y="1531451"/>
            <a:ext cx="4976291" cy="1737511"/>
          </a:xfrm>
          <a:prstGeom prst="rect">
            <a:avLst/>
          </a:prstGeom>
        </p:spPr>
      </p:pic>
      <mc:AlternateContent xmlns:mc="http://schemas.openxmlformats.org/markup-compatibility/2006" xmlns:a14="http://schemas.microsoft.com/office/drawing/2010/main">
        <mc:Choice Requires="a14">
          <p:sp>
            <p:nvSpPr>
              <p:cNvPr id="10" name="ZoneTexte 9">
                <a:extLst>
                  <a:ext uri="{FF2B5EF4-FFF2-40B4-BE49-F238E27FC236}">
                    <a16:creationId xmlns:a16="http://schemas.microsoft.com/office/drawing/2014/main" id="{68D66C61-90B8-C769-19D0-A13CC5987632}"/>
                  </a:ext>
                </a:extLst>
              </p:cNvPr>
              <p:cNvSpPr txBox="1"/>
              <p:nvPr/>
            </p:nvSpPr>
            <p:spPr>
              <a:xfrm>
                <a:off x="4785360" y="3891280"/>
                <a:ext cx="1688176" cy="400110"/>
              </a:xfrm>
              <a:prstGeom prst="rect">
                <a:avLst/>
              </a:prstGeom>
              <a:noFill/>
            </p:spPr>
            <p:txBody>
              <a:bodyPr wrap="square" rtlCol="0">
                <a:spAutoFit/>
              </a:bodyPr>
              <a:lstStyle/>
              <a:p>
                <a14:m>
                  <m:oMath xmlns:m="http://schemas.openxmlformats.org/officeDocument/2006/math">
                    <m:r>
                      <a:rPr lang="fr-FR" sz="2000" b="1" i="1" kern="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ABC</a:t>
                </a:r>
                <a14:m>
                  <m:oMath xmlns:m="http://schemas.openxmlformats.org/officeDocument/2006/math">
                    <m:r>
                      <a:rPr lang="fr-FR" sz="2000" b="1" i="1" kern="0" dirty="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EGF</a:t>
                </a:r>
              </a:p>
            </p:txBody>
          </p:sp>
        </mc:Choice>
        <mc:Fallback xmlns="">
          <p:sp>
            <p:nvSpPr>
              <p:cNvPr id="10" name="ZoneTexte 9">
                <a:extLst>
                  <a:ext uri="{FF2B5EF4-FFF2-40B4-BE49-F238E27FC236}">
                    <a16:creationId xmlns:a16="http://schemas.microsoft.com/office/drawing/2014/main" id="{68D66C61-90B8-C769-19D0-A13CC5987632}"/>
                  </a:ext>
                </a:extLst>
              </p:cNvPr>
              <p:cNvSpPr txBox="1">
                <a:spLocks noRot="1" noChangeAspect="1" noMove="1" noResize="1" noEditPoints="1" noAdjustHandles="1" noChangeArrowheads="1" noChangeShapeType="1" noTextEdit="1"/>
              </p:cNvSpPr>
              <p:nvPr/>
            </p:nvSpPr>
            <p:spPr>
              <a:xfrm>
                <a:off x="4785360" y="3891280"/>
                <a:ext cx="1688176" cy="400110"/>
              </a:xfrm>
              <a:prstGeom prst="rect">
                <a:avLst/>
              </a:prstGeom>
              <a:blipFill>
                <a:blip r:embed="rId4"/>
                <a:stretch>
                  <a:fillRect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25147841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97C4C-5E78-79A2-18C5-C3B1390DA5B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13D976D-7FDE-3B23-9861-39D3EDE14B83}"/>
              </a:ext>
            </a:extLst>
          </p:cNvPr>
          <p:cNvSpPr>
            <a:spLocks noGrp="1"/>
          </p:cNvSpPr>
          <p:nvPr>
            <p:ph type="title"/>
          </p:nvPr>
        </p:nvSpPr>
        <p:spPr/>
        <p:txBody>
          <a:bodyPr/>
          <a:lstStyle/>
          <a:p>
            <a:r>
              <a:rPr lang="fr-FR" dirty="0">
                <a:latin typeface="Calibri" panose="020F0502020204030204"/>
              </a:rPr>
              <a:t> Observez la figure ci-dessous, puis répondez par vrai ou faux</a:t>
            </a:r>
            <a:endParaRPr lang="fr-FR" dirty="0"/>
          </a:p>
        </p:txBody>
      </p:sp>
      <p:sp>
        <p:nvSpPr>
          <p:cNvPr id="4" name="Espace réservé du contenu 3">
            <a:extLst>
              <a:ext uri="{FF2B5EF4-FFF2-40B4-BE49-F238E27FC236}">
                <a16:creationId xmlns:a16="http://schemas.microsoft.com/office/drawing/2014/main" id="{9920EFF7-B5EF-BA0B-D6EF-E95183F6A949}"/>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36213C48-91F2-8317-AD03-CF1B5517E3ED}"/>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DFE407BB-1871-0AF0-415F-8563D86A2DEA}"/>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ED6AC822-9119-31F9-D26E-AADFD0B7734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C060AB50-D622-6C13-F10E-ECCC8662556E}"/>
              </a:ext>
            </a:extLst>
          </p:cNvPr>
          <p:cNvSpPr txBox="1"/>
          <p:nvPr/>
        </p:nvSpPr>
        <p:spPr>
          <a:xfrm>
            <a:off x="1101436" y="1423555"/>
            <a:ext cx="10205901" cy="316922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sp>
        <p:nvSpPr>
          <p:cNvPr id="17" name="Google Shape;266;p44">
            <a:extLst>
              <a:ext uri="{FF2B5EF4-FFF2-40B4-BE49-F238E27FC236}">
                <a16:creationId xmlns:a16="http://schemas.microsoft.com/office/drawing/2014/main" id="{BC36B411-00C1-E3F9-0544-06F542408E05}"/>
              </a:ext>
            </a:extLst>
          </p:cNvPr>
          <p:cNvSpPr/>
          <p:nvPr/>
        </p:nvSpPr>
        <p:spPr>
          <a:xfrm>
            <a:off x="2333428" y="5230714"/>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919A3942-7384-4C1E-3514-EBBC664F5DFD}"/>
              </a:ext>
            </a:extLst>
          </p:cNvPr>
          <p:cNvSpPr/>
          <p:nvPr/>
        </p:nvSpPr>
        <p:spPr>
          <a:xfrm>
            <a:off x="7258344" y="5230713"/>
            <a:ext cx="1978411" cy="726583"/>
          </a:xfrm>
          <a:prstGeom prst="rect">
            <a:avLst/>
          </a:prstGeom>
          <a:solidFill>
            <a:srgbClr val="EEEEEE"/>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 name="Image 2" descr="Une image contenant ligne, diagramme&#10;&#10;Le contenu généré par l’IA peut être incorrect.">
            <a:extLst>
              <a:ext uri="{FF2B5EF4-FFF2-40B4-BE49-F238E27FC236}">
                <a16:creationId xmlns:a16="http://schemas.microsoft.com/office/drawing/2014/main" id="{8A4048D1-233F-3E81-4783-05C9338B8B44}"/>
              </a:ext>
            </a:extLst>
          </p:cNvPr>
          <p:cNvPicPr>
            <a:picLocks noChangeAspect="1"/>
          </p:cNvPicPr>
          <p:nvPr/>
        </p:nvPicPr>
        <p:blipFill>
          <a:blip r:embed="rId3"/>
          <a:stretch>
            <a:fillRect/>
          </a:stretch>
        </p:blipFill>
        <p:spPr>
          <a:xfrm>
            <a:off x="3525096" y="1663801"/>
            <a:ext cx="4435224" cy="1676545"/>
          </a:xfrm>
          <a:prstGeom prst="rect">
            <a:avLst/>
          </a:prstGeom>
        </p:spPr>
      </p:pic>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E37208AF-4974-D04F-FB4C-54413B07C7DA}"/>
                  </a:ext>
                </a:extLst>
              </p:cNvPr>
              <p:cNvSpPr txBox="1"/>
              <p:nvPr/>
            </p:nvSpPr>
            <p:spPr>
              <a:xfrm>
                <a:off x="4785360" y="3891280"/>
                <a:ext cx="1688176" cy="400110"/>
              </a:xfrm>
              <a:prstGeom prst="rect">
                <a:avLst/>
              </a:prstGeom>
              <a:noFill/>
            </p:spPr>
            <p:txBody>
              <a:bodyPr wrap="square" rtlCol="0">
                <a:spAutoFit/>
              </a:bodyPr>
              <a:lstStyle/>
              <a:p>
                <a:pPr lvl="0" algn="ctr">
                  <a:buClr>
                    <a:srgbClr val="000000"/>
                  </a:buClr>
                  <a:defRPr/>
                </a:pPr>
                <a14:m>
                  <m:oMath xmlns:m="http://schemas.openxmlformats.org/officeDocument/2006/math">
                    <m:r>
                      <a:rPr lang="fr-FR" sz="2000" b="1" i="1" kern="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ABC</a:t>
                </a:r>
                <a14:m>
                  <m:oMath xmlns:m="http://schemas.openxmlformats.org/officeDocument/2006/math">
                    <m:r>
                      <a:rPr lang="fr-FR" sz="2000" b="1" i="1" kern="0" dirty="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LNM</a:t>
                </a:r>
              </a:p>
            </p:txBody>
          </p:sp>
        </mc:Choice>
        <mc:Fallback xmlns="">
          <p:sp>
            <p:nvSpPr>
              <p:cNvPr id="5" name="ZoneTexte 4">
                <a:extLst>
                  <a:ext uri="{FF2B5EF4-FFF2-40B4-BE49-F238E27FC236}">
                    <a16:creationId xmlns:a16="http://schemas.microsoft.com/office/drawing/2014/main" id="{E37208AF-4974-D04F-FB4C-54413B07C7DA}"/>
                  </a:ext>
                </a:extLst>
              </p:cNvPr>
              <p:cNvSpPr txBox="1">
                <a:spLocks noRot="1" noChangeAspect="1" noMove="1" noResize="1" noEditPoints="1" noAdjustHandles="1" noChangeArrowheads="1" noChangeShapeType="1" noTextEdit="1"/>
              </p:cNvSpPr>
              <p:nvPr/>
            </p:nvSpPr>
            <p:spPr>
              <a:xfrm>
                <a:off x="4785360" y="3891280"/>
                <a:ext cx="1688176" cy="400110"/>
              </a:xfrm>
              <a:prstGeom prst="rect">
                <a:avLst/>
              </a:prstGeom>
              <a:blipFill>
                <a:blip r:embed="rId4"/>
                <a:stretch>
                  <a:fillRect t="-7576" r="-3971" b="-25758"/>
                </a:stretch>
              </a:blipFill>
            </p:spPr>
            <p:txBody>
              <a:bodyPr/>
              <a:lstStyle/>
              <a:p>
                <a:r>
                  <a:rPr lang="fr-FR">
                    <a:noFill/>
                  </a:rPr>
                  <a:t> </a:t>
                </a:r>
              </a:p>
            </p:txBody>
          </p:sp>
        </mc:Fallback>
      </mc:AlternateContent>
    </p:spTree>
    <p:extLst>
      <p:ext uri="{BB962C8B-B14F-4D97-AF65-F5344CB8AC3E}">
        <p14:creationId xmlns:p14="http://schemas.microsoft.com/office/powerpoint/2010/main" val="4243969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9AC14-5231-F80C-72FE-689C3C82614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AAC3767-F527-9A72-8172-D8E8555515B3}"/>
              </a:ext>
            </a:extLst>
          </p:cNvPr>
          <p:cNvSpPr>
            <a:spLocks noGrp="1"/>
          </p:cNvSpPr>
          <p:nvPr>
            <p:ph type="title"/>
          </p:nvPr>
        </p:nvSpPr>
        <p:spPr/>
        <p:txBody>
          <a:bodyPr/>
          <a:lstStyle/>
          <a:p>
            <a:r>
              <a:rPr lang="fr-FR" dirty="0">
                <a:latin typeface="Calibri" panose="020F0502020204030204"/>
              </a:rPr>
              <a:t> Nous appliquons le critère (ACA) de congruence de deux triangles. Le côté de même longueur est commun aux angles de même mesure</a:t>
            </a:r>
            <a:endParaRPr lang="fr-FR" dirty="0"/>
          </a:p>
        </p:txBody>
      </p:sp>
      <p:sp>
        <p:nvSpPr>
          <p:cNvPr id="4" name="Espace réservé du contenu 3">
            <a:extLst>
              <a:ext uri="{FF2B5EF4-FFF2-40B4-BE49-F238E27FC236}">
                <a16:creationId xmlns:a16="http://schemas.microsoft.com/office/drawing/2014/main" id="{553F6922-2A6F-239C-EA76-D38849352CB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sp>
        <p:nvSpPr>
          <p:cNvPr id="17" name="Google Shape;266;p44">
            <a:extLst>
              <a:ext uri="{FF2B5EF4-FFF2-40B4-BE49-F238E27FC236}">
                <a16:creationId xmlns:a16="http://schemas.microsoft.com/office/drawing/2014/main" id="{7FF353A8-CC95-57F4-B334-2CED5478CB80}"/>
              </a:ext>
            </a:extLst>
          </p:cNvPr>
          <p:cNvSpPr/>
          <p:nvPr/>
        </p:nvSpPr>
        <p:spPr>
          <a:xfrm>
            <a:off x="2144754" y="5194199"/>
            <a:ext cx="1978411" cy="726583"/>
          </a:xfrm>
          <a:prstGeom prst="rect">
            <a:avLst/>
          </a:prstGeom>
          <a:solidFill>
            <a:srgbClr val="156082"/>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600" b="1" i="0" u="none" strike="noStrike" kern="0" cap="none" spc="0" normalizeH="0" baseline="0" noProof="0">
                <a:ln>
                  <a:noFill/>
                </a:ln>
                <a:solidFill>
                  <a:schemeClr val="bg1"/>
                </a:solidFill>
                <a:effectLst/>
                <a:uLnTx/>
                <a:uFillTx/>
                <a:latin typeface="Calibri"/>
                <a:ea typeface="Calibri"/>
                <a:cs typeface="Calibri"/>
                <a:sym typeface="Calibri"/>
              </a:rPr>
              <a:t>Vrai</a:t>
            </a:r>
            <a:endParaRPr kumimoji="0" sz="1600" b="1" i="0" u="none" strike="noStrike" kern="0" cap="none" spc="0" normalizeH="0" baseline="0" noProof="0">
              <a:ln>
                <a:noFill/>
              </a:ln>
              <a:solidFill>
                <a:schemeClr val="bg1"/>
              </a:solidFill>
              <a:effectLst/>
              <a:uLnTx/>
              <a:uFillTx/>
              <a:latin typeface="Calibri"/>
              <a:ea typeface="Calibri"/>
              <a:cs typeface="Calibri"/>
              <a:sym typeface="Calibri"/>
            </a:endParaRPr>
          </a:p>
        </p:txBody>
      </p:sp>
      <p:pic>
        <p:nvPicPr>
          <p:cNvPr id="3" name="Image 8">
            <a:extLst>
              <a:ext uri="{FF2B5EF4-FFF2-40B4-BE49-F238E27FC236}">
                <a16:creationId xmlns:a16="http://schemas.microsoft.com/office/drawing/2014/main" id="{05A67665-033B-2F28-9DF8-4C6449CED009}"/>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Google Shape;265;p44">
            <a:extLst>
              <a:ext uri="{FF2B5EF4-FFF2-40B4-BE49-F238E27FC236}">
                <a16:creationId xmlns:a16="http://schemas.microsoft.com/office/drawing/2014/main" id="{B36CE1CC-0BDB-C519-F0FE-EF603D354932}"/>
              </a:ext>
            </a:extLst>
          </p:cNvPr>
          <p:cNvSpPr txBox="1"/>
          <p:nvPr/>
        </p:nvSpPr>
        <p:spPr>
          <a:xfrm>
            <a:off x="1101436" y="1423555"/>
            <a:ext cx="10205901" cy="316922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pic>
        <p:nvPicPr>
          <p:cNvPr id="6" name="Image 5" descr="Une image contenant ligne, diagramme&#10;&#10;Le contenu généré par l’IA peut être incorrect.">
            <a:extLst>
              <a:ext uri="{FF2B5EF4-FFF2-40B4-BE49-F238E27FC236}">
                <a16:creationId xmlns:a16="http://schemas.microsoft.com/office/drawing/2014/main" id="{87305163-7E9C-2274-A23A-938682E070A3}"/>
              </a:ext>
            </a:extLst>
          </p:cNvPr>
          <p:cNvPicPr>
            <a:picLocks noChangeAspect="1"/>
          </p:cNvPicPr>
          <p:nvPr/>
        </p:nvPicPr>
        <p:blipFill>
          <a:blip r:embed="rId3"/>
          <a:stretch>
            <a:fillRect/>
          </a:stretch>
        </p:blipFill>
        <p:spPr>
          <a:xfrm>
            <a:off x="3525096" y="1663801"/>
            <a:ext cx="4435224" cy="1676545"/>
          </a:xfrm>
          <a:prstGeom prst="rect">
            <a:avLst/>
          </a:prstGeom>
        </p:spPr>
      </p:pic>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61EFF21C-6DDC-51CC-0551-73EECB55C4B3}"/>
                  </a:ext>
                </a:extLst>
              </p:cNvPr>
              <p:cNvSpPr txBox="1"/>
              <p:nvPr/>
            </p:nvSpPr>
            <p:spPr>
              <a:xfrm>
                <a:off x="4785360" y="3891280"/>
                <a:ext cx="1688176" cy="400110"/>
              </a:xfrm>
              <a:prstGeom prst="rect">
                <a:avLst/>
              </a:prstGeom>
              <a:noFill/>
            </p:spPr>
            <p:txBody>
              <a:bodyPr wrap="square" rtlCol="0">
                <a:spAutoFit/>
              </a:bodyPr>
              <a:lstStyle/>
              <a:p>
                <a:pPr lvl="0" algn="ctr">
                  <a:buClr>
                    <a:srgbClr val="000000"/>
                  </a:buClr>
                  <a:defRPr/>
                </a:pPr>
                <a14:m>
                  <m:oMath xmlns:m="http://schemas.openxmlformats.org/officeDocument/2006/math">
                    <m:r>
                      <a:rPr lang="fr-FR" sz="2000" b="1" i="1" kern="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ABC</a:t>
                </a:r>
                <a14:m>
                  <m:oMath xmlns:m="http://schemas.openxmlformats.org/officeDocument/2006/math">
                    <m:r>
                      <a:rPr lang="fr-FR" sz="2000" b="1" i="1" kern="0" dirty="0">
                        <a:solidFill>
                          <a:srgbClr val="000000"/>
                        </a:solidFill>
                        <a:latin typeface="Cambria Math" panose="02040503050406030204" pitchFamily="18" charset="0"/>
                        <a:ea typeface="Cambria Math" panose="02040503050406030204" pitchFamily="18" charset="0"/>
                        <a:sym typeface="Arial"/>
                      </a:rPr>
                      <m:t>≡∆</m:t>
                    </m:r>
                  </m:oMath>
                </a14:m>
                <a:r>
                  <a:rPr lang="fr-FR" sz="2000" b="1" kern="0" dirty="0">
                    <a:solidFill>
                      <a:srgbClr val="000000"/>
                    </a:solidFill>
                    <a:latin typeface="Calibri"/>
                    <a:cs typeface="Calibri"/>
                    <a:sym typeface="Arial"/>
                  </a:rPr>
                  <a:t>LNM</a:t>
                </a:r>
              </a:p>
            </p:txBody>
          </p:sp>
        </mc:Choice>
        <mc:Fallback xmlns="">
          <p:sp>
            <p:nvSpPr>
              <p:cNvPr id="7" name="ZoneTexte 6">
                <a:extLst>
                  <a:ext uri="{FF2B5EF4-FFF2-40B4-BE49-F238E27FC236}">
                    <a16:creationId xmlns:a16="http://schemas.microsoft.com/office/drawing/2014/main" id="{61EFF21C-6DDC-51CC-0551-73EECB55C4B3}"/>
                  </a:ext>
                </a:extLst>
              </p:cNvPr>
              <p:cNvSpPr txBox="1">
                <a:spLocks noRot="1" noChangeAspect="1" noMove="1" noResize="1" noEditPoints="1" noAdjustHandles="1" noChangeArrowheads="1" noChangeShapeType="1" noTextEdit="1"/>
              </p:cNvSpPr>
              <p:nvPr/>
            </p:nvSpPr>
            <p:spPr>
              <a:xfrm>
                <a:off x="4785360" y="3891280"/>
                <a:ext cx="1688176" cy="400110"/>
              </a:xfrm>
              <a:prstGeom prst="rect">
                <a:avLst/>
              </a:prstGeom>
              <a:blipFill>
                <a:blip r:embed="rId4"/>
                <a:stretch>
                  <a:fillRect t="-7576" r="-3971" b="-25758"/>
                </a:stretch>
              </a:blipFill>
            </p:spPr>
            <p:txBody>
              <a:bodyPr/>
              <a:lstStyle/>
              <a:p>
                <a:r>
                  <a:rPr lang="fr-FR">
                    <a:noFill/>
                  </a:rPr>
                  <a:t> </a:t>
                </a:r>
              </a:p>
            </p:txBody>
          </p:sp>
        </mc:Fallback>
      </mc:AlternateContent>
    </p:spTree>
    <p:extLst>
      <p:ext uri="{BB962C8B-B14F-4D97-AF65-F5344CB8AC3E}">
        <p14:creationId xmlns:p14="http://schemas.microsoft.com/office/powerpoint/2010/main" val="3676558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69CFA97-95F8-D298-AAB0-A9889DC54616}"/>
                  </a:ext>
                </a:extLst>
              </p:cNvPr>
              <p:cNvSpPr>
                <a:spLocks noGrp="1"/>
              </p:cNvSpPr>
              <p:nvPr>
                <p:ph type="title"/>
              </p:nvPr>
            </p:nvSpPr>
            <p:spPr/>
            <p:txBody>
              <a:bodyPr/>
              <a:lstStyle/>
              <a:p>
                <a14:m>
                  <m:oMath xmlns:m="http://schemas.openxmlformats.org/officeDocument/2006/math">
                    <m:r>
                      <a:rPr lang="fr-FR" b="1" i="1" smtClean="0">
                        <a:latin typeface="Cambria Math" panose="02040503050406030204" pitchFamily="18" charset="0"/>
                      </a:rPr>
                      <m:t>𝒎</m:t>
                    </m:r>
                  </m:oMath>
                </a14:m>
                <a:r>
                  <a:rPr lang="fr-FR" dirty="0"/>
                  <a:t>//</a:t>
                </a:r>
                <a14:m>
                  <m:oMath xmlns:m="http://schemas.openxmlformats.org/officeDocument/2006/math">
                    <m:r>
                      <a:rPr lang="fr-FR" b="1" i="1" dirty="0" smtClean="0">
                        <a:latin typeface="Cambria Math" panose="02040503050406030204" pitchFamily="18" charset="0"/>
                      </a:rPr>
                      <m:t>𝒏</m:t>
                    </m:r>
                  </m:oMath>
                </a14:m>
                <a:r>
                  <a:rPr lang="fr-FR" dirty="0"/>
                  <a:t>. Nous allons utiliser la propriété de l’égalité des angles correspondants pour montrer la propriété de l’égalité des angles alternes-internes </a:t>
                </a:r>
              </a:p>
            </p:txBody>
          </p:sp>
        </mc:Choice>
        <mc:Fallback xmlns="">
          <p:sp>
            <p:nvSpPr>
              <p:cNvPr id="2" name="Title 1">
                <a:extLst>
                  <a:ext uri="{FF2B5EF4-FFF2-40B4-BE49-F238E27FC236}">
                    <a16:creationId xmlns:a16="http://schemas.microsoft.com/office/drawing/2014/main" id="{C69CFA97-95F8-D298-AAB0-A9889DC54616}"/>
                  </a:ext>
                </a:extLst>
              </p:cNvPr>
              <p:cNvSpPr>
                <a:spLocks noGrp="1" noRot="1" noChangeAspect="1" noMove="1" noResize="1" noEditPoints="1" noAdjustHandles="1" noChangeArrowheads="1" noChangeShapeType="1" noTextEdit="1"/>
              </p:cNvSpPr>
              <p:nvPr>
                <p:ph type="title"/>
              </p:nvPr>
            </p:nvSpPr>
            <p:spPr>
              <a:blipFill>
                <a:blip r:embed="rId2"/>
                <a:stretch>
                  <a:fillRect l="-347" t="-63636" b="-79545"/>
                </a:stretch>
              </a:blipFill>
            </p:spPr>
            <p:txBody>
              <a:bodyPr/>
              <a:lstStyle/>
              <a:p>
                <a:r>
                  <a:rPr lang="fr-FR">
                    <a:noFill/>
                  </a:rPr>
                  <a:t> </a:t>
                </a:r>
              </a:p>
            </p:txBody>
          </p:sp>
        </mc:Fallback>
      </mc:AlternateContent>
      <p:sp>
        <p:nvSpPr>
          <p:cNvPr id="4" name="Content Placeholder 3">
            <a:extLst>
              <a:ext uri="{FF2B5EF4-FFF2-40B4-BE49-F238E27FC236}">
                <a16:creationId xmlns:a16="http://schemas.microsoft.com/office/drawing/2014/main" id="{1E8D059B-E1E9-7E0A-1426-60A682D8939E}"/>
              </a:ext>
            </a:extLst>
          </p:cNvPr>
          <p:cNvSpPr>
            <a:spLocks noGrp="1"/>
          </p:cNvSpPr>
          <p:nvPr>
            <p:ph sz="quarter" idx="11"/>
          </p:nvPr>
        </p:nvSpPr>
        <p:spPr/>
        <p:txBody>
          <a:bodyPr/>
          <a:lstStyle/>
          <a:p>
            <a:r>
              <a:rPr lang="fr-FR" dirty="0"/>
              <a:t>L’enseignant donne 30s aux élèves pour réfléchir, puis invite deux ou trois d'entre eux à répondre.</a:t>
            </a:r>
          </a:p>
        </p:txBody>
      </p:sp>
      <p:grpSp>
        <p:nvGrpSpPr>
          <p:cNvPr id="9" name="Groupe 8">
            <a:extLst>
              <a:ext uri="{FF2B5EF4-FFF2-40B4-BE49-F238E27FC236}">
                <a16:creationId xmlns:a16="http://schemas.microsoft.com/office/drawing/2014/main" id="{59C6A76D-C609-3FCD-D2FB-7EF6C1A89715}"/>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6E733ED-3E1B-8B45-8882-A23FF61BE2F5}"/>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300CD8D-D1F0-2A4E-0066-8B7DA65EA39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descr="Une image contenant texte, capture d’écran, ligne, Police&#10;&#10;Le contenu généré par l’IA peut être incorrect.">
            <a:extLst>
              <a:ext uri="{FF2B5EF4-FFF2-40B4-BE49-F238E27FC236}">
                <a16:creationId xmlns:a16="http://schemas.microsoft.com/office/drawing/2014/main" id="{CDF0956C-F9C0-69F7-3C1C-2D3186DA9CFD}"/>
              </a:ext>
            </a:extLst>
          </p:cNvPr>
          <p:cNvPicPr>
            <a:picLocks noChangeAspect="1"/>
          </p:cNvPicPr>
          <p:nvPr/>
        </p:nvPicPr>
        <p:blipFill>
          <a:blip r:embed="rId4"/>
          <a:stretch>
            <a:fillRect/>
          </a:stretch>
        </p:blipFill>
        <p:spPr>
          <a:xfrm>
            <a:off x="498764" y="1529950"/>
            <a:ext cx="10450021" cy="3798100"/>
          </a:xfrm>
          <a:prstGeom prst="rect">
            <a:avLst/>
          </a:prstGeom>
        </p:spPr>
      </p:pic>
    </p:spTree>
    <p:extLst>
      <p:ext uri="{BB962C8B-B14F-4D97-AF65-F5344CB8AC3E}">
        <p14:creationId xmlns:p14="http://schemas.microsoft.com/office/powerpoint/2010/main" val="3794226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9C2D-56E3-AA5F-F175-B2A2874DD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51647-318E-DFA9-10D3-75A80F7445F8}"/>
              </a:ext>
            </a:extLst>
          </p:cNvPr>
          <p:cNvSpPr>
            <a:spLocks noGrp="1"/>
          </p:cNvSpPr>
          <p:nvPr>
            <p:ph type="title"/>
          </p:nvPr>
        </p:nvSpPr>
        <p:spPr/>
        <p:txBody>
          <a:bodyPr/>
          <a:lstStyle/>
          <a:p>
            <a:r>
              <a:rPr lang="fr-FR" dirty="0"/>
              <a:t>𝒎//𝒏 . Nous avons utilisé deux résultats concernant les angles correspondants et les angles opposés par le sommet pour montrer que les deux angles alternes-internes sont égaux</a:t>
            </a:r>
          </a:p>
        </p:txBody>
      </p:sp>
      <p:sp>
        <p:nvSpPr>
          <p:cNvPr id="4" name="Content Placeholder 3">
            <a:extLst>
              <a:ext uri="{FF2B5EF4-FFF2-40B4-BE49-F238E27FC236}">
                <a16:creationId xmlns:a16="http://schemas.microsoft.com/office/drawing/2014/main" id="{8E106E6A-E39B-F0DB-7A69-9BEFAB65055B}"/>
              </a:ext>
            </a:extLst>
          </p:cNvPr>
          <p:cNvSpPr>
            <a:spLocks noGrp="1"/>
          </p:cNvSpPr>
          <p:nvPr>
            <p:ph sz="quarter" idx="11"/>
          </p:nvPr>
        </p:nvSpPr>
        <p:spPr/>
        <p:txBody>
          <a:bodyPr/>
          <a:lstStyle/>
          <a:p>
            <a:r>
              <a:rPr lang="fr-FR" dirty="0"/>
              <a:t>L’enseignant affiche et explique les réponses.</a:t>
            </a:r>
          </a:p>
        </p:txBody>
      </p:sp>
      <p:pic>
        <p:nvPicPr>
          <p:cNvPr id="17" name="Image 8">
            <a:extLst>
              <a:ext uri="{FF2B5EF4-FFF2-40B4-BE49-F238E27FC236}">
                <a16:creationId xmlns:a16="http://schemas.microsoft.com/office/drawing/2014/main" id="{7EBE11A9-8DD5-4B26-33EC-E558E01D0EF9}"/>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5" name="Image 4" descr="Une image contenant texte, capture d’écran, ligne, Police&#10;&#10;Le contenu généré par l’IA peut être incorrect.">
            <a:extLst>
              <a:ext uri="{FF2B5EF4-FFF2-40B4-BE49-F238E27FC236}">
                <a16:creationId xmlns:a16="http://schemas.microsoft.com/office/drawing/2014/main" id="{CCEB9996-8E10-9644-A2E0-AC36CB69437A}"/>
              </a:ext>
            </a:extLst>
          </p:cNvPr>
          <p:cNvPicPr>
            <a:picLocks noChangeAspect="1"/>
          </p:cNvPicPr>
          <p:nvPr/>
        </p:nvPicPr>
        <p:blipFill>
          <a:blip r:embed="rId3"/>
          <a:stretch>
            <a:fillRect/>
          </a:stretch>
        </p:blipFill>
        <p:spPr>
          <a:xfrm>
            <a:off x="778058" y="1394868"/>
            <a:ext cx="10450021" cy="3798100"/>
          </a:xfrm>
          <a:prstGeom prst="rect">
            <a:avLst/>
          </a:prstGeom>
        </p:spPr>
      </p:pic>
      <mc:AlternateContent xmlns:mc="http://schemas.openxmlformats.org/markup-compatibility/2006" xmlns:a14="http://schemas.microsoft.com/office/drawing/2010/main">
        <mc:Choice Requires="a14">
          <p:sp>
            <p:nvSpPr>
              <p:cNvPr id="9" name="ZoneTexte 8">
                <a:extLst>
                  <a:ext uri="{FF2B5EF4-FFF2-40B4-BE49-F238E27FC236}">
                    <a16:creationId xmlns:a16="http://schemas.microsoft.com/office/drawing/2014/main" id="{C5D8F144-5EA0-9F3A-4394-E32E9B580026}"/>
                  </a:ext>
                </a:extLst>
              </p:cNvPr>
              <p:cNvSpPr txBox="1"/>
              <p:nvPr/>
            </p:nvSpPr>
            <p:spPr>
              <a:xfrm>
                <a:off x="4064232" y="3483439"/>
                <a:ext cx="1193569"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𝑏</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              </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𝑐</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9" name="ZoneTexte 8">
                <a:extLst>
                  <a:ext uri="{FF2B5EF4-FFF2-40B4-BE49-F238E27FC236}">
                    <a16:creationId xmlns:a16="http://schemas.microsoft.com/office/drawing/2014/main" id="{C5D8F144-5EA0-9F3A-4394-E32E9B580026}"/>
                  </a:ext>
                </a:extLst>
              </p:cNvPr>
              <p:cNvSpPr txBox="1">
                <a:spLocks noRot="1" noChangeAspect="1" noMove="1" noResize="1" noEditPoints="1" noAdjustHandles="1" noChangeArrowheads="1" noChangeShapeType="1" noTextEdit="1"/>
              </p:cNvSpPr>
              <p:nvPr/>
            </p:nvSpPr>
            <p:spPr>
              <a:xfrm>
                <a:off x="4064232" y="3483439"/>
                <a:ext cx="1193569" cy="400110"/>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ZoneTexte 9">
                <a:extLst>
                  <a:ext uri="{FF2B5EF4-FFF2-40B4-BE49-F238E27FC236}">
                    <a16:creationId xmlns:a16="http://schemas.microsoft.com/office/drawing/2014/main" id="{BBDC5219-0A5F-3297-ED69-A5EE64C31570}"/>
                  </a:ext>
                </a:extLst>
              </p:cNvPr>
              <p:cNvSpPr txBox="1"/>
              <p:nvPr/>
            </p:nvSpPr>
            <p:spPr>
              <a:xfrm>
                <a:off x="2439782" y="4342425"/>
                <a:ext cx="1269775" cy="400110"/>
              </a:xfrm>
              <a:prstGeom prst="rect">
                <a:avLst/>
              </a:prstGeom>
              <a:noFill/>
            </p:spPr>
            <p:txBody>
              <a:bodyPr wrap="square" rtlCol="0">
                <a:spAutoFit/>
              </a:bodyPr>
              <a:lstStyle/>
              <a:p>
                <a:pPr algn="l"/>
                <a:r>
                  <a:rPr lang="fr-FR" sz="2000" b="0" dirty="0">
                    <a:solidFill>
                      <a:srgbClr val="FF0000"/>
                    </a:solidFill>
                    <a:ea typeface="Cambria Math" panose="02040503050406030204" pitchFamily="18" charset="0"/>
                    <a:cs typeface="Calibri" panose="020F0502020204030204" pitchFamily="34" charset="0"/>
                  </a:rPr>
                  <a:t>c</a:t>
                </a:r>
                <a14:m>
                  <m:oMath xmlns:m="http://schemas.openxmlformats.org/officeDocument/2006/math">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              </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𝑎</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0" name="ZoneTexte 9">
                <a:extLst>
                  <a:ext uri="{FF2B5EF4-FFF2-40B4-BE49-F238E27FC236}">
                    <a16:creationId xmlns:a16="http://schemas.microsoft.com/office/drawing/2014/main" id="{BBDC5219-0A5F-3297-ED69-A5EE64C31570}"/>
                  </a:ext>
                </a:extLst>
              </p:cNvPr>
              <p:cNvSpPr txBox="1">
                <a:spLocks noRot="1" noChangeAspect="1" noMove="1" noResize="1" noEditPoints="1" noAdjustHandles="1" noChangeArrowheads="1" noChangeShapeType="1" noTextEdit="1"/>
              </p:cNvSpPr>
              <p:nvPr/>
            </p:nvSpPr>
            <p:spPr>
              <a:xfrm>
                <a:off x="2439782" y="4342425"/>
                <a:ext cx="1269775" cy="400110"/>
              </a:xfrm>
              <a:prstGeom prst="rect">
                <a:avLst/>
              </a:prstGeom>
              <a:blipFill>
                <a:blip r:embed="rId5"/>
                <a:stretch>
                  <a:fillRect l="-4785" t="-6061" b="-2727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a:extLst>
                  <a:ext uri="{FF2B5EF4-FFF2-40B4-BE49-F238E27FC236}">
                    <a16:creationId xmlns:a16="http://schemas.microsoft.com/office/drawing/2014/main" id="{D9CAE52F-ECC6-2F0D-CC32-7550D3F88A5E}"/>
                  </a:ext>
                </a:extLst>
              </p:cNvPr>
              <p:cNvSpPr txBox="1"/>
              <p:nvPr/>
            </p:nvSpPr>
            <p:spPr>
              <a:xfrm>
                <a:off x="4497189" y="4758058"/>
                <a:ext cx="1193569"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𝑏</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              </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𝑎</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1" name="ZoneTexte 10">
                <a:extLst>
                  <a:ext uri="{FF2B5EF4-FFF2-40B4-BE49-F238E27FC236}">
                    <a16:creationId xmlns:a16="http://schemas.microsoft.com/office/drawing/2014/main" id="{D9CAE52F-ECC6-2F0D-CC32-7550D3F88A5E}"/>
                  </a:ext>
                </a:extLst>
              </p:cNvPr>
              <p:cNvSpPr txBox="1">
                <a:spLocks noRot="1" noChangeAspect="1" noMove="1" noResize="1" noEditPoints="1" noAdjustHandles="1" noChangeArrowheads="1" noChangeShapeType="1" noTextEdit="1"/>
              </p:cNvSpPr>
              <p:nvPr/>
            </p:nvSpPr>
            <p:spPr>
              <a:xfrm>
                <a:off x="4497189" y="4758058"/>
                <a:ext cx="1193569" cy="400110"/>
              </a:xfrm>
              <a:prstGeom prst="rect">
                <a:avLst/>
              </a:prstGeom>
              <a:blipFill>
                <a:blip r:embed="rId6"/>
                <a:stretch>
                  <a:fillRect r="-1531"/>
                </a:stretch>
              </a:blipFill>
            </p:spPr>
            <p:txBody>
              <a:bodyPr/>
              <a:lstStyle/>
              <a:p>
                <a:r>
                  <a:rPr lang="fr-FR">
                    <a:noFill/>
                  </a:rPr>
                  <a:t> </a:t>
                </a:r>
              </a:p>
            </p:txBody>
          </p:sp>
        </mc:Fallback>
      </mc:AlternateContent>
    </p:spTree>
    <p:extLst>
      <p:ext uri="{BB962C8B-B14F-4D97-AF65-F5344CB8AC3E}">
        <p14:creationId xmlns:p14="http://schemas.microsoft.com/office/powerpoint/2010/main" val="4122737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653F-4A6A-1321-8932-7EA9B4CC7EBC}"/>
              </a:ext>
            </a:extLst>
          </p:cNvPr>
          <p:cNvSpPr>
            <a:spLocks noGrp="1"/>
          </p:cNvSpPr>
          <p:nvPr>
            <p:ph type="title"/>
          </p:nvPr>
        </p:nvSpPr>
        <p:spPr/>
        <p:txBody>
          <a:bodyPr/>
          <a:lstStyle/>
          <a:p>
            <a:r>
              <a:rPr lang="fr-FR" dirty="0"/>
              <a:t>Parfait! On se rappelle les trois critères de congruence de deux triangles</a:t>
            </a:r>
          </a:p>
        </p:txBody>
      </p:sp>
      <p:sp>
        <p:nvSpPr>
          <p:cNvPr id="4" name="Content Placeholder 3">
            <a:extLst>
              <a:ext uri="{FF2B5EF4-FFF2-40B4-BE49-F238E27FC236}">
                <a16:creationId xmlns:a16="http://schemas.microsoft.com/office/drawing/2014/main" id="{9C8C3318-3A21-BB1F-19F6-3DD7EFF9DC3D}"/>
              </a:ext>
            </a:extLst>
          </p:cNvPr>
          <p:cNvSpPr>
            <a:spLocks noGrp="1"/>
          </p:cNvSpPr>
          <p:nvPr>
            <p:ph sz="quarter" idx="11"/>
          </p:nvPr>
        </p:nvSpPr>
        <p:spPr/>
        <p:txBody>
          <a:bodyPr/>
          <a:lstStyle/>
          <a:p>
            <a:r>
              <a:rPr lang="fr-FR" dirty="0"/>
              <a:t>L’enseignant lit la synthèse des prérequis</a:t>
            </a:r>
          </a:p>
          <a:p>
            <a:endParaRPr lang="fr-FR" dirty="0"/>
          </a:p>
        </p:txBody>
      </p:sp>
      <p:sp>
        <p:nvSpPr>
          <p:cNvPr id="5" name="ZoneTexte 4">
            <a:extLst>
              <a:ext uri="{FF2B5EF4-FFF2-40B4-BE49-F238E27FC236}">
                <a16:creationId xmlns:a16="http://schemas.microsoft.com/office/drawing/2014/main" id="{D1E7F2F2-331D-C0CB-28C0-4A5696555CA8}"/>
              </a:ext>
            </a:extLst>
          </p:cNvPr>
          <p:cNvSpPr txBox="1"/>
          <p:nvPr/>
        </p:nvSpPr>
        <p:spPr>
          <a:xfrm>
            <a:off x="1229360" y="1737359"/>
            <a:ext cx="578104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 critère de congruence (CCC):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Les 3 côtés deux à deux de même longueur.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 name="ZoneTexte 5">
            <a:extLst>
              <a:ext uri="{FF2B5EF4-FFF2-40B4-BE49-F238E27FC236}">
                <a16:creationId xmlns:a16="http://schemas.microsoft.com/office/drawing/2014/main" id="{AC487F3D-BC97-B0B3-80E2-9AA5D7E18A44}"/>
              </a:ext>
            </a:extLst>
          </p:cNvPr>
          <p:cNvSpPr txBox="1"/>
          <p:nvPr/>
        </p:nvSpPr>
        <p:spPr>
          <a:xfrm>
            <a:off x="1215504" y="2878591"/>
            <a:ext cx="401620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 critère de congruence (CAC):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 Deux côtés de même longueur.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 Un angle de même mesure</a:t>
            </a:r>
          </a:p>
        </p:txBody>
      </p:sp>
      <p:sp>
        <p:nvSpPr>
          <p:cNvPr id="7" name="ZoneTexte 6">
            <a:extLst>
              <a:ext uri="{FF2B5EF4-FFF2-40B4-BE49-F238E27FC236}">
                <a16:creationId xmlns:a16="http://schemas.microsoft.com/office/drawing/2014/main" id="{CF46B510-1372-5EB6-F284-A8F1C8E5A1FC}"/>
              </a:ext>
            </a:extLst>
          </p:cNvPr>
          <p:cNvSpPr txBox="1"/>
          <p:nvPr/>
        </p:nvSpPr>
        <p:spPr>
          <a:xfrm>
            <a:off x="1201647" y="4245037"/>
            <a:ext cx="802547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 critère de congruence (ACA):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 Un côté de même longueur.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 Deux angles de même mesure</a:t>
            </a:r>
          </a:p>
        </p:txBody>
      </p:sp>
      <p:sp>
        <p:nvSpPr>
          <p:cNvPr id="8" name="Rectangle 7">
            <a:extLst>
              <a:ext uri="{FF2B5EF4-FFF2-40B4-BE49-F238E27FC236}">
                <a16:creationId xmlns:a16="http://schemas.microsoft.com/office/drawing/2014/main" id="{232CEBD7-E054-B1CB-DDF8-C4668D5B0089}"/>
              </a:ext>
            </a:extLst>
          </p:cNvPr>
          <p:cNvSpPr/>
          <p:nvPr/>
        </p:nvSpPr>
        <p:spPr>
          <a:xfrm>
            <a:off x="5612705" y="2753022"/>
            <a:ext cx="4016202" cy="88478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L’angle de même mesure est entre les côtés de même longueur</a:t>
            </a:r>
          </a:p>
        </p:txBody>
      </p:sp>
      <p:sp>
        <p:nvSpPr>
          <p:cNvPr id="9" name="Rectangle 8">
            <a:extLst>
              <a:ext uri="{FF2B5EF4-FFF2-40B4-BE49-F238E27FC236}">
                <a16:creationId xmlns:a16="http://schemas.microsoft.com/office/drawing/2014/main" id="{F5B74579-C10D-2F02-A703-34B87FD568B7}"/>
              </a:ext>
            </a:extLst>
          </p:cNvPr>
          <p:cNvSpPr/>
          <p:nvPr/>
        </p:nvSpPr>
        <p:spPr>
          <a:xfrm>
            <a:off x="5612705" y="3988588"/>
            <a:ext cx="4016202" cy="101327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Le côté de même longueur est commun aux angles de même mesure</a:t>
            </a:r>
          </a:p>
        </p:txBody>
      </p:sp>
      <p:pic>
        <p:nvPicPr>
          <p:cNvPr id="3" name="Image 8">
            <a:extLst>
              <a:ext uri="{FF2B5EF4-FFF2-40B4-BE49-F238E27FC236}">
                <a16:creationId xmlns:a16="http://schemas.microsoft.com/office/drawing/2014/main" id="{417CE549-6452-1215-6E9E-545E03B90B7E}"/>
              </a:ext>
            </a:extLst>
          </p:cNvPr>
          <p:cNvPicPr>
            <a:picLocks noChangeAspect="1"/>
          </p:cNvPicPr>
          <p:nvPr/>
        </p:nvPicPr>
        <p:blipFill>
          <a:blip r:embed="rId2"/>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127456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Exprimez vos avis: On connait les étapes de construction de la bissectrice comme indiqué dans la figure ci-dessous. Mais, comment justifier que la demi-droite que nous avons construit est bien la bissectrice de l’angle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872748" y="2214125"/>
            <a:ext cx="5536063"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3C8A3AE2-6B91-35A5-98BB-DFB7FCC7D4F9}"/>
              </a:ext>
            </a:extLst>
          </p:cNvPr>
          <p:cNvSpPr txBox="1"/>
          <p:nvPr/>
        </p:nvSpPr>
        <p:spPr>
          <a:xfrm>
            <a:off x="1355118" y="2402818"/>
            <a:ext cx="4939393" cy="646331"/>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Comment justifier les étapes de construction de la bissectrice d’un angle ? </a:t>
            </a:r>
          </a:p>
        </p:txBody>
      </p:sp>
      <p:pic>
        <p:nvPicPr>
          <p:cNvPr id="7" name="Image 6" descr="Une image contenant ligne, diagramme, pente&#10;&#10;Le contenu généré par l’IA peut être incorrect.">
            <a:extLst>
              <a:ext uri="{FF2B5EF4-FFF2-40B4-BE49-F238E27FC236}">
                <a16:creationId xmlns:a16="http://schemas.microsoft.com/office/drawing/2014/main" id="{ED009E77-AA5E-A2F7-461D-34548E7F13F7}"/>
              </a:ext>
            </a:extLst>
          </p:cNvPr>
          <p:cNvPicPr>
            <a:picLocks noChangeAspect="1"/>
          </p:cNvPicPr>
          <p:nvPr/>
        </p:nvPicPr>
        <p:blipFill>
          <a:blip r:embed="rId3"/>
          <a:stretch>
            <a:fillRect/>
          </a:stretch>
        </p:blipFill>
        <p:spPr>
          <a:xfrm>
            <a:off x="7842944" y="1754792"/>
            <a:ext cx="2636748" cy="2034716"/>
          </a:xfrm>
          <a:prstGeom prst="rect">
            <a:avLst/>
          </a:prstGeom>
        </p:spPr>
      </p:pic>
    </p:spTree>
    <p:extLst>
      <p:ext uri="{BB962C8B-B14F-4D97-AF65-F5344CB8AC3E}">
        <p14:creationId xmlns:p14="http://schemas.microsoft.com/office/powerpoint/2010/main" val="3972023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endParaRPr lang="fr-FR" dirty="0">
              <a:solidFill>
                <a:prstClr val="white">
                  <a:lumMod val="65000"/>
                </a:prstClr>
              </a:solidFill>
              <a:latin typeface="Calibri" panose="020F0502020204030204"/>
            </a:endParaRP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1093073" y="2224516"/>
            <a:ext cx="10214264"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BDE43B72-94D4-B38A-2320-45BA4551F9DB}"/>
              </a:ext>
            </a:extLst>
          </p:cNvPr>
          <p:cNvSpPr txBox="1"/>
          <p:nvPr/>
        </p:nvSpPr>
        <p:spPr>
          <a:xfrm>
            <a:off x="1638595" y="2679817"/>
            <a:ext cx="9492095" cy="36933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Démontrer l’égalité de deux angles ou de deux longueurs en justifiant la congruence de triangles.</a:t>
            </a:r>
          </a:p>
        </p:txBody>
      </p:sp>
    </p:spTree>
    <p:extLst>
      <p:ext uri="{BB962C8B-B14F-4D97-AF65-F5344CB8AC3E}">
        <p14:creationId xmlns:p14="http://schemas.microsoft.com/office/powerpoint/2010/main" val="2855367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17715602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88-C535-1E31-A303-ACE52146A2E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4AA1DB-B099-DD36-86F5-121235085B11}"/>
              </a:ext>
            </a:extLst>
          </p:cNvPr>
          <p:cNvSpPr>
            <a:spLocks noGrp="1"/>
          </p:cNvSpPr>
          <p:nvPr>
            <p:ph type="title"/>
          </p:nvPr>
        </p:nvSpPr>
        <p:spPr/>
        <p:txBody>
          <a:bodyPr/>
          <a:lstStyle/>
          <a:p>
            <a:r>
              <a:rPr lang="fr-FR" dirty="0"/>
              <a:t>Je vous montre comment démontrer que  ∠AOQ = ∠BOQ à partir des données de cette figure</a:t>
            </a:r>
          </a:p>
        </p:txBody>
      </p:sp>
      <p:sp>
        <p:nvSpPr>
          <p:cNvPr id="4" name="Espace réservé du contenu 3">
            <a:extLst>
              <a:ext uri="{FF2B5EF4-FFF2-40B4-BE49-F238E27FC236}">
                <a16:creationId xmlns:a16="http://schemas.microsoft.com/office/drawing/2014/main" id="{7B95985A-819D-B405-1E6A-1144B07B1812}"/>
              </a:ext>
            </a:extLst>
          </p:cNvPr>
          <p:cNvSpPr>
            <a:spLocks noGrp="1"/>
          </p:cNvSpPr>
          <p:nvPr>
            <p:ph sz="quarter" idx="11"/>
          </p:nvPr>
        </p:nvSpPr>
        <p:spPr/>
        <p:txBody>
          <a:bodyPr/>
          <a:lstStyle/>
          <a:p>
            <a:r>
              <a:rPr lang="fr-FR" dirty="0"/>
              <a:t>L’enseignant rappelle que nous avons obtenus cette construction en ayant OM=ON et NQ=MQ </a:t>
            </a:r>
          </a:p>
        </p:txBody>
      </p:sp>
      <p:pic>
        <p:nvPicPr>
          <p:cNvPr id="9" name="Google Shape;289;p51">
            <a:extLst>
              <a:ext uri="{FF2B5EF4-FFF2-40B4-BE49-F238E27FC236}">
                <a16:creationId xmlns:a16="http://schemas.microsoft.com/office/drawing/2014/main" id="{63CFA937-3C45-41A1-0FEF-19A4B1FF7CA9}"/>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descr="Une image contenant ligne, diagramme, pente&#10;&#10;Le contenu généré par l’IA peut être incorrect.">
            <a:extLst>
              <a:ext uri="{FF2B5EF4-FFF2-40B4-BE49-F238E27FC236}">
                <a16:creationId xmlns:a16="http://schemas.microsoft.com/office/drawing/2014/main" id="{BAAEF18A-E10F-D17B-7BBF-E7EE21F65FFB}"/>
              </a:ext>
            </a:extLst>
          </p:cNvPr>
          <p:cNvPicPr>
            <a:picLocks noChangeAspect="1"/>
          </p:cNvPicPr>
          <p:nvPr/>
        </p:nvPicPr>
        <p:blipFill>
          <a:blip r:embed="rId3"/>
          <a:stretch>
            <a:fillRect/>
          </a:stretch>
        </p:blipFill>
        <p:spPr>
          <a:xfrm>
            <a:off x="8806218" y="1244210"/>
            <a:ext cx="2636748" cy="2034716"/>
          </a:xfrm>
          <a:prstGeom prst="rect">
            <a:avLst/>
          </a:prstGeom>
        </p:spPr>
      </p:pic>
      <p:pic>
        <p:nvPicPr>
          <p:cNvPr id="6" name="Image 5">
            <a:extLst>
              <a:ext uri="{FF2B5EF4-FFF2-40B4-BE49-F238E27FC236}">
                <a16:creationId xmlns:a16="http://schemas.microsoft.com/office/drawing/2014/main" id="{80EC43C6-4119-64DE-EA37-3FB43917BE47}"/>
              </a:ext>
            </a:extLst>
          </p:cNvPr>
          <p:cNvPicPr>
            <a:picLocks noChangeAspect="1"/>
          </p:cNvPicPr>
          <p:nvPr/>
        </p:nvPicPr>
        <p:blipFill>
          <a:blip r:embed="rId4"/>
          <a:stretch>
            <a:fillRect/>
          </a:stretch>
        </p:blipFill>
        <p:spPr>
          <a:xfrm>
            <a:off x="749034" y="1244210"/>
            <a:ext cx="4527435" cy="425994"/>
          </a:xfrm>
          <a:prstGeom prst="rect">
            <a:avLst/>
          </a:prstGeom>
        </p:spPr>
      </p:pic>
      <p:pic>
        <p:nvPicPr>
          <p:cNvPr id="8" name="Image 7">
            <a:extLst>
              <a:ext uri="{FF2B5EF4-FFF2-40B4-BE49-F238E27FC236}">
                <a16:creationId xmlns:a16="http://schemas.microsoft.com/office/drawing/2014/main" id="{8DB32B9B-278A-9187-F6EF-4E10F2C80567}"/>
              </a:ext>
            </a:extLst>
          </p:cNvPr>
          <p:cNvPicPr>
            <a:picLocks noChangeAspect="1"/>
          </p:cNvPicPr>
          <p:nvPr/>
        </p:nvPicPr>
        <p:blipFill>
          <a:blip r:embed="rId5"/>
          <a:stretch>
            <a:fillRect/>
          </a:stretch>
        </p:blipFill>
        <p:spPr>
          <a:xfrm>
            <a:off x="2073309" y="2054990"/>
            <a:ext cx="2080441" cy="227858"/>
          </a:xfrm>
          <a:prstGeom prst="rect">
            <a:avLst/>
          </a:prstGeom>
        </p:spPr>
      </p:pic>
      <mc:AlternateContent xmlns:mc="http://schemas.openxmlformats.org/markup-compatibility/2006" xmlns:a14="http://schemas.microsoft.com/office/drawing/2010/main">
        <mc:Choice Requires="a14">
          <p:sp>
            <p:nvSpPr>
              <p:cNvPr id="10" name="ZoneTexte 9">
                <a:extLst>
                  <a:ext uri="{FF2B5EF4-FFF2-40B4-BE49-F238E27FC236}">
                    <a16:creationId xmlns:a16="http://schemas.microsoft.com/office/drawing/2014/main" id="{3F34B056-09A8-BA04-6BC3-91BA44E15939}"/>
                  </a:ext>
                </a:extLst>
              </p:cNvPr>
              <p:cNvSpPr txBox="1"/>
              <p:nvPr/>
            </p:nvSpPr>
            <p:spPr>
              <a:xfrm>
                <a:off x="4231675" y="1942573"/>
                <a:ext cx="2823751" cy="400110"/>
              </a:xfrm>
              <a:prstGeom prst="rect">
                <a:avLst/>
              </a:prstGeom>
              <a:noFill/>
            </p:spPr>
            <p:txBody>
              <a:bodyPr wrap="square" rtlCol="0">
                <a:spAutoFit/>
              </a:bodyPr>
              <a:lstStyle/>
              <a:p>
                <a:pPr algn="l"/>
                <a:r>
                  <a:rPr lang="fr-FR" sz="2000" dirty="0">
                    <a:solidFill>
                      <a:srgbClr val="00B0F0"/>
                    </a:solidFill>
                    <a:latin typeface="Calibri" panose="020F0502020204030204" pitchFamily="34" charset="0"/>
                    <a:cs typeface="Calibri" panose="020F0502020204030204" pitchFamily="34" charset="0"/>
                  </a:rPr>
                  <a:t>ON</a:t>
                </a:r>
                <a14:m>
                  <m:oMath xmlns:m="http://schemas.openxmlformats.org/officeDocument/2006/math">
                    <m:r>
                      <a:rPr lang="fr-FR" sz="2000" b="0" i="1" smtClean="0">
                        <a:solidFill>
                          <a:srgbClr val="00B0F0"/>
                        </a:solidFill>
                        <a:latin typeface="Cambria Math" panose="02040503050406030204" pitchFamily="18" charset="0"/>
                        <a:cs typeface="Calibri" panose="020F0502020204030204" pitchFamily="34" charset="0"/>
                      </a:rPr>
                      <m:t>=</m:t>
                    </m:r>
                  </m:oMath>
                </a14:m>
                <a:r>
                  <a:rPr lang="fr-FR" sz="2000" dirty="0">
                    <a:solidFill>
                      <a:srgbClr val="00B0F0"/>
                    </a:solidFill>
                    <a:latin typeface="Calibri" panose="020F0502020204030204" pitchFamily="34" charset="0"/>
                    <a:cs typeface="Calibri" panose="020F0502020204030204" pitchFamily="34" charset="0"/>
                  </a:rPr>
                  <a:t>OM </a:t>
                </a:r>
                <a:r>
                  <a:rPr lang="fr-FR" sz="2000" dirty="0">
                    <a:latin typeface="Calibri" panose="020F0502020204030204" pitchFamily="34" charset="0"/>
                    <a:cs typeface="Calibri" panose="020F0502020204030204" pitchFamily="34" charset="0"/>
                  </a:rPr>
                  <a:t>et</a:t>
                </a:r>
                <a:r>
                  <a:rPr lang="fr-FR" sz="2000" dirty="0">
                    <a:solidFill>
                      <a:srgbClr val="00B0F0"/>
                    </a:solidFill>
                    <a:latin typeface="Calibri" panose="020F0502020204030204" pitchFamily="34" charset="0"/>
                    <a:cs typeface="Calibri" panose="020F0502020204030204" pitchFamily="34" charset="0"/>
                  </a:rPr>
                  <a:t> MQ</a:t>
                </a:r>
                <a14:m>
                  <m:oMath xmlns:m="http://schemas.openxmlformats.org/officeDocument/2006/math">
                    <m:r>
                      <a:rPr lang="fr-FR" sz="2000" b="0" i="1" smtClean="0">
                        <a:solidFill>
                          <a:srgbClr val="00B0F0"/>
                        </a:solidFill>
                        <a:latin typeface="Cambria Math" panose="02040503050406030204" pitchFamily="18" charset="0"/>
                        <a:cs typeface="Calibri" panose="020F0502020204030204" pitchFamily="34" charset="0"/>
                      </a:rPr>
                      <m:t>=</m:t>
                    </m:r>
                  </m:oMath>
                </a14:m>
                <a:r>
                  <a:rPr lang="fr-FR" sz="2000" dirty="0">
                    <a:solidFill>
                      <a:srgbClr val="00B0F0"/>
                    </a:solidFill>
                    <a:latin typeface="Calibri" panose="020F0502020204030204" pitchFamily="34" charset="0"/>
                    <a:cs typeface="Calibri" panose="020F0502020204030204" pitchFamily="34" charset="0"/>
                  </a:rPr>
                  <a:t>NQ</a:t>
                </a:r>
              </a:p>
            </p:txBody>
          </p:sp>
        </mc:Choice>
        <mc:Fallback xmlns="">
          <p:sp>
            <p:nvSpPr>
              <p:cNvPr id="10" name="ZoneTexte 9">
                <a:extLst>
                  <a:ext uri="{FF2B5EF4-FFF2-40B4-BE49-F238E27FC236}">
                    <a16:creationId xmlns:a16="http://schemas.microsoft.com/office/drawing/2014/main" id="{3F34B056-09A8-BA04-6BC3-91BA44E15939}"/>
                  </a:ext>
                </a:extLst>
              </p:cNvPr>
              <p:cNvSpPr txBox="1">
                <a:spLocks noRot="1" noChangeAspect="1" noMove="1" noResize="1" noEditPoints="1" noAdjustHandles="1" noChangeArrowheads="1" noChangeShapeType="1" noTextEdit="1"/>
              </p:cNvSpPr>
              <p:nvPr/>
            </p:nvSpPr>
            <p:spPr>
              <a:xfrm>
                <a:off x="4231675" y="1942573"/>
                <a:ext cx="2823751" cy="400110"/>
              </a:xfrm>
              <a:prstGeom prst="rect">
                <a:avLst/>
              </a:prstGeom>
              <a:blipFill>
                <a:blip r:embed="rId6"/>
                <a:stretch>
                  <a:fillRect l="-2160" t="-9231" b="-27692"/>
                </a:stretch>
              </a:blipFill>
            </p:spPr>
            <p:txBody>
              <a:bodyPr/>
              <a:lstStyle/>
              <a:p>
                <a:r>
                  <a:rPr lang="fr-FR">
                    <a:noFill/>
                  </a:rPr>
                  <a:t> </a:t>
                </a:r>
              </a:p>
            </p:txBody>
          </p:sp>
        </mc:Fallback>
      </mc:AlternateContent>
      <p:pic>
        <p:nvPicPr>
          <p:cNvPr id="12" name="Image 11">
            <a:extLst>
              <a:ext uri="{FF2B5EF4-FFF2-40B4-BE49-F238E27FC236}">
                <a16:creationId xmlns:a16="http://schemas.microsoft.com/office/drawing/2014/main" id="{105AB45D-65C5-4541-4805-5333B92CD2E6}"/>
              </a:ext>
            </a:extLst>
          </p:cNvPr>
          <p:cNvPicPr>
            <a:picLocks noChangeAspect="1"/>
          </p:cNvPicPr>
          <p:nvPr/>
        </p:nvPicPr>
        <p:blipFill>
          <a:blip r:embed="rId7"/>
          <a:stretch>
            <a:fillRect/>
          </a:stretch>
        </p:blipFill>
        <p:spPr>
          <a:xfrm>
            <a:off x="2170668" y="2889624"/>
            <a:ext cx="1684166" cy="307112"/>
          </a:xfrm>
          <a:prstGeom prst="rect">
            <a:avLst/>
          </a:prstGeom>
        </p:spPr>
      </p:pic>
      <p:sp>
        <p:nvSpPr>
          <p:cNvPr id="13" name="ZoneTexte 12">
            <a:extLst>
              <a:ext uri="{FF2B5EF4-FFF2-40B4-BE49-F238E27FC236}">
                <a16:creationId xmlns:a16="http://schemas.microsoft.com/office/drawing/2014/main" id="{EED86375-8B28-ABFD-0667-F9998BE74EB9}"/>
              </a:ext>
            </a:extLst>
          </p:cNvPr>
          <p:cNvSpPr txBox="1"/>
          <p:nvPr/>
        </p:nvSpPr>
        <p:spPr>
          <a:xfrm>
            <a:off x="4197037" y="2843125"/>
            <a:ext cx="2823751" cy="400110"/>
          </a:xfrm>
          <a:prstGeom prst="rect">
            <a:avLst/>
          </a:prstGeom>
          <a:noFill/>
        </p:spPr>
        <p:txBody>
          <a:bodyPr wrap="square" rtlCol="0">
            <a:spAutoFit/>
          </a:bodyPr>
          <a:lstStyle/>
          <a:p>
            <a:r>
              <a:rPr lang="fr-FR" sz="2000" dirty="0">
                <a:solidFill>
                  <a:srgbClr val="00B0F0"/>
                </a:solidFill>
                <a:latin typeface="Calibri" panose="020F0502020204030204" pitchFamily="34" charset="0"/>
                <a:cs typeface="Calibri" panose="020F0502020204030204" pitchFamily="34" charset="0"/>
              </a:rPr>
              <a:t>∠AOQ = ∠BOQ</a:t>
            </a:r>
          </a:p>
        </p:txBody>
      </p:sp>
      <p:pic>
        <p:nvPicPr>
          <p:cNvPr id="15" name="Image 14" descr="Une image contenant texte, Police, typographie&#10;&#10;Le contenu généré par l’IA peut être incorrect.">
            <a:extLst>
              <a:ext uri="{FF2B5EF4-FFF2-40B4-BE49-F238E27FC236}">
                <a16:creationId xmlns:a16="http://schemas.microsoft.com/office/drawing/2014/main" id="{571C6ECD-9313-4218-88EC-CE77725EB433}"/>
              </a:ext>
            </a:extLst>
          </p:cNvPr>
          <p:cNvPicPr>
            <a:picLocks noChangeAspect="1"/>
          </p:cNvPicPr>
          <p:nvPr/>
        </p:nvPicPr>
        <p:blipFill>
          <a:blip r:embed="rId8"/>
          <a:stretch>
            <a:fillRect/>
          </a:stretch>
        </p:blipFill>
        <p:spPr>
          <a:xfrm>
            <a:off x="749034" y="4075581"/>
            <a:ext cx="4913802" cy="614225"/>
          </a:xfrm>
          <a:prstGeom prst="rect">
            <a:avLst/>
          </a:prstGeom>
        </p:spPr>
      </p:pic>
      <p:pic>
        <p:nvPicPr>
          <p:cNvPr id="17" name="Image 16" descr="Une image contenant ligne, diagramme, pente, Tracé&#10;&#10;Le contenu généré par l’IA peut être incorrect.">
            <a:extLst>
              <a:ext uri="{FF2B5EF4-FFF2-40B4-BE49-F238E27FC236}">
                <a16:creationId xmlns:a16="http://schemas.microsoft.com/office/drawing/2014/main" id="{EA2D0384-0ED9-B01E-15B3-FADC9510D3DE}"/>
              </a:ext>
            </a:extLst>
          </p:cNvPr>
          <p:cNvPicPr>
            <a:picLocks noChangeAspect="1"/>
          </p:cNvPicPr>
          <p:nvPr/>
        </p:nvPicPr>
        <p:blipFill>
          <a:blip r:embed="rId9"/>
          <a:stretch>
            <a:fillRect/>
          </a:stretch>
        </p:blipFill>
        <p:spPr>
          <a:xfrm>
            <a:off x="8550881" y="4223196"/>
            <a:ext cx="3071127" cy="2298391"/>
          </a:xfrm>
          <a:prstGeom prst="rect">
            <a:avLst/>
          </a:prstGeom>
        </p:spPr>
      </p:pic>
    </p:spTree>
    <p:extLst>
      <p:ext uri="{BB962C8B-B14F-4D97-AF65-F5344CB8AC3E}">
        <p14:creationId xmlns:p14="http://schemas.microsoft.com/office/powerpoint/2010/main" val="81371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Le côté OQ est commun aux deux triangles </a:t>
                </a:r>
                <a14:m>
                  <m:oMath xmlns:m="http://schemas.openxmlformats.org/officeDocument/2006/math">
                    <m:r>
                      <a:rPr lang="fr-FR" i="1" smtClean="0">
                        <a:latin typeface="Cambria Math" panose="02040503050406030204" pitchFamily="18" charset="0"/>
                        <a:ea typeface="Cambria Math" panose="02040503050406030204" pitchFamily="18" charset="0"/>
                      </a:rPr>
                      <m:t>∆</m:t>
                    </m:r>
                  </m:oMath>
                </a14:m>
                <a:r>
                  <a:rPr lang="fr-FR" dirty="0"/>
                  <a:t>OMQ et </a:t>
                </a:r>
                <a14:m>
                  <m:oMath xmlns:m="http://schemas.openxmlformats.org/officeDocument/2006/math">
                    <m:r>
                      <a:rPr lang="fr-FR" i="1">
                        <a:latin typeface="Cambria Math" panose="02040503050406030204" pitchFamily="18" charset="0"/>
                        <a:ea typeface="Cambria Math" panose="02040503050406030204" pitchFamily="18" charset="0"/>
                      </a:rPr>
                      <m:t>∆</m:t>
                    </m:r>
                  </m:oMath>
                </a14:m>
                <a:r>
                  <a:rPr lang="fr-FR" dirty="0"/>
                  <a:t>ONQ</a:t>
                </a:r>
              </a:p>
            </p:txBody>
          </p:sp>
        </mc:Choice>
        <mc:Fallback xmlns="">
          <p:sp>
            <p:nvSpPr>
              <p:cNvPr id="2" name="Titre 1">
                <a:extLst>
                  <a:ext uri="{FF2B5EF4-FFF2-40B4-BE49-F238E27FC236}">
                    <a16:creationId xmlns:a16="http://schemas.microsoft.com/office/drawing/2014/main" id="{A86C2109-6376-CBCB-6809-8B8CE8E26783}"/>
                  </a:ext>
                </a:extLst>
              </p:cNvPr>
              <p:cNvSpPr>
                <a:spLocks noGrp="1" noRot="1" noChangeAspect="1" noMove="1" noResize="1" noEditPoints="1" noAdjustHandles="1" noChangeArrowheads="1" noChangeShapeType="1" noTextEdit="1"/>
              </p:cNvSpPr>
              <p:nvPr>
                <p:ph type="title"/>
              </p:nvPr>
            </p:nvSpPr>
            <p:spPr>
              <a:blipFill>
                <a:blip r:embed="rId2"/>
                <a:stretch>
                  <a:fillRect l="-297" t="-22727"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attire l’attention des élèves sur le fait que ∠MOQ = ∠AOQ car c’est le même angle, et ∠NOQ = ∠BOQ car c’est le même angle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pic>
        <p:nvPicPr>
          <p:cNvPr id="6" name="Image 5" descr="Une image contenant texte, Police, capture d’écran&#10;&#10;Le contenu généré par l’IA peut être incorrect.">
            <a:extLst>
              <a:ext uri="{FF2B5EF4-FFF2-40B4-BE49-F238E27FC236}">
                <a16:creationId xmlns:a16="http://schemas.microsoft.com/office/drawing/2014/main" id="{AF693989-FAB4-FCD3-C9D3-D8BC40221822}"/>
              </a:ext>
            </a:extLst>
          </p:cNvPr>
          <p:cNvPicPr>
            <a:picLocks noChangeAspect="1"/>
          </p:cNvPicPr>
          <p:nvPr/>
        </p:nvPicPr>
        <p:blipFill>
          <a:blip r:embed="rId4"/>
          <a:stretch>
            <a:fillRect/>
          </a:stretch>
        </p:blipFill>
        <p:spPr>
          <a:xfrm>
            <a:off x="615341" y="1504221"/>
            <a:ext cx="4388739" cy="1060034"/>
          </a:xfrm>
          <a:prstGeom prst="rect">
            <a:avLst/>
          </a:prstGeom>
        </p:spPr>
      </p:pic>
      <p:pic>
        <p:nvPicPr>
          <p:cNvPr id="8" name="Image 7" descr="Une image contenant texte, Police, logo, capture d’écran&#10;&#10;Le contenu généré par l’IA peut être incorrect.">
            <a:extLst>
              <a:ext uri="{FF2B5EF4-FFF2-40B4-BE49-F238E27FC236}">
                <a16:creationId xmlns:a16="http://schemas.microsoft.com/office/drawing/2014/main" id="{157D298A-CD74-2B8D-3689-531CA2E30649}"/>
              </a:ext>
            </a:extLst>
          </p:cNvPr>
          <p:cNvPicPr>
            <a:picLocks noChangeAspect="1"/>
          </p:cNvPicPr>
          <p:nvPr/>
        </p:nvPicPr>
        <p:blipFill>
          <a:blip r:embed="rId5"/>
          <a:stretch>
            <a:fillRect/>
          </a:stretch>
        </p:blipFill>
        <p:spPr>
          <a:xfrm>
            <a:off x="615341" y="3026918"/>
            <a:ext cx="4477899" cy="911431"/>
          </a:xfrm>
          <a:prstGeom prst="rect">
            <a:avLst/>
          </a:prstGeom>
        </p:spPr>
      </p:pic>
      <p:pic>
        <p:nvPicPr>
          <p:cNvPr id="10" name="Image 9">
            <a:extLst>
              <a:ext uri="{FF2B5EF4-FFF2-40B4-BE49-F238E27FC236}">
                <a16:creationId xmlns:a16="http://schemas.microsoft.com/office/drawing/2014/main" id="{61B1A7B9-60DF-167A-E75E-0236DF540BC4}"/>
              </a:ext>
            </a:extLst>
          </p:cNvPr>
          <p:cNvPicPr>
            <a:picLocks noChangeAspect="1"/>
          </p:cNvPicPr>
          <p:nvPr/>
        </p:nvPicPr>
        <p:blipFill>
          <a:blip r:embed="rId6"/>
          <a:stretch>
            <a:fillRect/>
          </a:stretch>
        </p:blipFill>
        <p:spPr>
          <a:xfrm>
            <a:off x="1030246" y="4217596"/>
            <a:ext cx="2476715" cy="317019"/>
          </a:xfrm>
          <a:prstGeom prst="rect">
            <a:avLst/>
          </a:prstGeom>
        </p:spPr>
      </p:pic>
      <p:pic>
        <p:nvPicPr>
          <p:cNvPr id="11" name="Image 10" descr="Une image contenant ligne, diagramme, pente, Tracé&#10;&#10;Le contenu généré par l’IA peut être incorrect.">
            <a:extLst>
              <a:ext uri="{FF2B5EF4-FFF2-40B4-BE49-F238E27FC236}">
                <a16:creationId xmlns:a16="http://schemas.microsoft.com/office/drawing/2014/main" id="{04274DE2-9FA9-7DA1-8D57-A4DE65DDFC0F}"/>
              </a:ext>
            </a:extLst>
          </p:cNvPr>
          <p:cNvPicPr>
            <a:picLocks noChangeAspect="1"/>
          </p:cNvPicPr>
          <p:nvPr/>
        </p:nvPicPr>
        <p:blipFill>
          <a:blip r:embed="rId7"/>
          <a:stretch>
            <a:fillRect/>
          </a:stretch>
        </p:blipFill>
        <p:spPr>
          <a:xfrm>
            <a:off x="8236210" y="1615078"/>
            <a:ext cx="3071127" cy="2298391"/>
          </a:xfrm>
          <a:prstGeom prst="rect">
            <a:avLst/>
          </a:prstGeom>
        </p:spPr>
      </p:pic>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dirty="0"/>
              <a:t>Je rappelle les étapes</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attire l’attention des élèves sur le fait que deux triangles soient congrus permet de déduire l’égalité des longueurs et des angles</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4169FB78-30BA-CE14-57E1-097DBC014566}"/>
              </a:ext>
            </a:extLst>
          </p:cNvPr>
          <p:cNvPicPr>
            <a:picLocks noChangeAspect="1"/>
          </p:cNvPicPr>
          <p:nvPr/>
        </p:nvPicPr>
        <p:blipFill>
          <a:blip r:embed="rId3"/>
          <a:stretch>
            <a:fillRect/>
          </a:stretch>
        </p:blipFill>
        <p:spPr>
          <a:xfrm>
            <a:off x="749034" y="1244210"/>
            <a:ext cx="4527435" cy="425994"/>
          </a:xfrm>
          <a:prstGeom prst="rect">
            <a:avLst/>
          </a:prstGeom>
        </p:spPr>
      </p:pic>
      <p:pic>
        <p:nvPicPr>
          <p:cNvPr id="5" name="Image 4" descr="Une image contenant texte, Police, typographie&#10;&#10;Le contenu généré par l’IA peut être incorrect.">
            <a:extLst>
              <a:ext uri="{FF2B5EF4-FFF2-40B4-BE49-F238E27FC236}">
                <a16:creationId xmlns:a16="http://schemas.microsoft.com/office/drawing/2014/main" id="{FE720751-2B9B-92A5-DAB3-24194CB42FC4}"/>
              </a:ext>
            </a:extLst>
          </p:cNvPr>
          <p:cNvPicPr>
            <a:picLocks noChangeAspect="1"/>
          </p:cNvPicPr>
          <p:nvPr/>
        </p:nvPicPr>
        <p:blipFill>
          <a:blip r:embed="rId4"/>
          <a:stretch>
            <a:fillRect/>
          </a:stretch>
        </p:blipFill>
        <p:spPr>
          <a:xfrm>
            <a:off x="749034" y="2220874"/>
            <a:ext cx="4913802" cy="614225"/>
          </a:xfrm>
          <a:prstGeom prst="rect">
            <a:avLst/>
          </a:prstGeom>
        </p:spPr>
      </p:pic>
      <p:pic>
        <p:nvPicPr>
          <p:cNvPr id="6" name="Image 5" descr="Une image contenant ligne, diagramme, pente&#10;&#10;Le contenu généré par l’IA peut être incorrect.">
            <a:extLst>
              <a:ext uri="{FF2B5EF4-FFF2-40B4-BE49-F238E27FC236}">
                <a16:creationId xmlns:a16="http://schemas.microsoft.com/office/drawing/2014/main" id="{735DB097-89AF-5E02-F1E9-1BB02BF4B099}"/>
              </a:ext>
            </a:extLst>
          </p:cNvPr>
          <p:cNvPicPr>
            <a:picLocks noChangeAspect="1"/>
          </p:cNvPicPr>
          <p:nvPr/>
        </p:nvPicPr>
        <p:blipFill>
          <a:blip r:embed="rId5"/>
          <a:stretch>
            <a:fillRect/>
          </a:stretch>
        </p:blipFill>
        <p:spPr>
          <a:xfrm>
            <a:off x="8816887" y="1125876"/>
            <a:ext cx="2373073" cy="1831244"/>
          </a:xfrm>
          <a:prstGeom prst="rect">
            <a:avLst/>
          </a:prstGeom>
        </p:spPr>
      </p:pic>
      <p:pic>
        <p:nvPicPr>
          <p:cNvPr id="7" name="Image 6" descr="Une image contenant ligne, diagramme, pente, Tracé&#10;&#10;Le contenu généré par l’IA peut être incorrect.">
            <a:extLst>
              <a:ext uri="{FF2B5EF4-FFF2-40B4-BE49-F238E27FC236}">
                <a16:creationId xmlns:a16="http://schemas.microsoft.com/office/drawing/2014/main" id="{D2F3F767-F128-3956-BBFD-01857810A0A8}"/>
              </a:ext>
            </a:extLst>
          </p:cNvPr>
          <p:cNvPicPr>
            <a:picLocks noChangeAspect="1"/>
          </p:cNvPicPr>
          <p:nvPr/>
        </p:nvPicPr>
        <p:blipFill>
          <a:blip r:embed="rId6"/>
          <a:stretch>
            <a:fillRect/>
          </a:stretch>
        </p:blipFill>
        <p:spPr>
          <a:xfrm>
            <a:off x="8698553" y="3146371"/>
            <a:ext cx="2362405" cy="1767993"/>
          </a:xfrm>
          <a:prstGeom prst="rect">
            <a:avLst/>
          </a:prstGeom>
        </p:spPr>
      </p:pic>
      <p:pic>
        <p:nvPicPr>
          <p:cNvPr id="8" name="Image 7" descr="Une image contenant texte, Police, capture d’écran&#10;&#10;Le contenu généré par l’IA peut être incorrect.">
            <a:extLst>
              <a:ext uri="{FF2B5EF4-FFF2-40B4-BE49-F238E27FC236}">
                <a16:creationId xmlns:a16="http://schemas.microsoft.com/office/drawing/2014/main" id="{8C735780-53FA-E505-CE2A-87B1DBCD5F49}"/>
              </a:ext>
            </a:extLst>
          </p:cNvPr>
          <p:cNvPicPr>
            <a:picLocks noChangeAspect="1"/>
          </p:cNvPicPr>
          <p:nvPr/>
        </p:nvPicPr>
        <p:blipFill>
          <a:blip r:embed="rId7"/>
          <a:stretch>
            <a:fillRect/>
          </a:stretch>
        </p:blipFill>
        <p:spPr>
          <a:xfrm>
            <a:off x="651419" y="3240537"/>
            <a:ext cx="4388739" cy="1060034"/>
          </a:xfrm>
          <a:prstGeom prst="rect">
            <a:avLst/>
          </a:prstGeom>
        </p:spPr>
      </p:pic>
      <p:pic>
        <p:nvPicPr>
          <p:cNvPr id="10" name="Image 9" descr="Une image contenant texte, Police, logo, capture d’écran&#10;&#10;Le contenu généré par l’IA peut être incorrect.">
            <a:extLst>
              <a:ext uri="{FF2B5EF4-FFF2-40B4-BE49-F238E27FC236}">
                <a16:creationId xmlns:a16="http://schemas.microsoft.com/office/drawing/2014/main" id="{CDB78710-94D1-56D9-EC7B-B113054E1ED6}"/>
              </a:ext>
            </a:extLst>
          </p:cNvPr>
          <p:cNvPicPr>
            <a:picLocks noChangeAspect="1"/>
          </p:cNvPicPr>
          <p:nvPr/>
        </p:nvPicPr>
        <p:blipFill>
          <a:blip r:embed="rId8"/>
          <a:stretch>
            <a:fillRect/>
          </a:stretch>
        </p:blipFill>
        <p:spPr>
          <a:xfrm>
            <a:off x="749034" y="4585555"/>
            <a:ext cx="4477899" cy="911431"/>
          </a:xfrm>
          <a:prstGeom prst="rect">
            <a:avLst/>
          </a:prstGeom>
        </p:spPr>
      </p:pic>
      <p:pic>
        <p:nvPicPr>
          <p:cNvPr id="11" name="Image 10">
            <a:extLst>
              <a:ext uri="{FF2B5EF4-FFF2-40B4-BE49-F238E27FC236}">
                <a16:creationId xmlns:a16="http://schemas.microsoft.com/office/drawing/2014/main" id="{7B875A21-F95A-4931-C236-0D1D304641B7}"/>
              </a:ext>
            </a:extLst>
          </p:cNvPr>
          <p:cNvPicPr>
            <a:picLocks noChangeAspect="1"/>
          </p:cNvPicPr>
          <p:nvPr/>
        </p:nvPicPr>
        <p:blipFill>
          <a:blip r:embed="rId9"/>
          <a:stretch>
            <a:fillRect/>
          </a:stretch>
        </p:blipFill>
        <p:spPr>
          <a:xfrm>
            <a:off x="1163939" y="5776233"/>
            <a:ext cx="2476715" cy="317019"/>
          </a:xfrm>
          <a:prstGeom prst="rect">
            <a:avLst/>
          </a:prstGeom>
        </p:spPr>
      </p:pic>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15172883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Lisez l’énoncé ci-dessous, puis complétez.</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p:txBody>
          <a:bodyPr/>
          <a:lstStyle/>
          <a:p>
            <a:r>
              <a:rPr lang="fr-FR" dirty="0"/>
              <a:t>L'enseignant choisit au hasard deux élèves pour justifier oralement leurs réponses.</a:t>
            </a:r>
          </a:p>
        </p:txBody>
      </p:sp>
      <p:sp>
        <p:nvSpPr>
          <p:cNvPr id="7" name="ZoneTexte 6">
            <a:extLst>
              <a:ext uri="{FF2B5EF4-FFF2-40B4-BE49-F238E27FC236}">
                <a16:creationId xmlns:a16="http://schemas.microsoft.com/office/drawing/2014/main" id="{FA4F225D-4DAD-62DB-6ED4-CA02E1BE5CA8}"/>
              </a:ext>
            </a:extLst>
          </p:cNvPr>
          <p:cNvSpPr txBox="1"/>
          <p:nvPr/>
        </p:nvSpPr>
        <p:spPr>
          <a:xfrm>
            <a:off x="1214878" y="3207051"/>
            <a:ext cx="6585857" cy="461665"/>
          </a:xfrm>
          <a:prstGeom prst="rect">
            <a:avLst/>
          </a:prstGeom>
          <a:noFill/>
        </p:spPr>
        <p:txBody>
          <a:bodyPr wrap="square" rtlCol="0">
            <a:spAutoFit/>
          </a:bodyPr>
          <a:lstStyle/>
          <a:p>
            <a:r>
              <a:rPr lang="fr-FR" sz="2400" dirty="0">
                <a:solidFill>
                  <a:prstClr val="black"/>
                </a:solidFill>
              </a:rPr>
              <a:t>L’hypothèse est: ……………………………..</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A12246D6-A33B-F818-7C8F-46D26A1D3D98}"/>
                  </a:ext>
                </a:extLst>
              </p:cNvPr>
              <p:cNvSpPr/>
              <p:nvPr/>
            </p:nvSpPr>
            <p:spPr>
              <a:xfrm>
                <a:off x="935304" y="1916494"/>
                <a:ext cx="7676090" cy="469039"/>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ABCD est un carré. On veux démontrer que </a:t>
                </a:r>
                <a14:m>
                  <m:oMath xmlns:m="http://schemas.openxmlformats.org/officeDocument/2006/math">
                    <m:r>
                      <a:rPr lang="fr-MA" sz="240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rgbClr val="FF0000"/>
                    </a:solidFill>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lang="fr-FR" sz="2400" b="0" i="1" dirty="0" smtClean="0">
                        <a:latin typeface="Cambria Math" panose="02040503050406030204" pitchFamily="18" charset="0"/>
                        <a:ea typeface="Calibri" panose="020F0502020204030204" pitchFamily="34" charset="0"/>
                        <a:cs typeface="Arial" panose="020B0604020202020204" pitchFamily="34" charset="0"/>
                      </a:rPr>
                      <m:t>=</m:t>
                    </m:r>
                    <m:r>
                      <a:rPr lang="fr-FR" sz="2400" b="0" i="1" dirty="0" smtClean="0">
                        <a:solidFill>
                          <a:schemeClr val="accent6"/>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chemeClr val="accent6"/>
                    </a:solidFill>
                    <a:latin typeface="Calibri" panose="020F0502020204030204" pitchFamily="34" charset="0"/>
                    <a:ea typeface="Calibri" panose="020F0502020204030204" pitchFamily="34" charset="0"/>
                    <a:cs typeface="Arial" panose="020B0604020202020204" pitchFamily="34" charset="0"/>
                  </a:rPr>
                  <a:t>ACD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8" name="Rectangle 7">
                <a:extLst>
                  <a:ext uri="{FF2B5EF4-FFF2-40B4-BE49-F238E27FC236}">
                    <a16:creationId xmlns:a16="http://schemas.microsoft.com/office/drawing/2014/main" id="{A12246D6-A33B-F818-7C8F-46D26A1D3D98}"/>
                  </a:ext>
                </a:extLst>
              </p:cNvPr>
              <p:cNvSpPr>
                <a:spLocks noRot="1" noChangeAspect="1" noMove="1" noResize="1" noEditPoints="1" noAdjustHandles="1" noChangeArrowheads="1" noChangeShapeType="1" noTextEdit="1"/>
              </p:cNvSpPr>
              <p:nvPr/>
            </p:nvSpPr>
            <p:spPr>
              <a:xfrm>
                <a:off x="935304" y="1916494"/>
                <a:ext cx="7676090" cy="469039"/>
              </a:xfrm>
              <a:prstGeom prst="rect">
                <a:avLst/>
              </a:prstGeom>
              <a:blipFill>
                <a:blip r:embed="rId2"/>
                <a:stretch>
                  <a:fillRect l="-1190" t="-9091" b="-28571"/>
                </a:stretch>
              </a:blipFill>
            </p:spPr>
            <p:txBody>
              <a:bodyPr/>
              <a:lstStyle/>
              <a:p>
                <a:r>
                  <a:rPr lang="fr-FR">
                    <a:noFill/>
                  </a:rPr>
                  <a:t> </a:t>
                </a:r>
              </a:p>
            </p:txBody>
          </p:sp>
        </mc:Fallback>
      </mc:AlternateContent>
      <p:sp>
        <p:nvSpPr>
          <p:cNvPr id="9" name="Rectangle 8">
            <a:extLst>
              <a:ext uri="{FF2B5EF4-FFF2-40B4-BE49-F238E27FC236}">
                <a16:creationId xmlns:a16="http://schemas.microsoft.com/office/drawing/2014/main" id="{9FBEBCFD-0F73-807D-3A62-452D42C5693C}"/>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Image 12" descr="Une image contenant ligne, triangle, cercle, conception&#10;&#10;Le contenu généré par l’IA peut être incorrect.">
            <a:extLst>
              <a:ext uri="{FF2B5EF4-FFF2-40B4-BE49-F238E27FC236}">
                <a16:creationId xmlns:a16="http://schemas.microsoft.com/office/drawing/2014/main" id="{72D9DDC9-3A6B-286D-6B56-B023CB1A09D6}"/>
              </a:ext>
            </a:extLst>
          </p:cNvPr>
          <p:cNvPicPr>
            <a:picLocks noChangeAspect="1"/>
          </p:cNvPicPr>
          <p:nvPr/>
        </p:nvPicPr>
        <p:blipFill>
          <a:blip r:embed="rId4"/>
          <a:stretch>
            <a:fillRect/>
          </a:stretch>
        </p:blipFill>
        <p:spPr>
          <a:xfrm>
            <a:off x="9163277" y="2200660"/>
            <a:ext cx="1654445" cy="1505842"/>
          </a:xfrm>
          <a:prstGeom prst="rect">
            <a:avLst/>
          </a:prstGeom>
        </p:spPr>
      </p:pic>
    </p:spTree>
    <p:extLst>
      <p:ext uri="{BB962C8B-B14F-4D97-AF65-F5344CB8AC3E}">
        <p14:creationId xmlns:p14="http://schemas.microsoft.com/office/powerpoint/2010/main" val="2238243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Les hypothèses, ce sont les informations supposées vraies dans l’énoncé.</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L'enseignant explique pourquoi.</a:t>
            </a: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a:extLst>
              <a:ext uri="{FF2B5EF4-FFF2-40B4-BE49-F238E27FC236}">
                <a16:creationId xmlns:a16="http://schemas.microsoft.com/office/drawing/2014/main" id="{24F41543-6028-CEB1-9EA6-BFACD6C45822}"/>
              </a:ext>
            </a:extLst>
          </p:cNvPr>
          <p:cNvSpPr txBox="1"/>
          <p:nvPr/>
        </p:nvSpPr>
        <p:spPr>
          <a:xfrm>
            <a:off x="1214878" y="3207051"/>
            <a:ext cx="6585857" cy="461665"/>
          </a:xfrm>
          <a:prstGeom prst="rect">
            <a:avLst/>
          </a:prstGeom>
          <a:noFill/>
        </p:spPr>
        <p:txBody>
          <a:bodyPr wrap="square" rtlCol="0">
            <a:spAutoFit/>
          </a:bodyPr>
          <a:lstStyle/>
          <a:p>
            <a:r>
              <a:rPr kumimoji="0" lang="fr-FR" sz="2400" b="0" i="0" u="none" strike="noStrike" kern="1200" cap="none" spc="0" normalizeH="0" baseline="0" noProof="0" dirty="0">
                <a:ln>
                  <a:noFill/>
                </a:ln>
                <a:solidFill>
                  <a:prstClr val="black"/>
                </a:solidFill>
                <a:effectLst/>
                <a:uLnTx/>
                <a:uFillTx/>
                <a:latin typeface="Aptos" panose="02110004020202020204"/>
                <a:ea typeface="+mn-ea"/>
                <a:cs typeface="+mn-cs"/>
              </a:rPr>
              <a:t>L’hypothèse est: </a:t>
            </a:r>
            <a:r>
              <a:rPr kumimoji="0" lang="fr-MA" sz="2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ABCD est un carré</a:t>
            </a:r>
            <a:endParaRPr lang="fr-FR" sz="2400" dirty="0">
              <a:solidFill>
                <a:srgbClr val="FF0000"/>
              </a:solidFill>
            </a:endParaRP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C4D35513-FD39-A52F-55EE-AA325B0C49A8}"/>
                  </a:ext>
                </a:extLst>
              </p:cNvPr>
              <p:cNvSpPr/>
              <p:nvPr/>
            </p:nvSpPr>
            <p:spPr>
              <a:xfrm>
                <a:off x="935303" y="1916494"/>
                <a:ext cx="7533287" cy="469039"/>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ABCD est un carré. On veux démontrer que </a:t>
                </a:r>
                <a14:m>
                  <m:oMath xmlns:m="http://schemas.openxmlformats.org/officeDocument/2006/math">
                    <m:r>
                      <a:rPr lang="fr-MA" sz="240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rgbClr val="FF0000"/>
                    </a:solidFill>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lang="fr-FR" sz="2400" b="0" i="1" dirty="0" smtClean="0">
                        <a:latin typeface="Cambria Math" panose="02040503050406030204" pitchFamily="18" charset="0"/>
                        <a:ea typeface="Calibri" panose="020F0502020204030204" pitchFamily="34" charset="0"/>
                        <a:cs typeface="Arial" panose="020B0604020202020204" pitchFamily="34" charset="0"/>
                      </a:rPr>
                      <m:t>=</m:t>
                    </m:r>
                    <m:r>
                      <a:rPr lang="fr-FR" sz="2400" b="0" i="1" dirty="0" smtClean="0">
                        <a:solidFill>
                          <a:schemeClr val="accent6"/>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chemeClr val="accent6"/>
                    </a:solidFill>
                    <a:latin typeface="Calibri" panose="020F0502020204030204" pitchFamily="34" charset="0"/>
                    <a:ea typeface="Calibri" panose="020F0502020204030204" pitchFamily="34" charset="0"/>
                    <a:cs typeface="Arial" panose="020B0604020202020204" pitchFamily="34" charset="0"/>
                  </a:rPr>
                  <a:t>ACD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7" name="Rectangle 6">
                <a:extLst>
                  <a:ext uri="{FF2B5EF4-FFF2-40B4-BE49-F238E27FC236}">
                    <a16:creationId xmlns:a16="http://schemas.microsoft.com/office/drawing/2014/main" id="{C4D35513-FD39-A52F-55EE-AA325B0C49A8}"/>
                  </a:ext>
                </a:extLst>
              </p:cNvPr>
              <p:cNvSpPr>
                <a:spLocks noRot="1" noChangeAspect="1" noMove="1" noResize="1" noEditPoints="1" noAdjustHandles="1" noChangeArrowheads="1" noChangeShapeType="1" noTextEdit="1"/>
              </p:cNvSpPr>
              <p:nvPr/>
            </p:nvSpPr>
            <p:spPr>
              <a:xfrm>
                <a:off x="935303" y="1916494"/>
                <a:ext cx="7533287" cy="469039"/>
              </a:xfrm>
              <a:prstGeom prst="rect">
                <a:avLst/>
              </a:prstGeom>
              <a:blipFill>
                <a:blip r:embed="rId3"/>
                <a:stretch>
                  <a:fillRect l="-1214" t="-9091" b="-28571"/>
                </a:stretch>
              </a:blipFill>
            </p:spPr>
            <p:txBody>
              <a:bodyPr/>
              <a:lstStyle/>
              <a:p>
                <a:r>
                  <a:rPr lang="fr-FR">
                    <a:noFill/>
                  </a:rPr>
                  <a:t> </a:t>
                </a:r>
              </a:p>
            </p:txBody>
          </p:sp>
        </mc:Fallback>
      </mc:AlternateContent>
      <p:sp>
        <p:nvSpPr>
          <p:cNvPr id="8" name="Rectangle 7">
            <a:extLst>
              <a:ext uri="{FF2B5EF4-FFF2-40B4-BE49-F238E27FC236}">
                <a16:creationId xmlns:a16="http://schemas.microsoft.com/office/drawing/2014/main" id="{1A805CFF-1E9D-3DA6-A673-BAABB9F2BD25}"/>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descr="Une image contenant ligne, triangle, cercle, conception&#10;&#10;Le contenu généré par l’IA peut être incorrect.">
            <a:extLst>
              <a:ext uri="{FF2B5EF4-FFF2-40B4-BE49-F238E27FC236}">
                <a16:creationId xmlns:a16="http://schemas.microsoft.com/office/drawing/2014/main" id="{61CFE708-28ED-08DA-EDDC-08B7ABA69EF8}"/>
              </a:ext>
            </a:extLst>
          </p:cNvPr>
          <p:cNvPicPr>
            <a:picLocks noChangeAspect="1"/>
          </p:cNvPicPr>
          <p:nvPr/>
        </p:nvPicPr>
        <p:blipFill>
          <a:blip r:embed="rId4"/>
          <a:stretch>
            <a:fillRect/>
          </a:stretch>
        </p:blipFill>
        <p:spPr>
          <a:xfrm>
            <a:off x="9163277" y="2200660"/>
            <a:ext cx="1654445" cy="1505842"/>
          </a:xfrm>
          <a:prstGeom prst="rect">
            <a:avLst/>
          </a:prstGeom>
        </p:spPr>
      </p:pic>
    </p:spTree>
    <p:extLst>
      <p:ext uri="{BB962C8B-B14F-4D97-AF65-F5344CB8AC3E}">
        <p14:creationId xmlns:p14="http://schemas.microsoft.com/office/powerpoint/2010/main" val="39740504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A09CD-DF8D-8401-EE4C-6CF8B269271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D434F8E-02D2-FBAE-DB92-9FA7460A47DD}"/>
              </a:ext>
            </a:extLst>
          </p:cNvPr>
          <p:cNvSpPr>
            <a:spLocks noGrp="1"/>
          </p:cNvSpPr>
          <p:nvPr>
            <p:ph type="title"/>
          </p:nvPr>
        </p:nvSpPr>
        <p:spPr/>
        <p:txBody>
          <a:bodyPr/>
          <a:lstStyle/>
          <a:p>
            <a:r>
              <a:rPr lang="fr-FR" dirty="0"/>
              <a:t>Lisez l’énoncé ci-dessous, puis complétez</a:t>
            </a:r>
          </a:p>
        </p:txBody>
      </p:sp>
      <p:sp>
        <p:nvSpPr>
          <p:cNvPr id="4" name="Espace réservé du contenu 3">
            <a:extLst>
              <a:ext uri="{FF2B5EF4-FFF2-40B4-BE49-F238E27FC236}">
                <a16:creationId xmlns:a16="http://schemas.microsoft.com/office/drawing/2014/main" id="{831784F1-1B1E-8569-00D9-0E8B7E9DD0C2}"/>
              </a:ext>
            </a:extLst>
          </p:cNvPr>
          <p:cNvSpPr>
            <a:spLocks noGrp="1"/>
          </p:cNvSpPr>
          <p:nvPr>
            <p:ph sz="quarter" idx="11"/>
          </p:nvPr>
        </p:nvSpPr>
        <p:spPr/>
        <p:txBody>
          <a:bodyPr/>
          <a:lstStyle/>
          <a:p>
            <a:r>
              <a:rPr lang="fr-FR" dirty="0"/>
              <a:t>L'enseignant choisit au hasard deux élèves pour justifier oralement leurs réponses.</a:t>
            </a:r>
          </a:p>
        </p:txBody>
      </p:sp>
      <p:sp>
        <p:nvSpPr>
          <p:cNvPr id="7" name="ZoneTexte 6">
            <a:extLst>
              <a:ext uri="{FF2B5EF4-FFF2-40B4-BE49-F238E27FC236}">
                <a16:creationId xmlns:a16="http://schemas.microsoft.com/office/drawing/2014/main" id="{EF3CB21E-F929-347E-B872-59DC11D257CD}"/>
              </a:ext>
            </a:extLst>
          </p:cNvPr>
          <p:cNvSpPr txBox="1"/>
          <p:nvPr/>
        </p:nvSpPr>
        <p:spPr>
          <a:xfrm>
            <a:off x="1214878" y="3207051"/>
            <a:ext cx="6585857" cy="461665"/>
          </a:xfrm>
          <a:prstGeom prst="rect">
            <a:avLst/>
          </a:prstGeom>
          <a:noFill/>
        </p:spPr>
        <p:txBody>
          <a:bodyPr wrap="square" rtlCol="0">
            <a:spAutoFit/>
          </a:bodyPr>
          <a:lstStyle/>
          <a:p>
            <a:r>
              <a:rPr lang="fr-FR" sz="2400" dirty="0">
                <a:solidFill>
                  <a:prstClr val="black"/>
                </a:solidFill>
              </a:rPr>
              <a:t>La conclusion est: ……………………………..</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0332FBFF-3531-8507-CA5F-846948398759}"/>
                  </a:ext>
                </a:extLst>
              </p:cNvPr>
              <p:cNvSpPr/>
              <p:nvPr/>
            </p:nvSpPr>
            <p:spPr>
              <a:xfrm>
                <a:off x="935304" y="1916494"/>
                <a:ext cx="7676090" cy="469039"/>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ABCD est un carré. On veux démontrer que </a:t>
                </a:r>
                <a14:m>
                  <m:oMath xmlns:m="http://schemas.openxmlformats.org/officeDocument/2006/math">
                    <m:r>
                      <a:rPr lang="fr-MA" sz="240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rgbClr val="FF0000"/>
                    </a:solidFill>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lang="fr-FR" sz="2400" b="0" i="1" dirty="0" smtClean="0">
                        <a:latin typeface="Cambria Math" panose="02040503050406030204" pitchFamily="18" charset="0"/>
                        <a:ea typeface="Calibri" panose="020F0502020204030204" pitchFamily="34" charset="0"/>
                        <a:cs typeface="Arial" panose="020B0604020202020204" pitchFamily="34" charset="0"/>
                      </a:rPr>
                      <m:t>=</m:t>
                    </m:r>
                    <m:r>
                      <a:rPr lang="fr-FR" sz="2400" b="0" i="1" dirty="0" smtClean="0">
                        <a:solidFill>
                          <a:schemeClr val="accent6"/>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chemeClr val="accent6"/>
                    </a:solidFill>
                    <a:latin typeface="Calibri" panose="020F0502020204030204" pitchFamily="34" charset="0"/>
                    <a:ea typeface="Calibri" panose="020F0502020204030204" pitchFamily="34" charset="0"/>
                    <a:cs typeface="Arial" panose="020B0604020202020204" pitchFamily="34" charset="0"/>
                  </a:rPr>
                  <a:t>ACD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8" name="Rectangle 7">
                <a:extLst>
                  <a:ext uri="{FF2B5EF4-FFF2-40B4-BE49-F238E27FC236}">
                    <a16:creationId xmlns:a16="http://schemas.microsoft.com/office/drawing/2014/main" id="{0332FBFF-3531-8507-CA5F-846948398759}"/>
                  </a:ext>
                </a:extLst>
              </p:cNvPr>
              <p:cNvSpPr>
                <a:spLocks noRot="1" noChangeAspect="1" noMove="1" noResize="1" noEditPoints="1" noAdjustHandles="1" noChangeArrowheads="1" noChangeShapeType="1" noTextEdit="1"/>
              </p:cNvSpPr>
              <p:nvPr/>
            </p:nvSpPr>
            <p:spPr>
              <a:xfrm>
                <a:off x="935304" y="1916494"/>
                <a:ext cx="7676090" cy="469039"/>
              </a:xfrm>
              <a:prstGeom prst="rect">
                <a:avLst/>
              </a:prstGeom>
              <a:blipFill>
                <a:blip r:embed="rId2"/>
                <a:stretch>
                  <a:fillRect l="-1190" t="-9091" b="-28571"/>
                </a:stretch>
              </a:blipFill>
            </p:spPr>
            <p:txBody>
              <a:bodyPr/>
              <a:lstStyle/>
              <a:p>
                <a:r>
                  <a:rPr lang="fr-FR">
                    <a:noFill/>
                  </a:rPr>
                  <a:t> </a:t>
                </a:r>
              </a:p>
            </p:txBody>
          </p:sp>
        </mc:Fallback>
      </mc:AlternateContent>
      <p:sp>
        <p:nvSpPr>
          <p:cNvPr id="9" name="Rectangle 8">
            <a:extLst>
              <a:ext uri="{FF2B5EF4-FFF2-40B4-BE49-F238E27FC236}">
                <a16:creationId xmlns:a16="http://schemas.microsoft.com/office/drawing/2014/main" id="{99CA705C-B317-7B5B-00A7-D2E871503DF7}"/>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42468828-12B1-268E-7EF0-1B7651411DF7}"/>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55136F17-38E6-5EFA-4AFB-B0910736579D}"/>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C965E4D3-3D7A-E046-9247-05EA26A6B90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Image 12" descr="Une image contenant ligne, triangle, cercle, conception&#10;&#10;Le contenu généré par l’IA peut être incorrect.">
            <a:extLst>
              <a:ext uri="{FF2B5EF4-FFF2-40B4-BE49-F238E27FC236}">
                <a16:creationId xmlns:a16="http://schemas.microsoft.com/office/drawing/2014/main" id="{D20FA6BD-4796-C529-2B10-EBD801C2714F}"/>
              </a:ext>
            </a:extLst>
          </p:cNvPr>
          <p:cNvPicPr>
            <a:picLocks noChangeAspect="1"/>
          </p:cNvPicPr>
          <p:nvPr/>
        </p:nvPicPr>
        <p:blipFill>
          <a:blip r:embed="rId4"/>
          <a:stretch>
            <a:fillRect/>
          </a:stretch>
        </p:blipFill>
        <p:spPr>
          <a:xfrm>
            <a:off x="9163277" y="2200660"/>
            <a:ext cx="1654445" cy="1505842"/>
          </a:xfrm>
          <a:prstGeom prst="rect">
            <a:avLst/>
          </a:prstGeom>
        </p:spPr>
      </p:pic>
    </p:spTree>
    <p:extLst>
      <p:ext uri="{BB962C8B-B14F-4D97-AF65-F5344CB8AC3E}">
        <p14:creationId xmlns:p14="http://schemas.microsoft.com/office/powerpoint/2010/main" val="2300181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B5129-0010-FC8B-F55A-65C2C490A66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D5D1EED-AD13-E2B3-1A8D-EBC6BCC803B9}"/>
              </a:ext>
            </a:extLst>
          </p:cNvPr>
          <p:cNvSpPr>
            <a:spLocks noGrp="1"/>
          </p:cNvSpPr>
          <p:nvPr>
            <p:ph type="title"/>
          </p:nvPr>
        </p:nvSpPr>
        <p:spPr/>
        <p:txBody>
          <a:bodyPr/>
          <a:lstStyle/>
          <a:p>
            <a:r>
              <a:rPr lang="fr-FR" dirty="0"/>
              <a:t> La conclusion, c’est le résultat final qu’on doit prouver grâce aux hypothèses et aux propriétés.</a:t>
            </a:r>
          </a:p>
        </p:txBody>
      </p:sp>
      <p:sp>
        <p:nvSpPr>
          <p:cNvPr id="4" name="Espace réservé du contenu 3">
            <a:extLst>
              <a:ext uri="{FF2B5EF4-FFF2-40B4-BE49-F238E27FC236}">
                <a16:creationId xmlns:a16="http://schemas.microsoft.com/office/drawing/2014/main" id="{457DB68E-FCA6-F665-A173-616CCB92BD91}"/>
              </a:ext>
            </a:extLst>
          </p:cNvPr>
          <p:cNvSpPr>
            <a:spLocks noGrp="1"/>
          </p:cNvSpPr>
          <p:nvPr>
            <p:ph sz="quarter" idx="11"/>
          </p:nvPr>
        </p:nvSpPr>
        <p:spPr/>
        <p:txBody>
          <a:bodyPr/>
          <a:lstStyle/>
          <a:p>
            <a:r>
              <a:rPr lang="fr-FR" dirty="0"/>
              <a:t>L'enseignant explique pourquoi.</a:t>
            </a:r>
          </a:p>
        </p:txBody>
      </p:sp>
      <p:pic>
        <p:nvPicPr>
          <p:cNvPr id="14" name="Google Shape;289;p51">
            <a:extLst>
              <a:ext uri="{FF2B5EF4-FFF2-40B4-BE49-F238E27FC236}">
                <a16:creationId xmlns:a16="http://schemas.microsoft.com/office/drawing/2014/main" id="{89D9EB79-3795-34CC-5D29-6BB347F7C1C8}"/>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BFFC8177-1C1A-9470-F68A-64410A650D7E}"/>
                  </a:ext>
                </a:extLst>
              </p:cNvPr>
              <p:cNvSpPr txBox="1"/>
              <p:nvPr/>
            </p:nvSpPr>
            <p:spPr>
              <a:xfrm>
                <a:off x="1214878" y="3207051"/>
                <a:ext cx="6585857" cy="461665"/>
              </a:xfrm>
              <a:prstGeom prst="rect">
                <a:avLst/>
              </a:prstGeom>
              <a:noFill/>
            </p:spPr>
            <p:txBody>
              <a:bodyPr wrap="square" rtlCol="0">
                <a:spAutoFit/>
              </a:bodyPr>
              <a:lstStyle/>
              <a:p>
                <a:r>
                  <a:rPr lang="fr-FR" sz="2400" dirty="0">
                    <a:solidFill>
                      <a:prstClr val="black"/>
                    </a:solidFill>
                  </a:rPr>
                  <a:t>La conclusion est: </a:t>
                </a:r>
                <a14:m>
                  <m:oMath xmlns:m="http://schemas.openxmlformats.org/officeDocument/2006/math">
                    <m:r>
                      <a:rPr kumimoji="0" lang="fr-MA" sz="24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oMath>
                </a14:m>
                <a:r>
                  <a:rPr kumimoji="0" lang="fr-MA" sz="2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fr-FR" sz="2400" b="0" i="1" u="none" strike="noStrike" kern="1200" cap="none" spc="0" normalizeH="0" baseline="0" noProof="0" dirty="0" smtClean="0">
                        <a:ln>
                          <a:noFill/>
                        </a:ln>
                        <a:solidFill>
                          <a:srgbClr val="4EA72E"/>
                        </a:solidFill>
                        <a:effectLst/>
                        <a:uLnTx/>
                        <a:uFillTx/>
                        <a:latin typeface="Cambria Math" panose="02040503050406030204" pitchFamily="18" charset="0"/>
                        <a:ea typeface="Cambria Math" panose="02040503050406030204" pitchFamily="18" charset="0"/>
                        <a:cs typeface="Arial" panose="020B0604020202020204" pitchFamily="34" charset="0"/>
                      </a:rPr>
                      <m:t>∠</m:t>
                    </m:r>
                  </m:oMath>
                </a14:m>
                <a:r>
                  <a:rPr kumimoji="0" lang="fr-MA" sz="2400" b="0" i="0" u="none" strike="noStrike" kern="1200" cap="none" spc="0" normalizeH="0" baseline="0" noProof="0" dirty="0">
                    <a:ln>
                      <a:noFill/>
                    </a:ln>
                    <a:solidFill>
                      <a:srgbClr val="4EA72E"/>
                    </a:solidFill>
                    <a:effectLst/>
                    <a:uLnTx/>
                    <a:uFillTx/>
                    <a:latin typeface="Calibri" panose="020F0502020204030204" pitchFamily="34" charset="0"/>
                    <a:ea typeface="Calibri" panose="020F0502020204030204" pitchFamily="34" charset="0"/>
                    <a:cs typeface="Arial" panose="020B0604020202020204" pitchFamily="34" charset="0"/>
                  </a:rPr>
                  <a:t>ACD </a:t>
                </a:r>
                <a:endParaRPr lang="fr-FR" sz="2400" dirty="0">
                  <a:solidFill>
                    <a:prstClr val="black"/>
                  </a:solidFill>
                </a:endParaRPr>
              </a:p>
            </p:txBody>
          </p:sp>
        </mc:Choice>
        <mc:Fallback xmlns="">
          <p:sp>
            <p:nvSpPr>
              <p:cNvPr id="6" name="ZoneTexte 5">
                <a:extLst>
                  <a:ext uri="{FF2B5EF4-FFF2-40B4-BE49-F238E27FC236}">
                    <a16:creationId xmlns:a16="http://schemas.microsoft.com/office/drawing/2014/main" id="{BFFC8177-1C1A-9470-F68A-64410A650D7E}"/>
                  </a:ext>
                </a:extLst>
              </p:cNvPr>
              <p:cNvSpPr txBox="1">
                <a:spLocks noRot="1" noChangeAspect="1" noMove="1" noResize="1" noEditPoints="1" noAdjustHandles="1" noChangeArrowheads="1" noChangeShapeType="1" noTextEdit="1"/>
              </p:cNvSpPr>
              <p:nvPr/>
            </p:nvSpPr>
            <p:spPr>
              <a:xfrm>
                <a:off x="1214878" y="3207051"/>
                <a:ext cx="6585857" cy="461665"/>
              </a:xfrm>
              <a:prstGeom prst="rect">
                <a:avLst/>
              </a:prstGeom>
              <a:blipFill>
                <a:blip r:embed="rId3"/>
                <a:stretch>
                  <a:fillRect l="-1388" t="-11842" b="-2894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E7FD544B-955D-6AC6-58E2-7DAF1165A91D}"/>
                  </a:ext>
                </a:extLst>
              </p:cNvPr>
              <p:cNvSpPr/>
              <p:nvPr/>
            </p:nvSpPr>
            <p:spPr>
              <a:xfrm>
                <a:off x="935303" y="1916494"/>
                <a:ext cx="7834623" cy="469039"/>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ABCD est un carré. On veux démontrer que </a:t>
                </a:r>
                <a14:m>
                  <m:oMath xmlns:m="http://schemas.openxmlformats.org/officeDocument/2006/math">
                    <m:r>
                      <a:rPr lang="fr-MA" sz="240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rgbClr val="FF0000"/>
                    </a:solidFill>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lang="fr-FR" sz="2400" b="0" i="1" dirty="0" smtClean="0">
                        <a:latin typeface="Cambria Math" panose="02040503050406030204" pitchFamily="18" charset="0"/>
                        <a:ea typeface="Calibri" panose="020F0502020204030204" pitchFamily="34" charset="0"/>
                        <a:cs typeface="Arial" panose="020B0604020202020204" pitchFamily="34" charset="0"/>
                      </a:rPr>
                      <m:t>=</m:t>
                    </m:r>
                    <m:r>
                      <a:rPr lang="fr-FR" sz="2400" b="0" i="1" dirty="0" smtClean="0">
                        <a:solidFill>
                          <a:schemeClr val="accent6"/>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chemeClr val="accent6"/>
                    </a:solidFill>
                    <a:latin typeface="Calibri" panose="020F0502020204030204" pitchFamily="34" charset="0"/>
                    <a:ea typeface="Calibri" panose="020F0502020204030204" pitchFamily="34" charset="0"/>
                    <a:cs typeface="Arial" panose="020B0604020202020204" pitchFamily="34" charset="0"/>
                  </a:rPr>
                  <a:t>ACD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7" name="Rectangle 6">
                <a:extLst>
                  <a:ext uri="{FF2B5EF4-FFF2-40B4-BE49-F238E27FC236}">
                    <a16:creationId xmlns:a16="http://schemas.microsoft.com/office/drawing/2014/main" id="{E7FD544B-955D-6AC6-58E2-7DAF1165A91D}"/>
                  </a:ext>
                </a:extLst>
              </p:cNvPr>
              <p:cNvSpPr>
                <a:spLocks noRot="1" noChangeAspect="1" noMove="1" noResize="1" noEditPoints="1" noAdjustHandles="1" noChangeArrowheads="1" noChangeShapeType="1" noTextEdit="1"/>
              </p:cNvSpPr>
              <p:nvPr/>
            </p:nvSpPr>
            <p:spPr>
              <a:xfrm>
                <a:off x="935303" y="1916494"/>
                <a:ext cx="7834623" cy="469039"/>
              </a:xfrm>
              <a:prstGeom prst="rect">
                <a:avLst/>
              </a:prstGeom>
              <a:blipFill>
                <a:blip r:embed="rId4"/>
                <a:stretch>
                  <a:fillRect l="-1166" t="-9091" b="-28571"/>
                </a:stretch>
              </a:blipFill>
            </p:spPr>
            <p:txBody>
              <a:bodyPr/>
              <a:lstStyle/>
              <a:p>
                <a:r>
                  <a:rPr lang="fr-FR">
                    <a:noFill/>
                  </a:rPr>
                  <a:t> </a:t>
                </a:r>
              </a:p>
            </p:txBody>
          </p:sp>
        </mc:Fallback>
      </mc:AlternateContent>
      <p:sp>
        <p:nvSpPr>
          <p:cNvPr id="8" name="Rectangle 7">
            <a:extLst>
              <a:ext uri="{FF2B5EF4-FFF2-40B4-BE49-F238E27FC236}">
                <a16:creationId xmlns:a16="http://schemas.microsoft.com/office/drawing/2014/main" id="{F4073563-F591-0284-7653-E73F7E353F61}"/>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descr="Une image contenant ligne, triangle, cercle, conception&#10;&#10;Le contenu généré par l’IA peut être incorrect.">
            <a:extLst>
              <a:ext uri="{FF2B5EF4-FFF2-40B4-BE49-F238E27FC236}">
                <a16:creationId xmlns:a16="http://schemas.microsoft.com/office/drawing/2014/main" id="{D20FA6BD-4796-C529-2B10-EBD801C2714F}"/>
              </a:ext>
            </a:extLst>
          </p:cNvPr>
          <p:cNvPicPr>
            <a:picLocks noChangeAspect="1"/>
          </p:cNvPicPr>
          <p:nvPr/>
        </p:nvPicPr>
        <p:blipFill>
          <a:blip r:embed="rId5"/>
          <a:stretch>
            <a:fillRect/>
          </a:stretch>
        </p:blipFill>
        <p:spPr>
          <a:xfrm>
            <a:off x="9163277" y="2200660"/>
            <a:ext cx="1654445" cy="1505842"/>
          </a:xfrm>
          <a:prstGeom prst="rect">
            <a:avLst/>
          </a:prstGeom>
        </p:spPr>
      </p:pic>
    </p:spTree>
    <p:extLst>
      <p:ext uri="{BB962C8B-B14F-4D97-AF65-F5344CB8AC3E}">
        <p14:creationId xmlns:p14="http://schemas.microsoft.com/office/powerpoint/2010/main" val="35127414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1DA41-9411-B1B8-CD92-BDD6F81A569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81358CE-96EE-B899-3B35-4A0CE7230F7D}"/>
              </a:ext>
            </a:extLst>
          </p:cNvPr>
          <p:cNvSpPr>
            <a:spLocks noGrp="1"/>
          </p:cNvSpPr>
          <p:nvPr>
            <p:ph type="title"/>
          </p:nvPr>
        </p:nvSpPr>
        <p:spPr/>
        <p:txBody>
          <a:bodyPr/>
          <a:lstStyle/>
          <a:p>
            <a:r>
              <a:rPr lang="fr-FR" dirty="0"/>
              <a:t>Observez la figure ci-dessous, puis </a:t>
            </a:r>
            <a:r>
              <a:rPr lang="fr-FR" dirty="0" smtClean="0"/>
              <a:t>complétez:</a:t>
            </a:r>
            <a:endParaRPr lang="fr-FR" dirty="0"/>
          </a:p>
        </p:txBody>
      </p:sp>
      <p:sp>
        <p:nvSpPr>
          <p:cNvPr id="4" name="Espace réservé du contenu 3">
            <a:extLst>
              <a:ext uri="{FF2B5EF4-FFF2-40B4-BE49-F238E27FC236}">
                <a16:creationId xmlns:a16="http://schemas.microsoft.com/office/drawing/2014/main" id="{0A54B183-DBB1-8D77-B6D5-C08F710353E2}"/>
              </a:ext>
            </a:extLst>
          </p:cNvPr>
          <p:cNvSpPr>
            <a:spLocks noGrp="1"/>
          </p:cNvSpPr>
          <p:nvPr>
            <p:ph sz="quarter" idx="11"/>
          </p:nvPr>
        </p:nvSpPr>
        <p:spPr/>
        <p:txBody>
          <a:bodyPr/>
          <a:lstStyle/>
          <a:p>
            <a:r>
              <a:rPr lang="fr-FR" dirty="0"/>
              <a:t>L'enseignant choisit au hasard deux élèves pour justifier oralement leurs réponses.</a:t>
            </a:r>
          </a:p>
        </p:txBody>
      </p:sp>
      <mc:AlternateContent xmlns:mc="http://schemas.openxmlformats.org/markup-compatibility/2006">
        <mc:Choice xmlns:a14="http://schemas.microsoft.com/office/drawing/2010/main" Requires="a14">
          <p:sp>
            <p:nvSpPr>
              <p:cNvPr id="7" name="ZoneTexte 6">
                <a:extLst>
                  <a:ext uri="{FF2B5EF4-FFF2-40B4-BE49-F238E27FC236}">
                    <a16:creationId xmlns:a16="http://schemas.microsoft.com/office/drawing/2014/main" id="{600A7FFE-BBF8-A968-2788-C34D99E10D8F}"/>
                  </a:ext>
                </a:extLst>
              </p:cNvPr>
              <p:cNvSpPr txBox="1"/>
              <p:nvPr/>
            </p:nvSpPr>
            <p:spPr>
              <a:xfrm>
                <a:off x="1214878" y="2668442"/>
                <a:ext cx="7294296" cy="1077218"/>
              </a:xfrm>
              <a:prstGeom prst="rect">
                <a:avLst/>
              </a:prstGeom>
              <a:noFill/>
            </p:spPr>
            <p:txBody>
              <a:bodyPr wrap="square" rtlCol="0">
                <a:spAutoFit/>
              </a:bodyPr>
              <a:lstStyle/>
              <a:p>
                <a:r>
                  <a:rPr lang="fr-FR" sz="2400" dirty="0">
                    <a:solidFill>
                      <a:prstClr val="black"/>
                    </a:solidFill>
                  </a:rPr>
                  <a:t>Pour démontrer que </a:t>
                </a:r>
                <a14:m>
                  <m:oMath xmlns:m="http://schemas.openxmlformats.org/officeDocument/2006/math">
                    <m:r>
                      <a:rPr kumimoji="0" lang="fr-MA" sz="24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oMath>
                </a14:m>
                <a:r>
                  <a:rPr kumimoji="0" lang="fr-MA" sz="2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fr-FR" sz="2400" b="0" i="1" u="none" strike="noStrike" kern="1200" cap="none" spc="0" normalizeH="0" baseline="0" noProof="0" dirty="0" smtClean="0">
                        <a:ln>
                          <a:noFill/>
                        </a:ln>
                        <a:solidFill>
                          <a:srgbClr val="4EA72E"/>
                        </a:solidFill>
                        <a:effectLst/>
                        <a:uLnTx/>
                        <a:uFillTx/>
                        <a:latin typeface="Cambria Math" panose="02040503050406030204" pitchFamily="18" charset="0"/>
                        <a:ea typeface="Cambria Math" panose="02040503050406030204" pitchFamily="18" charset="0"/>
                        <a:cs typeface="Arial" panose="020B0604020202020204" pitchFamily="34" charset="0"/>
                      </a:rPr>
                      <m:t>∠</m:t>
                    </m:r>
                  </m:oMath>
                </a14:m>
                <a:r>
                  <a:rPr kumimoji="0" lang="fr-MA" sz="2400" b="0" i="0" u="none" strike="noStrike" kern="1200" cap="none" spc="0" normalizeH="0" baseline="0" noProof="0" dirty="0">
                    <a:ln>
                      <a:noFill/>
                    </a:ln>
                    <a:solidFill>
                      <a:srgbClr val="4EA72E"/>
                    </a:solidFill>
                    <a:effectLst/>
                    <a:uLnTx/>
                    <a:uFillTx/>
                    <a:latin typeface="Calibri" panose="020F0502020204030204" pitchFamily="34" charset="0"/>
                    <a:ea typeface="Calibri" panose="020F0502020204030204" pitchFamily="34" charset="0"/>
                    <a:cs typeface="Arial" panose="020B0604020202020204" pitchFamily="34" charset="0"/>
                  </a:rPr>
                  <a:t>ACD</a:t>
                </a:r>
                <a:r>
                  <a:rPr lang="fr-FR" sz="2400" dirty="0">
                    <a:solidFill>
                      <a:prstClr val="black"/>
                    </a:solidFill>
                  </a:rPr>
                  <a:t> , je démontre que:</a:t>
                </a:r>
              </a:p>
              <a:p>
                <a:r>
                  <a:rPr lang="fr-FR" sz="2400" dirty="0">
                    <a:solidFill>
                      <a:prstClr val="black"/>
                    </a:solidFill>
                  </a:rPr>
                  <a:t>                                                                          </a:t>
                </a:r>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rPr>
                  <a:t>…..</a:t>
                </a:r>
                <a14:m>
                  <m:oMath xmlns:m="http://schemas.openxmlformats.org/officeDocument/2006/math">
                    <m:r>
                      <a:rPr lang="fr-FR" sz="2400" i="1" dirty="0" smtClean="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ea typeface="Cambria Math" panose="02040503050406030204" pitchFamily="18" charset="0"/>
                  </a:rPr>
                  <a:t> </a:t>
                </a:r>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 </m:t>
                    </m:r>
                  </m:oMath>
                </a14:m>
                <a:r>
                  <a:rPr lang="fr-FR" sz="2400" dirty="0">
                    <a:solidFill>
                      <a:prstClr val="black"/>
                    </a:solidFill>
                  </a:rPr>
                  <a:t>…..</a:t>
                </a:r>
              </a:p>
              <a:p>
                <a:endParaRPr lang="fr-FR" sz="2400" baseline="-25000" dirty="0">
                  <a:solidFill>
                    <a:prstClr val="black"/>
                  </a:solidFill>
                </a:endParaRPr>
              </a:p>
            </p:txBody>
          </p:sp>
        </mc:Choice>
        <mc:Fallback>
          <p:sp>
            <p:nvSpPr>
              <p:cNvPr id="7" name="ZoneTexte 6">
                <a:extLst>
                  <a:ext uri="{FF2B5EF4-FFF2-40B4-BE49-F238E27FC236}">
                    <a16:creationId xmlns:a16="http://schemas.microsoft.com/office/drawing/2014/main" id="{600A7FFE-BBF8-A968-2788-C34D99E10D8F}"/>
                  </a:ext>
                </a:extLst>
              </p:cNvPr>
              <p:cNvSpPr txBox="1">
                <a:spLocks noRot="1" noChangeAspect="1" noMove="1" noResize="1" noEditPoints="1" noAdjustHandles="1" noChangeArrowheads="1" noChangeShapeType="1" noTextEdit="1"/>
              </p:cNvSpPr>
              <p:nvPr/>
            </p:nvSpPr>
            <p:spPr>
              <a:xfrm>
                <a:off x="1214878" y="2668442"/>
                <a:ext cx="7294296" cy="1077218"/>
              </a:xfrm>
              <a:prstGeom prst="rect">
                <a:avLst/>
              </a:prstGeom>
              <a:blipFill>
                <a:blip r:embed="rId2"/>
                <a:stretch>
                  <a:fillRect l="-1253" t="-5682" b="-5852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D62F2C53-D914-DCB2-6853-FC8A2551A3DC}"/>
                  </a:ext>
                </a:extLst>
              </p:cNvPr>
              <p:cNvSpPr/>
              <p:nvPr/>
            </p:nvSpPr>
            <p:spPr>
              <a:xfrm>
                <a:off x="935304" y="1916494"/>
                <a:ext cx="7573870" cy="469039"/>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ABCD est un carré. On veux démontrer que </a:t>
                </a:r>
                <a14:m>
                  <m:oMath xmlns:m="http://schemas.openxmlformats.org/officeDocument/2006/math">
                    <m:r>
                      <a:rPr lang="fr-MA" sz="240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rgbClr val="FF0000"/>
                    </a:solidFill>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lang="fr-FR" sz="2400" b="0" i="1" dirty="0" smtClean="0">
                        <a:latin typeface="Cambria Math" panose="02040503050406030204" pitchFamily="18" charset="0"/>
                        <a:ea typeface="Calibri" panose="020F0502020204030204" pitchFamily="34" charset="0"/>
                        <a:cs typeface="Arial" panose="020B0604020202020204" pitchFamily="34" charset="0"/>
                      </a:rPr>
                      <m:t>=</m:t>
                    </m:r>
                    <m:r>
                      <a:rPr lang="fr-FR" sz="2400" b="0" i="1" dirty="0" smtClean="0">
                        <a:solidFill>
                          <a:schemeClr val="accent6"/>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chemeClr val="accent6"/>
                    </a:solidFill>
                    <a:latin typeface="Calibri" panose="020F0502020204030204" pitchFamily="34" charset="0"/>
                    <a:ea typeface="Calibri" panose="020F0502020204030204" pitchFamily="34" charset="0"/>
                    <a:cs typeface="Arial" panose="020B0604020202020204" pitchFamily="34" charset="0"/>
                  </a:rPr>
                  <a:t>ACD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8" name="Rectangle 7">
                <a:extLst>
                  <a:ext uri="{FF2B5EF4-FFF2-40B4-BE49-F238E27FC236}">
                    <a16:creationId xmlns:a16="http://schemas.microsoft.com/office/drawing/2014/main" id="{D62F2C53-D914-DCB2-6853-FC8A2551A3DC}"/>
                  </a:ext>
                </a:extLst>
              </p:cNvPr>
              <p:cNvSpPr>
                <a:spLocks noRot="1" noChangeAspect="1" noMove="1" noResize="1" noEditPoints="1" noAdjustHandles="1" noChangeArrowheads="1" noChangeShapeType="1" noTextEdit="1"/>
              </p:cNvSpPr>
              <p:nvPr/>
            </p:nvSpPr>
            <p:spPr>
              <a:xfrm>
                <a:off x="935304" y="1916494"/>
                <a:ext cx="7573870" cy="469039"/>
              </a:xfrm>
              <a:prstGeom prst="rect">
                <a:avLst/>
              </a:prstGeom>
              <a:blipFill>
                <a:blip r:embed="rId3"/>
                <a:stretch>
                  <a:fillRect l="-1207" t="-9091" b="-28571"/>
                </a:stretch>
              </a:blipFill>
            </p:spPr>
            <p:txBody>
              <a:bodyPr/>
              <a:lstStyle/>
              <a:p>
                <a:r>
                  <a:rPr lang="fr-FR">
                    <a:noFill/>
                  </a:rPr>
                  <a:t> </a:t>
                </a:r>
              </a:p>
            </p:txBody>
          </p:sp>
        </mc:Fallback>
      </mc:AlternateContent>
      <p:sp>
        <p:nvSpPr>
          <p:cNvPr id="9" name="Rectangle 8">
            <a:extLst>
              <a:ext uri="{FF2B5EF4-FFF2-40B4-BE49-F238E27FC236}">
                <a16:creationId xmlns:a16="http://schemas.microsoft.com/office/drawing/2014/main" id="{59D391A7-3003-7F07-755C-F771339EB843}"/>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D7B0CCFE-C31D-863B-8B65-AD1B56BBBC07}"/>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7F408DF7-894F-E3C5-AD6F-259F8FC2658A}"/>
                </a:ext>
              </a:extLst>
            </p:cNvPr>
            <p:cNvPicPr preferRelativeResize="0"/>
            <p:nvPr/>
          </p:nvPicPr>
          <p:blipFill rotWithShape="1">
            <a:blip r:embed="rId4">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A8184937-4A63-D169-F3CD-DEC5A624DF71}"/>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Image 12" descr="Une image contenant ligne, triangle, cercle, conception&#10;&#10;Le contenu généré par l’IA peut être incorrect.">
            <a:extLst>
              <a:ext uri="{FF2B5EF4-FFF2-40B4-BE49-F238E27FC236}">
                <a16:creationId xmlns:a16="http://schemas.microsoft.com/office/drawing/2014/main" id="{7D7625C5-0478-AEAD-E181-9CCB430F5B52}"/>
              </a:ext>
            </a:extLst>
          </p:cNvPr>
          <p:cNvPicPr>
            <a:picLocks noChangeAspect="1"/>
          </p:cNvPicPr>
          <p:nvPr/>
        </p:nvPicPr>
        <p:blipFill>
          <a:blip r:embed="rId5"/>
          <a:stretch>
            <a:fillRect/>
          </a:stretch>
        </p:blipFill>
        <p:spPr>
          <a:xfrm>
            <a:off x="9163277" y="2200660"/>
            <a:ext cx="1654445" cy="1505842"/>
          </a:xfrm>
          <a:prstGeom prst="rect">
            <a:avLst/>
          </a:prstGeom>
        </p:spPr>
      </p:pic>
    </p:spTree>
    <p:extLst>
      <p:ext uri="{BB962C8B-B14F-4D97-AF65-F5344CB8AC3E}">
        <p14:creationId xmlns:p14="http://schemas.microsoft.com/office/powerpoint/2010/main" val="15575878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E6C23-3A34-114E-5D16-F354FE86F57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1D2F6B-4631-5AB9-9C90-F0F15DE41C37}"/>
              </a:ext>
            </a:extLst>
          </p:cNvPr>
          <p:cNvSpPr>
            <a:spLocks noGrp="1"/>
          </p:cNvSpPr>
          <p:nvPr>
            <p:ph type="title"/>
          </p:nvPr>
        </p:nvSpPr>
        <p:spPr/>
        <p:txBody>
          <a:bodyPr/>
          <a:lstStyle/>
          <a:p>
            <a:r>
              <a:rPr lang="fr-FR" dirty="0"/>
              <a:t>Je choisis les deux triangles contenant ∠BCA et ∠ACD, car en prouvant qu’ils sont congrus, j’en déduirai l’égalité des angles homologues.  </a:t>
            </a:r>
          </a:p>
        </p:txBody>
      </p:sp>
      <p:sp>
        <p:nvSpPr>
          <p:cNvPr id="4" name="Espace réservé du contenu 3">
            <a:extLst>
              <a:ext uri="{FF2B5EF4-FFF2-40B4-BE49-F238E27FC236}">
                <a16:creationId xmlns:a16="http://schemas.microsoft.com/office/drawing/2014/main" id="{CB93623F-E7AB-3D31-078B-25302EC802F7}"/>
              </a:ext>
            </a:extLst>
          </p:cNvPr>
          <p:cNvSpPr>
            <a:spLocks noGrp="1"/>
          </p:cNvSpPr>
          <p:nvPr>
            <p:ph sz="quarter" idx="11"/>
          </p:nvPr>
        </p:nvSpPr>
        <p:spPr/>
        <p:txBody>
          <a:bodyPr/>
          <a:lstStyle/>
          <a:p>
            <a:r>
              <a:rPr lang="fr-FR" dirty="0"/>
              <a:t>L'enseignant explique pourquoi.</a:t>
            </a:r>
          </a:p>
        </p:txBody>
      </p:sp>
      <p:pic>
        <p:nvPicPr>
          <p:cNvPr id="14" name="Google Shape;289;p51">
            <a:extLst>
              <a:ext uri="{FF2B5EF4-FFF2-40B4-BE49-F238E27FC236}">
                <a16:creationId xmlns:a16="http://schemas.microsoft.com/office/drawing/2014/main" id="{0795F6D7-FC4C-6F07-4CE5-D9D5A3192A93}"/>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F811DED5-B1BE-043C-0225-98D04758D709}"/>
                  </a:ext>
                </a:extLst>
              </p:cNvPr>
              <p:cNvSpPr txBox="1"/>
              <p:nvPr/>
            </p:nvSpPr>
            <p:spPr>
              <a:xfrm>
                <a:off x="1214878" y="3207051"/>
                <a:ext cx="7294296" cy="1077218"/>
              </a:xfrm>
              <a:prstGeom prst="rect">
                <a:avLst/>
              </a:prstGeom>
              <a:noFill/>
            </p:spPr>
            <p:txBody>
              <a:bodyPr wrap="square" rtlCol="0">
                <a:spAutoFit/>
              </a:bodyPr>
              <a:lstStyle/>
              <a:p>
                <a:r>
                  <a:rPr lang="fr-FR" sz="2400" dirty="0">
                    <a:solidFill>
                      <a:prstClr val="black"/>
                    </a:solidFill>
                  </a:rPr>
                  <a:t>Pour démontrer que </a:t>
                </a:r>
                <a14:m>
                  <m:oMath xmlns:m="http://schemas.openxmlformats.org/officeDocument/2006/math">
                    <m:r>
                      <a:rPr kumimoji="0" lang="fr-MA" sz="24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Arial" panose="020B0604020202020204" pitchFamily="34" charset="0"/>
                      </a:rPr>
                      <m:t>∠</m:t>
                    </m:r>
                  </m:oMath>
                </a14:m>
                <a:r>
                  <a:rPr kumimoji="0" lang="fr-MA" sz="2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kumimoji="0" lang="fr-FR" sz="24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fr-FR" sz="2400" b="0" i="1" u="none" strike="noStrike" kern="1200" cap="none" spc="0" normalizeH="0" baseline="0" noProof="0" dirty="0" smtClean="0">
                        <a:ln>
                          <a:noFill/>
                        </a:ln>
                        <a:solidFill>
                          <a:srgbClr val="4EA72E"/>
                        </a:solidFill>
                        <a:effectLst/>
                        <a:uLnTx/>
                        <a:uFillTx/>
                        <a:latin typeface="Cambria Math" panose="02040503050406030204" pitchFamily="18" charset="0"/>
                        <a:ea typeface="Cambria Math" panose="02040503050406030204" pitchFamily="18" charset="0"/>
                        <a:cs typeface="Arial" panose="020B0604020202020204" pitchFamily="34" charset="0"/>
                      </a:rPr>
                      <m:t>∠</m:t>
                    </m:r>
                  </m:oMath>
                </a14:m>
                <a:r>
                  <a:rPr kumimoji="0" lang="fr-MA" sz="2400" b="0" i="0" u="none" strike="noStrike" kern="1200" cap="none" spc="0" normalizeH="0" baseline="0" noProof="0" dirty="0">
                    <a:ln>
                      <a:noFill/>
                    </a:ln>
                    <a:solidFill>
                      <a:srgbClr val="4EA72E"/>
                    </a:solidFill>
                    <a:effectLst/>
                    <a:uLnTx/>
                    <a:uFillTx/>
                    <a:latin typeface="Calibri" panose="020F0502020204030204" pitchFamily="34" charset="0"/>
                    <a:ea typeface="Calibri" panose="020F0502020204030204" pitchFamily="34" charset="0"/>
                    <a:cs typeface="Arial" panose="020B0604020202020204" pitchFamily="34" charset="0"/>
                  </a:rPr>
                  <a:t>ACD</a:t>
                </a:r>
                <a:r>
                  <a:rPr lang="fr-FR" sz="2400" dirty="0">
                    <a:solidFill>
                      <a:prstClr val="black"/>
                    </a:solidFill>
                  </a:rPr>
                  <a:t> , je démontre que:</a:t>
                </a:r>
              </a:p>
              <a:p>
                <a:r>
                  <a:rPr lang="fr-FR" sz="2400" dirty="0">
                    <a:solidFill>
                      <a:prstClr val="black"/>
                    </a:solidFill>
                  </a:rPr>
                  <a:t>                                                                          </a:t>
                </a:r>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oMath>
                </a14:m>
                <a:r>
                  <a:rPr lang="fr-FR" sz="2400" dirty="0">
                    <a:solidFill>
                      <a:srgbClr val="FF0000"/>
                    </a:solidFill>
                  </a:rPr>
                  <a:t>ABC</a:t>
                </a:r>
                <a14:m>
                  <m:oMath xmlns:m="http://schemas.openxmlformats.org/officeDocument/2006/math">
                    <m:r>
                      <a:rPr lang="fr-FR" sz="2400" i="1" dirty="0" smtClean="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ea typeface="Cambria Math" panose="02040503050406030204" pitchFamily="18" charset="0"/>
                  </a:rPr>
                  <a:t> </a:t>
                </a:r>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m:t>
                    </m:r>
                  </m:oMath>
                </a14:m>
                <a:r>
                  <a:rPr lang="fr-FR" sz="2400" dirty="0">
                    <a:solidFill>
                      <a:srgbClr val="FF0000"/>
                    </a:solidFill>
                  </a:rPr>
                  <a:t>CDA</a:t>
                </a:r>
              </a:p>
              <a:p>
                <a:endParaRPr lang="fr-FR" sz="2400" baseline="-25000" dirty="0">
                  <a:solidFill>
                    <a:prstClr val="black"/>
                  </a:solidFill>
                </a:endParaRPr>
              </a:p>
            </p:txBody>
          </p:sp>
        </mc:Choice>
        <mc:Fallback xmlns="">
          <p:sp>
            <p:nvSpPr>
              <p:cNvPr id="3" name="ZoneTexte 2">
                <a:extLst>
                  <a:ext uri="{FF2B5EF4-FFF2-40B4-BE49-F238E27FC236}">
                    <a16:creationId xmlns:a16="http://schemas.microsoft.com/office/drawing/2014/main" id="{F811DED5-B1BE-043C-0225-98D04758D709}"/>
                  </a:ext>
                </a:extLst>
              </p:cNvPr>
              <p:cNvSpPr txBox="1">
                <a:spLocks noRot="1" noChangeAspect="1" noMove="1" noResize="1" noEditPoints="1" noAdjustHandles="1" noChangeArrowheads="1" noChangeShapeType="1" noTextEdit="1"/>
              </p:cNvSpPr>
              <p:nvPr/>
            </p:nvSpPr>
            <p:spPr>
              <a:xfrm>
                <a:off x="1214878" y="3207051"/>
                <a:ext cx="7294296" cy="1077218"/>
              </a:xfrm>
              <a:prstGeom prst="rect">
                <a:avLst/>
              </a:prstGeom>
              <a:blipFill>
                <a:blip r:embed="rId3"/>
                <a:stretch>
                  <a:fillRect l="-1253" t="-508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2CFB637C-01B5-C6D6-96C3-35C1A1F224D6}"/>
                  </a:ext>
                </a:extLst>
              </p:cNvPr>
              <p:cNvSpPr/>
              <p:nvPr/>
            </p:nvSpPr>
            <p:spPr>
              <a:xfrm>
                <a:off x="935304" y="1916494"/>
                <a:ext cx="7573870" cy="469039"/>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ABCD est un carré. On veux démontrer que </a:t>
                </a:r>
                <a14:m>
                  <m:oMath xmlns:m="http://schemas.openxmlformats.org/officeDocument/2006/math">
                    <m:r>
                      <a:rPr lang="fr-MA" sz="240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rgbClr val="FF0000"/>
                    </a:solidFill>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lang="fr-FR" sz="2400" b="0" i="1" dirty="0" smtClean="0">
                        <a:latin typeface="Cambria Math" panose="02040503050406030204" pitchFamily="18" charset="0"/>
                        <a:ea typeface="Calibri" panose="020F0502020204030204" pitchFamily="34" charset="0"/>
                        <a:cs typeface="Arial" panose="020B0604020202020204" pitchFamily="34" charset="0"/>
                      </a:rPr>
                      <m:t>=</m:t>
                    </m:r>
                    <m:r>
                      <a:rPr lang="fr-FR" sz="2400" b="0" i="1" dirty="0" smtClean="0">
                        <a:solidFill>
                          <a:schemeClr val="accent6"/>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chemeClr val="accent6"/>
                    </a:solidFill>
                    <a:latin typeface="Calibri" panose="020F0502020204030204" pitchFamily="34" charset="0"/>
                    <a:ea typeface="Calibri" panose="020F0502020204030204" pitchFamily="34" charset="0"/>
                    <a:cs typeface="Arial" panose="020B0604020202020204" pitchFamily="34" charset="0"/>
                  </a:rPr>
                  <a:t>ACD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5" name="Rectangle 4">
                <a:extLst>
                  <a:ext uri="{FF2B5EF4-FFF2-40B4-BE49-F238E27FC236}">
                    <a16:creationId xmlns:a16="http://schemas.microsoft.com/office/drawing/2014/main" id="{2CFB637C-01B5-C6D6-96C3-35C1A1F224D6}"/>
                  </a:ext>
                </a:extLst>
              </p:cNvPr>
              <p:cNvSpPr>
                <a:spLocks noRot="1" noChangeAspect="1" noMove="1" noResize="1" noEditPoints="1" noAdjustHandles="1" noChangeArrowheads="1" noChangeShapeType="1" noTextEdit="1"/>
              </p:cNvSpPr>
              <p:nvPr/>
            </p:nvSpPr>
            <p:spPr>
              <a:xfrm>
                <a:off x="935304" y="1916494"/>
                <a:ext cx="7573870" cy="469039"/>
              </a:xfrm>
              <a:prstGeom prst="rect">
                <a:avLst/>
              </a:prstGeom>
              <a:blipFill>
                <a:blip r:embed="rId4"/>
                <a:stretch>
                  <a:fillRect l="-1207" t="-9091" b="-28571"/>
                </a:stretch>
              </a:blipFill>
            </p:spPr>
            <p:txBody>
              <a:bodyPr/>
              <a:lstStyle/>
              <a:p>
                <a:r>
                  <a:rPr lang="fr-FR">
                    <a:noFill/>
                  </a:rPr>
                  <a:t> </a:t>
                </a:r>
              </a:p>
            </p:txBody>
          </p:sp>
        </mc:Fallback>
      </mc:AlternateContent>
      <p:sp>
        <p:nvSpPr>
          <p:cNvPr id="10" name="Rectangle 9">
            <a:extLst>
              <a:ext uri="{FF2B5EF4-FFF2-40B4-BE49-F238E27FC236}">
                <a16:creationId xmlns:a16="http://schemas.microsoft.com/office/drawing/2014/main" id="{47636CAE-CC93-D1DD-A97F-33054B4A5DA7}"/>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descr="Une image contenant ligne, triangle, cercle, conception&#10;&#10;Le contenu généré par l’IA peut être incorrect.">
            <a:extLst>
              <a:ext uri="{FF2B5EF4-FFF2-40B4-BE49-F238E27FC236}">
                <a16:creationId xmlns:a16="http://schemas.microsoft.com/office/drawing/2014/main" id="{6B883B5A-A1F2-868F-3717-495269E095C2}"/>
              </a:ext>
            </a:extLst>
          </p:cNvPr>
          <p:cNvPicPr>
            <a:picLocks noChangeAspect="1"/>
          </p:cNvPicPr>
          <p:nvPr/>
        </p:nvPicPr>
        <p:blipFill>
          <a:blip r:embed="rId5"/>
          <a:stretch>
            <a:fillRect/>
          </a:stretch>
        </p:blipFill>
        <p:spPr>
          <a:xfrm>
            <a:off x="9163277" y="2200660"/>
            <a:ext cx="1654445" cy="1505842"/>
          </a:xfrm>
          <a:prstGeom prst="rect">
            <a:avLst/>
          </a:prstGeom>
        </p:spPr>
      </p:pic>
    </p:spTree>
    <p:extLst>
      <p:ext uri="{BB962C8B-B14F-4D97-AF65-F5344CB8AC3E}">
        <p14:creationId xmlns:p14="http://schemas.microsoft.com/office/powerpoint/2010/main" val="739258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1E9A1-DF28-4FB7-2D82-37F60378AE1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CBA2F46-92FC-EAB8-888D-99FD0311F2BF}"/>
              </a:ext>
            </a:extLst>
          </p:cNvPr>
          <p:cNvSpPr>
            <a:spLocks noGrp="1"/>
          </p:cNvSpPr>
          <p:nvPr>
            <p:ph type="title"/>
          </p:nvPr>
        </p:nvSpPr>
        <p:spPr/>
        <p:txBody>
          <a:bodyPr/>
          <a:lstStyle/>
          <a:p>
            <a:r>
              <a:rPr lang="fr-FR" dirty="0"/>
              <a:t>Complétez</a:t>
            </a:r>
          </a:p>
        </p:txBody>
      </p:sp>
      <p:sp>
        <p:nvSpPr>
          <p:cNvPr id="4" name="Espace réservé du contenu 3">
            <a:extLst>
              <a:ext uri="{FF2B5EF4-FFF2-40B4-BE49-F238E27FC236}">
                <a16:creationId xmlns:a16="http://schemas.microsoft.com/office/drawing/2014/main" id="{8DE7992A-437D-CD3E-676A-C1346D5B424A}"/>
              </a:ext>
            </a:extLst>
          </p:cNvPr>
          <p:cNvSpPr>
            <a:spLocks noGrp="1"/>
          </p:cNvSpPr>
          <p:nvPr>
            <p:ph sz="quarter" idx="11"/>
          </p:nvPr>
        </p:nvSpPr>
        <p:spPr/>
        <p:txBody>
          <a:bodyPr/>
          <a:lstStyle/>
          <a:p>
            <a:r>
              <a:rPr lang="fr-FR" dirty="0"/>
              <a:t>L'enseignant choisit au hasard deux élèves pour justifier oralement leurs réponses.</a:t>
            </a:r>
          </a:p>
        </p:txBody>
      </p:sp>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0C60CD41-80A4-519A-52ED-FF63DBCCD128}"/>
                  </a:ext>
                </a:extLst>
              </p:cNvPr>
              <p:cNvSpPr txBox="1"/>
              <p:nvPr/>
            </p:nvSpPr>
            <p:spPr>
              <a:xfrm>
                <a:off x="1214878" y="3207051"/>
                <a:ext cx="7294296" cy="1077218"/>
              </a:xfrm>
              <a:prstGeom prst="rect">
                <a:avLst/>
              </a:prstGeom>
              <a:noFill/>
            </p:spPr>
            <p:txBody>
              <a:bodyPr wrap="square" rtlCol="0">
                <a:spAutoFit/>
              </a:bodyPr>
              <a:lstStyle/>
              <a:p>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m:t>
                    </m:r>
                  </m:oMath>
                </a14:m>
                <a:r>
                  <a:rPr lang="fr-FR" sz="2400" dirty="0"/>
                  <a:t>ABC</a:t>
                </a:r>
                <a14:m>
                  <m:oMath xmlns:m="http://schemas.openxmlformats.org/officeDocument/2006/math">
                    <m:r>
                      <a:rPr lang="fr-FR" sz="2400" i="1" dirty="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ea typeface="Cambria Math" panose="02040503050406030204" pitchFamily="18" charset="0"/>
                  </a:rPr>
                  <a:t> </a:t>
                </a:r>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m:t>
                    </m:r>
                  </m:oMath>
                </a14:m>
                <a:r>
                  <a:rPr lang="fr-FR" sz="2400" dirty="0"/>
                  <a:t>CDA</a:t>
                </a:r>
                <a:r>
                  <a:rPr lang="fr-FR" sz="2400" dirty="0">
                    <a:solidFill>
                      <a:srgbClr val="FF0000"/>
                    </a:solidFill>
                  </a:rPr>
                  <a:t> </a:t>
                </a:r>
                <a:r>
                  <a:rPr lang="fr-FR" sz="2400" dirty="0">
                    <a:solidFill>
                      <a:prstClr val="black"/>
                    </a:solidFill>
                  </a:rPr>
                  <a:t>car: …………………………………………..</a:t>
                </a:r>
              </a:p>
              <a:p>
                <a:r>
                  <a:rPr lang="fr-FR" sz="2400" dirty="0">
                    <a:solidFill>
                      <a:prstClr val="black"/>
                    </a:solidFill>
                  </a:rPr>
                  <a:t>                                                                          </a:t>
                </a:r>
              </a:p>
              <a:p>
                <a:endParaRPr lang="fr-FR" sz="2400" baseline="-25000" dirty="0">
                  <a:solidFill>
                    <a:prstClr val="black"/>
                  </a:solidFill>
                </a:endParaRPr>
              </a:p>
            </p:txBody>
          </p:sp>
        </mc:Choice>
        <mc:Fallback xmlns="">
          <p:sp>
            <p:nvSpPr>
              <p:cNvPr id="7" name="ZoneTexte 6">
                <a:extLst>
                  <a:ext uri="{FF2B5EF4-FFF2-40B4-BE49-F238E27FC236}">
                    <a16:creationId xmlns:a16="http://schemas.microsoft.com/office/drawing/2014/main" id="{0C60CD41-80A4-519A-52ED-FF63DBCCD128}"/>
                  </a:ext>
                </a:extLst>
              </p:cNvPr>
              <p:cNvSpPr txBox="1">
                <a:spLocks noRot="1" noChangeAspect="1" noMove="1" noResize="1" noEditPoints="1" noAdjustHandles="1" noChangeArrowheads="1" noChangeShapeType="1" noTextEdit="1"/>
              </p:cNvSpPr>
              <p:nvPr/>
            </p:nvSpPr>
            <p:spPr>
              <a:xfrm>
                <a:off x="1214878" y="3207051"/>
                <a:ext cx="7294296" cy="1077218"/>
              </a:xfrm>
              <a:prstGeom prst="rect">
                <a:avLst/>
              </a:prstGeom>
              <a:blipFill>
                <a:blip r:embed="rId2"/>
                <a:stretch>
                  <a:fillRect l="-167" t="-452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49B62247-9963-75C8-FCDE-30015514E2BB}"/>
                  </a:ext>
                </a:extLst>
              </p:cNvPr>
              <p:cNvSpPr/>
              <p:nvPr/>
            </p:nvSpPr>
            <p:spPr>
              <a:xfrm>
                <a:off x="935304" y="1916494"/>
                <a:ext cx="7573870" cy="469039"/>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ABCD est un carré. On veux démontrer que </a:t>
                </a:r>
                <a14:m>
                  <m:oMath xmlns:m="http://schemas.openxmlformats.org/officeDocument/2006/math">
                    <m:r>
                      <a:rPr lang="fr-MA" sz="240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rgbClr val="FF0000"/>
                    </a:solidFill>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lang="fr-FR" sz="2400" b="0" i="1" dirty="0" smtClean="0">
                        <a:latin typeface="Cambria Math" panose="02040503050406030204" pitchFamily="18" charset="0"/>
                        <a:ea typeface="Calibri" panose="020F0502020204030204" pitchFamily="34" charset="0"/>
                        <a:cs typeface="Arial" panose="020B0604020202020204" pitchFamily="34" charset="0"/>
                      </a:rPr>
                      <m:t>=</m:t>
                    </m:r>
                    <m:r>
                      <a:rPr lang="fr-FR" sz="2400" b="0" i="1" dirty="0" smtClean="0">
                        <a:solidFill>
                          <a:schemeClr val="accent6"/>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chemeClr val="accent6"/>
                    </a:solidFill>
                    <a:latin typeface="Calibri" panose="020F0502020204030204" pitchFamily="34" charset="0"/>
                    <a:ea typeface="Calibri" panose="020F0502020204030204" pitchFamily="34" charset="0"/>
                    <a:cs typeface="Arial" panose="020B0604020202020204" pitchFamily="34" charset="0"/>
                  </a:rPr>
                  <a:t>ACD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8" name="Rectangle 7">
                <a:extLst>
                  <a:ext uri="{FF2B5EF4-FFF2-40B4-BE49-F238E27FC236}">
                    <a16:creationId xmlns:a16="http://schemas.microsoft.com/office/drawing/2014/main" id="{49B62247-9963-75C8-FCDE-30015514E2BB}"/>
                  </a:ext>
                </a:extLst>
              </p:cNvPr>
              <p:cNvSpPr>
                <a:spLocks noRot="1" noChangeAspect="1" noMove="1" noResize="1" noEditPoints="1" noAdjustHandles="1" noChangeArrowheads="1" noChangeShapeType="1" noTextEdit="1"/>
              </p:cNvSpPr>
              <p:nvPr/>
            </p:nvSpPr>
            <p:spPr>
              <a:xfrm>
                <a:off x="935304" y="1916494"/>
                <a:ext cx="7573870" cy="469039"/>
              </a:xfrm>
              <a:prstGeom prst="rect">
                <a:avLst/>
              </a:prstGeom>
              <a:blipFill>
                <a:blip r:embed="rId3"/>
                <a:stretch>
                  <a:fillRect l="-1207" t="-9091" b="-28571"/>
                </a:stretch>
              </a:blipFill>
            </p:spPr>
            <p:txBody>
              <a:bodyPr/>
              <a:lstStyle/>
              <a:p>
                <a:r>
                  <a:rPr lang="fr-FR">
                    <a:noFill/>
                  </a:rPr>
                  <a:t> </a:t>
                </a:r>
              </a:p>
            </p:txBody>
          </p:sp>
        </mc:Fallback>
      </mc:AlternateContent>
      <p:sp>
        <p:nvSpPr>
          <p:cNvPr id="9" name="Rectangle 8">
            <a:extLst>
              <a:ext uri="{FF2B5EF4-FFF2-40B4-BE49-F238E27FC236}">
                <a16:creationId xmlns:a16="http://schemas.microsoft.com/office/drawing/2014/main" id="{C7C6E2B7-6612-DD46-76F5-02B3D802134C}"/>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EB8E84E2-DD13-E5A2-3824-F02ADD84B9F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01F6F5D-9942-4AF4-6BDB-E4CC1261019D}"/>
                </a:ext>
              </a:extLst>
            </p:cNvPr>
            <p:cNvPicPr preferRelativeResize="0"/>
            <p:nvPr/>
          </p:nvPicPr>
          <p:blipFill rotWithShape="1">
            <a:blip r:embed="rId4">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F65097F-0A27-B0E4-9940-A41BBD4ECA4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Image 12" descr="Une image contenant ligne, triangle, cercle, conception&#10;&#10;Le contenu généré par l’IA peut être incorrect.">
            <a:extLst>
              <a:ext uri="{FF2B5EF4-FFF2-40B4-BE49-F238E27FC236}">
                <a16:creationId xmlns:a16="http://schemas.microsoft.com/office/drawing/2014/main" id="{B40D8ECA-6966-FDEE-5F20-C8903DB08336}"/>
              </a:ext>
            </a:extLst>
          </p:cNvPr>
          <p:cNvPicPr>
            <a:picLocks noChangeAspect="1"/>
          </p:cNvPicPr>
          <p:nvPr/>
        </p:nvPicPr>
        <p:blipFill>
          <a:blip r:embed="rId5"/>
          <a:stretch>
            <a:fillRect/>
          </a:stretch>
        </p:blipFill>
        <p:spPr>
          <a:xfrm>
            <a:off x="9163277" y="2200660"/>
            <a:ext cx="1654445" cy="1505842"/>
          </a:xfrm>
          <a:prstGeom prst="rect">
            <a:avLst/>
          </a:prstGeom>
        </p:spPr>
      </p:pic>
    </p:spTree>
    <p:extLst>
      <p:ext uri="{BB962C8B-B14F-4D97-AF65-F5344CB8AC3E}">
        <p14:creationId xmlns:p14="http://schemas.microsoft.com/office/powerpoint/2010/main" val="14090077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F624F-513D-7E82-CA11-9DEC41E42D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AF9061F-CCDA-7475-3045-EEE276DCC414}"/>
              </a:ext>
            </a:extLst>
          </p:cNvPr>
          <p:cNvSpPr>
            <a:spLocks noGrp="1"/>
          </p:cNvSpPr>
          <p:nvPr>
            <p:ph type="title"/>
          </p:nvPr>
        </p:nvSpPr>
        <p:spPr/>
        <p:txBody>
          <a:bodyPr/>
          <a:lstStyle/>
          <a:p>
            <a:r>
              <a:rPr lang="fr-FR" dirty="0"/>
              <a:t>Je relis l’énoncé et j’observe la figure afin de choisir le critère de congruence le plus adapté. J’ai choisi le critère (CAC), mais dans ce cas on peut aussi choisir le critère (CCC)</a:t>
            </a:r>
          </a:p>
        </p:txBody>
      </p:sp>
      <p:sp>
        <p:nvSpPr>
          <p:cNvPr id="4" name="Espace réservé du contenu 3">
            <a:extLst>
              <a:ext uri="{FF2B5EF4-FFF2-40B4-BE49-F238E27FC236}">
                <a16:creationId xmlns:a16="http://schemas.microsoft.com/office/drawing/2014/main" id="{3EB8D5BB-10FE-71B8-4909-60FB0F2BC17E}"/>
              </a:ext>
            </a:extLst>
          </p:cNvPr>
          <p:cNvSpPr>
            <a:spLocks noGrp="1"/>
          </p:cNvSpPr>
          <p:nvPr>
            <p:ph sz="quarter" idx="11"/>
          </p:nvPr>
        </p:nvSpPr>
        <p:spPr/>
        <p:txBody>
          <a:bodyPr/>
          <a:lstStyle/>
          <a:p>
            <a:r>
              <a:rPr lang="fr-FR" dirty="0"/>
              <a:t>L'enseignant explique pourquoi.</a:t>
            </a:r>
          </a:p>
        </p:txBody>
      </p:sp>
      <p:pic>
        <p:nvPicPr>
          <p:cNvPr id="14" name="Google Shape;289;p51">
            <a:extLst>
              <a:ext uri="{FF2B5EF4-FFF2-40B4-BE49-F238E27FC236}">
                <a16:creationId xmlns:a16="http://schemas.microsoft.com/office/drawing/2014/main" id="{45016126-039D-4D12-EB68-902260C5086A}"/>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6" name="ZoneTexte 5">
                <a:extLst>
                  <a:ext uri="{FF2B5EF4-FFF2-40B4-BE49-F238E27FC236}">
                    <a16:creationId xmlns:a16="http://schemas.microsoft.com/office/drawing/2014/main" id="{7191DEA6-BE91-22B2-AE91-F63DCFBF5B57}"/>
                  </a:ext>
                </a:extLst>
              </p:cNvPr>
              <p:cNvSpPr txBox="1"/>
              <p:nvPr/>
            </p:nvSpPr>
            <p:spPr>
              <a:xfrm>
                <a:off x="1214878" y="3207051"/>
                <a:ext cx="7294296" cy="707886"/>
              </a:xfrm>
              <a:prstGeom prst="rect">
                <a:avLst/>
              </a:prstGeom>
              <a:noFill/>
            </p:spPr>
            <p:txBody>
              <a:bodyPr wrap="square" rtlCol="0">
                <a:spAutoFit/>
              </a:bodyPr>
              <a:lstStyle/>
              <a:p>
                <a14:m>
                  <m:oMath xmlns:m="http://schemas.openxmlformats.org/officeDocument/2006/math">
                    <m:r>
                      <a:rPr lang="fr-FR" sz="2400" i="1" smtClean="0">
                        <a:solidFill>
                          <a:prstClr val="black"/>
                        </a:solidFill>
                        <a:latin typeface="Cambria Math" panose="02040503050406030204" pitchFamily="18" charset="0"/>
                        <a:ea typeface="Cambria Math" panose="02040503050406030204" pitchFamily="18" charset="0"/>
                      </a:rPr>
                      <m:t>∆</m:t>
                    </m:r>
                  </m:oMath>
                </a14:m>
                <a:r>
                  <a:rPr lang="fr-FR" sz="2400" dirty="0"/>
                  <a:t>ABC</a:t>
                </a:r>
                <a14:m>
                  <m:oMath xmlns:m="http://schemas.openxmlformats.org/officeDocument/2006/math">
                    <m:r>
                      <a:rPr lang="fr-FR" sz="2400" i="1" dirty="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ea typeface="Cambria Math" panose="02040503050406030204" pitchFamily="18" charset="0"/>
                  </a:rPr>
                  <a:t> </a:t>
                </a:r>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m:t>
                    </m:r>
                  </m:oMath>
                </a14:m>
                <a:r>
                  <a:rPr lang="fr-FR" sz="2400" dirty="0"/>
                  <a:t>CDA</a:t>
                </a:r>
                <a:r>
                  <a:rPr lang="fr-FR" sz="2400" dirty="0">
                    <a:solidFill>
                      <a:srgbClr val="FF0000"/>
                    </a:solidFill>
                  </a:rPr>
                  <a:t> </a:t>
                </a:r>
                <a:r>
                  <a:rPr lang="fr-FR" sz="2400" dirty="0">
                    <a:solidFill>
                      <a:prstClr val="black"/>
                    </a:solidFill>
                  </a:rPr>
                  <a:t>car: </a:t>
                </a:r>
                <a14:m>
                  <m:oMath xmlns:m="http://schemas.openxmlformats.org/officeDocument/2006/math">
                    <m:r>
                      <a:rPr lang="fr-FR" sz="2400" i="1" dirty="0" smtClean="0">
                        <a:solidFill>
                          <a:srgbClr val="FF0000"/>
                        </a:solidFill>
                        <a:latin typeface="Cambria Math" panose="02040503050406030204" pitchFamily="18" charset="0"/>
                        <a:ea typeface="Cambria Math" panose="02040503050406030204" pitchFamily="18" charset="0"/>
                      </a:rPr>
                      <m:t>∠</m:t>
                    </m:r>
                  </m:oMath>
                </a14:m>
                <a:r>
                  <a:rPr lang="fr-FR" sz="2400" dirty="0">
                    <a:solidFill>
                      <a:srgbClr val="FF0000"/>
                    </a:solidFill>
                  </a:rPr>
                  <a:t>B</a:t>
                </a:r>
                <a14:m>
                  <m:oMath xmlns:m="http://schemas.openxmlformats.org/officeDocument/2006/math">
                    <m:r>
                      <a:rPr lang="fr-FR" sz="2400" b="0" i="1" dirty="0" smtClean="0">
                        <a:solidFill>
                          <a:srgbClr val="FF0000"/>
                        </a:solidFill>
                        <a:latin typeface="Cambria Math" panose="02040503050406030204" pitchFamily="18" charset="0"/>
                      </a:rPr>
                      <m:t>=</m:t>
                    </m:r>
                    <m:r>
                      <a:rPr lang="fr-FR" sz="2400" b="0" i="1" dirty="0" smtClean="0">
                        <a:solidFill>
                          <a:srgbClr val="FF0000"/>
                        </a:solidFill>
                        <a:latin typeface="Cambria Math" panose="02040503050406030204" pitchFamily="18" charset="0"/>
                        <a:ea typeface="Cambria Math" panose="02040503050406030204" pitchFamily="18" charset="0"/>
                      </a:rPr>
                      <m:t>∠</m:t>
                    </m:r>
                  </m:oMath>
                </a14:m>
                <a:r>
                  <a:rPr lang="fr-FR" sz="2400" dirty="0">
                    <a:solidFill>
                      <a:srgbClr val="FF0000"/>
                    </a:solidFill>
                  </a:rPr>
                  <a:t>D, AB</a:t>
                </a:r>
                <a14:m>
                  <m:oMath xmlns:m="http://schemas.openxmlformats.org/officeDocument/2006/math">
                    <m:r>
                      <a:rPr lang="fr-FR" sz="2400" b="0" i="1" smtClean="0">
                        <a:solidFill>
                          <a:srgbClr val="FF0000"/>
                        </a:solidFill>
                        <a:latin typeface="Cambria Math" panose="02040503050406030204" pitchFamily="18" charset="0"/>
                      </a:rPr>
                      <m:t>=</m:t>
                    </m:r>
                  </m:oMath>
                </a14:m>
                <a:r>
                  <a:rPr lang="fr-FR" sz="2400" dirty="0">
                    <a:solidFill>
                      <a:srgbClr val="FF0000"/>
                    </a:solidFill>
                  </a:rPr>
                  <a:t>CD et BC</a:t>
                </a:r>
                <a14:m>
                  <m:oMath xmlns:m="http://schemas.openxmlformats.org/officeDocument/2006/math">
                    <m:r>
                      <a:rPr lang="fr-FR" sz="2400" b="0" i="1" smtClean="0">
                        <a:solidFill>
                          <a:srgbClr val="FF0000"/>
                        </a:solidFill>
                        <a:latin typeface="Cambria Math" panose="02040503050406030204" pitchFamily="18" charset="0"/>
                      </a:rPr>
                      <m:t>=</m:t>
                    </m:r>
                  </m:oMath>
                </a14:m>
                <a:r>
                  <a:rPr lang="fr-FR" sz="2400" dirty="0">
                    <a:solidFill>
                      <a:srgbClr val="FF0000"/>
                    </a:solidFill>
                  </a:rPr>
                  <a:t>DA</a:t>
                </a:r>
                <a:r>
                  <a:rPr lang="fr-FR" sz="2400" dirty="0">
                    <a:solidFill>
                      <a:prstClr val="black"/>
                    </a:solidFill>
                  </a:rPr>
                  <a:t>                                                                      </a:t>
                </a:r>
              </a:p>
              <a:p>
                <a:endParaRPr lang="fr-FR" sz="2400" baseline="-25000" dirty="0">
                  <a:solidFill>
                    <a:prstClr val="black"/>
                  </a:solidFill>
                </a:endParaRPr>
              </a:p>
            </p:txBody>
          </p:sp>
        </mc:Choice>
        <mc:Fallback xmlns="">
          <p:sp>
            <p:nvSpPr>
              <p:cNvPr id="6" name="ZoneTexte 5">
                <a:extLst>
                  <a:ext uri="{FF2B5EF4-FFF2-40B4-BE49-F238E27FC236}">
                    <a16:creationId xmlns:a16="http://schemas.microsoft.com/office/drawing/2014/main" id="{7191DEA6-BE91-22B2-AE91-F63DCFBF5B57}"/>
                  </a:ext>
                </a:extLst>
              </p:cNvPr>
              <p:cNvSpPr txBox="1">
                <a:spLocks noRot="1" noChangeAspect="1" noMove="1" noResize="1" noEditPoints="1" noAdjustHandles="1" noChangeArrowheads="1" noChangeShapeType="1" noTextEdit="1"/>
              </p:cNvSpPr>
              <p:nvPr/>
            </p:nvSpPr>
            <p:spPr>
              <a:xfrm>
                <a:off x="1214878" y="3207051"/>
                <a:ext cx="7294296" cy="707886"/>
              </a:xfrm>
              <a:prstGeom prst="rect">
                <a:avLst/>
              </a:prstGeom>
              <a:blipFill>
                <a:blip r:embed="rId3"/>
                <a:stretch>
                  <a:fillRect l="-167" t="-689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1F936F76-6E99-38BD-0B9D-8889AAE40CFE}"/>
                  </a:ext>
                </a:extLst>
              </p:cNvPr>
              <p:cNvSpPr/>
              <p:nvPr/>
            </p:nvSpPr>
            <p:spPr>
              <a:xfrm>
                <a:off x="935304" y="1916494"/>
                <a:ext cx="7573870" cy="469039"/>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ABCD est un carré. On veux démontrer que </a:t>
                </a:r>
                <a14:m>
                  <m:oMath xmlns:m="http://schemas.openxmlformats.org/officeDocument/2006/math">
                    <m:r>
                      <a:rPr lang="fr-MA" sz="240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rgbClr val="FF0000"/>
                    </a:solidFill>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lang="fr-FR" sz="2400" b="0" i="1" dirty="0" smtClean="0">
                        <a:latin typeface="Cambria Math" panose="02040503050406030204" pitchFamily="18" charset="0"/>
                        <a:ea typeface="Calibri" panose="020F0502020204030204" pitchFamily="34" charset="0"/>
                        <a:cs typeface="Arial" panose="020B0604020202020204" pitchFamily="34" charset="0"/>
                      </a:rPr>
                      <m:t>=</m:t>
                    </m:r>
                    <m:r>
                      <a:rPr lang="fr-FR" sz="2400" b="0" i="1" dirty="0" smtClean="0">
                        <a:solidFill>
                          <a:schemeClr val="accent6"/>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chemeClr val="accent6"/>
                    </a:solidFill>
                    <a:latin typeface="Calibri" panose="020F0502020204030204" pitchFamily="34" charset="0"/>
                    <a:ea typeface="Calibri" panose="020F0502020204030204" pitchFamily="34" charset="0"/>
                    <a:cs typeface="Arial" panose="020B0604020202020204" pitchFamily="34" charset="0"/>
                  </a:rPr>
                  <a:t>ACD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7" name="Rectangle 6">
                <a:extLst>
                  <a:ext uri="{FF2B5EF4-FFF2-40B4-BE49-F238E27FC236}">
                    <a16:creationId xmlns:a16="http://schemas.microsoft.com/office/drawing/2014/main" id="{1F936F76-6E99-38BD-0B9D-8889AAE40CFE}"/>
                  </a:ext>
                </a:extLst>
              </p:cNvPr>
              <p:cNvSpPr>
                <a:spLocks noRot="1" noChangeAspect="1" noMove="1" noResize="1" noEditPoints="1" noAdjustHandles="1" noChangeArrowheads="1" noChangeShapeType="1" noTextEdit="1"/>
              </p:cNvSpPr>
              <p:nvPr/>
            </p:nvSpPr>
            <p:spPr>
              <a:xfrm>
                <a:off x="935304" y="1916494"/>
                <a:ext cx="7573870" cy="469039"/>
              </a:xfrm>
              <a:prstGeom prst="rect">
                <a:avLst/>
              </a:prstGeom>
              <a:blipFill>
                <a:blip r:embed="rId3"/>
                <a:stretch>
                  <a:fillRect l="-1207" t="-9091" b="-28571"/>
                </a:stretch>
              </a:blipFill>
            </p:spPr>
            <p:txBody>
              <a:bodyPr/>
              <a:lstStyle/>
              <a:p>
                <a:r>
                  <a:rPr lang="fr-FR">
                    <a:noFill/>
                  </a:rPr>
                  <a:t> </a:t>
                </a:r>
              </a:p>
            </p:txBody>
          </p:sp>
        </mc:Fallback>
      </mc:AlternateContent>
      <p:sp>
        <p:nvSpPr>
          <p:cNvPr id="8" name="Rectangle 7">
            <a:extLst>
              <a:ext uri="{FF2B5EF4-FFF2-40B4-BE49-F238E27FC236}">
                <a16:creationId xmlns:a16="http://schemas.microsoft.com/office/drawing/2014/main" id="{D96E0596-34B0-BEE7-31A4-C1E70C6014E8}"/>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descr="Une image contenant diagramme, ligne, cercle, conception&#10;&#10;Le contenu généré par l’IA peut être incorrect.">
            <a:extLst>
              <a:ext uri="{FF2B5EF4-FFF2-40B4-BE49-F238E27FC236}">
                <a16:creationId xmlns:a16="http://schemas.microsoft.com/office/drawing/2014/main" id="{3557F058-9223-A5F5-E15C-7BAB203CCB6A}"/>
              </a:ext>
            </a:extLst>
          </p:cNvPr>
          <p:cNvPicPr>
            <a:picLocks noChangeAspect="1"/>
          </p:cNvPicPr>
          <p:nvPr/>
        </p:nvPicPr>
        <p:blipFill>
          <a:blip r:embed="rId4"/>
          <a:stretch>
            <a:fillRect/>
          </a:stretch>
        </p:blipFill>
        <p:spPr>
          <a:xfrm>
            <a:off x="9280202" y="2466364"/>
            <a:ext cx="1713886" cy="1495936"/>
          </a:xfrm>
          <a:prstGeom prst="rect">
            <a:avLst/>
          </a:prstGeom>
        </p:spPr>
      </p:pic>
    </p:spTree>
    <p:extLst>
      <p:ext uri="{BB962C8B-B14F-4D97-AF65-F5344CB8AC3E}">
        <p14:creationId xmlns:p14="http://schemas.microsoft.com/office/powerpoint/2010/main" val="38427884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8F1F3-FE8B-234A-0EBC-60DA5736AED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ED9C637-B6BD-46A6-897E-D696BBBAFA2A}"/>
              </a:ext>
            </a:extLst>
          </p:cNvPr>
          <p:cNvSpPr>
            <a:spLocks noGrp="1"/>
          </p:cNvSpPr>
          <p:nvPr>
            <p:ph type="title"/>
          </p:nvPr>
        </p:nvSpPr>
        <p:spPr/>
        <p:txBody>
          <a:bodyPr/>
          <a:lstStyle/>
          <a:p>
            <a:r>
              <a:rPr lang="fr-FR" dirty="0"/>
              <a:t>Complétez</a:t>
            </a:r>
          </a:p>
        </p:txBody>
      </p:sp>
      <p:sp>
        <p:nvSpPr>
          <p:cNvPr id="4" name="Espace réservé du contenu 3">
            <a:extLst>
              <a:ext uri="{FF2B5EF4-FFF2-40B4-BE49-F238E27FC236}">
                <a16:creationId xmlns:a16="http://schemas.microsoft.com/office/drawing/2014/main" id="{62401F71-1231-D04D-7F8B-B19ED5B5F2D9}"/>
              </a:ext>
            </a:extLst>
          </p:cNvPr>
          <p:cNvSpPr>
            <a:spLocks noGrp="1"/>
          </p:cNvSpPr>
          <p:nvPr>
            <p:ph sz="quarter" idx="11"/>
          </p:nvPr>
        </p:nvSpPr>
        <p:spPr/>
        <p:txBody>
          <a:bodyPr/>
          <a:lstStyle/>
          <a:p>
            <a:r>
              <a:rPr lang="fr-FR" dirty="0"/>
              <a:t>L'enseignant choisit au hasard deux élèves pour justifier oralement leurs réponses.</a:t>
            </a:r>
          </a:p>
        </p:txBody>
      </p:sp>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7ABB74BC-548F-FFD4-5338-BF6AD729E3A0}"/>
                  </a:ext>
                </a:extLst>
              </p:cNvPr>
              <p:cNvSpPr txBox="1"/>
              <p:nvPr/>
            </p:nvSpPr>
            <p:spPr>
              <a:xfrm>
                <a:off x="1214878" y="3207051"/>
                <a:ext cx="7294296" cy="1077218"/>
              </a:xfrm>
              <a:prstGeom prst="rect">
                <a:avLst/>
              </a:prstGeom>
              <a:noFill/>
            </p:spPr>
            <p:txBody>
              <a:bodyPr wrap="square" rtlCol="0">
                <a:spAutoFit/>
              </a:bodyPr>
              <a:lstStyle/>
              <a:p>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m:t>
                    </m:r>
                  </m:oMath>
                </a14:m>
                <a:r>
                  <a:rPr lang="fr-FR" sz="2400" dirty="0"/>
                  <a:t>ABC</a:t>
                </a:r>
                <a14:m>
                  <m:oMath xmlns:m="http://schemas.openxmlformats.org/officeDocument/2006/math">
                    <m:r>
                      <a:rPr lang="fr-FR" sz="2400" i="1" dirty="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ea typeface="Cambria Math" panose="02040503050406030204" pitchFamily="18" charset="0"/>
                  </a:rPr>
                  <a:t> </a:t>
                </a:r>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m:t>
                    </m:r>
                  </m:oMath>
                </a14:m>
                <a:r>
                  <a:rPr lang="fr-FR" sz="2400" dirty="0"/>
                  <a:t>CDA,</a:t>
                </a:r>
                <a:r>
                  <a:rPr lang="fr-FR" sz="2400" dirty="0">
                    <a:solidFill>
                      <a:srgbClr val="FF0000"/>
                    </a:solidFill>
                  </a:rPr>
                  <a:t> </a:t>
                </a:r>
                <a:r>
                  <a:rPr lang="fr-FR" sz="2400" dirty="0">
                    <a:solidFill>
                      <a:prstClr val="black"/>
                    </a:solidFill>
                  </a:rPr>
                  <a:t>donc …………………………………………..</a:t>
                </a:r>
              </a:p>
              <a:p>
                <a:r>
                  <a:rPr lang="fr-FR" sz="2400" dirty="0">
                    <a:solidFill>
                      <a:prstClr val="black"/>
                    </a:solidFill>
                  </a:rPr>
                  <a:t>                                                                          </a:t>
                </a:r>
              </a:p>
              <a:p>
                <a:endParaRPr lang="fr-FR" sz="2400" baseline="-25000" dirty="0">
                  <a:solidFill>
                    <a:prstClr val="black"/>
                  </a:solidFill>
                </a:endParaRPr>
              </a:p>
            </p:txBody>
          </p:sp>
        </mc:Choice>
        <mc:Fallback xmlns="">
          <p:sp>
            <p:nvSpPr>
              <p:cNvPr id="7" name="ZoneTexte 6">
                <a:extLst>
                  <a:ext uri="{FF2B5EF4-FFF2-40B4-BE49-F238E27FC236}">
                    <a16:creationId xmlns:a16="http://schemas.microsoft.com/office/drawing/2014/main" id="{7ABB74BC-548F-FFD4-5338-BF6AD729E3A0}"/>
                  </a:ext>
                </a:extLst>
              </p:cNvPr>
              <p:cNvSpPr txBox="1">
                <a:spLocks noRot="1" noChangeAspect="1" noMove="1" noResize="1" noEditPoints="1" noAdjustHandles="1" noChangeArrowheads="1" noChangeShapeType="1" noTextEdit="1"/>
              </p:cNvSpPr>
              <p:nvPr/>
            </p:nvSpPr>
            <p:spPr>
              <a:xfrm>
                <a:off x="1214878" y="3207051"/>
                <a:ext cx="7294296" cy="1077218"/>
              </a:xfrm>
              <a:prstGeom prst="rect">
                <a:avLst/>
              </a:prstGeom>
              <a:blipFill>
                <a:blip r:embed="rId2"/>
                <a:stretch>
                  <a:fillRect l="-167" t="-452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0BCC4F47-D27B-F04D-B240-0681FB243FE9}"/>
                  </a:ext>
                </a:extLst>
              </p:cNvPr>
              <p:cNvSpPr/>
              <p:nvPr/>
            </p:nvSpPr>
            <p:spPr>
              <a:xfrm>
                <a:off x="935303" y="1916494"/>
                <a:ext cx="7491723" cy="469039"/>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ABCD est un carré. On veux démontrer que </a:t>
                </a:r>
                <a14:m>
                  <m:oMath xmlns:m="http://schemas.openxmlformats.org/officeDocument/2006/math">
                    <m:r>
                      <a:rPr lang="fr-MA" sz="240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rgbClr val="FF0000"/>
                    </a:solidFill>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lang="fr-FR" sz="2400" b="0" i="1" dirty="0" smtClean="0">
                        <a:latin typeface="Cambria Math" panose="02040503050406030204" pitchFamily="18" charset="0"/>
                        <a:ea typeface="Calibri" panose="020F0502020204030204" pitchFamily="34" charset="0"/>
                        <a:cs typeface="Arial" panose="020B0604020202020204" pitchFamily="34" charset="0"/>
                      </a:rPr>
                      <m:t>=</m:t>
                    </m:r>
                    <m:r>
                      <a:rPr lang="fr-FR" sz="2400" b="0" i="1" dirty="0" smtClean="0">
                        <a:solidFill>
                          <a:schemeClr val="accent6"/>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chemeClr val="accent6"/>
                    </a:solidFill>
                    <a:latin typeface="Calibri" panose="020F0502020204030204" pitchFamily="34" charset="0"/>
                    <a:ea typeface="Calibri" panose="020F0502020204030204" pitchFamily="34" charset="0"/>
                    <a:cs typeface="Arial" panose="020B0604020202020204" pitchFamily="34" charset="0"/>
                  </a:rPr>
                  <a:t>ACD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8" name="Rectangle 7">
                <a:extLst>
                  <a:ext uri="{FF2B5EF4-FFF2-40B4-BE49-F238E27FC236}">
                    <a16:creationId xmlns:a16="http://schemas.microsoft.com/office/drawing/2014/main" id="{0BCC4F47-D27B-F04D-B240-0681FB243FE9}"/>
                  </a:ext>
                </a:extLst>
              </p:cNvPr>
              <p:cNvSpPr>
                <a:spLocks noRot="1" noChangeAspect="1" noMove="1" noResize="1" noEditPoints="1" noAdjustHandles="1" noChangeArrowheads="1" noChangeShapeType="1" noTextEdit="1"/>
              </p:cNvSpPr>
              <p:nvPr/>
            </p:nvSpPr>
            <p:spPr>
              <a:xfrm>
                <a:off x="935303" y="1916494"/>
                <a:ext cx="7491723" cy="469039"/>
              </a:xfrm>
              <a:prstGeom prst="rect">
                <a:avLst/>
              </a:prstGeom>
              <a:blipFill>
                <a:blip r:embed="rId3"/>
                <a:stretch>
                  <a:fillRect l="-1221" t="-9091" b="-28571"/>
                </a:stretch>
              </a:blipFill>
            </p:spPr>
            <p:txBody>
              <a:bodyPr/>
              <a:lstStyle/>
              <a:p>
                <a:r>
                  <a:rPr lang="fr-FR">
                    <a:noFill/>
                  </a:rPr>
                  <a:t> </a:t>
                </a:r>
              </a:p>
            </p:txBody>
          </p:sp>
        </mc:Fallback>
      </mc:AlternateContent>
      <p:sp>
        <p:nvSpPr>
          <p:cNvPr id="9" name="Rectangle 8">
            <a:extLst>
              <a:ext uri="{FF2B5EF4-FFF2-40B4-BE49-F238E27FC236}">
                <a16:creationId xmlns:a16="http://schemas.microsoft.com/office/drawing/2014/main" id="{4F6B591D-9111-511C-96A6-729320ED9419}"/>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D4F40176-90D0-8191-238A-76D57F7BBBC6}"/>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19708742-B650-DC8B-76E4-9C17BBF9C9EE}"/>
                </a:ext>
              </a:extLst>
            </p:cNvPr>
            <p:cNvPicPr preferRelativeResize="0"/>
            <p:nvPr/>
          </p:nvPicPr>
          <p:blipFill rotWithShape="1">
            <a:blip r:embed="rId4">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02BAEAA7-7CB6-0E8C-3669-1EE8CE979D8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descr="Une image contenant diagramme, ligne, cercle, conception&#10;&#10;Le contenu généré par l’IA peut être incorrect.">
            <a:extLst>
              <a:ext uri="{FF2B5EF4-FFF2-40B4-BE49-F238E27FC236}">
                <a16:creationId xmlns:a16="http://schemas.microsoft.com/office/drawing/2014/main" id="{75C3E726-9ACA-803F-8943-12466809B487}"/>
              </a:ext>
            </a:extLst>
          </p:cNvPr>
          <p:cNvPicPr>
            <a:picLocks noChangeAspect="1"/>
          </p:cNvPicPr>
          <p:nvPr/>
        </p:nvPicPr>
        <p:blipFill>
          <a:blip r:embed="rId5"/>
          <a:stretch>
            <a:fillRect/>
          </a:stretch>
        </p:blipFill>
        <p:spPr>
          <a:xfrm>
            <a:off x="9280202" y="2466364"/>
            <a:ext cx="1713886" cy="1495936"/>
          </a:xfrm>
          <a:prstGeom prst="rect">
            <a:avLst/>
          </a:prstGeom>
        </p:spPr>
      </p:pic>
    </p:spTree>
    <p:extLst>
      <p:ext uri="{BB962C8B-B14F-4D97-AF65-F5344CB8AC3E}">
        <p14:creationId xmlns:p14="http://schemas.microsoft.com/office/powerpoint/2010/main" val="14455316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E7A19-F029-4CA8-0A1C-49C8DB7E11EA}"/>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C86FB2C2-D372-EBEA-DBBF-E7D497B3468F}"/>
                  </a:ext>
                </a:extLst>
              </p:cNvPr>
              <p:cNvSpPr>
                <a:spLocks noGrp="1"/>
              </p:cNvSpPr>
              <p:nvPr>
                <p:ph type="title"/>
              </p:nvPr>
            </p:nvSpPr>
            <p:spPr/>
            <p:txBody>
              <a:bodyPr/>
              <a:lstStyle/>
              <a:p>
                <a:r>
                  <a:rPr lang="fr-FR" dirty="0"/>
                  <a:t>∠BCA</a:t>
                </a:r>
                <a14:m>
                  <m:oMath xmlns:m="http://schemas.openxmlformats.org/officeDocument/2006/math">
                    <m:r>
                      <a:rPr lang="fr-FR" i="1" dirty="0" smtClean="0">
                        <a:latin typeface="Cambria Math" panose="02040503050406030204" pitchFamily="18" charset="0"/>
                        <a:ea typeface="Cambria Math" panose="02040503050406030204" pitchFamily="18" charset="0"/>
                      </a:rPr>
                      <m:t>≡</m:t>
                    </m:r>
                  </m:oMath>
                </a14:m>
                <a:r>
                  <a:rPr lang="fr-FR" dirty="0"/>
                  <a:t>∠ACD car ce sont deux angle homologues</a:t>
                </a:r>
              </a:p>
            </p:txBody>
          </p:sp>
        </mc:Choice>
        <mc:Fallback xmlns="">
          <p:sp>
            <p:nvSpPr>
              <p:cNvPr id="2" name="Titre 1">
                <a:extLst>
                  <a:ext uri="{FF2B5EF4-FFF2-40B4-BE49-F238E27FC236}">
                    <a16:creationId xmlns:a16="http://schemas.microsoft.com/office/drawing/2014/main" id="{C86FB2C2-D372-EBEA-DBBF-E7D497B3468F}"/>
                  </a:ext>
                </a:extLst>
              </p:cNvPr>
              <p:cNvSpPr>
                <a:spLocks noGrp="1" noRot="1" noChangeAspect="1" noMove="1" noResize="1" noEditPoints="1" noAdjustHandles="1" noChangeArrowheads="1" noChangeShapeType="1" noTextEdit="1"/>
              </p:cNvSpPr>
              <p:nvPr>
                <p:ph type="title"/>
              </p:nvPr>
            </p:nvSpPr>
            <p:spPr>
              <a:blipFill>
                <a:blip r:embed="rId2"/>
                <a:stretch>
                  <a:fillRect l="-294" t="-27273"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86C31D7D-ABBA-7E9B-EF29-E15747009271}"/>
              </a:ext>
            </a:extLst>
          </p:cNvPr>
          <p:cNvSpPr>
            <a:spLocks noGrp="1"/>
          </p:cNvSpPr>
          <p:nvPr>
            <p:ph sz="quarter" idx="11"/>
          </p:nvPr>
        </p:nvSpPr>
        <p:spPr/>
        <p:txBody>
          <a:bodyPr/>
          <a:lstStyle/>
          <a:p>
            <a:r>
              <a:rPr lang="fr-FR" dirty="0"/>
              <a:t>L'enseignant explique pourquoi.</a:t>
            </a:r>
          </a:p>
        </p:txBody>
      </p:sp>
      <p:pic>
        <p:nvPicPr>
          <p:cNvPr id="14" name="Google Shape;289;p51">
            <a:extLst>
              <a:ext uri="{FF2B5EF4-FFF2-40B4-BE49-F238E27FC236}">
                <a16:creationId xmlns:a16="http://schemas.microsoft.com/office/drawing/2014/main" id="{0E45D8E0-7095-95C9-3924-FB35565B22D6}"/>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07AA24C5-B28A-EA27-A8CF-556A9D1D216E}"/>
                  </a:ext>
                </a:extLst>
              </p:cNvPr>
              <p:cNvSpPr txBox="1"/>
              <p:nvPr/>
            </p:nvSpPr>
            <p:spPr>
              <a:xfrm>
                <a:off x="1214878" y="3207051"/>
                <a:ext cx="7294296" cy="707886"/>
              </a:xfrm>
              <a:prstGeom prst="rect">
                <a:avLst/>
              </a:prstGeom>
              <a:noFill/>
            </p:spPr>
            <p:txBody>
              <a:bodyPr wrap="square" rtlCol="0">
                <a:spAutoFit/>
              </a:bodyPr>
              <a:lstStyle/>
              <a:p>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m:t>
                    </m:r>
                  </m:oMath>
                </a14:m>
                <a:r>
                  <a:rPr lang="fr-FR" sz="2400" dirty="0"/>
                  <a:t>ABC</a:t>
                </a:r>
                <a14:m>
                  <m:oMath xmlns:m="http://schemas.openxmlformats.org/officeDocument/2006/math">
                    <m:r>
                      <a:rPr lang="fr-FR" sz="2400" i="1" dirty="0">
                        <a:solidFill>
                          <a:prstClr val="black"/>
                        </a:solidFill>
                        <a:latin typeface="Cambria Math" panose="02040503050406030204" pitchFamily="18" charset="0"/>
                        <a:ea typeface="Cambria Math" panose="02040503050406030204" pitchFamily="18" charset="0"/>
                      </a:rPr>
                      <m:t>≡</m:t>
                    </m:r>
                  </m:oMath>
                </a14:m>
                <a:r>
                  <a:rPr lang="fr-FR" sz="2400" dirty="0">
                    <a:solidFill>
                      <a:prstClr val="black"/>
                    </a:solidFill>
                    <a:ea typeface="Cambria Math" panose="02040503050406030204" pitchFamily="18" charset="0"/>
                  </a:rPr>
                  <a:t> </a:t>
                </a:r>
                <a14:m>
                  <m:oMath xmlns:m="http://schemas.openxmlformats.org/officeDocument/2006/math">
                    <m:r>
                      <a:rPr lang="fr-FR" sz="2400" i="1">
                        <a:solidFill>
                          <a:prstClr val="black"/>
                        </a:solidFill>
                        <a:latin typeface="Cambria Math" panose="02040503050406030204" pitchFamily="18" charset="0"/>
                        <a:ea typeface="Cambria Math" panose="02040503050406030204" pitchFamily="18" charset="0"/>
                      </a:rPr>
                      <m:t>∆</m:t>
                    </m:r>
                  </m:oMath>
                </a14:m>
                <a:r>
                  <a:rPr lang="fr-FR" sz="2400" dirty="0"/>
                  <a:t>CDA,</a:t>
                </a:r>
                <a:r>
                  <a:rPr lang="fr-FR" sz="2400" dirty="0">
                    <a:solidFill>
                      <a:srgbClr val="FF0000"/>
                    </a:solidFill>
                  </a:rPr>
                  <a:t> </a:t>
                </a:r>
                <a:r>
                  <a:rPr lang="fr-FR" sz="2400" dirty="0">
                    <a:solidFill>
                      <a:prstClr val="black"/>
                    </a:solidFill>
                  </a:rPr>
                  <a:t>donc </a:t>
                </a:r>
                <a14:m>
                  <m:oMath xmlns:m="http://schemas.openxmlformats.org/officeDocument/2006/math">
                    <m:r>
                      <a:rPr lang="fr-MA" sz="2400" i="1">
                        <a:solidFill>
                          <a:srgbClr val="FF0000"/>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rgbClr val="FF0000"/>
                    </a:solidFill>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lang="fr-FR" sz="2400" i="1" dirty="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fr-FR" sz="2400" i="1" dirty="0">
                        <a:solidFill>
                          <a:srgbClr val="4EA72E"/>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rgbClr val="4EA72E"/>
                    </a:solidFill>
                    <a:latin typeface="Calibri" panose="020F0502020204030204" pitchFamily="34" charset="0"/>
                    <a:ea typeface="Calibri" panose="020F0502020204030204" pitchFamily="34" charset="0"/>
                    <a:cs typeface="Arial" panose="020B0604020202020204" pitchFamily="34" charset="0"/>
                  </a:rPr>
                  <a:t>ACD</a:t>
                </a:r>
                <a:r>
                  <a:rPr lang="fr-FR" sz="2400" dirty="0">
                    <a:solidFill>
                      <a:prstClr val="black"/>
                    </a:solidFill>
                  </a:rPr>
                  <a:t>                                                                          </a:t>
                </a:r>
              </a:p>
              <a:p>
                <a:endParaRPr lang="fr-FR" sz="2400" baseline="-25000" dirty="0">
                  <a:solidFill>
                    <a:prstClr val="black"/>
                  </a:solidFill>
                </a:endParaRPr>
              </a:p>
            </p:txBody>
          </p:sp>
        </mc:Choice>
        <mc:Fallback xmlns="">
          <p:sp>
            <p:nvSpPr>
              <p:cNvPr id="3" name="ZoneTexte 2">
                <a:extLst>
                  <a:ext uri="{FF2B5EF4-FFF2-40B4-BE49-F238E27FC236}">
                    <a16:creationId xmlns:a16="http://schemas.microsoft.com/office/drawing/2014/main" id="{07AA24C5-B28A-EA27-A8CF-556A9D1D216E}"/>
                  </a:ext>
                </a:extLst>
              </p:cNvPr>
              <p:cNvSpPr txBox="1">
                <a:spLocks noRot="1" noChangeAspect="1" noMove="1" noResize="1" noEditPoints="1" noAdjustHandles="1" noChangeArrowheads="1" noChangeShapeType="1" noTextEdit="1"/>
              </p:cNvSpPr>
              <p:nvPr/>
            </p:nvSpPr>
            <p:spPr>
              <a:xfrm>
                <a:off x="1214878" y="3207051"/>
                <a:ext cx="7294296" cy="707886"/>
              </a:xfrm>
              <a:prstGeom prst="rect">
                <a:avLst/>
              </a:prstGeom>
              <a:blipFill>
                <a:blip r:embed="rId4"/>
                <a:stretch>
                  <a:fillRect l="-167" t="-775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5715EC2E-B08C-13E9-7A46-EAC14D2D456D}"/>
                  </a:ext>
                </a:extLst>
              </p:cNvPr>
              <p:cNvSpPr/>
              <p:nvPr/>
            </p:nvSpPr>
            <p:spPr>
              <a:xfrm>
                <a:off x="935304" y="1916494"/>
                <a:ext cx="7573870" cy="469039"/>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ABCD est un carré. On veux démontrer que </a:t>
                </a:r>
                <a14:m>
                  <m:oMath xmlns:m="http://schemas.openxmlformats.org/officeDocument/2006/math">
                    <m:r>
                      <a:rPr lang="fr-MA" sz="2400" i="1" smtClean="0">
                        <a:solidFill>
                          <a:srgbClr val="FF0000"/>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rgbClr val="FF0000"/>
                    </a:solidFill>
                    <a:latin typeface="Calibri" panose="020F0502020204030204" pitchFamily="34" charset="0"/>
                    <a:ea typeface="Calibri" panose="020F0502020204030204" pitchFamily="34" charset="0"/>
                    <a:cs typeface="Arial" panose="020B0604020202020204" pitchFamily="34" charset="0"/>
                  </a:rPr>
                  <a:t>BCA</a:t>
                </a:r>
                <a14:m>
                  <m:oMath xmlns:m="http://schemas.openxmlformats.org/officeDocument/2006/math">
                    <m:r>
                      <a:rPr lang="fr-FR" sz="2400" b="0" i="1" dirty="0" smtClean="0">
                        <a:latin typeface="Cambria Math" panose="02040503050406030204" pitchFamily="18" charset="0"/>
                        <a:ea typeface="Calibri" panose="020F0502020204030204" pitchFamily="34" charset="0"/>
                        <a:cs typeface="Arial" panose="020B0604020202020204" pitchFamily="34" charset="0"/>
                      </a:rPr>
                      <m:t>=</m:t>
                    </m:r>
                    <m:r>
                      <a:rPr lang="fr-FR" sz="2400" b="0" i="1" dirty="0" smtClean="0">
                        <a:solidFill>
                          <a:schemeClr val="accent6"/>
                        </a:solidFill>
                        <a:latin typeface="Cambria Math" panose="02040503050406030204" pitchFamily="18" charset="0"/>
                        <a:ea typeface="Cambria Math" panose="02040503050406030204" pitchFamily="18" charset="0"/>
                        <a:cs typeface="Arial" panose="020B0604020202020204" pitchFamily="34" charset="0"/>
                      </a:rPr>
                      <m:t>∠</m:t>
                    </m:r>
                  </m:oMath>
                </a14:m>
                <a:r>
                  <a:rPr lang="fr-MA" sz="2400" dirty="0">
                    <a:solidFill>
                      <a:schemeClr val="accent6"/>
                    </a:solidFill>
                    <a:latin typeface="Calibri" panose="020F0502020204030204" pitchFamily="34" charset="0"/>
                    <a:ea typeface="Calibri" panose="020F0502020204030204" pitchFamily="34" charset="0"/>
                    <a:cs typeface="Arial" panose="020B0604020202020204" pitchFamily="34" charset="0"/>
                  </a:rPr>
                  <a:t>ACD </a:t>
                </a:r>
                <a:endParaRPr lang="en-US" sz="2400" dirty="0">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5" name="Rectangle 4">
                <a:extLst>
                  <a:ext uri="{FF2B5EF4-FFF2-40B4-BE49-F238E27FC236}">
                    <a16:creationId xmlns:a16="http://schemas.microsoft.com/office/drawing/2014/main" id="{5715EC2E-B08C-13E9-7A46-EAC14D2D456D}"/>
                  </a:ext>
                </a:extLst>
              </p:cNvPr>
              <p:cNvSpPr>
                <a:spLocks noRot="1" noChangeAspect="1" noMove="1" noResize="1" noEditPoints="1" noAdjustHandles="1" noChangeArrowheads="1" noChangeShapeType="1" noTextEdit="1"/>
              </p:cNvSpPr>
              <p:nvPr/>
            </p:nvSpPr>
            <p:spPr>
              <a:xfrm>
                <a:off x="935304" y="1916494"/>
                <a:ext cx="7573870" cy="469039"/>
              </a:xfrm>
              <a:prstGeom prst="rect">
                <a:avLst/>
              </a:prstGeom>
              <a:blipFill>
                <a:blip r:embed="rId5"/>
                <a:stretch>
                  <a:fillRect l="-1207" t="-9091" b="-28571"/>
                </a:stretch>
              </a:blipFill>
            </p:spPr>
            <p:txBody>
              <a:bodyPr/>
              <a:lstStyle/>
              <a:p>
                <a:r>
                  <a:rPr lang="fr-FR">
                    <a:noFill/>
                  </a:rPr>
                  <a:t> </a:t>
                </a:r>
              </a:p>
            </p:txBody>
          </p:sp>
        </mc:Fallback>
      </mc:AlternateContent>
      <p:sp>
        <p:nvSpPr>
          <p:cNvPr id="9" name="Rectangle 8">
            <a:extLst>
              <a:ext uri="{FF2B5EF4-FFF2-40B4-BE49-F238E27FC236}">
                <a16:creationId xmlns:a16="http://schemas.microsoft.com/office/drawing/2014/main" id="{E79FC296-FA5F-4D7E-2ECB-42EFB9426C3D}"/>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descr="Une image contenant diagramme, ligne, cercle, conception&#10;&#10;Le contenu généré par l’IA peut être incorrect.">
            <a:extLst>
              <a:ext uri="{FF2B5EF4-FFF2-40B4-BE49-F238E27FC236}">
                <a16:creationId xmlns:a16="http://schemas.microsoft.com/office/drawing/2014/main" id="{AA68E3BC-457E-2313-D3B3-F30D6EF95FE7}"/>
              </a:ext>
            </a:extLst>
          </p:cNvPr>
          <p:cNvPicPr>
            <a:picLocks noChangeAspect="1"/>
          </p:cNvPicPr>
          <p:nvPr/>
        </p:nvPicPr>
        <p:blipFill>
          <a:blip r:embed="rId6"/>
          <a:stretch>
            <a:fillRect/>
          </a:stretch>
        </p:blipFill>
        <p:spPr>
          <a:xfrm>
            <a:off x="9280202" y="2466364"/>
            <a:ext cx="1713886" cy="1495936"/>
          </a:xfrm>
          <a:prstGeom prst="rect">
            <a:avLst/>
          </a:prstGeom>
        </p:spPr>
      </p:pic>
    </p:spTree>
    <p:extLst>
      <p:ext uri="{BB962C8B-B14F-4D97-AF65-F5344CB8AC3E}">
        <p14:creationId xmlns:p14="http://schemas.microsoft.com/office/powerpoint/2010/main" val="28089267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483224" y="6189662"/>
            <a:ext cx="1225550" cy="471488"/>
          </a:xfrm>
        </p:spPr>
        <p:txBody>
          <a:bodyPr/>
          <a:lstStyle/>
          <a:p>
            <a:r>
              <a:rPr lang="en-US" dirty="0"/>
              <a:t>Page 41</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descr="Une image contenant texte, capture d’écran, ligne, diagramme&#10;&#10;Le contenu généré par l’IA peut être incorrect.">
            <a:extLst>
              <a:ext uri="{FF2B5EF4-FFF2-40B4-BE49-F238E27FC236}">
                <a16:creationId xmlns:a16="http://schemas.microsoft.com/office/drawing/2014/main" id="{96561C39-B9CF-3879-9A04-4FDC5DCB9714}"/>
              </a:ext>
            </a:extLst>
          </p:cNvPr>
          <p:cNvPicPr>
            <a:picLocks noChangeAspect="1"/>
          </p:cNvPicPr>
          <p:nvPr/>
        </p:nvPicPr>
        <p:blipFill>
          <a:blip r:embed="rId4"/>
          <a:stretch>
            <a:fillRect/>
          </a:stretch>
        </p:blipFill>
        <p:spPr>
          <a:xfrm>
            <a:off x="1984665" y="1066909"/>
            <a:ext cx="8251824" cy="4740929"/>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accorde 2 min au travail individuel puis une minute de discussion. Il circule pour contrôler et donner des indications en cas </a:t>
            </a:r>
            <a:r>
              <a:rPr lang="fr-FR" dirty="0">
                <a:solidFill>
                  <a:prstClr val="white">
                    <a:lumMod val="65000"/>
                  </a:prstClr>
                </a:solidFill>
              </a:rPr>
              <a:t>de besoin</a:t>
            </a:r>
            <a:r>
              <a:rPr lang="fr-FR" dirty="0">
                <a:solidFill>
                  <a:schemeClr val="bg1">
                    <a:lumMod val="65000"/>
                  </a:schemeClr>
                </a:solidFill>
              </a:rPr>
              <a:t>.</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descr="Une image contenant texte, capture d’écran, ligne, diagramme&#10;&#10;Le contenu généré par l’IA peut être incorrect.">
            <a:extLst>
              <a:ext uri="{FF2B5EF4-FFF2-40B4-BE49-F238E27FC236}">
                <a16:creationId xmlns:a16="http://schemas.microsoft.com/office/drawing/2014/main" id="{F2387895-E8C8-17A3-EF97-00678A56A035}"/>
              </a:ext>
            </a:extLst>
          </p:cNvPr>
          <p:cNvPicPr>
            <a:picLocks noChangeAspect="1"/>
          </p:cNvPicPr>
          <p:nvPr/>
        </p:nvPicPr>
        <p:blipFill>
          <a:blip r:embed="rId4"/>
          <a:stretch>
            <a:fillRect/>
          </a:stretch>
        </p:blipFill>
        <p:spPr>
          <a:xfrm>
            <a:off x="1995408" y="1058535"/>
            <a:ext cx="8251824" cy="4740929"/>
          </a:xfrm>
          <a:prstGeom prst="rect">
            <a:avLst/>
          </a:prstGeom>
        </p:spPr>
      </p:pic>
      <p:sp>
        <p:nvSpPr>
          <p:cNvPr id="5" name="ZoneTexte 4">
            <a:extLst>
              <a:ext uri="{FF2B5EF4-FFF2-40B4-BE49-F238E27FC236}">
                <a16:creationId xmlns:a16="http://schemas.microsoft.com/office/drawing/2014/main" id="{6144EABE-BC2C-AB46-A9AB-0D9EC3F40B48}"/>
              </a:ext>
            </a:extLst>
          </p:cNvPr>
          <p:cNvSpPr txBox="1"/>
          <p:nvPr/>
        </p:nvSpPr>
        <p:spPr>
          <a:xfrm>
            <a:off x="4861560" y="2776451"/>
            <a:ext cx="48768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EC</a:t>
            </a:r>
          </a:p>
        </p:txBody>
      </p:sp>
      <p:sp>
        <p:nvSpPr>
          <p:cNvPr id="6" name="ZoneTexte 5">
            <a:extLst>
              <a:ext uri="{FF2B5EF4-FFF2-40B4-BE49-F238E27FC236}">
                <a16:creationId xmlns:a16="http://schemas.microsoft.com/office/drawing/2014/main" id="{534860E0-ED4D-F1EA-FC78-206E40747484}"/>
              </a:ext>
            </a:extLst>
          </p:cNvPr>
          <p:cNvSpPr txBox="1"/>
          <p:nvPr/>
        </p:nvSpPr>
        <p:spPr>
          <a:xfrm>
            <a:off x="5845236" y="2804159"/>
            <a:ext cx="48768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EB</a:t>
            </a:r>
          </a:p>
        </p:txBody>
      </p:sp>
      <p:sp>
        <p:nvSpPr>
          <p:cNvPr id="10" name="ZoneTexte 9">
            <a:extLst>
              <a:ext uri="{FF2B5EF4-FFF2-40B4-BE49-F238E27FC236}">
                <a16:creationId xmlns:a16="http://schemas.microsoft.com/office/drawing/2014/main" id="{F6190CF4-0F77-CBA6-7F5A-C1B9DF511A2F}"/>
              </a:ext>
            </a:extLst>
          </p:cNvPr>
          <p:cNvSpPr txBox="1"/>
          <p:nvPr/>
        </p:nvSpPr>
        <p:spPr>
          <a:xfrm>
            <a:off x="4411284" y="3157453"/>
            <a:ext cx="48768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AD</a:t>
            </a:r>
          </a:p>
        </p:txBody>
      </p:sp>
      <p:sp>
        <p:nvSpPr>
          <p:cNvPr id="11" name="ZoneTexte 10">
            <a:extLst>
              <a:ext uri="{FF2B5EF4-FFF2-40B4-BE49-F238E27FC236}">
                <a16:creationId xmlns:a16="http://schemas.microsoft.com/office/drawing/2014/main" id="{63E5A628-2501-22E5-4182-C64CD225B18C}"/>
              </a:ext>
            </a:extLst>
          </p:cNvPr>
          <p:cNvSpPr txBox="1"/>
          <p:nvPr/>
        </p:nvSpPr>
        <p:spPr>
          <a:xfrm>
            <a:off x="5145580" y="3153988"/>
            <a:ext cx="48768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CB</a:t>
            </a:r>
          </a:p>
        </p:txBody>
      </p:sp>
      <p:sp>
        <p:nvSpPr>
          <p:cNvPr id="12" name="ZoneTexte 11">
            <a:extLst>
              <a:ext uri="{FF2B5EF4-FFF2-40B4-BE49-F238E27FC236}">
                <a16:creationId xmlns:a16="http://schemas.microsoft.com/office/drawing/2014/main" id="{C178F092-6BE8-DA24-575A-A125659E3103}"/>
              </a:ext>
            </a:extLst>
          </p:cNvPr>
          <p:cNvSpPr txBox="1"/>
          <p:nvPr/>
        </p:nvSpPr>
        <p:spPr>
          <a:xfrm>
            <a:off x="3803762" y="3583412"/>
            <a:ext cx="1702724"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complète</a:t>
            </a:r>
          </a:p>
        </p:txBody>
      </p:sp>
      <p:sp>
        <p:nvSpPr>
          <p:cNvPr id="13" name="ZoneTexte 12">
            <a:extLst>
              <a:ext uri="{FF2B5EF4-FFF2-40B4-BE49-F238E27FC236}">
                <a16:creationId xmlns:a16="http://schemas.microsoft.com/office/drawing/2014/main" id="{2969FE87-E922-6723-2128-777D1827BCD2}"/>
              </a:ext>
            </a:extLst>
          </p:cNvPr>
          <p:cNvSpPr txBox="1"/>
          <p:nvPr/>
        </p:nvSpPr>
        <p:spPr>
          <a:xfrm>
            <a:off x="2833942" y="5460910"/>
            <a:ext cx="574276"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EAD</a:t>
            </a:r>
          </a:p>
        </p:txBody>
      </p:sp>
      <p:sp>
        <p:nvSpPr>
          <p:cNvPr id="14" name="ZoneTexte 13">
            <a:extLst>
              <a:ext uri="{FF2B5EF4-FFF2-40B4-BE49-F238E27FC236}">
                <a16:creationId xmlns:a16="http://schemas.microsoft.com/office/drawing/2014/main" id="{6BAD5087-BA78-2331-11EF-20E86055F5DE}"/>
              </a:ext>
            </a:extLst>
          </p:cNvPr>
          <p:cNvSpPr txBox="1"/>
          <p:nvPr/>
        </p:nvSpPr>
        <p:spPr>
          <a:xfrm>
            <a:off x="3568233" y="5457445"/>
            <a:ext cx="574276"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ECB</a:t>
            </a:r>
          </a:p>
        </p:txBody>
      </p:sp>
      <p:sp>
        <p:nvSpPr>
          <p:cNvPr id="15" name="ZoneTexte 14">
            <a:extLst>
              <a:ext uri="{FF2B5EF4-FFF2-40B4-BE49-F238E27FC236}">
                <a16:creationId xmlns:a16="http://schemas.microsoft.com/office/drawing/2014/main" id="{FA836194-2487-3A34-6184-6DB7D45AC1B3}"/>
              </a:ext>
            </a:extLst>
          </p:cNvPr>
          <p:cNvSpPr txBox="1"/>
          <p:nvPr/>
        </p:nvSpPr>
        <p:spPr>
          <a:xfrm>
            <a:off x="5611781" y="4632893"/>
            <a:ext cx="574276"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CAC</a:t>
            </a:r>
          </a:p>
        </p:txBody>
      </p:sp>
      <p:sp>
        <p:nvSpPr>
          <p:cNvPr id="16" name="ZoneTexte 15">
            <a:extLst>
              <a:ext uri="{FF2B5EF4-FFF2-40B4-BE49-F238E27FC236}">
                <a16:creationId xmlns:a16="http://schemas.microsoft.com/office/drawing/2014/main" id="{8123F948-B504-31C8-250D-92BCA0F3B307}"/>
              </a:ext>
            </a:extLst>
          </p:cNvPr>
          <p:cNvSpPr txBox="1"/>
          <p:nvPr/>
        </p:nvSpPr>
        <p:spPr>
          <a:xfrm>
            <a:off x="4823459" y="5429602"/>
            <a:ext cx="891876"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AD=CB</a:t>
            </a:r>
          </a:p>
        </p:txBody>
      </p:sp>
      <p:sp>
        <p:nvSpPr>
          <p:cNvPr id="17" name="ZoneTexte 16">
            <a:extLst>
              <a:ext uri="{FF2B5EF4-FFF2-40B4-BE49-F238E27FC236}">
                <a16:creationId xmlns:a16="http://schemas.microsoft.com/office/drawing/2014/main" id="{14206A50-55AA-1EA8-7083-AF8A81EABB5B}"/>
              </a:ext>
            </a:extLst>
          </p:cNvPr>
          <p:cNvSpPr txBox="1"/>
          <p:nvPr/>
        </p:nvSpPr>
        <p:spPr>
          <a:xfrm>
            <a:off x="2851259" y="4636564"/>
            <a:ext cx="574276"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EAD</a:t>
            </a:r>
          </a:p>
        </p:txBody>
      </p:sp>
      <p:sp>
        <p:nvSpPr>
          <p:cNvPr id="18" name="ZoneTexte 17">
            <a:extLst>
              <a:ext uri="{FF2B5EF4-FFF2-40B4-BE49-F238E27FC236}">
                <a16:creationId xmlns:a16="http://schemas.microsoft.com/office/drawing/2014/main" id="{BB790A2B-1BE2-1A54-D2A3-642593742DB6}"/>
              </a:ext>
            </a:extLst>
          </p:cNvPr>
          <p:cNvSpPr txBox="1"/>
          <p:nvPr/>
        </p:nvSpPr>
        <p:spPr>
          <a:xfrm>
            <a:off x="3585550" y="4633099"/>
            <a:ext cx="574276"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ECB</a:t>
            </a:r>
          </a:p>
        </p:txBody>
      </p:sp>
      <p:sp>
        <p:nvSpPr>
          <p:cNvPr id="19" name="Arc 18">
            <a:extLst>
              <a:ext uri="{FF2B5EF4-FFF2-40B4-BE49-F238E27FC236}">
                <a16:creationId xmlns:a16="http://schemas.microsoft.com/office/drawing/2014/main" id="{CDBCA74E-7BB9-03BE-48F1-7E6C73DE43FF}"/>
              </a:ext>
            </a:extLst>
          </p:cNvPr>
          <p:cNvSpPr/>
          <p:nvPr/>
        </p:nvSpPr>
        <p:spPr>
          <a:xfrm>
            <a:off x="7935885" y="4694870"/>
            <a:ext cx="914400" cy="914400"/>
          </a:xfrm>
          <a:prstGeom prst="arc">
            <a:avLst>
              <a:gd name="adj1" fmla="val 16200000"/>
              <a:gd name="adj2" fmla="val 18454116"/>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fr-FR"/>
          </a:p>
        </p:txBody>
      </p:sp>
      <p:sp>
        <p:nvSpPr>
          <p:cNvPr id="20" name="Arc 19">
            <a:extLst>
              <a:ext uri="{FF2B5EF4-FFF2-40B4-BE49-F238E27FC236}">
                <a16:creationId xmlns:a16="http://schemas.microsoft.com/office/drawing/2014/main" id="{8324F6BB-9BC8-0EA7-9C93-52BE0D2CB77B}"/>
              </a:ext>
            </a:extLst>
          </p:cNvPr>
          <p:cNvSpPr/>
          <p:nvPr/>
        </p:nvSpPr>
        <p:spPr>
          <a:xfrm rot="10800000">
            <a:off x="8223367" y="4077829"/>
            <a:ext cx="914400" cy="914400"/>
          </a:xfrm>
          <a:prstGeom prst="arc">
            <a:avLst>
              <a:gd name="adj1" fmla="val 16200000"/>
              <a:gd name="adj2" fmla="val 18454116"/>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anim calcmode="lin" valueType="num">
                                      <p:cBhvr>
                                        <p:cTn id="39" dur="1000" fill="hold"/>
                                        <p:tgtEl>
                                          <p:spTgt spid="19"/>
                                        </p:tgtEl>
                                        <p:attrNameLst>
                                          <p:attrName>ppt_x</p:attrName>
                                        </p:attrNameLst>
                                      </p:cBhvr>
                                      <p:tavLst>
                                        <p:tav tm="0">
                                          <p:val>
                                            <p:strVal val="#ppt_x"/>
                                          </p:val>
                                        </p:tav>
                                        <p:tav tm="100000">
                                          <p:val>
                                            <p:strVal val="#ppt_x"/>
                                          </p:val>
                                        </p:tav>
                                      </p:tavLst>
                                    </p:anim>
                                    <p:anim calcmode="lin" valueType="num">
                                      <p:cBhvr>
                                        <p:cTn id="40" dur="1000" fill="hold"/>
                                        <p:tgtEl>
                                          <p:spTgt spid="19"/>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fade">
                                      <p:cBhvr>
                                        <p:cTn id="60" dur="1000"/>
                                        <p:tgtEl>
                                          <p:spTgt spid="18"/>
                                        </p:tgtEl>
                                      </p:cBhvr>
                                    </p:animEffect>
                                    <p:anim calcmode="lin" valueType="num">
                                      <p:cBhvr>
                                        <p:cTn id="61" dur="1000" fill="hold"/>
                                        <p:tgtEl>
                                          <p:spTgt spid="18"/>
                                        </p:tgtEl>
                                        <p:attrNameLst>
                                          <p:attrName>ppt_x</p:attrName>
                                        </p:attrNameLst>
                                      </p:cBhvr>
                                      <p:tavLst>
                                        <p:tav tm="0">
                                          <p:val>
                                            <p:strVal val="#ppt_x"/>
                                          </p:val>
                                        </p:tav>
                                        <p:tav tm="100000">
                                          <p:val>
                                            <p:strVal val="#ppt_x"/>
                                          </p:val>
                                        </p:tav>
                                      </p:tavLst>
                                    </p:anim>
                                    <p:anim calcmode="lin" valueType="num">
                                      <p:cBhvr>
                                        <p:cTn id="6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fade">
                                      <p:cBhvr>
                                        <p:cTn id="67" dur="1000"/>
                                        <p:tgtEl>
                                          <p:spTgt spid="13"/>
                                        </p:tgtEl>
                                      </p:cBhvr>
                                    </p:animEffect>
                                    <p:anim calcmode="lin" valueType="num">
                                      <p:cBhvr>
                                        <p:cTn id="68" dur="1000" fill="hold"/>
                                        <p:tgtEl>
                                          <p:spTgt spid="13"/>
                                        </p:tgtEl>
                                        <p:attrNameLst>
                                          <p:attrName>ppt_x</p:attrName>
                                        </p:attrNameLst>
                                      </p:cBhvr>
                                      <p:tavLst>
                                        <p:tav tm="0">
                                          <p:val>
                                            <p:strVal val="#ppt_x"/>
                                          </p:val>
                                        </p:tav>
                                        <p:tav tm="100000">
                                          <p:val>
                                            <p:strVal val="#ppt_x"/>
                                          </p:val>
                                        </p:tav>
                                      </p:tavLst>
                                    </p:anim>
                                    <p:anim calcmode="lin" valueType="num">
                                      <p:cBhvr>
                                        <p:cTn id="69" dur="1000" fill="hold"/>
                                        <p:tgtEl>
                                          <p:spTgt spid="13"/>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1000"/>
                                        <p:tgtEl>
                                          <p:spTgt spid="14"/>
                                        </p:tgtEl>
                                      </p:cBhvr>
                                    </p:animEffect>
                                    <p:anim calcmode="lin" valueType="num">
                                      <p:cBhvr>
                                        <p:cTn id="73" dur="1000" fill="hold"/>
                                        <p:tgtEl>
                                          <p:spTgt spid="14"/>
                                        </p:tgtEl>
                                        <p:attrNameLst>
                                          <p:attrName>ppt_x</p:attrName>
                                        </p:attrNameLst>
                                      </p:cBhvr>
                                      <p:tavLst>
                                        <p:tav tm="0">
                                          <p:val>
                                            <p:strVal val="#ppt_x"/>
                                          </p:val>
                                        </p:tav>
                                        <p:tav tm="100000">
                                          <p:val>
                                            <p:strVal val="#ppt_x"/>
                                          </p:val>
                                        </p:tav>
                                      </p:tavLst>
                                    </p:anim>
                                    <p:anim calcmode="lin" valueType="num">
                                      <p:cBhvr>
                                        <p:cTn id="74" dur="1000" fill="hold"/>
                                        <p:tgtEl>
                                          <p:spTgt spid="14"/>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fade">
                                      <p:cBhvr>
                                        <p:cTn id="77" dur="1000"/>
                                        <p:tgtEl>
                                          <p:spTgt spid="16"/>
                                        </p:tgtEl>
                                      </p:cBhvr>
                                    </p:animEffect>
                                    <p:anim calcmode="lin" valueType="num">
                                      <p:cBhvr>
                                        <p:cTn id="78" dur="1000" fill="hold"/>
                                        <p:tgtEl>
                                          <p:spTgt spid="16"/>
                                        </p:tgtEl>
                                        <p:attrNameLst>
                                          <p:attrName>ppt_x</p:attrName>
                                        </p:attrNameLst>
                                      </p:cBhvr>
                                      <p:tavLst>
                                        <p:tav tm="0">
                                          <p:val>
                                            <p:strVal val="#ppt_x"/>
                                          </p:val>
                                        </p:tav>
                                        <p:tav tm="100000">
                                          <p:val>
                                            <p:strVal val="#ppt_x"/>
                                          </p:val>
                                        </p:tav>
                                      </p:tavLst>
                                    </p:anim>
                                    <p:anim calcmode="lin" valueType="num">
                                      <p:cBhvr>
                                        <p:cTn id="7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1" grpId="0"/>
      <p:bldP spid="12" grpId="0"/>
      <p:bldP spid="13" grpId="0"/>
      <p:bldP spid="14" grpId="0"/>
      <p:bldP spid="15" grpId="0"/>
      <p:bldP spid="16" grpId="0"/>
      <p:bldP spid="17" grpId="0"/>
      <p:bldP spid="18" grpId="0"/>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126176" y="1732141"/>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22800" y="261386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10801" y="4350563"/>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2800" y="349558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22800" y="59884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42224" y="173214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167037" y="2595431"/>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167035" y="3495589"/>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167035" y="5988449"/>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n-ea"/>
              <a:cs typeface="Calibri" panose="020F05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3117281" y="4346573"/>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42224" y="173198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Tâche 2</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21651" y="2622932"/>
            <a:ext cx="1227600"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defTabSz="685783" fontAlgn="auto">
              <a:lnSpc>
                <a:spcPct val="100000"/>
              </a:lnSpc>
              <a:spcBef>
                <a:spcPts val="0"/>
              </a:spcBef>
              <a:spcAft>
                <a:spcPts val="0"/>
              </a:spcAft>
              <a:buClrTx/>
              <a:buSzTx/>
              <a:buFontTx/>
              <a:buNone/>
              <a:tabLst/>
              <a:defRPr kumimoji="0" sz="2000" b="0" i="0" u="none" strike="noStrike" cap="none" spc="0" normalizeH="0" baseline="0">
                <a:ln>
                  <a:noFill/>
                </a:ln>
                <a:solidFill>
                  <a:prstClr val="black"/>
                </a:solidFill>
                <a:effectLst/>
                <a:uLnTx/>
                <a:uFillTx/>
                <a:latin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Tâche 3</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21651" y="3494242"/>
            <a:ext cx="1227600"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defTabSz="685783" fontAlgn="auto">
              <a:lnSpc>
                <a:spcPct val="100000"/>
              </a:lnSpc>
              <a:spcBef>
                <a:spcPts val="0"/>
              </a:spcBef>
              <a:spcAft>
                <a:spcPts val="0"/>
              </a:spcAft>
              <a:buClrTx/>
              <a:buSzTx/>
              <a:buFontTx/>
              <a:buNone/>
              <a:tabLst/>
              <a:defRPr kumimoji="0" sz="2000" b="0" i="0" u="none" strike="noStrike" cap="none" spc="0" normalizeH="0" baseline="0">
                <a:ln>
                  <a:noFill/>
                </a:ln>
                <a:solidFill>
                  <a:prstClr val="black"/>
                </a:solidFill>
                <a:effectLst/>
                <a:uLnTx/>
                <a:uFillTx/>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Tâche 4</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33380" y="1731987"/>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Vérifier si deux triangles sont congrus en comparant un angle et deux côtés (CAC)</a:t>
            </a: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defTabSz="685783" fontAlgn="auto">
              <a:lnSpc>
                <a:spcPct val="100000"/>
              </a:lnSpc>
              <a:spcBef>
                <a:spcPts val="0"/>
              </a:spcBef>
              <a:spcAft>
                <a:spcPts val="0"/>
              </a:spcAft>
              <a:buClrTx/>
              <a:buSzTx/>
              <a:buFontTx/>
              <a:buNone/>
              <a:tabLst/>
              <a:defRPr kumimoji="0" sz="2000" b="0" i="0" u="none" strike="noStrike" cap="none" spc="0" normalizeH="0" baseline="0">
                <a:ln>
                  <a:noFill/>
                </a:ln>
                <a:solidFill>
                  <a:prstClr val="black"/>
                </a:solidFill>
                <a:effectLst/>
                <a:uLnTx/>
                <a:uFillTx/>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Vérifier si deux triangles sont congrus en comparant leurs côtés deux à deux (CCC)</a:t>
            </a: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22860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Démontrer la congruence de deux triangles</a:t>
            </a: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09652" y="4350563"/>
            <a:ext cx="1227600"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defTabSz="685783" fontAlgn="auto">
              <a:lnSpc>
                <a:spcPct val="100000"/>
              </a:lnSpc>
              <a:spcBef>
                <a:spcPts val="0"/>
              </a:spcBef>
              <a:spcAft>
                <a:spcPts val="0"/>
              </a:spcAft>
              <a:buClrTx/>
              <a:buSzTx/>
              <a:buFontTx/>
              <a:buNone/>
              <a:tabLst/>
              <a:defRPr kumimoji="0" sz="2000" b="0" i="0" u="none" strike="noStrike" cap="none" spc="0" normalizeH="0" baseline="0">
                <a:ln>
                  <a:noFill/>
                </a:ln>
                <a:solidFill>
                  <a:prstClr val="black"/>
                </a:solidFill>
                <a:effectLst/>
                <a:uLnTx/>
                <a:uFillTx/>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Char char="•"/>
              <a:defRPr b="1">
                <a:solidFill>
                  <a:schemeClr val="bg1"/>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b="1" dirty="0">
                <a:sym typeface="Arial"/>
              </a:rPr>
              <a:t>Tâche 5</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1651" y="598745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err="1">
                <a:ln>
                  <a:noFill/>
                </a:ln>
                <a:solidFill>
                  <a:srgbClr val="7F7F7F"/>
                </a:solidFill>
                <a:effectLst/>
                <a:uLnTx/>
                <a:uFillTx/>
                <a:latin typeface="Calibri" panose="020F0502020204030204" pitchFamily="34" charset="0"/>
                <a:ea typeface="+mn-ea"/>
                <a:cs typeface="Calibri" panose="020F0502020204030204" pitchFamily="34" charset="0"/>
              </a:rPr>
              <a:t>Tâche</a:t>
            </a:r>
            <a:r>
              <a:rPr kumimoji="0" lang="en-US" sz="20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rPr>
              <a:t> 1</a:t>
            </a:r>
            <a:endParaRPr kumimoji="0" lang="fr-FR" sz="20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67034" y="5987454"/>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rPr>
              <a:t>Appliquer la propriété des angles à la base d’un triangle isocèle</a:t>
            </a: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21381" y="4347568"/>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defTabSz="914377">
              <a:defRPr/>
            </a:pPr>
            <a:r>
              <a:rPr lang="fr-FR" sz="2000" dirty="0">
                <a:solidFill>
                  <a:prstClr val="black"/>
                </a:solidFill>
                <a:sym typeface="Arial"/>
              </a:rPr>
              <a:t>Démontrer l’égalité des distances ou des angles</a:t>
            </a:r>
          </a:p>
        </p:txBody>
      </p:sp>
      <p:sp>
        <p:nvSpPr>
          <p:cNvPr id="2" name="Rectangle 1">
            <a:extLst>
              <a:ext uri="{FF2B5EF4-FFF2-40B4-BE49-F238E27FC236}">
                <a16:creationId xmlns:a16="http://schemas.microsoft.com/office/drawing/2014/main" id="{767A23C4-D780-85A9-B4F6-2D4A366C8042}"/>
              </a:ext>
            </a:extLst>
          </p:cNvPr>
          <p:cNvSpPr/>
          <p:nvPr/>
        </p:nvSpPr>
        <p:spPr>
          <a:xfrm>
            <a:off x="954072" y="999561"/>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rPr>
              <a:t>Leçon 7                              Congruence </a:t>
            </a:r>
            <a:r>
              <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des triangles</a:t>
            </a:r>
          </a:p>
        </p:txBody>
      </p:sp>
      <p:sp>
        <p:nvSpPr>
          <p:cNvPr id="3" name="Text Placeholder 30">
            <a:extLst>
              <a:ext uri="{FF2B5EF4-FFF2-40B4-BE49-F238E27FC236}">
                <a16:creationId xmlns:a16="http://schemas.microsoft.com/office/drawing/2014/main" id="{B919A8D5-7A60-1DF0-A11F-014DF54081FA}"/>
              </a:ext>
            </a:extLst>
          </p:cNvPr>
          <p:cNvSpPr txBox="1">
            <a:spLocks/>
          </p:cNvSpPr>
          <p:nvPr/>
        </p:nvSpPr>
        <p:spPr>
          <a:xfrm>
            <a:off x="962580" y="999481"/>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4" name="Rectangle 3">
            <a:extLst>
              <a:ext uri="{FF2B5EF4-FFF2-40B4-BE49-F238E27FC236}">
                <a16:creationId xmlns:a16="http://schemas.microsoft.com/office/drawing/2014/main" id="{91B87667-2153-E519-2F28-1F04B4574637}"/>
              </a:ext>
            </a:extLst>
          </p:cNvPr>
          <p:cNvSpPr/>
          <p:nvPr/>
        </p:nvSpPr>
        <p:spPr>
          <a:xfrm>
            <a:off x="960998" y="5277155"/>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Leçon 8                             Triangles particuliers</a:t>
            </a:r>
          </a:p>
        </p:txBody>
      </p:sp>
      <p:sp>
        <p:nvSpPr>
          <p:cNvPr id="5" name="Text Placeholder 30">
            <a:extLst>
              <a:ext uri="{FF2B5EF4-FFF2-40B4-BE49-F238E27FC236}">
                <a16:creationId xmlns:a16="http://schemas.microsoft.com/office/drawing/2014/main" id="{13CAC9BB-9090-B152-F36F-5886571D383E}"/>
              </a:ext>
            </a:extLst>
          </p:cNvPr>
          <p:cNvSpPr txBox="1">
            <a:spLocks/>
          </p:cNvSpPr>
          <p:nvPr/>
        </p:nvSpPr>
        <p:spPr>
          <a:xfrm>
            <a:off x="969506" y="5277075"/>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214967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1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 41</a:t>
            </a:r>
            <a:endParaRPr lang="fr-FR" dirty="0"/>
          </a:p>
        </p:txBody>
      </p:sp>
      <p:pic>
        <p:nvPicPr>
          <p:cNvPr id="6" name="Image 5" descr="Une image contenant texte, ligne, capture d’écran, Police&#10;&#10;Le contenu généré par l’IA peut être incorrect.">
            <a:extLst>
              <a:ext uri="{FF2B5EF4-FFF2-40B4-BE49-F238E27FC236}">
                <a16:creationId xmlns:a16="http://schemas.microsoft.com/office/drawing/2014/main" id="{499276EF-A8A7-E7ED-859F-141E79C5426E}"/>
              </a:ext>
            </a:extLst>
          </p:cNvPr>
          <p:cNvPicPr>
            <a:picLocks noChangeAspect="1"/>
          </p:cNvPicPr>
          <p:nvPr/>
        </p:nvPicPr>
        <p:blipFill>
          <a:blip r:embed="rId2"/>
          <a:stretch>
            <a:fillRect/>
          </a:stretch>
        </p:blipFill>
        <p:spPr>
          <a:xfrm>
            <a:off x="790068" y="2037263"/>
            <a:ext cx="9810282" cy="2783473"/>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endParaRPr lang="fr-F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dirty="0"/>
              <a:t>Dans cette séance nous avons appris comment démontrer l’égalité de deux angles (ou de deux longueurs) en justifiant la congruence de deux triangles.</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5" name="Image 4">
            <a:extLst>
              <a:ext uri="{FF2B5EF4-FFF2-40B4-BE49-F238E27FC236}">
                <a16:creationId xmlns:a16="http://schemas.microsoft.com/office/drawing/2014/main" id="{674D425A-0718-BC05-CDB8-EE44BF483301}"/>
              </a:ext>
            </a:extLst>
          </p:cNvPr>
          <p:cNvPicPr>
            <a:picLocks noChangeAspect="1"/>
          </p:cNvPicPr>
          <p:nvPr/>
        </p:nvPicPr>
        <p:blipFill>
          <a:blip r:embed="rId3"/>
          <a:stretch>
            <a:fillRect/>
          </a:stretch>
        </p:blipFill>
        <p:spPr>
          <a:xfrm>
            <a:off x="749034" y="1244210"/>
            <a:ext cx="4527435" cy="425994"/>
          </a:xfrm>
          <a:prstGeom prst="rect">
            <a:avLst/>
          </a:prstGeom>
        </p:spPr>
      </p:pic>
      <p:pic>
        <p:nvPicPr>
          <p:cNvPr id="6" name="Image 5" descr="Une image contenant texte, Police, typographie&#10;&#10;Le contenu généré par l’IA peut être incorrect.">
            <a:extLst>
              <a:ext uri="{FF2B5EF4-FFF2-40B4-BE49-F238E27FC236}">
                <a16:creationId xmlns:a16="http://schemas.microsoft.com/office/drawing/2014/main" id="{A609D020-3189-DD60-0D8B-05FCE1175046}"/>
              </a:ext>
            </a:extLst>
          </p:cNvPr>
          <p:cNvPicPr>
            <a:picLocks noChangeAspect="1"/>
          </p:cNvPicPr>
          <p:nvPr/>
        </p:nvPicPr>
        <p:blipFill>
          <a:blip r:embed="rId4"/>
          <a:stretch>
            <a:fillRect/>
          </a:stretch>
        </p:blipFill>
        <p:spPr>
          <a:xfrm>
            <a:off x="749034" y="2220874"/>
            <a:ext cx="4913802" cy="614225"/>
          </a:xfrm>
          <a:prstGeom prst="rect">
            <a:avLst/>
          </a:prstGeom>
        </p:spPr>
      </p:pic>
      <p:pic>
        <p:nvPicPr>
          <p:cNvPr id="7" name="Image 6" descr="Une image contenant ligne, diagramme, pente&#10;&#10;Le contenu généré par l’IA peut être incorrect.">
            <a:extLst>
              <a:ext uri="{FF2B5EF4-FFF2-40B4-BE49-F238E27FC236}">
                <a16:creationId xmlns:a16="http://schemas.microsoft.com/office/drawing/2014/main" id="{2CD5AB14-A9E4-8336-B0D6-3D40D11A49B4}"/>
              </a:ext>
            </a:extLst>
          </p:cNvPr>
          <p:cNvPicPr>
            <a:picLocks noChangeAspect="1"/>
          </p:cNvPicPr>
          <p:nvPr/>
        </p:nvPicPr>
        <p:blipFill>
          <a:blip r:embed="rId5"/>
          <a:stretch>
            <a:fillRect/>
          </a:stretch>
        </p:blipFill>
        <p:spPr>
          <a:xfrm>
            <a:off x="8816887" y="1125876"/>
            <a:ext cx="2373073" cy="1831244"/>
          </a:xfrm>
          <a:prstGeom prst="rect">
            <a:avLst/>
          </a:prstGeom>
        </p:spPr>
      </p:pic>
      <p:pic>
        <p:nvPicPr>
          <p:cNvPr id="8" name="Image 7" descr="Une image contenant ligne, diagramme, pente, Tracé&#10;&#10;Le contenu généré par l’IA peut être incorrect.">
            <a:extLst>
              <a:ext uri="{FF2B5EF4-FFF2-40B4-BE49-F238E27FC236}">
                <a16:creationId xmlns:a16="http://schemas.microsoft.com/office/drawing/2014/main" id="{45664BB1-81A2-3781-EA71-224DBA9645BC}"/>
              </a:ext>
            </a:extLst>
          </p:cNvPr>
          <p:cNvPicPr>
            <a:picLocks noChangeAspect="1"/>
          </p:cNvPicPr>
          <p:nvPr/>
        </p:nvPicPr>
        <p:blipFill>
          <a:blip r:embed="rId6"/>
          <a:stretch>
            <a:fillRect/>
          </a:stretch>
        </p:blipFill>
        <p:spPr>
          <a:xfrm>
            <a:off x="8698553" y="3146371"/>
            <a:ext cx="2362405" cy="1767993"/>
          </a:xfrm>
          <a:prstGeom prst="rect">
            <a:avLst/>
          </a:prstGeom>
        </p:spPr>
      </p:pic>
      <p:pic>
        <p:nvPicPr>
          <p:cNvPr id="9" name="Image 8" descr="Une image contenant texte, Police, capture d’écran&#10;&#10;Le contenu généré par l’IA peut être incorrect.">
            <a:extLst>
              <a:ext uri="{FF2B5EF4-FFF2-40B4-BE49-F238E27FC236}">
                <a16:creationId xmlns:a16="http://schemas.microsoft.com/office/drawing/2014/main" id="{F29B6776-0F7C-C3C3-4DE3-54D014C7402B}"/>
              </a:ext>
            </a:extLst>
          </p:cNvPr>
          <p:cNvPicPr>
            <a:picLocks noChangeAspect="1"/>
          </p:cNvPicPr>
          <p:nvPr/>
        </p:nvPicPr>
        <p:blipFill>
          <a:blip r:embed="rId7"/>
          <a:stretch>
            <a:fillRect/>
          </a:stretch>
        </p:blipFill>
        <p:spPr>
          <a:xfrm>
            <a:off x="651419" y="3240537"/>
            <a:ext cx="4388739" cy="1060034"/>
          </a:xfrm>
          <a:prstGeom prst="rect">
            <a:avLst/>
          </a:prstGeom>
        </p:spPr>
      </p:pic>
      <p:pic>
        <p:nvPicPr>
          <p:cNvPr id="10" name="Image 9" descr="Une image contenant texte, Police, logo, capture d’écran&#10;&#10;Le contenu généré par l’IA peut être incorrect.">
            <a:extLst>
              <a:ext uri="{FF2B5EF4-FFF2-40B4-BE49-F238E27FC236}">
                <a16:creationId xmlns:a16="http://schemas.microsoft.com/office/drawing/2014/main" id="{F38B0D0F-1338-481B-4B95-DED505B7AD6F}"/>
              </a:ext>
            </a:extLst>
          </p:cNvPr>
          <p:cNvPicPr>
            <a:picLocks noChangeAspect="1"/>
          </p:cNvPicPr>
          <p:nvPr/>
        </p:nvPicPr>
        <p:blipFill>
          <a:blip r:embed="rId8"/>
          <a:stretch>
            <a:fillRect/>
          </a:stretch>
        </p:blipFill>
        <p:spPr>
          <a:xfrm>
            <a:off x="749034" y="4585555"/>
            <a:ext cx="4477899" cy="911431"/>
          </a:xfrm>
          <a:prstGeom prst="rect">
            <a:avLst/>
          </a:prstGeom>
        </p:spPr>
      </p:pic>
      <p:pic>
        <p:nvPicPr>
          <p:cNvPr id="11" name="Image 10">
            <a:extLst>
              <a:ext uri="{FF2B5EF4-FFF2-40B4-BE49-F238E27FC236}">
                <a16:creationId xmlns:a16="http://schemas.microsoft.com/office/drawing/2014/main" id="{CBC0E98D-345D-0479-48DE-5A6DB6278B80}"/>
              </a:ext>
            </a:extLst>
          </p:cNvPr>
          <p:cNvPicPr>
            <a:picLocks noChangeAspect="1"/>
          </p:cNvPicPr>
          <p:nvPr/>
        </p:nvPicPr>
        <p:blipFill>
          <a:blip r:embed="rId9"/>
          <a:stretch>
            <a:fillRect/>
          </a:stretch>
        </p:blipFill>
        <p:spPr>
          <a:xfrm>
            <a:off x="1163939" y="5776233"/>
            <a:ext cx="2476715" cy="317019"/>
          </a:xfrm>
          <a:prstGeom prst="rect">
            <a:avLst/>
          </a:prstGeom>
        </p:spPr>
      </p:pic>
    </p:spTree>
    <p:extLst>
      <p:ext uri="{BB962C8B-B14F-4D97-AF65-F5344CB8AC3E}">
        <p14:creationId xmlns:p14="http://schemas.microsoft.com/office/powerpoint/2010/main" val="282630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5" name="Image 4" descr="Une image contenant texte, ligne, capture d’écran, diagramme&#10;&#10;Le contenu généré par l’IA peut être incorrect.">
            <a:extLst>
              <a:ext uri="{FF2B5EF4-FFF2-40B4-BE49-F238E27FC236}">
                <a16:creationId xmlns:a16="http://schemas.microsoft.com/office/drawing/2014/main" id="{A3C03762-D1FE-B839-6B5F-2E6E9455E25D}"/>
              </a:ext>
            </a:extLst>
          </p:cNvPr>
          <p:cNvPicPr>
            <a:picLocks noChangeAspect="1"/>
          </p:cNvPicPr>
          <p:nvPr/>
        </p:nvPicPr>
        <p:blipFill>
          <a:blip r:embed="rId2"/>
          <a:stretch>
            <a:fillRect/>
          </a:stretch>
        </p:blipFill>
        <p:spPr>
          <a:xfrm>
            <a:off x="512642" y="2200510"/>
            <a:ext cx="10794695" cy="2664312"/>
          </a:xfrm>
          <a:prstGeom prst="rect">
            <a:avLst/>
          </a:prstGeom>
        </p:spPr>
      </p:pic>
    </p:spTree>
    <p:extLst>
      <p:ext uri="{BB962C8B-B14F-4D97-AF65-F5344CB8AC3E}">
        <p14:creationId xmlns:p14="http://schemas.microsoft.com/office/powerpoint/2010/main" val="41249527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9508-8181-16DD-B1BF-ACE788E4B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E83FABB-2A66-C371-78CF-555BC47FDCCD}"/>
              </a:ext>
            </a:extLst>
          </p:cNvPr>
          <p:cNvSpPr>
            <a:spLocks noGrp="1"/>
          </p:cNvSpPr>
          <p:nvPr>
            <p:ph type="title"/>
          </p:nvPr>
        </p:nvSpPr>
        <p:spPr/>
        <p:txBody>
          <a:bodyPr/>
          <a:lstStyle/>
          <a:p>
            <a:r>
              <a:rPr lang="fr-FR" i="1" dirty="0">
                <a:solidFill>
                  <a:prstClr val="black"/>
                </a:solidFill>
                <a:latin typeface="Calibri" panose="020F0502020204030204"/>
              </a:rPr>
              <a:t> C’est la fin de notre séance. N’oubliez pas de réviser votre leçon.</a:t>
            </a:r>
          </a:p>
        </p:txBody>
      </p:sp>
      <p:sp>
        <p:nvSpPr>
          <p:cNvPr id="4"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3" name="Google Shape;1141;p76">
            <a:extLst>
              <a:ext uri="{FF2B5EF4-FFF2-40B4-BE49-F238E27FC236}">
                <a16:creationId xmlns:a16="http://schemas.microsoft.com/office/drawing/2014/main" id="{8AB5F802-6679-89FE-33B9-D7A03F37C863}"/>
              </a:ext>
            </a:extLst>
          </p:cNvPr>
          <p:cNvPicPr>
            <a:picLocks noChangeAspect="1"/>
          </p:cNvPicPr>
          <p:nvPr/>
        </p:nvPicPr>
        <p:blipFill>
          <a:blip r:embed="rId2">
            <a:alphaModFix/>
          </a:blip>
          <a:srcRect/>
          <a:stretch>
            <a:fillRect/>
          </a:stretch>
        </p:blipFill>
        <p:spPr>
          <a:xfrm>
            <a:off x="11503742" y="452067"/>
            <a:ext cx="570272" cy="539197"/>
          </a:xfrm>
          <a:prstGeom prst="rect">
            <a:avLst/>
          </a:prstGeom>
          <a:noFill/>
          <a:ln cap="flat">
            <a:noFill/>
          </a:ln>
        </p:spPr>
      </p:pic>
      <p:sp>
        <p:nvSpPr>
          <p:cNvPr id="12" name="ZoneTexte 7">
            <a:extLst>
              <a:ext uri="{FF2B5EF4-FFF2-40B4-BE49-F238E27FC236}">
                <a16:creationId xmlns:a16="http://schemas.microsoft.com/office/drawing/2014/main" id="{68A0E193-7E82-6603-BAFA-71DE4DF6EBD0}"/>
              </a:ext>
            </a:extLst>
          </p:cNvPr>
          <p:cNvSpPr txBox="1"/>
          <p:nvPr/>
        </p:nvSpPr>
        <p:spPr>
          <a:xfrm>
            <a:off x="622818" y="2782669"/>
            <a:ext cx="10298102" cy="646331"/>
          </a:xfrm>
          <a:prstGeom prst="rect">
            <a:avLst/>
          </a:prstGeom>
          <a:noFill/>
        </p:spPr>
        <p:txBody>
          <a:bodyPr wrap="square" rtlCol="0">
            <a:spAutoFit/>
          </a:bodyPr>
          <a:lstStyle/>
          <a:p>
            <a:pPr algn="ctr"/>
            <a:r>
              <a:rPr lang="fr-FR" sz="3600" i="1" dirty="0">
                <a:solidFill>
                  <a:prstClr val="black"/>
                </a:solidFill>
                <a:latin typeface="Calibri" panose="020F0502020204030204"/>
              </a:rPr>
              <a:t>A la prochaine séance!</a:t>
            </a:r>
          </a:p>
        </p:txBody>
      </p:sp>
    </p:spTree>
    <p:extLst>
      <p:ext uri="{BB962C8B-B14F-4D97-AF65-F5344CB8AC3E}">
        <p14:creationId xmlns:p14="http://schemas.microsoft.com/office/powerpoint/2010/main" val="2711011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p:txBody>
          <a:bodyPr/>
          <a:lstStyle/>
          <a:p>
            <a:pPr marL="285750" lvl="0" indent="-285750">
              <a:buFont typeface="Arial" panose="020B0604020202020204" pitchFamily="34" charset="0"/>
              <a:buChar char="•"/>
            </a:pPr>
            <a:r>
              <a:rPr lang="fr-FR" dirty="0"/>
              <a:t>Démontrer l’égalité de deux angles ou de deux longueurs en justifiant la congruence de triangles.</a:t>
            </a:r>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p:txBody>
          <a:bodyPr>
            <a:normAutofit/>
          </a:bodyPr>
          <a:lstStyle/>
          <a:p>
            <a:r>
              <a:rPr lang="en-US" dirty="0"/>
              <a:t>Triangle </a:t>
            </a:r>
            <a:r>
              <a:rPr lang="en-US" dirty="0" err="1"/>
              <a:t>congrus</a:t>
            </a:r>
            <a:r>
              <a:rPr lang="en-US" dirty="0"/>
              <a:t>.</a:t>
            </a:r>
          </a:p>
          <a:p>
            <a:r>
              <a:rPr lang="en-US" dirty="0" err="1"/>
              <a:t>Critères</a:t>
            </a:r>
            <a:r>
              <a:rPr lang="en-US" dirty="0"/>
              <a:t> de congruence de deux triangles.</a:t>
            </a:r>
          </a:p>
          <a:p>
            <a:pPr marL="0" indent="0">
              <a:buNone/>
            </a:pP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marL="285750" lvl="0" indent="-285750">
              <a:buFont typeface="Arial" panose="020B0604020202020204" pitchFamily="34" charset="0"/>
              <a:buChar char="•"/>
            </a:pPr>
            <a:r>
              <a:rPr lang="fr-FR" dirty="0"/>
              <a:t>Repérer sur une figure les triangles congrus.</a:t>
            </a:r>
          </a:p>
          <a:p>
            <a:pPr marL="285750" lvl="0" indent="-285750">
              <a:buFont typeface="Arial" panose="020B0604020202020204" pitchFamily="34" charset="0"/>
              <a:buChar char="•"/>
            </a:pPr>
            <a:r>
              <a:rPr lang="fr-FR" dirty="0"/>
              <a:t>Compléter une figure pour avoir des triangles congrus.</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92500" lnSpcReduction="1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Ne pas choisir le critère de congruence convenable.</a:t>
            </a:r>
          </a:p>
          <a:p>
            <a:pPr marL="285750" lvl="0" indent="-285750">
              <a:buFont typeface="Arial" panose="020B0604020202020204" pitchFamily="34" charset="0"/>
              <a:buChar char="•"/>
            </a:pPr>
            <a:r>
              <a:rPr lang="fr-FR" dirty="0"/>
              <a:t>Ne pas respecter l’ordre des points des deux triangles congrus.</a:t>
            </a:r>
          </a:p>
        </p:txBody>
      </p:sp>
    </p:spTree>
    <p:extLst>
      <p:ext uri="{BB962C8B-B14F-4D97-AF65-F5344CB8AC3E}">
        <p14:creationId xmlns:p14="http://schemas.microsoft.com/office/powerpoint/2010/main" val="15443514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1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1469</TotalTime>
  <Words>1910</Words>
  <Application>Microsoft Office PowerPoint</Application>
  <PresentationFormat>Grand écran</PresentationFormat>
  <Paragraphs>200</Paragraphs>
  <Slides>57</Slides>
  <Notes>4</Notes>
  <HiddenSlides>7</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57</vt:i4>
      </vt:variant>
    </vt:vector>
  </HeadingPairs>
  <TitlesOfParts>
    <vt:vector size="69" baseType="lpstr">
      <vt:lpstr>Aptos</vt:lpstr>
      <vt:lpstr>Aptos Display</vt:lpstr>
      <vt:lpstr>Arial</vt:lpstr>
      <vt:lpstr>Calibri</vt:lpstr>
      <vt:lpstr>Cambria Math</vt:lpstr>
      <vt:lpstr>Dosis</vt:lpstr>
      <vt:lpstr>Georgia</vt:lpstr>
      <vt:lpstr>Play</vt:lpstr>
      <vt:lpstr>Poppins ExtraBold</vt:lpstr>
      <vt:lpstr>Wingdings</vt:lpstr>
      <vt:lpstr>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Présentation PowerPoint</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Observez la figure ci-dessous, puis répondez par vrai ou faux</vt:lpstr>
      <vt:lpstr>Nous appliquons le critère (CCC) de congruence de deux triangles</vt:lpstr>
      <vt:lpstr> Observez la figure ci-dessous, puis répondez par vrai ou faux</vt:lpstr>
      <vt:lpstr> Nous appliquons le critère (CAC) de congruence de deux triangles. L’angle de même mesure est entre les côtés de même longueur</vt:lpstr>
      <vt:lpstr> Observez la figure ci-dessous, puis répondez par vrai ou faux</vt:lpstr>
      <vt:lpstr> Nous appliquons le critère (ACA) de congruence de deux triangles. Le côté de même longueur est commun aux angles de même mesure</vt:lpstr>
      <vt:lpstr>m//n. Nous allons utiliser la propriété de l’égalité des angles correspondants pour montrer la propriété de l’égalité des angles alternes-internes </vt:lpstr>
      <vt:lpstr>𝒎//𝒏 . Nous avons utilisé deux résultats concernant les angles correspondants et les angles opposés par le sommet pour montrer que les deux angles alternes-internes sont égaux</vt:lpstr>
      <vt:lpstr>Parfait! On se rappelle les trois critères de congruence de deux triangles</vt:lpstr>
      <vt:lpstr>Présentation PowerPoint</vt:lpstr>
      <vt:lpstr>Exprimez vos avis: On connait les étapes de construction de la bissectrice comme indiqué dans la figure ci-dessous. Mais, comment justifier que la demi-droite que nous avons construit est bien la bissectrice de l’angle </vt:lpstr>
      <vt:lpstr>A la fin de cette séance, vous serez capables de</vt:lpstr>
      <vt:lpstr>Présentation PowerPoint</vt:lpstr>
      <vt:lpstr>Je vous montre comment démontrer que  ∠AOQ = ∠BOQ à partir des données de cette figure</vt:lpstr>
      <vt:lpstr>Le côté OQ est commun aux deux triangles ∆OMQ et ∆ONQ</vt:lpstr>
      <vt:lpstr>Je rappelle les étapes</vt:lpstr>
      <vt:lpstr>Présentation PowerPoint</vt:lpstr>
      <vt:lpstr>Lisez l’énoncé ci-dessous, puis complétez.</vt:lpstr>
      <vt:lpstr>Les hypothèses, ce sont les informations supposées vraies dans l’énoncé.</vt:lpstr>
      <vt:lpstr>Lisez l’énoncé ci-dessous, puis complétez</vt:lpstr>
      <vt:lpstr> La conclusion, c’est le résultat final qu’on doit prouver grâce aux hypothèses et aux propriétés.</vt:lpstr>
      <vt:lpstr>Observez la figure ci-dessous, puis complétez:</vt:lpstr>
      <vt:lpstr>Je choisis les deux triangles contenant ∠BCA et ∠ACD, car en prouvant qu’ils sont congrus, j’en déduirai l’égalité des angles homologues.  </vt:lpstr>
      <vt:lpstr>Complétez</vt:lpstr>
      <vt:lpstr>Je relis l’énoncé et j’observe la figure afin de choisir le critère de congruence le plus adapté. J’ai choisi le critère (CAC), mais dans ce cas on peut aussi choisir le critère (CCC)</vt:lpstr>
      <vt:lpstr>Complétez</vt:lpstr>
      <vt:lpstr>∠BCA≡∠ACD car ce sont deux angle homologues</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démontrer l’égalité de deux angles (ou de deux longueurs) en justifiant la congruence de deux triangles.</vt:lpstr>
      <vt:lpstr>Voici l’exercice à faire à la maison pour la séance prochaine.</vt:lpstr>
      <vt:lpstr> 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pc</cp:lastModifiedBy>
  <cp:revision>155</cp:revision>
  <dcterms:created xsi:type="dcterms:W3CDTF">2025-11-03T10:55:47Z</dcterms:created>
  <dcterms:modified xsi:type="dcterms:W3CDTF">2026-02-11T17:06:48Z</dcterms:modified>
</cp:coreProperties>
</file>