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44"/>
  </p:notesMasterIdLst>
  <p:handoutMasterIdLst>
    <p:handoutMasterId r:id="rId45"/>
  </p:handoutMasterIdLst>
  <p:sldIdLst>
    <p:sldId id="2147483553" r:id="rId4"/>
    <p:sldId id="2147483485" r:id="rId5"/>
    <p:sldId id="2147483396" r:id="rId6"/>
    <p:sldId id="2147483552" r:id="rId7"/>
    <p:sldId id="2147483397" r:id="rId8"/>
    <p:sldId id="2147483635" r:id="rId9"/>
    <p:sldId id="2134806507" r:id="rId10"/>
    <p:sldId id="2134806552" r:id="rId11"/>
    <p:sldId id="2134806567" r:id="rId12"/>
    <p:sldId id="2134806564" r:id="rId13"/>
    <p:sldId id="2147483566" r:id="rId14"/>
    <p:sldId id="2147483568" r:id="rId15"/>
    <p:sldId id="2147483567" r:id="rId16"/>
    <p:sldId id="2147483556" r:id="rId17"/>
    <p:sldId id="2134806558" r:id="rId18"/>
    <p:sldId id="2134806568" r:id="rId19"/>
    <p:sldId id="2134805874" r:id="rId20"/>
    <p:sldId id="2134805878" r:id="rId21"/>
    <p:sldId id="2147483554" r:id="rId22"/>
    <p:sldId id="2134806573" r:id="rId23"/>
    <p:sldId id="2147483557" r:id="rId24"/>
    <p:sldId id="2147483581" r:id="rId25"/>
    <p:sldId id="2134806108" r:id="rId26"/>
    <p:sldId id="2147483559" r:id="rId27"/>
    <p:sldId id="2147483582" r:id="rId28"/>
    <p:sldId id="2147483573" r:id="rId29"/>
    <p:sldId id="2147483572" r:id="rId30"/>
    <p:sldId id="2147483575" r:id="rId31"/>
    <p:sldId id="2134806577" r:id="rId32"/>
    <p:sldId id="2134806551" r:id="rId33"/>
    <p:sldId id="2134806578" r:id="rId34"/>
    <p:sldId id="2147483579" r:id="rId35"/>
    <p:sldId id="2147483580" r:id="rId36"/>
    <p:sldId id="2134806579" r:id="rId37"/>
    <p:sldId id="2134806088" r:id="rId38"/>
    <p:sldId id="2134806580" r:id="rId39"/>
    <p:sldId id="2134806582" r:id="rId40"/>
    <p:sldId id="2134806536" r:id="rId41"/>
    <p:sldId id="2134806535" r:id="rId42"/>
    <p:sldId id="2134806584" r:id="rId4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396"/>
            <p14:sldId id="2147483552"/>
            <p14:sldId id="2147483397"/>
            <p14:sldId id="2147483635"/>
          </p14:sldIdLst>
        </p14:section>
        <p14:section name="Contrôle des cahiers des élèves" id="{3349E447-45AA-43EF-A620-CF581E9FA99B}">
          <p14:sldIdLst>
            <p14:sldId id="2134806507"/>
            <p14:sldId id="2134806552"/>
          </p14:sldIdLst>
        </p14:section>
        <p14:section name="Discussion informelle" id="{8F7889F9-27DA-4421-B305-A18399C6F4CE}">
          <p14:sldIdLst/>
        </p14:section>
        <p14:section name="Activité rituelle" id="{79315A69-A635-48A2-B9BA-98FE67B817D4}">
          <p14:sldIdLst>
            <p14:sldId id="2134806567"/>
            <p14:sldId id="2134806564"/>
            <p14:sldId id="2147483566"/>
            <p14:sldId id="2147483568"/>
            <p14:sldId id="2147483567"/>
            <p14:sldId id="2147483556"/>
            <p14:sldId id="2134806558"/>
          </p14:sldIdLst>
        </p14:section>
        <p14:section name="Lexique" id="{343C6800-A84D-49D7-8DE8-BBB1B42005B7}">
          <p14:sldIdLst/>
        </p14:section>
        <p14:section name="Déclaration de l’objectif de la séance" id="{1F7A1ED2-DD19-4DF3-BC26-A1D65FFD1118}">
          <p14:sldIdLst>
            <p14:sldId id="2134806568"/>
            <p14:sldId id="2134805874"/>
            <p14:sldId id="2134805878"/>
            <p14:sldId id="2147483554"/>
          </p14:sldIdLst>
        </p14:section>
        <p14:section name="Tâche principale" id="{A2A5D278-252D-471E-A046-E0EEBB7C2D2B}">
          <p14:sldIdLst>
            <p14:sldId id="2134806573"/>
            <p14:sldId id="2147483557"/>
            <p14:sldId id="2147483581"/>
            <p14:sldId id="2134806108"/>
            <p14:sldId id="2147483559"/>
            <p14:sldId id="2147483582"/>
            <p14:sldId id="2147483573"/>
            <p14:sldId id="2147483572"/>
            <p14:sldId id="2147483575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34806578"/>
            <p14:sldId id="2147483579"/>
            <p14:sldId id="2147483580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</p14:sldIdLst>
        </p14:section>
        <p14:section name="Clôture" id="{8EB5D3A0-81F1-4DE6-BEB2-58DE24DBB138}">
          <p14:sldIdLst>
            <p14:sldId id="2134806582"/>
            <p14:sldId id="2134806536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0C0"/>
    <a:srgbClr val="AB20B6"/>
    <a:srgbClr val="FF6565"/>
    <a:srgbClr val="DC94DE"/>
    <a:srgbClr val="B27096"/>
    <a:srgbClr val="FDDF43"/>
    <a:srgbClr val="EB926C"/>
    <a:srgbClr val="5FADE4"/>
    <a:srgbClr val="767171"/>
    <a:srgbClr val="F587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03" autoAdjust="0"/>
    <p:restoredTop sz="94690" autoAdjust="0"/>
  </p:normalViewPr>
  <p:slideViewPr>
    <p:cSldViewPr snapToGrid="0">
      <p:cViewPr varScale="1">
        <p:scale>
          <a:sx n="70" d="100"/>
          <a:sy n="70" d="100"/>
        </p:scale>
        <p:origin x="81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theme" Target="theme/theme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presProps" Target="pres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24/12/2025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24/12/2025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63962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C9BC7B-730C-9E0A-F21E-C364985F19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8EEE56A-87BA-FD86-4A14-80E787A2E0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0DE6A9-9B9E-B8EE-CC93-90DFAD3A86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4CBE8A-F53E-A0C5-7DF2-D57E5CFBF2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98150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24/12/2025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24/12/2025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24/12/2025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24/12/2025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24/12/2025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24/12/2025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24/12/2025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24/12/2025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24/12/2025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4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8.png"/><Relationship Id="rId7" Type="http://schemas.openxmlformats.org/officeDocument/2006/relationships/image" Target="../media/image65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4.png"/><Relationship Id="rId5" Type="http://schemas.openxmlformats.org/officeDocument/2006/relationships/image" Target="../media/image680.png"/><Relationship Id="rId4" Type="http://schemas.openxmlformats.org/officeDocument/2006/relationships/image" Target="../media/image6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0.png"/><Relationship Id="rId4" Type="http://schemas.openxmlformats.org/officeDocument/2006/relationships/image" Target="../media/image61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8.png"/><Relationship Id="rId7" Type="http://schemas.openxmlformats.org/officeDocument/2006/relationships/image" Target="../media/image75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69.png"/><Relationship Id="rId9" Type="http://schemas.openxmlformats.org/officeDocument/2006/relationships/image" Target="../media/image7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2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10.jpeg"/><Relationship Id="rId7" Type="http://schemas.openxmlformats.org/officeDocument/2006/relationships/image" Target="../media/image79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8.png"/><Relationship Id="rId11" Type="http://schemas.openxmlformats.org/officeDocument/2006/relationships/image" Target="../media/image83.png"/><Relationship Id="rId5" Type="http://schemas.openxmlformats.org/officeDocument/2006/relationships/image" Target="../media/image14.png"/><Relationship Id="rId10" Type="http://schemas.openxmlformats.org/officeDocument/2006/relationships/image" Target="../media/image82.png"/><Relationship Id="rId4" Type="http://schemas.openxmlformats.org/officeDocument/2006/relationships/image" Target="../media/image11.jpeg"/><Relationship Id="rId9" Type="http://schemas.openxmlformats.org/officeDocument/2006/relationships/image" Target="../media/image8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4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11.jpeg"/><Relationship Id="rId7" Type="http://schemas.openxmlformats.org/officeDocument/2006/relationships/image" Target="../media/image86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5.png"/><Relationship Id="rId11" Type="http://schemas.openxmlformats.org/officeDocument/2006/relationships/image" Target="../media/image90.png"/><Relationship Id="rId5" Type="http://schemas.openxmlformats.org/officeDocument/2006/relationships/image" Target="../media/image84.png"/><Relationship Id="rId10" Type="http://schemas.openxmlformats.org/officeDocument/2006/relationships/image" Target="../media/image89.png"/><Relationship Id="rId4" Type="http://schemas.openxmlformats.org/officeDocument/2006/relationships/image" Target="../media/image14.png"/><Relationship Id="rId9" Type="http://schemas.openxmlformats.org/officeDocument/2006/relationships/image" Target="../media/image8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1.png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7" Type="http://schemas.openxmlformats.org/officeDocument/2006/relationships/image" Target="../media/image9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9.gif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6.png"/><Relationship Id="rId7" Type="http://schemas.openxmlformats.org/officeDocument/2006/relationships/image" Target="../media/image24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5" Type="http://schemas.microsoft.com/office/2007/relationships/hdphoto" Target="../media/hdphoto3.wdp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731;p98">
            <a:extLst>
              <a:ext uri="{FF2B5EF4-FFF2-40B4-BE49-F238E27FC236}">
                <a16:creationId xmlns:a16="http://schemas.microsoft.com/office/drawing/2014/main" id="{0E910BEC-3868-7DE0-D228-E0003D957D4A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Google Shape;738;p98">
            <a:extLst>
              <a:ext uri="{FF2B5EF4-FFF2-40B4-BE49-F238E27FC236}">
                <a16:creationId xmlns:a16="http://schemas.microsoft.com/office/drawing/2014/main" id="{0EBDBF7A-898D-CD5E-FD65-31C70CAF2C96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6" name="Google Shape;743;p98">
            <a:extLst>
              <a:ext uri="{FF2B5EF4-FFF2-40B4-BE49-F238E27FC236}">
                <a16:creationId xmlns:a16="http://schemas.microsoft.com/office/drawing/2014/main" id="{88D992A8-6E1A-3C30-F0F8-0C7D0E55AA2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7" name="Google Shape;744;p98">
            <a:extLst>
              <a:ext uri="{FF2B5EF4-FFF2-40B4-BE49-F238E27FC236}">
                <a16:creationId xmlns:a16="http://schemas.microsoft.com/office/drawing/2014/main" id="{3F92AB03-18B8-13BB-2D06-A587EA92C9A2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Google Shape;745;p98">
            <a:extLst>
              <a:ext uri="{FF2B5EF4-FFF2-40B4-BE49-F238E27FC236}">
                <a16:creationId xmlns:a16="http://schemas.microsoft.com/office/drawing/2014/main" id="{A0D0C4EB-2935-9420-0EA1-9C5D58DC1BEC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2AC</a:t>
            </a:r>
          </a:p>
        </p:txBody>
      </p:sp>
      <p:sp>
        <p:nvSpPr>
          <p:cNvPr id="29" name="Google Shape;223;p26">
            <a:extLst>
              <a:ext uri="{FF2B5EF4-FFF2-40B4-BE49-F238E27FC236}">
                <a16:creationId xmlns:a16="http://schemas.microsoft.com/office/drawing/2014/main" id="{3CFA28FA-0FE6-BD9C-088F-8A2DB9E493B1}"/>
              </a:ext>
            </a:extLst>
          </p:cNvPr>
          <p:cNvSpPr/>
          <p:nvPr/>
        </p:nvSpPr>
        <p:spPr>
          <a:xfrm>
            <a:off x="731956" y="3429000"/>
            <a:ext cx="4901928" cy="968911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Semestre 1 - </a:t>
            </a:r>
            <a:r>
              <a:rPr lang="fr-FR" sz="3600" b="1" ker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2</a:t>
            </a:r>
            <a:endParaRPr lang="fr-FR" sz="3600" b="1" kern="0" dirty="0">
              <a:solidFill>
                <a:srgbClr val="0070C0"/>
              </a:solidFill>
              <a:ea typeface="Calibri"/>
              <a:cs typeface="Calibri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2" y="4507561"/>
            <a:ext cx="7458868" cy="696796"/>
            <a:chOff x="304312" y="4531839"/>
            <a:chExt cx="5990003" cy="696796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Leçon 5</a:t>
              </a:r>
            </a:p>
          </p:txBody>
        </p:sp>
        <p:sp>
          <p:nvSpPr>
            <p:cNvPr id="31" name="Google Shape;735;p98">
              <a:extLst>
                <a:ext uri="{FF2B5EF4-FFF2-40B4-BE49-F238E27FC236}">
                  <a16:creationId xmlns:a16="http://schemas.microsoft.com/office/drawing/2014/main" id="{7EC771D8-8907-CDD0-B001-1534949F4D2A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937552" y="4618418"/>
              <a:ext cx="4286785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Graphe de l’équation : 𝒂𝒙 + 𝒃𝒚 = 𝒄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2" y="5304657"/>
            <a:ext cx="7458868" cy="696796"/>
            <a:chOff x="304312" y="5304657"/>
            <a:chExt cx="5990003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Tâche 5</a:t>
              </a:r>
            </a:p>
          </p:txBody>
        </p:sp>
        <p:sp>
          <p:nvSpPr>
            <p:cNvPr id="22" name="Google Shape;742;p98">
              <a:extLst>
                <a:ext uri="{FF2B5EF4-FFF2-40B4-BE49-F238E27FC236}">
                  <a16:creationId xmlns:a16="http://schemas.microsoft.com/office/drawing/2014/main" id="{4C5A2434-F1AA-B9F3-E0BF-DA5E4F76E503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937552" y="5365053"/>
              <a:ext cx="4286785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6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Déterminer graphiquement la solution d’un système de deux équations du premier degré à deux inconnues</a:t>
              </a: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Picture 2" descr="A cartoon of a child and child sitting at a table writing in a notebook&#10;&#10;AI-generated content may be incorrect.">
            <a:extLst>
              <a:ext uri="{FF2B5EF4-FFF2-40B4-BE49-F238E27FC236}">
                <a16:creationId xmlns:a16="http://schemas.microsoft.com/office/drawing/2014/main" id="{1F94E452-65F9-BAD3-73B2-9F6653458A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180" y="3429000"/>
            <a:ext cx="3995903" cy="277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Complétez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la question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D17F5C4-AAAA-083C-F1B7-2E0A9179E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C60D8D9B-5C6C-7ABC-FEEA-9A2DCA5020A6}"/>
                  </a:ext>
                </a:extLst>
              </p:cNvPr>
              <p:cNvSpPr txBox="1"/>
              <p:nvPr/>
            </p:nvSpPr>
            <p:spPr>
              <a:xfrm>
                <a:off x="1497088" y="1708867"/>
                <a:ext cx="9370204" cy="12854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400" b="1" kern="0" dirty="0">
                    <a:solidFill>
                      <a:prstClr val="black"/>
                    </a:solidFill>
                  </a:rPr>
                  <a:t>Pour </a:t>
                </a:r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vérifie si le couple </a:t>
                </a:r>
                <a14:m>
                  <m:oMath xmlns:m="http://schemas.openxmlformats.org/officeDocument/2006/math">
                    <m:d>
                      <m:dPr>
                        <m:ctrlPr>
                          <a:rPr kumimoji="0" lang="fr-FR" sz="24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0" lang="fr-FR" sz="24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kumimoji="0" lang="fr-FR" sz="24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 , </m:t>
                        </m:r>
                        <m:r>
                          <a:rPr kumimoji="0" lang="fr-FR" sz="24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𝟒</m:t>
                        </m:r>
                      </m:e>
                    </m:d>
                    <m:r>
                      <a:rPr kumimoji="0" lang="fr-FR" sz="24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est solution du système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kumimoji="0" lang="fr-FR" sz="24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kumimoji="0" lang="fr-FR" sz="24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kumimoji="0" lang="fr-FR" sz="24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kumimoji="0" lang="fr-FR" sz="24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kumimoji="0" lang="fr-FR" sz="24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kumimoji="0" lang="fr-FR" sz="24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𝒚</m:t>
                            </m:r>
                            <m:r>
                              <a:rPr kumimoji="0" lang="fr-FR" sz="24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kumimoji="0" lang="fr-FR" sz="24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𝟏𝟓</m:t>
                            </m:r>
                          </m:e>
                          <m:e>
                            <m:r>
                              <a:rPr kumimoji="0" lang="fr-FR" sz="24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kumimoji="0" lang="fr-FR" sz="24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kumimoji="0" lang="fr-FR" sz="24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𝟑</m:t>
                            </m:r>
                            <m:r>
                              <a:rPr kumimoji="0" lang="fr-FR" sz="24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𝒚</m:t>
                            </m:r>
                            <m:r>
                              <a:rPr kumimoji="0" lang="fr-FR" sz="24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kumimoji="0" lang="fr-FR" sz="24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𝟏𝟑</m:t>
                            </m:r>
                          </m:e>
                        </m:eqArr>
                      </m:e>
                    </m:d>
                  </m:oMath>
                </a14:m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:</a:t>
                </a: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400" b="1" kern="0" dirty="0">
                    <a:solidFill>
                      <a:prstClr val="black"/>
                    </a:solidFill>
                  </a:rPr>
                  <a:t>Je remplace </a:t>
                </a:r>
                <a14:m>
                  <m:oMath xmlns:m="http://schemas.openxmlformats.org/officeDocument/2006/math">
                    <m:r>
                      <a:rPr lang="fr-FR" sz="2400" b="1" i="1" kern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par …… et </a:t>
                </a:r>
                <a14:m>
                  <m:oMath xmlns:m="http://schemas.openxmlformats.org/officeDocument/2006/math">
                    <m:r>
                      <a:rPr kumimoji="0" lang="fr-FR" sz="24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𝒚</m:t>
                    </m:r>
                  </m:oMath>
                </a14:m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par</a:t>
                </a:r>
                <a:r>
                  <a:rPr kumimoji="0" lang="fr-FR" sz="2400" b="1" i="0" u="none" strike="noStrike" kern="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…….</a:t>
                </a:r>
                <a:endPara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C60D8D9B-5C6C-7ABC-FEEA-9A2DCA5020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7088" y="1708867"/>
                <a:ext cx="9370204" cy="1285480"/>
              </a:xfrm>
              <a:prstGeom prst="rect">
                <a:avLst/>
              </a:prstGeom>
              <a:blipFill>
                <a:blip r:embed="rId4"/>
                <a:stretch>
                  <a:fillRect l="-1041" b="-995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567012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E8534-9B2D-C326-845F-0337C4048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13A9FDC9-1980-E0E2-3F40-E68A45C56E62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et explique la réponse.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A65CB73A-6D83-1AA3-0D27-AA71D8A0697A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la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AED5160A-813C-1E45-8A67-F7E1CF659B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4822D820-F986-450F-EC7D-91894E30BD8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CF7DF702-7B6B-7861-1717-360C523B0BB2}"/>
                  </a:ext>
                </a:extLst>
              </p:cNvPr>
              <p:cNvSpPr txBox="1"/>
              <p:nvPr/>
            </p:nvSpPr>
            <p:spPr>
              <a:xfrm>
                <a:off x="1497088" y="1708867"/>
                <a:ext cx="9370204" cy="12854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400" b="1" kern="0" dirty="0">
                    <a:solidFill>
                      <a:prstClr val="black"/>
                    </a:solidFill>
                  </a:rPr>
                  <a:t>Pour </a:t>
                </a:r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vérifie si le couple </a:t>
                </a:r>
                <a14:m>
                  <m:oMath xmlns:m="http://schemas.openxmlformats.org/officeDocument/2006/math">
                    <m:d>
                      <m:dPr>
                        <m:ctrlPr>
                          <a:rPr kumimoji="0" lang="fr-FR" sz="24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0" lang="fr-FR" sz="24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70C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kumimoji="0" lang="fr-FR" sz="24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 ; </m:t>
                        </m:r>
                        <m:r>
                          <a:rPr kumimoji="0" lang="fr-FR" sz="24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𝟒</m:t>
                        </m:r>
                      </m:e>
                    </m:d>
                    <m:r>
                      <a:rPr kumimoji="0" lang="fr-FR" sz="24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est solution du système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kumimoji="0" lang="fr-FR" sz="24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kumimoji="0" lang="fr-FR" sz="24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kumimoji="0" lang="fr-FR" sz="24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kumimoji="0" lang="fr-FR" sz="24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kumimoji="0" lang="fr-FR" sz="24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kumimoji="0" lang="fr-FR" sz="24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𝒚</m:t>
                            </m:r>
                            <m:r>
                              <a:rPr kumimoji="0" lang="fr-FR" sz="24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kumimoji="0" lang="fr-FR" sz="24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𝟏𝟓</m:t>
                            </m:r>
                          </m:e>
                          <m:e>
                            <m:r>
                              <a:rPr kumimoji="0" lang="fr-FR" sz="24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70C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kumimoji="0" lang="fr-FR" sz="24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kumimoji="0" lang="fr-FR" sz="24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𝟑</m:t>
                            </m:r>
                            <m:r>
                              <a:rPr kumimoji="0" lang="fr-FR" sz="24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𝒚</m:t>
                            </m:r>
                            <m:r>
                              <a:rPr kumimoji="0" lang="fr-FR" sz="24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kumimoji="0" lang="fr-FR" sz="24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𝟏𝟑</m:t>
                            </m:r>
                          </m:e>
                        </m:eqArr>
                      </m:e>
                    </m:d>
                  </m:oMath>
                </a14:m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:</a:t>
                </a: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400" b="1" kern="0" dirty="0">
                    <a:solidFill>
                      <a:prstClr val="black"/>
                    </a:solidFill>
                  </a:rPr>
                  <a:t>Je remplace </a:t>
                </a:r>
                <a14:m>
                  <m:oMath xmlns:m="http://schemas.openxmlformats.org/officeDocument/2006/math">
                    <m:r>
                      <a:rPr lang="fr-FR" sz="2400" b="1" i="1" kern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par …… et </a:t>
                </a:r>
                <a14:m>
                  <m:oMath xmlns:m="http://schemas.openxmlformats.org/officeDocument/2006/math">
                    <m:r>
                      <a:rPr kumimoji="0" lang="fr-FR" sz="24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𝒚</m:t>
                    </m:r>
                  </m:oMath>
                </a14:m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par</a:t>
                </a:r>
                <a:r>
                  <a:rPr kumimoji="0" lang="fr-FR" sz="2400" b="1" i="0" u="none" strike="noStrike" kern="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…….</a:t>
                </a:r>
                <a:endPara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CF7DF702-7B6B-7861-1717-360C523B0B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7088" y="1708867"/>
                <a:ext cx="9370204" cy="1285480"/>
              </a:xfrm>
              <a:prstGeom prst="rect">
                <a:avLst/>
              </a:prstGeom>
              <a:blipFill>
                <a:blip r:embed="rId3"/>
                <a:stretch>
                  <a:fillRect l="-1041" b="-995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5890B377-48E9-DB04-E1DD-FEEE6172C4D9}"/>
                  </a:ext>
                </a:extLst>
              </p:cNvPr>
              <p:cNvSpPr txBox="1"/>
              <p:nvPr/>
            </p:nvSpPr>
            <p:spPr>
              <a:xfrm>
                <a:off x="3856892" y="2532682"/>
                <a:ext cx="49237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rgbClr val="0040C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fr-FR" sz="2400" dirty="0">
                  <a:solidFill>
                    <a:srgbClr val="0040C0"/>
                  </a:solidFill>
                </a:endParaRPr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5890B377-48E9-DB04-E1DD-FEEE6172C4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6892" y="2532682"/>
                <a:ext cx="492370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6C390D48-6851-9CB8-B289-C24C81F48F09}"/>
                  </a:ext>
                </a:extLst>
              </p:cNvPr>
              <p:cNvSpPr txBox="1"/>
              <p:nvPr/>
            </p:nvSpPr>
            <p:spPr>
              <a:xfrm>
                <a:off x="5392613" y="2532683"/>
                <a:ext cx="49237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6C390D48-6851-9CB8-B289-C24C81F48F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2613" y="2532683"/>
                <a:ext cx="492370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01317856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C5A02B-43DF-3C3C-6CDF-C62C8D3BF5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2DF1734C-C833-280F-D596-4D2EE7907BA4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Complétez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746B1701-CBD8-8055-7838-60940A09C069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la question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8EC4428C-9D31-4655-8D16-34B136F07F75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30913A2-C00C-F476-D75B-D4DC54F9BE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40754B50-CA01-E983-533B-BD5C47379BE7}"/>
                  </a:ext>
                </a:extLst>
              </p:cNvPr>
              <p:cNvSpPr txBox="1"/>
              <p:nvPr/>
            </p:nvSpPr>
            <p:spPr>
              <a:xfrm>
                <a:off x="1497088" y="1708867"/>
                <a:ext cx="9370204" cy="24786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Complétez:              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kumimoji="0" lang="fr-FR" sz="24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kumimoji="0" lang="fr-FR" sz="24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eqArrPr>
                          <m:e>
                            <m:r>
                              <a:rPr kumimoji="0" lang="fr-FR" sz="24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𝟐</m:t>
                            </m:r>
                            <m:r>
                              <a:rPr kumimoji="0" lang="fr-FR" sz="24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</a:rPr>
                              <m:t>×</m:t>
                            </m:r>
                            <m:r>
                              <a:rPr kumimoji="0" lang="fr-FR" sz="24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</a:rPr>
                              <m:t>𝟏</m:t>
                            </m:r>
                            <m:r>
                              <a:rPr kumimoji="0" lang="fr-FR" sz="24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+</m:t>
                            </m:r>
                            <m:r>
                              <a:rPr kumimoji="0" lang="fr-FR" sz="24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𝟒</m:t>
                            </m:r>
                            <m:r>
                              <a:rPr kumimoji="0" lang="fr-FR" sz="24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=</m:t>
                            </m:r>
                            <m:r>
                              <a:rPr kumimoji="0" lang="fr-FR" sz="24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𝟔</m:t>
                            </m:r>
                          </m:e>
                          <m:e>
                            <m:r>
                              <a:rPr kumimoji="0" lang="fr-FR" sz="24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𝟏</m:t>
                            </m:r>
                            <m:r>
                              <a:rPr kumimoji="0" lang="fr-FR" sz="24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+</m:t>
                            </m:r>
                            <m:r>
                              <a:rPr kumimoji="0" lang="fr-FR" sz="24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𝟑</m:t>
                            </m:r>
                            <m:r>
                              <a:rPr kumimoji="0" lang="fr-FR" sz="24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</a:rPr>
                              <m:t>×</m:t>
                            </m:r>
                            <m:r>
                              <a:rPr kumimoji="0" lang="fr-FR" sz="24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</a:rPr>
                              <m:t>𝟒</m:t>
                            </m:r>
                            <m:r>
                              <a:rPr kumimoji="0" lang="fr-FR" sz="24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=</m:t>
                            </m:r>
                            <m:r>
                              <a:rPr kumimoji="0" lang="fr-FR" sz="24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𝟏𝟑</m:t>
                            </m:r>
                          </m:e>
                        </m:eqArr>
                      </m:e>
                    </m:d>
                  </m:oMath>
                </a14:m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lvl="0" defTabSz="914400"/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Le couple (…… </a:t>
                </a:r>
                <a:r>
                  <a:rPr lang="fr-FR" sz="2400" b="1" kern="0" dirty="0">
                    <a:solidFill>
                      <a:prstClr val="black"/>
                    </a:solidFill>
                  </a:rPr>
                  <a:t>; ……) </a:t>
                </a:r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lang="fr-FR" sz="2400" b="1" kern="0" dirty="0">
                    <a:solidFill>
                      <a:prstClr val="black"/>
                    </a:solidFill>
                    <a:latin typeface="Calibri" panose="020F0502020204030204"/>
                  </a:rPr>
                  <a:t>est solution du</a:t>
                </a:r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système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kumimoji="0" lang="fr-FR" sz="2400" b="1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kumimoji="0" lang="fr-FR" sz="2400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eqArrPr>
                          <m:e>
                            <m:r>
                              <a:rPr kumimoji="0" lang="fr-FR" sz="2400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𝟐</m:t>
                            </m:r>
                            <m:r>
                              <a:rPr kumimoji="0" lang="fr-FR" sz="2400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𝒙</m:t>
                            </m:r>
                            <m:r>
                              <a:rPr kumimoji="0" lang="fr-FR" sz="2400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+</m:t>
                            </m:r>
                            <m:r>
                              <a:rPr kumimoji="0" lang="fr-FR" sz="2400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𝒚</m:t>
                            </m:r>
                            <m:r>
                              <a:rPr kumimoji="0" lang="fr-FR" sz="2400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=</m:t>
                            </m:r>
                            <m:r>
                              <a:rPr kumimoji="0" lang="fr-FR" sz="24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𝟔</m:t>
                            </m:r>
                          </m:e>
                          <m:e>
                            <m:r>
                              <a:rPr kumimoji="0" lang="fr-FR" sz="2400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𝒙</m:t>
                            </m:r>
                            <m:r>
                              <a:rPr kumimoji="0" lang="fr-FR" sz="2400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+</m:t>
                            </m:r>
                            <m:r>
                              <a:rPr kumimoji="0" lang="fr-FR" sz="2400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𝟑</m:t>
                            </m:r>
                            <m:r>
                              <a:rPr kumimoji="0" lang="fr-FR" sz="2400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𝒚</m:t>
                            </m:r>
                            <m:r>
                              <a:rPr kumimoji="0" lang="fr-FR" sz="2400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=</m:t>
                            </m:r>
                            <m:r>
                              <a:rPr kumimoji="0" lang="fr-FR" sz="2400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𝟏𝟑</m:t>
                            </m:r>
                          </m:e>
                        </m:eqArr>
                      </m:e>
                    </m:d>
                  </m:oMath>
                </a14:m>
                <a:endPara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40754B50-CA01-E983-533B-BD5C47379B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7088" y="1708867"/>
                <a:ext cx="9370204" cy="2478627"/>
              </a:xfrm>
              <a:prstGeom prst="rect">
                <a:avLst/>
              </a:prstGeom>
              <a:blipFill>
                <a:blip r:embed="rId4"/>
                <a:stretch>
                  <a:fillRect l="-10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58413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BF7618-DB3A-5007-1BBF-8102B70B4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1DE5D5A-62EB-F7EC-3A34-7FAD86DD1CBC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et explique la réponse. 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19943799-70EC-CB15-AF47-3EE952F078B1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la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7703E443-7176-8255-9599-39536AEEC1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9AA45B88-CA15-312C-96E1-ABDF46A2A36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5B45CB02-376E-9928-8EEF-FC138CDF7347}"/>
                  </a:ext>
                </a:extLst>
              </p:cNvPr>
              <p:cNvSpPr txBox="1"/>
              <p:nvPr/>
            </p:nvSpPr>
            <p:spPr>
              <a:xfrm>
                <a:off x="2766647" y="3317631"/>
                <a:ext cx="57443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40C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</m:t>
                      </m:r>
                    </m:oMath>
                  </m:oMathPara>
                </a14:m>
                <a:endPara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4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5B45CB02-376E-9928-8EEF-FC138CDF73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6647" y="3317631"/>
                <a:ext cx="574431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E61D9704-81ED-28C1-5C79-F11441696EAB}"/>
                  </a:ext>
                </a:extLst>
              </p:cNvPr>
              <p:cNvSpPr txBox="1"/>
              <p:nvPr/>
            </p:nvSpPr>
            <p:spPr>
              <a:xfrm>
                <a:off x="3341078" y="3317630"/>
                <a:ext cx="57443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4</m:t>
                      </m:r>
                    </m:oMath>
                  </m:oMathPara>
                </a14:m>
                <a:endPara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E61D9704-81ED-28C1-5C79-F11441696E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1078" y="3317630"/>
                <a:ext cx="574430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AAA99EDD-09CB-1310-ECDE-CE190CC26923}"/>
                  </a:ext>
                </a:extLst>
              </p:cNvPr>
              <p:cNvSpPr txBox="1"/>
              <p:nvPr/>
            </p:nvSpPr>
            <p:spPr>
              <a:xfrm>
                <a:off x="1366448" y="1965551"/>
                <a:ext cx="9370204" cy="24786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Complétez:                  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kumimoji="0" lang="fr-FR" sz="24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kumimoji="0" lang="fr-FR" sz="24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eqArrPr>
                          <m:e>
                            <m:r>
                              <a:rPr kumimoji="0" lang="fr-FR" sz="24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𝟐</m:t>
                            </m:r>
                            <m:r>
                              <a:rPr kumimoji="0" lang="fr-FR" sz="24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</a:rPr>
                              <m:t>×</m:t>
                            </m:r>
                            <m:r>
                              <a:rPr kumimoji="0" lang="fr-FR" sz="24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40C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</a:rPr>
                              <m:t>𝟏</m:t>
                            </m:r>
                            <m:r>
                              <a:rPr kumimoji="0" lang="fr-FR" sz="24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+</m:t>
                            </m:r>
                            <m:r>
                              <a:rPr kumimoji="0" lang="fr-FR" sz="24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𝟒</m:t>
                            </m:r>
                            <m:r>
                              <a:rPr kumimoji="0" lang="fr-FR" sz="24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=</m:t>
                            </m:r>
                            <m:r>
                              <a:rPr kumimoji="0" lang="fr-FR" sz="24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𝟔</m:t>
                            </m:r>
                          </m:e>
                          <m:e>
                            <m:r>
                              <a:rPr kumimoji="0" lang="fr-FR" sz="24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40C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𝟏</m:t>
                            </m:r>
                            <m:r>
                              <a:rPr kumimoji="0" lang="fr-FR" sz="24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+</m:t>
                            </m:r>
                            <m:r>
                              <a:rPr kumimoji="0" lang="fr-FR" sz="24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𝟑</m:t>
                            </m:r>
                            <m:r>
                              <a:rPr kumimoji="0" lang="fr-FR" sz="24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</a:rPr>
                              <m:t>×</m:t>
                            </m:r>
                            <m:r>
                              <a:rPr kumimoji="0" lang="fr-FR" sz="24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</a:rPr>
                              <m:t>𝟒</m:t>
                            </m:r>
                            <m:r>
                              <a:rPr kumimoji="0" lang="fr-FR" sz="24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=</m:t>
                            </m:r>
                            <m:r>
                              <a:rPr kumimoji="0" lang="fr-FR" sz="24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𝟏𝟑</m:t>
                            </m:r>
                          </m:e>
                        </m:eqArr>
                      </m:e>
                    </m:d>
                  </m:oMath>
                </a14:m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lvl="0" defTabSz="914400"/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Le couple (…… </a:t>
                </a:r>
                <a:r>
                  <a:rPr lang="fr-FR" sz="2400" b="1" kern="0" dirty="0">
                    <a:solidFill>
                      <a:prstClr val="black"/>
                    </a:solidFill>
                  </a:rPr>
                  <a:t>; ……) </a:t>
                </a:r>
                <a:r>
                  <a:rPr lang="fr-FR" sz="2400" b="1" kern="0" dirty="0">
                    <a:solidFill>
                      <a:prstClr val="black"/>
                    </a:solidFill>
                    <a:latin typeface="Calibri" panose="020F0502020204030204"/>
                  </a:rPr>
                  <a:t>est solution du</a:t>
                </a:r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système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kumimoji="0" lang="fr-FR" sz="2400" b="1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kumimoji="0" lang="fr-FR" sz="2400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eqArrPr>
                          <m:e>
                            <m:r>
                              <a:rPr kumimoji="0" lang="fr-FR" sz="2400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𝟐</m:t>
                            </m:r>
                            <m:r>
                              <a:rPr kumimoji="0" lang="fr-FR" sz="24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40C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𝒙</m:t>
                            </m:r>
                            <m:r>
                              <a:rPr kumimoji="0" lang="fr-FR" sz="2400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+</m:t>
                            </m:r>
                            <m:r>
                              <a:rPr kumimoji="0" lang="fr-FR" sz="24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𝒚</m:t>
                            </m:r>
                            <m:r>
                              <a:rPr kumimoji="0" lang="fr-FR" sz="2400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=</m:t>
                            </m:r>
                            <m:r>
                              <a:rPr kumimoji="0" lang="fr-FR" sz="24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𝟔</m:t>
                            </m:r>
                          </m:e>
                          <m:e>
                            <m:r>
                              <a:rPr kumimoji="0" lang="fr-FR" sz="24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40C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𝒙</m:t>
                            </m:r>
                            <m:r>
                              <a:rPr kumimoji="0" lang="fr-FR" sz="2400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+</m:t>
                            </m:r>
                            <m:r>
                              <a:rPr kumimoji="0" lang="fr-FR" sz="2400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𝟑</m:t>
                            </m:r>
                            <m:r>
                              <a:rPr kumimoji="0" lang="fr-FR" sz="2400" b="1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𝒚</m:t>
                            </m:r>
                            <m:r>
                              <a:rPr kumimoji="0" lang="fr-FR" sz="2400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=</m:t>
                            </m:r>
                            <m:r>
                              <a:rPr kumimoji="0" lang="fr-FR" sz="2400" b="1" i="1" u="none" strike="noStrike" kern="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𝟏𝟑</m:t>
                            </m:r>
                          </m:e>
                        </m:eqArr>
                      </m:e>
                    </m:d>
                  </m:oMath>
                </a14:m>
                <a:endPara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AAA99EDD-09CB-1310-ECDE-CE190CC269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6448" y="1965551"/>
                <a:ext cx="9370204" cy="2478627"/>
              </a:xfrm>
              <a:prstGeom prst="rect">
                <a:avLst/>
              </a:prstGeom>
              <a:blipFill>
                <a:blip r:embed="rId5"/>
                <a:stretch>
                  <a:fillRect l="-97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01419655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4" name="Image 3" descr="Une image contenant texte, ligne, diagramm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4166957F-F46D-4478-CD39-B3FF2911BA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8038" y="1582940"/>
            <a:ext cx="9860143" cy="3932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819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C0FC3C22-6006-D67F-A2F0-60E0479D4A37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et explique les réponses.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7E33F42F-52A7-03A7-6B9C-BDD34F0C0FDB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la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1FBCAEBD-B118-0B36-F355-F98E39B80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CE2F7B73-081F-26F7-6F41-8DAB8729DD3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3" name="Image 2" descr="Une image contenant texte, ligne, diagramm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958BA1EC-A9EC-53FB-30AE-D8B7F57830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8038" y="1582940"/>
            <a:ext cx="9860143" cy="3932261"/>
          </a:xfrm>
          <a:prstGeom prst="rect">
            <a:avLst/>
          </a:prstGeom>
        </p:spPr>
      </p:pic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61DC57F4-8398-EE4A-D958-F5E7738CF1FD}"/>
              </a:ext>
            </a:extLst>
          </p:cNvPr>
          <p:cNvCxnSpPr>
            <a:cxnSpLocks/>
          </p:cNvCxnSpPr>
          <p:nvPr/>
        </p:nvCxnSpPr>
        <p:spPr>
          <a:xfrm>
            <a:off x="7598229" y="2427514"/>
            <a:ext cx="2248300" cy="2220686"/>
          </a:xfrm>
          <a:prstGeom prst="line">
            <a:avLst/>
          </a:prstGeom>
          <a:noFill/>
          <a:ln w="25400" cap="flat" cmpd="sng" algn="ctr">
            <a:solidFill>
              <a:srgbClr val="1D9A78"/>
            </a:solidFill>
            <a:prstDash val="solid"/>
            <a:miter lim="800000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391D358C-0292-817F-2E83-CC1269855670}"/>
                  </a:ext>
                </a:extLst>
              </p:cNvPr>
              <p:cNvSpPr txBox="1"/>
              <p:nvPr/>
            </p:nvSpPr>
            <p:spPr>
              <a:xfrm>
                <a:off x="9257293" y="3793647"/>
                <a:ext cx="20343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</m:t>
                      </m:r>
                    </m:oMath>
                  </m:oMathPara>
                </a14:m>
                <a:endParaRPr lang="fr-FR" sz="3200" dirty="0">
                  <a:solidFill>
                    <a:srgbClr val="FF0000"/>
                  </a:solidFill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391D358C-0292-817F-2E83-CC12698556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7293" y="3793647"/>
                <a:ext cx="203431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40E4D982-8A03-043A-8606-734E7943F32F}"/>
                  </a:ext>
                </a:extLst>
              </p:cNvPr>
              <p:cNvSpPr txBox="1"/>
              <p:nvPr/>
            </p:nvSpPr>
            <p:spPr>
              <a:xfrm>
                <a:off x="7958342" y="2503216"/>
                <a:ext cx="203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i="1" dirty="0" smtClean="0">
                          <a:solidFill>
                            <a:srgbClr val="0040C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</m:t>
                      </m:r>
                    </m:oMath>
                  </m:oMathPara>
                </a14:m>
                <a:endParaRPr lang="fr-FR" sz="3200" dirty="0">
                  <a:solidFill>
                    <a:srgbClr val="0040C0"/>
                  </a:solidFill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40E4D982-8A03-043A-8606-734E7943F3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8342" y="2503216"/>
                <a:ext cx="203200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A710AA44-8725-F6FF-FEAA-81B3D746D1DF}"/>
                  </a:ext>
                </a:extLst>
              </p:cNvPr>
              <p:cNvSpPr txBox="1"/>
              <p:nvPr/>
            </p:nvSpPr>
            <p:spPr>
              <a:xfrm>
                <a:off x="6579014" y="2687881"/>
                <a:ext cx="124196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smtClean="0">
                          <a:solidFill>
                            <a:srgbClr val="0040C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𝐴</m:t>
                      </m:r>
                      <m:r>
                        <a:rPr lang="fr-FR" sz="2000" i="1" smtClean="0">
                          <a:solidFill>
                            <a:srgbClr val="0040C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(</m:t>
                      </m:r>
                      <m:r>
                        <a:rPr lang="fr-FR" sz="2000" i="1" smtClean="0">
                          <a:solidFill>
                            <a:srgbClr val="0040C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0</m:t>
                      </m:r>
                      <m:r>
                        <a:rPr lang="fr-FR" sz="2000" i="1" smtClean="0">
                          <a:solidFill>
                            <a:srgbClr val="0040C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 ;</m:t>
                      </m:r>
                      <m:r>
                        <a:rPr lang="fr-FR" sz="2000" i="1" smtClean="0">
                          <a:solidFill>
                            <a:srgbClr val="0040C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3</m:t>
                      </m:r>
                      <m:r>
                        <a:rPr lang="fr-FR" sz="2000" i="1" smtClean="0">
                          <a:solidFill>
                            <a:srgbClr val="0040C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)</m:t>
                      </m:r>
                    </m:oMath>
                  </m:oMathPara>
                </a14:m>
                <a:endParaRPr lang="fr-FR" sz="2000" dirty="0">
                  <a:solidFill>
                    <a:srgbClr val="0040C0"/>
                  </a:solidFill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A710AA44-8725-F6FF-FEAA-81B3D746D1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9014" y="2687881"/>
                <a:ext cx="1241961" cy="400110"/>
              </a:xfrm>
              <a:prstGeom prst="rect">
                <a:avLst/>
              </a:prstGeom>
              <a:blipFill>
                <a:blip r:embed="rId6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1E3261E6-DE5F-307E-8BEE-0FA9161150F1}"/>
                  </a:ext>
                </a:extLst>
              </p:cNvPr>
              <p:cNvSpPr txBox="1"/>
              <p:nvPr/>
            </p:nvSpPr>
            <p:spPr>
              <a:xfrm>
                <a:off x="9165394" y="3793647"/>
                <a:ext cx="124196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𝐵</m:t>
                      </m:r>
                      <m:r>
                        <a:rPr lang="fr-FR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(</m:t>
                      </m:r>
                      <m:r>
                        <a:rPr lang="fr-FR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3</m:t>
                      </m:r>
                      <m:r>
                        <a:rPr lang="fr-FR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 ;</m:t>
                      </m:r>
                      <m:r>
                        <a:rPr lang="fr-FR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0</m:t>
                      </m:r>
                      <m:r>
                        <a:rPr lang="fr-FR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)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1E3261E6-DE5F-307E-8BEE-0FA9161150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65394" y="3793647"/>
                <a:ext cx="1241961" cy="400110"/>
              </a:xfrm>
              <a:prstGeom prst="rect">
                <a:avLst/>
              </a:prstGeom>
              <a:blipFill>
                <a:blip r:embed="rId7"/>
                <a:stretch>
                  <a:fillRect b="-1515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207B6102-25E7-6727-482D-13B3ECA01FA1}"/>
                  </a:ext>
                </a:extLst>
              </p:cNvPr>
              <p:cNvSpPr txBox="1"/>
              <p:nvPr/>
            </p:nvSpPr>
            <p:spPr>
              <a:xfrm>
                <a:off x="1784645" y="3307024"/>
                <a:ext cx="360317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Pour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solidFill>
                          <a:srgbClr val="0040C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smtClean="0">
                        <a:solidFill>
                          <a:srgbClr val="004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400" b="0" i="1" smtClean="0">
                        <a:solidFill>
                          <a:srgbClr val="0040C0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fr-FR" sz="2400" b="0" i="1" smtClean="0">
                        <a:solidFill>
                          <a:srgbClr val="0040C0"/>
                        </a:solidFill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fr-FR" sz="2400" dirty="0"/>
                  <a:t>  </a:t>
                </a:r>
                <a14:m>
                  <m:oMath xmlns:m="http://schemas.openxmlformats.org/officeDocument/2006/math">
                    <m:r>
                      <a:rPr lang="fr-FR" sz="2400" b="0" i="1" dirty="0" smtClean="0">
                        <a:solidFill>
                          <a:srgbClr val="0040C0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b="0" i="1" dirty="0" smtClean="0">
                        <a:solidFill>
                          <a:srgbClr val="004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400" b="0" i="1" dirty="0" smtClean="0">
                        <a:solidFill>
                          <a:srgbClr val="0040C0"/>
                        </a:solidFill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207B6102-25E7-6727-482D-13B3ECA01F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4645" y="3307024"/>
                <a:ext cx="3603171" cy="461665"/>
              </a:xfrm>
              <a:prstGeom prst="rect">
                <a:avLst/>
              </a:prstGeom>
              <a:blipFill>
                <a:blip r:embed="rId8"/>
                <a:stretch>
                  <a:fillRect l="-2707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978DD457-0CE7-6A43-1097-F59AC74A5EB6}"/>
                  </a:ext>
                </a:extLst>
              </p:cNvPr>
              <p:cNvSpPr txBox="1"/>
              <p:nvPr/>
            </p:nvSpPr>
            <p:spPr>
              <a:xfrm>
                <a:off x="1784644" y="4193757"/>
                <a:ext cx="360317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Pour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y</m:t>
                    </m:r>
                    <m:r>
                      <a:rPr lang="fr-FR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fr-FR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  </m:t>
                    </m:r>
                    <m:r>
                      <a:rPr lang="fr-FR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978DD457-0CE7-6A43-1097-F59AC74A5E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4644" y="4193757"/>
                <a:ext cx="3603171" cy="461665"/>
              </a:xfrm>
              <a:prstGeom prst="rect">
                <a:avLst/>
              </a:prstGeom>
              <a:blipFill>
                <a:blip r:embed="rId9"/>
                <a:stretch>
                  <a:fillRect l="-2707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51677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0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à 2 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sX0" fmla="*/ 0 w 1263390"/>
              <a:gd name="csY0" fmla="*/ 0 h 1226820"/>
              <a:gd name="csX1" fmla="*/ 408496 w 1263390"/>
              <a:gd name="csY1" fmla="*/ 0 h 1226820"/>
              <a:gd name="csX2" fmla="*/ 842260 w 1263390"/>
              <a:gd name="csY2" fmla="*/ 0 h 1226820"/>
              <a:gd name="csX3" fmla="*/ 1263390 w 1263390"/>
              <a:gd name="csY3" fmla="*/ 0 h 1226820"/>
              <a:gd name="csX4" fmla="*/ 1263390 w 1263390"/>
              <a:gd name="csY4" fmla="*/ 372135 h 1226820"/>
              <a:gd name="csX5" fmla="*/ 1263390 w 1263390"/>
              <a:gd name="csY5" fmla="*/ 805612 h 1226820"/>
              <a:gd name="csX6" fmla="*/ 1263390 w 1263390"/>
              <a:gd name="csY6" fmla="*/ 1226820 h 1226820"/>
              <a:gd name="csX7" fmla="*/ 842260 w 1263390"/>
              <a:gd name="csY7" fmla="*/ 1226820 h 1226820"/>
              <a:gd name="csX8" fmla="*/ 446398 w 1263390"/>
              <a:gd name="csY8" fmla="*/ 1226820 h 1226820"/>
              <a:gd name="csX9" fmla="*/ 0 w 1263390"/>
              <a:gd name="csY9" fmla="*/ 1226820 h 1226820"/>
              <a:gd name="csX10" fmla="*/ 0 w 1263390"/>
              <a:gd name="csY10" fmla="*/ 854685 h 1226820"/>
              <a:gd name="csX11" fmla="*/ 0 w 1263390"/>
              <a:gd name="csY11" fmla="*/ 458013 h 1226820"/>
              <a:gd name="csX12" fmla="*/ 0 w 1263390"/>
              <a:gd name="csY12" fmla="*/ 0 h 122682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Exprimez vos avis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3" name="Image 2" descr="Une image contenant texte, ligne, diagramme, Tracé&#10;&#10;Le contenu généré par l’IA peut être incorrect.">
            <a:extLst>
              <a:ext uri="{FF2B5EF4-FFF2-40B4-BE49-F238E27FC236}">
                <a16:creationId xmlns:a16="http://schemas.microsoft.com/office/drawing/2014/main" id="{83D58050-CE09-67C0-4311-D74A5370C4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8952" y="1313853"/>
            <a:ext cx="4000847" cy="459525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E2F897DB-3B67-7F7B-DE96-FE915D8DE23D}"/>
                  </a:ext>
                </a:extLst>
              </p:cNvPr>
              <p:cNvSpPr txBox="1"/>
              <p:nvPr/>
            </p:nvSpPr>
            <p:spPr>
              <a:xfrm>
                <a:off x="761260" y="1956670"/>
                <a:ext cx="5628251" cy="16548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400"/>
                <a:r>
                  <a:rPr lang="fr-FR" sz="2400" dirty="0">
                    <a:solidFill>
                      <a:prstClr val="black"/>
                    </a:solidFill>
                    <a:latin typeface="Aptos" panose="02110004020202020204"/>
                  </a:rPr>
                  <a:t>Comment peut-on déterminer la solution du système 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fr-FR" sz="2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fr-FR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fr-FR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fr-FR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fr-FR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fr-FR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  <m:e>
                            <m:r>
                              <a:rPr lang="fr-FR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fr-FR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fr-FR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fr-FR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fr-FR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e>
                        </m:eqArr>
                      </m:e>
                    </m:d>
                  </m:oMath>
                </a14:m>
                <a:r>
                  <a:rPr lang="fr-FR" sz="2400" dirty="0">
                    <a:solidFill>
                      <a:prstClr val="black"/>
                    </a:solidFill>
                    <a:latin typeface="Aptos" panose="02110004020202020204"/>
                  </a:rPr>
                  <a:t>  à partir du graphe ci-contre?</a:t>
                </a:r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E2F897DB-3B67-7F7B-DE96-FE915D8DE2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260" y="1956670"/>
                <a:ext cx="5628251" cy="1654812"/>
              </a:xfrm>
              <a:prstGeom prst="rect">
                <a:avLst/>
              </a:prstGeom>
              <a:blipFill>
                <a:blip r:embed="rId4"/>
                <a:stretch>
                  <a:fillRect l="-1733" t="-2952" r="-1625" b="-774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39049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3191193"/>
            <a:ext cx="10908576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519970" y="3314323"/>
            <a:ext cx="9731504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altLang="fr-FR" b="1" dirty="0">
                <a:solidFill>
                  <a:srgbClr val="106585"/>
                </a:solidFill>
              </a:rPr>
              <a:t>Déterminer graphiquement la solution d’un système de deux équations du premier degré à deux inconnues</a:t>
            </a: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FE01CF-40A1-40CD-B5A8-A7DC2CC22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398C2003-B356-918C-B00E-91C53561D96E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 la fin de cette séance, vous serez </a:t>
            </a: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capables de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18D82E05-CA0D-78C5-F0A6-471D6A69971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4" name="Image 8">
            <a:extLst>
              <a:ext uri="{FF2B5EF4-FFF2-40B4-BE49-F238E27FC236}">
                <a16:creationId xmlns:a16="http://schemas.microsoft.com/office/drawing/2014/main" id="{7E0B7D67-B869-62BA-2048-E32E2A5639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pic>
        <p:nvPicPr>
          <p:cNvPr id="2" name="Image 1" descr="Une image contenant texte, ligne, diagramme, Tracé&#10;&#10;Le contenu généré par l’IA peut être incorrect.">
            <a:extLst>
              <a:ext uri="{FF2B5EF4-FFF2-40B4-BE49-F238E27FC236}">
                <a16:creationId xmlns:a16="http://schemas.microsoft.com/office/drawing/2014/main" id="{8EA90C68-0845-7B98-2FF0-05C8603A5A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8952" y="1313853"/>
            <a:ext cx="4000847" cy="459525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E4779529-7551-4615-738A-30751A51716A}"/>
                  </a:ext>
                </a:extLst>
              </p:cNvPr>
              <p:cNvSpPr txBox="1"/>
              <p:nvPr/>
            </p:nvSpPr>
            <p:spPr>
              <a:xfrm>
                <a:off x="761260" y="1956670"/>
                <a:ext cx="5940673" cy="16548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400"/>
                <a:r>
                  <a:rPr lang="fr-FR" sz="2400" dirty="0">
                    <a:solidFill>
                      <a:prstClr val="black"/>
                    </a:solidFill>
                    <a:latin typeface="Aptos" panose="02110004020202020204"/>
                  </a:rPr>
                  <a:t>Déterminer la solution d’un système comme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fr-FR" sz="2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fr-FR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fr-FR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fr-FR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fr-FR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fr-FR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  <m:e>
                            <m:r>
                              <a:rPr lang="fr-FR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fr-FR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fr-FR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fr-FR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fr-FR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e>
                        </m:eqArr>
                      </m:e>
                    </m:d>
                  </m:oMath>
                </a14:m>
                <a:r>
                  <a:rPr lang="fr-FR" sz="2400" dirty="0">
                    <a:solidFill>
                      <a:prstClr val="black"/>
                    </a:solidFill>
                    <a:latin typeface="Aptos" panose="02110004020202020204"/>
                  </a:rPr>
                  <a:t>  à partir des graphes des deux équations </a:t>
                </a:r>
                <a14:m>
                  <m:oMath xmlns:m="http://schemas.openxmlformats.org/officeDocument/2006/math">
                    <m:r>
                      <a:rPr lang="fr-FR" sz="2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2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  <a:latin typeface="Aptos" panose="02110004020202020204"/>
                  </a:rPr>
                  <a:t> et </a:t>
                </a:r>
                <a14:m>
                  <m:oMath xmlns:m="http://schemas.openxmlformats.org/officeDocument/2006/math">
                    <m:r>
                      <a:rPr lang="fr-FR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endParaRPr lang="fr-FR" sz="2400" dirty="0">
                  <a:solidFill>
                    <a:prstClr val="black"/>
                  </a:solidFill>
                  <a:latin typeface="Aptos" panose="02110004020202020204"/>
                </a:endParaRP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E4779529-7551-4615-738A-30751A5171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260" y="1956670"/>
                <a:ext cx="5940673" cy="1654812"/>
              </a:xfrm>
              <a:prstGeom prst="rect">
                <a:avLst/>
              </a:prstGeom>
              <a:blipFill>
                <a:blip r:embed="rId4"/>
                <a:stretch>
                  <a:fillRect l="-1643" t="-2952" b="-774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44160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sX0" fmla="*/ 0 w 1212279"/>
                  <a:gd name="csY0" fmla="*/ 0 h 1231221"/>
                  <a:gd name="csX1" fmla="*/ 416216 w 1212279"/>
                  <a:gd name="csY1" fmla="*/ 0 h 1231221"/>
                  <a:gd name="csX2" fmla="*/ 783940 w 1212279"/>
                  <a:gd name="csY2" fmla="*/ 0 h 1231221"/>
                  <a:gd name="csX3" fmla="*/ 1212279 w 1212279"/>
                  <a:gd name="csY3" fmla="*/ 0 h 1231221"/>
                  <a:gd name="csX4" fmla="*/ 1212279 w 1212279"/>
                  <a:gd name="csY4" fmla="*/ 373470 h 1231221"/>
                  <a:gd name="csX5" fmla="*/ 1212279 w 1212279"/>
                  <a:gd name="csY5" fmla="*/ 771565 h 1231221"/>
                  <a:gd name="csX6" fmla="*/ 1212279 w 1212279"/>
                  <a:gd name="csY6" fmla="*/ 1231221 h 1231221"/>
                  <a:gd name="csX7" fmla="*/ 832432 w 1212279"/>
                  <a:gd name="csY7" fmla="*/ 1231221 h 1231221"/>
                  <a:gd name="csX8" fmla="*/ 404093 w 1212279"/>
                  <a:gd name="csY8" fmla="*/ 1231221 h 1231221"/>
                  <a:gd name="csX9" fmla="*/ 0 w 1212279"/>
                  <a:gd name="csY9" fmla="*/ 1231221 h 1231221"/>
                  <a:gd name="csX10" fmla="*/ 0 w 1212279"/>
                  <a:gd name="csY10" fmla="*/ 820814 h 1231221"/>
                  <a:gd name="csX11" fmla="*/ 0 w 1212279"/>
                  <a:gd name="csY11" fmla="*/ 398095 h 1231221"/>
                  <a:gd name="csX12" fmla="*/ 0 w 1212279"/>
                  <a:gd name="csY12" fmla="*/ 0 h 123122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95067-9573-2C1C-8F6A-F3E033F00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je vous montre comment résoudre graphiquement le système: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7BE6EDB-A446-9271-49D5-7DD40A30A76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4066F4B-E774-0E30-BE83-87B41EE25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C4E9A172-FAFD-5E1E-E8B3-29BFFB6516BD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66552241-53B7-EB19-282C-5F5BD2AFE967}"/>
                  </a:ext>
                </a:extLst>
              </p:cNvPr>
              <p:cNvSpPr txBox="1"/>
              <p:nvPr/>
            </p:nvSpPr>
            <p:spPr>
              <a:xfrm>
                <a:off x="1328057" y="1198344"/>
                <a:ext cx="2013857" cy="9161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kumimoji="0" lang="fr-FR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kumimoji="0" lang="fr-FR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eqArrPr>
                            <m:e>
                              <m:r>
                                <a:rPr kumimoji="0" lang="fr-FR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8BC145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  <m:r>
                                <a:rPr kumimoji="0" lang="fr-FR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8BC145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+</m:t>
                              </m:r>
                              <m:r>
                                <a:rPr kumimoji="0" lang="fr-FR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8BC145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𝑦</m:t>
                              </m:r>
                              <m:r>
                                <a:rPr kumimoji="0" lang="fr-FR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8BC145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=3</m:t>
                              </m:r>
                            </m:e>
                            <m:e>
                              <m:r>
                                <a:rPr kumimoji="0" lang="fr-FR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  <m:r>
                                <a:rPr kumimoji="0" lang="fr-FR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  <m:r>
                                <a:rPr kumimoji="0" lang="fr-FR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+</m:t>
                              </m:r>
                              <m:r>
                                <a:rPr kumimoji="0" lang="fr-FR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𝑦</m:t>
                              </m:r>
                              <m:r>
                                <a:rPr kumimoji="0" lang="fr-FR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=4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66552241-53B7-EB19-282C-5F5BD2AFE9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8057" y="1198344"/>
                <a:ext cx="2013857" cy="91614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 5" descr="Une image contenant texte, ligne, diagramme, Tracé&#10;&#10;Le contenu généré par l’IA peut être incorrect.">
            <a:extLst>
              <a:ext uri="{FF2B5EF4-FFF2-40B4-BE49-F238E27FC236}">
                <a16:creationId xmlns:a16="http://schemas.microsoft.com/office/drawing/2014/main" id="{E043B9B1-0E05-6DC4-88BA-A8E3388106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06038" y="1216433"/>
            <a:ext cx="4000847" cy="4595258"/>
          </a:xfrm>
          <a:prstGeom prst="rect">
            <a:avLst/>
          </a:prstGeom>
        </p:spPr>
      </p:pic>
      <p:pic>
        <p:nvPicPr>
          <p:cNvPr id="10" name="Image 9" descr="Une image contenant texte, Police, capture d’écran, ligne&#10;&#10;Le contenu généré par l’IA peut être incorrect.">
            <a:extLst>
              <a:ext uri="{FF2B5EF4-FFF2-40B4-BE49-F238E27FC236}">
                <a16:creationId xmlns:a16="http://schemas.microsoft.com/office/drawing/2014/main" id="{C1EC64B8-E3B0-31ED-4325-1790B93A77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966" y="2524912"/>
            <a:ext cx="5319984" cy="822270"/>
          </a:xfrm>
          <a:prstGeom prst="rect">
            <a:avLst/>
          </a:prstGeom>
        </p:spPr>
      </p:pic>
      <p:pic>
        <p:nvPicPr>
          <p:cNvPr id="12" name="Image 11" descr="Une image contenant texte, Police, capture d’écran, ligne&#10;&#10;Le contenu généré par l’IA peut être incorrect.">
            <a:extLst>
              <a:ext uri="{FF2B5EF4-FFF2-40B4-BE49-F238E27FC236}">
                <a16:creationId xmlns:a16="http://schemas.microsoft.com/office/drawing/2014/main" id="{5E6A66D9-0D1E-308B-73DB-97D45A40CE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7877" y="3784626"/>
            <a:ext cx="4458086" cy="1109568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66A2791-9F24-693E-3B82-72BBB45962A1}"/>
              </a:ext>
            </a:extLst>
          </p:cNvPr>
          <p:cNvCxnSpPr>
            <a:cxnSpLocks/>
          </p:cNvCxnSpPr>
          <p:nvPr/>
        </p:nvCxnSpPr>
        <p:spPr>
          <a:xfrm flipV="1">
            <a:off x="2856920" y="3757602"/>
            <a:ext cx="6249541" cy="96679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9002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4F787A-A0D9-9B35-E3BB-9298FD3FC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EB7C1097-8813-B70D-9B8A-F7B63C128258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La dernière étape, je vérifie mon résultat: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FCBEF6E-FCC8-38A9-FB01-AB5BB7E73E2A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68D4D974-29E1-ED06-8C97-4349C95A7E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2AAC6E5A-85A3-9585-7C78-B9F611C0231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p:pic>
        <p:nvPicPr>
          <p:cNvPr id="6" name="Image 5" descr="Une image contenant texte, ligne, diagramme, Tracé&#10;&#10;Le contenu généré par l’IA peut être incorrect.">
            <a:extLst>
              <a:ext uri="{FF2B5EF4-FFF2-40B4-BE49-F238E27FC236}">
                <a16:creationId xmlns:a16="http://schemas.microsoft.com/office/drawing/2014/main" id="{47BAFC9F-6B4A-CF06-1FF8-D0EB3F299A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6038" y="1216433"/>
            <a:ext cx="4000847" cy="4595258"/>
          </a:xfrm>
          <a:prstGeom prst="rect">
            <a:avLst/>
          </a:prstGeom>
        </p:spPr>
      </p:pic>
      <p:pic>
        <p:nvPicPr>
          <p:cNvPr id="7" name="Image 6" descr="Une image contenant texte, Polic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0653AF82-838C-FF62-F5C8-8ED3C5AF77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436" y="2161297"/>
            <a:ext cx="5052498" cy="1852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1393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Complétez</a:t>
            </a:r>
          </a:p>
        </p:txBody>
      </p:sp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830CA259-49AB-66D3-9C4F-F2C37948987E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F3C4496F-53E7-5BC5-D053-78C09D5A9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 descr="Une image contenant ligne, diagramme, texte, Tracé&#10;&#10;Le contenu généré par l’IA peut être incorrect.">
            <a:extLst>
              <a:ext uri="{FF2B5EF4-FFF2-40B4-BE49-F238E27FC236}">
                <a16:creationId xmlns:a16="http://schemas.microsoft.com/office/drawing/2014/main" id="{B230DFA0-A0C8-576F-0901-701877B670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3526" y="1695910"/>
            <a:ext cx="3692210" cy="373793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D2CF40C1-FFC5-7483-ED34-5D1E64921D4B}"/>
                  </a:ext>
                </a:extLst>
              </p:cNvPr>
              <p:cNvSpPr txBox="1"/>
              <p:nvPr/>
            </p:nvSpPr>
            <p:spPr>
              <a:xfrm>
                <a:off x="957943" y="2002971"/>
                <a:ext cx="57150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Le couple de coordonnées du point d’intersection des deux droites est :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(…;…)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D2CF40C1-FFC5-7483-ED34-5D1E64921D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943" y="2002971"/>
                <a:ext cx="5715000" cy="830997"/>
              </a:xfrm>
              <a:prstGeom prst="rect">
                <a:avLst/>
              </a:prstGeom>
              <a:blipFill>
                <a:blip r:embed="rId4"/>
                <a:stretch>
                  <a:fillRect l="-1599" t="-5882" b="-1617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89452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CB3D2D-B741-F8DD-5A41-CB41A93EA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CEE1A1D-CE92-5271-5ABC-824FD1CFCFB6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14:m>
                  <m:oMath xmlns:m="http://schemas.openxmlformats.org/officeDocument/2006/math"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𝐕𝐨𝐢𝐜𝐢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𝐥𝐚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𝐫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é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𝐩𝐨𝐧𝐬𝐞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CEE1A1D-CE92-5271-5ABC-824FD1CFCF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FC57C853-C603-123D-8424-14DB495699A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A356AB3D-9CF9-E1B6-A76D-73D9FC0B2267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explique à haute voix,  lentement et étape par étape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7E7AA0EA-D987-B291-8818-20A0CBCB2B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pic>
        <p:nvPicPr>
          <p:cNvPr id="3" name="Image 2" descr="Une image contenant ligne, diagramme, texte, Tracé&#10;&#10;Le contenu généré par l’IA peut être incorrect.">
            <a:extLst>
              <a:ext uri="{FF2B5EF4-FFF2-40B4-BE49-F238E27FC236}">
                <a16:creationId xmlns:a16="http://schemas.microsoft.com/office/drawing/2014/main" id="{331EFB81-8F3E-F240-CD64-F7795B812B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3526" y="1695910"/>
            <a:ext cx="3692210" cy="373793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1F1C87E9-DF94-49F1-D3C5-ADD840E54DAB}"/>
                  </a:ext>
                </a:extLst>
              </p:cNvPr>
              <p:cNvSpPr txBox="1"/>
              <p:nvPr/>
            </p:nvSpPr>
            <p:spPr>
              <a:xfrm>
                <a:off x="957943" y="2002971"/>
                <a:ext cx="57150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Le couple de coordonnées du point d’intersection des deux droites est :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(    ;   )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1F1C87E9-DF94-49F1-D3C5-ADD840E54D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943" y="2002971"/>
                <a:ext cx="5715000" cy="830997"/>
              </a:xfrm>
              <a:prstGeom prst="rect">
                <a:avLst/>
              </a:prstGeom>
              <a:blipFill>
                <a:blip r:embed="rId5"/>
                <a:stretch>
                  <a:fillRect l="-1599" t="-5882" b="-1617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825D61E8-B253-0A0F-753F-069CC68DD2CB}"/>
                  </a:ext>
                </a:extLst>
              </p:cNvPr>
              <p:cNvSpPr txBox="1"/>
              <p:nvPr/>
            </p:nvSpPr>
            <p:spPr>
              <a:xfrm>
                <a:off x="9645628" y="3418114"/>
                <a:ext cx="203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i="1" dirty="0" smtClean="0">
                          <a:solidFill>
                            <a:srgbClr val="0040C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</m:t>
                      </m:r>
                    </m:oMath>
                  </m:oMathPara>
                </a14:m>
                <a:endParaRPr lang="fr-FR" sz="3200" dirty="0">
                  <a:solidFill>
                    <a:srgbClr val="0040C0"/>
                  </a:solidFill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825D61E8-B253-0A0F-753F-069CC68DD2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45628" y="3418114"/>
                <a:ext cx="203200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B14FAAE6-5977-5650-473E-2770EE42A9D9}"/>
              </a:ext>
            </a:extLst>
          </p:cNvPr>
          <p:cNvCxnSpPr>
            <a:cxnSpLocks/>
          </p:cNvCxnSpPr>
          <p:nvPr/>
        </p:nvCxnSpPr>
        <p:spPr>
          <a:xfrm flipH="1">
            <a:off x="9827056" y="3487148"/>
            <a:ext cx="613784" cy="281382"/>
          </a:xfrm>
          <a:prstGeom prst="straightConnector1">
            <a:avLst/>
          </a:prstGeom>
          <a:noFill/>
          <a:ln w="50800" cap="flat" cmpd="sng" algn="ctr">
            <a:solidFill>
              <a:srgbClr val="00B0F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E16CBC40-1FC4-31CC-14E4-792B97CAD70A}"/>
              </a:ext>
            </a:extLst>
          </p:cNvPr>
          <p:cNvCxnSpPr>
            <a:cxnSpLocks/>
          </p:cNvCxnSpPr>
          <p:nvPr/>
        </p:nvCxnSpPr>
        <p:spPr>
          <a:xfrm flipH="1">
            <a:off x="9285739" y="3827910"/>
            <a:ext cx="452366" cy="0"/>
          </a:xfrm>
          <a:prstGeom prst="straightConnector1">
            <a:avLst/>
          </a:prstGeom>
          <a:noFill/>
          <a:ln w="19050" cap="flat" cmpd="sng" algn="ctr">
            <a:solidFill>
              <a:srgbClr val="00B0F0"/>
            </a:solidFill>
            <a:prstDash val="sysDot"/>
            <a:miter lim="800000"/>
            <a:tailEnd type="triangle"/>
          </a:ln>
          <a:effectLst/>
        </p:spPr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89F65F0F-AB82-66E3-DAEE-EDF2AF6C4FE0}"/>
              </a:ext>
            </a:extLst>
          </p:cNvPr>
          <p:cNvCxnSpPr>
            <a:cxnSpLocks/>
          </p:cNvCxnSpPr>
          <p:nvPr/>
        </p:nvCxnSpPr>
        <p:spPr>
          <a:xfrm>
            <a:off x="9766700" y="3844841"/>
            <a:ext cx="0" cy="422355"/>
          </a:xfrm>
          <a:prstGeom prst="straightConnector1">
            <a:avLst/>
          </a:prstGeom>
          <a:noFill/>
          <a:ln w="19050" cap="flat" cmpd="sng" algn="ctr">
            <a:solidFill>
              <a:srgbClr val="00B0F0"/>
            </a:solidFill>
            <a:prstDash val="sysDot"/>
            <a:miter lim="800000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4532DC56-D57C-39F2-6750-2EA2E05DCD0E}"/>
                  </a:ext>
                </a:extLst>
              </p:cNvPr>
              <p:cNvSpPr txBox="1"/>
              <p:nvPr/>
            </p:nvSpPr>
            <p:spPr>
              <a:xfrm>
                <a:off x="5943071" y="2370344"/>
                <a:ext cx="34995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rgbClr val="0040C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sz="2400" dirty="0">
                  <a:solidFill>
                    <a:srgbClr val="0040C0"/>
                  </a:solidFill>
                </a:endParaRPr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4532DC56-D57C-39F2-6750-2EA2E05DCD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3071" y="2370344"/>
                <a:ext cx="349956" cy="461665"/>
              </a:xfrm>
              <a:prstGeom prst="rect">
                <a:avLst/>
              </a:prstGeom>
              <a:blipFill>
                <a:blip r:embed="rId7"/>
                <a:stretch>
                  <a:fillRect l="-5263" r="-526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72D124FE-3AB4-65FB-E42E-81810B3A3B50}"/>
                  </a:ext>
                </a:extLst>
              </p:cNvPr>
              <p:cNvSpPr txBox="1"/>
              <p:nvPr/>
            </p:nvSpPr>
            <p:spPr>
              <a:xfrm>
                <a:off x="5612758" y="2372303"/>
                <a:ext cx="34995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rgbClr val="0040C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sz="2400" dirty="0">
                  <a:solidFill>
                    <a:srgbClr val="0040C0"/>
                  </a:solidFill>
                </a:endParaRPr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72D124FE-3AB4-65FB-E42E-81810B3A3B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2758" y="2372303"/>
                <a:ext cx="349956" cy="461665"/>
              </a:xfrm>
              <a:prstGeom prst="rect">
                <a:avLst/>
              </a:prstGeom>
              <a:blipFill>
                <a:blip r:embed="rId8"/>
                <a:stretch>
                  <a:fillRect l="-5263" r="-526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9598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7" grpId="0"/>
      <p:bldP spid="1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373176-7805-8F9E-7629-52276B9F37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4B4035A7-91EE-4A44-1AF1-A65482728C46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4762421C-FEC4-8DE2-13B9-884FAEEEA603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278D2448-2CF8-585D-D340-ED0D614A7A22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1DD5ED18-7F1D-5A8A-E79F-94DA88A97C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 descr="Une image contenant ligne, diagramme, texte, Tracé&#10;&#10;Le contenu généré par l’IA peut être incorrect.">
            <a:extLst>
              <a:ext uri="{FF2B5EF4-FFF2-40B4-BE49-F238E27FC236}">
                <a16:creationId xmlns:a16="http://schemas.microsoft.com/office/drawing/2014/main" id="{E6FFF3C7-598C-B669-C26C-79A5B6C067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3526" y="1695910"/>
            <a:ext cx="3692210" cy="373793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DD2146BE-681D-A559-4E12-C8443261CE85}"/>
                  </a:ext>
                </a:extLst>
              </p:cNvPr>
              <p:cNvSpPr txBox="1"/>
              <p:nvPr/>
            </p:nvSpPr>
            <p:spPr>
              <a:xfrm>
                <a:off x="957943" y="2002971"/>
                <a:ext cx="4920343" cy="12854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La solution du système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kumimoji="0" lang="fr-FR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kumimoji="0" lang="fr-FR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eqArrPr>
                          <m:e>
                            <m:r>
                              <a:rPr kumimoji="0" lang="fr-FR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chemeClr val="accent2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𝑥</m:t>
                            </m:r>
                            <m:r>
                              <a:rPr kumimoji="0" lang="fr-FR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chemeClr val="accent2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+</m:t>
                            </m:r>
                            <m:r>
                              <a:rPr kumimoji="0" lang="fr-FR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chemeClr val="accent2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𝑦</m:t>
                            </m:r>
                            <m:r>
                              <a:rPr kumimoji="0" lang="fr-FR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chemeClr val="accent2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=</m:t>
                            </m:r>
                            <m:r>
                              <a:rPr kumimoji="0" lang="fr-FR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chemeClr val="accent2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2</m:t>
                            </m:r>
                          </m:e>
                          <m:e>
                            <m:r>
                              <a:rPr kumimoji="0" lang="fr-FR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2</m:t>
                            </m:r>
                            <m:r>
                              <a:rPr kumimoji="0" lang="fr-FR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𝑥</m:t>
                            </m:r>
                            <m:r>
                              <a:rPr kumimoji="0" lang="fr-FR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+</m:t>
                            </m:r>
                            <m:r>
                              <a:rPr kumimoji="0" lang="fr-FR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𝑦</m:t>
                            </m:r>
                            <m:r>
                              <a:rPr kumimoji="0" lang="fr-FR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=</m:t>
                            </m:r>
                            <m:r>
                              <a:rPr kumimoji="0" lang="fr-FR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3</m:t>
                            </m:r>
                          </m:e>
                        </m:eqArr>
                      </m:e>
                    </m:d>
                  </m:oMath>
                </a14:m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est le couple :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(…;…)</m:t>
                    </m:r>
                  </m:oMath>
                </a14:m>
                <a:endPara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DD2146BE-681D-A559-4E12-C8443261CE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943" y="2002971"/>
                <a:ext cx="4920343" cy="1285480"/>
              </a:xfrm>
              <a:prstGeom prst="rect">
                <a:avLst/>
              </a:prstGeom>
              <a:blipFill>
                <a:blip r:embed="rId4"/>
                <a:stretch>
                  <a:fillRect l="-1859" b="-1047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739894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2DD13-74BE-DCCE-E713-CDECF52537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A27B6101-D3E3-6218-F58E-B68420050678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Voici la réponse</a:t>
                </a: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A27B6101-D3E3-6218-F58E-B684200506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2C193F1-88EB-D267-DAF9-E60AC6897E89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BA4D0B22-37ED-31DB-2F7A-8D61357F0352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L'enseignant explique à haute voix,  lentement et étape par étape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45EBE8FB-BC47-AD2F-FC20-9EC74BDA2D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pic>
        <p:nvPicPr>
          <p:cNvPr id="3" name="Image 2" descr="Une image contenant ligne, diagramme, texte, Tracé&#10;&#10;Le contenu généré par l’IA peut être incorrect.">
            <a:extLst>
              <a:ext uri="{FF2B5EF4-FFF2-40B4-BE49-F238E27FC236}">
                <a16:creationId xmlns:a16="http://schemas.microsoft.com/office/drawing/2014/main" id="{D7DEA83C-71E9-455B-B9FC-FB7F2EDEAA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3526" y="1695910"/>
            <a:ext cx="3692210" cy="373793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DB37E74D-C947-59D6-536F-B073C1D3E89B}"/>
                  </a:ext>
                </a:extLst>
              </p:cNvPr>
              <p:cNvSpPr txBox="1"/>
              <p:nvPr/>
            </p:nvSpPr>
            <p:spPr>
              <a:xfrm>
                <a:off x="957943" y="2002971"/>
                <a:ext cx="4920343" cy="12854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La solution du système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kumimoji="0" lang="fr-FR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kumimoji="0" lang="fr-FR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eqArrPr>
                          <m:e>
                            <m:r>
                              <a:rPr kumimoji="0" lang="fr-FR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chemeClr val="accent2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𝑥</m:t>
                            </m:r>
                            <m:r>
                              <a:rPr kumimoji="0" lang="fr-FR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chemeClr val="accent2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+</m:t>
                            </m:r>
                            <m:r>
                              <a:rPr kumimoji="0" lang="fr-FR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chemeClr val="accent2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𝑦</m:t>
                            </m:r>
                            <m:r>
                              <a:rPr kumimoji="0" lang="fr-FR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chemeClr val="accent2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=</m:t>
                            </m:r>
                            <m:r>
                              <a:rPr kumimoji="0" lang="fr-FR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chemeClr val="accent2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2</m:t>
                            </m:r>
                          </m:e>
                          <m:e>
                            <m:r>
                              <a:rPr kumimoji="0" lang="fr-FR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2</m:t>
                            </m:r>
                            <m:r>
                              <a:rPr kumimoji="0" lang="fr-FR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𝑥</m:t>
                            </m:r>
                            <m:r>
                              <a:rPr kumimoji="0" lang="fr-FR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+</m:t>
                            </m:r>
                            <m:r>
                              <a:rPr kumimoji="0" lang="fr-FR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𝑦</m:t>
                            </m:r>
                            <m:r>
                              <a:rPr kumimoji="0" lang="fr-FR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=</m:t>
                            </m:r>
                            <m:r>
                              <a:rPr kumimoji="0" lang="fr-FR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3</m:t>
                            </m:r>
                          </m:e>
                        </m:eqArr>
                      </m:e>
                    </m:d>
                  </m:oMath>
                </a14:m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est le couple :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(</m:t>
                    </m:r>
                    <m:r>
                      <a:rPr kumimoji="0" lang="fr-FR" sz="24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40C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1</m:t>
                    </m:r>
                    <m:r>
                      <a:rPr kumimoji="0" lang="fr-FR" sz="24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; </m:t>
                    </m:r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40C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1</m:t>
                    </m:r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)</m:t>
                    </m:r>
                  </m:oMath>
                </a14:m>
                <a:endPara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DB37E74D-C947-59D6-536F-B073C1D3E8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943" y="2002971"/>
                <a:ext cx="4920343" cy="1285480"/>
              </a:xfrm>
              <a:prstGeom prst="rect">
                <a:avLst/>
              </a:prstGeom>
              <a:blipFill>
                <a:blip r:embed="rId5"/>
                <a:stretch>
                  <a:fillRect l="-1859" b="-1047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2EF5E8DC-18FE-AB4D-1345-2449FCCFBAAC}"/>
                  </a:ext>
                </a:extLst>
              </p:cNvPr>
              <p:cNvSpPr txBox="1"/>
              <p:nvPr/>
            </p:nvSpPr>
            <p:spPr>
              <a:xfrm>
                <a:off x="9645628" y="3418114"/>
                <a:ext cx="203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i="1" dirty="0" smtClean="0">
                          <a:solidFill>
                            <a:srgbClr val="0040C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</m:t>
                      </m:r>
                    </m:oMath>
                  </m:oMathPara>
                </a14:m>
                <a:endParaRPr lang="fr-FR" sz="3200" dirty="0">
                  <a:solidFill>
                    <a:srgbClr val="0040C0"/>
                  </a:solidFill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2EF5E8DC-18FE-AB4D-1345-2449FCCFBA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45628" y="3418114"/>
                <a:ext cx="203200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6B01A8EA-FC49-B390-F31B-8C7E3A6B9873}"/>
              </a:ext>
            </a:extLst>
          </p:cNvPr>
          <p:cNvCxnSpPr>
            <a:cxnSpLocks/>
          </p:cNvCxnSpPr>
          <p:nvPr/>
        </p:nvCxnSpPr>
        <p:spPr>
          <a:xfrm flipH="1">
            <a:off x="9827056" y="3487148"/>
            <a:ext cx="613784" cy="281382"/>
          </a:xfrm>
          <a:prstGeom prst="straightConnector1">
            <a:avLst/>
          </a:prstGeom>
          <a:noFill/>
          <a:ln w="50800" cap="flat" cmpd="sng" algn="ctr">
            <a:solidFill>
              <a:srgbClr val="00B0F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2EBB2FEE-1AD3-4D0D-7A34-3F4F1B3D00AA}"/>
              </a:ext>
            </a:extLst>
          </p:cNvPr>
          <p:cNvCxnSpPr>
            <a:cxnSpLocks/>
          </p:cNvCxnSpPr>
          <p:nvPr/>
        </p:nvCxnSpPr>
        <p:spPr>
          <a:xfrm flipH="1">
            <a:off x="9285739" y="3827910"/>
            <a:ext cx="452366" cy="0"/>
          </a:xfrm>
          <a:prstGeom prst="straightConnector1">
            <a:avLst/>
          </a:prstGeom>
          <a:noFill/>
          <a:ln w="19050" cap="flat" cmpd="sng" algn="ctr">
            <a:solidFill>
              <a:srgbClr val="00B0F0"/>
            </a:solidFill>
            <a:prstDash val="sysDot"/>
            <a:miter lim="800000"/>
            <a:tailEnd type="triangle"/>
          </a:ln>
          <a:effectLst/>
        </p:spPr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92198245-9EC8-486B-C5CF-D848691C1F43}"/>
              </a:ext>
            </a:extLst>
          </p:cNvPr>
          <p:cNvCxnSpPr>
            <a:cxnSpLocks/>
          </p:cNvCxnSpPr>
          <p:nvPr/>
        </p:nvCxnSpPr>
        <p:spPr>
          <a:xfrm>
            <a:off x="9766700" y="3844841"/>
            <a:ext cx="0" cy="422355"/>
          </a:xfrm>
          <a:prstGeom prst="straightConnector1">
            <a:avLst/>
          </a:prstGeom>
          <a:noFill/>
          <a:ln w="19050" cap="flat" cmpd="sng" algn="ctr">
            <a:solidFill>
              <a:srgbClr val="00B0F0"/>
            </a:solidFill>
            <a:prstDash val="sysDot"/>
            <a:miter lim="800000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1288067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485BA-028B-0ACD-C922-0DCD261264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BC8D3E02-0868-8790-52A7-0ADD4907D0FE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189B1685-10D4-79A1-A5DF-103537418CE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8B9699DC-E4BC-0F3E-9476-D402819A840E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D3D327FF-1461-44C5-B040-6D2D82C11A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 descr="Une image contenant ligne, Tracé, diagramme, texte&#10;&#10;Le contenu généré par l’IA peut être incorrect.">
            <a:extLst>
              <a:ext uri="{FF2B5EF4-FFF2-40B4-BE49-F238E27FC236}">
                <a16:creationId xmlns:a16="http://schemas.microsoft.com/office/drawing/2014/main" id="{879AE59F-F047-E133-94E7-97E03B41A6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3078" y="1771489"/>
            <a:ext cx="3338612" cy="299187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F4AB72F6-CB80-380E-7636-408CF98EFE02}"/>
                  </a:ext>
                </a:extLst>
              </p:cNvPr>
              <p:cNvSpPr txBox="1"/>
              <p:nvPr/>
            </p:nvSpPr>
            <p:spPr>
              <a:xfrm>
                <a:off x="957943" y="2002971"/>
                <a:ext cx="57150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Le couple de coordonnées du point d’intersection des deux droites est :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(…;…)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F4AB72F6-CB80-380E-7636-408CF98EFE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943" y="2002971"/>
                <a:ext cx="5715000" cy="830997"/>
              </a:xfrm>
              <a:prstGeom prst="rect">
                <a:avLst/>
              </a:prstGeom>
              <a:blipFill>
                <a:blip r:embed="rId4"/>
                <a:stretch>
                  <a:fillRect l="-1599" t="-5882" b="-1617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F6DB695D-FF31-C799-4D85-6CAA9117AD4A}"/>
                  </a:ext>
                </a:extLst>
              </p:cNvPr>
              <p:cNvSpPr txBox="1"/>
              <p:nvPr/>
            </p:nvSpPr>
            <p:spPr>
              <a:xfrm>
                <a:off x="1034143" y="3203599"/>
                <a:ext cx="5638800" cy="12854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La solution du système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kumimoji="0" lang="fr-FR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kumimoji="0" lang="fr-FR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eqArrPr>
                          <m:e>
                            <m:r>
                              <a:rPr kumimoji="0" lang="fr-FR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chemeClr val="accent2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−</m:t>
                            </m:r>
                            <m:r>
                              <a:rPr kumimoji="0" lang="fr-FR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chemeClr val="accent2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𝑥</m:t>
                            </m:r>
                            <m:r>
                              <a:rPr kumimoji="0" lang="fr-FR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chemeClr val="accent2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−</m:t>
                            </m:r>
                            <m:r>
                              <a:rPr kumimoji="0" lang="fr-FR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chemeClr val="accent2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𝑦</m:t>
                            </m:r>
                            <m:r>
                              <a:rPr kumimoji="0" lang="fr-FR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chemeClr val="accent2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=−1</m:t>
                            </m:r>
                          </m:e>
                          <m:e>
                            <m:r>
                              <a:rPr kumimoji="0" lang="fr-FR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−</m:t>
                            </m:r>
                            <m:r>
                              <a:rPr kumimoji="0" lang="fr-FR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𝑥</m:t>
                            </m:r>
                            <m:r>
                              <a:rPr kumimoji="0" lang="fr-FR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+3</m:t>
                            </m:r>
                            <m:r>
                              <a:rPr kumimoji="0" lang="fr-FR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𝑦</m:t>
                            </m:r>
                            <m:r>
                              <a:rPr kumimoji="0" lang="fr-FR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=−9</m:t>
                            </m:r>
                          </m:e>
                        </m:eqArr>
                      </m:e>
                    </m:d>
                  </m:oMath>
                </a14:m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est le couple :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(…;…)</m:t>
                    </m:r>
                  </m:oMath>
                </a14:m>
                <a:endPara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F6DB695D-FF31-C799-4D85-6CAA9117AD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4143" y="3203599"/>
                <a:ext cx="5638800" cy="1285480"/>
              </a:xfrm>
              <a:prstGeom prst="rect">
                <a:avLst/>
              </a:prstGeom>
              <a:blipFill>
                <a:blip r:embed="rId5"/>
                <a:stretch>
                  <a:fillRect l="-1730" b="-1047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181799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833244-6222-173A-1AD0-6A50D7C7CF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B12702CD-D23A-D1D9-BFC5-52D3380DBAF7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Voici la réponse</a:t>
                </a: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B12702CD-D23A-D1D9-BFC5-52D3380DBA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9F939E7-B25A-9697-586A-FD00D2CEBA56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948F090D-CCD4-2DE9-5C6E-526286034D53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L'enseignant explique à haute voix,  lentement et étape par étape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0159575F-E9E5-8132-2D73-860BDE97DC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pic>
        <p:nvPicPr>
          <p:cNvPr id="3" name="Image 2" descr="Une image contenant ligne, Tracé, diagramme, texte&#10;&#10;Le contenu généré par l’IA peut être incorrect.">
            <a:extLst>
              <a:ext uri="{FF2B5EF4-FFF2-40B4-BE49-F238E27FC236}">
                <a16:creationId xmlns:a16="http://schemas.microsoft.com/office/drawing/2014/main" id="{876F78A7-6CE5-FB5C-0E00-67F88EBADD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3078" y="1771489"/>
            <a:ext cx="3338612" cy="299187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386BDC61-59EC-79DB-E414-50AC52C85A15}"/>
                  </a:ext>
                </a:extLst>
              </p:cNvPr>
              <p:cNvSpPr txBox="1"/>
              <p:nvPr/>
            </p:nvSpPr>
            <p:spPr>
              <a:xfrm>
                <a:off x="957942" y="2002971"/>
                <a:ext cx="6215743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Le couple de coordonnées du point d’intersection des deux droites est :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(     ;       )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386BDC61-59EC-79DB-E414-50AC52C85A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942" y="2002971"/>
                <a:ext cx="6215743" cy="830997"/>
              </a:xfrm>
              <a:prstGeom prst="rect">
                <a:avLst/>
              </a:prstGeom>
              <a:blipFill>
                <a:blip r:embed="rId5"/>
                <a:stretch>
                  <a:fillRect l="-1471" t="-5882" b="-1617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0FFBDEEE-2F5E-FFC3-58BB-A2CB5AB3E263}"/>
                  </a:ext>
                </a:extLst>
              </p:cNvPr>
              <p:cNvSpPr txBox="1"/>
              <p:nvPr/>
            </p:nvSpPr>
            <p:spPr>
              <a:xfrm>
                <a:off x="1034143" y="3203599"/>
                <a:ext cx="5638800" cy="12854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La solution du système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kumimoji="0" lang="fr-FR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kumimoji="0" lang="fr-FR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eqArrPr>
                          <m:e>
                            <m:r>
                              <a:rPr kumimoji="0" lang="fr-FR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chemeClr val="accent2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−</m:t>
                            </m:r>
                            <m:r>
                              <a:rPr kumimoji="0" lang="fr-FR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chemeClr val="accent2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𝑥</m:t>
                            </m:r>
                            <m:r>
                              <a:rPr kumimoji="0" lang="fr-FR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chemeClr val="accent2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−</m:t>
                            </m:r>
                            <m:r>
                              <a:rPr kumimoji="0" lang="fr-FR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chemeClr val="accent2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𝑦</m:t>
                            </m:r>
                            <m:r>
                              <a:rPr kumimoji="0" lang="fr-FR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chemeClr val="accent2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=−</m:t>
                            </m:r>
                            <m:r>
                              <a:rPr kumimoji="0" lang="fr-FR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chemeClr val="accent2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1</m:t>
                            </m:r>
                          </m:e>
                          <m:e>
                            <m:r>
                              <a:rPr kumimoji="0" lang="fr-FR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−</m:t>
                            </m:r>
                            <m:r>
                              <a:rPr kumimoji="0" lang="fr-FR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𝑥</m:t>
                            </m:r>
                            <m:r>
                              <a:rPr kumimoji="0" lang="fr-FR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+</m:t>
                            </m:r>
                            <m:r>
                              <a:rPr kumimoji="0" lang="fr-FR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3</m:t>
                            </m:r>
                            <m:r>
                              <a:rPr kumimoji="0" lang="fr-FR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𝑦</m:t>
                            </m:r>
                            <m:r>
                              <a:rPr kumimoji="0" lang="fr-FR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=−</m:t>
                            </m:r>
                            <m:r>
                              <a:rPr kumimoji="0" lang="fr-FR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9</m:t>
                            </m:r>
                          </m:e>
                        </m:eqArr>
                      </m:e>
                    </m:d>
                  </m:oMath>
                </a14:m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est le couple :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(</m:t>
                    </m:r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40C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3</m:t>
                    </m:r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;</m:t>
                    </m:r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40C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−</m:t>
                    </m:r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40C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2</m:t>
                    </m:r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)</m:t>
                    </m:r>
                  </m:oMath>
                </a14:m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0FFBDEEE-2F5E-FFC3-58BB-A2CB5AB3E2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4143" y="3203599"/>
                <a:ext cx="5638800" cy="1285480"/>
              </a:xfrm>
              <a:prstGeom prst="rect">
                <a:avLst/>
              </a:prstGeom>
              <a:blipFill>
                <a:blip r:embed="rId6"/>
                <a:stretch>
                  <a:fillRect l="-1730" b="-1047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321CC326-727E-5FA9-8841-9DF5BCE351F1}"/>
                  </a:ext>
                </a:extLst>
              </p:cNvPr>
              <p:cNvSpPr txBox="1"/>
              <p:nvPr/>
            </p:nvSpPr>
            <p:spPr>
              <a:xfrm>
                <a:off x="10113714" y="3214485"/>
                <a:ext cx="203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i="1" dirty="0" smtClean="0">
                          <a:solidFill>
                            <a:srgbClr val="0040C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</m:t>
                      </m:r>
                    </m:oMath>
                  </m:oMathPara>
                </a14:m>
                <a:endParaRPr lang="fr-FR" sz="3200" dirty="0">
                  <a:solidFill>
                    <a:srgbClr val="0040C0"/>
                  </a:solidFill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321CC326-727E-5FA9-8841-9DF5BCE351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13714" y="3214485"/>
                <a:ext cx="203200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A48E1FFD-FFFB-422C-8F67-4B911B334477}"/>
              </a:ext>
            </a:extLst>
          </p:cNvPr>
          <p:cNvCxnSpPr>
            <a:cxnSpLocks/>
          </p:cNvCxnSpPr>
          <p:nvPr/>
        </p:nvCxnSpPr>
        <p:spPr>
          <a:xfrm flipH="1">
            <a:off x="10316914" y="3052803"/>
            <a:ext cx="568800" cy="439097"/>
          </a:xfrm>
          <a:prstGeom prst="straightConnector1">
            <a:avLst/>
          </a:prstGeom>
          <a:noFill/>
          <a:ln w="50800" cap="flat" cmpd="sng" algn="ctr">
            <a:solidFill>
              <a:srgbClr val="00B0F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9E017C46-C9D4-797A-84B2-505A0EB61F33}"/>
              </a:ext>
            </a:extLst>
          </p:cNvPr>
          <p:cNvCxnSpPr>
            <a:cxnSpLocks/>
          </p:cNvCxnSpPr>
          <p:nvPr/>
        </p:nvCxnSpPr>
        <p:spPr>
          <a:xfrm flipH="1">
            <a:off x="8953674" y="3612733"/>
            <a:ext cx="1252517" cy="0"/>
          </a:xfrm>
          <a:prstGeom prst="straightConnector1">
            <a:avLst/>
          </a:prstGeom>
          <a:noFill/>
          <a:ln w="19050" cap="flat" cmpd="sng" algn="ctr">
            <a:solidFill>
              <a:srgbClr val="00B0F0"/>
            </a:solidFill>
            <a:prstDash val="sysDot"/>
            <a:miter lim="800000"/>
            <a:tailEnd type="triangle"/>
          </a:ln>
          <a:effectLst/>
        </p:spPr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E2A73508-EE4F-EF2F-2329-C06483129E9D}"/>
              </a:ext>
            </a:extLst>
          </p:cNvPr>
          <p:cNvCxnSpPr>
            <a:cxnSpLocks/>
          </p:cNvCxnSpPr>
          <p:nvPr/>
        </p:nvCxnSpPr>
        <p:spPr>
          <a:xfrm flipH="1" flipV="1">
            <a:off x="10206191" y="2939143"/>
            <a:ext cx="34872" cy="685138"/>
          </a:xfrm>
          <a:prstGeom prst="straightConnector1">
            <a:avLst/>
          </a:prstGeom>
          <a:noFill/>
          <a:ln w="19050" cap="flat" cmpd="sng" algn="ctr">
            <a:solidFill>
              <a:srgbClr val="00B0F0"/>
            </a:solidFill>
            <a:prstDash val="sysDot"/>
            <a:miter lim="800000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FA4B72A7-C40E-ED84-E50A-16849714D333}"/>
                  </a:ext>
                </a:extLst>
              </p:cNvPr>
              <p:cNvSpPr txBox="1"/>
              <p:nvPr/>
            </p:nvSpPr>
            <p:spPr>
              <a:xfrm>
                <a:off x="5571671" y="2368507"/>
                <a:ext cx="52251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rgbClr val="0040C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sz="2400" dirty="0">
                  <a:solidFill>
                    <a:srgbClr val="0040C0"/>
                  </a:solidFill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FA4B72A7-C40E-ED84-E50A-16849714D3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1671" y="2368507"/>
                <a:ext cx="522515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D1F24441-30DA-2499-BEC1-1A08F7119BBD}"/>
                  </a:ext>
                </a:extLst>
              </p:cNvPr>
              <p:cNvSpPr txBox="1"/>
              <p:nvPr/>
            </p:nvSpPr>
            <p:spPr>
              <a:xfrm>
                <a:off x="6051550" y="2396697"/>
                <a:ext cx="52251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rgbClr val="0040C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400" b="0" i="1" smtClean="0">
                          <a:solidFill>
                            <a:srgbClr val="0040C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sz="2400" dirty="0">
                  <a:solidFill>
                    <a:srgbClr val="0040C0"/>
                  </a:solidFill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D1F24441-30DA-2499-BEC1-1A08F7119B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1550" y="2396697"/>
                <a:ext cx="522515" cy="461665"/>
              </a:xfrm>
              <a:prstGeom prst="rect">
                <a:avLst/>
              </a:prstGeom>
              <a:blipFill>
                <a:blip r:embed="rId9"/>
                <a:stretch>
                  <a:fillRect r="-1411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8487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4" grpId="0"/>
      <p:bldP spid="1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guidée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e 30">
            <a:extLst>
              <a:ext uri="{FF2B5EF4-FFF2-40B4-BE49-F238E27FC236}">
                <a16:creationId xmlns:a16="http://schemas.microsoft.com/office/drawing/2014/main" id="{B50FB1E5-3184-209B-9E29-F4B87759EAF9}"/>
              </a:ext>
            </a:extLst>
          </p:cNvPr>
          <p:cNvGrpSpPr/>
          <p:nvPr/>
        </p:nvGrpSpPr>
        <p:grpSpPr>
          <a:xfrm>
            <a:off x="963450" y="2304276"/>
            <a:ext cx="10265100" cy="828000"/>
            <a:chOff x="963450" y="2259806"/>
            <a:chExt cx="10265100" cy="828000"/>
          </a:xfrm>
        </p:grpSpPr>
        <p:sp>
          <p:nvSpPr>
            <p:cNvPr id="17" name="Google Shape;288;p29">
              <a:extLst>
                <a:ext uri="{FF2B5EF4-FFF2-40B4-BE49-F238E27FC236}">
                  <a16:creationId xmlns:a16="http://schemas.microsoft.com/office/drawing/2014/main" id="{31A683D1-1F3A-63C5-04F6-F4F49B649634}"/>
                </a:ext>
              </a:extLst>
            </p:cNvPr>
            <p:cNvSpPr/>
            <p:nvPr/>
          </p:nvSpPr>
          <p:spPr>
            <a:xfrm>
              <a:off x="2428129" y="2259806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solidFill>
                    <a:srgbClr val="FFFFFF"/>
                  </a:solidFill>
                  <a:latin typeface="Arial"/>
                </a:rPr>
                <a:t>Tracer le graphe de l’équation 𝒂𝒙 + 𝒃𝒚 = 𝒄 à partir des points d’intersection avec les deux axes du repère</a:t>
              </a:r>
            </a:p>
          </p:txBody>
        </p:sp>
        <p:sp>
          <p:nvSpPr>
            <p:cNvPr id="18" name="Google Shape;289;p29">
              <a:extLst>
                <a:ext uri="{FF2B5EF4-FFF2-40B4-BE49-F238E27FC236}">
                  <a16:creationId xmlns:a16="http://schemas.microsoft.com/office/drawing/2014/main" id="{62E553FE-BA54-F0CE-AB1E-ADA3C2CDABD0}"/>
                </a:ext>
              </a:extLst>
            </p:cNvPr>
            <p:cNvSpPr/>
            <p:nvPr/>
          </p:nvSpPr>
          <p:spPr>
            <a:xfrm>
              <a:off x="963450" y="2259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solidFill>
                    <a:srgbClr val="FFFFFF"/>
                  </a:solidFill>
                  <a:latin typeface="Arial"/>
                </a:rPr>
                <a:t>Séance 2</a:t>
              </a: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1ADDEB16-C386-D0C9-7CF2-1C01B402A9E5}"/>
              </a:ext>
            </a:extLst>
          </p:cNvPr>
          <p:cNvGrpSpPr/>
          <p:nvPr/>
        </p:nvGrpSpPr>
        <p:grpSpPr>
          <a:xfrm>
            <a:off x="963450" y="4289788"/>
            <a:ext cx="10265100" cy="828000"/>
            <a:chOff x="963450" y="3925491"/>
            <a:chExt cx="10265100" cy="828000"/>
          </a:xfrm>
        </p:grpSpPr>
        <p:sp>
          <p:nvSpPr>
            <p:cNvPr id="19" name="Google Shape;290;p29">
              <a:extLst>
                <a:ext uri="{FF2B5EF4-FFF2-40B4-BE49-F238E27FC236}">
                  <a16:creationId xmlns:a16="http://schemas.microsoft.com/office/drawing/2014/main" id="{7DECC7AF-CDE4-5BD9-4725-66E98E22FD2F}"/>
                </a:ext>
              </a:extLst>
            </p:cNvPr>
            <p:cNvSpPr/>
            <p:nvPr/>
          </p:nvSpPr>
          <p:spPr>
            <a:xfrm>
              <a:off x="2428129" y="3925491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323854" indent="-171450" algn="ctr" defTabSz="914400">
                <a:buClr>
                  <a:schemeClr val="bg1"/>
                </a:buClr>
                <a:buSzPts val="1200"/>
                <a:buFont typeface="Arial" panose="020B0604020202020204" pitchFamily="34" charset="0"/>
                <a:buChar char="•"/>
              </a:pPr>
              <a:r>
                <a:rPr lang="fr-FR" b="1" kern="0" dirty="0">
                  <a:solidFill>
                    <a:srgbClr val="000000"/>
                  </a:solidFill>
                  <a:latin typeface="Calibri"/>
                  <a:ea typeface="Calibri"/>
                  <a:cs typeface="Calibri"/>
                </a:rPr>
                <a:t>Déterminer graphiquement la solution d’un système de deux équations du premier degré à deux inconnues</a:t>
              </a:r>
            </a:p>
          </p:txBody>
        </p:sp>
        <p:sp>
          <p:nvSpPr>
            <p:cNvPr id="20" name="Google Shape;291;p29">
              <a:extLst>
                <a:ext uri="{FF2B5EF4-FFF2-40B4-BE49-F238E27FC236}">
                  <a16:creationId xmlns:a16="http://schemas.microsoft.com/office/drawing/2014/main" id="{8DDFDABA-484E-F91A-3A01-B2943296092B}"/>
                </a:ext>
              </a:extLst>
            </p:cNvPr>
            <p:cNvSpPr/>
            <p:nvPr/>
          </p:nvSpPr>
          <p:spPr>
            <a:xfrm>
              <a:off x="963450" y="3925491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54AFE9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dirty="0">
                  <a:solidFill>
                    <a:srgbClr val="000000"/>
                  </a:solidFill>
                  <a:latin typeface="Calibri"/>
                  <a:ea typeface="Calibri"/>
                  <a:cs typeface="Calibri"/>
                </a:rPr>
                <a:t>Séance 4</a:t>
              </a: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963450" y="3297032"/>
            <a:ext cx="10265100" cy="828000"/>
            <a:chOff x="963450" y="3092649"/>
            <a:chExt cx="10265100" cy="828000"/>
          </a:xfrm>
        </p:grpSpPr>
        <p:sp>
          <p:nvSpPr>
            <p:cNvPr id="21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r>
                <a:rPr lang="fr-FR" b="1" dirty="0">
                  <a:solidFill>
                    <a:srgbClr val="FFFFFF"/>
                  </a:solidFill>
                  <a:latin typeface="Arial"/>
                </a:rPr>
                <a:t>Tracer le graphe de l’équation 𝒙 = 𝒂 et de l’équation 𝒚 = 𝒃</a:t>
              </a:r>
            </a:p>
          </p:txBody>
        </p:sp>
        <p:sp>
          <p:nvSpPr>
            <p:cNvPr id="22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dirty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Séance 3</a:t>
              </a: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DA799033-29F0-02FD-AD5E-B49541A29363}"/>
              </a:ext>
            </a:extLst>
          </p:cNvPr>
          <p:cNvGrpSpPr/>
          <p:nvPr/>
        </p:nvGrpSpPr>
        <p:grpSpPr>
          <a:xfrm>
            <a:off x="963450" y="1239520"/>
            <a:ext cx="10265100" cy="828000"/>
            <a:chOff x="963450" y="1311520"/>
            <a:chExt cx="10265100" cy="8280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Google Shape;286;p29">
                  <a:extLst>
                    <a:ext uri="{FF2B5EF4-FFF2-40B4-BE49-F238E27FC236}">
                      <a16:creationId xmlns:a16="http://schemas.microsoft.com/office/drawing/2014/main" id="{FFE2AFA5-7DEF-38D8-BDD1-76AEF8185550}"/>
                    </a:ext>
                  </a:extLst>
                </p:cNvPr>
                <p:cNvSpPr/>
                <p:nvPr/>
              </p:nvSpPr>
              <p:spPr>
                <a:xfrm>
                  <a:off x="2428129" y="1311520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solidFill>
                  <a:schemeClr val="accent1"/>
                </a:solidFill>
                <a:ln w="9528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vert="horz" wrap="square" lIns="68570" tIns="34271" rIns="68570" bIns="34271" anchor="ctr" anchorCtr="0" compatLnSpc="1">
                  <a:noAutofit/>
                </a:bodyPr>
                <a:lstStyle/>
                <a:p>
                  <a:pPr algn="ctr" defTabSz="685800"/>
                  <a:r>
                    <a:rPr lang="fr-FR" b="1" dirty="0">
                      <a:solidFill>
                        <a:srgbClr val="FFFFFF"/>
                      </a:solidFill>
                      <a:latin typeface="Arial"/>
                    </a:rPr>
                    <a:t>Tracer le graphe de l’équation 𝒂𝒙 + 𝒃𝒚 = 𝒄 à partir de celui de la fonction :     </a:t>
                  </a:r>
                  <a14:m>
                    <m:oMath xmlns:m="http://schemas.openxmlformats.org/officeDocument/2006/math">
                      <m:r>
                        <a:rPr lang="fr-FR" b="1" i="1" smtClean="0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fr-FR" b="1" i="1" smtClean="0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fr-FR" b="1" i="1" smtClean="0">
                              <a:solidFill>
                                <a:srgbClr val="FFFF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1" i="1" smtClean="0">
                              <a:solidFill>
                                <a:srgbClr val="FFFFFF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num>
                        <m:den>
                          <m:r>
                            <a:rPr lang="fr-FR" b="1" i="1" smtClean="0">
                              <a:solidFill>
                                <a:srgbClr val="FFFFFF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den>
                      </m:f>
                      <m:r>
                        <a:rPr lang="fr-FR" b="1" i="1" smtClean="0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b="1" i="1" smtClean="0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fr-FR" b="1" i="1" smtClean="0">
                              <a:solidFill>
                                <a:srgbClr val="FFFF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1" i="1" smtClean="0">
                              <a:solidFill>
                                <a:srgbClr val="FFFFFF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num>
                        <m:den>
                          <m:r>
                            <a:rPr lang="fr-FR" b="1" i="1" smtClean="0">
                              <a:solidFill>
                                <a:srgbClr val="FFFFFF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den>
                      </m:f>
                    </m:oMath>
                  </a14:m>
                  <a:endParaRPr lang="fr-FR" b="1" dirty="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</mc:Choice>
          <mc:Fallback xmlns="">
            <p:sp>
              <p:nvSpPr>
                <p:cNvPr id="11" name="Google Shape;286;p29">
                  <a:extLst>
                    <a:ext uri="{FF2B5EF4-FFF2-40B4-BE49-F238E27FC236}">
                      <a16:creationId xmlns:a16="http://schemas.microsoft.com/office/drawing/2014/main" id="{FFE2AFA5-7DEF-38D8-BDD1-76AEF818555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28129" y="1311520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blipFill>
                  <a:blip r:embed="rId3"/>
                  <a:stretch>
                    <a:fillRect r="-138"/>
                  </a:stretch>
                </a:blipFill>
                <a:ln w="9528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Google Shape;287;p29">
              <a:extLst>
                <a:ext uri="{FF2B5EF4-FFF2-40B4-BE49-F238E27FC236}">
                  <a16:creationId xmlns:a16="http://schemas.microsoft.com/office/drawing/2014/main" id="{56CD9EBF-2323-60FE-7D1D-9992D468BC8B}"/>
                </a:ext>
              </a:extLst>
            </p:cNvPr>
            <p:cNvSpPr/>
            <p:nvPr/>
          </p:nvSpPr>
          <p:spPr>
            <a:xfrm>
              <a:off x="963450" y="1311520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solidFill>
                    <a:srgbClr val="FFFFFF"/>
                  </a:solidFill>
                  <a:latin typeface="Arial"/>
                </a:rPr>
                <a:t>Séance 1</a:t>
              </a:r>
            </a:p>
          </p:txBody>
        </p:sp>
      </p:grp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886717" y="1239520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2564370A-59B0-305A-AD91-6388C2F54F5A}"/>
              </a:ext>
            </a:extLst>
          </p:cNvPr>
          <p:cNvGrpSpPr/>
          <p:nvPr/>
        </p:nvGrpSpPr>
        <p:grpSpPr>
          <a:xfrm>
            <a:off x="963450" y="5282544"/>
            <a:ext cx="10265100" cy="828000"/>
            <a:chOff x="963450" y="4784704"/>
            <a:chExt cx="10265100" cy="828000"/>
          </a:xfrm>
        </p:grpSpPr>
        <p:sp>
          <p:nvSpPr>
            <p:cNvPr id="24" name="Google Shape;290;p29">
              <a:extLst>
                <a:ext uri="{FF2B5EF4-FFF2-40B4-BE49-F238E27FC236}">
                  <a16:creationId xmlns:a16="http://schemas.microsoft.com/office/drawing/2014/main" id="{B8CDE028-25F6-4D23-03E3-E57D5BD0FE10}"/>
                </a:ext>
              </a:extLst>
            </p:cNvPr>
            <p:cNvSpPr/>
            <p:nvPr/>
          </p:nvSpPr>
          <p:spPr>
            <a:xfrm>
              <a:off x="2428129" y="4784704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r>
                <a:rPr lang="fr-FR" b="1" dirty="0">
                  <a:solidFill>
                    <a:srgbClr val="FFFFFF"/>
                  </a:solidFill>
                  <a:latin typeface="Arial"/>
                </a:rPr>
                <a:t>Résoudre un problème graphique</a:t>
              </a:r>
            </a:p>
          </p:txBody>
        </p:sp>
        <p:sp>
          <p:nvSpPr>
            <p:cNvPr id="25" name="Google Shape;291;p29">
              <a:extLst>
                <a:ext uri="{FF2B5EF4-FFF2-40B4-BE49-F238E27FC236}">
                  <a16:creationId xmlns:a16="http://schemas.microsoft.com/office/drawing/2014/main" id="{1603B967-D9FC-FC8C-55EE-DBAEAEF2C638}"/>
                </a:ext>
              </a:extLst>
            </p:cNvPr>
            <p:cNvSpPr/>
            <p:nvPr/>
          </p:nvSpPr>
          <p:spPr>
            <a:xfrm>
              <a:off x="963450" y="4784704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dirty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Séance 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649349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à la discussion. Il circule pour contrôler et donner des indications en cas de besoin.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84903F-8F6B-4BBF-3111-ED2769D25CFE}"/>
              </a:ext>
            </a:extLst>
          </p:cNvPr>
          <p:cNvSpPr/>
          <p:nvPr/>
        </p:nvSpPr>
        <p:spPr>
          <a:xfrm>
            <a:off x="5124450" y="617220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105</a:t>
            </a:r>
          </a:p>
        </p:txBody>
      </p:sp>
      <p:pic>
        <p:nvPicPr>
          <p:cNvPr id="5" name="Image 4" descr="Une image contenant texte, ligne, capture d’écran, Tracé&#10;&#10;Le contenu généré par l’IA peut être incorrect.">
            <a:extLst>
              <a:ext uri="{FF2B5EF4-FFF2-40B4-BE49-F238E27FC236}">
                <a16:creationId xmlns:a16="http://schemas.microsoft.com/office/drawing/2014/main" id="{0A4BE415-0855-689A-57F7-631F8BCD6B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736" y="1083743"/>
            <a:ext cx="11568162" cy="4766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 descr="Une image contenant texte, ligne, capture d’écran, Tracé&#10;&#10;Le contenu généré par l’IA peut être incorrect.">
            <a:extLst>
              <a:ext uri="{FF2B5EF4-FFF2-40B4-BE49-F238E27FC236}">
                <a16:creationId xmlns:a16="http://schemas.microsoft.com/office/drawing/2014/main" id="{2581BA3E-E69A-154E-91D3-B213C49192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971" y="1149057"/>
            <a:ext cx="11568162" cy="4766723"/>
          </a:xfrm>
          <a:prstGeom prst="rect">
            <a:avLst/>
          </a:prstGeom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1EAB0A90-637E-62F1-DE5C-F5366830B786}"/>
                  </a:ext>
                </a:extLst>
              </p:cNvPr>
              <p:cNvSpPr txBox="1"/>
              <p:nvPr/>
            </p:nvSpPr>
            <p:spPr>
              <a:xfrm>
                <a:off x="3690256" y="3059668"/>
                <a:ext cx="100148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1        1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1EAB0A90-637E-62F1-DE5C-F5366830B7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0256" y="3059668"/>
                <a:ext cx="1001486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7998C0AE-ECEE-E349-446F-B377615DA836}"/>
                  </a:ext>
                </a:extLst>
              </p:cNvPr>
              <p:cNvSpPr txBox="1"/>
              <p:nvPr/>
            </p:nvSpPr>
            <p:spPr>
              <a:xfrm>
                <a:off x="2340428" y="4126468"/>
                <a:ext cx="100148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1        1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7998C0AE-ECEE-E349-446F-B377615DA8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0428" y="4126468"/>
                <a:ext cx="1001486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39D129CB-B439-4157-65E6-A2AB6CF109F0}"/>
                  </a:ext>
                </a:extLst>
              </p:cNvPr>
              <p:cNvSpPr txBox="1"/>
              <p:nvPr/>
            </p:nvSpPr>
            <p:spPr>
              <a:xfrm>
                <a:off x="2841168" y="4561505"/>
                <a:ext cx="100148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1        1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39D129CB-B439-4157-65E6-A2AB6CF109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1168" y="4561505"/>
                <a:ext cx="1001486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A9D1F0DD-533A-5488-716E-EDED2B679CB4}"/>
                  </a:ext>
                </a:extLst>
              </p:cNvPr>
              <p:cNvSpPr txBox="1"/>
              <p:nvPr/>
            </p:nvSpPr>
            <p:spPr>
              <a:xfrm>
                <a:off x="5780309" y="4975164"/>
                <a:ext cx="100148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1        1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A9D1F0DD-533A-5488-716E-EDED2B679C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0309" y="4975164"/>
                <a:ext cx="1001486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F545134A-B08B-9C0C-8724-C252628286FC}"/>
                  </a:ext>
                </a:extLst>
              </p:cNvPr>
              <p:cNvSpPr txBox="1"/>
              <p:nvPr/>
            </p:nvSpPr>
            <p:spPr>
              <a:xfrm>
                <a:off x="5595257" y="5408510"/>
                <a:ext cx="72934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F545134A-B08B-9C0C-8724-C252628286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5257" y="5408510"/>
                <a:ext cx="729343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F325E59A-0640-436D-AE9B-0DAFDD06AD00}"/>
                  </a:ext>
                </a:extLst>
              </p:cNvPr>
              <p:cNvSpPr txBox="1"/>
              <p:nvPr/>
            </p:nvSpPr>
            <p:spPr>
              <a:xfrm>
                <a:off x="6444344" y="5399707"/>
                <a:ext cx="52251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1  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F325E59A-0640-436D-AE9B-0DAFDD06AD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4344" y="5399707"/>
                <a:ext cx="522514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A66662-016A-387F-57E2-9F1D653F1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8B06BD6C-13CF-BB2D-0FF7-70C4FAEAC0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F6437BFE-D828-EE17-94C7-3034050A395A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501E6BC0-19F8-6C9B-B215-920ACF14711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accorde 2 min au travail individuel puis une minute à la discussion. Il circule pour contrôler et donner des indications en cas de </a:t>
            </a: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besoin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BFC3C961-6547-7B21-9791-EAA0117164B1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1980EB3-86DF-69CA-1E19-D8094E69FA59}"/>
              </a:ext>
            </a:extLst>
          </p:cNvPr>
          <p:cNvSpPr/>
          <p:nvPr/>
        </p:nvSpPr>
        <p:spPr>
          <a:xfrm>
            <a:off x="5124450" y="617220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Page 105</a:t>
            </a:r>
          </a:p>
        </p:txBody>
      </p:sp>
      <p:pic>
        <p:nvPicPr>
          <p:cNvPr id="3" name="Image 2" descr="Une image contenant texte, ligne, reçu, Police&#10;&#10;Le contenu généré par l’IA peut être incorrect.">
            <a:extLst>
              <a:ext uri="{FF2B5EF4-FFF2-40B4-BE49-F238E27FC236}">
                <a16:creationId xmlns:a16="http://schemas.microsoft.com/office/drawing/2014/main" id="{D60F260A-2066-B881-A62F-912A9C8DFD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538" y="1571463"/>
            <a:ext cx="11110923" cy="3715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511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DBDBD6-4FFA-3EA6-5701-6B1424474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F1D3CBC-A0E0-EEC1-572F-7355AEE13408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AC1D281B-5209-3867-1217-AA51027B42F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C583F5-094E-87E4-3869-282A627A087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66794E3D-954C-2262-BB83-03636CCCC5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026EF9E1-4B9D-5DA6-2863-C7BBD0A498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5483556-85F4-B4F5-BE98-BAFD6D8734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Image 5" descr="Une image contenant texte, ligne, reçu, Police&#10;&#10;Le contenu généré par l’IA peut être incorrect.">
            <a:extLst>
              <a:ext uri="{FF2B5EF4-FFF2-40B4-BE49-F238E27FC236}">
                <a16:creationId xmlns:a16="http://schemas.microsoft.com/office/drawing/2014/main" id="{CB4CEFFE-62EC-1731-1821-148CA1743F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0538" y="1571463"/>
            <a:ext cx="11110923" cy="371507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413F0D07-76EF-9B5E-4155-7CD11E7E68EE}"/>
                  </a:ext>
                </a:extLst>
              </p:cNvPr>
              <p:cNvSpPr txBox="1"/>
              <p:nvPr/>
            </p:nvSpPr>
            <p:spPr>
              <a:xfrm>
                <a:off x="3494313" y="2460953"/>
                <a:ext cx="11212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 −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413F0D07-76EF-9B5E-4155-7CD11E7E68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4313" y="2460953"/>
                <a:ext cx="1121230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7D9ED2D9-CEEA-2AB3-614C-F4A57DBCCF70}"/>
                  </a:ext>
                </a:extLst>
              </p:cNvPr>
              <p:cNvSpPr txBox="1"/>
              <p:nvPr/>
            </p:nvSpPr>
            <p:spPr>
              <a:xfrm>
                <a:off x="2166256" y="3538248"/>
                <a:ext cx="11212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 −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7D9ED2D9-CEEA-2AB3-614C-F4A57DBCCF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6256" y="3538248"/>
                <a:ext cx="1121230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7FEB0884-5ACF-3298-FEFD-1347C2882AFA}"/>
                  </a:ext>
                </a:extLst>
              </p:cNvPr>
              <p:cNvSpPr txBox="1"/>
              <p:nvPr/>
            </p:nvSpPr>
            <p:spPr>
              <a:xfrm>
                <a:off x="2661555" y="4032174"/>
                <a:ext cx="11212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 −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7FEB0884-5ACF-3298-FEFD-1347C2882A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1555" y="4032174"/>
                <a:ext cx="1121230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AC184095-9B0A-CF34-2773-FF11714107E7}"/>
                  </a:ext>
                </a:extLst>
              </p:cNvPr>
              <p:cNvSpPr txBox="1"/>
              <p:nvPr/>
            </p:nvSpPr>
            <p:spPr>
              <a:xfrm>
                <a:off x="5580907" y="4401506"/>
                <a:ext cx="41365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AC184095-9B0A-CF34-2773-FF11714107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0907" y="4401506"/>
                <a:ext cx="413658" cy="369332"/>
              </a:xfrm>
              <a:prstGeom prst="rect">
                <a:avLst/>
              </a:prstGeom>
              <a:blipFill>
                <a:blip r:embed="rId9"/>
                <a:stretch>
                  <a:fillRect r="-1492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F5F0A98F-9F12-EF78-3CDE-D4C5ECCC5316}"/>
                  </a:ext>
                </a:extLst>
              </p:cNvPr>
              <p:cNvSpPr txBox="1"/>
              <p:nvPr/>
            </p:nvSpPr>
            <p:spPr>
              <a:xfrm>
                <a:off x="6495305" y="4412388"/>
                <a:ext cx="41365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F5F0A98F-9F12-EF78-3CDE-D4C5ECCC53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5305" y="4412388"/>
                <a:ext cx="413658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577E9DEF-989C-8895-7279-02F86D33204E}"/>
                  </a:ext>
                </a:extLst>
              </p:cNvPr>
              <p:cNvSpPr txBox="1"/>
              <p:nvPr/>
            </p:nvSpPr>
            <p:spPr>
              <a:xfrm>
                <a:off x="5559135" y="4842454"/>
                <a:ext cx="1480458" cy="33855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16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1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1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16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1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(−</m:t>
                      </m:r>
                      <m:r>
                        <a:rPr lang="fr-FR" sz="1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fr-FR" sz="1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1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577E9DEF-989C-8895-7279-02F86D3320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9135" y="4842454"/>
                <a:ext cx="1480458" cy="338554"/>
              </a:xfrm>
              <a:prstGeom prst="rect">
                <a:avLst/>
              </a:prstGeom>
              <a:blipFill>
                <a:blip r:embed="rId11"/>
                <a:stretch>
                  <a:fillRect b="-892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328237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12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vos livrets et vos crayons, puis répondez individuellement aux exercices. Vous avez 10 min.</a:t>
            </a:r>
            <a:endParaRPr lang="fr-FR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besoin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105</a:t>
            </a:r>
          </a:p>
        </p:txBody>
      </p:sp>
      <p:pic>
        <p:nvPicPr>
          <p:cNvPr id="4" name="Image 3" descr="Une image contenant texte, capture d’écran, ligne, Police&#10;&#10;Le contenu généré par l’IA peut être incorrect.">
            <a:extLst>
              <a:ext uri="{FF2B5EF4-FFF2-40B4-BE49-F238E27FC236}">
                <a16:creationId xmlns:a16="http://schemas.microsoft.com/office/drawing/2014/main" id="{19237023-F9F8-3255-6D56-92BCF7B928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957" y="1699845"/>
            <a:ext cx="10055461" cy="3814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corrige au tableau.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sX0" fmla="*/ 0 w 1286510"/>
              <a:gd name="csY0" fmla="*/ 0 h 1417543"/>
              <a:gd name="csX1" fmla="*/ 415972 w 1286510"/>
              <a:gd name="csY1" fmla="*/ 0 h 1417543"/>
              <a:gd name="csX2" fmla="*/ 831943 w 1286510"/>
              <a:gd name="csY2" fmla="*/ 0 h 1417543"/>
              <a:gd name="csX3" fmla="*/ 1286510 w 1286510"/>
              <a:gd name="csY3" fmla="*/ 0 h 1417543"/>
              <a:gd name="csX4" fmla="*/ 1286510 w 1286510"/>
              <a:gd name="csY4" fmla="*/ 429988 h 1417543"/>
              <a:gd name="csX5" fmla="*/ 1286510 w 1286510"/>
              <a:gd name="csY5" fmla="*/ 930853 h 1417543"/>
              <a:gd name="csX6" fmla="*/ 1286510 w 1286510"/>
              <a:gd name="csY6" fmla="*/ 1417543 h 1417543"/>
              <a:gd name="csX7" fmla="*/ 831943 w 1286510"/>
              <a:gd name="csY7" fmla="*/ 1417543 h 1417543"/>
              <a:gd name="csX8" fmla="*/ 390241 w 1286510"/>
              <a:gd name="csY8" fmla="*/ 1417543 h 1417543"/>
              <a:gd name="csX9" fmla="*/ 0 w 1286510"/>
              <a:gd name="csY9" fmla="*/ 1417543 h 1417543"/>
              <a:gd name="csX10" fmla="*/ 0 w 1286510"/>
              <a:gd name="csY10" fmla="*/ 987555 h 1417543"/>
              <a:gd name="csX11" fmla="*/ 0 w 1286510"/>
              <a:gd name="csY11" fmla="*/ 486690 h 1417543"/>
              <a:gd name="csX12" fmla="*/ 0 w 1286510"/>
              <a:gd name="csY12" fmla="*/ 0 h 141754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invite les élèves à rappeler ce qu’ils ont appris, puis présente une synthèse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923911" y="188531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séance, nous avons appris comment résoudre graphiquement un système.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2" name="Image 1" descr="Une image contenant ligne, diagramme, texte, Tracé&#10;&#10;Le contenu généré par l’IA peut être incorrect.">
            <a:extLst>
              <a:ext uri="{FF2B5EF4-FFF2-40B4-BE49-F238E27FC236}">
                <a16:creationId xmlns:a16="http://schemas.microsoft.com/office/drawing/2014/main" id="{E1BF01F2-936D-BD8B-848F-F0645ECDD5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3526" y="1695910"/>
            <a:ext cx="3692210" cy="373793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BBB50565-A837-EE2E-F6BB-E9E3D5C32D03}"/>
                  </a:ext>
                </a:extLst>
              </p:cNvPr>
              <p:cNvSpPr txBox="1"/>
              <p:nvPr/>
            </p:nvSpPr>
            <p:spPr>
              <a:xfrm>
                <a:off x="957943" y="2002971"/>
                <a:ext cx="4920343" cy="12854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La solution du système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kumimoji="0" lang="fr-FR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kumimoji="0" lang="fr-FR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eqArrPr>
                          <m:e>
                            <m:r>
                              <a:rPr kumimoji="0" lang="fr-FR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chemeClr val="accent2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𝑥</m:t>
                            </m:r>
                            <m:r>
                              <a:rPr kumimoji="0" lang="fr-FR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chemeClr val="accent2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+</m:t>
                            </m:r>
                            <m:r>
                              <a:rPr kumimoji="0" lang="fr-FR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chemeClr val="accent2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𝑦</m:t>
                            </m:r>
                            <m:r>
                              <a:rPr kumimoji="0" lang="fr-FR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chemeClr val="accent2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=</m:t>
                            </m:r>
                            <m:r>
                              <a:rPr kumimoji="0" lang="fr-FR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chemeClr val="accent2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2</m:t>
                            </m:r>
                          </m:e>
                          <m:e>
                            <m:r>
                              <a:rPr kumimoji="0" lang="fr-FR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2</m:t>
                            </m:r>
                            <m:r>
                              <a:rPr kumimoji="0" lang="fr-FR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𝑥</m:t>
                            </m:r>
                            <m:r>
                              <a:rPr kumimoji="0" lang="fr-FR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+</m:t>
                            </m:r>
                            <m:r>
                              <a:rPr kumimoji="0" lang="fr-FR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𝑦</m:t>
                            </m:r>
                            <m:r>
                              <a:rPr kumimoji="0" lang="fr-FR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=</m:t>
                            </m:r>
                            <m:r>
                              <a:rPr kumimoji="0" lang="fr-FR" sz="2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3</m:t>
                            </m:r>
                          </m:e>
                        </m:eqArr>
                      </m:e>
                    </m:d>
                  </m:oMath>
                </a14:m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est le couple :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(      ;      )</m:t>
                    </m:r>
                  </m:oMath>
                </a14:m>
                <a:endPara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BBB50565-A837-EE2E-F6BB-E9E3D5C32D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943" y="2002971"/>
                <a:ext cx="4920343" cy="1285480"/>
              </a:xfrm>
              <a:prstGeom prst="rect">
                <a:avLst/>
              </a:prstGeom>
              <a:blipFill>
                <a:blip r:embed="rId4"/>
                <a:stretch>
                  <a:fillRect l="-1859" b="-1047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9571C419-0114-4023-797C-9CA3492CBDC7}"/>
                  </a:ext>
                </a:extLst>
              </p:cNvPr>
              <p:cNvSpPr txBox="1"/>
              <p:nvPr/>
            </p:nvSpPr>
            <p:spPr>
              <a:xfrm>
                <a:off x="9645628" y="3418114"/>
                <a:ext cx="203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i="1" dirty="0" smtClean="0">
                          <a:solidFill>
                            <a:srgbClr val="0040C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</m:t>
                      </m:r>
                    </m:oMath>
                  </m:oMathPara>
                </a14:m>
                <a:endParaRPr lang="fr-FR" sz="3200" dirty="0">
                  <a:solidFill>
                    <a:srgbClr val="0040C0"/>
                  </a:solidFill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9571C419-0114-4023-797C-9CA3492CBD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45628" y="3418114"/>
                <a:ext cx="203200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F1119645-3326-4762-B59E-A95E77FD7EE2}"/>
              </a:ext>
            </a:extLst>
          </p:cNvPr>
          <p:cNvCxnSpPr>
            <a:cxnSpLocks/>
          </p:cNvCxnSpPr>
          <p:nvPr/>
        </p:nvCxnSpPr>
        <p:spPr>
          <a:xfrm flipH="1">
            <a:off x="9827056" y="3487148"/>
            <a:ext cx="613784" cy="281382"/>
          </a:xfrm>
          <a:prstGeom prst="straightConnector1">
            <a:avLst/>
          </a:prstGeom>
          <a:noFill/>
          <a:ln w="50800" cap="flat" cmpd="sng" algn="ctr">
            <a:solidFill>
              <a:srgbClr val="00B0F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A9891EB6-B961-98FA-C8E1-DB8745CB8356}"/>
              </a:ext>
            </a:extLst>
          </p:cNvPr>
          <p:cNvCxnSpPr>
            <a:cxnSpLocks/>
          </p:cNvCxnSpPr>
          <p:nvPr/>
        </p:nvCxnSpPr>
        <p:spPr>
          <a:xfrm flipH="1">
            <a:off x="9285739" y="3827910"/>
            <a:ext cx="452366" cy="0"/>
          </a:xfrm>
          <a:prstGeom prst="straightConnector1">
            <a:avLst/>
          </a:prstGeom>
          <a:noFill/>
          <a:ln w="19050" cap="flat" cmpd="sng" algn="ctr">
            <a:solidFill>
              <a:srgbClr val="00B0F0"/>
            </a:solidFill>
            <a:prstDash val="sysDot"/>
            <a:miter lim="800000"/>
            <a:tailEnd type="triangle"/>
          </a:ln>
          <a:effectLst/>
        </p:spPr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794558B0-46C6-BDD3-F29E-8CE92EA9885A}"/>
              </a:ext>
            </a:extLst>
          </p:cNvPr>
          <p:cNvCxnSpPr>
            <a:cxnSpLocks/>
          </p:cNvCxnSpPr>
          <p:nvPr/>
        </p:nvCxnSpPr>
        <p:spPr>
          <a:xfrm>
            <a:off x="9766700" y="3844841"/>
            <a:ext cx="0" cy="422355"/>
          </a:xfrm>
          <a:prstGeom prst="straightConnector1">
            <a:avLst/>
          </a:prstGeom>
          <a:noFill/>
          <a:ln w="19050" cap="flat" cmpd="sng" algn="ctr">
            <a:solidFill>
              <a:srgbClr val="00B0F0"/>
            </a:solidFill>
            <a:prstDash val="sysDot"/>
            <a:miter lim="800000"/>
            <a:tailEnd type="triangle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B51F3193-151B-20BC-F404-AF5B631A902E}"/>
                  </a:ext>
                </a:extLst>
              </p:cNvPr>
              <p:cNvSpPr txBox="1"/>
              <p:nvPr/>
            </p:nvSpPr>
            <p:spPr>
              <a:xfrm>
                <a:off x="2884715" y="2815901"/>
                <a:ext cx="4572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dirty="0">
                          <a:solidFill>
                            <a:srgbClr val="0040C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B51F3193-151B-20BC-F404-AF5B631A90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4715" y="2815901"/>
                <a:ext cx="457200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8873563-8994-2A54-7EEB-02D9A972B314}"/>
                  </a:ext>
                </a:extLst>
              </p:cNvPr>
              <p:cNvSpPr txBox="1"/>
              <p:nvPr/>
            </p:nvSpPr>
            <p:spPr>
              <a:xfrm>
                <a:off x="3418114" y="2826786"/>
                <a:ext cx="4572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dirty="0">
                          <a:solidFill>
                            <a:srgbClr val="0040C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8873563-8994-2A54-7EEB-02D9A972B3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8114" y="2826786"/>
                <a:ext cx="457200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12" grpId="0"/>
      <p:bldP spid="1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maison, puis clôt la séance..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Exercice à préparer à la maison pour la prochaine séance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F55B392-FE7B-9C4E-744F-DC58B9ED60D4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105</a:t>
            </a:r>
          </a:p>
        </p:txBody>
      </p:sp>
      <p:pic>
        <p:nvPicPr>
          <p:cNvPr id="6" name="Image 5" descr="Une image contenant texte, ligne, Polic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231BA666-8726-4AAE-9603-BFD9145E32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857" y="1956120"/>
            <a:ext cx="9948619" cy="3312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collective (</a:t>
              </a:r>
              <a:r>
                <a:rPr lang="fr-FR" sz="1867" b="1" kern="0" dirty="0" err="1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VdC</a:t>
              </a: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)</a:t>
              </a:r>
              <a:r>
                <a:rPr lang="ar-MA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 </a:t>
              </a:r>
              <a:endParaRPr lang="fr-FR" sz="1867" b="1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en binôme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sX0" fmla="*/ 0 w 1466850"/>
              <a:gd name="csY0" fmla="*/ 0 h 1524000"/>
              <a:gd name="csX1" fmla="*/ 474281 w 1466850"/>
              <a:gd name="csY1" fmla="*/ 0 h 1524000"/>
              <a:gd name="csX2" fmla="*/ 948563 w 1466850"/>
              <a:gd name="csY2" fmla="*/ 0 h 1524000"/>
              <a:gd name="csX3" fmla="*/ 1466850 w 1466850"/>
              <a:gd name="csY3" fmla="*/ 0 h 1524000"/>
              <a:gd name="csX4" fmla="*/ 1466850 w 1466850"/>
              <a:gd name="csY4" fmla="*/ 462280 h 1524000"/>
              <a:gd name="csX5" fmla="*/ 1466850 w 1466850"/>
              <a:gd name="csY5" fmla="*/ 1000760 h 1524000"/>
              <a:gd name="csX6" fmla="*/ 1466850 w 1466850"/>
              <a:gd name="csY6" fmla="*/ 1524000 h 1524000"/>
              <a:gd name="csX7" fmla="*/ 948563 w 1466850"/>
              <a:gd name="csY7" fmla="*/ 1524000 h 1524000"/>
              <a:gd name="csX8" fmla="*/ 444945 w 1466850"/>
              <a:gd name="csY8" fmla="*/ 1524000 h 1524000"/>
              <a:gd name="csX9" fmla="*/ 0 w 1466850"/>
              <a:gd name="csY9" fmla="*/ 1524000 h 1524000"/>
              <a:gd name="csX10" fmla="*/ 0 w 1466850"/>
              <a:gd name="csY10" fmla="*/ 1061720 h 1524000"/>
              <a:gd name="csX11" fmla="*/ 0 w 1466850"/>
              <a:gd name="csY11" fmla="*/ 523240 h 1524000"/>
              <a:gd name="csX12" fmla="*/ 0 w 1466850"/>
              <a:gd name="csY12" fmla="*/ 0 h 1524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Livret de l’élève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Autre matériel</a:t>
            </a:r>
          </a:p>
        </p:txBody>
      </p:sp>
      <p:pic>
        <p:nvPicPr>
          <p:cNvPr id="18" name="Google Shape;1000;p109">
            <a:extLst>
              <a:ext uri="{FF2B5EF4-FFF2-40B4-BE49-F238E27FC236}">
                <a16:creationId xmlns:a16="http://schemas.microsoft.com/office/drawing/2014/main" id="{9E51B0A2-61BE-B2FE-2685-34EBB5FF9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" r="1528"/>
          <a:stretch/>
        </p:blipFill>
        <p:spPr>
          <a:xfrm>
            <a:off x="2288711" y="2268362"/>
            <a:ext cx="2783064" cy="3835783"/>
          </a:xfrm>
          <a:prstGeom prst="rect">
            <a:avLst/>
          </a:prstGeom>
          <a:noFill/>
          <a:ln cap="flat">
            <a:solidFill>
              <a:srgbClr val="336FB6"/>
            </a:solidFill>
          </a:ln>
        </p:spPr>
      </p:pic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101920" y="2831843"/>
            <a:ext cx="2454437" cy="2734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9AC41C-233F-A17C-E10D-80274621063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53174" y="3735051"/>
            <a:ext cx="3619500" cy="2514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6E59D9-571C-BF58-B8D6-160ED8C46B2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20052" y="2115869"/>
            <a:ext cx="1632389" cy="1164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5975323" y="210028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2500" y="3009732"/>
            <a:ext cx="894928" cy="8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232CAA3-3DD0-98FF-820D-35B618FC3569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Une banque des bons et mauvais comportements </a:t>
            </a:r>
            <a:endParaRPr kumimoji="0" lang="en-US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910BE2-3881-7D0E-E803-A3E02C53654F}"/>
              </a:ext>
            </a:extLst>
          </p:cNvPr>
          <p:cNvSpPr/>
          <p:nvPr/>
        </p:nvSpPr>
        <p:spPr>
          <a:xfrm>
            <a:off x="7133351" y="1048837"/>
            <a:ext cx="4566868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kumimoji="0" lang="fr-MA" sz="21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43B037-1F4C-D530-B71B-CF5B381045B5}"/>
              </a:ext>
            </a:extLst>
          </p:cNvPr>
          <p:cNvSpPr/>
          <p:nvPr/>
        </p:nvSpPr>
        <p:spPr>
          <a:xfrm>
            <a:off x="491781" y="1048837"/>
            <a:ext cx="4368339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kumimoji="0" lang="fr-MA" sz="21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2F5B7BB-A09E-350C-C581-9BD7ACC403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29" b="96070" l="9948" r="89791">
                        <a14:foregroundMark x1="39005" y1="6376" x2="57068" y2="4716"/>
                        <a14:foregroundMark x1="31937" y1="95633" x2="42408" y2="88908"/>
                        <a14:foregroundMark x1="57723" y1="96070" x2="58639" y2="89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79" y="1796803"/>
            <a:ext cx="3173351" cy="476002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BE3944C-573E-4613-C6E7-D1F8D09B79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94" b="94596" l="9961" r="89844">
                        <a14:foregroundMark x1="46582" y1="91341" x2="61328" y2="88086"/>
                        <a14:foregroundMark x1="68652" y1="94661" x2="79980" y2="86654"/>
                        <a14:foregroundMark x1="79980" y1="86654" x2="79980" y2="86263"/>
                        <a14:foregroundMark x1="53320" y1="19857" x2="57324" y2="19010"/>
                        <a14:foregroundMark x1="61914" y1="18620" x2="69336" y2="19401"/>
                        <a14:foregroundMark x1="79102" y1="31706" x2="82520" y2="43164"/>
                        <a14:foregroundMark x1="48438" y1="44531" x2="50000" y2="34570"/>
                        <a14:foregroundMark x1="53711" y1="8594" x2="71094" y2="8984"/>
                        <a14:foregroundMark x1="49707" y1="33919" x2="52148" y2="3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858" y="1557149"/>
            <a:ext cx="3492888" cy="5239333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A43F9CB2-84EE-684F-76D0-BB5DC6421965}"/>
              </a:ext>
            </a:extLst>
          </p:cNvPr>
          <p:cNvSpPr/>
          <p:nvPr/>
        </p:nvSpPr>
        <p:spPr>
          <a:xfrm rot="20889684">
            <a:off x="7305399" y="2079939"/>
            <a:ext cx="1824184" cy="1403623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J’oublie 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mon    ardoise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4168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88670" y="177800"/>
            <a:ext cx="10539730" cy="48514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i="0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720090" y="621653"/>
            <a:ext cx="107094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contrôle  les réalisations d’un échantillon d’élèves avant de passer à la correction au tableau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F92BAF7-6798-6F1E-7630-1E8B8D7DB195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103</a:t>
            </a:r>
          </a:p>
        </p:txBody>
      </p:sp>
      <p:pic>
        <p:nvPicPr>
          <p:cNvPr id="5" name="Image 4" descr="Une image contenant texte, capture d’écran, Police, ligne&#10;&#10;Le contenu généré par l’IA peut être incorrect.">
            <a:extLst>
              <a:ext uri="{FF2B5EF4-FFF2-40B4-BE49-F238E27FC236}">
                <a16:creationId xmlns:a16="http://schemas.microsoft.com/office/drawing/2014/main" id="{CF1CD302-4F89-AEC4-B87A-2E0BC4942D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619" y="2202748"/>
            <a:ext cx="11502396" cy="221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sX0" fmla="*/ 0 w 1154374"/>
              <a:gd name="csY0" fmla="*/ 0 h 1162800"/>
              <a:gd name="csX1" fmla="*/ 565643 w 1154374"/>
              <a:gd name="csY1" fmla="*/ 0 h 1162800"/>
              <a:gd name="csX2" fmla="*/ 1154374 w 1154374"/>
              <a:gd name="csY2" fmla="*/ 0 h 1162800"/>
              <a:gd name="csX3" fmla="*/ 1154374 w 1154374"/>
              <a:gd name="csY3" fmla="*/ 593028 h 1162800"/>
              <a:gd name="csX4" fmla="*/ 1154374 w 1154374"/>
              <a:gd name="csY4" fmla="*/ 1162800 h 1162800"/>
              <a:gd name="csX5" fmla="*/ 565643 w 1154374"/>
              <a:gd name="csY5" fmla="*/ 1162800 h 1162800"/>
              <a:gd name="csX6" fmla="*/ 0 w 1154374"/>
              <a:gd name="csY6" fmla="*/ 1162800 h 1162800"/>
              <a:gd name="csX7" fmla="*/ 0 w 1154374"/>
              <a:gd name="csY7" fmla="*/ 604656 h 1162800"/>
              <a:gd name="csX8" fmla="*/ 0 w 1154374"/>
              <a:gd name="csY8" fmla="*/ 0 h 11628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8700</TotalTime>
  <Words>1174</Words>
  <Application>Microsoft Office PowerPoint</Application>
  <PresentationFormat>Grand écran</PresentationFormat>
  <Paragraphs>213</Paragraphs>
  <Slides>40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40</vt:i4>
      </vt:variant>
    </vt:vector>
  </HeadingPairs>
  <TitlesOfParts>
    <vt:vector size="50" baseType="lpstr">
      <vt:lpstr>Aptos</vt:lpstr>
      <vt:lpstr>Arial</vt:lpstr>
      <vt:lpstr>Calibri</vt:lpstr>
      <vt:lpstr>Cambria Math</vt:lpstr>
      <vt:lpstr>Dosis</vt:lpstr>
      <vt:lpstr>Dosis Bold</vt:lpstr>
      <vt:lpstr>Poppins ExtraBold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radouane berdouzi</cp:lastModifiedBy>
  <cp:revision>1156</cp:revision>
  <cp:lastPrinted>2024-10-05T19:15:58Z</cp:lastPrinted>
  <dcterms:created xsi:type="dcterms:W3CDTF">2024-05-28T10:13:44Z</dcterms:created>
  <dcterms:modified xsi:type="dcterms:W3CDTF">2025-12-24T09:24:08Z</dcterms:modified>
</cp:coreProperties>
</file>