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ppt/theme/themeOverride13.xml" ContentType="application/vnd.openxmlformats-officedocument.themeOverride+xml"/>
  <Override PartName="/ppt/theme/themeOverride14.xml" ContentType="application/vnd.openxmlformats-officedocument.themeOverride+xml"/>
  <Override PartName="/ppt/theme/themeOverride15.xml" ContentType="application/vnd.openxmlformats-officedocument.themeOverride+xml"/>
  <Override PartName="/ppt/theme/themeOverride16.xml" ContentType="application/vnd.openxmlformats-officedocument.themeOverride+xml"/>
  <Override PartName="/ppt/theme/themeOverride17.xml" ContentType="application/vnd.openxmlformats-officedocument.themeOverride+xml"/>
  <Override PartName="/ppt/theme/themeOverride18.xml" ContentType="application/vnd.openxmlformats-officedocument.themeOverride+xml"/>
  <Override PartName="/ppt/theme/themeOverride19.xml" ContentType="application/vnd.openxmlformats-officedocument.themeOverr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theme/themeOverride20.xml" ContentType="application/vnd.openxmlformats-officedocument.themeOverride+xml"/>
  <Override PartName="/ppt/theme/themeOverride21.xml" ContentType="application/vnd.openxmlformats-officedocument.themeOverride+xml"/>
  <Override PartName="/ppt/theme/themeOverride22.xml" ContentType="application/vnd.openxmlformats-officedocument.themeOverride+xml"/>
  <Override PartName="/ppt/theme/themeOverride23.xml" ContentType="application/vnd.openxmlformats-officedocument.themeOverride+xml"/>
  <Override PartName="/ppt/theme/themeOverride24.xml" ContentType="application/vnd.openxmlformats-officedocument.themeOverride+xml"/>
  <Override PartName="/ppt/theme/themeOverride25.xml" ContentType="application/vnd.openxmlformats-officedocument.themeOverride+xml"/>
  <Override PartName="/ppt/theme/themeOverride26.xml" ContentType="application/vnd.openxmlformats-officedocument.themeOverride+xml"/>
  <Override PartName="/ppt/theme/themeOverride27.xml" ContentType="application/vnd.openxmlformats-officedocument.themeOverride+xml"/>
  <Override PartName="/ppt/theme/themeOverride28.xml" ContentType="application/vnd.openxmlformats-officedocument.themeOverride+xml"/>
  <Override PartName="/ppt/theme/themeOverride29.xml" ContentType="application/vnd.openxmlformats-officedocument.themeOverride+xml"/>
  <Override PartName="/ppt/theme/themeOverride30.xml" ContentType="application/vnd.openxmlformats-officedocument.themeOverride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theme/themeOverride31.xml" ContentType="application/vnd.openxmlformats-officedocument.themeOverride+xml"/>
  <Override PartName="/ppt/theme/themeOverride32.xml" ContentType="application/vnd.openxmlformats-officedocument.themeOverride+xml"/>
  <Override PartName="/ppt/theme/themeOverride33.xml" ContentType="application/vnd.openxmlformats-officedocument.themeOverride+xml"/>
  <Override PartName="/ppt/theme/themeOverride34.xml" ContentType="application/vnd.openxmlformats-officedocument.themeOverride+xml"/>
  <Override PartName="/ppt/theme/themeOverride35.xml" ContentType="application/vnd.openxmlformats-officedocument.themeOverride+xml"/>
  <Override PartName="/ppt/theme/themeOverride36.xml" ContentType="application/vnd.openxmlformats-officedocument.themeOverride+xml"/>
  <Override PartName="/ppt/theme/themeOverride37.xml" ContentType="application/vnd.openxmlformats-officedocument.themeOverride+xml"/>
  <Override PartName="/ppt/theme/themeOverride38.xml" ContentType="application/vnd.openxmlformats-officedocument.themeOverride+xml"/>
  <Override PartName="/ppt/theme/themeOverride39.xml" ContentType="application/vnd.openxmlformats-officedocument.themeOverride+xml"/>
  <Override PartName="/ppt/theme/themeOverride40.xml" ContentType="application/vnd.openxmlformats-officedocument.themeOverride+xml"/>
  <Override PartName="/ppt/theme/themeOverride41.xml" ContentType="application/vnd.openxmlformats-officedocument.themeOverride+xml"/>
  <Override PartName="/ppt/theme/themeOverride4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8"/>
  </p:notesMasterIdLst>
  <p:handoutMasterIdLst>
    <p:handoutMasterId r:id="rId69"/>
  </p:handoutMasterIdLst>
  <p:sldIdLst>
    <p:sldId id="308" r:id="rId2"/>
    <p:sldId id="288" r:id="rId3"/>
    <p:sldId id="289" r:id="rId4"/>
    <p:sldId id="286" r:id="rId5"/>
    <p:sldId id="350" r:id="rId6"/>
    <p:sldId id="264" r:id="rId7"/>
    <p:sldId id="2147483446" r:id="rId8"/>
    <p:sldId id="292" r:id="rId9"/>
    <p:sldId id="293" r:id="rId10"/>
    <p:sldId id="258" r:id="rId11"/>
    <p:sldId id="294" r:id="rId12"/>
    <p:sldId id="256" r:id="rId13"/>
    <p:sldId id="265" r:id="rId14"/>
    <p:sldId id="257" r:id="rId15"/>
    <p:sldId id="266" r:id="rId16"/>
    <p:sldId id="285" r:id="rId17"/>
    <p:sldId id="295" r:id="rId18"/>
    <p:sldId id="267" r:id="rId19"/>
    <p:sldId id="296" r:id="rId20"/>
    <p:sldId id="268" r:id="rId21"/>
    <p:sldId id="269" r:id="rId22"/>
    <p:sldId id="2147483423" r:id="rId23"/>
    <p:sldId id="2147483424" r:id="rId24"/>
    <p:sldId id="2147483447" r:id="rId25"/>
    <p:sldId id="2147483448" r:id="rId26"/>
    <p:sldId id="2147483449" r:id="rId27"/>
    <p:sldId id="2147483450" r:id="rId28"/>
    <p:sldId id="2147483451" r:id="rId29"/>
    <p:sldId id="2147483452" r:id="rId30"/>
    <p:sldId id="2147483453" r:id="rId31"/>
    <p:sldId id="2147483454" r:id="rId32"/>
    <p:sldId id="2147483429" r:id="rId33"/>
    <p:sldId id="270" r:id="rId34"/>
    <p:sldId id="271" r:id="rId35"/>
    <p:sldId id="272" r:id="rId36"/>
    <p:sldId id="2147483419" r:id="rId37"/>
    <p:sldId id="2147483457" r:id="rId38"/>
    <p:sldId id="2147483422" r:id="rId39"/>
    <p:sldId id="2147483458" r:id="rId40"/>
    <p:sldId id="2147483459" r:id="rId41"/>
    <p:sldId id="2147483460" r:id="rId42"/>
    <p:sldId id="2147483461" r:id="rId43"/>
    <p:sldId id="2147483462" r:id="rId44"/>
    <p:sldId id="2147483463" r:id="rId45"/>
    <p:sldId id="2147483464" r:id="rId46"/>
    <p:sldId id="2147483465" r:id="rId47"/>
    <p:sldId id="2147483466" r:id="rId48"/>
    <p:sldId id="2147483467" r:id="rId49"/>
    <p:sldId id="298" r:id="rId50"/>
    <p:sldId id="274" r:id="rId51"/>
    <p:sldId id="299" r:id="rId52"/>
    <p:sldId id="311" r:id="rId53"/>
    <p:sldId id="312" r:id="rId54"/>
    <p:sldId id="332" r:id="rId55"/>
    <p:sldId id="333" r:id="rId56"/>
    <p:sldId id="300" r:id="rId57"/>
    <p:sldId id="301" r:id="rId58"/>
    <p:sldId id="2147483456" r:id="rId59"/>
    <p:sldId id="303" r:id="rId60"/>
    <p:sldId id="304" r:id="rId61"/>
    <p:sldId id="282" r:id="rId62"/>
    <p:sldId id="305" r:id="rId63"/>
    <p:sldId id="262" r:id="rId64"/>
    <p:sldId id="283" r:id="rId65"/>
    <p:sldId id="284" r:id="rId66"/>
    <p:sldId id="2147483421" r:id="rId67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350"/>
            <p14:sldId id="264"/>
            <p14:sldId id="2147483446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294"/>
            <p14:sldId id="256"/>
            <p14:sldId id="265"/>
            <p14:sldId id="257"/>
            <p14:sldId id="266"/>
            <p14:sldId id="285"/>
          </p14:sldIdLst>
        </p14:section>
        <p14:section name="Contrôle des cahiers" id="{D246771F-C8AA-4F75-BAD7-8024CAB55D79}">
          <p14:sldIdLst>
            <p14:sldId id="295"/>
            <p14:sldId id="267"/>
          </p14:sldIdLst>
        </p14:section>
        <p14:section name="Activation des prérequis" id="{8E8D053C-3AAA-4FF0-9D84-FCA59ECBA887}">
          <p14:sldIdLst>
            <p14:sldId id="296"/>
            <p14:sldId id="268"/>
            <p14:sldId id="269"/>
            <p14:sldId id="2147483423"/>
            <p14:sldId id="2147483424"/>
            <p14:sldId id="2147483447"/>
            <p14:sldId id="2147483448"/>
            <p14:sldId id="2147483449"/>
            <p14:sldId id="2147483450"/>
            <p14:sldId id="2147483451"/>
            <p14:sldId id="2147483452"/>
            <p14:sldId id="2147483453"/>
            <p14:sldId id="2147483454"/>
            <p14:sldId id="2147483429"/>
            <p14:sldId id="270"/>
            <p14:sldId id="271"/>
            <p14:sldId id="272"/>
            <p14:sldId id="2147483419"/>
            <p14:sldId id="2147483457"/>
            <p14:sldId id="2147483422"/>
            <p14:sldId id="2147483458"/>
            <p14:sldId id="2147483459"/>
            <p14:sldId id="2147483460"/>
            <p14:sldId id="2147483461"/>
            <p14:sldId id="2147483462"/>
            <p14:sldId id="2147483463"/>
            <p14:sldId id="2147483464"/>
            <p14:sldId id="2147483465"/>
            <p14:sldId id="2147483466"/>
            <p14:sldId id="2147483467"/>
          </p14:sldIdLst>
        </p14:section>
        <p14:section name="Déclaration de l’objectif" id="{096B6BF6-20D6-43DE-B358-982838B98259}">
          <p14:sldIdLst/>
        </p14:section>
        <p14:section name="Modelage" id="{6D007598-4F88-4283-9E36-970C44D688AD}">
          <p14:sldIdLst>
            <p14:sldId id="298"/>
            <p14:sldId id="274"/>
          </p14:sldIdLst>
        </p14:section>
        <p14:section name="Pratique collective" id="{CF34AB29-930A-422C-8BB3-41EE66488593}">
          <p14:sldIdLst>
            <p14:sldId id="299"/>
            <p14:sldId id="311"/>
            <p14:sldId id="312"/>
            <p14:sldId id="332"/>
            <p14:sldId id="333"/>
          </p14:sldIdLst>
        </p14:section>
        <p14:section name="Pratique en binôme" id="{B5D45BF5-6276-4DCA-B0C6-B46ADF983B36}">
          <p14:sldIdLst>
            <p14:sldId id="300"/>
            <p14:sldId id="301"/>
            <p14:sldId id="2147483456"/>
          </p14:sldIdLst>
        </p14:section>
        <p14:section name="Pratique autonome" id="{89211873-F649-4A72-AB32-DC4F4703E8C4}">
          <p14:sldIdLst>
            <p14:sldId id="303"/>
            <p14:sldId id="304"/>
            <p14:sldId id="282"/>
          </p14:sldIdLst>
        </p14:section>
        <p14:section name="Clôture de la séance" id="{EBCF91DF-0CDC-4636-96C9-6E6A8A771057}">
          <p14:sldIdLst>
            <p14:sldId id="305"/>
            <p14:sldId id="262"/>
            <p14:sldId id="283"/>
            <p14:sldId id="284"/>
            <p14:sldId id="214748342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3E2D5"/>
    <a:srgbClr val="C8F5E8"/>
    <a:srgbClr val="156082"/>
    <a:srgbClr val="1D6FA9"/>
    <a:srgbClr val="DCEAF7"/>
    <a:srgbClr val="7F7F7F"/>
    <a:srgbClr val="F19D19"/>
    <a:srgbClr val="DCE6F2"/>
    <a:srgbClr val="E0EFE9"/>
    <a:srgbClr val="BFE0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152" autoAdjust="0"/>
    <p:restoredTop sz="94660"/>
  </p:normalViewPr>
  <p:slideViewPr>
    <p:cSldViewPr snapToGrid="0">
      <p:cViewPr varScale="1">
        <p:scale>
          <a:sx n="74" d="100"/>
          <a:sy n="74" d="100"/>
        </p:scale>
        <p:origin x="59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264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07/04/2026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07T23:14:01.8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07T23:14:02.7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07T23:14:03.9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07T23:14:04.3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24575,'0'0'0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07T23:14:38.2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24575,'0'0'0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07T23:14:38.6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24575,'0'0'0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07T23:14:39.0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24575,'0'0'0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07T23:14:02.7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07T23:14:03.969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07T23:14:04.313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07T23:14:38.21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24575,'0'0'0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07T23:14:38.635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24575,'0'0'0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07T23:14:39.01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0 1 24575,'0'0'0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07T23:13:37.19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1800 159 24575,'-25'0'0,"-11"0"0,-19 0 0,-9 0 0,-7 0 0,-8 0 0,-6 0 0,-10 0 0,45 0 0,0 0 0,-5 0 0,0 0 0,-2 0 0,0 0 0,-2 0 0,1 0 0,4 0 0,1 0 0,-41 0 0,14 0 0,16 0 0,9 0 0,26 0 0,7 0 0,21 0 0,43 0 0,48 0 0,-21-2 0,4-1 0,3-1 0,-1-2 0,-8-1 0,-5 0 0,21-6 0,-22 3 0,-10 4 0,17 3 0,23 0 0,-37 2 0,2 2 0,-2-1 0,-1 0 0,30 0 0,-27 0 0,-25 0 0,-9 0 0,0 0 0,0 0 0,5 0 0,2 0 0,0 0 0,0 0 0,-8 0 0,-8 2 0,-13 2 0,-26-1 0,-37 0 0,10-4 0,-6 2 0,-17 2 0,-4 2 0,-7 1 0,0 2 0,5 0 0,2 3 0,12 1 0,5 1 0,11-2 0,4 2 0,-34 10 0,3-4 0,-3-8 0,-1-7 0,5-4 0,8 0 0,11 0 0,9 0 0,5 0 0,-5 0 0,-10 0 0,-9-4 0,0 0 0,15-1 0,17 2 0,22 3 0,27 0 0,22 0 0,21 0 0,8 0 0,1 0 0,4 0 0,10 0 0,18-5 0,-39-2 0,1-1 0,4-2 0,-1-1 0,0-1 0,-2-1 0,-4 3 0,-2 1 0,38-1 0,-4 2 0,7 3 0,1 1 0,-6 1 0,-20 2 0,-24 0 0,-13-2 0,-5 0 0,4-3 0,6-2 0,4-1 0,-2-1 0,-4 4 0,-20 3 0,-10 2 0,-23 1 0,-10 0 0,-4 0 0,0 0 0,-1 0 0,-11 0 0,-29 0 0,20 0 0,-6 0 0,-16 0 0,-4 0 0,-12 5 0,-2 4 0,-1 3 0,2 4 0,10 2 0,5 3 0,10 0 0,8-1 0,-1 1 0,19-12 0,40-15 0,15-4 0,40-12 0,-7 6 0,7 1 0,21-2 0,6 0 0,9-1 0,2 1 0,-6 4 0,-3 2 0,-14 3 0,-6 2 0,18-1 0,-39 7 0,-21 0 0,-10 0 0,-9 0 0,-27 0 0,-63 0 0,19 0 0,-8 0 0,-19 1 0,-4 1 0,32 1 0,0 0 0,1 0 0,-18 4 0,6 0 0,17 1 0,7 1 0,-11 3 0,36-5 0,18-4 0,0-1 0,-10 3 0,-18 4 0,-19 5 0,-6-2 0,8-1 0,18-3 0,23-5 0,22 0 0,19-3 0,13 0 0,8-3 0,0 0 0,-2 0 0,6-3 0,13-1 0,22-4 0,10-2 0,3 1 0,-6 3 0,-10 2 0,-1 0 0,-11 3 0,-13 2 0,-14 2 0,-9 0 0,0 0 0,3 0 0,0 0 0,-3 0 0,-6 0 0,-5 0 0,7 0 0,5 0 0,2 0 0,-2 0 0,-10 0 0,-6 0 0,-6 0 0,-4 0 0,-1 0 0,-1 0 0,2 0 0,1 0 0,1 0 0,1 0 0,1 0 0,3 0 0,1 0 0,4 0 0,1 0 0,1 0 0,1 0 0,-5 0 0,-5 0 0,-5 0 0,-8 0 0,-17 0 0,-26 0 0,-27 0 0,-19 0 0,-5 0 0,9 0 0,17 0 0,19 0 0,16 2 0,9 4 0,-7 5 0,-11 7 0,-20 6 0,-19 4 0,-11 4 0,1 0 0,16-5 0,19-6 0,30-13 0,15-7 0,16-5 0,31 2 0,50 2 0,-20 0 0,7 0 0,14 0 0,3 0 0,-2 0 0,-2 0 0,-15 0 0,-6 0 0,24 0 0,-35-6 0,-34 5 0,-5-6 0,-12 4 0,2-1 0,-1-3 0,0 3 0,0 1 0,-2-1 0,5 1 0,-4-1 0,5-4 0,-3-2 0,4-5 0,0-7 0,3-1 0,0 0 0,0 2 0,0 4 0,1 3 0,-1 5 0,4-2 0,-6 6 0,1-2 0,-4 3 0,-4-2 0,4 0 0,-5 1 0,1-1 0,-1 0 0,-3 0 0,0-2 0,-7 2 0,-7 3 0,-12 0 0,-16 3 0,-13 2 0,-17 8 0,-14 9 0,0 7 0,7 5 0,14-4 0,17-6 0,11-7 0,8-8 0,4-3 0,1-3 0,4 0 0,4 0 0,-1 0 0,-4 0 0,-9 0 0,-8 0 0,2 0 0,5 0 0,5 0 0,0 5 0,10-3 0,-3 6 0,16-2 0,0 0 0,3 2 0,2-2 0,9-2 0,11 1 0,15 2 0,12 3 0,11 5 0,8 0 0,4-3 0,5-5 0,-5-4 0,-4-3 0,-8 0 0,-12 0 0,-10-2 0,-9-5 0,-7-6 0,-3-2 0,5 2 0,-12 6 0,5 4 0,-11 4 0,3 4 0,0 4 0,2 0 0,-2 0 0,-3-2 0,-2-2 0,-3 1 0,-7-1 0,-14-2 0,-16-2 0,-16-1 0,-8 0 0,4 0 0,3 0 0,-1 0 0,4 0 0,5 0 0,10 0 0,14 0 0,8 0 0,5 0 0,2 0 0,-1 0 0,3 0 0,1 0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6-02-07T23:14:01.831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24575,'0'0'0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07/04/2026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microsoft.com/office/2007/relationships/hdphoto" Target="../media/hdphoto3.wdp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1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drive.google.com/drive/folders/15A4aThGXboZ7RlTminYue4etFTXwyFRM?usp=drive_link" TargetMode="External"/><Relationship Id="rId5" Type="http://schemas.openxmlformats.org/officeDocument/2006/relationships/image" Target="../media/image27.svg"/><Relationship Id="rId4" Type="http://schemas.openxmlformats.org/officeDocument/2006/relationships/image" Target="../media/image26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6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drive.google.com/drive/folders/15A4aThGXboZ7RlTminYue4etFTXwyFRM?usp=drive_link" TargetMode="External"/><Relationship Id="rId5" Type="http://schemas.openxmlformats.org/officeDocument/2006/relationships/image" Target="../media/image27.svg"/><Relationship Id="rId4" Type="http://schemas.openxmlformats.org/officeDocument/2006/relationships/image" Target="../media/image26.sv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</a:t>
            </a:r>
          </a:p>
        </p:txBody>
      </p: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37B2A9C-AEBD-FDF9-BC64-EAACB3B217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1" y="3429000"/>
            <a:ext cx="4495799" cy="2997200"/>
          </a:xfrm>
          <a:prstGeom prst="rect">
            <a:avLst/>
          </a:prstGeom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356925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/>
        </p:nvSpPr>
        <p:spPr>
          <a:xfrm>
            <a:off x="391997" y="1378425"/>
            <a:ext cx="4993200" cy="83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Mathématiques</a:t>
            </a:r>
            <a:endParaRPr lang="fr-FR" sz="5400" b="1" i="0" u="none" strike="noStrike" kern="0" cap="none" spc="0" baseline="0" dirty="0">
              <a:solidFill>
                <a:srgbClr val="00206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/>
        </p:nvSpPr>
        <p:spPr>
          <a:xfrm>
            <a:off x="391997" y="2305050"/>
            <a:ext cx="1519200" cy="52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pérage dans la semain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à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6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guidée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533" y="5148686"/>
            <a:ext cx="132465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10087" y="5229083"/>
            <a:ext cx="1250065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72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8109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07/04/2026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5530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07/04/2026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1630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07/04/2026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07/04/2026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07/04/2026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07/04/2026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07/04/2026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07/04/2026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07/04/2026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07/04/2026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07/04/2026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fr-FR" sz="2133" b="1" kern="0" dirty="0">
              <a:solidFill>
                <a:srgbClr val="FFFFFF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endParaRPr lang="fr-FR" sz="1600" b="1" kern="0" dirty="0">
              <a:solidFill>
                <a:srgbClr val="0F9ED5">
                  <a:lumMod val="50000"/>
                </a:srgb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6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3F53C54E-E46B-BE6A-7090-B49A246EE51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04800" y="1262063"/>
            <a:ext cx="11291888" cy="579732"/>
          </a:xfrm>
        </p:spPr>
        <p:txBody>
          <a:bodyPr anchor="ctr"/>
          <a:lstStyle>
            <a:lvl1pPr marL="228600" marR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b="1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2000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85102E6-0455-3DD4-5369-92F47C665F4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04800" y="2628796"/>
            <a:ext cx="2873247" cy="390525"/>
          </a:xfrm>
        </p:spPr>
        <p:txBody>
          <a:bodyPr anchor="ctr"/>
          <a:lstStyle>
            <a:lvl1pPr marL="228600" marR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 b="1">
                <a:solidFill>
                  <a:srgbClr val="084F6A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algn="ctr">
              <a:buNone/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algn="ctr">
              <a:buNone/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algn="ctr">
              <a:buNone/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algn="ctr">
              <a:buNone/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</p:spTree>
    <p:extLst>
      <p:ext uri="{BB962C8B-B14F-4D97-AF65-F5344CB8AC3E}">
        <p14:creationId xmlns:p14="http://schemas.microsoft.com/office/powerpoint/2010/main" val="16122383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07/04/2026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  <p:sldLayoutId id="2147483695" r:id="rId27"/>
    <p:sldLayoutId id="2147483696" r:id="rId28"/>
    <p:sldLayoutId id="2147483697" r:id="rId29"/>
    <p:sldLayoutId id="2147483701" r:id="rId30"/>
    <p:sldLayoutId id="2147483699" r:id="rId31"/>
    <p:sldLayoutId id="2147483700" r:id="rId32"/>
    <p:sldLayoutId id="2147483682" r:id="rId33"/>
    <p:sldLayoutId id="2147483683" r:id="rId34"/>
    <p:sldLayoutId id="2147483653" r:id="rId35"/>
    <p:sldLayoutId id="2147483654" r:id="rId36"/>
    <p:sldLayoutId id="2147483655" r:id="rId37"/>
    <p:sldLayoutId id="2147483656" r:id="rId38"/>
    <p:sldLayoutId id="2147483657" r:id="rId39"/>
    <p:sldLayoutId id="2147483658" r:id="rId40"/>
    <p:sldLayoutId id="2147483659" r:id="rId41"/>
    <p:sldLayoutId id="2147483702" r:id="rId4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3.xml"/><Relationship Id="rId4" Type="http://schemas.openxmlformats.org/officeDocument/2006/relationships/image" Target="../media/image4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4.xml"/><Relationship Id="rId4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5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7.xml"/><Relationship Id="rId5" Type="http://schemas.microsoft.com/office/2007/relationships/hdphoto" Target="../media/hdphoto10.wdp"/><Relationship Id="rId4" Type="http://schemas.openxmlformats.org/officeDocument/2006/relationships/image" Target="../media/image5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8.xml"/><Relationship Id="rId5" Type="http://schemas.microsoft.com/office/2007/relationships/hdphoto" Target="../media/hdphoto11.wdp"/><Relationship Id="rId4" Type="http://schemas.openxmlformats.org/officeDocument/2006/relationships/image" Target="../media/image5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9.xml"/><Relationship Id="rId4" Type="http://schemas.openxmlformats.org/officeDocument/2006/relationships/image" Target="../media/image52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0.xml"/><Relationship Id="rId4" Type="http://schemas.openxmlformats.org/officeDocument/2006/relationships/image" Target="../media/image52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1.xml"/><Relationship Id="rId4" Type="http://schemas.openxmlformats.org/officeDocument/2006/relationships/image" Target="../media/image5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2.xml"/><Relationship Id="rId4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3.xml"/><Relationship Id="rId4" Type="http://schemas.openxmlformats.org/officeDocument/2006/relationships/image" Target="../media/image5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4.xml"/><Relationship Id="rId4" Type="http://schemas.openxmlformats.org/officeDocument/2006/relationships/image" Target="../media/image5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slideLayout" Target="../slideLayouts/slideLayout20.xml"/><Relationship Id="rId1" Type="http://schemas.openxmlformats.org/officeDocument/2006/relationships/themeOverride" Target="../theme/themeOverride15.xml"/><Relationship Id="rId5" Type="http://schemas.openxmlformats.org/officeDocument/2006/relationships/image" Target="../media/image49.png"/><Relationship Id="rId4" Type="http://schemas.openxmlformats.org/officeDocument/2006/relationships/image" Target="../media/image50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6.xml"/><Relationship Id="rId4" Type="http://schemas.openxmlformats.org/officeDocument/2006/relationships/image" Target="../media/image5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2.xml"/><Relationship Id="rId1" Type="http://schemas.openxmlformats.org/officeDocument/2006/relationships/themeOverride" Target="../theme/themeOverride18.xml"/></Relationships>
</file>

<file path=ppt/slides/_rels/slide37.xml.rels><?xml version="1.0" encoding="UTF-8" standalone="yes"?>
<Relationships xmlns="http://schemas.openxmlformats.org/package/2006/relationships"><Relationship Id="rId13" Type="http://schemas.openxmlformats.org/officeDocument/2006/relationships/customXml" Target="../ink/ink5.xml"/><Relationship Id="rId3" Type="http://schemas.openxmlformats.org/officeDocument/2006/relationships/image" Target="../media/image14.png"/><Relationship Id="rId12" Type="http://schemas.openxmlformats.org/officeDocument/2006/relationships/customXml" Target="../ink/ink4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19.xml"/><Relationship Id="rId11" Type="http://schemas.openxmlformats.org/officeDocument/2006/relationships/customXml" Target="../ink/ink3.xml"/><Relationship Id="rId15" Type="http://schemas.openxmlformats.org/officeDocument/2006/relationships/customXml" Target="../ink/ink7.xml"/><Relationship Id="rId10" Type="http://schemas.openxmlformats.org/officeDocument/2006/relationships/customXml" Target="../ink/ink2.xml"/><Relationship Id="rId4" Type="http://schemas.openxmlformats.org/officeDocument/2006/relationships/customXml" Target="../ink/ink1.xml"/><Relationship Id="rId9" Type="http://schemas.openxmlformats.org/officeDocument/2006/relationships/image" Target="../media/image66.png"/><Relationship Id="rId14" Type="http://schemas.openxmlformats.org/officeDocument/2006/relationships/customXml" Target="../ink/ink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3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2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2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2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2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2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2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2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2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29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customXml" Target="../ink/ink12.xml"/><Relationship Id="rId3" Type="http://schemas.openxmlformats.org/officeDocument/2006/relationships/image" Target="../media/image56.png"/><Relationship Id="rId7" Type="http://schemas.openxmlformats.org/officeDocument/2006/relationships/customXml" Target="../ink/ink8.xml"/><Relationship Id="rId12" Type="http://schemas.openxmlformats.org/officeDocument/2006/relationships/customXml" Target="../ink/ink11.xml"/><Relationship Id="rId2" Type="http://schemas.openxmlformats.org/officeDocument/2006/relationships/slideLayout" Target="../slideLayouts/slideLayout3.xml"/><Relationship Id="rId16" Type="http://schemas.openxmlformats.org/officeDocument/2006/relationships/customXml" Target="../ink/ink15.xml"/><Relationship Id="rId1" Type="http://schemas.openxmlformats.org/officeDocument/2006/relationships/themeOverride" Target="../theme/themeOverride30.xml"/><Relationship Id="rId6" Type="http://schemas.openxmlformats.org/officeDocument/2006/relationships/image" Target="../media/image58.png"/><Relationship Id="rId11" Type="http://schemas.openxmlformats.org/officeDocument/2006/relationships/customXml" Target="../ink/ink10.xml"/><Relationship Id="rId5" Type="http://schemas.openxmlformats.org/officeDocument/2006/relationships/image" Target="../media/image57.png"/><Relationship Id="rId15" Type="http://schemas.openxmlformats.org/officeDocument/2006/relationships/customXml" Target="../ink/ink14.xml"/><Relationship Id="rId10" Type="http://schemas.openxmlformats.org/officeDocument/2006/relationships/image" Target="../media/image66.png"/><Relationship Id="rId4" Type="http://schemas.openxmlformats.org/officeDocument/2006/relationships/image" Target="../media/image14.png"/><Relationship Id="rId9" Type="http://schemas.openxmlformats.org/officeDocument/2006/relationships/customXml" Target="../ink/ink9.xml"/><Relationship Id="rId14" Type="http://schemas.openxmlformats.org/officeDocument/2006/relationships/customXml" Target="../ink/ink13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31.xml"/><Relationship Id="rId4" Type="http://schemas.openxmlformats.org/officeDocument/2006/relationships/image" Target="../media/image59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32.xml"/><Relationship Id="rId4" Type="http://schemas.openxmlformats.org/officeDocument/2006/relationships/image" Target="../media/image59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33.xml"/><Relationship Id="rId4" Type="http://schemas.openxmlformats.org/officeDocument/2006/relationships/image" Target="../media/image60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34.xml"/><Relationship Id="rId4" Type="http://schemas.openxmlformats.org/officeDocument/2006/relationships/image" Target="../media/image60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25.xml"/><Relationship Id="rId1" Type="http://schemas.openxmlformats.org/officeDocument/2006/relationships/themeOverride" Target="../theme/themeOverride35.xml"/><Relationship Id="rId5" Type="http://schemas.openxmlformats.org/officeDocument/2006/relationships/image" Target="../media/image62.png"/><Relationship Id="rId4" Type="http://schemas.openxmlformats.org/officeDocument/2006/relationships/image" Target="../media/image18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slideLayout" Target="../slideLayouts/slideLayout25.xml"/><Relationship Id="rId1" Type="http://schemas.openxmlformats.org/officeDocument/2006/relationships/themeOverride" Target="../theme/themeOverride36.xml"/><Relationship Id="rId5" Type="http://schemas.openxmlformats.org/officeDocument/2006/relationships/image" Target="../media/image62.png"/><Relationship Id="rId4" Type="http://schemas.openxmlformats.org/officeDocument/2006/relationships/image" Target="../media/image18.jpeg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slideLayout" Target="../slideLayouts/slideLayout28.xml"/><Relationship Id="rId1" Type="http://schemas.openxmlformats.org/officeDocument/2006/relationships/themeOverride" Target="../theme/themeOverride3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slideLayout" Target="../slideLayouts/slideLayout6.xml"/><Relationship Id="rId1" Type="http://schemas.openxmlformats.org/officeDocument/2006/relationships/themeOverride" Target="../theme/themeOverride38.xml"/><Relationship Id="rId4" Type="http://schemas.microsoft.com/office/2007/relationships/hdphoto" Target="../media/hdphoto12.wdp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39.xml"/><Relationship Id="rId4" Type="http://schemas.openxmlformats.org/officeDocument/2006/relationships/hyperlink" Target="https://pixabay.com/fr/question-point-d-interrogation-1015308/" TargetMode="Externa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0.xml"/><Relationship Id="rId4" Type="http://schemas.openxmlformats.org/officeDocument/2006/relationships/image" Target="../media/image67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42.xml"/><Relationship Id="rId4" Type="http://schemas.openxmlformats.org/officeDocument/2006/relationships/image" Target="../media/image7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nKqNm9ug99VL6GK6mneZDdOGsalzPxTz?usp=drive_link" TargetMode="External"/><Relationship Id="rId1" Type="http://schemas.openxmlformats.org/officeDocument/2006/relationships/slideLayout" Target="../slideLayouts/slideLayout4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2</a:t>
            </a:r>
            <a:endParaRPr lang="fr-FR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46B463C-2C20-EB38-B568-79C9E364567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3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/>
        </p:nvGrpSpPr>
        <p:grpSpPr>
          <a:xfrm>
            <a:off x="271218" y="4592685"/>
            <a:ext cx="7275974" cy="522000"/>
            <a:chOff x="304312" y="4531839"/>
            <a:chExt cx="5990003" cy="696796"/>
          </a:xfrm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/>
        </p:nvGrpSpPr>
        <p:grpSpPr>
          <a:xfrm>
            <a:off x="271218" y="5289789"/>
            <a:ext cx="7275974" cy="725304"/>
            <a:chOff x="304312" y="5304657"/>
            <a:chExt cx="5990003" cy="696796"/>
          </a:xfrm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9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 txBox="1">
            <a:spLocks/>
          </p:cNvSpPr>
          <p:nvPr/>
        </p:nvSpPr>
        <p:spPr>
          <a:xfrm>
            <a:off x="2120815" y="4591216"/>
            <a:ext cx="4843667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sz="1800" b="1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 Quadrilatères particuliers </a:t>
            </a:r>
            <a:endParaRPr lang="fr-MA" dirty="0">
              <a:solidFill>
                <a:schemeClr val="bg1"/>
              </a:solidFill>
            </a:endParaRPr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 txBox="1">
            <a:spLocks/>
          </p:cNvSpPr>
          <p:nvPr/>
        </p:nvSpPr>
        <p:spPr>
          <a:xfrm>
            <a:off x="271217" y="4591216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 10 </a:t>
            </a:r>
          </a:p>
        </p:txBody>
      </p:sp>
      <p:sp>
        <p:nvSpPr>
          <p:cNvPr id="11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 txBox="1">
            <a:spLocks/>
          </p:cNvSpPr>
          <p:nvPr/>
        </p:nvSpPr>
        <p:spPr>
          <a:xfrm>
            <a:off x="291410" y="5379165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/>
              <a:t>Tâche 9</a:t>
            </a:r>
            <a:endParaRPr lang="fr-FR" dirty="0"/>
          </a:p>
        </p:txBody>
      </p:sp>
      <p:sp>
        <p:nvSpPr>
          <p:cNvPr id="12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 txBox="1">
            <a:spLocks/>
          </p:cNvSpPr>
          <p:nvPr/>
        </p:nvSpPr>
        <p:spPr>
          <a:xfrm>
            <a:off x="2096329" y="5288319"/>
            <a:ext cx="5450863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MA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723886B-68B9-6C47-27B9-58FEF8E6D239}"/>
              </a:ext>
            </a:extLst>
          </p:cNvPr>
          <p:cNvSpPr txBox="1"/>
          <p:nvPr/>
        </p:nvSpPr>
        <p:spPr>
          <a:xfrm>
            <a:off x="2369094" y="5288319"/>
            <a:ext cx="558767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MA" sz="1800" b="1" dirty="0">
                <a:solidFill>
                  <a:srgbClr val="FFFFFF"/>
                </a:solidFill>
                <a:effectLst/>
                <a:latin typeface="Calibri" panose="020F0502020204030204" pitchFamily="34" charset="0"/>
              </a:rPr>
              <a:t>Reconnaître le rectangle, le losange et le carré et montrer les propriétés de leurs diagonales </a:t>
            </a:r>
            <a:endParaRPr lang="fr-MA" sz="1600" dirty="0"/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latin typeface="Calibri" panose="020F0502020204030204"/>
              </a:rPr>
              <a:t>Bonjour! Prêts pour démarrer notre séance? Allons-y!</a:t>
            </a:r>
            <a:endParaRPr lang="fr-FR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D43FBD-3D96-5C11-B29E-7B7C90DACC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7393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BFAD14A-5CD2-F115-D5F1-55A9E4D4C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rappeler la signification de ces icônes?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79423D-A211-E359-3ADA-88468D534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9F98256E-5527-DC36-48D6-418FD8A63E4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730133DB-1135-1E01-7978-D36D9608878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1EE48F6D-F006-8CF3-F155-FBE9DEF41A9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40CF9AB9-32F9-D1BE-825C-8DA659EFA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709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FCFF5-44F3-ECD3-CD6F-0C38F8831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B545A46-849B-F9C1-A55E-C3B41BAEE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888A8C63-1272-1FEA-2FC1-240FA8B16AB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0539993E-512D-55A5-D681-31356781B0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59FEE208-2B5A-6403-1725-A52EA619FD8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251DD0-AFBA-78FA-88A3-99DEA1591817}"/>
              </a:ext>
            </a:extLst>
          </p:cNvPr>
          <p:cNvSpPr txBox="1"/>
          <p:nvPr/>
        </p:nvSpPr>
        <p:spPr>
          <a:xfrm>
            <a:off x="1468611" y="4077885"/>
            <a:ext cx="3771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participe activement.</a:t>
            </a: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lève la main pour participer</a:t>
            </a:r>
            <a:endParaRPr lang="fr-FR" sz="1200" dirty="0"/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id="{BA912C29-713E-AEE3-8DAC-6D0BEE26707E}"/>
              </a:ext>
            </a:extLst>
          </p:cNvPr>
          <p:cNvSpPr txBox="1"/>
          <p:nvPr/>
        </p:nvSpPr>
        <p:spPr>
          <a:xfrm>
            <a:off x="7350558" y="4077885"/>
            <a:ext cx="4400362" cy="9002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l’enseignant parle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d’autres camarades répondent à l’enseignant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C1F8369D-D9F1-260D-479C-3D7615A8C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924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D9EE0F-7BF8-0933-E140-43035A872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une situation en classe. Que remarquez-vous ? Ce comportement est-il approprié ? Pourquoi ? Que faudrait-il améliorer ou changer ?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512EDA7-2AA9-F227-251C-248049C3776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 en justifiant leurs réponses</a:t>
            </a:r>
          </a:p>
        </p:txBody>
      </p:sp>
      <p:pic>
        <p:nvPicPr>
          <p:cNvPr id="7" name="Google Shape;1333;p128">
            <a:extLst>
              <a:ext uri="{FF2B5EF4-FFF2-40B4-BE49-F238E27FC236}">
                <a16:creationId xmlns:a16="http://schemas.microsoft.com/office/drawing/2014/main" id="{1663B590-049D-FBC5-115B-76383C1CE62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2" descr="Lever la main - Icônes mains et gestes gratuites">
            <a:extLst>
              <a:ext uri="{FF2B5EF4-FFF2-40B4-BE49-F238E27FC236}">
                <a16:creationId xmlns:a16="http://schemas.microsoft.com/office/drawing/2014/main" id="{9E68E381-F390-CFAD-1EA5-DD3C65B475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6">
            <a:extLst>
              <a:ext uri="{FF2B5EF4-FFF2-40B4-BE49-F238E27FC236}">
                <a16:creationId xmlns:a16="http://schemas.microsoft.com/office/drawing/2014/main" id="{71E9D15B-3288-1418-8C55-D2D79C3ABD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5705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736DF-44D0-3B99-F897-8CD91D8AD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A38871-8CE2-E490-1DB3-76FEDC726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C’est un mauvais comportement. L’élève n’est pas attentif.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F8A74BA-AD66-0C46-FC08-81F7652E937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F37BA870-5E81-76EE-1DF9-963D88858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0" name="ZoneTexte 10">
            <a:extLst>
              <a:ext uri="{FF2B5EF4-FFF2-40B4-BE49-F238E27FC236}">
                <a16:creationId xmlns:a16="http://schemas.microsoft.com/office/drawing/2014/main" id="{11F69D1D-4E87-AB30-D67D-E31013DC38CE}"/>
              </a:ext>
            </a:extLst>
          </p:cNvPr>
          <p:cNvSpPr txBox="1"/>
          <p:nvPr/>
        </p:nvSpPr>
        <p:spPr>
          <a:xfrm>
            <a:off x="3483763" y="5585777"/>
            <a:ext cx="6847353" cy="66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867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L'élève est distrait pendant l'explication : il regarde ailleurs et ne prête pas attention à l'enseignant.</a:t>
            </a:r>
          </a:p>
        </p:txBody>
      </p:sp>
      <p:pic>
        <p:nvPicPr>
          <p:cNvPr id="11" name="Image 1">
            <a:extLst>
              <a:ext uri="{FF2B5EF4-FFF2-40B4-BE49-F238E27FC236}">
                <a16:creationId xmlns:a16="http://schemas.microsoft.com/office/drawing/2014/main" id="{04E7B0AF-C820-9B74-222E-D3EF518396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2284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CEE50-4919-109A-9103-ADEE1E988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Voici le comportement attendu</a:t>
            </a:r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CFC5FB-D0D2-0BEC-71D3-B8AA939D5F6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7AF1E7-AFBE-5E1F-1C5A-C784A9256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1667" y="1508086"/>
            <a:ext cx="4864456" cy="40305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797DCE9-10BF-C515-7002-3F9C70EF8331}"/>
              </a:ext>
            </a:extLst>
          </p:cNvPr>
          <p:cNvSpPr txBox="1"/>
          <p:nvPr/>
        </p:nvSpPr>
        <p:spPr>
          <a:xfrm>
            <a:off x="3473565" y="5694597"/>
            <a:ext cx="52806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fr-FR" sz="16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reconcentration</a:t>
            </a:r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passe aussi par le corps. Changer de posture envoie un signal d'alerte au cerveau pour l'inciter à écouter.</a:t>
            </a:r>
          </a:p>
        </p:txBody>
      </p:sp>
    </p:spTree>
    <p:extLst>
      <p:ext uri="{BB962C8B-B14F-4D97-AF65-F5344CB8AC3E}">
        <p14:creationId xmlns:p14="http://schemas.microsoft.com/office/powerpoint/2010/main" val="35390493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9CD532-0E3B-0905-4DBC-441E9874D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4552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9BD5B2-7762-593D-23DF-48AD015EA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commence par la correction de l’exercice maison de la séance précédente. (Corriger: de centre I)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85E4A41-1064-F24C-023F-22A5E29EA9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FAA6584-8557-0CE2-085A-8632A12501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Page :89</a:t>
            </a:r>
          </a:p>
        </p:txBody>
      </p:sp>
      <p:pic>
        <p:nvPicPr>
          <p:cNvPr id="5" name="Picture 52">
            <a:extLst>
              <a:ext uri="{FF2B5EF4-FFF2-40B4-BE49-F238E27FC236}">
                <a16:creationId xmlns:a16="http://schemas.microsoft.com/office/drawing/2014/main" id="{F905DF4D-BE2A-A7D3-B5B9-13E9F3B9E7B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5045" y="457806"/>
            <a:ext cx="404207" cy="41299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D926C29-2875-E7FB-F73C-0E39532715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289" y="1353032"/>
            <a:ext cx="11329360" cy="3381013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7F2CED8-C47E-90A1-BA5D-C18561000E9D}"/>
              </a:ext>
            </a:extLst>
          </p:cNvPr>
          <p:cNvSpPr txBox="1"/>
          <p:nvPr/>
        </p:nvSpPr>
        <p:spPr>
          <a:xfrm>
            <a:off x="7092142" y="2331489"/>
            <a:ext cx="254231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r>
              <a:rPr lang="fr-FR" sz="14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38127921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808D3F-4C8E-08E1-39EC-556A6D13E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justifier 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DCB8035-5461-50F4-F351-6DD2027C868A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Justifier : 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610B1A-EE2C-160B-0D48-AB996F5826E1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8" name="Image 7">
            <a:extLst>
              <a:ext uri="{FF2B5EF4-FFF2-40B4-BE49-F238E27FC236}">
                <a16:creationId xmlns:a16="http://schemas.microsoft.com/office/drawing/2014/main" id="{EB1BF6BB-B610-F732-E675-EF16810B1A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6373" y="2338470"/>
            <a:ext cx="4292600" cy="189230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3F3593D2-1836-99C7-E3F7-0608554FC452}"/>
              </a:ext>
            </a:extLst>
          </p:cNvPr>
          <p:cNvSpPr txBox="1"/>
          <p:nvPr/>
        </p:nvSpPr>
        <p:spPr>
          <a:xfrm>
            <a:off x="2465408" y="2777924"/>
            <a:ext cx="33522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ABCD est un parallélogramme </a:t>
            </a:r>
          </a:p>
        </p:txBody>
      </p:sp>
    </p:spTree>
    <p:extLst>
      <p:ext uri="{BB962C8B-B14F-4D97-AF65-F5344CB8AC3E}">
        <p14:creationId xmlns:p14="http://schemas.microsoft.com/office/powerpoint/2010/main" val="5165538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54A2DB28-C0D0-A7E6-BA86-9514ED4ED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D2AC0-C9AC-D6AB-6F4C-A240D8635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95480"/>
            <a:ext cx="10529279" cy="267549"/>
          </a:xfrm>
        </p:spPr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Rappelez vous: si dans un  quadrilatère les angles opposés sont égaux, alors c’est un parallélogramme.</a:t>
            </a:r>
            <a:br>
              <a:rPr lang="fr-FR" dirty="0">
                <a:latin typeface="Calibri" panose="020F0502020204030204"/>
              </a:rPr>
            </a:br>
            <a:r>
              <a:rPr lang="fr-FR" dirty="0">
                <a:latin typeface="Calibri" panose="020F0502020204030204"/>
              </a:rPr>
              <a:t>                            si dans un  quadrilatère les côtés opposés sont parallèles, alors c’est un parallélogramme</a:t>
            </a:r>
            <a:br>
              <a:rPr lang="fr-FR" dirty="0">
                <a:latin typeface="Calibri" panose="020F0502020204030204"/>
              </a:rPr>
            </a:br>
            <a:r>
              <a:rPr lang="fr-FR" dirty="0">
                <a:latin typeface="Calibri" panose="020F0502020204030204"/>
              </a:rPr>
              <a:t>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56AA572-DDFF-69BB-05E5-B854253ED06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66541" y="693614"/>
            <a:ext cx="11179175" cy="325863"/>
          </a:xfrm>
        </p:spPr>
        <p:txBody>
          <a:bodyPr>
            <a:normAutofit/>
          </a:bodyPr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sz="12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D5E08F41-3F1D-F266-8ADA-977119EE35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8F47E4CB-F555-21A4-A493-43A0C4F5B1C6}"/>
              </a:ext>
            </a:extLst>
          </p:cNvPr>
          <p:cNvSpPr/>
          <p:nvPr/>
        </p:nvSpPr>
        <p:spPr>
          <a:xfrm>
            <a:off x="1527464" y="2312251"/>
            <a:ext cx="8908750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F067982-DD8C-E613-63BA-BD619D645D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2669" y="2590418"/>
            <a:ext cx="2861107" cy="126125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3FF85BFE-AAFB-FA79-2A56-B7F169D6BF76}"/>
              </a:ext>
            </a:extLst>
          </p:cNvPr>
          <p:cNvSpPr txBox="1"/>
          <p:nvPr/>
        </p:nvSpPr>
        <p:spPr>
          <a:xfrm>
            <a:off x="2479143" y="2395959"/>
            <a:ext cx="39679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ABCD est un parallélogramme car :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63F0685F-A4BB-831C-442B-D7B0775969C7}"/>
              </a:ext>
            </a:extLst>
          </p:cNvPr>
          <p:cNvSpPr txBox="1"/>
          <p:nvPr/>
        </p:nvSpPr>
        <p:spPr>
          <a:xfrm>
            <a:off x="1755786" y="3545123"/>
            <a:ext cx="53030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Ou bien car les côtés opposés sont parallèles. 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B2625C6A-C057-B366-0B4C-5B9BC2407F5D}"/>
              </a:ext>
            </a:extLst>
          </p:cNvPr>
          <p:cNvSpPr txBox="1"/>
          <p:nvPr/>
        </p:nvSpPr>
        <p:spPr>
          <a:xfrm>
            <a:off x="1755786" y="2912768"/>
            <a:ext cx="388048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Les angles opposés sont égaux. </a:t>
            </a:r>
          </a:p>
        </p:txBody>
      </p:sp>
    </p:spTree>
    <p:extLst>
      <p:ext uri="{BB962C8B-B14F-4D97-AF65-F5344CB8AC3E}">
        <p14:creationId xmlns:p14="http://schemas.microsoft.com/office/powerpoint/2010/main" val="238496059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1CB1DAD8-FF75-AE30-47DE-6D71574D1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61F8ED-0C2F-25F4-56B8-DB6144DCE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Justifier 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DECD447-C953-757F-B5C1-B1E2A2ECB85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62988" y="646627"/>
            <a:ext cx="11179175" cy="267549"/>
          </a:xfrm>
        </p:spPr>
        <p:txBody>
          <a:bodyPr>
            <a:normAutofit/>
          </a:bodyPr>
          <a:lstStyle/>
          <a:p>
            <a:r>
              <a:rPr lang="fr-FR" sz="12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1294CAC-1D03-7EC2-34FC-6A1CB2F60E22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Justifier: 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5F1537A-6F2B-F24E-09A0-0C3D26236163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20AAC654-DCB3-FD13-31CA-051AFB21EA1D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D88F84B0-0A62-FE30-9E90-8D5D829575C5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E38C5FF-FF1A-DAED-9230-298C2AE4A374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5" name="Image 4">
            <a:extLst>
              <a:ext uri="{FF2B5EF4-FFF2-40B4-BE49-F238E27FC236}">
                <a16:creationId xmlns:a16="http://schemas.microsoft.com/office/drawing/2014/main" id="{7EA7A24A-E075-1350-4CC4-95860B3333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1726" y="2249035"/>
            <a:ext cx="2071170" cy="2071170"/>
          </a:xfrm>
          <a:prstGeom prst="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E2F80902-04C3-94C8-E205-64015FE951AB}"/>
              </a:ext>
            </a:extLst>
          </p:cNvPr>
          <p:cNvSpPr txBox="1"/>
          <p:nvPr/>
        </p:nvSpPr>
        <p:spPr>
          <a:xfrm>
            <a:off x="2523281" y="2835797"/>
            <a:ext cx="33522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ABCD est un parallélogramme </a:t>
            </a:r>
          </a:p>
        </p:txBody>
      </p:sp>
    </p:spTree>
    <p:extLst>
      <p:ext uri="{BB962C8B-B14F-4D97-AF65-F5344CB8AC3E}">
        <p14:creationId xmlns:p14="http://schemas.microsoft.com/office/powerpoint/2010/main" val="16082401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07BA9ED5-2386-F488-84ED-BB290D2A88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02D05AC-451D-4196-FF9C-FE4DFC016F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Rappelez vous: si dans un  quadrilatère  les angles opposés sont égaux alors c’est un parallélogramme.</a:t>
            </a:r>
            <a:br>
              <a:rPr lang="fr-FR" dirty="0">
                <a:latin typeface="Calibri" panose="020F0502020204030204"/>
              </a:rPr>
            </a:br>
            <a:r>
              <a:rPr lang="fr-FR" dirty="0">
                <a:latin typeface="Calibri" panose="020F0502020204030204"/>
              </a:rPr>
              <a:t>                             Si dans un quadrilatère les côtés opposés sont égaux alors c’est un parallélogramme. 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0CE526B-8DF5-CEAA-394C-6D2FFC45C0D8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6412" y="712868"/>
            <a:ext cx="11179175" cy="325863"/>
          </a:xfrm>
        </p:spPr>
        <p:txBody>
          <a:bodyPr>
            <a:normAutofit/>
          </a:bodyPr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sz="12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A8FC11CC-3F55-AB27-65FA-B14DAA4BB9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F7029D58-1737-A686-0A25-EDFC9F9A7838}"/>
              </a:ext>
            </a:extLst>
          </p:cNvPr>
          <p:cNvSpPr/>
          <p:nvPr/>
        </p:nvSpPr>
        <p:spPr>
          <a:xfrm>
            <a:off x="2390530" y="2312251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6EC86DC-7E20-1E2A-1674-978ABF15D539}"/>
              </a:ext>
            </a:extLst>
          </p:cNvPr>
          <p:cNvSpPr txBox="1"/>
          <p:nvPr/>
        </p:nvSpPr>
        <p:spPr>
          <a:xfrm>
            <a:off x="2558005" y="3808245"/>
            <a:ext cx="52774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Ou bien car  les côtés opposés sont parallèles 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4D621D8D-C916-A4E6-D741-52ABA629976B}"/>
              </a:ext>
            </a:extLst>
          </p:cNvPr>
          <p:cNvSpPr txBox="1"/>
          <p:nvPr/>
        </p:nvSpPr>
        <p:spPr>
          <a:xfrm>
            <a:off x="2558005" y="2920377"/>
            <a:ext cx="375936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Les angles opposés sont égaux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66B9F65-240F-58B0-7DD8-14E762C5E8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6450" y="2385517"/>
            <a:ext cx="2071170" cy="207117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EA79028F-17A8-BDA0-F227-333899D3025E}"/>
              </a:ext>
            </a:extLst>
          </p:cNvPr>
          <p:cNvSpPr txBox="1"/>
          <p:nvPr/>
        </p:nvSpPr>
        <p:spPr>
          <a:xfrm>
            <a:off x="2479143" y="2395959"/>
            <a:ext cx="39679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ABCD est un parallélogramme car : </a:t>
            </a:r>
          </a:p>
        </p:txBody>
      </p:sp>
    </p:spTree>
    <p:extLst>
      <p:ext uri="{BB962C8B-B14F-4D97-AF65-F5344CB8AC3E}">
        <p14:creationId xmlns:p14="http://schemas.microsoft.com/office/powerpoint/2010/main" val="251584090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867E03B9-31E5-9822-2651-6B7EE0883B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FC48BC1-A93B-6E09-C362-9B13802F10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Justifier 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8E83914-BFFC-144C-8984-0D34C900E0B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6412" y="613331"/>
            <a:ext cx="11179175" cy="267550"/>
          </a:xfrm>
        </p:spPr>
        <p:txBody>
          <a:bodyPr>
            <a:normAutofit/>
          </a:bodyPr>
          <a:lstStyle/>
          <a:p>
            <a:r>
              <a:rPr lang="fr-FR" sz="12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E382B37-EE81-B15D-3BD5-F21937381363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Justifier: 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147132C-1EF7-4BD1-D448-37BAD3D90092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DACEEA00-55A6-7D0E-17E3-970C7B41A0F0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14AA89C-748F-FAB5-AF47-566EE3AEAD6F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3FE8A07-A632-5C86-4881-530C77A1DD3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2" name="ZoneTexte 11">
            <a:extLst>
              <a:ext uri="{FF2B5EF4-FFF2-40B4-BE49-F238E27FC236}">
                <a16:creationId xmlns:a16="http://schemas.microsoft.com/office/drawing/2014/main" id="{DEAC50CB-F5B3-5F7B-0C2B-D0B53DA95E9D}"/>
              </a:ext>
            </a:extLst>
          </p:cNvPr>
          <p:cNvSpPr txBox="1"/>
          <p:nvPr/>
        </p:nvSpPr>
        <p:spPr>
          <a:xfrm>
            <a:off x="2523281" y="2835797"/>
            <a:ext cx="34173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ABCD est un parallélogramme.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5E4DA67-D794-B5D1-3487-B73A406CCB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8512" y="2329136"/>
            <a:ext cx="3441700" cy="187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99414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25F8B4C2-8EC9-79F3-B7C9-C5C36A1F3B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72829C-2B59-81EE-AB52-2DFBA1F69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Rappelez vous, si dans un  quadrilatère  les diagonales se coupent en leur milieu, alors c’est un parallélogramme.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919C4CC-DAB3-0445-0594-7CEB28FD899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6412" y="601586"/>
            <a:ext cx="11179175" cy="325864"/>
          </a:xfrm>
        </p:spPr>
        <p:txBody>
          <a:bodyPr>
            <a:normAutofit/>
          </a:bodyPr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sz="12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5F588D10-AF62-247E-026F-DDE72E7747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E8CFD8BB-5C0D-F0BB-0E76-368E0FFA418F}"/>
              </a:ext>
            </a:extLst>
          </p:cNvPr>
          <p:cNvSpPr/>
          <p:nvPr/>
        </p:nvSpPr>
        <p:spPr>
          <a:xfrm>
            <a:off x="2390530" y="2312251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D9BEE685-B571-C174-0E20-DC580B409DAC}"/>
              </a:ext>
            </a:extLst>
          </p:cNvPr>
          <p:cNvSpPr txBox="1"/>
          <p:nvPr/>
        </p:nvSpPr>
        <p:spPr>
          <a:xfrm>
            <a:off x="2246968" y="3072016"/>
            <a:ext cx="48031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Les diagonales se coupent en leur milieu.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6B5CE1D1-9311-5D14-EDB7-6E58AB8346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5538" y="2490927"/>
            <a:ext cx="2860676" cy="1562288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68CF18D7-71A0-ED0A-F934-500C7C7BAF96}"/>
              </a:ext>
            </a:extLst>
          </p:cNvPr>
          <p:cNvSpPr txBox="1"/>
          <p:nvPr/>
        </p:nvSpPr>
        <p:spPr>
          <a:xfrm>
            <a:off x="2479143" y="2395959"/>
            <a:ext cx="39679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ABCD est un parallélogramme car : </a:t>
            </a:r>
          </a:p>
        </p:txBody>
      </p:sp>
    </p:spTree>
    <p:extLst>
      <p:ext uri="{BB962C8B-B14F-4D97-AF65-F5344CB8AC3E}">
        <p14:creationId xmlns:p14="http://schemas.microsoft.com/office/powerpoint/2010/main" val="6364313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916664E8-CB6C-A940-4471-8FE55E647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E2E4E8-3947-C677-50CC-7E26903CC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Justifier 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7662876-B062-B91D-9D7F-4FE2294921E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6412" y="603630"/>
            <a:ext cx="11179175" cy="267550"/>
          </a:xfrm>
        </p:spPr>
        <p:txBody>
          <a:bodyPr>
            <a:normAutofit fontScale="70000" lnSpcReduction="20000"/>
          </a:bodyPr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F772DA6-1630-08B6-9AB3-AF1230E34AE5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Justifier: 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F8FC7AA-CC85-616E-507B-BCB7D72CD73A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CD1830A7-B973-49FF-8FDB-93ED904FD49E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57C6E05-C00A-066D-4EAC-21B9791A2450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CDD5CBA-728D-C5D9-4CAC-3BEE13BD0E07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2" name="ZoneTexte 11">
            <a:extLst>
              <a:ext uri="{FF2B5EF4-FFF2-40B4-BE49-F238E27FC236}">
                <a16:creationId xmlns:a16="http://schemas.microsoft.com/office/drawing/2014/main" id="{8A646630-924C-B8A5-C1EB-4F12F126B507}"/>
              </a:ext>
            </a:extLst>
          </p:cNvPr>
          <p:cNvSpPr txBox="1"/>
          <p:nvPr/>
        </p:nvSpPr>
        <p:spPr>
          <a:xfrm>
            <a:off x="2523281" y="2835797"/>
            <a:ext cx="33522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ABCD est un parallélogramme.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5FD01994-FF36-8656-7DD2-7DEFB59D9C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191" y="2444570"/>
            <a:ext cx="1962149" cy="1450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8826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FD1FD085-D784-9192-8779-D6D26E9BC8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FF76BB-3734-291B-F9EE-719BE8D11B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Rappelez vous, si dans un  quadrilatère les côtés opposés sont égaux alors c’est un parallélogramme.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E712128-061D-437F-BA60-A79AA102A6D7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6412" y="651257"/>
            <a:ext cx="11179175" cy="325864"/>
          </a:xfrm>
        </p:spPr>
        <p:txBody>
          <a:bodyPr>
            <a:normAutofit fontScale="70000" lnSpcReduction="20000"/>
          </a:bodyPr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ECC70B1A-0966-9B68-9051-CA99D1AA44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582BCA04-6421-E0E5-32AC-017730287913}"/>
              </a:ext>
            </a:extLst>
          </p:cNvPr>
          <p:cNvSpPr/>
          <p:nvPr/>
        </p:nvSpPr>
        <p:spPr>
          <a:xfrm>
            <a:off x="2390530" y="2312251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F944722-8F67-2354-37F2-F5A65E18E3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4901" y="2703530"/>
            <a:ext cx="1962149" cy="1450938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4CD0C19B-5CD1-EC3E-DFF6-B85FB8116D0B}"/>
              </a:ext>
            </a:extLst>
          </p:cNvPr>
          <p:cNvSpPr txBox="1"/>
          <p:nvPr/>
        </p:nvSpPr>
        <p:spPr>
          <a:xfrm>
            <a:off x="2558005" y="3020992"/>
            <a:ext cx="37682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Les côtés opposés sont égaux.  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3A3B5DF-0242-6669-9A01-E083503BAFEA}"/>
              </a:ext>
            </a:extLst>
          </p:cNvPr>
          <p:cNvSpPr txBox="1"/>
          <p:nvPr/>
        </p:nvSpPr>
        <p:spPr>
          <a:xfrm>
            <a:off x="2479143" y="2395959"/>
            <a:ext cx="39679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ABCD est un parallélogramme car : </a:t>
            </a:r>
          </a:p>
        </p:txBody>
      </p:sp>
    </p:spTree>
    <p:extLst>
      <p:ext uri="{BB962C8B-B14F-4D97-AF65-F5344CB8AC3E}">
        <p14:creationId xmlns:p14="http://schemas.microsoft.com/office/powerpoint/2010/main" val="74112978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A2873C10-9DF9-5ED8-042D-72AFA6E1A9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68AFD2-D744-AD47-6F65-F45A5C75DC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Justifier :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D0C9F52-51FA-65B3-9A13-EF1E42510DAE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62988" y="640616"/>
            <a:ext cx="11179175" cy="267550"/>
          </a:xfrm>
        </p:spPr>
        <p:txBody>
          <a:bodyPr>
            <a:normAutofit fontScale="70000" lnSpcReduction="20000"/>
          </a:bodyPr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B089BFB-D554-6885-8D63-2C2E9FB5FDB1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b="1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Justifier: 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2F698C9-88C8-B901-BAFA-1AB7111CC2F5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B4F2980E-1BBD-70C0-16A6-28707CF86FA1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C0035CE4-68AF-3FFA-B6ED-F7EB864597AB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515FC7A-70F8-C8FE-387A-207402E71124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12" name="ZoneTexte 11">
            <a:extLst>
              <a:ext uri="{FF2B5EF4-FFF2-40B4-BE49-F238E27FC236}">
                <a16:creationId xmlns:a16="http://schemas.microsoft.com/office/drawing/2014/main" id="{87EB16F3-5EB6-F803-6F3C-E5F6FFA2F711}"/>
              </a:ext>
            </a:extLst>
          </p:cNvPr>
          <p:cNvSpPr txBox="1"/>
          <p:nvPr/>
        </p:nvSpPr>
        <p:spPr>
          <a:xfrm>
            <a:off x="2523281" y="2835797"/>
            <a:ext cx="336258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ACEF est un parallélogramme.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C9A0661-74B9-9F53-4A1B-6F70C620FA3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6738" y="2632346"/>
            <a:ext cx="1955800" cy="142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8278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65F0CB3B-34D3-CC97-74AD-73AD496E5A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9B5FEC-CF5B-5F8F-7DF9-76218D920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Rappelez vous, si dans un  quadrilatère  les diagonales se coupent en leur milieu, alors c’est un parallélogramme.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BFA92E8-3CD8-8D48-F083-C641CAB3B94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6412" y="625684"/>
            <a:ext cx="11179175" cy="325864"/>
          </a:xfrm>
        </p:spPr>
        <p:txBody>
          <a:bodyPr>
            <a:normAutofit fontScale="70000" lnSpcReduction="20000"/>
          </a:bodyPr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8E1C865C-D8D3-9B5C-EF90-E598F2F693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6872115A-EA84-088A-8581-D80063FC6DB2}"/>
              </a:ext>
            </a:extLst>
          </p:cNvPr>
          <p:cNvSpPr/>
          <p:nvPr/>
        </p:nvSpPr>
        <p:spPr>
          <a:xfrm>
            <a:off x="2390530" y="2312251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BBCF41A-CD69-EBDF-44E1-EDAC273DEF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5472" y="2717799"/>
            <a:ext cx="1955800" cy="1422400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0CBFB8BD-A234-60DB-6D96-102D51145A69}"/>
              </a:ext>
            </a:extLst>
          </p:cNvPr>
          <p:cNvSpPr txBox="1"/>
          <p:nvPr/>
        </p:nvSpPr>
        <p:spPr>
          <a:xfrm>
            <a:off x="2656748" y="4053215"/>
            <a:ext cx="48031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Les diagonales se coupent en leur milieu.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6B1B2E8-675D-D1E6-F945-592EE223B111}"/>
              </a:ext>
            </a:extLst>
          </p:cNvPr>
          <p:cNvSpPr txBox="1"/>
          <p:nvPr/>
        </p:nvSpPr>
        <p:spPr>
          <a:xfrm>
            <a:off x="2479143" y="2395959"/>
            <a:ext cx="39679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ABCD est un parallélogramme car : </a:t>
            </a:r>
          </a:p>
        </p:txBody>
      </p:sp>
    </p:spTree>
    <p:extLst>
      <p:ext uri="{BB962C8B-B14F-4D97-AF65-F5344CB8AC3E}">
        <p14:creationId xmlns:p14="http://schemas.microsoft.com/office/powerpoint/2010/main" val="42339511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F9ED1880-3E95-3A94-DCE7-A09772F4AF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96B6D40-1DD6-FDBB-9991-DA9584C312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Rappelez vous,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5014840-4FEF-FD0A-0ACA-06A7D148D47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6412" y="668337"/>
            <a:ext cx="11179175" cy="267550"/>
          </a:xfrm>
        </p:spPr>
        <p:txBody>
          <a:bodyPr>
            <a:normAutofit fontScale="70000" lnSpcReduction="20000"/>
          </a:bodyPr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D76C5351-E2CA-2B1D-435A-FEF67038DD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C189AE7-21A7-95BC-5311-A1FB463725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619" y="1815193"/>
            <a:ext cx="11302762" cy="2789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8713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10AD0FAF-5E48-82AD-D754-0032B2D2B7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A97B11F-1416-C600-BB5D-4D0CAC25E6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Rappelez vous les propriétés des diagonales des parallélogrammes particuliers 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47A6DCB-EA51-B464-3EB7-829B225DBBE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466541" y="671999"/>
            <a:ext cx="11179175" cy="267549"/>
          </a:xfrm>
        </p:spPr>
        <p:txBody>
          <a:bodyPr>
            <a:normAutofit fontScale="70000" lnSpcReduction="20000"/>
          </a:bodyPr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79201205-09F5-EC99-ED30-25C752935E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4E2CAF7D-FD3D-DBE0-4D4D-A2CCC6EF61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619" y="1815193"/>
            <a:ext cx="11302762" cy="2789463"/>
          </a:xfrm>
          <a:prstGeom prst="rect">
            <a:avLst/>
          </a:prstGeom>
        </p:spPr>
      </p:pic>
      <p:cxnSp>
        <p:nvCxnSpPr>
          <p:cNvPr id="8" name="Connecteur droit avec flèche 7">
            <a:extLst>
              <a:ext uri="{FF2B5EF4-FFF2-40B4-BE49-F238E27FC236}">
                <a16:creationId xmlns:a16="http://schemas.microsoft.com/office/drawing/2014/main" id="{996B7780-483F-3ED4-6B60-FB695467FE4F}"/>
              </a:ext>
            </a:extLst>
          </p:cNvPr>
          <p:cNvCxnSpPr/>
          <p:nvPr/>
        </p:nvCxnSpPr>
        <p:spPr>
          <a:xfrm flipV="1">
            <a:off x="5829300" y="3020786"/>
            <a:ext cx="2514600" cy="24492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5F43FC7C-37F9-E8B1-E977-7E8ED0EB16BF}"/>
              </a:ext>
            </a:extLst>
          </p:cNvPr>
          <p:cNvCxnSpPr>
            <a:cxnSpLocks/>
          </p:cNvCxnSpPr>
          <p:nvPr/>
        </p:nvCxnSpPr>
        <p:spPr>
          <a:xfrm>
            <a:off x="5829300" y="3332388"/>
            <a:ext cx="2514600" cy="81189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11900CDE-E36F-A63F-28F6-C94707288BBE}"/>
              </a:ext>
            </a:extLst>
          </p:cNvPr>
          <p:cNvCxnSpPr/>
          <p:nvPr/>
        </p:nvCxnSpPr>
        <p:spPr>
          <a:xfrm flipV="1">
            <a:off x="5829300" y="3615871"/>
            <a:ext cx="2514600" cy="24492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5B5BAC8F-0BD5-7AD1-2FFC-886E9BC78540}"/>
              </a:ext>
            </a:extLst>
          </p:cNvPr>
          <p:cNvCxnSpPr>
            <a:cxnSpLocks/>
          </p:cNvCxnSpPr>
          <p:nvPr/>
        </p:nvCxnSpPr>
        <p:spPr>
          <a:xfrm>
            <a:off x="5829300" y="3922031"/>
            <a:ext cx="2514600" cy="288925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215033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7653F-4A6A-1321-8932-7EA9B4CC7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ce que vous devez retenir jusqu’ici: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8C3318-3A21-BB1F-19F6-3DD7EFF9DC3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70072" y="591716"/>
            <a:ext cx="11174095" cy="347258"/>
          </a:xfrm>
        </p:spPr>
        <p:txBody>
          <a:bodyPr>
            <a:normAutofit/>
          </a:bodyPr>
          <a:lstStyle/>
          <a:p>
            <a:r>
              <a:rPr lang="fr-FR" sz="1200" dirty="0">
                <a:solidFill>
                  <a:schemeClr val="bg2">
                    <a:lumMod val="75000"/>
                  </a:schemeClr>
                </a:solidFill>
              </a:rPr>
              <a:t>L’enseignant refait un feed-back sur ce qu’il faut retenir 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8E7B4A5F-454E-B79D-B0C4-1ABECAACC601}"/>
              </a:ext>
            </a:extLst>
          </p:cNvPr>
          <p:cNvSpPr txBox="1"/>
          <p:nvPr/>
        </p:nvSpPr>
        <p:spPr>
          <a:xfrm>
            <a:off x="384697" y="1098266"/>
            <a:ext cx="58641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Les quadrilatères suivants sont des parallélogrammes :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C55A5C9-6E4B-5053-070B-3D93B4C1C0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8366" y="1524883"/>
            <a:ext cx="2731730" cy="202001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24D77934-42A3-617C-3CC7-92C7B3C512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9649" y="1674485"/>
            <a:ext cx="2071170" cy="207117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FF626BF7-A5F5-297B-0ADE-F8DEBF0567F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697" y="1660017"/>
            <a:ext cx="4292600" cy="1892300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BE8261E7-D240-E21F-F4F9-C5F6CD84F5DE}"/>
              </a:ext>
            </a:extLst>
          </p:cNvPr>
          <p:cNvSpPr txBox="1"/>
          <p:nvPr/>
        </p:nvSpPr>
        <p:spPr>
          <a:xfrm>
            <a:off x="798653" y="3796496"/>
            <a:ext cx="3364254" cy="1015663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Quatre angles droits.</a:t>
            </a:r>
          </a:p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Les côtés opposés sont égaux. </a:t>
            </a:r>
          </a:p>
          <a:p>
            <a:pPr algn="l"/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936B718-161E-8E3B-75F3-F82834B37666}"/>
              </a:ext>
            </a:extLst>
          </p:cNvPr>
          <p:cNvSpPr txBox="1"/>
          <p:nvPr/>
        </p:nvSpPr>
        <p:spPr>
          <a:xfrm>
            <a:off x="5037317" y="3921764"/>
            <a:ext cx="2919902" cy="1015663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Quatre angles droits. </a:t>
            </a:r>
          </a:p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Tous les côtés sont égaux. </a:t>
            </a:r>
          </a:p>
          <a:p>
            <a:pPr algn="l"/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91BF544-87AC-4A75-F762-FF4153259943}"/>
              </a:ext>
            </a:extLst>
          </p:cNvPr>
          <p:cNvSpPr txBox="1"/>
          <p:nvPr/>
        </p:nvSpPr>
        <p:spPr>
          <a:xfrm>
            <a:off x="8368496" y="3921764"/>
            <a:ext cx="3428439" cy="1015663"/>
          </a:xfrm>
          <a:prstGeom prst="rect">
            <a:avLst/>
          </a:prstGeom>
          <a:noFill/>
          <a:ln>
            <a:solidFill>
              <a:schemeClr val="dk1"/>
            </a:solidFill>
          </a:ln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les angles opposés sont égaux. </a:t>
            </a:r>
          </a:p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Tous les côtés sont égaux. </a:t>
            </a:r>
          </a:p>
          <a:p>
            <a:pPr algn="l"/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24363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63291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196E3F-9CD2-DEEA-A12B-B61E5CCB5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Exprimez </a:t>
            </a:r>
            <a:r>
              <a:rPr lang="fr-FR">
                <a:latin typeface="Calibri" panose="020F0502020204030204"/>
              </a:rPr>
              <a:t>vos avis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B5044B5-AC58-0818-8785-9884D0BA530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8703" y="612655"/>
            <a:ext cx="11179175" cy="267550"/>
          </a:xfrm>
        </p:spPr>
        <p:txBody>
          <a:bodyPr>
            <a:normAutofit fontScale="70000" lnSpcReduction="20000"/>
          </a:bodyPr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donne 30s aux élèves pour réfléchir, puis invite deux ou trois d'entre eux à répondre.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18C2F648-5CC3-A984-016B-D362A91F7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B91FED8-C717-306E-32F3-B94F84117236}"/>
              </a:ext>
            </a:extLst>
          </p:cNvPr>
          <p:cNvSpPr/>
          <p:nvPr/>
        </p:nvSpPr>
        <p:spPr>
          <a:xfrm>
            <a:off x="861174" y="1885986"/>
            <a:ext cx="9417146" cy="3434321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2DB1099-8516-8F68-F31A-013B1C3832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470"/>
          <a:stretch/>
        </p:blipFill>
        <p:spPr>
          <a:xfrm>
            <a:off x="3289300" y="2006600"/>
            <a:ext cx="5613400" cy="1608156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762AA51E-B710-9242-9FE0-D49A2EA45274}"/>
              </a:ext>
            </a:extLst>
          </p:cNvPr>
          <p:cNvSpPr txBox="1"/>
          <p:nvPr/>
        </p:nvSpPr>
        <p:spPr>
          <a:xfrm>
            <a:off x="2229730" y="4067421"/>
            <a:ext cx="680474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Dans ce groupe de figures ,il y a un intrus .lequel? et pourquoi? </a:t>
            </a:r>
          </a:p>
        </p:txBody>
      </p:sp>
    </p:spTree>
    <p:extLst>
      <p:ext uri="{BB962C8B-B14F-4D97-AF65-F5344CB8AC3E}">
        <p14:creationId xmlns:p14="http://schemas.microsoft.com/office/powerpoint/2010/main" val="7531938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0BBEB86C-4442-D24A-E747-B211145C9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7C58FD-9ECA-FC9A-7F25-8D712CFD7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A la fin de cette séance, vous serez capables de: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8CE0C3EB-3558-15A6-B86E-F866E8D3E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0D94698-1125-ADFD-0132-E121DBDB57F3}"/>
              </a:ext>
            </a:extLst>
          </p:cNvPr>
          <p:cNvSpPr/>
          <p:nvPr/>
        </p:nvSpPr>
        <p:spPr>
          <a:xfrm>
            <a:off x="872748" y="2214125"/>
            <a:ext cx="7148508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DE43B72-94D4-B38A-2320-45BA4551F9DB}"/>
              </a:ext>
            </a:extLst>
          </p:cNvPr>
          <p:cNvSpPr txBox="1"/>
          <p:nvPr/>
        </p:nvSpPr>
        <p:spPr>
          <a:xfrm>
            <a:off x="1301011" y="2530926"/>
            <a:ext cx="62919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MA" dirty="0"/>
              <a:t>Reconnaître le rectangle, le losange et le carré et montrer les propriétés de leurs diagonales. </a:t>
            </a:r>
            <a:r>
              <a:rPr lang="fr-MA" sz="18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6534647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4 min</a:t>
            </a:r>
          </a:p>
        </p:txBody>
      </p:sp>
      <p:sp>
        <p:nvSpPr>
          <p:cNvPr id="3" name="Rectangle 2"/>
          <p:cNvSpPr/>
          <p:nvPr/>
        </p:nvSpPr>
        <p:spPr>
          <a:xfrm>
            <a:off x="2692400" y="3931920"/>
            <a:ext cx="7593132" cy="721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Définitions et propriétés</a:t>
            </a:r>
          </a:p>
        </p:txBody>
      </p:sp>
    </p:spTree>
    <p:extLst>
      <p:ext uri="{BB962C8B-B14F-4D97-AF65-F5344CB8AC3E}">
        <p14:creationId xmlns:p14="http://schemas.microsoft.com/office/powerpoint/2010/main" val="38035299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B0AFEB88-96D0-558A-1EA1-898E465483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F19C5C50-7FB8-42BB-D73B-6B6A808AA23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C8483F1-E6AF-2FF1-0B64-775F1C025BFE}"/>
              </a:ext>
            </a:extLst>
          </p:cNvPr>
          <p:cNvSpPr txBox="1"/>
          <p:nvPr/>
        </p:nvSpPr>
        <p:spPr>
          <a:xfrm>
            <a:off x="1502229" y="3184071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42" name="Groupe 41">
            <a:extLst>
              <a:ext uri="{FF2B5EF4-FFF2-40B4-BE49-F238E27FC236}">
                <a16:creationId xmlns:a16="http://schemas.microsoft.com/office/drawing/2014/main" id="{41C760BC-BDDC-14AA-B080-6FC1F91C84CB}"/>
              </a:ext>
            </a:extLst>
          </p:cNvPr>
          <p:cNvGrpSpPr/>
          <p:nvPr/>
        </p:nvGrpSpPr>
        <p:grpSpPr>
          <a:xfrm>
            <a:off x="1514520" y="738746"/>
            <a:ext cx="360" cy="360"/>
            <a:chOff x="1514520" y="738746"/>
            <a:chExt cx="360" cy="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39" name="Encre 38">
                  <a:extLst>
                    <a:ext uri="{FF2B5EF4-FFF2-40B4-BE49-F238E27FC236}">
                      <a16:creationId xmlns:a16="http://schemas.microsoft.com/office/drawing/2014/main" id="{726E47AD-C95B-E7D0-A617-BC0239C7C587}"/>
                    </a:ext>
                  </a:extLst>
                </p14:cNvPr>
                <p14:cNvContentPartPr/>
                <p14:nvPr/>
              </p14:nvContentPartPr>
              <p14:xfrm>
                <a:off x="1514520" y="738746"/>
                <a:ext cx="360" cy="360"/>
              </p14:xfrm>
            </p:contentPart>
          </mc:Choice>
          <mc:Fallback xmlns="">
            <p:pic>
              <p:nvPicPr>
                <p:cNvPr id="39" name="Encre 38">
                  <a:extLst>
                    <a:ext uri="{FF2B5EF4-FFF2-40B4-BE49-F238E27FC236}">
                      <a16:creationId xmlns:a16="http://schemas.microsoft.com/office/drawing/2014/main" id="{9C35FA38-AFC2-F443-7FBE-477D4EAD27FB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505880" y="729746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40" name="Encre 39">
                  <a:extLst>
                    <a:ext uri="{FF2B5EF4-FFF2-40B4-BE49-F238E27FC236}">
                      <a16:creationId xmlns:a16="http://schemas.microsoft.com/office/drawing/2014/main" id="{30C00E0D-A2AA-D2E2-29BA-6110F24F8558}"/>
                    </a:ext>
                  </a:extLst>
                </p14:cNvPr>
                <p14:cNvContentPartPr/>
                <p14:nvPr/>
              </p14:nvContentPartPr>
              <p14:xfrm>
                <a:off x="1514520" y="738746"/>
                <a:ext cx="360" cy="360"/>
              </p14:xfrm>
            </p:contentPart>
          </mc:Choice>
          <mc:Fallback xmlns="">
            <p:pic>
              <p:nvPicPr>
                <p:cNvPr id="40" name="Encre 39">
                  <a:extLst>
                    <a:ext uri="{FF2B5EF4-FFF2-40B4-BE49-F238E27FC236}">
                      <a16:creationId xmlns:a16="http://schemas.microsoft.com/office/drawing/2014/main" id="{EBB1BEB0-FBE0-A8D9-89BA-881CBA082783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505880" y="729746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6" name="Groupe 45">
            <a:extLst>
              <a:ext uri="{FF2B5EF4-FFF2-40B4-BE49-F238E27FC236}">
                <a16:creationId xmlns:a16="http://schemas.microsoft.com/office/drawing/2014/main" id="{7738D626-B1D9-809B-88FF-F042A853A74A}"/>
              </a:ext>
            </a:extLst>
          </p:cNvPr>
          <p:cNvGrpSpPr/>
          <p:nvPr/>
        </p:nvGrpSpPr>
        <p:grpSpPr>
          <a:xfrm>
            <a:off x="2818080" y="8008946"/>
            <a:ext cx="360" cy="360"/>
            <a:chOff x="2818080" y="8008946"/>
            <a:chExt cx="360" cy="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43" name="Encre 42">
                  <a:extLst>
                    <a:ext uri="{FF2B5EF4-FFF2-40B4-BE49-F238E27FC236}">
                      <a16:creationId xmlns:a16="http://schemas.microsoft.com/office/drawing/2014/main" id="{4735F82C-8A51-A0C9-608E-B069ADF1A6AD}"/>
                    </a:ext>
                  </a:extLst>
                </p14:cNvPr>
                <p14:cNvContentPartPr/>
                <p14:nvPr/>
              </p14:nvContentPartPr>
              <p14:xfrm>
                <a:off x="2818080" y="8008946"/>
                <a:ext cx="360" cy="360"/>
              </p14:xfrm>
            </p:contentPart>
          </mc:Choice>
          <mc:Fallback xmlns="">
            <p:pic>
              <p:nvPicPr>
                <p:cNvPr id="43" name="Encre 42">
                  <a:extLst>
                    <a:ext uri="{FF2B5EF4-FFF2-40B4-BE49-F238E27FC236}">
                      <a16:creationId xmlns:a16="http://schemas.microsoft.com/office/drawing/2014/main" id="{F1FC5F3A-9F7E-2F1D-97D4-4E80DFE23D29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809440" y="7999946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44" name="Encre 43">
                  <a:extLst>
                    <a:ext uri="{FF2B5EF4-FFF2-40B4-BE49-F238E27FC236}">
                      <a16:creationId xmlns:a16="http://schemas.microsoft.com/office/drawing/2014/main" id="{47F17304-B5F1-77A3-74C4-AF1B14E25629}"/>
                    </a:ext>
                  </a:extLst>
                </p14:cNvPr>
                <p14:cNvContentPartPr/>
                <p14:nvPr/>
              </p14:nvContentPartPr>
              <p14:xfrm>
                <a:off x="2818080" y="8008946"/>
                <a:ext cx="360" cy="360"/>
              </p14:xfrm>
            </p:contentPart>
          </mc:Choice>
          <mc:Fallback xmlns="">
            <p:pic>
              <p:nvPicPr>
                <p:cNvPr id="44" name="Encre 43">
                  <a:extLst>
                    <a:ext uri="{FF2B5EF4-FFF2-40B4-BE49-F238E27FC236}">
                      <a16:creationId xmlns:a16="http://schemas.microsoft.com/office/drawing/2014/main" id="{0EB78E23-75AC-1093-7E67-C81B7E9AB909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809440" y="7999946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2" name="Groupe 51">
            <a:extLst>
              <a:ext uri="{FF2B5EF4-FFF2-40B4-BE49-F238E27FC236}">
                <a16:creationId xmlns:a16="http://schemas.microsoft.com/office/drawing/2014/main" id="{49D96A2C-798D-A054-5BB2-A2F081445D2E}"/>
              </a:ext>
            </a:extLst>
          </p:cNvPr>
          <p:cNvGrpSpPr/>
          <p:nvPr/>
        </p:nvGrpSpPr>
        <p:grpSpPr>
          <a:xfrm>
            <a:off x="313200" y="-1108414"/>
            <a:ext cx="360" cy="360"/>
            <a:chOff x="313200" y="-1108414"/>
            <a:chExt cx="360" cy="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48" name="Encre 47">
                  <a:extLst>
                    <a:ext uri="{FF2B5EF4-FFF2-40B4-BE49-F238E27FC236}">
                      <a16:creationId xmlns:a16="http://schemas.microsoft.com/office/drawing/2014/main" id="{E3D3DAD7-50CB-5F3D-A880-899FA6FDD49B}"/>
                    </a:ext>
                  </a:extLst>
                </p14:cNvPr>
                <p14:cNvContentPartPr/>
                <p14:nvPr/>
              </p14:nvContentPartPr>
              <p14:xfrm>
                <a:off x="313200" y="-1108414"/>
                <a:ext cx="360" cy="360"/>
              </p14:xfrm>
            </p:contentPart>
          </mc:Choice>
          <mc:Fallback xmlns="">
            <p:pic>
              <p:nvPicPr>
                <p:cNvPr id="48" name="Encre 47">
                  <a:extLst>
                    <a:ext uri="{FF2B5EF4-FFF2-40B4-BE49-F238E27FC236}">
                      <a16:creationId xmlns:a16="http://schemas.microsoft.com/office/drawing/2014/main" id="{A7D74ACF-EAC5-0AAC-E3DD-781B9D43C95B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304200" y="-1117054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49" name="Encre 48">
                  <a:extLst>
                    <a:ext uri="{FF2B5EF4-FFF2-40B4-BE49-F238E27FC236}">
                      <a16:creationId xmlns:a16="http://schemas.microsoft.com/office/drawing/2014/main" id="{557C28F6-3C6E-C986-BBF4-20FF717AC4ED}"/>
                    </a:ext>
                  </a:extLst>
                </p14:cNvPr>
                <p14:cNvContentPartPr/>
                <p14:nvPr/>
              </p14:nvContentPartPr>
              <p14:xfrm>
                <a:off x="313200" y="-1108414"/>
                <a:ext cx="360" cy="360"/>
              </p14:xfrm>
            </p:contentPart>
          </mc:Choice>
          <mc:Fallback xmlns="">
            <p:pic>
              <p:nvPicPr>
                <p:cNvPr id="49" name="Encre 48">
                  <a:extLst>
                    <a:ext uri="{FF2B5EF4-FFF2-40B4-BE49-F238E27FC236}">
                      <a16:creationId xmlns:a16="http://schemas.microsoft.com/office/drawing/2014/main" id="{55BD177E-05E0-EC17-0E62-7ECBD3D0D37F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304200" y="-1117054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50" name="Encre 49">
                  <a:extLst>
                    <a:ext uri="{FF2B5EF4-FFF2-40B4-BE49-F238E27FC236}">
                      <a16:creationId xmlns:a16="http://schemas.microsoft.com/office/drawing/2014/main" id="{32B2B8C9-4A9A-D2F4-F97B-FEF59A362238}"/>
                    </a:ext>
                  </a:extLst>
                </p14:cNvPr>
                <p14:cNvContentPartPr/>
                <p14:nvPr/>
              </p14:nvContentPartPr>
              <p14:xfrm>
                <a:off x="313200" y="-1108414"/>
                <a:ext cx="360" cy="360"/>
              </p14:xfrm>
            </p:contentPart>
          </mc:Choice>
          <mc:Fallback xmlns="">
            <p:pic>
              <p:nvPicPr>
                <p:cNvPr id="50" name="Encre 49">
                  <a:extLst>
                    <a:ext uri="{FF2B5EF4-FFF2-40B4-BE49-F238E27FC236}">
                      <a16:creationId xmlns:a16="http://schemas.microsoft.com/office/drawing/2014/main" id="{6D80410A-7063-D7FB-ACDB-F4251D1489CC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304200" y="-1117054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B037403F-9870-04D5-4149-454C6AF2BE72}"/>
              </a:ext>
            </a:extLst>
          </p:cNvPr>
          <p:cNvSpPr txBox="1"/>
          <p:nvPr/>
        </p:nvSpPr>
        <p:spPr>
          <a:xfrm>
            <a:off x="1030246" y="544863"/>
            <a:ext cx="183627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L’enseignant explique: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8C8FDB9-3608-78D9-AE2D-817885D9C60F}"/>
              </a:ext>
            </a:extLst>
          </p:cNvPr>
          <p:cNvSpPr txBox="1">
            <a:spLocks/>
          </p:cNvSpPr>
          <p:nvPr/>
        </p:nvSpPr>
        <p:spPr>
          <a:xfrm>
            <a:off x="977692" y="274471"/>
            <a:ext cx="10529279" cy="267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Voici un résumé des caractéristiques des parallélogrammes particuliers :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5E21D5D-1DC9-07BC-D8A2-5AD23E13FDE4}"/>
              </a:ext>
            </a:extLst>
          </p:cNvPr>
          <p:cNvSpPr txBox="1"/>
          <p:nvPr/>
        </p:nvSpPr>
        <p:spPr>
          <a:xfrm>
            <a:off x="6049957" y="1926429"/>
            <a:ext cx="1263872" cy="400110"/>
          </a:xfrm>
          <a:prstGeom prst="rect">
            <a:avLst/>
          </a:prstGeom>
          <a:ln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Rectangle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A9ADEF0-193F-5644-1C6B-1B6C732788B5}"/>
              </a:ext>
            </a:extLst>
          </p:cNvPr>
          <p:cNvSpPr txBox="1"/>
          <p:nvPr/>
        </p:nvSpPr>
        <p:spPr>
          <a:xfrm>
            <a:off x="6096000" y="4606302"/>
            <a:ext cx="1089850" cy="400110"/>
          </a:xfrm>
          <a:prstGeom prst="rect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Losange 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DA55A84F-E87F-DD8F-2C46-5EB4059CE1B9}"/>
              </a:ext>
            </a:extLst>
          </p:cNvPr>
          <p:cNvSpPr txBox="1"/>
          <p:nvPr/>
        </p:nvSpPr>
        <p:spPr>
          <a:xfrm>
            <a:off x="10588871" y="3316344"/>
            <a:ext cx="718466" cy="400110"/>
          </a:xfrm>
          <a:prstGeom prst="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carré</a:t>
            </a:r>
          </a:p>
        </p:txBody>
      </p:sp>
      <p:sp>
        <p:nvSpPr>
          <p:cNvPr id="16" name="Rectangle avec flèche vers la droite 15">
            <a:extLst>
              <a:ext uri="{FF2B5EF4-FFF2-40B4-BE49-F238E27FC236}">
                <a16:creationId xmlns:a16="http://schemas.microsoft.com/office/drawing/2014/main" id="{F3FABB06-9EC6-8D7C-07BE-BBFF67FFF04F}"/>
              </a:ext>
            </a:extLst>
          </p:cNvPr>
          <p:cNvSpPr/>
          <p:nvPr/>
        </p:nvSpPr>
        <p:spPr>
          <a:xfrm>
            <a:off x="2596243" y="3516400"/>
            <a:ext cx="2988128" cy="2579914"/>
          </a:xfrm>
          <a:prstGeom prst="rightArrowCallout">
            <a:avLst>
              <a:gd name="adj1" fmla="val 11076"/>
              <a:gd name="adj2" fmla="val 12342"/>
              <a:gd name="adj3" fmla="val 25000"/>
              <a:gd name="adj4" fmla="val 64977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Les diagonales se </a:t>
            </a:r>
          </a:p>
          <a:p>
            <a:pPr algn="ctr"/>
            <a:r>
              <a:rPr lang="fr-FR" dirty="0"/>
              <a:t>coupent en leur </a:t>
            </a:r>
          </a:p>
          <a:p>
            <a:pPr algn="ctr"/>
            <a:r>
              <a:rPr lang="fr-FR" dirty="0"/>
              <a:t>Milieu </a:t>
            </a:r>
          </a:p>
          <a:p>
            <a:pPr algn="ctr"/>
            <a:r>
              <a:rPr lang="fr-FR" dirty="0"/>
              <a:t>+</a:t>
            </a:r>
          </a:p>
          <a:p>
            <a:pPr algn="ctr"/>
            <a:r>
              <a:rPr lang="fr-FR" dirty="0"/>
              <a:t>Les diagonales sont </a:t>
            </a:r>
            <a:r>
              <a:rPr lang="fr-FR" dirty="0">
                <a:solidFill>
                  <a:schemeClr val="tx1"/>
                </a:solidFill>
              </a:rPr>
              <a:t>perpendiculaires</a:t>
            </a:r>
          </a:p>
        </p:txBody>
      </p:sp>
      <p:sp>
        <p:nvSpPr>
          <p:cNvPr id="17" name="Rectangle avec flèche vers la droite 16">
            <a:extLst>
              <a:ext uri="{FF2B5EF4-FFF2-40B4-BE49-F238E27FC236}">
                <a16:creationId xmlns:a16="http://schemas.microsoft.com/office/drawing/2014/main" id="{BC6ED755-967F-FBAA-6E31-034FC3A8C93F}"/>
              </a:ext>
            </a:extLst>
          </p:cNvPr>
          <p:cNvSpPr/>
          <p:nvPr/>
        </p:nvSpPr>
        <p:spPr>
          <a:xfrm>
            <a:off x="2607150" y="802481"/>
            <a:ext cx="2977221" cy="2579914"/>
          </a:xfrm>
          <a:prstGeom prst="rightArrowCallout">
            <a:avLst>
              <a:gd name="adj1" fmla="val 11076"/>
              <a:gd name="adj2" fmla="val 13608"/>
              <a:gd name="adj3" fmla="val 25000"/>
              <a:gd name="adj4" fmla="val 64977"/>
            </a:avLst>
          </a:prstGeom>
        </p:spPr>
        <p:style>
          <a:lnRef idx="2">
            <a:schemeClr val="accent4">
              <a:shade val="15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Les diagonales se </a:t>
            </a:r>
          </a:p>
          <a:p>
            <a:pPr algn="ctr"/>
            <a:r>
              <a:rPr lang="fr-FR" dirty="0"/>
              <a:t>coupent en leur </a:t>
            </a:r>
          </a:p>
          <a:p>
            <a:pPr algn="ctr"/>
            <a:r>
              <a:rPr lang="fr-FR" dirty="0"/>
              <a:t>Milieu </a:t>
            </a:r>
          </a:p>
          <a:p>
            <a:pPr algn="ctr"/>
            <a:r>
              <a:rPr lang="fr-FR" dirty="0"/>
              <a:t>+</a:t>
            </a:r>
          </a:p>
          <a:p>
            <a:pPr algn="ctr"/>
            <a:r>
              <a:rPr lang="fr-FR" dirty="0"/>
              <a:t>Les diagonales</a:t>
            </a:r>
          </a:p>
          <a:p>
            <a:pPr algn="ctr"/>
            <a:r>
              <a:rPr lang="fr-FR" dirty="0"/>
              <a:t>sont </a:t>
            </a:r>
            <a:r>
              <a:rPr lang="fr-FR" dirty="0">
                <a:solidFill>
                  <a:schemeClr val="tx1"/>
                </a:solidFill>
              </a:rPr>
              <a:t>égales </a:t>
            </a:r>
          </a:p>
        </p:txBody>
      </p:sp>
      <p:sp>
        <p:nvSpPr>
          <p:cNvPr id="41" name="Rectangle avec flèche vers la droite 40">
            <a:extLst>
              <a:ext uri="{FF2B5EF4-FFF2-40B4-BE49-F238E27FC236}">
                <a16:creationId xmlns:a16="http://schemas.microsoft.com/office/drawing/2014/main" id="{248EF24E-9775-827C-52DA-6C1022DD2E10}"/>
              </a:ext>
            </a:extLst>
          </p:cNvPr>
          <p:cNvSpPr/>
          <p:nvPr/>
        </p:nvSpPr>
        <p:spPr>
          <a:xfrm>
            <a:off x="7413463" y="1019120"/>
            <a:ext cx="2898983" cy="5077193"/>
          </a:xfrm>
          <a:prstGeom prst="rightArrowCallout">
            <a:avLst>
              <a:gd name="adj1" fmla="val 11076"/>
              <a:gd name="adj2" fmla="val 11076"/>
              <a:gd name="adj3" fmla="val 25000"/>
              <a:gd name="adj4" fmla="val 6497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chemeClr val="bg1"/>
                </a:solidFill>
              </a:rPr>
              <a:t>Les diagonales se </a:t>
            </a:r>
          </a:p>
          <a:p>
            <a:pPr algn="ctr"/>
            <a:r>
              <a:rPr lang="fr-FR" dirty="0">
                <a:solidFill>
                  <a:schemeClr val="bg1"/>
                </a:solidFill>
              </a:rPr>
              <a:t>coupent en leur </a:t>
            </a:r>
          </a:p>
          <a:p>
            <a:pPr algn="ctr"/>
            <a:r>
              <a:rPr lang="fr-FR" dirty="0">
                <a:solidFill>
                  <a:schemeClr val="bg1"/>
                </a:solidFill>
              </a:rPr>
              <a:t>Milieu </a:t>
            </a:r>
          </a:p>
          <a:p>
            <a:pPr algn="ctr"/>
            <a:r>
              <a:rPr lang="fr-FR" dirty="0">
                <a:solidFill>
                  <a:schemeClr val="bg1"/>
                </a:solidFill>
              </a:rPr>
              <a:t>+</a:t>
            </a:r>
          </a:p>
          <a:p>
            <a:pPr algn="ctr"/>
            <a:r>
              <a:rPr lang="fr-FR" dirty="0">
                <a:solidFill>
                  <a:schemeClr val="bg1"/>
                </a:solidFill>
              </a:rPr>
              <a:t>Les diagonales</a:t>
            </a:r>
          </a:p>
          <a:p>
            <a:pPr algn="ctr"/>
            <a:r>
              <a:rPr lang="fr-FR" dirty="0">
                <a:solidFill>
                  <a:schemeClr val="bg1"/>
                </a:solidFill>
              </a:rPr>
              <a:t>sont </a:t>
            </a:r>
            <a:r>
              <a:rPr lang="fr-FR" dirty="0"/>
              <a:t>égales</a:t>
            </a:r>
          </a:p>
          <a:p>
            <a:pPr algn="ctr"/>
            <a:r>
              <a:rPr lang="fr-FR" dirty="0">
                <a:solidFill>
                  <a:schemeClr val="bg1"/>
                </a:solidFill>
              </a:rPr>
              <a:t>+ </a:t>
            </a:r>
          </a:p>
          <a:p>
            <a:pPr algn="ctr"/>
            <a:r>
              <a:rPr lang="fr-FR" dirty="0">
                <a:solidFill>
                  <a:schemeClr val="bg1"/>
                </a:solidFill>
              </a:rPr>
              <a:t>Les diagonales sont </a:t>
            </a:r>
            <a:r>
              <a:rPr lang="fr-FR" dirty="0"/>
              <a:t>perpendiculaires</a:t>
            </a:r>
          </a:p>
          <a:p>
            <a:pPr algn="ctr"/>
            <a:endParaRPr lang="fr-FR" dirty="0"/>
          </a:p>
        </p:txBody>
      </p:sp>
      <p:sp>
        <p:nvSpPr>
          <p:cNvPr id="45" name="Processus 44">
            <a:extLst>
              <a:ext uri="{FF2B5EF4-FFF2-40B4-BE49-F238E27FC236}">
                <a16:creationId xmlns:a16="http://schemas.microsoft.com/office/drawing/2014/main" id="{8E821DE5-DE73-02F2-54DC-08F5695D6EC1}"/>
              </a:ext>
            </a:extLst>
          </p:cNvPr>
          <p:cNvSpPr/>
          <p:nvPr/>
        </p:nvSpPr>
        <p:spPr>
          <a:xfrm>
            <a:off x="337599" y="1662241"/>
            <a:ext cx="2137547" cy="3708317"/>
          </a:xfrm>
          <a:prstGeom prst="flowChartProcess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/>
              <a:t>Parallélogramme :</a:t>
            </a:r>
          </a:p>
          <a:p>
            <a:pPr algn="ctr"/>
            <a:endParaRPr lang="fr-FR" dirty="0"/>
          </a:p>
          <a:p>
            <a:pPr algn="ctr"/>
            <a:r>
              <a:rPr lang="fr-FR" dirty="0"/>
              <a:t>Les diagonales se </a:t>
            </a:r>
          </a:p>
          <a:p>
            <a:pPr algn="ctr"/>
            <a:r>
              <a:rPr lang="fr-FR" dirty="0"/>
              <a:t>coupent en leur </a:t>
            </a:r>
          </a:p>
          <a:p>
            <a:pPr algn="ctr"/>
            <a:r>
              <a:rPr lang="fr-FR" dirty="0"/>
              <a:t>Milieu </a:t>
            </a:r>
          </a:p>
        </p:txBody>
      </p:sp>
    </p:spTree>
    <p:extLst>
      <p:ext uri="{BB962C8B-B14F-4D97-AF65-F5344CB8AC3E}">
        <p14:creationId xmlns:p14="http://schemas.microsoft.com/office/powerpoint/2010/main" val="32338667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E7436C-7117-02AA-D59A-909B824F99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B7F3EB-7CE0-4ABD-AF41-96560282E60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8 min</a:t>
            </a:r>
          </a:p>
        </p:txBody>
      </p:sp>
    </p:spTree>
    <p:extLst>
      <p:ext uri="{BB962C8B-B14F-4D97-AF65-F5344CB8AC3E}">
        <p14:creationId xmlns:p14="http://schemas.microsoft.com/office/powerpoint/2010/main" val="356206480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69CCE1BF-294A-E75B-85D7-1EE60E9FF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685AB0-EBEE-9D78-3AF3-5CFB7E05A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Complétez:</a:t>
            </a:r>
            <a:endParaRPr lang="fr-FR" dirty="0"/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E3EA6A0-EC94-76D3-479F-9C0D1F805588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23CF85F-BFDC-F47C-61AF-B0595291E341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1D3BE97-C20D-BDB9-FF42-72DB55C982CF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E44E80DF-E596-72CD-30F3-699F138AFF2A}"/>
              </a:ext>
            </a:extLst>
          </p:cNvPr>
          <p:cNvSpPr/>
          <p:nvPr/>
        </p:nvSpPr>
        <p:spPr>
          <a:xfrm>
            <a:off x="2278235" y="2167872"/>
            <a:ext cx="8547608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98FBA04-554C-C376-DD88-A0A1BDD6316A}"/>
              </a:ext>
            </a:extLst>
          </p:cNvPr>
          <p:cNvSpPr/>
          <p:nvPr/>
        </p:nvSpPr>
        <p:spPr>
          <a:xfrm>
            <a:off x="2390809" y="2453563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69D8D92D-1E1E-22DF-917F-1FAE5229380D}"/>
              </a:ext>
            </a:extLst>
          </p:cNvPr>
          <p:cNvSpPr txBox="1"/>
          <p:nvPr/>
        </p:nvSpPr>
        <p:spPr>
          <a:xfrm>
            <a:off x="2554078" y="3135912"/>
            <a:ext cx="802129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Un parallélogramme ayant des diagonales égales est un ……………………………..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90CC3712-3E10-B4A7-7343-573D0D42D8CF}"/>
              </a:ext>
            </a:extLst>
          </p:cNvPr>
          <p:cNvSpPr txBox="1"/>
          <p:nvPr/>
        </p:nvSpPr>
        <p:spPr>
          <a:xfrm>
            <a:off x="935304" y="594534"/>
            <a:ext cx="81211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2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</a:t>
            </a:r>
            <a:endParaRPr lang="fr-FR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398719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cartoon of a child and child&#10;&#10;AI-generated content may be incorrect.">
            <a:extLst>
              <a:ext uri="{FF2B5EF4-FFF2-40B4-BE49-F238E27FC236}">
                <a16:creationId xmlns:a16="http://schemas.microsoft.com/office/drawing/2014/main" id="{C4630898-4DF7-00FC-0442-466A92C372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" b="2495"/>
          <a:stretch>
            <a:fillRect/>
          </a:stretch>
        </p:blipFill>
        <p:spPr/>
      </p:pic>
      <p:pic>
        <p:nvPicPr>
          <p:cNvPr id="9" name="Picture Placeholder 8" descr="A set of yellow measuring instruments&#10;&#10;AI-generated content may be incorrect.">
            <a:extLst>
              <a:ext uri="{FF2B5EF4-FFF2-40B4-BE49-F238E27FC236}">
                <a16:creationId xmlns:a16="http://schemas.microsoft.com/office/drawing/2014/main" id="{14F46C15-0783-6AD0-2BC9-A75E1A27D4D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" b="344"/>
          <a:stretch>
            <a:fillRect/>
          </a:stretch>
        </p:blipFill>
        <p:spPr/>
      </p:pic>
      <p:pic>
        <p:nvPicPr>
          <p:cNvPr id="15" name="Picture Placeholder 14" descr="A screen shot of a book&#10;&#10;AI-generated content may be incorrect.">
            <a:extLst>
              <a:ext uri="{FF2B5EF4-FFF2-40B4-BE49-F238E27FC236}">
                <a16:creationId xmlns:a16="http://schemas.microsoft.com/office/drawing/2014/main" id="{A28C2C76-706D-EBCF-B7E6-DA47A0F478D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" r="14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C69E6309-A6AC-0929-2610-058CBDA9C617}"/>
              </a:ext>
            </a:extLst>
          </p:cNvPr>
          <p:cNvSpPr txBox="1">
            <a:spLocks/>
          </p:cNvSpPr>
          <p:nvPr/>
        </p:nvSpPr>
        <p:spPr>
          <a:xfrm>
            <a:off x="831360" y="311471"/>
            <a:ext cx="10529279" cy="313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600" b="1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pPr defTabSz="342900">
              <a:spcAft>
                <a:spcPts val="300"/>
              </a:spcAft>
              <a:defRPr/>
            </a:pPr>
            <a:r>
              <a:rPr lang="fr-FR" dirty="0">
                <a:latin typeface="Calibri" panose="020F0502020204030204"/>
              </a:rPr>
              <a:t>Rappelez vous, les diagonales d’un rectangle sont égales 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4F389B6-4BF5-BDF4-ADF4-E44609AD13ED}"/>
              </a:ext>
            </a:extLst>
          </p:cNvPr>
          <p:cNvSpPr/>
          <p:nvPr/>
        </p:nvSpPr>
        <p:spPr>
          <a:xfrm>
            <a:off x="2390529" y="2312251"/>
            <a:ext cx="8386327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83017C69-2518-78E3-8C34-B4550E36225B}"/>
              </a:ext>
            </a:extLst>
          </p:cNvPr>
          <p:cNvSpPr txBox="1"/>
          <p:nvPr/>
        </p:nvSpPr>
        <p:spPr>
          <a:xfrm>
            <a:off x="2530929" y="2939143"/>
            <a:ext cx="698402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Un parallélogramme ayant des diagonales égales est un </a:t>
            </a:r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rectangle</a:t>
            </a:r>
          </a:p>
        </p:txBody>
      </p:sp>
    </p:spTree>
    <p:extLst>
      <p:ext uri="{BB962C8B-B14F-4D97-AF65-F5344CB8AC3E}">
        <p14:creationId xmlns:p14="http://schemas.microsoft.com/office/powerpoint/2010/main" val="3083007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AF85A134-90CD-5E0B-9313-23D1787F75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/>
          <a:lstStyle/>
          <a:p>
            <a:r>
              <a:rPr lang="fr-FR" dirty="0">
                <a:latin typeface="Calibri" panose="020F0502020204030204"/>
              </a:rPr>
              <a:t> Complétez</a:t>
            </a:r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7B6C710-9768-7AE4-0329-EE741147785F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F4A63A-86AA-76AD-BF9C-F46DDC367B9C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A190C4F2-1B5E-AA45-587E-668B2BD42FA7}"/>
              </a:ext>
            </a:extLst>
          </p:cNvPr>
          <p:cNvSpPr txBox="1"/>
          <p:nvPr/>
        </p:nvSpPr>
        <p:spPr>
          <a:xfrm>
            <a:off x="2530929" y="2939143"/>
            <a:ext cx="64032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Un parallélogramme ayant des diagonales perpendiculaires </a:t>
            </a:r>
          </a:p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est un ……………………………..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6345DAA0-D6DF-2A10-58DA-A8BD24ACD486}"/>
              </a:ext>
            </a:extLst>
          </p:cNvPr>
          <p:cNvSpPr txBox="1"/>
          <p:nvPr/>
        </p:nvSpPr>
        <p:spPr>
          <a:xfrm>
            <a:off x="778058" y="615640"/>
            <a:ext cx="81197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2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</a:t>
            </a:r>
            <a:endParaRPr lang="fr-FR" sz="1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19504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8C38B6B6-47D5-A704-6897-84E6DA8796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DB32EE46-19E8-DCA4-60FD-DE8E0B71FE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/>
          <a:lstStyle/>
          <a:p>
            <a:r>
              <a:rPr lang="fr-FR" dirty="0">
                <a:latin typeface="Calibri" panose="020F0502020204030204"/>
              </a:rPr>
              <a:t> voici la réponse :</a:t>
            </a:r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5435162-8F5B-C843-A8EE-C5A5C2528C4D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0A8000A-092D-6B72-3D12-DB540B4F100E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48B4899F-2E66-1A9D-EA28-5EE7246CBBFC}"/>
              </a:ext>
            </a:extLst>
          </p:cNvPr>
          <p:cNvSpPr txBox="1"/>
          <p:nvPr/>
        </p:nvSpPr>
        <p:spPr>
          <a:xfrm>
            <a:off x="2530929" y="2939143"/>
            <a:ext cx="64032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Un parallélogramme ayant des diagonales perpendiculaires </a:t>
            </a:r>
          </a:p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est un </a:t>
            </a:r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losange</a:t>
            </a:r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6A832122-68F9-E4C5-A4D2-BD301E1CED0C}"/>
              </a:ext>
            </a:extLst>
          </p:cNvPr>
          <p:cNvSpPr txBox="1"/>
          <p:nvPr/>
        </p:nvSpPr>
        <p:spPr>
          <a:xfrm>
            <a:off x="815632" y="600741"/>
            <a:ext cx="155202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200" dirty="0">
                <a:solidFill>
                  <a:schemeClr val="bg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L’enseignant explique </a:t>
            </a:r>
          </a:p>
        </p:txBody>
      </p:sp>
    </p:spTree>
    <p:extLst>
      <p:ext uri="{BB962C8B-B14F-4D97-AF65-F5344CB8AC3E}">
        <p14:creationId xmlns:p14="http://schemas.microsoft.com/office/powerpoint/2010/main" val="41571399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858E48E-D84C-0461-BA83-6AE8B94E1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Compléter :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8D8935B-2CC0-B416-A4AD-41F2A28DB95C}"/>
              </a:ext>
            </a:extLst>
          </p:cNvPr>
          <p:cNvSpPr/>
          <p:nvPr/>
        </p:nvSpPr>
        <p:spPr>
          <a:xfrm>
            <a:off x="2367660" y="2256794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9BA75EB-DFDD-6F3A-F39E-E8F7CB7DB829}"/>
              </a:ext>
            </a:extLst>
          </p:cNvPr>
          <p:cNvSpPr/>
          <p:nvPr/>
        </p:nvSpPr>
        <p:spPr>
          <a:xfrm>
            <a:off x="2278235" y="2167872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374098B-E05E-A9BE-7578-959F50653973}"/>
              </a:ext>
            </a:extLst>
          </p:cNvPr>
          <p:cNvSpPr txBox="1"/>
          <p:nvPr/>
        </p:nvSpPr>
        <p:spPr>
          <a:xfrm>
            <a:off x="2530929" y="2939143"/>
            <a:ext cx="64032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Un parallélogramme ayant des diagonales perpendiculaires </a:t>
            </a:r>
          </a:p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et égales est un ……………………………..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8C9E891-8AFB-C8B5-49CB-3804C9097A5D}"/>
              </a:ext>
            </a:extLst>
          </p:cNvPr>
          <p:cNvSpPr txBox="1"/>
          <p:nvPr/>
        </p:nvSpPr>
        <p:spPr>
          <a:xfrm>
            <a:off x="792866" y="601140"/>
            <a:ext cx="913821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2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29838785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9A7FEDE5-873C-481E-1673-963ACEA98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325863"/>
          </a:xfrm>
        </p:spPr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Voici la réponse: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4944A02-D388-2807-7986-486E723E4AF9}"/>
              </a:ext>
            </a:extLst>
          </p:cNvPr>
          <p:cNvSpPr/>
          <p:nvPr/>
        </p:nvSpPr>
        <p:spPr>
          <a:xfrm>
            <a:off x="2390530" y="2312251"/>
            <a:ext cx="8045684" cy="223349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B7C92B9-298E-D636-906E-FDB9267D283B}"/>
              </a:ext>
            </a:extLst>
          </p:cNvPr>
          <p:cNvSpPr/>
          <p:nvPr/>
        </p:nvSpPr>
        <p:spPr>
          <a:xfrm>
            <a:off x="2390530" y="2318102"/>
            <a:ext cx="2678729" cy="375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342900">
              <a:lnSpc>
                <a:spcPct val="107000"/>
              </a:lnSpc>
              <a:spcAft>
                <a:spcPts val="600"/>
              </a:spcAft>
              <a:buClrTx/>
            </a:pPr>
            <a:r>
              <a:rPr lang="fr-MA" sz="1800" b="1" kern="1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Complétez</a:t>
            </a:r>
            <a:endParaRPr lang="en-US" sz="1800" b="1" kern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7E883785-DDA1-0F56-52E6-4A822B5AFF6C}"/>
              </a:ext>
            </a:extLst>
          </p:cNvPr>
          <p:cNvSpPr txBox="1"/>
          <p:nvPr/>
        </p:nvSpPr>
        <p:spPr>
          <a:xfrm>
            <a:off x="2530929" y="2939143"/>
            <a:ext cx="640329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Un parallélogramme ayant des diagonales perpendiculaires </a:t>
            </a:r>
          </a:p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et égales est un </a:t>
            </a:r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carré</a:t>
            </a:r>
          </a:p>
        </p:txBody>
      </p:sp>
    </p:spTree>
    <p:extLst>
      <p:ext uri="{BB962C8B-B14F-4D97-AF65-F5344CB8AC3E}">
        <p14:creationId xmlns:p14="http://schemas.microsoft.com/office/powerpoint/2010/main" val="25269168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6FB61207-E82C-4825-1247-8279894CE5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faux</a:t>
            </a:r>
            <a:endParaRPr lang="fr-FR" dirty="0"/>
          </a:p>
        </p:txBody>
      </p:sp>
      <p:sp>
        <p:nvSpPr>
          <p:cNvPr id="6" name="Google Shape;265;p44">
            <a:extLst>
              <a:ext uri="{FF2B5EF4-FFF2-40B4-BE49-F238E27FC236}">
                <a16:creationId xmlns:a16="http://schemas.microsoft.com/office/drawing/2014/main" id="{CEC65040-2327-D6DB-EA58-A9D4DFE46862}"/>
              </a:ext>
            </a:extLst>
          </p:cNvPr>
          <p:cNvSpPr txBox="1"/>
          <p:nvPr/>
        </p:nvSpPr>
        <p:spPr>
          <a:xfrm>
            <a:off x="2052092" y="1145894"/>
            <a:ext cx="7860485" cy="2720049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r>
              <a:rPr lang="fr" sz="1800" kern="0" dirty="0">
                <a:solidFill>
                  <a:srgbClr val="000000"/>
                </a:solidFill>
                <a:sym typeface="Calibri"/>
              </a:rPr>
              <a:t> </a:t>
            </a:r>
            <a:endParaRPr lang="fr-FR" sz="1800" dirty="0">
              <a:solidFill>
                <a:prstClr val="black"/>
              </a:solidFill>
            </a:endParaRPr>
          </a:p>
        </p:txBody>
      </p:sp>
      <p:sp>
        <p:nvSpPr>
          <p:cNvPr id="7" name="Google Shape;266;p44">
            <a:extLst>
              <a:ext uri="{FF2B5EF4-FFF2-40B4-BE49-F238E27FC236}">
                <a16:creationId xmlns:a16="http://schemas.microsoft.com/office/drawing/2014/main" id="{5A205913-B066-3E4A-EDDF-83BB872BA6E2}"/>
              </a:ext>
            </a:extLst>
          </p:cNvPr>
          <p:cNvSpPr/>
          <p:nvPr/>
        </p:nvSpPr>
        <p:spPr>
          <a:xfrm>
            <a:off x="2333428" y="4195297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267;p44">
            <a:extLst>
              <a:ext uri="{FF2B5EF4-FFF2-40B4-BE49-F238E27FC236}">
                <a16:creationId xmlns:a16="http://schemas.microsoft.com/office/drawing/2014/main" id="{2D917E9B-D255-E3D7-BFF7-3AFF2CBB47F7}"/>
              </a:ext>
            </a:extLst>
          </p:cNvPr>
          <p:cNvSpPr/>
          <p:nvPr/>
        </p:nvSpPr>
        <p:spPr>
          <a:xfrm>
            <a:off x="7447736" y="4195298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7439DC64-A26A-F918-AD32-4B46AD5DD68B}"/>
              </a:ext>
            </a:extLst>
          </p:cNvPr>
          <p:cNvSpPr txBox="1"/>
          <p:nvPr/>
        </p:nvSpPr>
        <p:spPr>
          <a:xfrm>
            <a:off x="3477985" y="1877785"/>
            <a:ext cx="42422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Si ABCD est un rectangle alors : AC=BD </a:t>
            </a:r>
            <a:endParaRPr lang="fr-F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69274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A505440D-C075-3506-3829-F6E68AE6F8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89E39493-A247-7684-05FE-203601516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/>
          <a:lstStyle/>
          <a:p>
            <a:r>
              <a:rPr lang="fr-FR" dirty="0">
                <a:latin typeface="Calibri" panose="020F0502020204030204"/>
              </a:rPr>
              <a:t> voici la réponse :</a:t>
            </a:r>
            <a:endParaRPr lang="fr-FR" dirty="0"/>
          </a:p>
        </p:txBody>
      </p:sp>
      <p:sp>
        <p:nvSpPr>
          <p:cNvPr id="6" name="Google Shape;265;p44">
            <a:extLst>
              <a:ext uri="{FF2B5EF4-FFF2-40B4-BE49-F238E27FC236}">
                <a16:creationId xmlns:a16="http://schemas.microsoft.com/office/drawing/2014/main" id="{E60D3F10-0F81-5F32-C7DE-1A1070152328}"/>
              </a:ext>
            </a:extLst>
          </p:cNvPr>
          <p:cNvSpPr txBox="1"/>
          <p:nvPr/>
        </p:nvSpPr>
        <p:spPr>
          <a:xfrm>
            <a:off x="2052092" y="1145894"/>
            <a:ext cx="7860485" cy="2720049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r>
              <a:rPr lang="fr" sz="1800" kern="0" dirty="0">
                <a:solidFill>
                  <a:srgbClr val="000000"/>
                </a:solidFill>
                <a:sym typeface="Calibri"/>
              </a:rPr>
              <a:t> </a:t>
            </a:r>
            <a:endParaRPr lang="fr-FR" sz="1800" dirty="0">
              <a:solidFill>
                <a:prstClr val="black"/>
              </a:solidFill>
            </a:endParaRPr>
          </a:p>
        </p:txBody>
      </p:sp>
      <p:sp>
        <p:nvSpPr>
          <p:cNvPr id="7" name="Google Shape;266;p44">
            <a:extLst>
              <a:ext uri="{FF2B5EF4-FFF2-40B4-BE49-F238E27FC236}">
                <a16:creationId xmlns:a16="http://schemas.microsoft.com/office/drawing/2014/main" id="{FE4F9681-4163-35DE-73C9-C7C58F3E2E5C}"/>
              </a:ext>
            </a:extLst>
          </p:cNvPr>
          <p:cNvSpPr/>
          <p:nvPr/>
        </p:nvSpPr>
        <p:spPr>
          <a:xfrm>
            <a:off x="2333428" y="4195297"/>
            <a:ext cx="1978411" cy="726583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267;p44">
            <a:extLst>
              <a:ext uri="{FF2B5EF4-FFF2-40B4-BE49-F238E27FC236}">
                <a16:creationId xmlns:a16="http://schemas.microsoft.com/office/drawing/2014/main" id="{08CA3206-A0AD-5B4A-EF57-923C5DE4C101}"/>
              </a:ext>
            </a:extLst>
          </p:cNvPr>
          <p:cNvSpPr/>
          <p:nvPr/>
        </p:nvSpPr>
        <p:spPr>
          <a:xfrm>
            <a:off x="7447736" y="4195298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3B60541F-BC58-899C-8F35-2C06F1C66814}"/>
              </a:ext>
            </a:extLst>
          </p:cNvPr>
          <p:cNvSpPr txBox="1"/>
          <p:nvPr/>
        </p:nvSpPr>
        <p:spPr>
          <a:xfrm>
            <a:off x="3477985" y="1877785"/>
            <a:ext cx="42422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Si ABCD est un rectangle alors : AC=BD </a:t>
            </a:r>
            <a:endParaRPr lang="fr-FR" sz="2000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98627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6649EFF1-42E3-D94B-F583-2ABEF6D3E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faux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B667CB1-A3BB-930E-63D2-7BBD912B16FA}"/>
              </a:ext>
            </a:extLst>
          </p:cNvPr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Google Shape;265;p44">
            <a:extLst>
              <a:ext uri="{FF2B5EF4-FFF2-40B4-BE49-F238E27FC236}">
                <a16:creationId xmlns:a16="http://schemas.microsoft.com/office/drawing/2014/main" id="{E825CDD4-B39C-0193-EEE7-7ADF6970C703}"/>
              </a:ext>
            </a:extLst>
          </p:cNvPr>
          <p:cNvSpPr txBox="1"/>
          <p:nvPr/>
        </p:nvSpPr>
        <p:spPr>
          <a:xfrm>
            <a:off x="2052092" y="1145894"/>
            <a:ext cx="7860485" cy="2720049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r>
              <a:rPr lang="fr" sz="1800" kern="0" dirty="0">
                <a:solidFill>
                  <a:srgbClr val="000000"/>
                </a:solidFill>
                <a:sym typeface="Calibri"/>
              </a:rPr>
              <a:t> </a:t>
            </a:r>
            <a:endParaRPr lang="fr-FR" sz="1800" dirty="0">
              <a:solidFill>
                <a:prstClr val="black"/>
              </a:solidFill>
            </a:endParaRPr>
          </a:p>
        </p:txBody>
      </p:sp>
      <p:sp>
        <p:nvSpPr>
          <p:cNvPr id="7" name="Google Shape;266;p44">
            <a:extLst>
              <a:ext uri="{FF2B5EF4-FFF2-40B4-BE49-F238E27FC236}">
                <a16:creationId xmlns:a16="http://schemas.microsoft.com/office/drawing/2014/main" id="{F29B4BF7-A0D6-0E66-9FF8-2405D51C8021}"/>
              </a:ext>
            </a:extLst>
          </p:cNvPr>
          <p:cNvSpPr/>
          <p:nvPr/>
        </p:nvSpPr>
        <p:spPr>
          <a:xfrm>
            <a:off x="2052092" y="4195296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267;p44">
            <a:extLst>
              <a:ext uri="{FF2B5EF4-FFF2-40B4-BE49-F238E27FC236}">
                <a16:creationId xmlns:a16="http://schemas.microsoft.com/office/drawing/2014/main" id="{C35A1706-97AE-35FD-435E-B928772CC627}"/>
              </a:ext>
            </a:extLst>
          </p:cNvPr>
          <p:cNvSpPr/>
          <p:nvPr/>
        </p:nvSpPr>
        <p:spPr>
          <a:xfrm>
            <a:off x="7934166" y="4195297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AC41FA8D-4ED1-642C-6827-C46A9A9262DF}"/>
                  </a:ext>
                </a:extLst>
              </p:cNvPr>
              <p:cNvSpPr txBox="1"/>
              <p:nvPr/>
            </p:nvSpPr>
            <p:spPr>
              <a:xfrm>
                <a:off x="3477985" y="1877785"/>
                <a:ext cx="435048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Si ABCD est un losange alors :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𝐴𝐶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⊥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𝐵𝐷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AC41FA8D-4ED1-642C-6827-C46A9A9262D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7985" y="1877785"/>
                <a:ext cx="4350486" cy="400110"/>
              </a:xfrm>
              <a:prstGeom prst="rect">
                <a:avLst/>
              </a:prstGeom>
              <a:blipFill>
                <a:blip r:embed="rId3"/>
                <a:stretch>
                  <a:fillRect l="-1749" t="-6061" b="-2424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40562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FD98DAA1-301A-DE66-1C5E-065FB0BE32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1">
            <a:extLst>
              <a:ext uri="{FF2B5EF4-FFF2-40B4-BE49-F238E27FC236}">
                <a16:creationId xmlns:a16="http://schemas.microsoft.com/office/drawing/2014/main" id="{471A34CE-BFEE-AD6C-AD74-DDF0636B8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faux</a:t>
            </a:r>
            <a:endParaRPr lang="fr-FR" dirty="0"/>
          </a:p>
        </p:txBody>
      </p:sp>
      <p:sp>
        <p:nvSpPr>
          <p:cNvPr id="6" name="Google Shape;265;p44">
            <a:extLst>
              <a:ext uri="{FF2B5EF4-FFF2-40B4-BE49-F238E27FC236}">
                <a16:creationId xmlns:a16="http://schemas.microsoft.com/office/drawing/2014/main" id="{E617021A-D4E7-84DC-6C0F-88EB6A782C80}"/>
              </a:ext>
            </a:extLst>
          </p:cNvPr>
          <p:cNvSpPr txBox="1"/>
          <p:nvPr/>
        </p:nvSpPr>
        <p:spPr>
          <a:xfrm>
            <a:off x="2052092" y="1145894"/>
            <a:ext cx="7860485" cy="2720049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endParaRPr lang="fr" sz="1800" kern="0" dirty="0">
              <a:solidFill>
                <a:srgbClr val="000000"/>
              </a:solidFill>
              <a:sym typeface="Calibri"/>
            </a:endParaRPr>
          </a:p>
          <a:p>
            <a:pPr defTabSz="342900">
              <a:buClrTx/>
            </a:pPr>
            <a:r>
              <a:rPr lang="fr" sz="1800" kern="0" dirty="0">
                <a:solidFill>
                  <a:srgbClr val="000000"/>
                </a:solidFill>
                <a:sym typeface="Calibri"/>
              </a:rPr>
              <a:t> </a:t>
            </a:r>
            <a:endParaRPr lang="fr-FR" sz="1800" dirty="0">
              <a:solidFill>
                <a:prstClr val="black"/>
              </a:solidFill>
            </a:endParaRPr>
          </a:p>
        </p:txBody>
      </p:sp>
      <p:sp>
        <p:nvSpPr>
          <p:cNvPr id="7" name="Google Shape;266;p44">
            <a:extLst>
              <a:ext uri="{FF2B5EF4-FFF2-40B4-BE49-F238E27FC236}">
                <a16:creationId xmlns:a16="http://schemas.microsoft.com/office/drawing/2014/main" id="{0AC79E66-F1DE-B888-FDB1-FA1980A815B7}"/>
              </a:ext>
            </a:extLst>
          </p:cNvPr>
          <p:cNvSpPr/>
          <p:nvPr/>
        </p:nvSpPr>
        <p:spPr>
          <a:xfrm>
            <a:off x="2052092" y="4195296"/>
            <a:ext cx="1978411" cy="726583"/>
          </a:xfrm>
          <a:prstGeom prst="rect">
            <a:avLst/>
          </a:prstGeom>
          <a:solidFill>
            <a:schemeClr val="tx2">
              <a:lumMod val="50000"/>
              <a:lumOff val="50000"/>
            </a:schemeClr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267;p44">
            <a:extLst>
              <a:ext uri="{FF2B5EF4-FFF2-40B4-BE49-F238E27FC236}">
                <a16:creationId xmlns:a16="http://schemas.microsoft.com/office/drawing/2014/main" id="{7C7B61E6-F417-F772-2140-6B9FFF5136B8}"/>
              </a:ext>
            </a:extLst>
          </p:cNvPr>
          <p:cNvSpPr/>
          <p:nvPr/>
        </p:nvSpPr>
        <p:spPr>
          <a:xfrm>
            <a:off x="7934166" y="4195297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FAAA2FC9-BA18-88BF-A6F7-2410FF7A24F2}"/>
                  </a:ext>
                </a:extLst>
              </p:cNvPr>
              <p:cNvSpPr txBox="1"/>
              <p:nvPr/>
            </p:nvSpPr>
            <p:spPr>
              <a:xfrm>
                <a:off x="3477985" y="1877785"/>
                <a:ext cx="435048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l"/>
                <a:r>
                  <a:rPr lang="fr-FR" sz="20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Si ABCD est un losange alors : </a:t>
                </a:r>
                <a14:m>
                  <m:oMath xmlns:m="http://schemas.openxmlformats.org/officeDocument/2006/math"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𝐴𝐶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Calibri" panose="020F0502020204030204" pitchFamily="34" charset="0"/>
                      </a:rPr>
                      <m:t>⊥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𝐵𝐷</m:t>
                    </m:r>
                    <m:r>
                      <a:rPr lang="fr-FR" sz="2000" i="1" dirty="0" smtClean="0"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 </m:t>
                    </m:r>
                  </m:oMath>
                </a14:m>
                <a:endParaRPr lang="fr-FR" sz="20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FAAA2FC9-BA18-88BF-A6F7-2410FF7A24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77985" y="1877785"/>
                <a:ext cx="4350486" cy="400110"/>
              </a:xfrm>
              <a:prstGeom prst="rect">
                <a:avLst/>
              </a:prstGeom>
              <a:blipFill>
                <a:blip r:embed="rId3"/>
                <a:stretch>
                  <a:fillRect l="-1749" t="-6061" b="-2424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905565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15602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/>
          <p:nvPr/>
        </p:nvSpPr>
        <p:spPr>
          <a:xfrm>
            <a:off x="2965322" y="5766515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/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5" name="Google Shape;289;p29">
            <a:extLst>
              <a:ext uri="{FF2B5EF4-FFF2-40B4-BE49-F238E27FC236}">
                <a16:creationId xmlns:a16="http://schemas.microsoft.com/office/drawing/2014/main" id="{85F375F5-004F-F064-1F4E-54D59B70D8FA}"/>
              </a:ext>
            </a:extLst>
          </p:cNvPr>
          <p:cNvSpPr/>
          <p:nvPr/>
        </p:nvSpPr>
        <p:spPr>
          <a:xfrm>
            <a:off x="1286048" y="1747524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/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6" name="Google Shape;291;p29">
            <a:extLst>
              <a:ext uri="{FF2B5EF4-FFF2-40B4-BE49-F238E27FC236}">
                <a16:creationId xmlns:a16="http://schemas.microsoft.com/office/drawing/2014/main" id="{ADD5BB2C-B97C-AC7F-2FD4-315C808D858B}"/>
              </a:ext>
            </a:extLst>
          </p:cNvPr>
          <p:cNvSpPr/>
          <p:nvPr/>
        </p:nvSpPr>
        <p:spPr>
          <a:xfrm>
            <a:off x="1252872" y="3745706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/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7" name="Google Shape;293;p29">
            <a:extLst>
              <a:ext uri="{FF2B5EF4-FFF2-40B4-BE49-F238E27FC236}">
                <a16:creationId xmlns:a16="http://schemas.microsoft.com/office/drawing/2014/main" id="{EE321337-206A-A690-7375-D168168C42F0}"/>
              </a:ext>
            </a:extLst>
          </p:cNvPr>
          <p:cNvSpPr/>
          <p:nvPr/>
        </p:nvSpPr>
        <p:spPr>
          <a:xfrm>
            <a:off x="1252872" y="2807713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/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8" name="Google Shape;291;p29">
            <a:extLst>
              <a:ext uri="{FF2B5EF4-FFF2-40B4-BE49-F238E27FC236}">
                <a16:creationId xmlns:a16="http://schemas.microsoft.com/office/drawing/2014/main" id="{C292A691-6A85-6748-2155-87E370E3EA1E}"/>
              </a:ext>
            </a:extLst>
          </p:cNvPr>
          <p:cNvSpPr/>
          <p:nvPr/>
        </p:nvSpPr>
        <p:spPr>
          <a:xfrm>
            <a:off x="1252297" y="4643437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/>
          <p:nvPr/>
        </p:nvSpPr>
        <p:spPr>
          <a:xfrm>
            <a:off x="1251148" y="5662539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/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0" name="Google Shape;292;p29">
            <a:extLst>
              <a:ext uri="{FF2B5EF4-FFF2-40B4-BE49-F238E27FC236}">
                <a16:creationId xmlns:a16="http://schemas.microsoft.com/office/drawing/2014/main" id="{D06668B3-CDDA-352E-AEE0-24A484BF68E6}"/>
              </a:ext>
            </a:extLst>
          </p:cNvPr>
          <p:cNvSpPr/>
          <p:nvPr/>
        </p:nvSpPr>
        <p:spPr>
          <a:xfrm>
            <a:off x="3083325" y="1770666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algn="ctr" defTabSz="914377"/>
            <a:endParaRPr lang="fr-FR" sz="2000" kern="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A4B2D5EF-B2D1-FD9E-B26A-6CC6935619CF}"/>
              </a:ext>
            </a:extLst>
          </p:cNvPr>
          <p:cNvSpPr/>
          <p:nvPr/>
        </p:nvSpPr>
        <p:spPr>
          <a:xfrm>
            <a:off x="3083325" y="2774953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2" name="Google Shape;292;p29">
            <a:extLst>
              <a:ext uri="{FF2B5EF4-FFF2-40B4-BE49-F238E27FC236}">
                <a16:creationId xmlns:a16="http://schemas.microsoft.com/office/drawing/2014/main" id="{1345C3FC-2AC4-C7BA-A11F-5818CA7455A4}"/>
              </a:ext>
            </a:extLst>
          </p:cNvPr>
          <p:cNvSpPr/>
          <p:nvPr/>
        </p:nvSpPr>
        <p:spPr>
          <a:xfrm>
            <a:off x="3000181" y="4659173"/>
            <a:ext cx="81107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3E2D5"/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>
              <a:defRPr/>
            </a:pPr>
            <a:endParaRPr lang="fr-FR" sz="200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id="{BF8E1DED-2DE7-54AB-A58D-2A5E90AF3AD5}"/>
              </a:ext>
            </a:extLst>
          </p:cNvPr>
          <p:cNvSpPr/>
          <p:nvPr/>
        </p:nvSpPr>
        <p:spPr>
          <a:xfrm>
            <a:off x="3045571" y="3747208"/>
            <a:ext cx="814850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algn="ctr" defTabSz="685783"/>
            <a:endParaRPr lang="fr-FR" sz="2000" dirty="0">
              <a:solidFill>
                <a:prstClr val="white">
                  <a:lumMod val="50000"/>
                </a:prstClr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D8B298-C52A-F641-FE46-F63A5D014E5F}"/>
              </a:ext>
            </a:extLst>
          </p:cNvPr>
          <p:cNvSpPr/>
          <p:nvPr/>
        </p:nvSpPr>
        <p:spPr>
          <a:xfrm>
            <a:off x="948074" y="1088010"/>
            <a:ext cx="10321337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189"/>
            <a:endParaRPr lang="fr-FR" sz="2800" b="1" dirty="0">
              <a:solidFill>
                <a:prstClr val="white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CE85E0A-429A-B51A-FED1-DABE33E433BE}"/>
              </a:ext>
            </a:extLst>
          </p:cNvPr>
          <p:cNvSpPr txBox="1">
            <a:spLocks/>
          </p:cNvSpPr>
          <p:nvPr/>
        </p:nvSpPr>
        <p:spPr>
          <a:xfrm>
            <a:off x="956582" y="1087930"/>
            <a:ext cx="10321200" cy="55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 10                      </a:t>
            </a:r>
            <a:r>
              <a:rPr lang="en-US" dirty="0" err="1"/>
              <a:t>Quadrilatères</a:t>
            </a:r>
            <a:r>
              <a:rPr lang="en-US" dirty="0"/>
              <a:t> </a:t>
            </a:r>
            <a:r>
              <a:rPr lang="en-US" dirty="0" err="1"/>
              <a:t>particuliers</a:t>
            </a:r>
            <a:r>
              <a:rPr lang="en-US" dirty="0"/>
              <a:t> </a:t>
            </a:r>
            <a:endParaRPr lang="fr-FR" dirty="0"/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 txBox="1">
            <a:spLocks/>
          </p:cNvSpPr>
          <p:nvPr/>
        </p:nvSpPr>
        <p:spPr>
          <a:xfrm>
            <a:off x="1284899" y="5662539"/>
            <a:ext cx="1227600" cy="734400"/>
          </a:xfrm>
          <a:prstGeom prst="rect">
            <a:avLst/>
          </a:prstGeom>
          <a:noFill/>
          <a:ln w="9528" cap="flat">
            <a:noFill/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>
            <a:defPPr>
              <a:defRPr lang="fr-FR"/>
            </a:defPPr>
            <a:lvl1pPr algn="ctr" defTabSz="914377">
              <a:defRPr sz="2000" kern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dirty="0">
                <a:sym typeface="Arial"/>
              </a:rPr>
              <a:t>Tâche 10</a:t>
            </a: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A5473BC-EC26-52C1-01CB-9DB741F8195B}"/>
              </a:ext>
            </a:extLst>
          </p:cNvPr>
          <p:cNvSpPr txBox="1">
            <a:spLocks/>
          </p:cNvSpPr>
          <p:nvPr/>
        </p:nvSpPr>
        <p:spPr>
          <a:xfrm>
            <a:off x="1252872" y="1733508"/>
            <a:ext cx="1227600" cy="734400"/>
          </a:xfrm>
          <a:prstGeom prst="rect">
            <a:avLst/>
          </a:prstGeom>
          <a:noFill/>
          <a:ln w="9528" cap="flat">
            <a:noFill/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>
            <a:defPPr>
              <a:defRPr lang="fr-FR"/>
            </a:defPPr>
            <a:lvl1pPr algn="ctr" defTabSz="914377">
              <a:defRPr sz="2000" kern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dirty="0">
                <a:sym typeface="Arial"/>
              </a:rPr>
              <a:t>Tâche 6</a:t>
            </a: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id="{73E5BBA2-961A-BE45-24C4-7E95127A3713}"/>
              </a:ext>
            </a:extLst>
          </p:cNvPr>
          <p:cNvSpPr txBox="1">
            <a:spLocks/>
          </p:cNvSpPr>
          <p:nvPr/>
        </p:nvSpPr>
        <p:spPr>
          <a:xfrm>
            <a:off x="1252297" y="2821574"/>
            <a:ext cx="1227600" cy="734400"/>
          </a:xfrm>
          <a:prstGeom prst="rect">
            <a:avLst/>
          </a:prstGeom>
        </p:spPr>
        <p:txBody>
          <a:bodyPr anchor="ctr"/>
          <a:lstStyle>
            <a:defPPr>
              <a:defRPr lang="fr-FR"/>
            </a:defPPr>
            <a:lvl1pPr marL="228600" indent="-228600" algn="ctr" defTabSz="68578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>
                <a:solidFill>
                  <a:srgbClr val="7F7F7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dirty="0">
                <a:solidFill>
                  <a:schemeClr val="bg2">
                    <a:lumMod val="50000"/>
                  </a:schemeClr>
                </a:solidFill>
                <a:sym typeface="Arial"/>
              </a:rPr>
              <a:t>Tâche 7</a:t>
            </a: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 txBox="1">
            <a:spLocks/>
          </p:cNvSpPr>
          <p:nvPr/>
        </p:nvSpPr>
        <p:spPr>
          <a:xfrm>
            <a:off x="2966526" y="5781699"/>
            <a:ext cx="8144401" cy="734400"/>
          </a:xfrm>
          <a:prstGeom prst="rect">
            <a:avLst/>
          </a:prstGeom>
          <a:noFill/>
          <a:ln w="9528" cap="flat">
            <a:noFill/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>
            <a:defPPr>
              <a:defRPr lang="fr-FR"/>
            </a:defPPr>
            <a:lvl1pPr algn="ctr" defTabSz="914377">
              <a:defRPr sz="2000" kern="0">
                <a:solidFill>
                  <a:prstClr val="white">
                    <a:lumMod val="50000"/>
                  </a:prstClr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sz="1800" b="1" dirty="0">
                <a:solidFill>
                  <a:schemeClr val="bg2">
                    <a:lumMod val="50000"/>
                  </a:schemeClr>
                </a:solidFill>
                <a:effectLst/>
                <a:latin typeface="Calibri" panose="020F0502020204030204" pitchFamily="34" charset="0"/>
              </a:rPr>
              <a:t>Utiliser les propriétés des quadrilatères particuliers pour résoudre des problèmes </a:t>
            </a:r>
            <a:endParaRPr lang="fr-MA" dirty="0">
              <a:solidFill>
                <a:schemeClr val="bg2">
                  <a:lumMod val="50000"/>
                </a:schemeClr>
              </a:solidFill>
            </a:endParaRPr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id="{E5613986-D276-9B3C-5DB2-6BC9EC6464B6}"/>
              </a:ext>
            </a:extLst>
          </p:cNvPr>
          <p:cNvSpPr txBox="1">
            <a:spLocks/>
          </p:cNvSpPr>
          <p:nvPr/>
        </p:nvSpPr>
        <p:spPr>
          <a:xfrm>
            <a:off x="3115352" y="1820052"/>
            <a:ext cx="8110747" cy="734400"/>
          </a:xfrm>
          <a:prstGeom prst="rect">
            <a:avLst/>
          </a:prstGeom>
          <a:noFill/>
          <a:ln w="9528" cap="flat">
            <a:noFill/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algn="ctr" defTabSz="685783">
              <a:defRPr sz="200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dirty="0">
                <a:solidFill>
                  <a:schemeClr val="bg2">
                    <a:lumMod val="50000"/>
                  </a:schemeClr>
                </a:solidFill>
              </a:rPr>
              <a:t>Montrer, à partir des propriétés de ses angles, qu’un quadrilatère est ou n’est pas un parallélogramme </a:t>
            </a:r>
          </a:p>
        </p:txBody>
      </p:sp>
      <p:sp>
        <p:nvSpPr>
          <p:cNvPr id="38" name="Text Placeholder 30">
            <a:extLst>
              <a:ext uri="{FF2B5EF4-FFF2-40B4-BE49-F238E27FC236}">
                <a16:creationId xmlns:a16="http://schemas.microsoft.com/office/drawing/2014/main" id="{EBDE91BD-63FD-5B1F-6DD1-B92C2E29D06E}"/>
              </a:ext>
            </a:extLst>
          </p:cNvPr>
          <p:cNvSpPr txBox="1">
            <a:spLocks/>
          </p:cNvSpPr>
          <p:nvPr/>
        </p:nvSpPr>
        <p:spPr>
          <a:xfrm>
            <a:off x="3083325" y="2804697"/>
            <a:ext cx="8110747" cy="734400"/>
          </a:xfrm>
          <a:prstGeom prst="rect">
            <a:avLst/>
          </a:prstGeom>
          <a:noFill/>
          <a:ln w="9528" cap="flat">
            <a:noFill/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>
            <a:defPPr>
              <a:defRPr lang="fr-FR"/>
            </a:defPPr>
            <a:lvl1pPr algn="ctr" defTabSz="914377">
              <a:defRPr sz="2000" b="0" i="0" u="none" strike="noStrike" kern="0" cap="none" spc="0" baseline="0">
                <a:solidFill>
                  <a:prstClr val="white">
                    <a:lumMod val="50000"/>
                  </a:prstClr>
                </a:solidFill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>
                <a:solidFill>
                  <a:schemeClr val="bg2">
                    <a:lumMod val="50000"/>
                  </a:schemeClr>
                </a:solidFill>
              </a:rPr>
              <a:t>Montrer qu’un quadrilatère dont les diagonales sont sécantes en leurs milieux est un parallélogramme </a:t>
            </a:r>
          </a:p>
        </p:txBody>
      </p:sp>
      <p:sp>
        <p:nvSpPr>
          <p:cNvPr id="39" name="Text Placeholder 30">
            <a:extLst>
              <a:ext uri="{FF2B5EF4-FFF2-40B4-BE49-F238E27FC236}">
                <a16:creationId xmlns:a16="http://schemas.microsoft.com/office/drawing/2014/main" id="{003CB01F-606F-7259-7741-B876022F6CA7}"/>
              </a:ext>
            </a:extLst>
          </p:cNvPr>
          <p:cNvSpPr txBox="1">
            <a:spLocks/>
          </p:cNvSpPr>
          <p:nvPr/>
        </p:nvSpPr>
        <p:spPr>
          <a:xfrm>
            <a:off x="1284899" y="3755337"/>
            <a:ext cx="1227600" cy="734400"/>
          </a:xfrm>
          <a:prstGeom prst="rect">
            <a:avLst/>
          </a:prstGeom>
        </p:spPr>
        <p:txBody>
          <a:bodyPr anchor="ctr"/>
          <a:lstStyle>
            <a:defPPr>
              <a:defRPr lang="fr-FR"/>
            </a:defPPr>
            <a:lvl1pPr marL="228600" indent="-228600" algn="ctr" defTabSz="685783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>
                <a:solidFill>
                  <a:srgbClr val="7F7F7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FR" dirty="0">
                <a:solidFill>
                  <a:schemeClr val="bg2">
                    <a:lumMod val="50000"/>
                  </a:schemeClr>
                </a:solidFill>
                <a:sym typeface="Arial"/>
              </a:rPr>
              <a:t>Tâche 8</a:t>
            </a:r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E5BB8188-B4EF-6660-AB63-219894C8D82B}"/>
              </a:ext>
            </a:extLst>
          </p:cNvPr>
          <p:cNvSpPr txBox="1">
            <a:spLocks/>
          </p:cNvSpPr>
          <p:nvPr/>
        </p:nvSpPr>
        <p:spPr>
          <a:xfrm>
            <a:off x="1251148" y="4630571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defTabSz="685783"/>
            <a:r>
              <a:rPr lang="en-US" b="1" dirty="0" err="1">
                <a:solidFill>
                  <a:prstClr val="black"/>
                </a:solidFill>
              </a:rPr>
              <a:t>Tâche</a:t>
            </a:r>
            <a:r>
              <a:rPr lang="en-US" b="1" dirty="0">
                <a:solidFill>
                  <a:prstClr val="black"/>
                </a:solidFill>
              </a:rPr>
              <a:t> 9</a:t>
            </a:r>
            <a:endParaRPr lang="fr-FR" b="1" dirty="0">
              <a:solidFill>
                <a:prstClr val="black"/>
              </a:solidFill>
            </a:endParaRPr>
          </a:p>
        </p:txBody>
      </p:sp>
      <p:sp>
        <p:nvSpPr>
          <p:cNvPr id="58" name="Text Placeholder 56">
            <a:extLst>
              <a:ext uri="{FF2B5EF4-FFF2-40B4-BE49-F238E27FC236}">
                <a16:creationId xmlns:a16="http://schemas.microsoft.com/office/drawing/2014/main" id="{DEA8D192-0ACB-D289-1C7C-02D71D351638}"/>
              </a:ext>
            </a:extLst>
          </p:cNvPr>
          <p:cNvSpPr txBox="1">
            <a:spLocks/>
          </p:cNvSpPr>
          <p:nvPr/>
        </p:nvSpPr>
        <p:spPr>
          <a:xfrm>
            <a:off x="3045571" y="4675352"/>
            <a:ext cx="8109547" cy="734400"/>
          </a:xfrm>
          <a:prstGeom prst="rect">
            <a:avLst/>
          </a:prstGeom>
          <a:noFill/>
          <a:ln w="9528" cap="flat">
            <a:noFill/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>
            <a:defPPr>
              <a:defRPr lang="fr-FR"/>
            </a:defPPr>
            <a:lvl1pPr algn="ctr" defTabSz="685783">
              <a:defRPr sz="200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MA" b="1" dirty="0"/>
              <a:t>Reconnaître le rectangle, le losange et le carré et montrer les propriétés de leurs diagonales </a:t>
            </a:r>
          </a:p>
        </p:txBody>
      </p:sp>
      <p:sp>
        <p:nvSpPr>
          <p:cNvPr id="59" name="Text Placeholder 30">
            <a:extLst>
              <a:ext uri="{FF2B5EF4-FFF2-40B4-BE49-F238E27FC236}">
                <a16:creationId xmlns:a16="http://schemas.microsoft.com/office/drawing/2014/main" id="{FC010466-58C6-D15B-C6EC-229C11D5FFF2}"/>
              </a:ext>
            </a:extLst>
          </p:cNvPr>
          <p:cNvSpPr txBox="1">
            <a:spLocks/>
          </p:cNvSpPr>
          <p:nvPr/>
        </p:nvSpPr>
        <p:spPr>
          <a:xfrm>
            <a:off x="2874981" y="3748203"/>
            <a:ext cx="8150400" cy="734400"/>
          </a:xfrm>
          <a:prstGeom prst="rect">
            <a:avLst/>
          </a:prstGeom>
          <a:noFill/>
          <a:ln w="9528" cap="flat">
            <a:noFill/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>
            <a:defPPr>
              <a:defRPr lang="fr-FR"/>
            </a:defPPr>
            <a:lvl1pPr algn="ctr" defTabSz="914377">
              <a:defRPr sz="2000" b="0" i="0" u="none" strike="noStrike" kern="0" cap="none" spc="0" baseline="0">
                <a:solidFill>
                  <a:schemeClr val="bg2">
                    <a:lumMod val="50000"/>
                  </a:schemeClr>
                </a:solidFill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fr-MA" dirty="0"/>
              <a:t>Reconnaître et utiliser les conditions nécessaires et suffisantes pour qu’un</a:t>
            </a:r>
            <a:br>
              <a:rPr lang="fr-MA" dirty="0"/>
            </a:br>
            <a:r>
              <a:rPr lang="fr-MA" dirty="0"/>
              <a:t>quadrilatère soit un parallélogramme </a:t>
            </a:r>
          </a:p>
        </p:txBody>
      </p:sp>
    </p:spTree>
    <p:extLst>
      <p:ext uri="{BB962C8B-B14F-4D97-AF65-F5344CB8AC3E}">
        <p14:creationId xmlns:p14="http://schemas.microsoft.com/office/powerpoint/2010/main" val="227125037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E26B48-DD49-8FA5-73A7-1D7C654F7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J’étudie l’exemple :</a:t>
            </a:r>
          </a:p>
        </p:txBody>
      </p:sp>
      <p:pic>
        <p:nvPicPr>
          <p:cNvPr id="6" name="Espace réservé du contenu 5">
            <a:extLst>
              <a:ext uri="{FF2B5EF4-FFF2-40B4-BE49-F238E27FC236}">
                <a16:creationId xmlns:a16="http://schemas.microsoft.com/office/drawing/2014/main" id="{F455CABD-13DA-C1E5-274B-F12B6D584949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1480" y="1037761"/>
            <a:ext cx="6944092" cy="5389563"/>
          </a:xfrm>
        </p:spPr>
      </p:pic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B4EAB9DA-654D-F7BF-3AF3-BC2CD2CCDBCF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528AC36A-89B4-C0C6-370A-79E9C1E0D3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730" y="1412110"/>
            <a:ext cx="2739062" cy="610565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6F86A4DD-F857-CFB9-998D-84524488010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251" y="2022675"/>
            <a:ext cx="1473200" cy="419100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B3812D6-1222-3411-B962-108E54885C2E}"/>
              </a:ext>
            </a:extLst>
          </p:cNvPr>
          <p:cNvSpPr txBox="1"/>
          <p:nvPr/>
        </p:nvSpPr>
        <p:spPr>
          <a:xfrm>
            <a:off x="1502229" y="3184071"/>
            <a:ext cx="1847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endParaRPr 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8" name="Tableau 17">
            <a:extLst>
              <a:ext uri="{FF2B5EF4-FFF2-40B4-BE49-F238E27FC236}">
                <a16:creationId xmlns:a16="http://schemas.microsoft.com/office/drawing/2014/main" id="{50F80A6A-E867-94DF-8875-BB1615C891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6253296"/>
              </p:ext>
            </p:extLst>
          </p:nvPr>
        </p:nvGraphicFramePr>
        <p:xfrm>
          <a:off x="6529106" y="1900816"/>
          <a:ext cx="5362056" cy="452650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87352">
                  <a:extLst>
                    <a:ext uri="{9D8B030D-6E8A-4147-A177-3AD203B41FA5}">
                      <a16:colId xmlns:a16="http://schemas.microsoft.com/office/drawing/2014/main" val="1689010908"/>
                    </a:ext>
                  </a:extLst>
                </a:gridCol>
                <a:gridCol w="1787352">
                  <a:extLst>
                    <a:ext uri="{9D8B030D-6E8A-4147-A177-3AD203B41FA5}">
                      <a16:colId xmlns:a16="http://schemas.microsoft.com/office/drawing/2014/main" val="1528554187"/>
                    </a:ext>
                  </a:extLst>
                </a:gridCol>
                <a:gridCol w="1787352">
                  <a:extLst>
                    <a:ext uri="{9D8B030D-6E8A-4147-A177-3AD203B41FA5}">
                      <a16:colId xmlns:a16="http://schemas.microsoft.com/office/drawing/2014/main" val="2034715829"/>
                    </a:ext>
                  </a:extLst>
                </a:gridCol>
              </a:tblGrid>
              <a:tr h="541058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1508681"/>
                  </a:ext>
                </a:extLst>
              </a:tr>
              <a:tr h="541058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6677055"/>
                  </a:ext>
                </a:extLst>
              </a:tr>
              <a:tr h="541058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3119598"/>
                  </a:ext>
                </a:extLst>
              </a:tr>
              <a:tr h="541058">
                <a:tc>
                  <a:txBody>
                    <a:bodyPr/>
                    <a:lstStyle/>
                    <a:p>
                      <a:endParaRPr lang="fr-FR" dirty="0"/>
                    </a:p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0169466"/>
                  </a:ext>
                </a:extLst>
              </a:tr>
              <a:tr h="541058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1562212"/>
                  </a:ext>
                </a:extLst>
              </a:tr>
              <a:tr h="541058">
                <a:tc>
                  <a:txBody>
                    <a:bodyPr/>
                    <a:lstStyle/>
                    <a:p>
                      <a:endParaRPr lang="fr-FR" dirty="0"/>
                    </a:p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594549"/>
                  </a:ext>
                </a:extLst>
              </a:tr>
              <a:tr h="541058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8508994"/>
                  </a:ext>
                </a:extLst>
              </a:tr>
              <a:tr h="541058"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fr-FR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5903418"/>
                  </a:ext>
                </a:extLst>
              </a:tr>
            </a:tbl>
          </a:graphicData>
        </a:graphic>
      </p:graphicFrame>
      <p:sp>
        <p:nvSpPr>
          <p:cNvPr id="4" name="Multiplication 3">
            <a:extLst>
              <a:ext uri="{FF2B5EF4-FFF2-40B4-BE49-F238E27FC236}">
                <a16:creationId xmlns:a16="http://schemas.microsoft.com/office/drawing/2014/main" id="{62B1D878-95DE-4D9D-83B0-6930BCA17E81}"/>
              </a:ext>
            </a:extLst>
          </p:cNvPr>
          <p:cNvSpPr/>
          <p:nvPr/>
        </p:nvSpPr>
        <p:spPr>
          <a:xfrm>
            <a:off x="7081715" y="1893541"/>
            <a:ext cx="682906" cy="567160"/>
          </a:xfrm>
          <a:prstGeom prst="mathMultiply">
            <a:avLst/>
          </a:prstGeom>
          <a:gradFill>
            <a:gsLst>
              <a:gs pos="100000">
                <a:schemeClr val="accent4">
                  <a:lumMod val="0"/>
                  <a:lumOff val="100000"/>
                </a:schemeClr>
              </a:gs>
              <a:gs pos="21000">
                <a:schemeClr val="accent4">
                  <a:lumMod val="0"/>
                  <a:lumOff val="100000"/>
                </a:schemeClr>
              </a:gs>
              <a:gs pos="41000">
                <a:srgbClr val="1D6FA9"/>
              </a:gs>
            </a:gsLst>
            <a:path path="circle">
              <a:fillToRect l="50000" t="-80000" r="50000" b="180000"/>
            </a:path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Multiplication 18">
            <a:extLst>
              <a:ext uri="{FF2B5EF4-FFF2-40B4-BE49-F238E27FC236}">
                <a16:creationId xmlns:a16="http://schemas.microsoft.com/office/drawing/2014/main" id="{D717C9D0-16E2-EC73-6ABB-30F89C40CDCF}"/>
              </a:ext>
            </a:extLst>
          </p:cNvPr>
          <p:cNvSpPr/>
          <p:nvPr/>
        </p:nvSpPr>
        <p:spPr>
          <a:xfrm>
            <a:off x="8726360" y="1893541"/>
            <a:ext cx="682906" cy="567160"/>
          </a:xfrm>
          <a:prstGeom prst="mathMultiply">
            <a:avLst/>
          </a:prstGeom>
          <a:gradFill>
            <a:gsLst>
              <a:gs pos="100000">
                <a:schemeClr val="accent4">
                  <a:lumMod val="0"/>
                  <a:lumOff val="100000"/>
                </a:schemeClr>
              </a:gs>
              <a:gs pos="21000">
                <a:schemeClr val="accent4">
                  <a:lumMod val="0"/>
                  <a:lumOff val="100000"/>
                </a:schemeClr>
              </a:gs>
              <a:gs pos="41000">
                <a:srgbClr val="1D6FA9"/>
              </a:gs>
            </a:gsLst>
            <a:path path="circle">
              <a:fillToRect l="50000" t="-80000" r="50000" b="180000"/>
            </a:path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Multiplication 19">
            <a:extLst>
              <a:ext uri="{FF2B5EF4-FFF2-40B4-BE49-F238E27FC236}">
                <a16:creationId xmlns:a16="http://schemas.microsoft.com/office/drawing/2014/main" id="{ADAA53EE-7B66-5FBD-CE0D-8292B0775246}"/>
              </a:ext>
            </a:extLst>
          </p:cNvPr>
          <p:cNvSpPr/>
          <p:nvPr/>
        </p:nvSpPr>
        <p:spPr>
          <a:xfrm>
            <a:off x="10463609" y="1872864"/>
            <a:ext cx="682906" cy="567160"/>
          </a:xfrm>
          <a:prstGeom prst="mathMultiply">
            <a:avLst/>
          </a:prstGeom>
          <a:gradFill>
            <a:gsLst>
              <a:gs pos="100000">
                <a:schemeClr val="accent4">
                  <a:lumMod val="0"/>
                  <a:lumOff val="100000"/>
                </a:schemeClr>
              </a:gs>
              <a:gs pos="21000">
                <a:schemeClr val="accent4">
                  <a:lumMod val="0"/>
                  <a:lumOff val="100000"/>
                </a:schemeClr>
              </a:gs>
              <a:gs pos="41000">
                <a:srgbClr val="1D6FA9"/>
              </a:gs>
            </a:gsLst>
            <a:path path="circle">
              <a:fillToRect l="50000" t="-80000" r="50000" b="180000"/>
            </a:path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Multiplication 20">
            <a:extLst>
              <a:ext uri="{FF2B5EF4-FFF2-40B4-BE49-F238E27FC236}">
                <a16:creationId xmlns:a16="http://schemas.microsoft.com/office/drawing/2014/main" id="{B2E0A1F2-E07B-3B90-375F-407B61B83834}"/>
              </a:ext>
            </a:extLst>
          </p:cNvPr>
          <p:cNvSpPr/>
          <p:nvPr/>
        </p:nvSpPr>
        <p:spPr>
          <a:xfrm>
            <a:off x="7102691" y="2413850"/>
            <a:ext cx="682906" cy="567160"/>
          </a:xfrm>
          <a:prstGeom prst="mathMultiply">
            <a:avLst/>
          </a:prstGeom>
          <a:gradFill>
            <a:gsLst>
              <a:gs pos="100000">
                <a:schemeClr val="accent4">
                  <a:lumMod val="0"/>
                  <a:lumOff val="100000"/>
                </a:schemeClr>
              </a:gs>
              <a:gs pos="21000">
                <a:schemeClr val="accent4">
                  <a:lumMod val="0"/>
                  <a:lumOff val="100000"/>
                </a:schemeClr>
              </a:gs>
              <a:gs pos="41000">
                <a:srgbClr val="1D6FA9"/>
              </a:gs>
            </a:gsLst>
            <a:path path="circle">
              <a:fillToRect l="50000" t="-80000" r="50000" b="180000"/>
            </a:path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Multiplication 21">
            <a:extLst>
              <a:ext uri="{FF2B5EF4-FFF2-40B4-BE49-F238E27FC236}">
                <a16:creationId xmlns:a16="http://schemas.microsoft.com/office/drawing/2014/main" id="{8B2D63B4-7CE5-90C5-3913-689088A47324}"/>
              </a:ext>
            </a:extLst>
          </p:cNvPr>
          <p:cNvSpPr/>
          <p:nvPr/>
        </p:nvSpPr>
        <p:spPr>
          <a:xfrm>
            <a:off x="8671686" y="2440024"/>
            <a:ext cx="682906" cy="567160"/>
          </a:xfrm>
          <a:prstGeom prst="mathMultiply">
            <a:avLst/>
          </a:prstGeom>
          <a:gradFill>
            <a:gsLst>
              <a:gs pos="100000">
                <a:schemeClr val="accent4">
                  <a:lumMod val="0"/>
                  <a:lumOff val="100000"/>
                </a:schemeClr>
              </a:gs>
              <a:gs pos="21000">
                <a:schemeClr val="accent4">
                  <a:lumMod val="0"/>
                  <a:lumOff val="100000"/>
                </a:schemeClr>
              </a:gs>
              <a:gs pos="41000">
                <a:srgbClr val="1D6FA9"/>
              </a:gs>
            </a:gsLst>
            <a:path path="circle">
              <a:fillToRect l="50000" t="-80000" r="50000" b="180000"/>
            </a:path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Multiplication 22">
            <a:extLst>
              <a:ext uri="{FF2B5EF4-FFF2-40B4-BE49-F238E27FC236}">
                <a16:creationId xmlns:a16="http://schemas.microsoft.com/office/drawing/2014/main" id="{D01FC148-E3F2-EA0A-2581-2AA49C93191A}"/>
              </a:ext>
            </a:extLst>
          </p:cNvPr>
          <p:cNvSpPr/>
          <p:nvPr/>
        </p:nvSpPr>
        <p:spPr>
          <a:xfrm>
            <a:off x="10370349" y="2411135"/>
            <a:ext cx="682906" cy="567160"/>
          </a:xfrm>
          <a:prstGeom prst="mathMultiply">
            <a:avLst/>
          </a:prstGeom>
          <a:gradFill>
            <a:gsLst>
              <a:gs pos="100000">
                <a:schemeClr val="accent4">
                  <a:lumMod val="0"/>
                  <a:lumOff val="100000"/>
                </a:schemeClr>
              </a:gs>
              <a:gs pos="21000">
                <a:schemeClr val="accent4">
                  <a:lumMod val="0"/>
                  <a:lumOff val="100000"/>
                </a:schemeClr>
              </a:gs>
              <a:gs pos="41000">
                <a:srgbClr val="1D6FA9"/>
              </a:gs>
            </a:gsLst>
            <a:path path="circle">
              <a:fillToRect l="50000" t="-80000" r="50000" b="180000"/>
            </a:path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Multiplication 23">
            <a:extLst>
              <a:ext uri="{FF2B5EF4-FFF2-40B4-BE49-F238E27FC236}">
                <a16:creationId xmlns:a16="http://schemas.microsoft.com/office/drawing/2014/main" id="{8D00FDB2-2002-752E-FDF5-3F3EED8A3CDB}"/>
              </a:ext>
            </a:extLst>
          </p:cNvPr>
          <p:cNvSpPr/>
          <p:nvPr/>
        </p:nvSpPr>
        <p:spPr>
          <a:xfrm>
            <a:off x="7125169" y="2974550"/>
            <a:ext cx="682906" cy="567160"/>
          </a:xfrm>
          <a:prstGeom prst="mathMultiply">
            <a:avLst/>
          </a:prstGeom>
          <a:gradFill>
            <a:gsLst>
              <a:gs pos="100000">
                <a:schemeClr val="accent4">
                  <a:lumMod val="0"/>
                  <a:lumOff val="100000"/>
                </a:schemeClr>
              </a:gs>
              <a:gs pos="21000">
                <a:schemeClr val="accent4">
                  <a:lumMod val="0"/>
                  <a:lumOff val="100000"/>
                </a:schemeClr>
              </a:gs>
              <a:gs pos="41000">
                <a:srgbClr val="1D6FA9"/>
              </a:gs>
            </a:gsLst>
            <a:path path="circle">
              <a:fillToRect l="50000" t="-80000" r="50000" b="180000"/>
            </a:path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Multiplication 24">
            <a:extLst>
              <a:ext uri="{FF2B5EF4-FFF2-40B4-BE49-F238E27FC236}">
                <a16:creationId xmlns:a16="http://schemas.microsoft.com/office/drawing/2014/main" id="{1A9CE120-5E4B-6E31-6B30-78A0446DBD96}"/>
              </a:ext>
            </a:extLst>
          </p:cNvPr>
          <p:cNvSpPr/>
          <p:nvPr/>
        </p:nvSpPr>
        <p:spPr>
          <a:xfrm>
            <a:off x="10315675" y="2961641"/>
            <a:ext cx="682906" cy="567160"/>
          </a:xfrm>
          <a:prstGeom prst="mathMultiply">
            <a:avLst/>
          </a:prstGeom>
          <a:gradFill>
            <a:gsLst>
              <a:gs pos="100000">
                <a:schemeClr val="accent4">
                  <a:lumMod val="0"/>
                  <a:lumOff val="100000"/>
                </a:schemeClr>
              </a:gs>
              <a:gs pos="21000">
                <a:schemeClr val="accent4">
                  <a:lumMod val="0"/>
                  <a:lumOff val="100000"/>
                </a:schemeClr>
              </a:gs>
              <a:gs pos="41000">
                <a:srgbClr val="1D6FA9"/>
              </a:gs>
            </a:gsLst>
            <a:path path="circle">
              <a:fillToRect l="50000" t="-80000" r="50000" b="180000"/>
            </a:path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Multiplication 25">
            <a:extLst>
              <a:ext uri="{FF2B5EF4-FFF2-40B4-BE49-F238E27FC236}">
                <a16:creationId xmlns:a16="http://schemas.microsoft.com/office/drawing/2014/main" id="{80C8E9C3-6300-6C82-6074-19878A53E7B9}"/>
              </a:ext>
            </a:extLst>
          </p:cNvPr>
          <p:cNvSpPr/>
          <p:nvPr/>
        </p:nvSpPr>
        <p:spPr>
          <a:xfrm>
            <a:off x="7081715" y="3602610"/>
            <a:ext cx="682906" cy="567160"/>
          </a:xfrm>
          <a:prstGeom prst="mathMultiply">
            <a:avLst/>
          </a:prstGeom>
          <a:gradFill>
            <a:gsLst>
              <a:gs pos="100000">
                <a:schemeClr val="accent4">
                  <a:lumMod val="0"/>
                  <a:lumOff val="100000"/>
                </a:schemeClr>
              </a:gs>
              <a:gs pos="21000">
                <a:schemeClr val="accent4">
                  <a:lumMod val="0"/>
                  <a:lumOff val="100000"/>
                </a:schemeClr>
              </a:gs>
              <a:gs pos="41000">
                <a:srgbClr val="1D6FA9"/>
              </a:gs>
            </a:gsLst>
            <a:path path="circle">
              <a:fillToRect l="50000" t="-80000" r="50000" b="180000"/>
            </a:path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Multiplication 26">
            <a:extLst>
              <a:ext uri="{FF2B5EF4-FFF2-40B4-BE49-F238E27FC236}">
                <a16:creationId xmlns:a16="http://schemas.microsoft.com/office/drawing/2014/main" id="{6F319B2A-4D9A-C114-1987-4020AB5DECDA}"/>
              </a:ext>
            </a:extLst>
          </p:cNvPr>
          <p:cNvSpPr/>
          <p:nvPr/>
        </p:nvSpPr>
        <p:spPr>
          <a:xfrm>
            <a:off x="8702908" y="3567237"/>
            <a:ext cx="682906" cy="567160"/>
          </a:xfrm>
          <a:prstGeom prst="mathMultiply">
            <a:avLst/>
          </a:prstGeom>
          <a:gradFill>
            <a:gsLst>
              <a:gs pos="100000">
                <a:schemeClr val="accent4">
                  <a:lumMod val="0"/>
                  <a:lumOff val="100000"/>
                </a:schemeClr>
              </a:gs>
              <a:gs pos="21000">
                <a:schemeClr val="accent4">
                  <a:lumMod val="0"/>
                  <a:lumOff val="100000"/>
                </a:schemeClr>
              </a:gs>
              <a:gs pos="41000">
                <a:srgbClr val="1D6FA9"/>
              </a:gs>
            </a:gsLst>
            <a:path path="circle">
              <a:fillToRect l="50000" t="-80000" r="50000" b="180000"/>
            </a:path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Multiplication 27">
            <a:extLst>
              <a:ext uri="{FF2B5EF4-FFF2-40B4-BE49-F238E27FC236}">
                <a16:creationId xmlns:a16="http://schemas.microsoft.com/office/drawing/2014/main" id="{1420BB06-C3F2-1880-63D9-1396416FD202}"/>
              </a:ext>
            </a:extLst>
          </p:cNvPr>
          <p:cNvSpPr/>
          <p:nvPr/>
        </p:nvSpPr>
        <p:spPr>
          <a:xfrm>
            <a:off x="10341249" y="3576816"/>
            <a:ext cx="682906" cy="567160"/>
          </a:xfrm>
          <a:prstGeom prst="mathMultiply">
            <a:avLst/>
          </a:prstGeom>
          <a:gradFill>
            <a:gsLst>
              <a:gs pos="100000">
                <a:schemeClr val="accent4">
                  <a:lumMod val="0"/>
                  <a:lumOff val="100000"/>
                </a:schemeClr>
              </a:gs>
              <a:gs pos="21000">
                <a:schemeClr val="accent4">
                  <a:lumMod val="0"/>
                  <a:lumOff val="100000"/>
                </a:schemeClr>
              </a:gs>
              <a:gs pos="41000">
                <a:srgbClr val="1D6FA9"/>
              </a:gs>
            </a:gsLst>
            <a:path path="circle">
              <a:fillToRect l="50000" t="-80000" r="50000" b="180000"/>
            </a:path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Multiplication 28">
            <a:extLst>
              <a:ext uri="{FF2B5EF4-FFF2-40B4-BE49-F238E27FC236}">
                <a16:creationId xmlns:a16="http://schemas.microsoft.com/office/drawing/2014/main" id="{0669E218-054C-C488-DD78-C19253A0A899}"/>
              </a:ext>
            </a:extLst>
          </p:cNvPr>
          <p:cNvSpPr/>
          <p:nvPr/>
        </p:nvSpPr>
        <p:spPr>
          <a:xfrm>
            <a:off x="6944463" y="5888820"/>
            <a:ext cx="682906" cy="567160"/>
          </a:xfrm>
          <a:prstGeom prst="mathMultiply">
            <a:avLst/>
          </a:prstGeom>
          <a:gradFill>
            <a:gsLst>
              <a:gs pos="100000">
                <a:schemeClr val="accent4">
                  <a:lumMod val="0"/>
                  <a:lumOff val="100000"/>
                </a:schemeClr>
              </a:gs>
              <a:gs pos="21000">
                <a:schemeClr val="accent4">
                  <a:lumMod val="0"/>
                  <a:lumOff val="100000"/>
                </a:schemeClr>
              </a:gs>
              <a:gs pos="41000">
                <a:srgbClr val="1D6FA9"/>
              </a:gs>
            </a:gsLst>
            <a:path path="circle">
              <a:fillToRect l="50000" t="-80000" r="50000" b="180000"/>
            </a:path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Multiplication 29">
            <a:extLst>
              <a:ext uri="{FF2B5EF4-FFF2-40B4-BE49-F238E27FC236}">
                <a16:creationId xmlns:a16="http://schemas.microsoft.com/office/drawing/2014/main" id="{2FBFCCDF-261A-C6FA-6862-70F6A5765A66}"/>
              </a:ext>
            </a:extLst>
          </p:cNvPr>
          <p:cNvSpPr/>
          <p:nvPr/>
        </p:nvSpPr>
        <p:spPr>
          <a:xfrm>
            <a:off x="10442312" y="5821706"/>
            <a:ext cx="682906" cy="567160"/>
          </a:xfrm>
          <a:prstGeom prst="mathMultiply">
            <a:avLst/>
          </a:prstGeom>
          <a:gradFill>
            <a:gsLst>
              <a:gs pos="100000">
                <a:schemeClr val="accent4">
                  <a:lumMod val="0"/>
                  <a:lumOff val="100000"/>
                </a:schemeClr>
              </a:gs>
              <a:gs pos="21000">
                <a:schemeClr val="accent4">
                  <a:lumMod val="0"/>
                  <a:lumOff val="100000"/>
                </a:schemeClr>
              </a:gs>
              <a:gs pos="41000">
                <a:srgbClr val="1D6FA9"/>
              </a:gs>
            </a:gsLst>
            <a:path path="circle">
              <a:fillToRect l="50000" t="-80000" r="50000" b="180000"/>
            </a:path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Multiplication 30">
            <a:extLst>
              <a:ext uri="{FF2B5EF4-FFF2-40B4-BE49-F238E27FC236}">
                <a16:creationId xmlns:a16="http://schemas.microsoft.com/office/drawing/2014/main" id="{526EA25B-DE34-0B29-035F-0CCEBCA4A162}"/>
              </a:ext>
            </a:extLst>
          </p:cNvPr>
          <p:cNvSpPr/>
          <p:nvPr/>
        </p:nvSpPr>
        <p:spPr>
          <a:xfrm>
            <a:off x="10332112" y="5263766"/>
            <a:ext cx="682906" cy="567160"/>
          </a:xfrm>
          <a:prstGeom prst="mathMultiply">
            <a:avLst/>
          </a:prstGeom>
          <a:gradFill>
            <a:gsLst>
              <a:gs pos="100000">
                <a:schemeClr val="accent4">
                  <a:lumMod val="0"/>
                  <a:lumOff val="100000"/>
                </a:schemeClr>
              </a:gs>
              <a:gs pos="21000">
                <a:schemeClr val="accent4">
                  <a:lumMod val="0"/>
                  <a:lumOff val="100000"/>
                </a:schemeClr>
              </a:gs>
              <a:gs pos="41000">
                <a:srgbClr val="1D6FA9"/>
              </a:gs>
            </a:gsLst>
            <a:path path="circle">
              <a:fillToRect l="50000" t="-80000" r="50000" b="180000"/>
            </a:path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Multiplication 31">
            <a:extLst>
              <a:ext uri="{FF2B5EF4-FFF2-40B4-BE49-F238E27FC236}">
                <a16:creationId xmlns:a16="http://schemas.microsoft.com/office/drawing/2014/main" id="{C70B75C6-2292-7F29-9BD1-A21A379092A1}"/>
              </a:ext>
            </a:extLst>
          </p:cNvPr>
          <p:cNvSpPr/>
          <p:nvPr/>
        </p:nvSpPr>
        <p:spPr>
          <a:xfrm>
            <a:off x="8895795" y="5330880"/>
            <a:ext cx="682906" cy="567160"/>
          </a:xfrm>
          <a:prstGeom prst="mathMultiply">
            <a:avLst/>
          </a:prstGeom>
          <a:gradFill>
            <a:gsLst>
              <a:gs pos="100000">
                <a:schemeClr val="accent4">
                  <a:lumMod val="0"/>
                  <a:lumOff val="100000"/>
                </a:schemeClr>
              </a:gs>
              <a:gs pos="21000">
                <a:schemeClr val="accent4">
                  <a:lumMod val="0"/>
                  <a:lumOff val="100000"/>
                </a:schemeClr>
              </a:gs>
              <a:gs pos="41000">
                <a:srgbClr val="1D6FA9"/>
              </a:gs>
            </a:gsLst>
            <a:path path="circle">
              <a:fillToRect l="50000" t="-80000" r="50000" b="180000"/>
            </a:path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Multiplication 32">
            <a:extLst>
              <a:ext uri="{FF2B5EF4-FFF2-40B4-BE49-F238E27FC236}">
                <a16:creationId xmlns:a16="http://schemas.microsoft.com/office/drawing/2014/main" id="{2CE90271-648C-51CB-7115-52754E978C75}"/>
              </a:ext>
            </a:extLst>
          </p:cNvPr>
          <p:cNvSpPr/>
          <p:nvPr/>
        </p:nvSpPr>
        <p:spPr>
          <a:xfrm>
            <a:off x="10391130" y="4691996"/>
            <a:ext cx="682906" cy="567160"/>
          </a:xfrm>
          <a:prstGeom prst="mathMultiply">
            <a:avLst/>
          </a:prstGeom>
          <a:gradFill>
            <a:gsLst>
              <a:gs pos="100000">
                <a:schemeClr val="accent4">
                  <a:lumMod val="0"/>
                  <a:lumOff val="100000"/>
                </a:schemeClr>
              </a:gs>
              <a:gs pos="21000">
                <a:schemeClr val="accent4">
                  <a:lumMod val="0"/>
                  <a:lumOff val="100000"/>
                </a:schemeClr>
              </a:gs>
              <a:gs pos="41000">
                <a:srgbClr val="1D6FA9"/>
              </a:gs>
            </a:gsLst>
            <a:path path="circle">
              <a:fillToRect l="50000" t="-80000" r="50000" b="180000"/>
            </a:path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Multiplication 33">
            <a:extLst>
              <a:ext uri="{FF2B5EF4-FFF2-40B4-BE49-F238E27FC236}">
                <a16:creationId xmlns:a16="http://schemas.microsoft.com/office/drawing/2014/main" id="{F76A3BB0-8CF7-67A2-23F6-4C2F5B4A9F66}"/>
              </a:ext>
            </a:extLst>
          </p:cNvPr>
          <p:cNvSpPr/>
          <p:nvPr/>
        </p:nvSpPr>
        <p:spPr>
          <a:xfrm>
            <a:off x="8671686" y="4762971"/>
            <a:ext cx="682906" cy="567160"/>
          </a:xfrm>
          <a:prstGeom prst="mathMultiply">
            <a:avLst/>
          </a:prstGeom>
          <a:gradFill>
            <a:gsLst>
              <a:gs pos="100000">
                <a:schemeClr val="accent4">
                  <a:lumMod val="0"/>
                  <a:lumOff val="100000"/>
                </a:schemeClr>
              </a:gs>
              <a:gs pos="21000">
                <a:schemeClr val="accent4">
                  <a:lumMod val="0"/>
                  <a:lumOff val="100000"/>
                </a:schemeClr>
              </a:gs>
              <a:gs pos="41000">
                <a:srgbClr val="1D6FA9"/>
              </a:gs>
            </a:gsLst>
            <a:path path="circle">
              <a:fillToRect l="50000" t="-80000" r="50000" b="180000"/>
            </a:path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Multiplication 34">
            <a:extLst>
              <a:ext uri="{FF2B5EF4-FFF2-40B4-BE49-F238E27FC236}">
                <a16:creationId xmlns:a16="http://schemas.microsoft.com/office/drawing/2014/main" id="{EAC0C4CB-F2F0-9972-11CA-6C06084ED368}"/>
              </a:ext>
            </a:extLst>
          </p:cNvPr>
          <p:cNvSpPr/>
          <p:nvPr/>
        </p:nvSpPr>
        <p:spPr>
          <a:xfrm>
            <a:off x="6944463" y="4697187"/>
            <a:ext cx="682906" cy="567160"/>
          </a:xfrm>
          <a:prstGeom prst="mathMultiply">
            <a:avLst/>
          </a:prstGeom>
          <a:gradFill>
            <a:gsLst>
              <a:gs pos="100000">
                <a:schemeClr val="accent4">
                  <a:lumMod val="0"/>
                  <a:lumOff val="100000"/>
                </a:schemeClr>
              </a:gs>
              <a:gs pos="21000">
                <a:schemeClr val="accent4">
                  <a:lumMod val="0"/>
                  <a:lumOff val="100000"/>
                </a:schemeClr>
              </a:gs>
              <a:gs pos="41000">
                <a:srgbClr val="1D6FA9"/>
              </a:gs>
            </a:gsLst>
            <a:path path="circle">
              <a:fillToRect l="50000" t="-80000" r="50000" b="180000"/>
            </a:path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Multiplication 35">
            <a:extLst>
              <a:ext uri="{FF2B5EF4-FFF2-40B4-BE49-F238E27FC236}">
                <a16:creationId xmlns:a16="http://schemas.microsoft.com/office/drawing/2014/main" id="{FF9A81EC-FDB5-979B-7101-474997D03429}"/>
              </a:ext>
            </a:extLst>
          </p:cNvPr>
          <p:cNvSpPr/>
          <p:nvPr/>
        </p:nvSpPr>
        <p:spPr>
          <a:xfrm>
            <a:off x="10341249" y="4182615"/>
            <a:ext cx="682906" cy="567160"/>
          </a:xfrm>
          <a:prstGeom prst="mathMultiply">
            <a:avLst/>
          </a:prstGeom>
          <a:gradFill>
            <a:gsLst>
              <a:gs pos="100000">
                <a:schemeClr val="accent4">
                  <a:lumMod val="0"/>
                  <a:lumOff val="100000"/>
                </a:schemeClr>
              </a:gs>
              <a:gs pos="21000">
                <a:schemeClr val="accent4">
                  <a:lumMod val="0"/>
                  <a:lumOff val="100000"/>
                </a:schemeClr>
              </a:gs>
              <a:gs pos="41000">
                <a:srgbClr val="1D6FA9"/>
              </a:gs>
            </a:gsLst>
            <a:path path="circle">
              <a:fillToRect l="50000" t="-80000" r="50000" b="180000"/>
            </a:path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Multiplication 36">
            <a:extLst>
              <a:ext uri="{FF2B5EF4-FFF2-40B4-BE49-F238E27FC236}">
                <a16:creationId xmlns:a16="http://schemas.microsoft.com/office/drawing/2014/main" id="{05C29EA0-BE96-A763-00F9-853D70DC8C1C}"/>
              </a:ext>
            </a:extLst>
          </p:cNvPr>
          <p:cNvSpPr/>
          <p:nvPr/>
        </p:nvSpPr>
        <p:spPr>
          <a:xfrm>
            <a:off x="8810904" y="4166488"/>
            <a:ext cx="682906" cy="567160"/>
          </a:xfrm>
          <a:prstGeom prst="mathMultiply">
            <a:avLst/>
          </a:prstGeom>
          <a:gradFill>
            <a:gsLst>
              <a:gs pos="100000">
                <a:schemeClr val="accent4">
                  <a:lumMod val="0"/>
                  <a:lumOff val="100000"/>
                </a:schemeClr>
              </a:gs>
              <a:gs pos="21000">
                <a:schemeClr val="accent4">
                  <a:lumMod val="0"/>
                  <a:lumOff val="100000"/>
                </a:schemeClr>
              </a:gs>
              <a:gs pos="41000">
                <a:srgbClr val="1D6FA9"/>
              </a:gs>
            </a:gsLst>
            <a:path path="circle">
              <a:fillToRect l="50000" t="-80000" r="50000" b="180000"/>
            </a:path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38" name="Encre 37">
                <a:extLst>
                  <a:ext uri="{FF2B5EF4-FFF2-40B4-BE49-F238E27FC236}">
                    <a16:creationId xmlns:a16="http://schemas.microsoft.com/office/drawing/2014/main" id="{BA0F4A13-55E7-82DE-0085-6A346C371DD1}"/>
                  </a:ext>
                </a:extLst>
              </p14:cNvPr>
              <p14:cNvContentPartPr/>
              <p14:nvPr/>
            </p14:nvContentPartPr>
            <p14:xfrm>
              <a:off x="4985595" y="3261024"/>
              <a:ext cx="686520" cy="106560"/>
            </p14:xfrm>
          </p:contentPart>
        </mc:Choice>
        <mc:Fallback xmlns="">
          <p:pic>
            <p:nvPicPr>
              <p:cNvPr id="38" name="Encre 37">
                <a:extLst>
                  <a:ext uri="{FF2B5EF4-FFF2-40B4-BE49-F238E27FC236}">
                    <a16:creationId xmlns:a16="http://schemas.microsoft.com/office/drawing/2014/main" id="{BA0F4A13-55E7-82DE-0085-6A346C371DD1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4976595" y="3252054"/>
                <a:ext cx="704160" cy="124141"/>
              </a:xfrm>
              <a:prstGeom prst="rect">
                <a:avLst/>
              </a:prstGeom>
            </p:spPr>
          </p:pic>
        </mc:Fallback>
      </mc:AlternateContent>
      <p:grpSp>
        <p:nvGrpSpPr>
          <p:cNvPr id="42" name="Groupe 41">
            <a:extLst>
              <a:ext uri="{FF2B5EF4-FFF2-40B4-BE49-F238E27FC236}">
                <a16:creationId xmlns:a16="http://schemas.microsoft.com/office/drawing/2014/main" id="{D0728EBC-203B-DD22-F5A1-661D36334E35}"/>
              </a:ext>
            </a:extLst>
          </p:cNvPr>
          <p:cNvGrpSpPr/>
          <p:nvPr/>
        </p:nvGrpSpPr>
        <p:grpSpPr>
          <a:xfrm>
            <a:off x="1514520" y="738746"/>
            <a:ext cx="360" cy="360"/>
            <a:chOff x="1514520" y="738746"/>
            <a:chExt cx="360" cy="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9">
              <p14:nvContentPartPr>
                <p14:cNvPr id="39" name="Encre 38">
                  <a:extLst>
                    <a:ext uri="{FF2B5EF4-FFF2-40B4-BE49-F238E27FC236}">
                      <a16:creationId xmlns:a16="http://schemas.microsoft.com/office/drawing/2014/main" id="{9C35FA38-AFC2-F443-7FBE-477D4EAD27FB}"/>
                    </a:ext>
                  </a:extLst>
                </p14:cNvPr>
                <p14:cNvContentPartPr/>
                <p14:nvPr/>
              </p14:nvContentPartPr>
              <p14:xfrm>
                <a:off x="1514520" y="738746"/>
                <a:ext cx="360" cy="360"/>
              </p14:xfrm>
            </p:contentPart>
          </mc:Choice>
          <mc:Fallback xmlns="">
            <p:pic>
              <p:nvPicPr>
                <p:cNvPr id="39" name="Encre 38">
                  <a:extLst>
                    <a:ext uri="{FF2B5EF4-FFF2-40B4-BE49-F238E27FC236}">
                      <a16:creationId xmlns:a16="http://schemas.microsoft.com/office/drawing/2014/main" id="{9C35FA38-AFC2-F443-7FBE-477D4EAD27FB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505880" y="729746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40" name="Encre 39">
                  <a:extLst>
                    <a:ext uri="{FF2B5EF4-FFF2-40B4-BE49-F238E27FC236}">
                      <a16:creationId xmlns:a16="http://schemas.microsoft.com/office/drawing/2014/main" id="{EBB1BEB0-FBE0-A8D9-89BA-881CBA082783}"/>
                    </a:ext>
                  </a:extLst>
                </p14:cNvPr>
                <p14:cNvContentPartPr/>
                <p14:nvPr/>
              </p14:nvContentPartPr>
              <p14:xfrm>
                <a:off x="1514520" y="738746"/>
                <a:ext cx="360" cy="360"/>
              </p14:xfrm>
            </p:contentPart>
          </mc:Choice>
          <mc:Fallback xmlns="">
            <p:pic>
              <p:nvPicPr>
                <p:cNvPr id="40" name="Encre 39">
                  <a:extLst>
                    <a:ext uri="{FF2B5EF4-FFF2-40B4-BE49-F238E27FC236}">
                      <a16:creationId xmlns:a16="http://schemas.microsoft.com/office/drawing/2014/main" id="{EBB1BEB0-FBE0-A8D9-89BA-881CBA082783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1505880" y="729746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46" name="Groupe 45">
            <a:extLst>
              <a:ext uri="{FF2B5EF4-FFF2-40B4-BE49-F238E27FC236}">
                <a16:creationId xmlns:a16="http://schemas.microsoft.com/office/drawing/2014/main" id="{30E9C479-7D8A-3255-F7C8-0B3729BE2960}"/>
              </a:ext>
            </a:extLst>
          </p:cNvPr>
          <p:cNvGrpSpPr/>
          <p:nvPr/>
        </p:nvGrpSpPr>
        <p:grpSpPr>
          <a:xfrm>
            <a:off x="2818080" y="8008946"/>
            <a:ext cx="360" cy="360"/>
            <a:chOff x="2818080" y="8008946"/>
            <a:chExt cx="360" cy="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2">
              <p14:nvContentPartPr>
                <p14:cNvPr id="43" name="Encre 42">
                  <a:extLst>
                    <a:ext uri="{FF2B5EF4-FFF2-40B4-BE49-F238E27FC236}">
                      <a16:creationId xmlns:a16="http://schemas.microsoft.com/office/drawing/2014/main" id="{F1FC5F3A-9F7E-2F1D-97D4-4E80DFE23D29}"/>
                    </a:ext>
                  </a:extLst>
                </p14:cNvPr>
                <p14:cNvContentPartPr/>
                <p14:nvPr/>
              </p14:nvContentPartPr>
              <p14:xfrm>
                <a:off x="2818080" y="8008946"/>
                <a:ext cx="360" cy="360"/>
              </p14:xfrm>
            </p:contentPart>
          </mc:Choice>
          <mc:Fallback xmlns="">
            <p:pic>
              <p:nvPicPr>
                <p:cNvPr id="43" name="Encre 42">
                  <a:extLst>
                    <a:ext uri="{FF2B5EF4-FFF2-40B4-BE49-F238E27FC236}">
                      <a16:creationId xmlns:a16="http://schemas.microsoft.com/office/drawing/2014/main" id="{F1FC5F3A-9F7E-2F1D-97D4-4E80DFE23D29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809440" y="7999946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3">
              <p14:nvContentPartPr>
                <p14:cNvPr id="44" name="Encre 43">
                  <a:extLst>
                    <a:ext uri="{FF2B5EF4-FFF2-40B4-BE49-F238E27FC236}">
                      <a16:creationId xmlns:a16="http://schemas.microsoft.com/office/drawing/2014/main" id="{0EB78E23-75AC-1093-7E67-C81B7E9AB909}"/>
                    </a:ext>
                  </a:extLst>
                </p14:cNvPr>
                <p14:cNvContentPartPr/>
                <p14:nvPr/>
              </p14:nvContentPartPr>
              <p14:xfrm>
                <a:off x="2818080" y="8008946"/>
                <a:ext cx="360" cy="360"/>
              </p14:xfrm>
            </p:contentPart>
          </mc:Choice>
          <mc:Fallback xmlns="">
            <p:pic>
              <p:nvPicPr>
                <p:cNvPr id="44" name="Encre 43">
                  <a:extLst>
                    <a:ext uri="{FF2B5EF4-FFF2-40B4-BE49-F238E27FC236}">
                      <a16:creationId xmlns:a16="http://schemas.microsoft.com/office/drawing/2014/main" id="{0EB78E23-75AC-1093-7E67-C81B7E9AB909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2809440" y="7999946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p:grpSp>
        <p:nvGrpSpPr>
          <p:cNvPr id="52" name="Groupe 51">
            <a:extLst>
              <a:ext uri="{FF2B5EF4-FFF2-40B4-BE49-F238E27FC236}">
                <a16:creationId xmlns:a16="http://schemas.microsoft.com/office/drawing/2014/main" id="{17A77595-287B-6140-9A78-CE2467D86491}"/>
              </a:ext>
            </a:extLst>
          </p:cNvPr>
          <p:cNvGrpSpPr/>
          <p:nvPr/>
        </p:nvGrpSpPr>
        <p:grpSpPr>
          <a:xfrm>
            <a:off x="313200" y="-1108414"/>
            <a:ext cx="360" cy="360"/>
            <a:chOff x="313200" y="-1108414"/>
            <a:chExt cx="360" cy="36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14">
              <p14:nvContentPartPr>
                <p14:cNvPr id="48" name="Encre 47">
                  <a:extLst>
                    <a:ext uri="{FF2B5EF4-FFF2-40B4-BE49-F238E27FC236}">
                      <a16:creationId xmlns:a16="http://schemas.microsoft.com/office/drawing/2014/main" id="{A7D74ACF-EAC5-0AAC-E3DD-781B9D43C95B}"/>
                    </a:ext>
                  </a:extLst>
                </p14:cNvPr>
                <p14:cNvContentPartPr/>
                <p14:nvPr/>
              </p14:nvContentPartPr>
              <p14:xfrm>
                <a:off x="313200" y="-1108414"/>
                <a:ext cx="360" cy="360"/>
              </p14:xfrm>
            </p:contentPart>
          </mc:Choice>
          <mc:Fallback xmlns="">
            <p:pic>
              <p:nvPicPr>
                <p:cNvPr id="48" name="Encre 47">
                  <a:extLst>
                    <a:ext uri="{FF2B5EF4-FFF2-40B4-BE49-F238E27FC236}">
                      <a16:creationId xmlns:a16="http://schemas.microsoft.com/office/drawing/2014/main" id="{A7D74ACF-EAC5-0AAC-E3DD-781B9D43C95B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304200" y="-1117054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5">
              <p14:nvContentPartPr>
                <p14:cNvPr id="49" name="Encre 48">
                  <a:extLst>
                    <a:ext uri="{FF2B5EF4-FFF2-40B4-BE49-F238E27FC236}">
                      <a16:creationId xmlns:a16="http://schemas.microsoft.com/office/drawing/2014/main" id="{55BD177E-05E0-EC17-0E62-7ECBD3D0D37F}"/>
                    </a:ext>
                  </a:extLst>
                </p14:cNvPr>
                <p14:cNvContentPartPr/>
                <p14:nvPr/>
              </p14:nvContentPartPr>
              <p14:xfrm>
                <a:off x="313200" y="-1108414"/>
                <a:ext cx="360" cy="360"/>
              </p14:xfrm>
            </p:contentPart>
          </mc:Choice>
          <mc:Fallback xmlns="">
            <p:pic>
              <p:nvPicPr>
                <p:cNvPr id="49" name="Encre 48">
                  <a:extLst>
                    <a:ext uri="{FF2B5EF4-FFF2-40B4-BE49-F238E27FC236}">
                      <a16:creationId xmlns:a16="http://schemas.microsoft.com/office/drawing/2014/main" id="{55BD177E-05E0-EC17-0E62-7ECBD3D0D37F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304200" y="-1117054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50" name="Encre 49">
                  <a:extLst>
                    <a:ext uri="{FF2B5EF4-FFF2-40B4-BE49-F238E27FC236}">
                      <a16:creationId xmlns:a16="http://schemas.microsoft.com/office/drawing/2014/main" id="{6D80410A-7063-D7FB-ACDB-F4251D1489CC}"/>
                    </a:ext>
                  </a:extLst>
                </p14:cNvPr>
                <p14:cNvContentPartPr/>
                <p14:nvPr/>
              </p14:nvContentPartPr>
              <p14:xfrm>
                <a:off x="313200" y="-1108414"/>
                <a:ext cx="360" cy="360"/>
              </p14:xfrm>
            </p:contentPart>
          </mc:Choice>
          <mc:Fallback xmlns="">
            <p:pic>
              <p:nvPicPr>
                <p:cNvPr id="50" name="Encre 49">
                  <a:extLst>
                    <a:ext uri="{FF2B5EF4-FFF2-40B4-BE49-F238E27FC236}">
                      <a16:creationId xmlns:a16="http://schemas.microsoft.com/office/drawing/2014/main" id="{6D80410A-7063-D7FB-ACDB-F4251D1489CC}"/>
                    </a:ext>
                  </a:extLst>
                </p:cNvPr>
                <p:cNvPicPr/>
                <p:nvPr/>
              </p:nvPicPr>
              <p:blipFill>
                <a:blip r:embed="rId10"/>
                <a:stretch>
                  <a:fillRect/>
                </a:stretch>
              </p:blipFill>
              <p:spPr>
                <a:xfrm>
                  <a:off x="304200" y="-1117054"/>
                  <a:ext cx="18000" cy="1800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3E1411D9-A73E-E2E6-EC74-205FE3CBC519}"/>
              </a:ext>
            </a:extLst>
          </p:cNvPr>
          <p:cNvSpPr txBox="1"/>
          <p:nvPr/>
        </p:nvSpPr>
        <p:spPr>
          <a:xfrm>
            <a:off x="1030246" y="544863"/>
            <a:ext cx="491942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fr-F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L’enseignant corrige l’erreur puis explique en utilisant le tableau :</a:t>
            </a:r>
          </a:p>
        </p:txBody>
      </p:sp>
    </p:spTree>
    <p:extLst>
      <p:ext uri="{BB962C8B-B14F-4D97-AF65-F5344CB8AC3E}">
        <p14:creationId xmlns:p14="http://schemas.microsoft.com/office/powerpoint/2010/main" val="92536842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7B4A8C-16BD-3081-9EB2-D06F8AD13F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FR" dirty="0"/>
              <a:t>7 min</a:t>
            </a:r>
          </a:p>
        </p:txBody>
      </p:sp>
    </p:spTree>
    <p:extLst>
      <p:ext uri="{BB962C8B-B14F-4D97-AF65-F5344CB8AC3E}">
        <p14:creationId xmlns:p14="http://schemas.microsoft.com/office/powerpoint/2010/main" val="151728834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6BF18307-998E-6942-A930-9B521CD148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5DEF78F-93CE-5977-6C3C-57B3AF793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910D43-E16C-D7AE-C7F6-E8F1390E44F5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6412" y="629302"/>
            <a:ext cx="11179175" cy="243969"/>
          </a:xfrm>
        </p:spPr>
        <p:txBody>
          <a:bodyPr>
            <a:normAutofit fontScale="62500" lnSpcReduction="20000"/>
          </a:bodyPr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0EF7E7F7-F62A-09C3-AEA3-966542A136A8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237CFF0-8D0E-49CC-5985-ADB88FD9B79D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1F5739D8-04D2-B9D2-F580-DD79C7E37B26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6" name="Google Shape;265;p44">
            <a:extLst>
              <a:ext uri="{FF2B5EF4-FFF2-40B4-BE49-F238E27FC236}">
                <a16:creationId xmlns:a16="http://schemas.microsoft.com/office/drawing/2014/main" id="{18DD4FE3-8919-D3D7-8740-4C96ABF3608C}"/>
              </a:ext>
            </a:extLst>
          </p:cNvPr>
          <p:cNvSpPr txBox="1"/>
          <p:nvPr/>
        </p:nvSpPr>
        <p:spPr>
          <a:xfrm>
            <a:off x="2102472" y="1507287"/>
            <a:ext cx="8450603" cy="2914811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Suivant les données de la figure, </a:t>
            </a:r>
            <a:r>
              <a:rPr lang="fr-FR" sz="1800" kern="0" dirty="0">
                <a:solidFill>
                  <a:srgbClr val="000000"/>
                </a:solidFill>
                <a:sym typeface="Arial"/>
              </a:rPr>
              <a:t>ACBD</a:t>
            </a: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 est un carré: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9E80FFA1-C2AF-7999-52EA-F606EEDD5360}"/>
              </a:ext>
            </a:extLst>
          </p:cNvPr>
          <p:cNvSpPr/>
          <p:nvPr/>
        </p:nvSpPr>
        <p:spPr>
          <a:xfrm>
            <a:off x="2102472" y="4987421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D8AE1540-9716-DAD8-F227-82B15924136D}"/>
              </a:ext>
            </a:extLst>
          </p:cNvPr>
          <p:cNvSpPr/>
          <p:nvPr/>
        </p:nvSpPr>
        <p:spPr>
          <a:xfrm>
            <a:off x="8574664" y="4987420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4973507-147B-7207-0323-F0B0FD1CDE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4114" y="2228602"/>
            <a:ext cx="2135414" cy="1835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2685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DBB29928-044D-4844-783C-541F294EC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72E9335-9785-29B9-B4E6-7F85F91A6B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𝐕𝐨𝐢𝐜𝐢 𝐥𝐚  𝐫</a:t>
            </a:r>
            <a:r>
              <a:rPr lang="fr-FR" dirty="0" err="1">
                <a:latin typeface="Calibri" panose="020F0502020204030204"/>
              </a:rPr>
              <a:t>é</a:t>
            </a:r>
            <a:r>
              <a:rPr lang="fr-FR" dirty="0">
                <a:latin typeface="Calibri" panose="020F0502020204030204"/>
              </a:rPr>
              <a:t>𝐩𝐨𝐧𝐬𝐞 :les diagonales d’un carré sont perpendiculaires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F1D14D3-8182-BC7D-870C-60EBB78160C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92404" y="598491"/>
            <a:ext cx="11179175" cy="316737"/>
          </a:xfrm>
        </p:spPr>
        <p:txBody>
          <a:bodyPr>
            <a:normAutofit/>
          </a:bodyPr>
          <a:lstStyle/>
          <a:p>
            <a:r>
              <a:rPr lang="fr-FR" sz="1200" dirty="0">
                <a:solidFill>
                  <a:schemeClr val="bg2">
                    <a:lumMod val="50000"/>
                  </a:schemeClr>
                </a:solidFill>
              </a:rPr>
              <a:t>L'enseignant explique pourquoi.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5D8DE6E8-13E5-AF61-5BA3-E54D5E337CF2}"/>
              </a:ext>
            </a:extLst>
          </p:cNvPr>
          <p:cNvSpPr/>
          <p:nvPr/>
        </p:nvSpPr>
        <p:spPr>
          <a:xfrm>
            <a:off x="8154940" y="5084641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lang="fr" sz="16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Faux 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1BDDC2C1-3AE4-D367-3CAC-CCFE137040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4" name="Google Shape;265;p44">
            <a:extLst>
              <a:ext uri="{FF2B5EF4-FFF2-40B4-BE49-F238E27FC236}">
                <a16:creationId xmlns:a16="http://schemas.microsoft.com/office/drawing/2014/main" id="{B0738A24-6743-825B-0E0A-121D79DAD738}"/>
              </a:ext>
            </a:extLst>
          </p:cNvPr>
          <p:cNvSpPr txBox="1"/>
          <p:nvPr/>
        </p:nvSpPr>
        <p:spPr>
          <a:xfrm>
            <a:off x="1682748" y="1207960"/>
            <a:ext cx="8450603" cy="3392025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Absolument faux car les diagonales de ce quadrilatère ne sont pas perpendiculaires 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D4C73A1-329B-526C-E729-1A7441EBC0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4114" y="2228602"/>
            <a:ext cx="2135414" cy="1835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9643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51DB5A7B-E589-22A4-F6D6-66EB65DC11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8E05DC4-80D5-556D-92A7-91F30CA3A3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Complétez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D00998-F361-759A-9BFB-426E8E356BF9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09205" y="600734"/>
            <a:ext cx="11179175" cy="267549"/>
          </a:xfrm>
        </p:spPr>
        <p:txBody>
          <a:bodyPr>
            <a:normAutofit/>
          </a:bodyPr>
          <a:lstStyle/>
          <a:p>
            <a:r>
              <a:rPr lang="fr-FR" sz="1200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7197A48D-FBEB-ED31-FB11-0409A03320F4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2144E6E-2C76-2E6A-3FC5-5CE9DAAF012E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977BC03-88A9-F412-C01F-3482B27CB6CE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ED2F5098-F1F2-BE81-A216-A0FD015415DF}"/>
              </a:ext>
            </a:extLst>
          </p:cNvPr>
          <p:cNvSpPr/>
          <p:nvPr/>
        </p:nvSpPr>
        <p:spPr>
          <a:xfrm>
            <a:off x="1682748" y="5463078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8EC3807C-286D-4D6A-2AB9-168253D038DD}"/>
              </a:ext>
            </a:extLst>
          </p:cNvPr>
          <p:cNvSpPr/>
          <p:nvPr/>
        </p:nvSpPr>
        <p:spPr>
          <a:xfrm>
            <a:off x="8154940" y="5463079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265;p44">
            <a:extLst>
              <a:ext uri="{FF2B5EF4-FFF2-40B4-BE49-F238E27FC236}">
                <a16:creationId xmlns:a16="http://schemas.microsoft.com/office/drawing/2014/main" id="{F96E9B1D-8385-C538-E8FD-16417D289059}"/>
              </a:ext>
            </a:extLst>
          </p:cNvPr>
          <p:cNvSpPr txBox="1"/>
          <p:nvPr/>
        </p:nvSpPr>
        <p:spPr>
          <a:xfrm>
            <a:off x="1682748" y="1207960"/>
            <a:ext cx="8450603" cy="3908284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Suivant les données de la figure, </a:t>
            </a:r>
            <a:r>
              <a:rPr lang="fr-FR" sz="1800" kern="0" dirty="0">
                <a:solidFill>
                  <a:srgbClr val="000000"/>
                </a:solidFill>
                <a:sym typeface="Arial"/>
              </a:rPr>
              <a:t>ABCD</a:t>
            </a: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 est un </a:t>
            </a:r>
            <a:r>
              <a:rPr lang="fr-FR" sz="1800" kern="0" dirty="0">
                <a:solidFill>
                  <a:srgbClr val="000000"/>
                </a:solidFill>
                <a:sym typeface="Arial"/>
              </a:rPr>
              <a:t>losange </a:t>
            </a: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118AF3C-4D2D-3783-64F7-82A1151514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500" y="2457450"/>
            <a:ext cx="4191000" cy="1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313380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C0EBB025-702E-B77C-F161-9159F26929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1D7369B-101C-BE27-5F18-40598E130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𝐕𝐨𝐢𝐜𝐢 𝐥𝐚  𝐫</a:t>
            </a:r>
            <a:r>
              <a:rPr lang="fr-FR" dirty="0" err="1">
                <a:latin typeface="Calibri" panose="020F0502020204030204"/>
              </a:rPr>
              <a:t>é</a:t>
            </a:r>
            <a:r>
              <a:rPr lang="fr-FR" dirty="0">
                <a:latin typeface="Calibri" panose="020F0502020204030204"/>
              </a:rPr>
              <a:t>𝐩𝐨𝐧𝐬𝐞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D4A3027-AA41-5A1D-B841-57EA58587E2B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29472" y="626180"/>
            <a:ext cx="11179175" cy="325863"/>
          </a:xfrm>
        </p:spPr>
        <p:txBody>
          <a:bodyPr>
            <a:normAutofit/>
          </a:bodyPr>
          <a:lstStyle/>
          <a:p>
            <a:r>
              <a:rPr lang="fr-FR" sz="1200" dirty="0"/>
              <a:t>L'enseignant explique pourquoi.</a:t>
            </a:r>
          </a:p>
        </p:txBody>
      </p:sp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46BA6B1E-4C3A-A978-9891-CFF25D116F5C}"/>
              </a:ext>
            </a:extLst>
          </p:cNvPr>
          <p:cNvSpPr/>
          <p:nvPr/>
        </p:nvSpPr>
        <p:spPr>
          <a:xfrm>
            <a:off x="1682748" y="5463079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lang="fr" sz="1600" b="1" kern="0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Vrai 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6CD88B83-3742-C033-144D-09C6015A6E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6" name="Google Shape;265;p44">
            <a:extLst>
              <a:ext uri="{FF2B5EF4-FFF2-40B4-BE49-F238E27FC236}">
                <a16:creationId xmlns:a16="http://schemas.microsoft.com/office/drawing/2014/main" id="{E1623F99-FEED-ECB9-64AD-A562F0F8CDA0}"/>
              </a:ext>
            </a:extLst>
          </p:cNvPr>
          <p:cNvSpPr txBox="1"/>
          <p:nvPr/>
        </p:nvSpPr>
        <p:spPr>
          <a:xfrm>
            <a:off x="1682748" y="1207960"/>
            <a:ext cx="8450603" cy="3908284"/>
          </a:xfrm>
          <a:prstGeom prst="rect">
            <a:avLst/>
          </a:prstGeom>
          <a:solidFill>
            <a:srgbClr val="FFFFFF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3475" tIns="93475" rIns="93475" bIns="9347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algn="ctr">
              <a:defRPr sz="1840" b="1">
                <a:latin typeface="Calibri"/>
                <a:ea typeface="Calibri"/>
                <a:cs typeface="Calibri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Suivant les données de la figure ,</a:t>
            </a:r>
            <a:r>
              <a:rPr lang="fr-FR" sz="1800" kern="0" dirty="0">
                <a:solidFill>
                  <a:srgbClr val="000000"/>
                </a:solidFill>
                <a:sym typeface="Arial"/>
              </a:rPr>
              <a:t>ABCD</a:t>
            </a:r>
            <a:r>
              <a:rPr kumimoji="0" lang="fr-FR" sz="1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Arial"/>
              </a:rPr>
              <a:t> est un losange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lang="fr-FR" sz="1800" kern="0" dirty="0">
              <a:solidFill>
                <a:srgbClr val="000000"/>
              </a:solidFill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Arial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CA44300-4073-EFAF-BBB8-CECC5E5CBF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0500" y="2457450"/>
            <a:ext cx="4191000" cy="1943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91754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76670-7AF6-3112-DC34-1F8F28E6A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Travaillez individuellement puis discutez en binômes vos réponses.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C8CCA-6F1B-2248-6F0F-5B940B576EC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4272" y="595511"/>
            <a:ext cx="11174095" cy="267549"/>
          </a:xfrm>
        </p:spPr>
        <p:txBody>
          <a:bodyPr>
            <a:normAutofit/>
          </a:bodyPr>
          <a:lstStyle/>
          <a:p>
            <a:r>
              <a:rPr lang="fr-FR" sz="1200" dirty="0"/>
              <a:t>L'enseignant accorde 2 min au travail individuel puis une minute de discussion. Il circule pour contrôler et donner des indications en cas de besoin.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2B24A7-8E03-B0A5-EEE1-4F39731B42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11378" y="6189662"/>
            <a:ext cx="1225550" cy="471488"/>
          </a:xfrm>
        </p:spPr>
        <p:txBody>
          <a:bodyPr/>
          <a:lstStyle/>
          <a:p>
            <a:r>
              <a:rPr lang="en-US" dirty="0"/>
              <a:t>Page:91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FDF6F72-3F28-DC47-1FBC-04C5428A1B6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C587377-321B-159E-FD2A-15A514F91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75A0D97-D457-5375-1C4C-269D02480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C3D4AD8F-BBF8-670E-F763-48FB0F1610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2344" y="1189928"/>
            <a:ext cx="7910917" cy="5489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88614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331DCB96-26E3-BF23-6B5B-2ECABD1733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E5EDB8-93C6-C4D3-7896-39492861FB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Travaillez individuellement puis discutez en binômes vos réponses.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15E6D1-8D13-21F4-E5D1-3AB74329B77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8952" y="590002"/>
            <a:ext cx="11174095" cy="267550"/>
          </a:xfrm>
        </p:spPr>
        <p:txBody>
          <a:bodyPr>
            <a:normAutofit/>
          </a:bodyPr>
          <a:lstStyle/>
          <a:p>
            <a:r>
              <a:rPr lang="fr-FR" sz="1200" dirty="0">
                <a:solidFill>
                  <a:schemeClr val="bg2">
                    <a:lumMod val="50000"/>
                  </a:schemeClr>
                </a:solidFill>
              </a:rPr>
              <a:t>L'enseignant accorde 2 min au travail individuel puis une minute de discussion. Il circule pour contrôler et donner des indications en cas de besoin.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8B3746B-A122-E9C2-C325-61A0BABB642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411378" y="6189662"/>
            <a:ext cx="1225550" cy="471488"/>
          </a:xfrm>
        </p:spPr>
        <p:txBody>
          <a:bodyPr/>
          <a:lstStyle/>
          <a:p>
            <a:r>
              <a:rPr lang="en-US" dirty="0"/>
              <a:t>Page:91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5275E1A7-DB80-FC75-C7D0-4E138D9FE05E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FD2DACA-92C0-5F1B-135F-10D25B1F380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006141D6-6352-5695-7739-BD9CE612B91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492F8592-9119-908A-EC0F-5B6D9EE3DD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2344" y="1189928"/>
            <a:ext cx="7910917" cy="548954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9B5E4C7-A991-4DBB-38AA-E44CB20A08C8}"/>
              </a:ext>
            </a:extLst>
          </p:cNvPr>
          <p:cNvSpPr txBox="1"/>
          <p:nvPr/>
        </p:nvSpPr>
        <p:spPr>
          <a:xfrm>
            <a:off x="10633247" y="2266308"/>
            <a:ext cx="19104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Rectangle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B018665-A2EC-AAA6-D88C-CC8747176368}"/>
              </a:ext>
            </a:extLst>
          </p:cNvPr>
          <p:cNvSpPr txBox="1"/>
          <p:nvPr/>
        </p:nvSpPr>
        <p:spPr>
          <a:xfrm>
            <a:off x="10718662" y="2888681"/>
            <a:ext cx="19104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Losange 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EC491AD9-737C-F9ED-EEE0-67E0A86E9202}"/>
              </a:ext>
            </a:extLst>
          </p:cNvPr>
          <p:cNvSpPr txBox="1"/>
          <p:nvPr/>
        </p:nvSpPr>
        <p:spPr>
          <a:xfrm>
            <a:off x="10718663" y="2555532"/>
            <a:ext cx="19104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carré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008583C-0808-EABE-5AD5-DEFBCE8913C7}"/>
              </a:ext>
            </a:extLst>
          </p:cNvPr>
          <p:cNvSpPr txBox="1"/>
          <p:nvPr/>
        </p:nvSpPr>
        <p:spPr>
          <a:xfrm>
            <a:off x="5348233" y="6088892"/>
            <a:ext cx="19104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Rectangle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E05E21EC-1B2A-C595-A6B8-9028ACCD31DB}"/>
              </a:ext>
            </a:extLst>
          </p:cNvPr>
          <p:cNvSpPr txBox="1"/>
          <p:nvPr/>
        </p:nvSpPr>
        <p:spPr>
          <a:xfrm>
            <a:off x="8007802" y="6088892"/>
            <a:ext cx="19104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carré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760CB89-61F1-DA02-99AF-6793545E539D}"/>
              </a:ext>
            </a:extLst>
          </p:cNvPr>
          <p:cNvSpPr txBox="1"/>
          <p:nvPr/>
        </p:nvSpPr>
        <p:spPr>
          <a:xfrm>
            <a:off x="10052818" y="6025296"/>
            <a:ext cx="19104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Losange  </a:t>
            </a:r>
          </a:p>
        </p:txBody>
      </p:sp>
    </p:spTree>
    <p:extLst>
      <p:ext uri="{BB962C8B-B14F-4D97-AF65-F5344CB8AC3E}">
        <p14:creationId xmlns:p14="http://schemas.microsoft.com/office/powerpoint/2010/main" val="4104388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1" grpId="0"/>
      <p:bldP spid="12" grpId="0"/>
      <p:bldP spid="13" grpId="0"/>
      <p:bldP spid="14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E9E1303-75FA-E1BB-782A-7979A997A5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MA" sz="1800" b="1" dirty="0">
                <a:effectLst/>
                <a:latin typeface="Calibri" panose="020F0502020204030204" pitchFamily="34" charset="0"/>
              </a:rPr>
              <a:t>Reconnaître le rectangle, le losange et le carré et montrer les propriétés de leurs diagonales </a:t>
            </a:r>
            <a:endParaRPr lang="fr-MA" sz="1600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D30661-92FC-A4F4-7B45-AF5FB31A6BF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 err="1"/>
              <a:t>Diagonales</a:t>
            </a:r>
            <a:r>
              <a:rPr lang="en-US" dirty="0"/>
              <a:t> </a:t>
            </a:r>
          </a:p>
          <a:p>
            <a:r>
              <a:rPr lang="en-US" dirty="0" err="1"/>
              <a:t>losange</a:t>
            </a:r>
            <a:endParaRPr lang="en-US" dirty="0"/>
          </a:p>
          <a:p>
            <a:r>
              <a:rPr lang="en-US" dirty="0"/>
              <a:t>rectangle</a:t>
            </a:r>
          </a:p>
          <a:p>
            <a:r>
              <a:rPr lang="en-US" dirty="0"/>
              <a:t>carré </a:t>
            </a:r>
            <a:endParaRPr lang="fr-FR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0735017-59C1-7D4C-2715-C166FA9BE4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fr-FR" b="1" dirty="0"/>
              <a:t>Les stratégies enseignées pendant le modelage et pratiques pendant la séance sont 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M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stratégie de l'héritage :un rectangle est d’abord un parallélogramme qui vérifie des propriétés de plus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MA" dirty="0">
                <a:solidFill>
                  <a:srgbClr val="000000"/>
                </a:solidFill>
                <a:latin typeface="-webkit-standard"/>
              </a:rPr>
              <a:t>Reconnaitre la nature d’un quadrilatère à partir d’indices </a:t>
            </a:r>
            <a:endParaRPr lang="fr-FR" b="1" dirty="0"/>
          </a:p>
          <a:p>
            <a:pPr marL="0" lvl="0" indent="0"/>
            <a:r>
              <a:rPr lang="fr-FR" b="1" dirty="0"/>
              <a:t>Les outils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MA" b="1" i="0" u="none" strike="noStrike" dirty="0" err="1">
                <a:solidFill>
                  <a:srgbClr val="000000"/>
                </a:solidFill>
                <a:effectLst/>
              </a:rPr>
              <a:t>GeoGebra</a:t>
            </a:r>
            <a:r>
              <a:rPr lang="fr-MA" b="1" i="0" u="none" strike="noStrike" dirty="0">
                <a:solidFill>
                  <a:srgbClr val="000000"/>
                </a:solidFill>
                <a:effectLst/>
              </a:rPr>
              <a:t> ;compas ;</a:t>
            </a:r>
            <a:r>
              <a:rPr lang="fr-MA" b="0" i="0" u="none" strike="noStrike" dirty="0">
                <a:solidFill>
                  <a:srgbClr val="000000"/>
                </a:solidFill>
                <a:effectLst/>
                <a:latin typeface="-webkit-standard"/>
              </a:rPr>
              <a:t> Les "Cartes de Propriétés" (Flashcards)</a:t>
            </a:r>
            <a:endParaRPr lang="fr-FR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B60F9AE-58B6-307B-B137-FB59B00029D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pPr lvl="0"/>
            <a:r>
              <a:rPr lang="fr-FR" b="1" dirty="0"/>
              <a:t>Pendant le feedback, attirer l’attention des élèves sur les erreurs fréquentes 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Lorsqu’il est demandé de déterminer la nature d’un quadrilatère il faut donner la nature exacte.</a:t>
            </a:r>
          </a:p>
        </p:txBody>
      </p:sp>
    </p:spTree>
    <p:extLst>
      <p:ext uri="{BB962C8B-B14F-4D97-AF65-F5344CB8AC3E}">
        <p14:creationId xmlns:p14="http://schemas.microsoft.com/office/powerpoint/2010/main" val="15443514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ED51A-7629-BA79-27C9-0C95BD6D3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Prenez votre livret et votre crayon, puis répondez individuellement aux exercices. Vous avez 10 min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E842B-82E6-0B07-32A8-B667ABE3410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16164" y="673663"/>
            <a:ext cx="11174095" cy="267549"/>
          </a:xfrm>
        </p:spPr>
        <p:txBody>
          <a:bodyPr>
            <a:noAutofit/>
          </a:bodyPr>
          <a:lstStyle/>
          <a:p>
            <a:r>
              <a:rPr lang="fr-FR" sz="1200" dirty="0">
                <a:solidFill>
                  <a:schemeClr val="bg2">
                    <a:lumMod val="50000"/>
                  </a:schemeClr>
                </a:solidFill>
              </a:rPr>
              <a:t>L’enseignant vérifie les productions des élèves, donne une aide individuelle en cas de difficulté et oriente les élèves ayant terminé vers le défi.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27A3CD-6572-6BF7-DB44-4FCF2FFC0F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Page:91</a:t>
            </a:r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B0D8853-B09D-3F65-6949-856787033A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164" y="1300843"/>
            <a:ext cx="11256736" cy="3939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34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temps est terminé. Voyons ensemble la solution des exercices.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6412" y="584586"/>
            <a:ext cx="11179175" cy="311645"/>
          </a:xfrm>
        </p:spPr>
        <p:txBody>
          <a:bodyPr>
            <a:normAutofit/>
          </a:bodyPr>
          <a:lstStyle/>
          <a:p>
            <a:r>
              <a:rPr lang="fr-FR" sz="1200" dirty="0">
                <a:solidFill>
                  <a:schemeClr val="bg2">
                    <a:lumMod val="50000"/>
                  </a:schemeClr>
                </a:solidFill>
              </a:rPr>
              <a:t>L’enseignant accorde 5 min pour donner l’occasion aux élèves de présenter leurs productions et corrige au tableau.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E72CE3-C657-21C6-3C34-9BEB31750C24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E7F5F7DD-76DF-C28B-AB8E-C5D7DAFA830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991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dire ce que nous avons appris aujourd’hui? </a:t>
            </a:r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922180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B190B16-579C-FAA2-EB79-8D627E3241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Dans cette séance nous avons appris :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1B7982-BEB1-2B9F-D93A-EEFBE215EBA3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6412" y="668337"/>
            <a:ext cx="11179175" cy="228100"/>
          </a:xfrm>
        </p:spPr>
        <p:txBody>
          <a:bodyPr>
            <a:normAutofit fontScale="92500" lnSpcReduction="20000"/>
          </a:bodyPr>
          <a:lstStyle/>
          <a:p>
            <a:r>
              <a:rPr lang="fr-FR" sz="1200" dirty="0"/>
              <a:t>L’enseignant donne un rappel de la séance.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3696F571-E77A-2B69-0A3B-0C63C6C8AE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050F4B75-9CD4-8915-F370-7F24B66F15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079" y="1610178"/>
            <a:ext cx="11527568" cy="3637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3029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l’exercice à faire à la maison pour la séance prochaine.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F889E-E50C-4F58-F23F-45CD8C1E5E1D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708024" y="585842"/>
            <a:ext cx="11179175" cy="267550"/>
          </a:xfrm>
        </p:spPr>
        <p:txBody>
          <a:bodyPr>
            <a:normAutofit/>
          </a:bodyPr>
          <a:lstStyle/>
          <a:p>
            <a:r>
              <a:rPr lang="fr-FR" sz="1200" dirty="0">
                <a:solidFill>
                  <a:schemeClr val="bg2">
                    <a:lumMod val="50000"/>
                  </a:schemeClr>
                </a:solidFill>
              </a:rPr>
              <a:t>L’enseignant incite les élèves à faire l’exercice à la maison, puis clôt la séance..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78AD0D89-759F-27A2-9365-E8330A5596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320" y="1250950"/>
            <a:ext cx="11401879" cy="4534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527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prstClr val="black"/>
                </a:solidFill>
                <a:latin typeface="Calibri" panose="020F0502020204030204"/>
              </a:rPr>
              <a:t> C’est la fin de notre séance. N’oubliez pas de réviser votre leçon.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92E3E0-C9A7-842B-A7BD-C0569196BCB0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06412" y="668500"/>
            <a:ext cx="11179175" cy="275623"/>
          </a:xfrm>
        </p:spPr>
        <p:txBody>
          <a:bodyPr>
            <a:normAutofit/>
          </a:bodyPr>
          <a:lstStyle/>
          <a:p>
            <a:r>
              <a:rPr lang="fr-FR" sz="1200" dirty="0"/>
              <a:t>L’enseignant incite les élèves à faire l’exercice à la maison, puis clôt la séance..</a:t>
            </a:r>
          </a:p>
        </p:txBody>
      </p:sp>
      <p:pic>
        <p:nvPicPr>
          <p:cNvPr id="3" name="Google Shape;1141;p76">
            <a:extLst>
              <a:ext uri="{FF2B5EF4-FFF2-40B4-BE49-F238E27FC236}">
                <a16:creationId xmlns:a16="http://schemas.microsoft.com/office/drawing/2014/main" id="{8AB5F802-6679-89FE-33B9-D7A03F37C86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1503742" y="452067"/>
            <a:ext cx="570272" cy="539197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B143794-8AA3-EFB9-E92B-489E9E7461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2865" y="1006851"/>
            <a:ext cx="5936259" cy="5182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591337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C3745E72-65B3-A4E6-3BE1-6DFC96BC11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C1F6283-F1B6-2866-8569-BA1ACBD9E8F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776295"/>
          </a:xfrm>
        </p:spPr>
        <p:txBody>
          <a:bodyPr>
            <a:noAutofit/>
          </a:bodyPr>
          <a:lstStyle/>
          <a:p>
            <a:pPr algn="just"/>
            <a:endParaRPr lang="fr-FR" sz="13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AA3C2FC-BF45-24E7-6BA6-6F852D137E8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776295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Attirer l’attention des élèves pour la déclaration de l’objectif </a:t>
            </a:r>
          </a:p>
          <a:p>
            <a:pPr algn="just"/>
            <a:r>
              <a:rPr lang="fr-FR" sz="1400" dirty="0"/>
              <a:t>Déclarer l’objectif de manière expressive et à haute voix</a:t>
            </a:r>
          </a:p>
          <a:p>
            <a:pPr algn="just"/>
            <a:r>
              <a:rPr lang="fr-FR" sz="1400" dirty="0"/>
              <a:t>Demander à certains élèves de répéter l’objectif à haute voix (en l’exprimant avec leurs propres mots)</a:t>
            </a:r>
          </a:p>
          <a:p>
            <a:pPr algn="just"/>
            <a:r>
              <a:rPr lang="fr-FR" sz="1400" dirty="0"/>
              <a:t>Utiliser l’expression « à la fin de la séance, vous serez capables de … »</a:t>
            </a:r>
          </a:p>
          <a:p>
            <a:pPr algn="just"/>
            <a:r>
              <a:rPr lang="fr-FR" sz="1400" dirty="0"/>
              <a:t>Faire le lien avec le réel ou avec les apprentissages précédents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509B71-BB26-6492-A426-BEEB7DAB33B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776295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Lire l’objectif de manière mécanique à partir de la diapositive sans l’expliquer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26EC5F-309B-63BB-322C-74C1CE6FB9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6B8F39C8-84C3-1CF1-F963-04206B8B88F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fr-FR" dirty="0"/>
              <a:t>Ouverture: Déclaration de l’objectif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D2A8D5C-89A1-5F58-DF8C-6F1B60B24A9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fr-FR" dirty="0"/>
              <a:t>Par quoi se caractérise ?</a:t>
            </a:r>
          </a:p>
        </p:txBody>
      </p:sp>
    </p:spTree>
    <p:extLst>
      <p:ext uri="{BB962C8B-B14F-4D97-AF65-F5344CB8AC3E}">
        <p14:creationId xmlns:p14="http://schemas.microsoft.com/office/powerpoint/2010/main" val="27588682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1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1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1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1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2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2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2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2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2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2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2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2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2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2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3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3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3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3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3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3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3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3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3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3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4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4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4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0E2841"/>
    </a:dk2>
    <a:lt2>
      <a:srgbClr val="E8E8E8"/>
    </a:lt2>
    <a:accent1>
      <a:srgbClr val="156082"/>
    </a:accent1>
    <a:accent2>
      <a:srgbClr val="E97132"/>
    </a:accent2>
    <a:accent3>
      <a:srgbClr val="196B24"/>
    </a:accent3>
    <a:accent4>
      <a:srgbClr val="0F9ED5"/>
    </a:accent4>
    <a:accent5>
      <a:srgbClr val="A02B93"/>
    </a:accent5>
    <a:accent6>
      <a:srgbClr val="4EA72E"/>
    </a:accent6>
    <a:hlink>
      <a:srgbClr val="467886"/>
    </a:hlink>
    <a:folHlink>
      <a:srgbClr val="96607D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2024</TotalTime>
  <Words>1852</Words>
  <Application>Microsoft Office PowerPoint</Application>
  <PresentationFormat>Grand écran</PresentationFormat>
  <Paragraphs>298</Paragraphs>
  <Slides>66</Slides>
  <Notes>1</Notes>
  <HiddenSlides>7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66</vt:i4>
      </vt:variant>
    </vt:vector>
  </HeadingPairs>
  <TitlesOfParts>
    <vt:vector size="75" baseType="lpstr">
      <vt:lpstr>Aptos</vt:lpstr>
      <vt:lpstr>Aptos Display</vt:lpstr>
      <vt:lpstr>Arial</vt:lpstr>
      <vt:lpstr>Calibri</vt:lpstr>
      <vt:lpstr>Cambria Math</vt:lpstr>
      <vt:lpstr>Dosis</vt:lpstr>
      <vt:lpstr>Georgia</vt:lpstr>
      <vt:lpstr>-webkit-standard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Présentation PowerPoint</vt:lpstr>
      <vt:lpstr>Voici une situation en classe. Que remarquez-vous ? Ce comportement est-il approprié ? Pourquoi ? Que faudrait-il améliorer ou changer ?</vt:lpstr>
      <vt:lpstr>C’est un mauvais comportement. L’élève n’est pas attentif.</vt:lpstr>
      <vt:lpstr>Voici le comportement attendu</vt:lpstr>
      <vt:lpstr>Présentation PowerPoint</vt:lpstr>
      <vt:lpstr>On commence par la correction de l’exercice maison de la séance précédente. (Corriger: de centre I)</vt:lpstr>
      <vt:lpstr>Présentation PowerPoint</vt:lpstr>
      <vt:lpstr> justifier :</vt:lpstr>
      <vt:lpstr>Rappelez vous: si dans un  quadrilatère les angles opposés sont égaux, alors c’est un parallélogramme.                             si dans un  quadrilatère les côtés opposés sont parallèles, alors c’est un parallélogramme  </vt:lpstr>
      <vt:lpstr>Justifier :</vt:lpstr>
      <vt:lpstr>Rappelez vous: si dans un  quadrilatère  les angles opposés sont égaux alors c’est un parallélogramme.                              Si dans un quadrilatère les côtés opposés sont égaux alors c’est un parallélogramme.  </vt:lpstr>
      <vt:lpstr>Justifier :</vt:lpstr>
      <vt:lpstr>Rappelez vous, si dans un  quadrilatère  les diagonales se coupent en leur milieu, alors c’est un parallélogramme.</vt:lpstr>
      <vt:lpstr>Justifier :</vt:lpstr>
      <vt:lpstr>Rappelez vous, si dans un  quadrilatère les côtés opposés sont égaux alors c’est un parallélogramme. </vt:lpstr>
      <vt:lpstr>Justifier :</vt:lpstr>
      <vt:lpstr>Rappelez vous, si dans un  quadrilatère  les diagonales se coupent en leur milieu, alors c’est un parallélogramme. </vt:lpstr>
      <vt:lpstr>Rappelez vous, </vt:lpstr>
      <vt:lpstr>Rappelez vous les propriétés des diagonales des parallélogrammes particuliers  </vt:lpstr>
      <vt:lpstr>Voici ce que vous devez retenir jusqu’ici:</vt:lpstr>
      <vt:lpstr>Présentation PowerPoint</vt:lpstr>
      <vt:lpstr>Exprimez vos avis</vt:lpstr>
      <vt:lpstr>A la fin de cette séance, vous serez capables de:</vt:lpstr>
      <vt:lpstr>Présentation PowerPoint</vt:lpstr>
      <vt:lpstr>Présentation PowerPoint</vt:lpstr>
      <vt:lpstr>Présentation PowerPoint</vt:lpstr>
      <vt:lpstr> Complétez:</vt:lpstr>
      <vt:lpstr>Présentation PowerPoint</vt:lpstr>
      <vt:lpstr> Complétez</vt:lpstr>
      <vt:lpstr> voici la réponse :</vt:lpstr>
      <vt:lpstr>Compléter :</vt:lpstr>
      <vt:lpstr>Voici la réponse:</vt:lpstr>
      <vt:lpstr> Répondez par vrai ou faux</vt:lpstr>
      <vt:lpstr> voici la réponse :</vt:lpstr>
      <vt:lpstr> Répondez par vrai ou faux</vt:lpstr>
      <vt:lpstr> Répondez par vrai ou faux</vt:lpstr>
      <vt:lpstr>Présentation PowerPoint</vt:lpstr>
      <vt:lpstr>J’étudie l’exemple :</vt:lpstr>
      <vt:lpstr>Présentation PowerPoint</vt:lpstr>
      <vt:lpstr> Complétez</vt:lpstr>
      <vt:lpstr>𝐕𝐨𝐢𝐜𝐢 𝐥𝐚  𝐫é𝐩𝐨𝐧𝐬𝐞 :les diagonales d’un carré sont perpendiculaires </vt:lpstr>
      <vt:lpstr> Complétez</vt:lpstr>
      <vt:lpstr>𝐕𝐨𝐢𝐜𝐢 𝐥𝐚  𝐫é𝐩𝐨𝐧𝐬𝐞 </vt:lpstr>
      <vt:lpstr>Présentation PowerPoint</vt:lpstr>
      <vt:lpstr>Travaillez individuellement puis discutez en binômes vos réponses.</vt:lpstr>
      <vt:lpstr>Travaillez individuellement puis discutez en binômes vos réponses.</vt:lpstr>
      <vt:lpstr>Présentation PowerPoint</vt:lpstr>
      <vt:lpstr>Prenez votre livret et votre crayon, puis répondez individuellement aux exercices. Vous avez 10 min</vt:lpstr>
      <vt:lpstr>Le temps est terminé. Voyons ensemble la solution des exercices.</vt:lpstr>
      <vt:lpstr>Présentation PowerPoint</vt:lpstr>
      <vt:lpstr>Qui peut me dire ce que nous avons appris aujourd’hui? </vt:lpstr>
      <vt:lpstr>Dans cette séance nous avons appris :</vt:lpstr>
      <vt:lpstr>Voici l’exercice à faire à la maison pour la séance prochaine.</vt:lpstr>
      <vt:lpstr> C’est la fin de notre séance. N’oubliez pas de réviser votre leçon.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radouane berdouzi</cp:lastModifiedBy>
  <cp:revision>152</cp:revision>
  <dcterms:created xsi:type="dcterms:W3CDTF">2025-11-03T10:55:47Z</dcterms:created>
  <dcterms:modified xsi:type="dcterms:W3CDTF">2026-04-07T08:37:03Z</dcterms:modified>
</cp:coreProperties>
</file>