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wdp" ContentType="image/vnd.ms-photo"/>
  <Default Extension="gif" ContentType="image/gif"/>
  <Default Extension="svg" ContentType="image/svg"/>
  <Override PartName="/docProps/app.xml" ContentType="application/vnd.openxmlformats-officedocument.extended-properties+xml"/>
  <Override PartName="/docProps/core.xml" ContentType="application/vnd.openxmlformats-package.core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26.6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4"/>
  </p:notesMasterIdLst>
  <p:handoutMasterIdLst>
    <p:handoutMasterId r:id="rId5"/>
  </p:handoutMasterIdLst>
  <p:sldIdLst>
    <p:sldId id="2147483553" r:id="rId6"/>
    <p:sldId id="2147483485" r:id="rId7"/>
    <p:sldId id="2147483583" r:id="rId8"/>
    <p:sldId id="2147483552" r:id="rId9"/>
    <p:sldId id="2147483606" r:id="rId10"/>
    <p:sldId id="2147483604" r:id="rId11"/>
    <p:sldId id="2134806507" r:id="rId12"/>
    <p:sldId id="2134806552" r:id="rId13"/>
    <p:sldId id="2134806567" r:id="rId14"/>
    <p:sldId id="2134806569" r:id="rId15"/>
    <p:sldId id="2147483584" r:id="rId16"/>
    <p:sldId id="2134806564" r:id="rId17"/>
    <p:sldId id="2147483566" r:id="rId18"/>
    <p:sldId id="2147483585" r:id="rId19"/>
    <p:sldId id="2147483567" r:id="rId20"/>
    <p:sldId id="2147483556" r:id="rId21"/>
    <p:sldId id="2134806558" r:id="rId22"/>
    <p:sldId id="2134806568" r:id="rId23"/>
    <p:sldId id="2134805874" r:id="rId24"/>
    <p:sldId id="2134805878" r:id="rId25"/>
    <p:sldId id="2147483554" r:id="rId26"/>
    <p:sldId id="2134806573" r:id="rId27"/>
    <p:sldId id="2147483557" r:id="rId28"/>
    <p:sldId id="2147483569" r:id="rId29"/>
    <p:sldId id="2147483607" r:id="rId30"/>
    <p:sldId id="2147483608" r:id="rId31"/>
    <p:sldId id="2134806108" r:id="rId32"/>
    <p:sldId id="2147483559" r:id="rId33"/>
    <p:sldId id="2147483571" r:id="rId34"/>
    <p:sldId id="2147483573" r:id="rId35"/>
    <p:sldId id="2147483572" r:id="rId36"/>
    <p:sldId id="2147483575" r:id="rId37"/>
    <p:sldId id="2147483576" r:id="rId38"/>
    <p:sldId id="2147483577" r:id="rId39"/>
    <p:sldId id="2134806577" r:id="rId40"/>
    <p:sldId id="2134806551" r:id="rId41"/>
    <p:sldId id="2134806578" r:id="rId42"/>
    <p:sldId id="2147483580" r:id="rId43"/>
    <p:sldId id="2147483579" r:id="rId44"/>
    <p:sldId id="2134806579" r:id="rId45"/>
    <p:sldId id="2134806088" r:id="rId46"/>
    <p:sldId id="2134806580" r:id="rId47"/>
    <p:sldId id="2134806582" r:id="rId48"/>
    <p:sldId id="2134806536" r:id="rId49"/>
    <p:sldId id="2134806535" r:id="rId50"/>
    <p:sldId id="2134806584" r:id="rId51"/>
  </p:sldIdLst>
  <p:sldSz cx="12192000" cy="6858000"/>
  <p:notesSz cx="6858000" cy="9144000"/>
  <p:custDataLst>
    <p:tags r:id="rId5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583"/>
            <p14:sldId id="2147483552"/>
            <p14:sldId id="2147483606"/>
            <p14:sldId id="2147483604"/>
          </p14:sldIdLst>
        </p14:section>
        <p14:section name="Contrôle des cahiers des élèves" id="{3349E447-45AA-43EF-A620-CF581E9FA99B}">
          <p14:sldIdLst>
            <p14:sldId id="2134806507"/>
            <p14:sldId id="2134806552"/>
          </p14:sldIdLst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134806569"/>
            <p14:sldId id="2147483584"/>
            <p14:sldId id="2134806564"/>
            <p14:sldId id="2147483566"/>
            <p14:sldId id="2147483585"/>
            <p14:sldId id="2147483567"/>
            <p14:sldId id="2147483556"/>
            <p14:sldId id="2134806558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>
            <p14:sldId id="2134806568"/>
            <p14:sldId id="2134805874"/>
            <p14:sldId id="2134805878"/>
            <p14:sldId id="2147483554"/>
          </p14:sldIdLst>
        </p14:section>
        <p14:section name="Tâche principale" id="{A2A5D278-252D-471E-A046-E0EEBB7C2D2B}">
          <p14:sldIdLst>
            <p14:sldId id="2134806573"/>
            <p14:sldId id="2147483557"/>
            <p14:sldId id="2147483569"/>
            <p14:sldId id="2147483607"/>
            <p14:sldId id="2147483608"/>
            <p14:sldId id="2134806108"/>
            <p14:sldId id="2147483559"/>
            <p14:sldId id="2147483571"/>
            <p14:sldId id="2147483573"/>
            <p14:sldId id="2147483572"/>
            <p14:sldId id="2147483575"/>
            <p14:sldId id="2147483576"/>
            <p14:sldId id="2147483577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  <p14:sldId id="2147483580"/>
            <p14:sldId id="2147483579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76" autoAdjust="0"/>
    <p:restoredTop sz="94662" autoAdjust="0"/>
  </p:normalViewPr>
  <p:slideViewPr>
    <p:cSldViewPr snapToGrid="0">
      <p:cViewPr varScale="1">
        <p:scale>
          <a:sx n="100" d="100"/>
          <a:sy n="100" d="100"/>
        </p:scale>
        <p:origin x="60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slideMaster" Target="slideMasters/slideMaster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slideMaster" Target="slideMasters/slideMaster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notesMaster" Target="notesMasters/notes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slide" Target="slides/slide39.xml" /><Relationship Id="rId45" Type="http://schemas.openxmlformats.org/officeDocument/2006/relationships/slide" Target="slides/slide40.xml" /><Relationship Id="rId46" Type="http://schemas.openxmlformats.org/officeDocument/2006/relationships/slide" Target="slides/slide41.xml" /><Relationship Id="rId47" Type="http://schemas.openxmlformats.org/officeDocument/2006/relationships/slide" Target="slides/slide42.xml" /><Relationship Id="rId48" Type="http://schemas.openxmlformats.org/officeDocument/2006/relationships/slide" Target="slides/slide43.xml" /><Relationship Id="rId49" Type="http://schemas.openxmlformats.org/officeDocument/2006/relationships/slide" Target="slides/slide44.xml" /><Relationship Id="rId5" Type="http://schemas.openxmlformats.org/officeDocument/2006/relationships/handoutMaster" Target="handoutMasters/handoutMaster1.xml" /><Relationship Id="rId50" Type="http://schemas.openxmlformats.org/officeDocument/2006/relationships/slide" Target="slides/slide45.xml" /><Relationship Id="rId51" Type="http://schemas.openxmlformats.org/officeDocument/2006/relationships/slide" Target="slides/slide46.xml" /><Relationship Id="rId52" Type="http://schemas.openxmlformats.org/officeDocument/2006/relationships/tags" Target="tags/tag1.xml" /><Relationship Id="rId53" Type="http://schemas.openxmlformats.org/officeDocument/2006/relationships/presProps" Target="presProps.xml" /><Relationship Id="rId54" Type="http://schemas.openxmlformats.org/officeDocument/2006/relationships/viewProps" Target="viewProps.xml" /><Relationship Id="rId55" Type="http://schemas.openxmlformats.org/officeDocument/2006/relationships/theme" Target="theme/theme1.xml" /><Relationship Id="rId56" Type="http://schemas.openxmlformats.org/officeDocument/2006/relationships/tableStyles" Target="tableStyles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5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4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 showMasterSp="0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val="1192599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val="3726396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540DE695-D048-D552-E57B-E59C5B2C3061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F9D1A5-BCF8-BCF8-329D-91CF73ECA0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10BC8D-5E3B-8090-458D-5CB94D3899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B1A9FF-F120-F111-0FFA-4795FBFA80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val="4179704226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_rels/slideLayout1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_rels/slideLayout1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val="2512031739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661306462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1884261728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3125885531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1371336524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1102431041"/>
      </p:ext>
    </p:extLst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2240515274"/>
      </p:ext>
    </p:extLst>
  </p:cSld>
  <p:clrMapOvr>
    <a:masterClrMapping/>
  </p:clrMapOvr>
  <p:transition/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1352884237"/>
      </p:ext>
    </p:extLst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1591680012"/>
      </p:ext>
    </p:extLst>
  </p:cSld>
  <p:clrMapOvr>
    <a:masterClrMapping/>
  </p:clrMapOvr>
  <p:transition/>
  <p:timing/>
</p:sldLayout>
</file>

<file path=ppt/slideLayouts/slideLayout1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2914747255"/>
      </p:ext>
    </p:extLst>
  </p:cSld>
  <p:clrMapOvr>
    <a:masterClrMapping/>
  </p:clrMapOvr>
  <p:transition/>
  <p:timing/>
</p:sldLayout>
</file>

<file path=ppt/slideLayouts/slideLayout1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1866284093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val="2598435657"/>
      </p:ext>
    </p:extLst>
  </p:cSld>
  <p:clrMapOvr>
    <a:masterClrMapping/>
  </p:clrMapOvr>
  <p:transition/>
  <p:timing/>
</p:sldLayout>
</file>

<file path=ppt/slideLayouts/slideLayout2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3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6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7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8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9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13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14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val="1214036893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val="1662727110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val="6871298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val="3529339952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val="4104915841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val="3076978059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val="912952702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335448660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slideLayout" Target="../slideLayouts/slideLayout15.xml" /><Relationship Id="rId16" Type="http://schemas.openxmlformats.org/officeDocument/2006/relationships/slideLayout" Target="../slideLayouts/slideLayout16.xml" /><Relationship Id="rId17" Type="http://schemas.openxmlformats.org/officeDocument/2006/relationships/slideLayout" Target="../slideLayouts/slideLayout17.xml" /><Relationship Id="rId18" Type="http://schemas.openxmlformats.org/officeDocument/2006/relationships/slideLayout" Target="../slideLayouts/slideLayout18.xml" /><Relationship Id="rId19" Type="http://schemas.openxmlformats.org/officeDocument/2006/relationships/slideLayout" Target="../slideLayouts/slideLayout19.xml" /><Relationship Id="rId2" Type="http://schemas.openxmlformats.org/officeDocument/2006/relationships/slideLayout" Target="../slideLayouts/slideLayout2.xml" /><Relationship Id="rId20" Type="http://schemas.openxmlformats.org/officeDocument/2006/relationships/slideLayout" Target="../slideLayouts/slideLayout20.xml" /><Relationship Id="rId21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slideMasters/_rels/slideMaster3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3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val="612631432"/>
      </p:ext>
    </p:extLst>
  </p:cSld>
  <p:clrMap bg1="lt1" tx1="dk1" bg2="lt2" tx2="dk2" accent1="accent1" accent2="accent2" accent3="accent3" accent4="accent4" accent5="accent5" accent6="accent6" hlink="hlink" folHlink="folHlink"/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val="3737476001"/>
      </p:ext>
    </p:extLst>
  </p:cSld>
  <p:clrMap bg1="lt1" tx1="dk1" bg2="lt2" tx2="dk2" accent1="accent1" accent2="accent2" accent3="accent3" accent4="accent4" accent5="accent5" accent6="accent6" hlink="hlink" folHlink="folHlink"/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4.png" /><Relationship Id="rId3" Type="http://schemas.openxmlformats.org/officeDocument/2006/relationships/image" Target="../media/image5.png" /><Relationship Id="rId4" Type="http://schemas.openxmlformats.org/officeDocument/2006/relationships/image" Target="../media/image6.png" /><Relationship Id="rId5" Type="http://schemas.openxmlformats.org/officeDocument/2006/relationships/image" Target="../media/image7.png" /><Relationship Id="rId6" Type="http://schemas.microsoft.com/office/2007/relationships/hdphoto" Target="../media/image8.wdp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22.gif" /><Relationship Id="rId3" Type="http://schemas.openxmlformats.org/officeDocument/2006/relationships/image" Target="../media/image35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10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36.png" /><Relationship Id="rId4" Type="http://schemas.openxmlformats.org/officeDocument/2006/relationships/image" Target="../media/image37.png" /><Relationship Id="rId5" Type="http://schemas.openxmlformats.org/officeDocument/2006/relationships/image" Target="../media/image38.png" /><Relationship Id="rId6" Type="http://schemas.openxmlformats.org/officeDocument/2006/relationships/image" Target="../media/image39.png" /><Relationship Id="rId7" Type="http://schemas.openxmlformats.org/officeDocument/2006/relationships/image" Target="../media/image40.png" /><Relationship Id="rId8" Type="http://schemas.openxmlformats.org/officeDocument/2006/relationships/image" Target="../media/image41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42.png" /><Relationship Id="rId3" Type="http://schemas.openxmlformats.org/officeDocument/2006/relationships/image" Target="../media/image10.png" /><Relationship Id="rId4" Type="http://schemas.openxmlformats.org/officeDocument/2006/relationships/image" Target="../media/image37.png" /><Relationship Id="rId5" Type="http://schemas.openxmlformats.org/officeDocument/2006/relationships/image" Target="../media/image43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36.png" /><Relationship Id="rId4" Type="http://schemas.openxmlformats.org/officeDocument/2006/relationships/image" Target="../media/image44.png" /><Relationship Id="rId5" Type="http://schemas.openxmlformats.org/officeDocument/2006/relationships/image" Target="../media/image45.png" /><Relationship Id="rId6" Type="http://schemas.openxmlformats.org/officeDocument/2006/relationships/image" Target="../media/image46.png" /><Relationship Id="rId7" Type="http://schemas.openxmlformats.org/officeDocument/2006/relationships/image" Target="../media/image47.png" /><Relationship Id="rId8" Type="http://schemas.openxmlformats.org/officeDocument/2006/relationships/image" Target="../media/image48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49.png" /><Relationship Id="rId3" Type="http://schemas.openxmlformats.org/officeDocument/2006/relationships/image" Target="../media/image10.png" /><Relationship Id="rId4" Type="http://schemas.openxmlformats.org/officeDocument/2006/relationships/image" Target="../media/image44.png" /><Relationship Id="rId5" Type="http://schemas.openxmlformats.org/officeDocument/2006/relationships/image" Target="../media/image5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51.png" /><Relationship Id="rId3" Type="http://schemas.openxmlformats.org/officeDocument/2006/relationships/image" Target="../media/image5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10.png" /><Relationship Id="rId3" Type="http://schemas.openxmlformats.org/officeDocument/2006/relationships/image" Target="../media/image52.png" /><Relationship Id="rId4" Type="http://schemas.openxmlformats.org/officeDocument/2006/relationships/image" Target="../media/image53.png" /><Relationship Id="rId5" Type="http://schemas.openxmlformats.org/officeDocument/2006/relationships/image" Target="../media/image54.png" /><Relationship Id="rId6" Type="http://schemas.openxmlformats.org/officeDocument/2006/relationships/image" Target="../media/image55.png" /><Relationship Id="rId7" Type="http://schemas.openxmlformats.org/officeDocument/2006/relationships/image" Target="../media/image56.png" /><Relationship Id="rId8" Type="http://schemas.openxmlformats.org/officeDocument/2006/relationships/image" Target="../media/image57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22.gif" /><Relationship Id="rId3" Type="http://schemas.openxmlformats.org/officeDocument/2006/relationships/image" Target="../media/image58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51.png" /><Relationship Id="rId3" Type="http://schemas.openxmlformats.org/officeDocument/2006/relationships/image" Target="../media/image59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image" Target="../media/image17.png" /><Relationship Id="rId11" Type="http://schemas.openxmlformats.org/officeDocument/2006/relationships/image" Target="../media/image18.png" /><Relationship Id="rId2" Type="http://schemas.openxmlformats.org/officeDocument/2006/relationships/image" Target="../media/image9.png" /><Relationship Id="rId3" Type="http://schemas.openxmlformats.org/officeDocument/2006/relationships/image" Target="../media/image10.png" /><Relationship Id="rId4" Type="http://schemas.openxmlformats.org/officeDocument/2006/relationships/image" Target="../media/image11.png" /><Relationship Id="rId5" Type="http://schemas.openxmlformats.org/officeDocument/2006/relationships/image" Target="../media/image12.jpeg" /><Relationship Id="rId6" Type="http://schemas.openxmlformats.org/officeDocument/2006/relationships/image" Target="../media/image13.jpeg" /><Relationship Id="rId7" Type="http://schemas.openxmlformats.org/officeDocument/2006/relationships/image" Target="../media/image14.png" /><Relationship Id="rId8" Type="http://schemas.openxmlformats.org/officeDocument/2006/relationships/image" Target="../media/image15.png" /><Relationship Id="rId9" Type="http://schemas.microsoft.com/office/2007/relationships/hdphoto" Target="../media/image16.wdp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10.png" /><Relationship Id="rId3" Type="http://schemas.openxmlformats.org/officeDocument/2006/relationships/image" Target="../media/image60.png" /><Relationship Id="rId4" Type="http://schemas.openxmlformats.org/officeDocument/2006/relationships/image" Target="../media/image58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10.png" /><Relationship Id="rId3" Type="http://schemas.openxmlformats.org/officeDocument/2006/relationships/image" Target="../media/image61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22.gif" /><Relationship Id="rId3" Type="http://schemas.openxmlformats.org/officeDocument/2006/relationships/image" Target="../media/image62.png" /><Relationship Id="rId4" Type="http://schemas.openxmlformats.org/officeDocument/2006/relationships/image" Target="../media/image63.png" /><Relationship Id="rId5" Type="http://schemas.openxmlformats.org/officeDocument/2006/relationships/image" Target="../media/image64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10.png" /><Relationship Id="rId3" Type="http://schemas.openxmlformats.org/officeDocument/2006/relationships/image" Target="../media/image65.png" /><Relationship Id="rId4" Type="http://schemas.openxmlformats.org/officeDocument/2006/relationships/image" Target="../media/image66.png" /><Relationship Id="rId5" Type="http://schemas.openxmlformats.org/officeDocument/2006/relationships/image" Target="../media/image67.png" /><Relationship Id="rId6" Type="http://schemas.openxmlformats.org/officeDocument/2006/relationships/image" Target="../media/image68.png" /><Relationship Id="rId7" Type="http://schemas.openxmlformats.org/officeDocument/2006/relationships/image" Target="../media/image69.png" /><Relationship Id="rId8" Type="http://schemas.openxmlformats.org/officeDocument/2006/relationships/image" Target="../media/image7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10.png" /><Relationship Id="rId3" Type="http://schemas.openxmlformats.org/officeDocument/2006/relationships/image" Target="../media/image71.png" /><Relationship Id="rId4" Type="http://schemas.openxmlformats.org/officeDocument/2006/relationships/image" Target="../media/image72.png" /><Relationship Id="rId5" Type="http://schemas.openxmlformats.org/officeDocument/2006/relationships/image" Target="../media/image73.png" /><Relationship Id="rId6" Type="http://schemas.openxmlformats.org/officeDocument/2006/relationships/image" Target="../media/image74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10.png" /><Relationship Id="rId3" Type="http://schemas.openxmlformats.org/officeDocument/2006/relationships/image" Target="../media/image75.png" /><Relationship Id="rId4" Type="http://schemas.openxmlformats.org/officeDocument/2006/relationships/image" Target="../media/image76.png" /><Relationship Id="rId5" Type="http://schemas.openxmlformats.org/officeDocument/2006/relationships/image" Target="../media/image77.png" /><Relationship Id="rId6" Type="http://schemas.openxmlformats.org/officeDocument/2006/relationships/image" Target="../media/image78.png" /><Relationship Id="rId7" Type="http://schemas.openxmlformats.org/officeDocument/2006/relationships/image" Target="../media/image79.png" /><Relationship Id="rId8" Type="http://schemas.openxmlformats.org/officeDocument/2006/relationships/image" Target="../media/image80.png" /><Relationship Id="rId9" Type="http://schemas.openxmlformats.org/officeDocument/2006/relationships/image" Target="../media/image8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10.png" /><Relationship Id="rId3" Type="http://schemas.openxmlformats.org/officeDocument/2006/relationships/image" Target="../media/image82.png" /><Relationship Id="rId4" Type="http://schemas.openxmlformats.org/officeDocument/2006/relationships/image" Target="../media/image83.png" /><Relationship Id="rId5" Type="http://schemas.openxmlformats.org/officeDocument/2006/relationships/image" Target="../media/image84.png" /><Relationship Id="rId6" Type="http://schemas.openxmlformats.org/officeDocument/2006/relationships/image" Target="../media/image85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86.png" /><Relationship Id="rId3" Type="http://schemas.openxmlformats.org/officeDocument/2006/relationships/image" Target="../media/image87.png" /><Relationship Id="rId4" Type="http://schemas.openxmlformats.org/officeDocument/2006/relationships/image" Target="../media/image88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89.png" /><Relationship Id="rId3" Type="http://schemas.openxmlformats.org/officeDocument/2006/relationships/image" Target="../media/image10.png" /><Relationship Id="rId4" Type="http://schemas.openxmlformats.org/officeDocument/2006/relationships/image" Target="../media/image87.png" /><Relationship Id="rId5" Type="http://schemas.openxmlformats.org/officeDocument/2006/relationships/image" Target="../media/image88.png" /><Relationship Id="rId6" Type="http://schemas.openxmlformats.org/officeDocument/2006/relationships/image" Target="../media/image90.png" /><Relationship Id="rId7" Type="http://schemas.openxmlformats.org/officeDocument/2006/relationships/image" Target="../media/image91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86.png" /><Relationship Id="rId3" Type="http://schemas.openxmlformats.org/officeDocument/2006/relationships/image" Target="../media/image92.png" /><Relationship Id="rId4" Type="http://schemas.openxmlformats.org/officeDocument/2006/relationships/image" Target="../media/image93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19.png" /><Relationship Id="rId3" Type="http://schemas.openxmlformats.org/officeDocument/2006/relationships/image" Target="../media/image20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89.png" /><Relationship Id="rId3" Type="http://schemas.openxmlformats.org/officeDocument/2006/relationships/image" Target="../media/image94.png" /><Relationship Id="rId4" Type="http://schemas.openxmlformats.org/officeDocument/2006/relationships/image" Target="../media/image10.png" /><Relationship Id="rId5" Type="http://schemas.openxmlformats.org/officeDocument/2006/relationships/image" Target="../media/image92.png" /><Relationship Id="rId6" Type="http://schemas.openxmlformats.org/officeDocument/2006/relationships/image" Target="../media/image93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86.png" /><Relationship Id="rId3" Type="http://schemas.openxmlformats.org/officeDocument/2006/relationships/image" Target="../media/image95.png" /><Relationship Id="rId4" Type="http://schemas.openxmlformats.org/officeDocument/2006/relationships/image" Target="../media/image96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97.png" /><Relationship Id="rId3" Type="http://schemas.openxmlformats.org/officeDocument/2006/relationships/image" Target="../media/image10.png" /><Relationship Id="rId4" Type="http://schemas.openxmlformats.org/officeDocument/2006/relationships/image" Target="../media/image95.png" /><Relationship Id="rId5" Type="http://schemas.openxmlformats.org/officeDocument/2006/relationships/image" Target="../media/image96.png" /><Relationship Id="rId6" Type="http://schemas.openxmlformats.org/officeDocument/2006/relationships/image" Target="../media/image98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86.png" /><Relationship Id="rId3" Type="http://schemas.openxmlformats.org/officeDocument/2006/relationships/image" Target="../media/image99.png" /><Relationship Id="rId4" Type="http://schemas.openxmlformats.org/officeDocument/2006/relationships/image" Target="../media/image100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97.png" /><Relationship Id="rId3" Type="http://schemas.openxmlformats.org/officeDocument/2006/relationships/image" Target="../media/image10.png" /><Relationship Id="rId4" Type="http://schemas.openxmlformats.org/officeDocument/2006/relationships/image" Target="../media/image99.png" /><Relationship Id="rId5" Type="http://schemas.openxmlformats.org/officeDocument/2006/relationships/image" Target="../media/image100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22.gif" /><Relationship Id="rId3" Type="http://schemas.openxmlformats.org/officeDocument/2006/relationships/image" Target="../media/image17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image" Target="../media/image17.png" /><Relationship Id="rId3" Type="http://schemas.openxmlformats.org/officeDocument/2006/relationships/image" Target="../media/image101.png" /><Relationship Id="rId4" Type="http://schemas.openxmlformats.org/officeDocument/2006/relationships/image" Target="../media/image10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10" Type="http://schemas.openxmlformats.org/officeDocument/2006/relationships/image" Target="../media/image107.png" /><Relationship Id="rId11" Type="http://schemas.openxmlformats.org/officeDocument/2006/relationships/image" Target="../media/image108.png" /><Relationship Id="rId12" Type="http://schemas.openxmlformats.org/officeDocument/2006/relationships/image" Target="../media/image109.png" /><Relationship Id="rId13" Type="http://schemas.openxmlformats.org/officeDocument/2006/relationships/image" Target="../media/image110.png" /><Relationship Id="rId14" Type="http://schemas.openxmlformats.org/officeDocument/2006/relationships/image" Target="../media/image111.png" /><Relationship Id="rId15" Type="http://schemas.openxmlformats.org/officeDocument/2006/relationships/image" Target="../media/image112.png" /><Relationship Id="rId2" Type="http://schemas.openxmlformats.org/officeDocument/2006/relationships/image" Target="../media/image12.jpeg" /><Relationship Id="rId3" Type="http://schemas.openxmlformats.org/officeDocument/2006/relationships/image" Target="../media/image13.jpeg" /><Relationship Id="rId4" Type="http://schemas.openxmlformats.org/officeDocument/2006/relationships/image" Target="../media/image17.png" /><Relationship Id="rId5" Type="http://schemas.openxmlformats.org/officeDocument/2006/relationships/image" Target="../media/image102.png" /><Relationship Id="rId6" Type="http://schemas.openxmlformats.org/officeDocument/2006/relationships/image" Target="../media/image103.png" /><Relationship Id="rId7" Type="http://schemas.openxmlformats.org/officeDocument/2006/relationships/image" Target="../media/image104.png" /><Relationship Id="rId8" Type="http://schemas.openxmlformats.org/officeDocument/2006/relationships/image" Target="../media/image105.png" /><Relationship Id="rId9" Type="http://schemas.openxmlformats.org/officeDocument/2006/relationships/image" Target="../media/image106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image" Target="../media/image12.jpeg" /><Relationship Id="rId3" Type="http://schemas.openxmlformats.org/officeDocument/2006/relationships/image" Target="../media/image13.jpeg" /><Relationship Id="rId4" Type="http://schemas.openxmlformats.org/officeDocument/2006/relationships/image" Target="../media/image17.png" /><Relationship Id="rId5" Type="http://schemas.openxmlformats.org/officeDocument/2006/relationships/image" Target="../media/image113.png" /></Relationships>
</file>

<file path=ppt/slides/_rels/slide3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10" Type="http://schemas.openxmlformats.org/officeDocument/2006/relationships/image" Target="../media/image119.png" /><Relationship Id="rId11" Type="http://schemas.openxmlformats.org/officeDocument/2006/relationships/image" Target="../media/image120.png" /><Relationship Id="rId12" Type="http://schemas.openxmlformats.org/officeDocument/2006/relationships/image" Target="../media/image121.png" /><Relationship Id="rId13" Type="http://schemas.openxmlformats.org/officeDocument/2006/relationships/image" Target="../media/image122.png" /><Relationship Id="rId14" Type="http://schemas.openxmlformats.org/officeDocument/2006/relationships/image" Target="../media/image123.png" /><Relationship Id="rId2" Type="http://schemas.openxmlformats.org/officeDocument/2006/relationships/image" Target="../media/image17.png" /><Relationship Id="rId3" Type="http://schemas.openxmlformats.org/officeDocument/2006/relationships/image" Target="../media/image101.png" /><Relationship Id="rId4" Type="http://schemas.openxmlformats.org/officeDocument/2006/relationships/image" Target="../media/image113.png" /><Relationship Id="rId5" Type="http://schemas.openxmlformats.org/officeDocument/2006/relationships/image" Target="../media/image114.png" /><Relationship Id="rId6" Type="http://schemas.openxmlformats.org/officeDocument/2006/relationships/image" Target="../media/image115.png" /><Relationship Id="rId7" Type="http://schemas.openxmlformats.org/officeDocument/2006/relationships/image" Target="../media/image116.png" /><Relationship Id="rId8" Type="http://schemas.openxmlformats.org/officeDocument/2006/relationships/image" Target="../media/image117.png" /><Relationship Id="rId9" Type="http://schemas.openxmlformats.org/officeDocument/2006/relationships/image" Target="../media/image118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0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21.png" /><Relationship Id="rId4" Type="http://schemas.openxmlformats.org/officeDocument/2006/relationships/image" Target="../media/image22.gif" /></Relationships>
</file>

<file path=ppt/slides/_rels/slide4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22.gif" /><Relationship Id="rId3" Type="http://schemas.openxmlformats.org/officeDocument/2006/relationships/image" Target="../media/image15.png" /><Relationship Id="rId4" Type="http://schemas.microsoft.com/office/2007/relationships/hdphoto" Target="../media/image16.wdp" /></Relationships>
</file>

<file path=ppt/slides/_rels/slide4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2" Type="http://schemas.openxmlformats.org/officeDocument/2006/relationships/image" Target="../media/image15.png" /><Relationship Id="rId3" Type="http://schemas.microsoft.com/office/2007/relationships/hdphoto" Target="../media/image16.wdp" /><Relationship Id="rId4" Type="http://schemas.openxmlformats.org/officeDocument/2006/relationships/image" Target="../media/image124.png" /></Relationships>
</file>

<file path=ppt/slides/_rels/slide4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2" Type="http://schemas.openxmlformats.org/officeDocument/2006/relationships/image" Target="../media/image125.png" /><Relationship Id="rId3" Type="http://schemas.microsoft.com/office/2007/relationships/hdphoto" Target="../media/image126.wdp" /></Relationships>
</file>

<file path=ppt/slides/_rels/slide4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22.gif" /><Relationship Id="rId3" Type="http://schemas.openxmlformats.org/officeDocument/2006/relationships/image" Target="../media/image127.png" /></Relationships>
</file>

<file path=ppt/slides/_rels/slide4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2" Type="http://schemas.openxmlformats.org/officeDocument/2006/relationships/image" Target="../media/image10.png" /><Relationship Id="rId3" Type="http://schemas.openxmlformats.org/officeDocument/2006/relationships/image" Target="../media/image128.png" /><Relationship Id="rId4" Type="http://schemas.openxmlformats.org/officeDocument/2006/relationships/image" Target="../media/image129.png" /></Relationships>
</file>

<file path=ppt/slides/_rels/slide4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2" Type="http://schemas.openxmlformats.org/officeDocument/2006/relationships/image" Target="../media/image10.png" /><Relationship Id="rId3" Type="http://schemas.openxmlformats.org/officeDocument/2006/relationships/image" Target="../media/image130.png" /></Relationships>
</file>

<file path=ppt/slides/_rels/slide4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131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19.png" /><Relationship Id="rId3" Type="http://schemas.openxmlformats.org/officeDocument/2006/relationships/image" Target="../media/image23.png" /><Relationship Id="rId4" Type="http://schemas.openxmlformats.org/officeDocument/2006/relationships/image" Target="../media/image24.png" /><Relationship Id="rId5" Type="http://schemas.openxmlformats.org/officeDocument/2006/relationships/image" Target="../media/image25.jpeg" /><Relationship Id="rId6" Type="http://schemas.openxmlformats.org/officeDocument/2006/relationships/image" Target="../media/image26.png" /><Relationship Id="rId7" Type="http://schemas.openxmlformats.org/officeDocument/2006/relationships/image" Target="../media/image2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28.png" /><Relationship Id="rId3" Type="http://schemas.microsoft.com/office/2007/relationships/hdphoto" Target="../media/image29.wdp" /><Relationship Id="rId4" Type="http://schemas.openxmlformats.org/officeDocument/2006/relationships/image" Target="../media/image30.png" /><Relationship Id="rId5" Type="http://schemas.microsoft.com/office/2007/relationships/hdphoto" Target="../media/image31.wdp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22.gif" /><Relationship Id="rId3" Type="http://schemas.openxmlformats.org/officeDocument/2006/relationships/image" Target="../media/image3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 /><Relationship Id="rId2" Type="http://schemas.openxmlformats.org/officeDocument/2006/relationships/image" Target="../media/image32.png" /><Relationship Id="rId3" Type="http://schemas.openxmlformats.org/officeDocument/2006/relationships/image" Target="../media/image33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22.gif" /><Relationship Id="rId3" Type="http://schemas.openxmlformats.org/officeDocument/2006/relationships/image" Target="../media/image34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407264"/>
            <a:ext cx="6773924" cy="797097"/>
            <a:chOff x="304312" y="4655400"/>
            <a:chExt cx="5439944" cy="573235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655400"/>
              <a:ext cx="5439944" cy="573235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400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Leçon 3</a:t>
              </a: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660794" y="4675662"/>
              <a:ext cx="4083462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400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Systèmes de deux équations du premier degré à deux inconnues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7"/>
            <a:ext cx="6773924" cy="696796"/>
            <a:chOff x="304312" y="5304657"/>
            <a:chExt cx="5439944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439944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Tâche 2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409758" y="5380319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mc:AlternateContent>
          <mc:Choice Requires="a14">
            <p:sp>
              <p:nvSpPr>
                <p:cNvPr id="35" name="Google Shape;223;p26">
                  <a:extLst>
                    <a:ext uri="{FF2B5EF4-FFF2-40B4-BE49-F238E27FC236}">
                      <a16:creationId xmlns:a16="http://schemas.microsoft.com/office/drawing/2014/main" id="{48216599-F5AB-C483-EA37-2BCCC810BD0E}"/>
                    </a:ext>
                  </a:extLst>
                </p:cNvPr>
                <p:cNvSpPr/>
                <p:nvPr/>
              </p:nvSpPr>
              <p:spPr>
                <a:xfrm>
                  <a:off x="1660794" y="5365052"/>
                  <a:ext cx="3837885" cy="576000"/>
                </a:xfrm>
                <a:prstGeom prst="rect">
                  <a:avLst/>
                </a:prstGeom>
                <a:solidFill>
                  <a:srgbClr val="54AFE9"/>
                </a:solidFill>
                <a:ln w="38103" cap="flat">
                  <a:noFill/>
                  <a:prstDash val="solid"/>
                </a:ln>
              </p:spPr>
              <p:txBody>
                <a:bodyPr vert="horz" wrap="square" lIns="91427" tIns="45695" rIns="91427" bIns="45695" anchor="ctr" anchorCtr="0" compatLnSpc="1">
                  <a:noAutofit/>
                </a:bodyPr>
                <a:lstStyle/>
                <a:p>
                  <a:pPr defTabSz="1219170"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r>
                    <a:rPr lang="fr-FR" sz="2400" b="1" kern="0">
                      <a:solidFill>
                        <a:srgbClr val="FFFFFF"/>
                      </a:solidFill>
                      <a:latin typeface="Calibri" panose="020f0502020204030204"/>
                      <a:ea typeface="Calibri" panose="020f0502020204030204"/>
                      <a:cs typeface="Calibri"/>
                    </a:rPr>
                    <a:t>Calculer la valeur de </a:t>
                  </a:r>
                  <a14:m>
                    <m:oMathPara>
                      <m:oMathParaPr>
                        <m:jc m:val="left"/>
                      </m:oMathParaPr>
                      <m:oMath>
                        <m:r>
                          <m:rPr>
                            <m:sty m:val="bi"/>
                          </m:rPr>
                          <a:rPr lang="fr-FR" sz="2400" b="1" i="1" kern="0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  <a:ea typeface="Calibri" panose="020f0502020204030204"/>
                            <a:cs typeface="Calibri"/>
                          </a:rPr>
                          <m:t>𝒚</m:t>
                        </m:r>
                      </m:oMath>
                    </m:oMathPara>
                  </a14:m>
                  <a:r>
                    <a:rPr lang="fr-FR" sz="2400" b="1" kern="0">
                      <a:solidFill>
                        <a:srgbClr val="FFFFFF"/>
                      </a:solidFill>
                      <a:latin typeface="Calibri" panose="020f0502020204030204"/>
                      <a:ea typeface="Calibri" panose="020f0502020204030204"/>
                      <a:cs typeface="Calibri"/>
                    </a:rPr>
                    <a:t> pour une valeur donnée de </a:t>
                  </a:r>
                  <a14:m>
                    <m:oMathPara>
                      <m:oMathParaPr>
                        <m:jc m:val="left"/>
                      </m:oMathParaPr>
                      <m:oMath>
                        <m:r>
                          <m:rPr>
                            <m:sty m:val="bi"/>
                          </m:rPr>
                          <a:rPr lang="fr-FR" sz="2400" b="1" i="1" kern="0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  <a:ea typeface="Calibri" panose="020f0502020204030204"/>
                            <a:cs typeface="Calibri"/>
                          </a:rPr>
                          <m:t>𝒙</m:t>
                        </m:r>
                      </m:oMath>
                    </m:oMathPara>
                  </a14:m>
                  <a:endParaRPr lang="fr-FR" sz="2400" b="1" kern="0">
                    <a:solidFill>
                      <a:srgbClr val="FFFFFF"/>
                    </a:solidFill>
                    <a:latin typeface="Calibri" panose="020f0502020204030204"/>
                    <a:ea typeface="Calibri" panose="020f0502020204030204"/>
                    <a:cs typeface="Calibri"/>
                  </a:endParaRPr>
                </a:p>
              </p:txBody>
            </p:sp>
          </mc:Choice>
          <mc:Fallback>
            <p:sp>
              <p:nvSpPr>
                <p:cNvPr id="35" name="Google Shape;223;p26">
                  <a:extLst>
                    <a:ext uri="{FF2B5EF4-FFF2-40B4-BE49-F238E27FC236}">
                      <a16:creationId xmlns:a16="http://schemas.microsoft.com/office/drawing/2014/main" id="{48216599-F5AB-C483-EA37-2BCCC810BD0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60794" y="5365052"/>
                  <a:ext cx="3837885" cy="576000"/>
                </a:xfrm>
                <a:prstGeom prst="rect">
                  <a:avLst/>
                </a:prstGeom>
                <a:blipFill>
                  <a:blip r:embed="rId2"/>
                  <a:stretch>
                    <a:fillRect l="-1913" t="-29474" b="-45263"/>
                  </a:stretch>
                </a:blipFill>
                <a:ln w="38103" cap="flat">
                  <a:noFill/>
                  <a:prstDash val="solid"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Google Shape;744;p98">
            <a:extLst>
              <a:ext uri="{FF2B5EF4-FFF2-40B4-BE49-F238E27FC236}">
                <a16:creationId xmlns:a16="http://schemas.microsoft.com/office/drawing/2014/main" id="{E0F4545F-0C55-D46C-7181-71316F9B52E1}"/>
              </a:ext>
            </a:extLst>
          </p:cNvPr>
          <p:cNvSpPr txBox="1"/>
          <p:nvPr/>
        </p:nvSpPr>
        <p:spPr>
          <a:xfrm>
            <a:off x="10256243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268DDD51-1C04-5A0B-906D-F8C221A63A0B}"/>
              </a:ext>
            </a:extLst>
          </p:cNvPr>
          <p:cNvSpPr/>
          <p:nvPr/>
        </p:nvSpPr>
        <p:spPr>
          <a:xfrm>
            <a:off x="304312" y="3438350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1</a:t>
            </a:r>
            <a:endParaRPr lang="fr-FR" sz="3600" b="1" kern="0">
              <a:solidFill>
                <a:srgbClr val="0070C0"/>
              </a:solidFill>
              <a:ea typeface="Calibri" panose="020f0502020204030204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>
              <a:solidFill>
                <a:srgbClr val="0070C0"/>
              </a:solidFill>
              <a:latin typeface="Calibri" panose="020f0502020204030204"/>
              <a:ea typeface="Calibri" panose="020f0502020204030204"/>
              <a:cs typeface="Calibri"/>
            </a:endParaRPr>
          </a:p>
        </p:txBody>
      </p:sp>
      <p:sp>
        <p:nvSpPr>
          <p:cNvPr id="5" name="Google Shape;731;p98">
            <a:extLst>
              <a:ext uri="{FF2B5EF4-FFF2-40B4-BE49-F238E27FC236}">
                <a16:creationId xmlns:a16="http://schemas.microsoft.com/office/drawing/2014/main" id="{96BC8CAF-F63A-F851-75C9-BE3813C62736}"/>
              </a:ext>
            </a:extLst>
          </p:cNvPr>
          <p:cNvSpPr txBox="1"/>
          <p:nvPr/>
        </p:nvSpPr>
        <p:spPr>
          <a:xfrm>
            <a:off x="304312" y="1822818"/>
            <a:ext cx="6153464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>
                <a:solidFill>
                  <a:srgbClr val="002060"/>
                </a:solidFill>
                <a:latin typeface="Calibri" panose="020f0502020204030204"/>
                <a:ea typeface="Calibri" panose="020f0502020204030204"/>
                <a:cs typeface="Calibri"/>
              </a:rPr>
              <a:t>Mathématiques</a:t>
            </a:r>
            <a:endParaRPr lang="fr-FR" sz="18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Google Shape;738;p98">
            <a:extLst>
              <a:ext uri="{FF2B5EF4-FFF2-40B4-BE49-F238E27FC236}">
                <a16:creationId xmlns:a16="http://schemas.microsoft.com/office/drawing/2014/main" id="{B53633E6-A3D5-8D96-2DF7-F5233272E84F}"/>
              </a:ext>
            </a:extLst>
          </p:cNvPr>
          <p:cNvSpPr txBox="1"/>
          <p:nvPr/>
        </p:nvSpPr>
        <p:spPr>
          <a:xfrm>
            <a:off x="8476225" y="1529731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7" name="Google Shape;743;p98">
            <a:extLst>
              <a:ext uri="{FF2B5EF4-FFF2-40B4-BE49-F238E27FC236}">
                <a16:creationId xmlns:a16="http://schemas.microsoft.com/office/drawing/2014/main" id="{1F0E13C5-CFD9-9AA1-FC02-182ED42A7172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83139" y="1409310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Google Shape;744;p98">
            <a:extLst>
              <a:ext uri="{FF2B5EF4-FFF2-40B4-BE49-F238E27FC236}">
                <a16:creationId xmlns:a16="http://schemas.microsoft.com/office/drawing/2014/main" id="{43855FEB-4778-D00F-6068-E64FA449A53E}"/>
              </a:ext>
            </a:extLst>
          </p:cNvPr>
          <p:cNvSpPr txBox="1"/>
          <p:nvPr/>
        </p:nvSpPr>
        <p:spPr>
          <a:xfrm>
            <a:off x="8544175" y="1596239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Google Shape;745;p98">
            <a:extLst>
              <a:ext uri="{FF2B5EF4-FFF2-40B4-BE49-F238E27FC236}">
                <a16:creationId xmlns:a16="http://schemas.microsoft.com/office/drawing/2014/main" id="{320A01CA-0AAF-D984-606C-2B7551027E03}"/>
              </a:ext>
            </a:extLst>
          </p:cNvPr>
          <p:cNvSpPr txBox="1"/>
          <p:nvPr/>
        </p:nvSpPr>
        <p:spPr>
          <a:xfrm>
            <a:off x="8647573" y="2221175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19DD41B-D740-512E-4797-5C01A08164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236" y="3262955"/>
            <a:ext cx="4779009" cy="3186006"/>
          </a:xfrm>
          <a:prstGeom prst="rect">
            <a:avLst/>
          </a:prstGeom>
        </p:spPr>
      </p:pic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EC75BAB4-5CC6-F092-F48B-005A262C4290}"/>
              </a:ext>
            </a:extLst>
          </p:cNvPr>
          <p:cNvSpPr/>
          <p:nvPr/>
        </p:nvSpPr>
        <p:spPr>
          <a:xfrm>
            <a:off x="1680835" y="4435439"/>
            <a:ext cx="81691" cy="54546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/>
            </a:endParaRPr>
          </a:p>
        </p:txBody>
      </p:sp>
    </p:spTree>
    <p:extLst>
      <p:ext uri="{BB962C8B-B14F-4D97-AF65-F5344CB8AC3E}">
        <p14:creationId val="2734115708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fr-FR" sz="5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fr-FR" sz="3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val="4225200871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Notez bien que ces mots en français seront utilisés au cours de cette séance et pendant toute la leçon.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endParaRPr kumimoji="0" lang="fr-FR" sz="1400" b="0" i="1" u="none" strike="noStrike" kern="1200" cap="none" spc="0" normalizeH="0" baseline="0" noProof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8" name="Image 8">
            <a:extLst>
              <a:ext uri="{FF2B5EF4-FFF2-40B4-BE49-F238E27FC236}">
                <a16:creationId xmlns:a16="http://schemas.microsoft.com/office/drawing/2014/main" id="{136F51BF-420E-C81D-92A8-4FC2772CA8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0545F-6728-07E1-6620-DB3600449FCC}"/>
              </a:ext>
            </a:extLst>
          </p:cNvPr>
          <p:cNvSpPr txBox="1"/>
          <p:nvPr/>
        </p:nvSpPr>
        <p:spPr>
          <a:xfrm>
            <a:off x="3716893" y="2683376"/>
            <a:ext cx="4320000" cy="71508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3600">
                <a:ea typeface="Calibri" panose="020f0502020204030204"/>
                <a:cs typeface="Calibri"/>
                <a:sym typeface="Calibri" panose="020f0502020204030204"/>
              </a:rPr>
              <a:t>Equation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9E760E4-C015-BB2E-CFD2-4A13FC186191}"/>
              </a:ext>
            </a:extLst>
          </p:cNvPr>
          <p:cNvSpPr txBox="1"/>
          <p:nvPr/>
        </p:nvSpPr>
        <p:spPr>
          <a:xfrm>
            <a:off x="3716893" y="3679459"/>
            <a:ext cx="4320000" cy="71508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3600">
                <a:ea typeface="Calibri" panose="020f0502020204030204"/>
                <a:cs typeface="Calibri"/>
                <a:sym typeface="Calibri" panose="020f0502020204030204"/>
              </a:rPr>
              <a:t>Valeur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0703CF1-6FBD-B8AC-3376-76C87DDA70E7}"/>
              </a:ext>
            </a:extLst>
          </p:cNvPr>
          <p:cNvSpPr txBox="1"/>
          <p:nvPr/>
        </p:nvSpPr>
        <p:spPr>
          <a:xfrm>
            <a:off x="3716893" y="4675541"/>
            <a:ext cx="4320000" cy="71508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3600">
                <a:ea typeface="Calibri" panose="020f0502020204030204"/>
                <a:cs typeface="Calibri"/>
                <a:sym typeface="Calibri" panose="020f0502020204030204"/>
              </a:rPr>
              <a:t>Solution</a:t>
            </a:r>
          </a:p>
        </p:txBody>
      </p:sp>
    </p:spTree>
    <p:extLst>
      <p:ext uri="{BB962C8B-B14F-4D97-AF65-F5344CB8AC3E}">
        <p14:creationId val="29101651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lang="fr-FR" sz="1600" b="1">
                <a:solidFill>
                  <a:prstClr val="white">
                    <a:lumMod val="65000"/>
                  </a:prstClr>
                </a:solidFill>
              </a:rPr>
              <a:t>Choisissez la bonne réponse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>
        <mc:Choice Requires="a14">
          <p:sp>
            <p:nvSpPr>
              <p:cNvPr id="10" name="Google Shape;15880;p58">
                <a:extLst>
                  <a:ext uri="{FF2B5EF4-FFF2-40B4-BE49-F238E27FC236}">
                    <a16:creationId xmlns:a16="http://schemas.microsoft.com/office/drawing/2014/main" id="{C4655B24-A6DB-3142-A6E7-AD34E7038A52}"/>
                  </a:ext>
                </a:extLst>
              </p:cNvPr>
              <p:cNvSpPr txBox="1"/>
              <p:nvPr/>
            </p:nvSpPr>
            <p:spPr>
              <a:xfrm>
                <a:off x="1111537" y="1928185"/>
                <a:ext cx="9968926" cy="2757526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0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9pPr>
              </a:lstStyle>
              <a:p>
                <a:pPr lvl="0" algn="ctr" defTabSz="914400">
                  <a:buClr>
                    <a:srgbClr val="000000"/>
                  </a:buClr>
                  <a:defRPr/>
                </a:pPr>
                <a:r>
                  <a:rPr lang="fr-FR" sz="2400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Quelle est la valeur de l’expression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4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3</m:t>
                      </m:r>
                      <m:r>
                        <a:rPr lang="fr-FR" sz="24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4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+5</m:t>
                      </m:r>
                    </m:oMath>
                  </m:oMathPara>
                </a14:m>
                <a:r>
                  <a:rPr lang="fr-FR" sz="2400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pour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4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4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= −2 </m:t>
                      </m:r>
                    </m:oMath>
                  </m:oMathPara>
                </a14:m>
                <a:r>
                  <a:rPr lang="fr-FR" sz="2400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?</a:t>
                </a:r>
              </a:p>
            </p:txBody>
          </p:sp>
        </mc:Choice>
        <mc:Fallback>
          <p:sp>
            <p:nvSpPr>
              <p:cNvPr id="10" name="Google Shape;15880;p58">
                <a:extLst>
                  <a:ext uri="{FF2B5EF4-FFF2-40B4-BE49-F238E27FC236}">
                    <a16:creationId xmlns:a16="http://schemas.microsoft.com/office/drawing/2014/main" id="{C4655B24-A6DB-3142-A6E7-AD34E7038A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1928185"/>
                <a:ext cx="9968926" cy="275752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0FD3A577-0FBC-3A50-25DE-E644F477AC35}"/>
                  </a:ext>
                </a:extLst>
              </p:cNvPr>
              <p:cNvSpPr/>
              <p:nvPr/>
            </p:nvSpPr>
            <p:spPr>
              <a:xfrm>
                <a:off x="1111537" y="4762506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/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𝐴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    −1</m:t>
                      </m:r>
                    </m:oMath>
                  </m:oMathPara>
                </a14:m>
                <a:endParaRPr lang="fr-MA" sz="240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0FD3A577-0FBC-3A50-25DE-E644F477AC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4762506"/>
                <a:ext cx="2221774" cy="64607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BA39717D-2CC6-F904-D9D7-74EB1EC325C3}"/>
                  </a:ext>
                </a:extLst>
              </p:cNvPr>
              <p:cNvSpPr/>
              <p:nvPr/>
            </p:nvSpPr>
            <p:spPr>
              <a:xfrm>
                <a:off x="6161419" y="4762505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/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𝐶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      −6</m:t>
                      </m:r>
                    </m:oMath>
                  </m:oMathPara>
                </a14:m>
                <a:endParaRPr lang="fr-MA" sz="240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BA39717D-2CC6-F904-D9D7-74EB1EC325C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1419" y="4762505"/>
                <a:ext cx="2221774" cy="64607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E1C54AC7-8214-6559-A59C-66F82919A48A}"/>
                  </a:ext>
                </a:extLst>
              </p:cNvPr>
              <p:cNvSpPr/>
              <p:nvPr/>
            </p:nvSpPr>
            <p:spPr>
              <a:xfrm>
                <a:off x="3636478" y="4762505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/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     −11</m:t>
                      </m:r>
                    </m:oMath>
                  </m:oMathPara>
                </a14:m>
                <a:endParaRPr lang="fr-MA" sz="240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E1C54AC7-8214-6559-A59C-66F82919A4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6478" y="4762505"/>
                <a:ext cx="2221774" cy="64607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161E8FA7-D879-2489-5B52-5DC420D187EC}"/>
                  </a:ext>
                </a:extLst>
              </p:cNvPr>
              <p:cNvSpPr/>
              <p:nvPr/>
            </p:nvSpPr>
            <p:spPr>
              <a:xfrm>
                <a:off x="8858689" y="4729551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/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𝐷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      11</m:t>
                      </m:r>
                    </m:oMath>
                  </m:oMathPara>
                </a14:m>
                <a:endParaRPr lang="fr-FR" sz="2400"/>
              </a:p>
            </p:txBody>
          </p:sp>
        </mc:Choice>
        <mc:Fallback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161E8FA7-D879-2489-5B52-5DC420D187E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8689" y="4729551"/>
                <a:ext cx="2221774" cy="64607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val="11567012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B3EE8534-9B2D-C326-845F-0337C4048EFF}"/>
            </a:ext>
          </a:extLst>
        </p:cNvPr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12" name="D_A_02">
                <a:extLst>
                  <a:ext uri="{FF2B5EF4-FFF2-40B4-BE49-F238E27FC236}">
                    <a16:creationId xmlns:a16="http://schemas.microsoft.com/office/drawing/2014/main" id="{13A9FDC9-1980-E0E2-3F40-E68A45C56E62}"/>
                  </a:ext>
                </a:extLst>
              </p:cNvPr>
              <p:cNvSpPr txBox="1"/>
              <p:nvPr/>
            </p:nvSpPr>
            <p:spPr>
              <a:xfrm>
                <a:off x="507999" y="689650"/>
                <a:ext cx="9719499" cy="36626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400"/>
                  </a:spcAft>
                  <a:buClrTx/>
                  <a:buSzTx/>
                  <a:buFontTx/>
                  <a:buNone/>
                  <a:defRPr/>
                </a:pPr>
                <a:r>
                  <a:rPr kumimoji="0" lang="fr-FR" sz="1400" b="0" i="1" u="none" strike="noStrike" kern="1200" cap="none" spc="0" normalizeH="0" baseline="0" noProof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L’enseignant explique que lorsqu’on remplace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kumimoji="0" lang="fr-FR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</m:oMath>
                  </m:oMathPara>
                </a14:m>
                <a:r>
                  <a:rPr kumimoji="0" lang="fr-FR" sz="1400" b="0" i="1" u="none" strike="noStrike" kern="1200" cap="none" spc="0" normalizeH="0" baseline="0" noProof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par </a:t>
                </a:r>
                <a14:m>
                  <m:oMathPara>
                    <m:oMathParaPr>
                      <m:jc m:val="left"/>
                    </m:oMathParaPr>
                    <m:oMath>
                      <m:d>
                        <m:dPr>
                          <m:begChr m:val="("/>
                          <m:sepChr m:val="|"/>
                          <m:endChr m:val=")"/>
                          <m:grow m:val="on"/>
                          <m:shp m:val="centered"/>
                          <m:ctrlPr>
                            <a:rPr kumimoji="0" lang="fr-FR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>
                                  <a:lumMod val="6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fr-FR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>
                                  <a:lumMod val="6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−2</m:t>
                          </m:r>
                        </m:e>
                      </m:d>
                    </m:oMath>
                  </m:oMathPara>
                </a14:m>
                <a:r>
                  <a:rPr kumimoji="0" lang="fr-FR" sz="1400" b="0" i="1" u="none" strike="noStrike" kern="1200" cap="none" spc="0" normalizeH="0" baseline="0" noProof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dans l’expression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kumimoji="0" lang="fr-FR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</m:t>
                      </m:r>
                      <m:r>
                        <a:rPr kumimoji="0" lang="fr-FR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+5</m:t>
                      </m:r>
                    </m:oMath>
                  </m:oMathPara>
                </a14:m>
                <a:r>
                  <a:rPr kumimoji="0" lang="fr-FR" sz="1400" b="0" i="1" u="none" strike="noStrike" kern="1200" cap="none" spc="0" normalizeH="0" baseline="0" noProof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on obtient: 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kumimoji="0" lang="fr-FR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</m:t>
                      </m:r>
                      <m:r>
                        <a:rPr kumimoji="0" lang="fr-FR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begChr m:val="("/>
                          <m:sepChr m:val="|"/>
                          <m:endChr m:val=")"/>
                          <m:grow m:val="on"/>
                          <m:shp m:val="centered"/>
                          <m:ctrlPr>
                            <a:rPr kumimoji="0" lang="fr-FR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>
                                  <a:lumMod val="6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fr-FR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>
                                  <a:lumMod val="6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  <m:r>
                        <a:rPr kumimoji="0" lang="fr-FR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+5=−6+5=−1</m:t>
                      </m:r>
                    </m:oMath>
                  </m:oMathPara>
                </a14:m>
                <a:endParaRPr kumimoji="0" lang="fr-FR" sz="1400" b="0" i="1" u="none" strike="noStrike" kern="1200" cap="none" spc="0" normalizeH="0" baseline="0" noProof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2" name="D_A_02">
                <a:extLst>
                  <a:ext uri="{FF2B5EF4-FFF2-40B4-BE49-F238E27FC236}">
                    <a16:creationId xmlns:a16="http://schemas.microsoft.com/office/drawing/2014/main" id="{13A9FDC9-1980-E0E2-3F40-E68A45C56E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999" y="689650"/>
                <a:ext cx="9719499" cy="366264"/>
              </a:xfrm>
              <a:prstGeom prst="rect">
                <a:avLst/>
              </a:prstGeom>
              <a:blipFill>
                <a:blip r:embed="rId2"/>
                <a:stretch>
                  <a:fillRect l="-188" b="-1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D_A_01">
            <a:extLst>
              <a:ext uri="{FF2B5EF4-FFF2-40B4-BE49-F238E27FC236}">
                <a16:creationId xmlns:a16="http://schemas.microsoft.com/office/drawing/2014/main" id="{A65CB73A-6D83-1AA3-0D27-AA71D8A0697A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bonne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AED5160A-813C-1E45-8A67-F7E1CF659B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4822D820-F986-450F-EC7D-91894E30BD8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>
        <mc:Choice Requires="a14">
          <p:sp>
            <p:nvSpPr>
              <p:cNvPr id="6" name="Google Shape;15880;p58">
                <a:extLst>
                  <a:ext uri="{FF2B5EF4-FFF2-40B4-BE49-F238E27FC236}">
                    <a16:creationId xmlns:a16="http://schemas.microsoft.com/office/drawing/2014/main" id="{1CBBC5BC-949B-6339-2903-7CDEBC6D8FB9}"/>
                  </a:ext>
                </a:extLst>
              </p:cNvPr>
              <p:cNvSpPr txBox="1"/>
              <p:nvPr/>
            </p:nvSpPr>
            <p:spPr>
              <a:xfrm>
                <a:off x="1111537" y="1928185"/>
                <a:ext cx="9968926" cy="2757526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0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9pPr>
              </a:lstStyle>
              <a:p>
                <a:pPr lvl="0" algn="ctr" defTabSz="914400">
                  <a:buClr>
                    <a:srgbClr val="000000"/>
                  </a:buClr>
                  <a:defRPr/>
                </a:pPr>
                <a:r>
                  <a:rPr lang="fr-FR" sz="2400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Quelle est la valeur de l’expression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4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3</m:t>
                      </m:r>
                      <m:r>
                        <a:rPr lang="fr-FR" sz="24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4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+5</m:t>
                      </m:r>
                    </m:oMath>
                  </m:oMathPara>
                </a14:m>
                <a:r>
                  <a:rPr lang="fr-FR" sz="2400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pour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4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4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= −2 </m:t>
                      </m:r>
                    </m:oMath>
                  </m:oMathPara>
                </a14:m>
                <a:r>
                  <a:rPr lang="fr-FR" sz="2400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?</a:t>
                </a:r>
              </a:p>
            </p:txBody>
          </p:sp>
        </mc:Choice>
        <mc:Fallback>
          <p:sp>
            <p:nvSpPr>
              <p:cNvPr id="6" name="Google Shape;15880;p58">
                <a:extLst>
                  <a:ext uri="{FF2B5EF4-FFF2-40B4-BE49-F238E27FC236}">
                    <a16:creationId xmlns:a16="http://schemas.microsoft.com/office/drawing/2014/main" id="{1CBBC5BC-949B-6339-2903-7CDEBC6D8F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1928185"/>
                <a:ext cx="9968926" cy="275752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CE376E30-6601-398A-E82E-90B9CD062E5C}"/>
                  </a:ext>
                </a:extLst>
              </p:cNvPr>
              <p:cNvSpPr/>
              <p:nvPr/>
            </p:nvSpPr>
            <p:spPr>
              <a:xfrm>
                <a:off x="1111537" y="4762506"/>
                <a:ext cx="2221774" cy="646073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/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kern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𝐴</m:t>
                      </m:r>
                      <m:r>
                        <a:rPr lang="fr-FR" sz="2400" b="0" i="1" kern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    −1</m:t>
                      </m:r>
                    </m:oMath>
                  </m:oMathPara>
                </a14:m>
                <a:endParaRPr lang="fr-MA" sz="240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CE376E30-6601-398A-E82E-90B9CD062E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4762506"/>
                <a:ext cx="2221774" cy="64607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val="42013178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C177C157-5D68-326F-7EC3-F826F37BCE06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AF3B07D-2DC1-4A54-F8F2-A531DBE88B35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Choisissez la bonne réponse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F23C72D2-0A6E-DA5B-105C-7B58EEA64E92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7A65DA0A-98B8-7F31-084C-D9E505802AE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629BBDFE-77DA-F88B-BB2A-E1892DA7F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>
        <mc:Choice Requires="a14">
          <p:sp>
            <p:nvSpPr>
              <p:cNvPr id="10" name="Google Shape;15880;p58">
                <a:extLst>
                  <a:ext uri="{FF2B5EF4-FFF2-40B4-BE49-F238E27FC236}">
                    <a16:creationId xmlns:a16="http://schemas.microsoft.com/office/drawing/2014/main" id="{B4067562-A2CB-AE88-C423-FEB4056F90B7}"/>
                  </a:ext>
                </a:extLst>
              </p:cNvPr>
              <p:cNvSpPr txBox="1"/>
              <p:nvPr/>
            </p:nvSpPr>
            <p:spPr>
              <a:xfrm>
                <a:off x="1111537" y="1928185"/>
                <a:ext cx="9968926" cy="2757526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0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9pPr>
              </a:lstStyle>
              <a:p>
                <a:pPr lvl="0" algn="ctr" defTabSz="914400">
                  <a:buClr>
                    <a:srgbClr val="000000"/>
                  </a:buClr>
                  <a:defRPr/>
                </a:pPr>
                <a:r>
                  <a:rPr lang="fr-FR" sz="2400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La solution de l’équation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4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4</m:t>
                      </m:r>
                      <m:r>
                        <a:rPr lang="fr-FR" sz="24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4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−7=9</m:t>
                      </m:r>
                    </m:oMath>
                  </m:oMathPara>
                </a14:m>
                <a:r>
                  <a:rPr lang="fr-FR" sz="2400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est:</a:t>
                </a:r>
              </a:p>
            </p:txBody>
          </p:sp>
        </mc:Choice>
        <mc:Fallback>
          <p:sp>
            <p:nvSpPr>
              <p:cNvPr id="10" name="Google Shape;15880;p58">
                <a:extLst>
                  <a:ext uri="{FF2B5EF4-FFF2-40B4-BE49-F238E27FC236}">
                    <a16:creationId xmlns:a16="http://schemas.microsoft.com/office/drawing/2014/main" id="{B4067562-A2CB-AE88-C423-FEB4056F90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1928185"/>
                <a:ext cx="9968926" cy="275752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EBC18E97-1FF4-816F-B3A3-704441F314F4}"/>
                  </a:ext>
                </a:extLst>
              </p:cNvPr>
              <p:cNvSpPr/>
              <p:nvPr/>
            </p:nvSpPr>
            <p:spPr>
              <a:xfrm>
                <a:off x="1111537" y="4762506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/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𝐴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    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=2</m:t>
                      </m:r>
                    </m:oMath>
                  </m:oMathPara>
                </a14:m>
                <a:endParaRPr lang="fr-MA" sz="240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EBC18E97-1FF4-816F-B3A3-704441F314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4762506"/>
                <a:ext cx="2221774" cy="64607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7693B711-39E1-758C-6A29-E245C71AA151}"/>
                  </a:ext>
                </a:extLst>
              </p:cNvPr>
              <p:cNvSpPr/>
              <p:nvPr/>
            </p:nvSpPr>
            <p:spPr>
              <a:xfrm>
                <a:off x="6161419" y="4762505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/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𝐶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      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=4</m:t>
                      </m:r>
                    </m:oMath>
                  </m:oMathPara>
                </a14:m>
                <a:endParaRPr lang="fr-MA" sz="240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7693B711-39E1-758C-6A29-E245C71AA15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1419" y="4762505"/>
                <a:ext cx="2221774" cy="64607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D4FAEBF4-EEA7-1A79-78AA-D08115F98794}"/>
                  </a:ext>
                </a:extLst>
              </p:cNvPr>
              <p:cNvSpPr/>
              <p:nvPr/>
            </p:nvSpPr>
            <p:spPr>
              <a:xfrm>
                <a:off x="3636478" y="4762505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/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     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=3</m:t>
                      </m:r>
                    </m:oMath>
                  </m:oMathPara>
                </a14:m>
                <a:endParaRPr lang="fr-MA" sz="240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D4FAEBF4-EEA7-1A79-78AA-D08115F987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6478" y="4762505"/>
                <a:ext cx="2221774" cy="64607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1795D449-BAD8-9C98-F7E6-ED9DC353C48F}"/>
                  </a:ext>
                </a:extLst>
              </p:cNvPr>
              <p:cNvSpPr/>
              <p:nvPr/>
            </p:nvSpPr>
            <p:spPr>
              <a:xfrm>
                <a:off x="8858689" y="4729551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/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𝐷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      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=−4</m:t>
                      </m:r>
                    </m:oMath>
                  </m:oMathPara>
                </a14:m>
                <a:endParaRPr lang="fr-FR">
                  <a:solidFill>
                    <a:prstClr val="white"/>
                  </a:solidFill>
                </a:endParaRPr>
              </a:p>
            </p:txBody>
          </p:sp>
        </mc:Choice>
        <mc:Fallback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1795D449-BAD8-9C98-F7E6-ED9DC353C4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8689" y="4729551"/>
                <a:ext cx="2221774" cy="64607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val="39994087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B9BF7618-DB3A-5007-1BBF-8102B70B45B1}"/>
            </a:ext>
          </a:extLst>
        </p:cNvPr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12" name="D_A_02">
                <a:extLst>
                  <a:ext uri="{FF2B5EF4-FFF2-40B4-BE49-F238E27FC236}">
                    <a16:creationId xmlns:a16="http://schemas.microsoft.com/office/drawing/2014/main" id="{81DE5D5A-62EB-F7EC-3A34-7FAD86DD1CBC}"/>
                  </a:ext>
                </a:extLst>
              </p:cNvPr>
              <p:cNvSpPr txBox="1"/>
              <p:nvPr/>
            </p:nvSpPr>
            <p:spPr>
              <a:xfrm>
                <a:off x="508000" y="689650"/>
                <a:ext cx="8712200" cy="25038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400"/>
                  </a:spcAft>
                  <a:buClrTx/>
                  <a:buSzTx/>
                  <a:buFontTx/>
                  <a:buNone/>
                  <a:defRPr/>
                </a:pPr>
                <a:r>
                  <a:rPr kumimoji="0" lang="fr-FR" sz="1400" b="0" i="1" u="none" strike="noStrike" kern="1200" cap="none" spc="0" normalizeH="0" baseline="0" noProof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L’enseignant affiche et explique la réponse. Il rappelle que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kumimoji="0" lang="fr-FR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</m:t>
                      </m:r>
                    </m:oMath>
                  </m:oMathPara>
                </a14:m>
                <a:r>
                  <a:rPr kumimoji="0" lang="fr-FR" sz="1400" b="0" i="1" u="none" strike="noStrike" kern="1200" cap="none" spc="0" normalizeH="0" baseline="0" noProof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est le nombre pour lequel  l’égalité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kumimoji="0" lang="fr-FR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</m:t>
                      </m:r>
                      <m:r>
                        <a:rPr kumimoji="0" lang="fr-FR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−7=9</m:t>
                      </m:r>
                    </m:oMath>
                  </m:oMathPara>
                </a14:m>
                <a:r>
                  <a:rPr kumimoji="0" lang="fr-FR" sz="1400" b="0" i="1" u="none" strike="noStrike" kern="1200" cap="none" spc="0" normalizeH="0" baseline="0" noProof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est vraie </a:t>
                </a:r>
              </a:p>
            </p:txBody>
          </p:sp>
        </mc:Choice>
        <mc:Fallback>
          <p:sp>
            <p:nvSpPr>
              <p:cNvPr id="12" name="D_A_02">
                <a:extLst>
                  <a:ext uri="{FF2B5EF4-FFF2-40B4-BE49-F238E27FC236}">
                    <a16:creationId xmlns:a16="http://schemas.microsoft.com/office/drawing/2014/main" id="{81DE5D5A-62EB-F7EC-3A34-7FAD86DD1C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000" y="689650"/>
                <a:ext cx="8712200" cy="250384"/>
              </a:xfrm>
              <a:prstGeom prst="rect">
                <a:avLst/>
              </a:prstGeom>
              <a:blipFill>
                <a:blip r:embed="rId2"/>
                <a:stretch>
                  <a:fillRect l="-210" t="-14634" b="-3658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D_A_01">
            <a:extLst>
              <a:ext uri="{FF2B5EF4-FFF2-40B4-BE49-F238E27FC236}">
                <a16:creationId xmlns:a16="http://schemas.microsoft.com/office/drawing/2014/main" id="{19943799-70EC-CB15-AF47-3EE952F078B1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bonne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7703E443-7176-8255-9599-39536AEEC1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9AA45B88-CA15-312C-96E1-ABDF46A2A36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>
        <mc:Choice Requires="a14">
          <p:sp>
            <p:nvSpPr>
              <p:cNvPr id="4" name="Google Shape;15880;p58">
                <a:extLst>
                  <a:ext uri="{FF2B5EF4-FFF2-40B4-BE49-F238E27FC236}">
                    <a16:creationId xmlns:a16="http://schemas.microsoft.com/office/drawing/2014/main" id="{CA3382DA-F574-9FD5-A112-71FEB8DE681F}"/>
                  </a:ext>
                </a:extLst>
              </p:cNvPr>
              <p:cNvSpPr txBox="1"/>
              <p:nvPr/>
            </p:nvSpPr>
            <p:spPr>
              <a:xfrm>
                <a:off x="1111537" y="1928185"/>
                <a:ext cx="9968926" cy="2757526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0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9pPr>
              </a:lstStyle>
              <a:p>
                <a:pPr lvl="0" algn="ctr" defTabSz="914400">
                  <a:buClr>
                    <a:srgbClr val="000000"/>
                  </a:buClr>
                  <a:defRPr/>
                </a:pPr>
                <a:r>
                  <a:rPr lang="fr-FR" sz="2400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La solution de l’équation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4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4</m:t>
                      </m:r>
                      <m:r>
                        <a:rPr lang="fr-FR" sz="24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4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−7=9</m:t>
                      </m:r>
                    </m:oMath>
                  </m:oMathPara>
                </a14:m>
                <a:r>
                  <a:rPr lang="fr-FR" sz="2400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est:</a:t>
                </a:r>
              </a:p>
            </p:txBody>
          </p:sp>
        </mc:Choice>
        <mc:Fallback>
          <p:sp>
            <p:nvSpPr>
              <p:cNvPr id="4" name="Google Shape;15880;p58">
                <a:extLst>
                  <a:ext uri="{FF2B5EF4-FFF2-40B4-BE49-F238E27FC236}">
                    <a16:creationId xmlns:a16="http://schemas.microsoft.com/office/drawing/2014/main" id="{CA3382DA-F574-9FD5-A112-71FEB8DE68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1928185"/>
                <a:ext cx="9968926" cy="275752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CD76990F-2B75-F86E-BBC1-E72437A10975}"/>
                  </a:ext>
                </a:extLst>
              </p:cNvPr>
              <p:cNvSpPr/>
              <p:nvPr/>
            </p:nvSpPr>
            <p:spPr>
              <a:xfrm>
                <a:off x="6161419" y="4762505"/>
                <a:ext cx="2221774" cy="646073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/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kern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𝐶</m:t>
                      </m:r>
                      <m:r>
                        <a:rPr lang="fr-FR" sz="2400" b="0" i="1" kern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      </m:t>
                      </m:r>
                      <m:r>
                        <a:rPr lang="fr-FR" sz="2400" b="0" i="1" kern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400" b="0" i="1" kern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=4</m:t>
                      </m:r>
                    </m:oMath>
                  </m:oMathPara>
                </a14:m>
                <a:endParaRPr lang="fr-MA" sz="240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CD76990F-2B75-F86E-BBC1-E72437A1097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1419" y="4762505"/>
                <a:ext cx="2221774" cy="64607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val="23014196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57DD486-6869-8301-CD19-7F5FD64225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901" y="1768298"/>
            <a:ext cx="11148417" cy="2870550"/>
          </a:xfrm>
          <a:prstGeom prst="rect">
            <a:avLst/>
          </a:prstGeom>
        </p:spPr>
      </p:pic>
    </p:spTree>
    <p:extLst>
      <p:ext uri="{BB962C8B-B14F-4D97-AF65-F5344CB8AC3E}">
        <p14:creationId val="368081903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L’enseignant affiche et explique les réponses.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 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1FBCAEBD-B118-0B36-F355-F98E39B80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>
                <a:latin typeface="Dosis Bold" pitchFamily="2" charset="0"/>
              </a:rPr>
              <a:t>O</a:t>
            </a:r>
            <a:endParaRPr lang="fr-FR" sz="1200" b="1">
              <a:latin typeface="Dosis Bold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52F6FF4-9A3D-9265-B425-DF0DC42973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901" y="1768298"/>
            <a:ext cx="11148417" cy="2870550"/>
          </a:xfrm>
          <a:prstGeom prst="rect">
            <a:avLst/>
          </a:prstGeom>
        </p:spPr>
      </p:pic>
      <mc:AlternateContent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356DBF9F-13D2-CE66-C65A-5A3A3D7D3D8D}"/>
                  </a:ext>
                </a:extLst>
              </p:cNvPr>
              <p:cNvSpPr txBox="1"/>
              <p:nvPr/>
            </p:nvSpPr>
            <p:spPr>
              <a:xfrm>
                <a:off x="2503713" y="3157642"/>
                <a:ext cx="47897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11</m:t>
                      </m:r>
                    </m:oMath>
                  </m:oMathPara>
                </a14:m>
                <a:endParaRPr lang="fr-FR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356DBF9F-13D2-CE66-C65A-5A3A3D7D3D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3713" y="3157642"/>
                <a:ext cx="47897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CC6D4FAD-44A1-8B4D-5416-7890335C1F1E}"/>
                  </a:ext>
                </a:extLst>
              </p:cNvPr>
              <p:cNvSpPr txBox="1"/>
              <p:nvPr/>
            </p:nvSpPr>
            <p:spPr>
              <a:xfrm>
                <a:off x="3352800" y="3603956"/>
                <a:ext cx="1447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4+2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CC6D4FAD-44A1-8B4D-5416-7890335C1F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2800" y="3603956"/>
                <a:ext cx="1447800" cy="369332"/>
              </a:xfrm>
              <a:prstGeom prst="rect">
                <a:avLst/>
              </a:prstGeom>
              <a:blipFill>
                <a:blip r:embed="rId5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CD63E2E0-06D6-8611-2078-4AF811F06AC9}"/>
                  </a:ext>
                </a:extLst>
              </p:cNvPr>
              <p:cNvSpPr txBox="1"/>
              <p:nvPr/>
            </p:nvSpPr>
            <p:spPr>
              <a:xfrm>
                <a:off x="6466111" y="4028500"/>
                <a:ext cx="47897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CD63E2E0-06D6-8611-2078-4AF811F06A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6111" y="4028500"/>
                <a:ext cx="478972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0DDCD7C9-F017-07A3-A18F-039C040D18A4}"/>
                  </a:ext>
                </a:extLst>
              </p:cNvPr>
              <p:cNvSpPr txBox="1"/>
              <p:nvPr/>
            </p:nvSpPr>
            <p:spPr>
              <a:xfrm>
                <a:off x="7445828" y="4039388"/>
                <a:ext cx="47897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0DDCD7C9-F017-07A3-A18F-039C040D18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5828" y="4039388"/>
                <a:ext cx="478972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77362C88-A80E-406C-5965-903B7F964668}"/>
                  </a:ext>
                </a:extLst>
              </p:cNvPr>
              <p:cNvSpPr txBox="1"/>
              <p:nvPr/>
            </p:nvSpPr>
            <p:spPr>
              <a:xfrm>
                <a:off x="8241030" y="4039388"/>
                <a:ext cx="130628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4+6=10</m:t>
                      </m:r>
                    </m:oMath>
                  </m:oMathPara>
                </a14:m>
                <a:endParaRPr lang="fr-FR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77362C88-A80E-406C-5965-903B7F9646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1030" y="4039388"/>
                <a:ext cx="1306285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val="4951677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>
                  <a:solidFill>
                    <a:schemeClr val="tx1"/>
                  </a:solidFill>
                </a:rPr>
              </a:br>
              <a:r>
                <a:rPr lang="fr-FR" sz="5600" b="1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>
            <a:fillRect/>
          </a:stretch>
        </p:blipFill>
        <p:spPr>
          <a:xfrm>
            <a:off x="5414010" y="1047750"/>
            <a:ext cx="1263390" cy="1226820"/>
          </a:xfrm>
          <a:custGeom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val="2618613237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Exprimez votre avis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>
        <mc:Choice Requires="a14">
          <p:sp>
            <p:nvSpPr>
              <p:cNvPr id="2" name="Subtitle 2">
                <a:extLst>
                  <a:ext uri="{FF2B5EF4-FFF2-40B4-BE49-F238E27FC236}">
                    <a16:creationId xmlns:a16="http://schemas.microsoft.com/office/drawing/2014/main" id="{976F2B27-D8D1-FCB3-06FF-D5893A83BB83}"/>
                  </a:ext>
                </a:extLst>
              </p:cNvPr>
              <p:cNvSpPr txBox="1"/>
              <p:nvPr/>
            </p:nvSpPr>
            <p:spPr>
              <a:xfrm>
                <a:off x="920010" y="2845527"/>
                <a:ext cx="10236199" cy="1752600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/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txBody>
              <a:bodyPr vert="horz" lIns="91440" tIns="45720" rIns="91440" bIns="45720" rtlCol="0">
                <a:normAutofit/>
              </a:bodyPr>
              <a:lstStyle>
                <a:lvl1pPr marL="0" indent="0" algn="ctr" defTabSz="457200" rtl="0" eaLnBrk="1" latinLnBrk="0" hangingPunct="1">
                  <a:spcBef>
                    <a:spcPct val="20000"/>
                  </a:spcBef>
                  <a:buFont typeface="Arial"/>
                  <a:buNone/>
                  <a:defRPr sz="32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defTabSz="457200" rtl="0" eaLnBrk="1" latinLnBrk="0" hangingPunct="1">
                  <a:spcBef>
                    <a:spcPct val="20000"/>
                  </a:spcBef>
                  <a:buFont typeface="Arial"/>
                  <a:buNone/>
                  <a:defRPr sz="28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457200" rtl="0" eaLnBrk="1" latinLnBrk="0" hangingPunct="1">
                  <a:spcBef>
                    <a:spcPct val="20000"/>
                  </a:spcBef>
                  <a:buFont typeface="Arial"/>
                  <a:buNone/>
                  <a:defRPr sz="24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457200" rtl="0" eaLnBrk="1" latinLnBrk="0" hangingPunct="1">
                  <a:spcBef>
                    <a:spcPct val="20000"/>
                  </a:spcBef>
                  <a:buFont typeface="Arial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457200" rtl="0" eaLnBrk="1" latinLnBrk="0" hangingPunct="1">
                  <a:spcBef>
                    <a:spcPct val="20000"/>
                  </a:spcBef>
                  <a:buFont typeface="Arial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457200" rtl="0" eaLnBrk="1" latinLnBrk="0" hangingPunct="1">
                  <a:spcBef>
                    <a:spcPct val="20000"/>
                  </a:spcBef>
                  <a:buFont typeface="Arial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457200" rtl="0" eaLnBrk="1" latinLnBrk="0" hangingPunct="1">
                  <a:spcBef>
                    <a:spcPct val="20000"/>
                  </a:spcBef>
                  <a:buFont typeface="Arial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457200" rtl="0" eaLnBrk="1" latinLnBrk="0" hangingPunct="1">
                  <a:spcBef>
                    <a:spcPct val="20000"/>
                  </a:spcBef>
                  <a:buFont typeface="Arial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457200" rtl="0" eaLnBrk="1" latinLnBrk="0" hangingPunct="1">
                  <a:spcBef>
                    <a:spcPct val="20000"/>
                  </a:spcBef>
                  <a:buFont typeface="Arial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 fontAlgn="auto">
                  <a:lnSpc>
                    <a:spcPct val="100000"/>
                  </a:lnSpc>
                  <a:spcAft>
                    <a:spcPct val="0"/>
                  </a:spcAft>
                  <a:buClrTx/>
                  <a:buSzTx/>
                  <a:defRPr/>
                </a:pPr>
                <a:endParaRPr lang="fr-FR" sz="2400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R="0" fontAlgn="auto">
                  <a:lnSpc>
                    <a:spcPct val="100000"/>
                  </a:lnSpc>
                  <a:spcAft>
                    <a:spcPct val="0"/>
                  </a:spcAft>
                  <a:buClrTx/>
                  <a:buSzTx/>
                  <a:defRPr/>
                </a:pPr>
                <a:r>
                  <a:rPr lang="fr-FR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Comment peut-on calculer la valeur de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m:rPr>
                          <m:sty m:val="p"/>
                        </m:rPr>
                        <a:rPr lang="fr-FR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</m:oMath>
                  </m:oMathPara>
                </a14:m>
                <a:r>
                  <a:rPr lang="fr-FR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pour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m:rPr>
                          <m:sty m:val="p"/>
                        </m:rPr>
                        <a:rPr lang="fr-FR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m:rPr>
                          <m:sty m:val="p"/>
                        </m:rPr>
                        <a:rPr lang="fr-FR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= 1 </m:t>
                      </m:r>
                    </m:oMath>
                  </m:oMathPara>
                </a14:m>
                <a:r>
                  <a:rPr lang="fr-FR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dans l’équation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m:rPr>
                          <m:sty m:val="p"/>
                        </m:rPr>
                        <a:rPr lang="fr-FR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2</m:t>
                      </m:r>
                      <m:r>
                        <m:rPr>
                          <m:sty m:val="p"/>
                        </m:rPr>
                        <a:rPr lang="fr-FR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m:rPr>
                          <m:sty m:val="p"/>
                        </m:rPr>
                        <a:rPr lang="fr-FR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+ </m:t>
                      </m:r>
                      <m:r>
                        <m:rPr>
                          <m:sty m:val="p"/>
                        </m:rPr>
                        <a:rPr lang="fr-FR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  <m:r>
                        <m:rPr>
                          <m:sty m:val="p"/>
                        </m:rPr>
                        <a:rPr lang="fr-FR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= 10</m:t>
                      </m:r>
                    </m:oMath>
                  </m:oMathPara>
                </a14:m>
                <a:r>
                  <a:rPr lang="fr-FR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?</a:t>
                </a:r>
              </a:p>
            </p:txBody>
          </p:sp>
        </mc:Choice>
        <mc:Fallback>
          <p:sp>
            <p:nvSpPr>
              <p:cNvPr id="2" name="Subtitle 2">
                <a:extLst>
                  <a:ext uri="{FF2B5EF4-FFF2-40B4-BE49-F238E27FC236}">
                    <a16:creationId xmlns:a16="http://schemas.microsoft.com/office/drawing/2014/main" id="{976F2B27-D8D1-FCB3-06FF-D5893A83BB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010" y="2845527"/>
                <a:ext cx="10236199" cy="1752600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val="1583904945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>
                  <a:solidFill>
                    <a:srgbClr val="44546A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Consignes et explications données aux élèves (à dire à haute voix)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>
                  <a:solidFill>
                    <a:srgbClr val="44546A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L’élève prête l’attention à l’enseignant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rPr>
              <a:t>Banque des icones utilisées dans les slides</a:t>
            </a:r>
            <a:endParaRPr lang="en-US" sz="18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>
                  <a:solidFill>
                    <a:srgbClr val="44546A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L’élève lève la main avant de répondre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>
                  <a:solidFill>
                    <a:srgbClr val="44546A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L’élève recopie la correction sur le livret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>
                  <a:solidFill>
                    <a:srgbClr val="44546A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>
                  <a:solidFill>
                    <a:srgbClr val="44546A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>
                  <a:solidFill>
                    <a:srgbClr val="44546A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>
                  <a:solidFill>
                    <a:srgbClr val="44546A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Slide réservé à l’enseignant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val="2427763168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  <mc:AlternateContent>
        <mc:Choice Requires="a14">
          <p:sp>
            <p:nvSpPr>
              <p:cNvPr id="15" name="ZoneTexte 3">
                <a:extLst>
                  <a:ext uri="{FF2B5EF4-FFF2-40B4-BE49-F238E27FC236}">
                    <a16:creationId xmlns:a16="http://schemas.microsoft.com/office/drawing/2014/main" id="{A2F52361-43C4-DFD3-0C09-18ABE961AD0E}"/>
                  </a:ext>
                </a:extLst>
              </p:cNvPr>
              <p:cNvSpPr txBox="1"/>
              <p:nvPr/>
            </p:nvSpPr>
            <p:spPr>
              <a:xfrm>
                <a:off x="1519970" y="3314323"/>
                <a:ext cx="9731504" cy="461665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>
                  <a:defRPr lang="en-US"/>
                </a:defPPr>
                <a:lvl1pPr algn="ctr">
                  <a:defRPr sz="2400"/>
                </a:lvl1pPr>
              </a:lstStyle>
              <a:p>
                <a:pPr algn="l"/>
                <a:r>
                  <a:rPr lang="fr-FR" altLang="fr-FR" b="1">
                    <a:solidFill>
                      <a:srgbClr val="106585"/>
                    </a:solidFill>
                  </a:rPr>
                  <a:t>Calculer la valeur de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m:rPr>
                          <m:sty m:val="bi"/>
                        </m:rPr>
                        <a:rPr lang="fr-FR" altLang="fr-FR" b="1" i="1" smtClean="0">
                          <a:solidFill>
                            <a:srgbClr val="106585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r>
                  <a:rPr lang="fr-FR" altLang="fr-FR" b="1">
                    <a:solidFill>
                      <a:srgbClr val="106585"/>
                    </a:solidFill>
                  </a:rPr>
                  <a:t> pour une valeur donnée de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m:rPr>
                          <m:sty m:val="bi"/>
                        </m:rPr>
                        <a:rPr lang="fr-FR" altLang="fr-FR" b="1" i="1" smtClean="0">
                          <a:solidFill>
                            <a:srgbClr val="106585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fr-FR" altLang="fr-FR" b="1">
                  <a:solidFill>
                    <a:srgbClr val="106585"/>
                  </a:solidFill>
                </a:endParaRPr>
              </a:p>
            </p:txBody>
          </p:sp>
        </mc:Choice>
        <mc:Fallback>
          <p:sp>
            <p:nvSpPr>
              <p:cNvPr id="15" name="ZoneTexte 3">
                <a:extLst>
                  <a:ext uri="{FF2B5EF4-FFF2-40B4-BE49-F238E27FC236}">
                    <a16:creationId xmlns:a16="http://schemas.microsoft.com/office/drawing/2014/main" id="{A2F52361-43C4-DFD3-0C09-18ABE961AD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9970" y="3314323"/>
                <a:ext cx="9731504" cy="461665"/>
              </a:xfrm>
              <a:prstGeom prst="rect">
                <a:avLst/>
              </a:prstGeom>
              <a:blipFill>
                <a:blip r:embed="rId3"/>
                <a:stretch>
                  <a:fillRect l="-626" t="-10667" b="-30667"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>
                <a:latin typeface="Dosis Bold" pitchFamily="2" charset="0"/>
              </a:rPr>
              <a:t>O</a:t>
            </a:r>
            <a:endParaRPr lang="fr-FR" sz="1200" b="1">
              <a:latin typeface="Dosis Bold" pitchFamily="2" charset="0"/>
            </a:endParaRPr>
          </a:p>
        </p:txBody>
      </p:sp>
    </p:spTree>
    <p:extLst>
      <p:ext uri="{BB962C8B-B14F-4D97-AF65-F5344CB8AC3E}">
        <p14:creationId val="3314337182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65FE01CF-40A1-40CD-B5A8-A7DC2CC22F0C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398C2003-B356-918C-B00E-91C53561D96E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 la fin de cette séance, vous serez capables de</a:t>
            </a:r>
            <a:endParaRPr kumimoji="0" lang="fr-FR" sz="1600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18D82E05-CA0D-78C5-F0A6-471D6A69971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4" name="Image 8">
            <a:extLst>
              <a:ext uri="{FF2B5EF4-FFF2-40B4-BE49-F238E27FC236}">
                <a16:creationId xmlns:a16="http://schemas.microsoft.com/office/drawing/2014/main" id="{7E0B7D67-B869-62BA-2048-E32E2A5639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mc:AlternateContent>
        <mc:Choice Requires="a14">
          <p:sp>
            <p:nvSpPr>
              <p:cNvPr id="2" name="Subtitle 2">
                <a:extLst>
                  <a:ext uri="{FF2B5EF4-FFF2-40B4-BE49-F238E27FC236}">
                    <a16:creationId xmlns:a16="http://schemas.microsoft.com/office/drawing/2014/main" id="{A904AFBF-D1E6-9682-E154-34652B8CD703}"/>
                  </a:ext>
                </a:extLst>
              </p:cNvPr>
              <p:cNvSpPr txBox="1"/>
              <p:nvPr/>
            </p:nvSpPr>
            <p:spPr>
              <a:xfrm>
                <a:off x="761260" y="3119847"/>
                <a:ext cx="10722429" cy="102543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0" indent="0" algn="ctr" defTabSz="457200" rtl="0" eaLnBrk="1" latinLnBrk="0" hangingPunct="1">
                  <a:spcBef>
                    <a:spcPct val="20000"/>
                  </a:spcBef>
                  <a:buFont typeface="Arial"/>
                  <a:buNone/>
                  <a:defRPr sz="32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defTabSz="457200" rtl="0" eaLnBrk="1" latinLnBrk="0" hangingPunct="1">
                  <a:spcBef>
                    <a:spcPct val="20000"/>
                  </a:spcBef>
                  <a:buFont typeface="Arial"/>
                  <a:buNone/>
                  <a:defRPr sz="28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457200" rtl="0" eaLnBrk="1" latinLnBrk="0" hangingPunct="1">
                  <a:spcBef>
                    <a:spcPct val="20000"/>
                  </a:spcBef>
                  <a:buFont typeface="Arial"/>
                  <a:buNone/>
                  <a:defRPr sz="24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457200" rtl="0" eaLnBrk="1" latinLnBrk="0" hangingPunct="1">
                  <a:spcBef>
                    <a:spcPct val="20000"/>
                  </a:spcBef>
                  <a:buFont typeface="Arial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457200" rtl="0" eaLnBrk="1" latinLnBrk="0" hangingPunct="1">
                  <a:spcBef>
                    <a:spcPct val="20000"/>
                  </a:spcBef>
                  <a:buFont typeface="Arial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457200" rtl="0" eaLnBrk="1" latinLnBrk="0" hangingPunct="1">
                  <a:spcBef>
                    <a:spcPct val="20000"/>
                  </a:spcBef>
                  <a:buFont typeface="Arial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457200" rtl="0" eaLnBrk="1" latinLnBrk="0" hangingPunct="1">
                  <a:spcBef>
                    <a:spcPct val="20000"/>
                  </a:spcBef>
                  <a:buFont typeface="Arial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457200" rtl="0" eaLnBrk="1" latinLnBrk="0" hangingPunct="1">
                  <a:spcBef>
                    <a:spcPct val="20000"/>
                  </a:spcBef>
                  <a:buFont typeface="Arial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457200" rtl="0" eaLnBrk="1" latinLnBrk="0" hangingPunct="1">
                  <a:spcBef>
                    <a:spcPct val="20000"/>
                  </a:spcBef>
                  <a:buFont typeface="Arial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 fontAlgn="auto">
                  <a:lnSpc>
                    <a:spcPct val="100000"/>
                  </a:lnSpc>
                  <a:spcAft>
                    <a:spcPct val="0"/>
                  </a:spcAft>
                  <a:buClrTx/>
                  <a:buSzTx/>
                  <a:defRPr/>
                </a:pPr>
                <a:r>
                  <a:rPr lang="fr-FR" sz="2400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Calculer la valeur de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m:rPr>
                          <m:sty m:val="p"/>
                        </m:rPr>
                        <a:rPr lang="fr-FR" sz="2400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</m:oMath>
                  </m:oMathPara>
                </a14:m>
                <a:r>
                  <a:rPr lang="fr-FR" sz="2400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pour une valeur donnée de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m:rPr>
                          <m:sty m:val="p"/>
                        </m:rPr>
                        <a:rPr lang="fr-FR" sz="2400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m:rPr>
                          <m:sty m:val="p"/>
                        </m:rPr>
                        <a:rPr lang="fr-FR" sz="2400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 </m:t>
                      </m:r>
                    </m:oMath>
                  </m:oMathPara>
                </a14:m>
                <a:r>
                  <a:rPr lang="fr-FR" sz="2400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dans l’équation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m:rPr>
                          <m:sty m:val="p"/>
                        </m:rPr>
                        <a:rPr lang="fr-FR" sz="2400" kern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a</m:t>
                      </m:r>
                      <m:r>
                        <m:rPr>
                          <m:sty m:val="p"/>
                        </m:rPr>
                        <a:rPr lang="fr-FR" sz="2400" ker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m:rPr>
                          <m:sty m:val="p"/>
                        </m:rPr>
                        <a:rPr lang="fr-FR" sz="2400" ker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+</m:t>
                      </m:r>
                      <m:r>
                        <m:rPr>
                          <m:sty m:val="p"/>
                        </m:rPr>
                        <a:rPr lang="fr-FR" sz="2400" b="0" i="0" kern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b</m:t>
                      </m:r>
                      <m:r>
                        <m:rPr>
                          <m:sty m:val="p"/>
                        </m:rPr>
                        <a:rPr lang="fr-FR" sz="2400" ker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  <m:r>
                        <m:rPr>
                          <m:sty m:val="p"/>
                        </m:rPr>
                        <a:rPr lang="fr-FR" sz="2400" ker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=</m:t>
                      </m:r>
                      <m:r>
                        <m:rPr>
                          <m:sty m:val="p"/>
                        </m:rPr>
                        <a:rPr lang="fr-FR" sz="2400" b="0" i="0" kern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c</m:t>
                      </m:r>
                    </m:oMath>
                  </m:oMathPara>
                </a14:m>
                <a:endParaRPr lang="fr-FR" sz="2400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" name="Subtitle 2">
                <a:extLst>
                  <a:ext uri="{FF2B5EF4-FFF2-40B4-BE49-F238E27FC236}">
                    <a16:creationId xmlns:a16="http://schemas.microsoft.com/office/drawing/2014/main" id="{A904AFBF-D1E6-9682-E154-34652B8CD7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260" y="3119847"/>
                <a:ext cx="10722429" cy="1025433"/>
              </a:xfrm>
              <a:prstGeom prst="rect">
                <a:avLst/>
              </a:prstGeom>
              <a:blipFill>
                <a:blip r:embed="rId3"/>
                <a:stretch>
                  <a:fillRect t="-476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val="1384416015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>
                <a:fillRect/>
              </a:stretch>
            </p:blipFill>
            <p:spPr>
              <a:xfrm>
                <a:off x="8785161" y="1328109"/>
                <a:ext cx="1212279" cy="1231221"/>
              </a:xfrm>
              <a:custGeom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>
                <a:fillRect/>
              </a:stretch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val="2774331533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comment je fais pour calculer la valeur de y pour x = 1 dans l’équation 2x + y = 10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mc:AlternateContent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5F877483-75AE-2C08-7588-B0B6DA0A44D8}"/>
                  </a:ext>
                </a:extLst>
              </p:cNvPr>
              <p:cNvSpPr txBox="1"/>
              <p:nvPr/>
            </p:nvSpPr>
            <p:spPr>
              <a:xfrm>
                <a:off x="751113" y="1251857"/>
                <a:ext cx="84255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/>
                  <a:t>Calculer la valeur de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r>
                  <a:rPr lang="fr-FR" sz="2400"/>
                  <a:t> pour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= 1 </m:t>
                      </m:r>
                    </m:oMath>
                  </m:oMathPara>
                </a14:m>
                <a:r>
                  <a:rPr lang="fr-FR" sz="2400"/>
                  <a:t>dans l’équation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 = 10</m:t>
                      </m:r>
                    </m:oMath>
                  </m:oMathPara>
                </a14:m>
                <a:endParaRPr lang="fr-FR" sz="2400"/>
              </a:p>
            </p:txBody>
          </p:sp>
        </mc:Choice>
        <mc:Fallback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5F877483-75AE-2C08-7588-B0B6DA0A44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113" y="1251857"/>
                <a:ext cx="8425544" cy="461665"/>
              </a:xfrm>
              <a:prstGeom prst="rect">
                <a:avLst/>
              </a:prstGeom>
              <a:blipFill>
                <a:blip r:embed="rId3"/>
                <a:stretch>
                  <a:fillRect l="-1085" t="-10526" r="-145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upe 18">
            <a:extLst>
              <a:ext uri="{FF2B5EF4-FFF2-40B4-BE49-F238E27FC236}">
                <a16:creationId xmlns:a16="http://schemas.microsoft.com/office/drawing/2014/main" id="{A8352A0D-17EA-D318-F563-D626B170B5DC}"/>
              </a:ext>
            </a:extLst>
          </p:cNvPr>
          <p:cNvGrpSpPr/>
          <p:nvPr/>
        </p:nvGrpSpPr>
        <p:grpSpPr>
          <a:xfrm>
            <a:off x="765809" y="2156955"/>
            <a:ext cx="9051728" cy="529591"/>
            <a:chOff x="765809" y="2156955"/>
            <a:chExt cx="9051728" cy="529591"/>
          </a:xfrm>
        </p:grpSpPr>
        <mc:AlternateContent>
          <mc:Choice Requires="a14">
            <p:sp>
              <p:nvSpPr>
                <p:cNvPr id="5" name="ZoneTexte 4">
                  <a:extLst>
                    <a:ext uri="{FF2B5EF4-FFF2-40B4-BE49-F238E27FC236}">
                      <a16:creationId xmlns:a16="http://schemas.microsoft.com/office/drawing/2014/main" id="{B29D17B0-2769-1936-8048-A032A6D15CFB}"/>
                    </a:ext>
                  </a:extLst>
                </p:cNvPr>
                <p:cNvSpPr txBox="1"/>
                <p:nvPr/>
              </p:nvSpPr>
              <p:spPr>
                <a:xfrm>
                  <a:off x="1391993" y="2190917"/>
                  <a:ext cx="842554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2400"/>
                    <a:t>Je remplace </a:t>
                  </a:r>
                  <a14:m>
                    <m:oMathPara>
                      <m:oMathParaPr>
                        <m:jc m:val="left"/>
                      </m:oMathParaPr>
                      <m:oMath>
                        <m:r>
                          <a:rPr lang="fr-FR" sz="240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r>
                    <a:rPr lang="fr-FR" sz="2400"/>
                    <a:t> par 1 dans l’équation : </a:t>
                  </a:r>
                  <a14:m>
                    <m:oMathPara>
                      <m:oMathParaPr>
                        <m:jc m:val="left"/>
                      </m:oMathParaPr>
                      <m:oMath>
                        <m:r>
                          <a:rPr lang="fr-FR" sz="240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fr-FR" sz="240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sz="240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fr-FR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fr-FR" sz="2400" i="1" smtClean="0">
                            <a:latin typeface="Cambria Math" panose="02040503050406030204" pitchFamily="18" charset="0"/>
                          </a:rPr>
                          <m:t> = 10</m:t>
                        </m:r>
                      </m:oMath>
                    </m:oMathPara>
                  </a14:m>
                  <a:endParaRPr lang="fr-FR" sz="2400"/>
                </a:p>
              </p:txBody>
            </p:sp>
          </mc:Choice>
          <mc:Fallback>
            <p:sp>
              <p:nvSpPr>
                <p:cNvPr id="5" name="ZoneTexte 4">
                  <a:extLst>
                    <a:ext uri="{FF2B5EF4-FFF2-40B4-BE49-F238E27FC236}">
                      <a16:creationId xmlns:a16="http://schemas.microsoft.com/office/drawing/2014/main" id="{B29D17B0-2769-1936-8048-A032A6D15CF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91993" y="2190917"/>
                  <a:ext cx="8425544" cy="461665"/>
                </a:xfrm>
                <a:prstGeom prst="rect">
                  <a:avLst/>
                </a:prstGeom>
                <a:blipFill>
                  <a:blip r:embed="rId4"/>
                  <a:stretch>
                    <a:fillRect l="-1085" t="-10526" r="0" b="-28947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A202926A-3EA4-CE31-0F94-D9FBD402FA09}"/>
                </a:ext>
              </a:extLst>
            </p:cNvPr>
            <p:cNvSpPr/>
            <p:nvPr/>
          </p:nvSpPr>
          <p:spPr>
            <a:xfrm>
              <a:off x="765809" y="2156955"/>
              <a:ext cx="529591" cy="52959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/>
                <a:t>1</a:t>
              </a:r>
              <a:endParaRPr lang="fr-FR"/>
            </a:p>
          </p:txBody>
        </p:sp>
      </p:grpSp>
      <mc:AlternateContent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E01ED015-F70E-0EEB-1BCA-2FBDC73EAC26}"/>
                  </a:ext>
                </a:extLst>
              </p:cNvPr>
              <p:cNvSpPr txBox="1"/>
              <p:nvPr/>
            </p:nvSpPr>
            <p:spPr>
              <a:xfrm>
                <a:off x="2985096" y="2926539"/>
                <a:ext cx="44370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240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fr-FR" sz="2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 = 10</m:t>
                      </m:r>
                    </m:oMath>
                  </m:oMathPara>
                </a14:m>
                <a:endParaRPr lang="fr-FR" sz="2400"/>
              </a:p>
            </p:txBody>
          </p:sp>
        </mc:Choice>
        <mc:Fallback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E01ED015-F70E-0EEB-1BCA-2FBDC73EAC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5096" y="2926539"/>
                <a:ext cx="4437017" cy="461665"/>
              </a:xfrm>
              <a:prstGeom prst="rect">
                <a:avLst/>
              </a:prstGeom>
              <a:blipFill>
                <a:blip r:embed="rId5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Groupe 19">
            <a:extLst>
              <a:ext uri="{FF2B5EF4-FFF2-40B4-BE49-F238E27FC236}">
                <a16:creationId xmlns:a16="http://schemas.microsoft.com/office/drawing/2014/main" id="{DB463B1C-7732-5F78-C5B3-30112ED4EC9C}"/>
              </a:ext>
            </a:extLst>
          </p:cNvPr>
          <p:cNvGrpSpPr/>
          <p:nvPr/>
        </p:nvGrpSpPr>
        <p:grpSpPr>
          <a:xfrm>
            <a:off x="765809" y="3865599"/>
            <a:ext cx="6168391" cy="529591"/>
            <a:chOff x="765809" y="4153395"/>
            <a:chExt cx="6168391" cy="529591"/>
          </a:xfrm>
        </p:grpSpPr>
        <mc:AlternateContent>
          <mc:Choice Requires="a14">
            <p:sp>
              <p:nvSpPr>
                <p:cNvPr id="13" name="ZoneTexte 12">
                  <a:extLst>
                    <a:ext uri="{FF2B5EF4-FFF2-40B4-BE49-F238E27FC236}">
                      <a16:creationId xmlns:a16="http://schemas.microsoft.com/office/drawing/2014/main" id="{882EAB98-2F77-19C9-6148-ACC4E526FD0D}"/>
                    </a:ext>
                  </a:extLst>
                </p:cNvPr>
                <p:cNvSpPr txBox="1"/>
                <p:nvPr/>
              </p:nvSpPr>
              <p:spPr>
                <a:xfrm>
                  <a:off x="1391993" y="4187357"/>
                  <a:ext cx="554220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2400"/>
                    <a:t>Je résous l’équation :  </a:t>
                  </a:r>
                  <a14:m>
                    <m:oMathPara>
                      <m:oMathParaPr>
                        <m:jc m:val="left"/>
                      </m:oMathParaPr>
                      <m:oMath>
                        <m:r>
                          <a:rPr lang="fr-FR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2 </m:t>
                        </m:r>
                        <m:r>
                          <a:rPr lang="fr-FR" sz="2400" i="1" smtClean="0">
                            <a:latin typeface="Cambria Math" panose="02040503050406030204" pitchFamily="18" charset="0"/>
                          </a:rPr>
                          <m:t>+ </m:t>
                        </m:r>
                        <m:r>
                          <a:rPr lang="fr-FR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fr-FR" sz="2400" i="1" smtClean="0">
                            <a:latin typeface="Cambria Math" panose="02040503050406030204" pitchFamily="18" charset="0"/>
                          </a:rPr>
                          <m:t> = 10</m:t>
                        </m:r>
                      </m:oMath>
                    </m:oMathPara>
                  </a14:m>
                  <a:endParaRPr lang="fr-FR" sz="2400"/>
                </a:p>
              </p:txBody>
            </p:sp>
          </mc:Choice>
          <mc:Fallback>
            <p:sp>
              <p:nvSpPr>
                <p:cNvPr id="13" name="ZoneTexte 12">
                  <a:extLst>
                    <a:ext uri="{FF2B5EF4-FFF2-40B4-BE49-F238E27FC236}">
                      <a16:creationId xmlns:a16="http://schemas.microsoft.com/office/drawing/2014/main" id="{882EAB98-2F77-19C9-6148-ACC4E526FD0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91993" y="4187357"/>
                  <a:ext cx="5542207" cy="461665"/>
                </a:xfrm>
                <a:prstGeom prst="rect">
                  <a:avLst/>
                </a:prstGeom>
                <a:blipFill>
                  <a:blip r:embed="rId6"/>
                  <a:stretch>
                    <a:fillRect l="-1648" t="-10667" r="0" b="-30667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C20E7CD0-EFA1-C723-2212-3218645EA682}"/>
                </a:ext>
              </a:extLst>
            </p:cNvPr>
            <p:cNvSpPr/>
            <p:nvPr/>
          </p:nvSpPr>
          <p:spPr>
            <a:xfrm>
              <a:off x="765809" y="4153395"/>
              <a:ext cx="529591" cy="52959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/>
                <a:t>2</a:t>
              </a:r>
              <a:endParaRPr lang="fr-FR"/>
            </a:p>
          </p:txBody>
        </p:sp>
      </p:grpSp>
      <mc:AlternateContent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B5567595-E7EE-9DD7-1A1A-B8E01AF4AC89}"/>
                  </a:ext>
                </a:extLst>
              </p:cNvPr>
              <p:cNvSpPr txBox="1"/>
              <p:nvPr/>
            </p:nvSpPr>
            <p:spPr>
              <a:xfrm>
                <a:off x="2466937" y="4872583"/>
                <a:ext cx="24403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2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 = 10</m:t>
                      </m:r>
                    </m:oMath>
                  </m:oMathPara>
                </a14:m>
                <a:endParaRPr lang="fr-FR" sz="2400"/>
              </a:p>
            </p:txBody>
          </p:sp>
        </mc:Choice>
        <mc:Fallback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B5567595-E7EE-9DD7-1A1A-B8E01AF4AC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6937" y="4872583"/>
                <a:ext cx="2440344" cy="461665"/>
              </a:xfrm>
              <a:prstGeom prst="rect">
                <a:avLst/>
              </a:prstGeom>
              <a:blipFill>
                <a:blip r:embed="rId7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E1600A38-B190-845C-4D71-6D9EE2B33EBC}"/>
                  </a:ext>
                </a:extLst>
              </p:cNvPr>
              <p:cNvSpPr txBox="1"/>
              <p:nvPr/>
            </p:nvSpPr>
            <p:spPr>
              <a:xfrm>
                <a:off x="6459817" y="4872583"/>
                <a:ext cx="24403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 = 10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−2=</m:t>
                      </m:r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fr-FR" sz="2400"/>
              </a:p>
            </p:txBody>
          </p:sp>
        </mc:Choice>
        <mc:Fallback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E1600A38-B190-845C-4D71-6D9EE2B33E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9817" y="4872583"/>
                <a:ext cx="2440344" cy="461665"/>
              </a:xfrm>
              <a:prstGeom prst="rect">
                <a:avLst/>
              </a:prstGeom>
              <a:blipFill>
                <a:blip r:embed="rId8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Flèche : droite 17">
            <a:extLst>
              <a:ext uri="{FF2B5EF4-FFF2-40B4-BE49-F238E27FC236}">
                <a16:creationId xmlns:a16="http://schemas.microsoft.com/office/drawing/2014/main" id="{E037F31A-09B0-BACA-ACF4-D8A294F479C7}"/>
              </a:ext>
            </a:extLst>
          </p:cNvPr>
          <p:cNvSpPr/>
          <p:nvPr/>
        </p:nvSpPr>
        <p:spPr>
          <a:xfrm>
            <a:off x="5203604" y="4896315"/>
            <a:ext cx="591784" cy="461665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D32B5E3-7E44-799D-E406-83B679924F93}"/>
              </a:ext>
            </a:extLst>
          </p:cNvPr>
          <p:cNvSpPr/>
          <p:nvPr/>
        </p:nvSpPr>
        <p:spPr>
          <a:xfrm>
            <a:off x="8580119" y="4896315"/>
            <a:ext cx="320041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val="39290029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  <p:bldP spid="17" grpId="0"/>
      <p:bldP spid="18" grpId="0" animBg="1"/>
      <p:bldP spid="2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A41401BA-FFA2-5DB4-DE81-4083985E3BB6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78B99358-4FEB-B516-214E-87487F4E00F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 Je donne la solution et je vérifie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EC6A2B0-7CB4-D749-6218-2F70BF2CF86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>
                <a:latin typeface="Dosis Bold" pitchFamily="2" charset="0"/>
              </a:rPr>
              <a:t>M</a:t>
            </a:r>
            <a:endParaRPr lang="fr-FR" sz="1200" b="1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44E40081-7190-6EDC-F858-504A29FCA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>
        <mc:Choice Requires="a14">
          <p:sp>
            <p:nvSpPr>
              <p:cNvPr id="2" name="D_A_02">
                <a:extLst>
                  <a:ext uri="{FF2B5EF4-FFF2-40B4-BE49-F238E27FC236}">
                    <a16:creationId xmlns:a16="http://schemas.microsoft.com/office/drawing/2014/main" id="{3988C8F1-4E9E-1EA1-7A35-41EA13F8F367}"/>
                  </a:ext>
                </a:extLst>
              </p:cNvPr>
              <p:cNvSpPr txBox="1"/>
              <p:nvPr/>
            </p:nvSpPr>
            <p:spPr>
              <a:xfrm>
                <a:off x="190500" y="673100"/>
                <a:ext cx="11176000" cy="3048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>
                  <a:spcAft>
                    <a:spcPts val="400"/>
                  </a:spcAft>
                </a:pPr>
                <a:r>
                  <a:rPr lang="fr-FR" sz="1400" i="1">
                    <a:solidFill>
                      <a:schemeClr val="bg1">
                        <a:lumMod val="65000"/>
                      </a:schemeClr>
                    </a:solidFill>
                  </a:rPr>
                  <a:t>L’enseignant indique que,  dans le couple </a:t>
                </a:r>
                <a14:m>
                  <m:oMathPara>
                    <m:oMathParaPr>
                      <m:jc m:val="left"/>
                    </m:oMathParaPr>
                    <m:oMath>
                      <m:d>
                        <m:dPr>
                          <m:begChr m:val="("/>
                          <m:sepChr m:val="|"/>
                          <m:endChr m:val=")"/>
                          <m:grow m:val="on"/>
                          <m:shp m:val="centered"/>
                          <m:ctrlPr>
                            <a:rPr lang="fr-FR" sz="1400" b="0" i="1" smtClean="0"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400" b="0" i="1" smtClean="0"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 ;8</m:t>
                          </m:r>
                        </m:e>
                      </m:d>
                      <m:r>
                        <a:rPr lang="fr-FR" sz="1400" b="0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, 1</m:t>
                      </m:r>
                    </m:oMath>
                  </m:oMathPara>
                </a14:m>
                <a:r>
                  <a:rPr lang="fr-FR" sz="1400" i="1">
                    <a:solidFill>
                      <a:schemeClr val="bg1">
                        <a:lumMod val="65000"/>
                      </a:schemeClr>
                    </a:solidFill>
                  </a:rPr>
                  <a:t> est la valeur de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1400" b="0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r>
                  <a:rPr lang="fr-FR" sz="1400" i="1">
                    <a:solidFill>
                      <a:schemeClr val="bg1">
                        <a:lumMod val="65000"/>
                      </a:schemeClr>
                    </a:solidFill>
                  </a:rPr>
                  <a:t> et 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1400" b="0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r>
                  <a:rPr lang="fr-FR" sz="1400" i="1">
                    <a:solidFill>
                      <a:schemeClr val="bg1">
                        <a:lumMod val="65000"/>
                      </a:schemeClr>
                    </a:solidFill>
                  </a:rPr>
                  <a:t> est la valeur de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1400" b="0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r>
                  <a:rPr lang="fr-FR" sz="1400" i="1">
                    <a:solidFill>
                      <a:schemeClr val="bg1">
                        <a:lumMod val="65000"/>
                      </a:schemeClr>
                    </a:solidFill>
                  </a:rPr>
                  <a:t>. Pour vérifier je remplace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1400" b="0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r>
                  <a:rPr lang="fr-FR" sz="1400" i="1">
                    <a:solidFill>
                      <a:schemeClr val="bg1">
                        <a:lumMod val="65000"/>
                      </a:schemeClr>
                    </a:solidFill>
                  </a:rPr>
                  <a:t> par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1400" b="0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r>
                  <a:rPr lang="fr-FR" sz="1400" i="1">
                    <a:solidFill>
                      <a:schemeClr val="bg1">
                        <a:lumMod val="65000"/>
                      </a:schemeClr>
                    </a:solidFill>
                  </a:rPr>
                  <a:t> et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1400" b="0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r>
                  <a:rPr lang="fr-FR" sz="1400" i="1">
                    <a:solidFill>
                      <a:schemeClr val="bg1">
                        <a:lumMod val="65000"/>
                      </a:schemeClr>
                    </a:solidFill>
                  </a:rPr>
                  <a:t> par 8 </a:t>
                </a:r>
              </a:p>
            </p:txBody>
          </p:sp>
        </mc:Choice>
        <mc:Fallback>
          <p:sp>
            <p:nvSpPr>
              <p:cNvPr id="2" name="D_A_02">
                <a:extLst>
                  <a:ext uri="{FF2B5EF4-FFF2-40B4-BE49-F238E27FC236}">
                    <a16:creationId xmlns:a16="http://schemas.microsoft.com/office/drawing/2014/main" id="{3988C8F1-4E9E-1EA1-7A35-41EA13F8F3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" y="673100"/>
                <a:ext cx="11176000" cy="304800"/>
              </a:xfrm>
              <a:prstGeom prst="rect">
                <a:avLst/>
              </a:prstGeom>
              <a:blipFill>
                <a:blip r:embed="rId3"/>
                <a:stretch>
                  <a:fillRect l="-164" t="-2000" r="0" b="-22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e 2">
            <a:extLst>
              <a:ext uri="{FF2B5EF4-FFF2-40B4-BE49-F238E27FC236}">
                <a16:creationId xmlns:a16="http://schemas.microsoft.com/office/drawing/2014/main" id="{038A036A-6652-577E-A50B-6C8EBFD451DB}"/>
              </a:ext>
            </a:extLst>
          </p:cNvPr>
          <p:cNvGrpSpPr/>
          <p:nvPr/>
        </p:nvGrpSpPr>
        <p:grpSpPr>
          <a:xfrm>
            <a:off x="765809" y="2156955"/>
            <a:ext cx="9051728" cy="529591"/>
            <a:chOff x="765809" y="2156955"/>
            <a:chExt cx="9051728" cy="529591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8019C2B0-3A47-F8BD-FD4B-8B350C015DE0}"/>
                </a:ext>
              </a:extLst>
            </p:cNvPr>
            <p:cNvSpPr txBox="1"/>
            <p:nvPr/>
          </p:nvSpPr>
          <p:spPr>
            <a:xfrm>
              <a:off x="1391993" y="2190917"/>
              <a:ext cx="8425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/>
                <a:t>Je donne la solution de l’équation :</a:t>
              </a:r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0EE3F1A0-A58C-5404-4D71-F642A927AA4A}"/>
                </a:ext>
              </a:extLst>
            </p:cNvPr>
            <p:cNvSpPr/>
            <p:nvPr/>
          </p:nvSpPr>
          <p:spPr>
            <a:xfrm>
              <a:off x="765809" y="2156955"/>
              <a:ext cx="529591" cy="52959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/>
                <a:t>3</a:t>
              </a:r>
              <a:endParaRPr lang="fr-FR"/>
            </a:p>
          </p:txBody>
        </p:sp>
      </p:grpSp>
      <mc:AlternateContent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95E2A083-E015-E25D-57AA-E137920D9998}"/>
                  </a:ext>
                </a:extLst>
              </p:cNvPr>
              <p:cNvSpPr txBox="1"/>
              <p:nvPr/>
            </p:nvSpPr>
            <p:spPr>
              <a:xfrm>
                <a:off x="1149087" y="2993136"/>
                <a:ext cx="36362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 =10</m:t>
                      </m:r>
                      <m:r>
                        <m:rPr>
                          <m:sty m:val="p"/>
                        </m:rPr>
                        <a:rPr lang="fr-FR" sz="2400"/>
                        <m:t>  </m:t>
                      </m:r>
                      <m:r>
                        <m:rPr>
                          <m:sty m:val="p"/>
                        </m:rPr>
                        <a:rPr lang="fr-FR" sz="2400"/>
                        <m:t>pour</m:t>
                      </m:r>
                      <m:r>
                        <m:rPr>
                          <m:sty m:val="p"/>
                        </m:rPr>
                        <a:rPr lang="fr-FR" sz="2400"/>
                        <m:t>  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fr-FR" sz="2400"/>
              </a:p>
            </p:txBody>
          </p:sp>
        </mc:Choice>
        <mc:Fallback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95E2A083-E015-E25D-57AA-E137920D99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9087" y="2993136"/>
                <a:ext cx="3636274" cy="461665"/>
              </a:xfrm>
              <a:prstGeom prst="rect">
                <a:avLst/>
              </a:prstGeom>
              <a:blipFill>
                <a:blip r:embed="rId4"/>
                <a:stretch>
                  <a:fillRect b="-921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e 12">
            <a:extLst>
              <a:ext uri="{FF2B5EF4-FFF2-40B4-BE49-F238E27FC236}">
                <a16:creationId xmlns:a16="http://schemas.microsoft.com/office/drawing/2014/main" id="{5CD71242-0A3C-BE8E-1070-858E3F0F2F6A}"/>
              </a:ext>
            </a:extLst>
          </p:cNvPr>
          <p:cNvGrpSpPr/>
          <p:nvPr/>
        </p:nvGrpSpPr>
        <p:grpSpPr>
          <a:xfrm>
            <a:off x="765809" y="3865599"/>
            <a:ext cx="6168391" cy="529591"/>
            <a:chOff x="765809" y="4153395"/>
            <a:chExt cx="6168391" cy="52959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ADAB4D0E-EBB5-6CA3-FF87-D3DFFA84A2A9}"/>
                </a:ext>
              </a:extLst>
            </p:cNvPr>
            <p:cNvSpPr txBox="1"/>
            <p:nvPr/>
          </p:nvSpPr>
          <p:spPr>
            <a:xfrm>
              <a:off x="1391993" y="4187357"/>
              <a:ext cx="554220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/>
                <a:t>Je vérifie :</a:t>
              </a:r>
            </a:p>
          </p:txBody>
        </p:sp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AAF50EC0-91A4-A4E4-F71A-6F9AC5E70CBC}"/>
                </a:ext>
              </a:extLst>
            </p:cNvPr>
            <p:cNvSpPr/>
            <p:nvPr/>
          </p:nvSpPr>
          <p:spPr>
            <a:xfrm>
              <a:off x="765809" y="4153395"/>
              <a:ext cx="529591" cy="52959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/>
                <a:t>4</a:t>
              </a:r>
              <a:endParaRPr lang="fr-FR"/>
            </a:p>
          </p:txBody>
        </p:sp>
      </p:grpSp>
      <mc:AlternateContent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AEA21CA3-6D37-487F-A238-E8DB9AD8B211}"/>
                  </a:ext>
                </a:extLst>
              </p:cNvPr>
              <p:cNvSpPr txBox="1"/>
              <p:nvPr/>
            </p:nvSpPr>
            <p:spPr>
              <a:xfrm>
                <a:off x="1428108" y="4937162"/>
                <a:ext cx="46678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fr-FR" sz="2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+</m:t>
                      </m:r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2+8=10</m:t>
                      </m:r>
                    </m:oMath>
                  </m:oMathPara>
                </a14:m>
                <a:endParaRPr lang="fr-FR" sz="2400"/>
              </a:p>
            </p:txBody>
          </p:sp>
        </mc:Choice>
        <mc:Fallback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AEA21CA3-6D37-487F-A238-E8DB9AD8B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8108" y="4937162"/>
                <a:ext cx="4667892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Flèche : droite 19">
            <a:extLst>
              <a:ext uri="{FF2B5EF4-FFF2-40B4-BE49-F238E27FC236}">
                <a16:creationId xmlns:a16="http://schemas.microsoft.com/office/drawing/2014/main" id="{CB2D1725-708B-7D07-B337-982286DABB01}"/>
              </a:ext>
            </a:extLst>
          </p:cNvPr>
          <p:cNvSpPr/>
          <p:nvPr/>
        </p:nvSpPr>
        <p:spPr>
          <a:xfrm>
            <a:off x="5203604" y="3037035"/>
            <a:ext cx="591784" cy="461665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BE5C21BB-84EC-B615-506E-E223F8626EDF}"/>
                  </a:ext>
                </a:extLst>
              </p:cNvPr>
              <p:cNvSpPr txBox="1"/>
              <p:nvPr/>
            </p:nvSpPr>
            <p:spPr>
              <a:xfrm>
                <a:off x="5980167" y="2993136"/>
                <a:ext cx="36362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sz="2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fr-FR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2400"/>
              </a:p>
            </p:txBody>
          </p:sp>
        </mc:Choice>
        <mc:Fallback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BE5C21BB-84EC-B615-506E-E223F8626E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0167" y="2993136"/>
                <a:ext cx="3636274" cy="461665"/>
              </a:xfrm>
              <a:prstGeom prst="rect">
                <a:avLst/>
              </a:prstGeom>
              <a:blipFill>
                <a:blip r:embed="rId6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>
            <a:extLst>
              <a:ext uri="{FF2B5EF4-FFF2-40B4-BE49-F238E27FC236}">
                <a16:creationId xmlns:a16="http://schemas.microsoft.com/office/drawing/2014/main" id="{015E5B43-B29E-949F-185C-753D2D576058}"/>
              </a:ext>
            </a:extLst>
          </p:cNvPr>
          <p:cNvSpPr/>
          <p:nvPr/>
        </p:nvSpPr>
        <p:spPr>
          <a:xfrm>
            <a:off x="3823015" y="5001989"/>
            <a:ext cx="809945" cy="39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6BC8C72-32E6-3ED9-1CC0-68E6C050FCC1}"/>
              </a:ext>
            </a:extLst>
          </p:cNvPr>
          <p:cNvSpPr/>
          <p:nvPr/>
        </p:nvSpPr>
        <p:spPr>
          <a:xfrm>
            <a:off x="4691695" y="5001989"/>
            <a:ext cx="809945" cy="39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val="15652168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20" grpId="0" animBg="1"/>
      <p:bldP spid="21" grpId="0"/>
      <p:bldP spid="22" grpId="0" animBg="1"/>
      <p:bldP spid="2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C14D5812-54AA-DE5E-9E0F-A94CFF7CD3F7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B28A51F0-D9BE-709F-3916-B8E17852E5AD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Voici un 2</a:t>
            </a:r>
            <a:r>
              <a:rPr lang="fr-FR" sz="1600" b="1" baseline="30000">
                <a:solidFill>
                  <a:schemeClr val="bg1">
                    <a:lumMod val="65000"/>
                  </a:schemeClr>
                </a:solidFill>
              </a:rPr>
              <a:t>ème</a:t>
            </a:r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 exemple.</a:t>
            </a:r>
            <a:endParaRPr kumimoji="0" lang="fr-FR" sz="1600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8827BC7-F52C-C2F6-9E41-3FF641459D5F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8D76A15B-4B7E-66EC-B90E-E600E03517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5BBDB859-D9EB-D084-D351-A7BA95C6B533}"/>
              </a:ext>
            </a:extLst>
          </p:cNvPr>
          <p:cNvSpPr txBox="1"/>
          <p:nvPr/>
        </p:nvSpPr>
        <p:spPr>
          <a:xfrm>
            <a:off x="711201" y="655547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mc:AlternateContent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D9E58289-3A2A-BA36-83E6-93CCAE14834B}"/>
                  </a:ext>
                </a:extLst>
              </p:cNvPr>
              <p:cNvSpPr txBox="1"/>
              <p:nvPr/>
            </p:nvSpPr>
            <p:spPr>
              <a:xfrm>
                <a:off x="751113" y="1251857"/>
                <a:ext cx="84255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/>
                  <a:t>Calculer la valeur de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r>
                  <a:rPr lang="fr-FR" sz="2400"/>
                  <a:t> pour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 =4 </m:t>
                      </m:r>
                    </m:oMath>
                  </m:oMathPara>
                </a14:m>
                <a:r>
                  <a:rPr lang="fr-FR" sz="2400"/>
                  <a:t>dans l’équation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 +3 </m:t>
                      </m:r>
                      <m:r>
                        <a:rPr lang="fr-FR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 = 10</m:t>
                      </m:r>
                    </m:oMath>
                  </m:oMathPara>
                </a14:m>
                <a:endParaRPr lang="fr-FR" sz="2400"/>
              </a:p>
            </p:txBody>
          </p:sp>
        </mc:Choice>
        <mc:Fallback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D9E58289-3A2A-BA36-83E6-93CCAE1483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113" y="1251857"/>
                <a:ext cx="8425544" cy="461665"/>
              </a:xfrm>
              <a:prstGeom prst="rect">
                <a:avLst/>
              </a:prstGeom>
              <a:blipFill>
                <a:blip r:embed="rId3"/>
                <a:stretch>
                  <a:fillRect l="-1085" t="-10526" r="0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upe 18">
            <a:extLst>
              <a:ext uri="{FF2B5EF4-FFF2-40B4-BE49-F238E27FC236}">
                <a16:creationId xmlns:a16="http://schemas.microsoft.com/office/drawing/2014/main" id="{EBCD7975-B2B2-0E29-B8BE-36900F5D032D}"/>
              </a:ext>
            </a:extLst>
          </p:cNvPr>
          <p:cNvGrpSpPr/>
          <p:nvPr/>
        </p:nvGrpSpPr>
        <p:grpSpPr>
          <a:xfrm>
            <a:off x="765809" y="2156955"/>
            <a:ext cx="9051728" cy="529591"/>
            <a:chOff x="765809" y="2156955"/>
            <a:chExt cx="9051728" cy="529591"/>
          </a:xfrm>
        </p:grpSpPr>
        <mc:AlternateContent>
          <mc:Choice Requires="a14">
            <p:sp>
              <p:nvSpPr>
                <p:cNvPr id="5" name="ZoneTexte 4">
                  <a:extLst>
                    <a:ext uri="{FF2B5EF4-FFF2-40B4-BE49-F238E27FC236}">
                      <a16:creationId xmlns:a16="http://schemas.microsoft.com/office/drawing/2014/main" id="{9A05680E-7A9F-610E-5104-F022B43FAEEC}"/>
                    </a:ext>
                  </a:extLst>
                </p:cNvPr>
                <p:cNvSpPr txBox="1"/>
                <p:nvPr/>
              </p:nvSpPr>
              <p:spPr>
                <a:xfrm>
                  <a:off x="1391993" y="2190917"/>
                  <a:ext cx="842554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2400"/>
                    <a:t>Je remplace </a:t>
                  </a:r>
                  <a14:m>
                    <m:oMathPara>
                      <m:oMathParaPr>
                        <m:jc m:val="left"/>
                      </m:oMathParaPr>
                      <m:oMath>
                        <m:r>
                          <a:rPr lang="fr-FR" sz="240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r>
                    <a:rPr lang="fr-FR" sz="2400"/>
                    <a:t> par </a:t>
                  </a:r>
                  <a14:m>
                    <m:oMathPara>
                      <m:oMathParaPr>
                        <m:jc m:val="left"/>
                      </m:oMathParaPr>
                      <m:oMath>
                        <m:r>
                          <a:rPr lang="fr-FR" sz="2400" i="1" smtClean="0">
                            <a:latin typeface="Cambria Math" panose="02040503050406030204" pitchFamily="18" charset="0"/>
                          </a:rPr>
                          <m:t>4</m:t>
                        </m:r>
                      </m:oMath>
                    </m:oMathPara>
                  </a14:m>
                  <a:r>
                    <a:rPr lang="fr-FR" sz="2400"/>
                    <a:t> dans l’équation :</a:t>
                  </a:r>
                  <a14:m>
                    <m:oMathPara>
                      <m:oMathParaPr>
                        <m:jc m:val="left"/>
                      </m:oMathParaPr>
                      <m:oMath>
                        <m:r>
                          <m:rPr>
                            <m:sty m:val="p"/>
                          </m:rPr>
                          <a:rPr lang="fr-FR" sz="24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sz="2400" i="1">
                            <a:latin typeface="Cambria Math" panose="02040503050406030204" pitchFamily="18" charset="0"/>
                          </a:rPr>
                          <m:t> +3 </m:t>
                        </m:r>
                        <m:r>
                          <a:rPr lang="fr-FR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fr-FR" sz="2400" i="1">
                            <a:latin typeface="Cambria Math" panose="02040503050406030204" pitchFamily="18" charset="0"/>
                          </a:rPr>
                          <m:t> = 10</m:t>
                        </m:r>
                      </m:oMath>
                    </m:oMathPara>
                  </a14:m>
                  <a:endParaRPr lang="fr-FR" sz="2400"/>
                </a:p>
              </p:txBody>
            </p:sp>
          </mc:Choice>
          <mc:Fallback>
            <p:sp>
              <p:nvSpPr>
                <p:cNvPr id="5" name="ZoneTexte 4">
                  <a:extLst>
                    <a:ext uri="{FF2B5EF4-FFF2-40B4-BE49-F238E27FC236}">
                      <a16:creationId xmlns:a16="http://schemas.microsoft.com/office/drawing/2014/main" id="{9A05680E-7A9F-610E-5104-F022B43FAEE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91993" y="2190917"/>
                  <a:ext cx="8425544" cy="461665"/>
                </a:xfrm>
                <a:prstGeom prst="rect">
                  <a:avLst/>
                </a:prstGeom>
                <a:blipFill>
                  <a:blip r:embed="rId4"/>
                  <a:stretch>
                    <a:fillRect l="-1085" t="-10526" r="0" b="-28947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8473B00D-5B18-A40B-B5DC-5C5C74411706}"/>
                </a:ext>
              </a:extLst>
            </p:cNvPr>
            <p:cNvSpPr/>
            <p:nvPr/>
          </p:nvSpPr>
          <p:spPr>
            <a:xfrm>
              <a:off x="765809" y="2156955"/>
              <a:ext cx="529591" cy="52959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/>
                <a:t>1</a:t>
              </a:r>
              <a:endParaRPr lang="fr-FR"/>
            </a:p>
          </p:txBody>
        </p:sp>
      </p:grpSp>
      <mc:AlternateContent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7CDE9BFC-08DF-3A55-F938-A4EFF87C3AFD}"/>
                  </a:ext>
                </a:extLst>
              </p:cNvPr>
              <p:cNvSpPr txBox="1"/>
              <p:nvPr/>
            </p:nvSpPr>
            <p:spPr>
              <a:xfrm>
                <a:off x="2985096" y="2926539"/>
                <a:ext cx="44370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sz="2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 = 10</m:t>
                      </m:r>
                    </m:oMath>
                  </m:oMathPara>
                </a14:m>
                <a:endParaRPr lang="fr-FR" sz="2400"/>
              </a:p>
            </p:txBody>
          </p:sp>
        </mc:Choice>
        <mc:Fallback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7CDE9BFC-08DF-3A55-F938-A4EFF87C3A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5096" y="2926539"/>
                <a:ext cx="4437017" cy="461665"/>
              </a:xfrm>
              <a:prstGeom prst="rect">
                <a:avLst/>
              </a:prstGeom>
              <a:blipFill>
                <a:blip r:embed="rId5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Groupe 19">
            <a:extLst>
              <a:ext uri="{FF2B5EF4-FFF2-40B4-BE49-F238E27FC236}">
                <a16:creationId xmlns:a16="http://schemas.microsoft.com/office/drawing/2014/main" id="{30CC2889-A2D3-7F91-1442-9E7C3892B0F6}"/>
              </a:ext>
            </a:extLst>
          </p:cNvPr>
          <p:cNvGrpSpPr/>
          <p:nvPr/>
        </p:nvGrpSpPr>
        <p:grpSpPr>
          <a:xfrm>
            <a:off x="765809" y="3865599"/>
            <a:ext cx="6168391" cy="529591"/>
            <a:chOff x="765809" y="4153395"/>
            <a:chExt cx="6168391" cy="529591"/>
          </a:xfrm>
        </p:grpSpPr>
        <mc:AlternateContent>
          <mc:Choice Requires="a14">
            <p:sp>
              <p:nvSpPr>
                <p:cNvPr id="13" name="ZoneTexte 12">
                  <a:extLst>
                    <a:ext uri="{FF2B5EF4-FFF2-40B4-BE49-F238E27FC236}">
                      <a16:creationId xmlns:a16="http://schemas.microsoft.com/office/drawing/2014/main" id="{1B293044-1F67-2332-68AF-53A48A594DC7}"/>
                    </a:ext>
                  </a:extLst>
                </p:cNvPr>
                <p:cNvSpPr txBox="1"/>
                <p:nvPr/>
              </p:nvSpPr>
              <p:spPr>
                <a:xfrm>
                  <a:off x="1391993" y="4187357"/>
                  <a:ext cx="554220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2400"/>
                    <a:t>Je résous l’équation :</a:t>
                  </a:r>
                  <a14:m>
                    <m:oMathPara>
                      <m:oMathParaPr>
                        <m:jc m:val="left"/>
                      </m:oMathParaPr>
                      <m:oMath>
                        <m:r>
                          <m:rPr>
                            <m:sty m:val="p"/>
                          </m:rPr>
                          <a:rPr lang="fr-FR" sz="24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fr-FR" sz="2400" i="1">
                            <a:latin typeface="Cambria Math" panose="02040503050406030204" pitchFamily="18" charset="0"/>
                          </a:rPr>
                          <m:t> +3 </m:t>
                        </m:r>
                        <m:r>
                          <a:rPr lang="fr-FR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fr-FR" sz="2400" i="1">
                            <a:latin typeface="Cambria Math" panose="02040503050406030204" pitchFamily="18" charset="0"/>
                          </a:rPr>
                          <m:t> = 10</m:t>
                        </m:r>
                      </m:oMath>
                    </m:oMathPara>
                  </a14:m>
                  <a:endParaRPr lang="fr-FR" sz="2400"/>
                </a:p>
              </p:txBody>
            </p:sp>
          </mc:Choice>
          <mc:Fallback>
            <p:sp>
              <p:nvSpPr>
                <p:cNvPr id="13" name="ZoneTexte 12">
                  <a:extLst>
                    <a:ext uri="{FF2B5EF4-FFF2-40B4-BE49-F238E27FC236}">
                      <a16:creationId xmlns:a16="http://schemas.microsoft.com/office/drawing/2014/main" id="{1B293044-1F67-2332-68AF-53A48A594DC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91993" y="4187357"/>
                  <a:ext cx="5542207" cy="461665"/>
                </a:xfrm>
                <a:prstGeom prst="rect">
                  <a:avLst/>
                </a:prstGeom>
                <a:blipFill>
                  <a:blip r:embed="rId6"/>
                  <a:stretch>
                    <a:fillRect l="-1648" t="-10667" r="0" b="-30667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23E8B21C-FC00-4D9D-E271-6709347B5226}"/>
                </a:ext>
              </a:extLst>
            </p:cNvPr>
            <p:cNvSpPr/>
            <p:nvPr/>
          </p:nvSpPr>
          <p:spPr>
            <a:xfrm>
              <a:off x="765809" y="4153395"/>
              <a:ext cx="529591" cy="52959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/>
                <a:t>2</a:t>
              </a:r>
              <a:endParaRPr lang="fr-FR"/>
            </a:p>
          </p:txBody>
        </p:sp>
      </p:grpSp>
      <mc:AlternateContent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21827E16-7568-48FE-9F54-34A5C3C9EF37}"/>
                  </a:ext>
                </a:extLst>
              </p:cNvPr>
              <p:cNvSpPr txBox="1"/>
              <p:nvPr/>
            </p:nvSpPr>
            <p:spPr>
              <a:xfrm>
                <a:off x="988889" y="4872583"/>
                <a:ext cx="24403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 +3 </m:t>
                      </m:r>
                      <m:r>
                        <a:rPr lang="fr-FR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 = 10</m:t>
                      </m:r>
                    </m:oMath>
                  </m:oMathPara>
                </a14:m>
                <a:endParaRPr lang="fr-FR" sz="2400"/>
              </a:p>
            </p:txBody>
          </p:sp>
        </mc:Choice>
        <mc:Fallback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21827E16-7568-48FE-9F54-34A5C3C9EF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889" y="4872583"/>
                <a:ext cx="2440344" cy="461665"/>
              </a:xfrm>
              <a:prstGeom prst="rect">
                <a:avLst/>
              </a:prstGeom>
              <a:blipFill>
                <a:blip r:embed="rId7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734CD164-069D-A650-5E27-ED4C71E52D40}"/>
                  </a:ext>
                </a:extLst>
              </p:cNvPr>
              <p:cNvSpPr txBox="1"/>
              <p:nvPr/>
            </p:nvSpPr>
            <p:spPr>
              <a:xfrm>
                <a:off x="4415776" y="4905055"/>
                <a:ext cx="264057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 = 10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−4=6</m:t>
                      </m:r>
                    </m:oMath>
                  </m:oMathPara>
                </a14:m>
                <a:endParaRPr lang="fr-FR" sz="2400"/>
              </a:p>
            </p:txBody>
          </p:sp>
        </mc:Choice>
        <mc:Fallback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734CD164-069D-A650-5E27-ED4C71E52D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5776" y="4905055"/>
                <a:ext cx="2640577" cy="461665"/>
              </a:xfrm>
              <a:prstGeom prst="rect">
                <a:avLst/>
              </a:prstGeom>
              <a:blipFill>
                <a:blip r:embed="rId8"/>
                <a:stretch>
                  <a:fillRect b="-1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Flèche : droite 17">
            <a:extLst>
              <a:ext uri="{FF2B5EF4-FFF2-40B4-BE49-F238E27FC236}">
                <a16:creationId xmlns:a16="http://schemas.microsoft.com/office/drawing/2014/main" id="{6AB0038E-41E9-B348-7672-89E769563826}"/>
              </a:ext>
            </a:extLst>
          </p:cNvPr>
          <p:cNvSpPr/>
          <p:nvPr/>
        </p:nvSpPr>
        <p:spPr>
          <a:xfrm>
            <a:off x="3572648" y="4905055"/>
            <a:ext cx="591784" cy="461665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lèche : droite 5">
            <a:extLst>
              <a:ext uri="{FF2B5EF4-FFF2-40B4-BE49-F238E27FC236}">
                <a16:creationId xmlns:a16="http://schemas.microsoft.com/office/drawing/2014/main" id="{E8124503-B79C-424A-87A4-71C0442653E5}"/>
              </a:ext>
            </a:extLst>
          </p:cNvPr>
          <p:cNvSpPr/>
          <p:nvPr/>
        </p:nvSpPr>
        <p:spPr>
          <a:xfrm>
            <a:off x="7657476" y="4896315"/>
            <a:ext cx="591784" cy="461665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F387A7EC-1B03-EDD0-57F5-E8F58AD16CE8}"/>
                  </a:ext>
                </a:extLst>
              </p:cNvPr>
              <p:cNvSpPr txBox="1"/>
              <p:nvPr/>
            </p:nvSpPr>
            <p:spPr>
              <a:xfrm>
                <a:off x="7657476" y="4861575"/>
                <a:ext cx="264057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2400"/>
              </a:p>
            </p:txBody>
          </p:sp>
        </mc:Choice>
        <mc:Fallback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F387A7EC-1B03-EDD0-57F5-E8F58AD16C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7476" y="4861575"/>
                <a:ext cx="2640577" cy="461665"/>
              </a:xfrm>
              <a:prstGeom prst="rect">
                <a:avLst/>
              </a:prstGeom>
              <a:blipFill>
                <a:blip r:embed="rId9"/>
                <a:stretch>
                  <a:fillRect b="-1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val="29085537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  <p:bldP spid="17" grpId="0"/>
      <p:bldP spid="18" grpId="0" animBg="1"/>
      <p:bldP spid="6" grpId="0" animBg="1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BD0053FF-E229-DA00-93FC-35E0A137248D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90169DA0-C5BE-E7DD-82C6-D65288FD0ACE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 Je donne la solution et je vérifie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0C83A67-084C-5016-B0E8-7A18F3F2F31A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>
                <a:latin typeface="Dosis Bold" pitchFamily="2" charset="0"/>
              </a:rPr>
              <a:t>M</a:t>
            </a:r>
            <a:endParaRPr lang="fr-FR" sz="1200" b="1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F8FDD34B-0E15-CC6D-D2E3-918A44DA37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>
        <mc:Choice Requires="a14">
          <p:sp>
            <p:nvSpPr>
              <p:cNvPr id="2" name="D_A_02">
                <a:extLst>
                  <a:ext uri="{FF2B5EF4-FFF2-40B4-BE49-F238E27FC236}">
                    <a16:creationId xmlns:a16="http://schemas.microsoft.com/office/drawing/2014/main" id="{5E2A3CFF-C4FE-FB1D-D62D-73DC8307F801}"/>
                  </a:ext>
                </a:extLst>
              </p:cNvPr>
              <p:cNvSpPr txBox="1"/>
              <p:nvPr/>
            </p:nvSpPr>
            <p:spPr>
              <a:xfrm>
                <a:off x="190500" y="673100"/>
                <a:ext cx="11176000" cy="3048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>
                  <a:spcAft>
                    <a:spcPts val="400"/>
                  </a:spcAft>
                </a:pPr>
                <a:r>
                  <a:rPr lang="fr-FR" sz="1400" i="1">
                    <a:solidFill>
                      <a:schemeClr val="bg1">
                        <a:lumMod val="65000"/>
                      </a:schemeClr>
                    </a:solidFill>
                  </a:rPr>
                  <a:t>L’enseignant indique que,  dans le couple </a:t>
                </a:r>
                <a14:m>
                  <m:oMathPara>
                    <m:oMathParaPr>
                      <m:jc m:val="left"/>
                    </m:oMathParaPr>
                    <m:oMath>
                      <m:d>
                        <m:dPr>
                          <m:begChr m:val="("/>
                          <m:sepChr m:val="|"/>
                          <m:endChr m:val=")"/>
                          <m:grow m:val="on"/>
                          <m:shp m:val="centered"/>
                          <m:ctrlPr>
                            <a:rPr lang="fr-FR" sz="1400" b="0" i="1" smtClean="0"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400" b="0" i="1" smtClean="0"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 ;2</m:t>
                          </m:r>
                        </m:e>
                      </m:d>
                      <m:r>
                        <a:rPr lang="fr-FR" sz="1400" b="0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, 4</m:t>
                      </m:r>
                    </m:oMath>
                  </m:oMathPara>
                </a14:m>
                <a:r>
                  <a:rPr lang="fr-FR" sz="1400" i="1">
                    <a:solidFill>
                      <a:schemeClr val="bg1">
                        <a:lumMod val="65000"/>
                      </a:schemeClr>
                    </a:solidFill>
                  </a:rPr>
                  <a:t> est la valeur de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1400" b="0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r>
                  <a:rPr lang="fr-FR" sz="1400" i="1">
                    <a:solidFill>
                      <a:schemeClr val="bg1">
                        <a:lumMod val="65000"/>
                      </a:schemeClr>
                    </a:solidFill>
                  </a:rPr>
                  <a:t> et 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1400" b="0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r>
                  <a:rPr lang="fr-FR" sz="1400" i="1">
                    <a:solidFill>
                      <a:schemeClr val="bg1">
                        <a:lumMod val="65000"/>
                      </a:schemeClr>
                    </a:solidFill>
                  </a:rPr>
                  <a:t> est la valeur de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1400" b="0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r>
                  <a:rPr lang="fr-FR" sz="1400" i="1">
                    <a:solidFill>
                      <a:schemeClr val="bg1">
                        <a:lumMod val="65000"/>
                      </a:schemeClr>
                    </a:solidFill>
                  </a:rPr>
                  <a:t>. Pour vérifier je remplace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1400" b="0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r>
                  <a:rPr lang="fr-FR" sz="1400" i="1">
                    <a:solidFill>
                      <a:schemeClr val="bg1">
                        <a:lumMod val="65000"/>
                      </a:schemeClr>
                    </a:solidFill>
                  </a:rPr>
                  <a:t> par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1400" b="0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r>
                  <a:rPr lang="fr-FR" sz="1400" i="1">
                    <a:solidFill>
                      <a:schemeClr val="bg1">
                        <a:lumMod val="65000"/>
                      </a:schemeClr>
                    </a:solidFill>
                  </a:rPr>
                  <a:t> et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1400" b="0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r>
                  <a:rPr lang="fr-FR" sz="1400" i="1">
                    <a:solidFill>
                      <a:schemeClr val="bg1">
                        <a:lumMod val="65000"/>
                      </a:schemeClr>
                    </a:solidFill>
                  </a:rPr>
                  <a:t> par 2 </a:t>
                </a:r>
              </a:p>
            </p:txBody>
          </p:sp>
        </mc:Choice>
        <mc:Fallback>
          <p:sp>
            <p:nvSpPr>
              <p:cNvPr id="2" name="D_A_02">
                <a:extLst>
                  <a:ext uri="{FF2B5EF4-FFF2-40B4-BE49-F238E27FC236}">
                    <a16:creationId xmlns:a16="http://schemas.microsoft.com/office/drawing/2014/main" id="{5E2A3CFF-C4FE-FB1D-D62D-73DC8307F8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" y="673100"/>
                <a:ext cx="11176000" cy="304800"/>
              </a:xfrm>
              <a:prstGeom prst="rect">
                <a:avLst/>
              </a:prstGeom>
              <a:blipFill>
                <a:blip r:embed="rId3"/>
                <a:stretch>
                  <a:fillRect l="-164" t="-2000" r="0" b="-22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e 2">
            <a:extLst>
              <a:ext uri="{FF2B5EF4-FFF2-40B4-BE49-F238E27FC236}">
                <a16:creationId xmlns:a16="http://schemas.microsoft.com/office/drawing/2014/main" id="{A81CDBD1-E84B-2A19-1484-D6352F139D15}"/>
              </a:ext>
            </a:extLst>
          </p:cNvPr>
          <p:cNvGrpSpPr/>
          <p:nvPr/>
        </p:nvGrpSpPr>
        <p:grpSpPr>
          <a:xfrm>
            <a:off x="765809" y="2156955"/>
            <a:ext cx="9051728" cy="529591"/>
            <a:chOff x="765809" y="2156955"/>
            <a:chExt cx="9051728" cy="529591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C97C6E68-7E86-F599-AE79-7ECD28390FD7}"/>
                </a:ext>
              </a:extLst>
            </p:cNvPr>
            <p:cNvSpPr txBox="1"/>
            <p:nvPr/>
          </p:nvSpPr>
          <p:spPr>
            <a:xfrm>
              <a:off x="1391993" y="2190917"/>
              <a:ext cx="8425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/>
                <a:t>Je donne la solution de l’équation :</a:t>
              </a:r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6977BF14-2D90-7506-1E82-7BD916BDC0DB}"/>
                </a:ext>
              </a:extLst>
            </p:cNvPr>
            <p:cNvSpPr/>
            <p:nvPr/>
          </p:nvSpPr>
          <p:spPr>
            <a:xfrm>
              <a:off x="765809" y="2156955"/>
              <a:ext cx="529591" cy="52959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/>
                <a:t>3</a:t>
              </a:r>
              <a:endParaRPr lang="fr-FR"/>
            </a:p>
          </p:txBody>
        </p:sp>
      </p:grpSp>
      <mc:AlternateContent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A461BE40-5499-DB79-1949-ED367E161CF8}"/>
                  </a:ext>
                </a:extLst>
              </p:cNvPr>
              <p:cNvSpPr txBox="1"/>
              <p:nvPr/>
            </p:nvSpPr>
            <p:spPr>
              <a:xfrm>
                <a:off x="943951" y="3031649"/>
                <a:ext cx="383163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 +3 </m:t>
                      </m:r>
                      <m:r>
                        <a:rPr lang="fr-FR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 = 10</m:t>
                      </m:r>
                    </m:oMath>
                  </m:oMathPara>
                </a14:m>
                <a:r>
                  <a:rPr lang="fr-FR" sz="2400"/>
                  <a:t>  pour 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fr-FR" sz="2400"/>
              </a:p>
            </p:txBody>
          </p:sp>
        </mc:Choice>
        <mc:Fallback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A461BE40-5499-DB79-1949-ED367E161C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951" y="3031649"/>
                <a:ext cx="3831632" cy="461665"/>
              </a:xfrm>
              <a:prstGeom prst="rect">
                <a:avLst/>
              </a:prstGeom>
              <a:blipFill>
                <a:blip r:embed="rId4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e 12">
            <a:extLst>
              <a:ext uri="{FF2B5EF4-FFF2-40B4-BE49-F238E27FC236}">
                <a16:creationId xmlns:a16="http://schemas.microsoft.com/office/drawing/2014/main" id="{68A25493-C9E4-80C6-5B6B-1AD01487C689}"/>
              </a:ext>
            </a:extLst>
          </p:cNvPr>
          <p:cNvGrpSpPr/>
          <p:nvPr/>
        </p:nvGrpSpPr>
        <p:grpSpPr>
          <a:xfrm>
            <a:off x="765809" y="3865599"/>
            <a:ext cx="6168391" cy="529591"/>
            <a:chOff x="765809" y="4153395"/>
            <a:chExt cx="6168391" cy="52959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E952C699-8D64-5268-12ED-F1798B73886B}"/>
                </a:ext>
              </a:extLst>
            </p:cNvPr>
            <p:cNvSpPr txBox="1"/>
            <p:nvPr/>
          </p:nvSpPr>
          <p:spPr>
            <a:xfrm>
              <a:off x="1391993" y="4187357"/>
              <a:ext cx="554220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/>
                <a:t>Je vérifie :</a:t>
              </a:r>
            </a:p>
          </p:txBody>
        </p:sp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C0BAFAE7-C5D6-50C3-2259-6969CF1BDA7A}"/>
                </a:ext>
              </a:extLst>
            </p:cNvPr>
            <p:cNvSpPr/>
            <p:nvPr/>
          </p:nvSpPr>
          <p:spPr>
            <a:xfrm>
              <a:off x="765809" y="4153395"/>
              <a:ext cx="529591" cy="52959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/>
                <a:t>4</a:t>
              </a:r>
              <a:endParaRPr lang="fr-FR"/>
            </a:p>
          </p:txBody>
        </p:sp>
      </p:grpSp>
      <mc:AlternateContent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AD15991F-BB59-E44A-699A-2BDA084419A1}"/>
                  </a:ext>
                </a:extLst>
              </p:cNvPr>
              <p:cNvSpPr txBox="1"/>
              <p:nvPr/>
            </p:nvSpPr>
            <p:spPr>
              <a:xfrm>
                <a:off x="1428108" y="4937162"/>
                <a:ext cx="46678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</m:t>
                      </m:r>
                      <m:r>
                        <a:rPr lang="fr-FR" sz="2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+</m:t>
                      </m:r>
                      <m:r>
                        <a:rPr lang="fr-FR" sz="2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4+6=10</m:t>
                      </m:r>
                    </m:oMath>
                  </m:oMathPara>
                </a14:m>
                <a:endParaRPr lang="fr-FR" sz="2400"/>
              </a:p>
            </p:txBody>
          </p:sp>
        </mc:Choice>
        <mc:Fallback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AD15991F-BB59-E44A-699A-2BDA084419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8108" y="4937162"/>
                <a:ext cx="4667892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Flèche : droite 19">
            <a:extLst>
              <a:ext uri="{FF2B5EF4-FFF2-40B4-BE49-F238E27FC236}">
                <a16:creationId xmlns:a16="http://schemas.microsoft.com/office/drawing/2014/main" id="{0F4C33AB-D2D2-A563-3E05-98AAEFE1CAA1}"/>
              </a:ext>
            </a:extLst>
          </p:cNvPr>
          <p:cNvSpPr/>
          <p:nvPr/>
        </p:nvSpPr>
        <p:spPr>
          <a:xfrm>
            <a:off x="5203604" y="3037035"/>
            <a:ext cx="591784" cy="461665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0F429148-14F9-EA42-156D-1362993ED7EB}"/>
                  </a:ext>
                </a:extLst>
              </p:cNvPr>
              <p:cNvSpPr txBox="1"/>
              <p:nvPr/>
            </p:nvSpPr>
            <p:spPr>
              <a:xfrm>
                <a:off x="5980167" y="2993136"/>
                <a:ext cx="12072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sz="2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2400"/>
              </a:p>
            </p:txBody>
          </p:sp>
        </mc:Choice>
        <mc:Fallback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0F429148-14F9-EA42-156D-1362993ED7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0167" y="2993136"/>
                <a:ext cx="1207214" cy="461665"/>
              </a:xfrm>
              <a:prstGeom prst="rect">
                <a:avLst/>
              </a:prstGeom>
              <a:blipFill>
                <a:blip r:embed="rId6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 22">
            <a:extLst>
              <a:ext uri="{FF2B5EF4-FFF2-40B4-BE49-F238E27FC236}">
                <a16:creationId xmlns:a16="http://schemas.microsoft.com/office/drawing/2014/main" id="{093E4244-47B2-4B5D-BB15-AD69CB0A7619}"/>
              </a:ext>
            </a:extLst>
          </p:cNvPr>
          <p:cNvSpPr/>
          <p:nvPr/>
        </p:nvSpPr>
        <p:spPr>
          <a:xfrm>
            <a:off x="3834145" y="4969575"/>
            <a:ext cx="809945" cy="39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96103B9-A806-266A-7390-AFF24D337993}"/>
              </a:ext>
            </a:extLst>
          </p:cNvPr>
          <p:cNvSpPr/>
          <p:nvPr/>
        </p:nvSpPr>
        <p:spPr>
          <a:xfrm>
            <a:off x="4719048" y="4969575"/>
            <a:ext cx="809945" cy="39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val="18921771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20" grpId="0" animBg="1"/>
      <p:bldP spid="21" grpId="0"/>
      <p:bldP spid="23" grpId="0" animBg="1"/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Google Shape;15880;p58">
            <a:extLst>
              <a:ext uri="{FF2B5EF4-FFF2-40B4-BE49-F238E27FC236}">
                <a16:creationId xmlns:a16="http://schemas.microsoft.com/office/drawing/2014/main" id="{F1A36840-D294-D5C5-8A2B-2AA43624196E}"/>
              </a:ext>
            </a:extLst>
          </p:cNvPr>
          <p:cNvSpPr txBox="1"/>
          <p:nvPr/>
        </p:nvSpPr>
        <p:spPr>
          <a:xfrm>
            <a:off x="1111537" y="1928185"/>
            <a:ext cx="9968926" cy="3518886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4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 Complétez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>
                <a:latin typeface="Dosis Bold" pitchFamily="2" charset="0"/>
              </a:rPr>
              <a:t>VdC</a:t>
            </a:r>
            <a:endParaRPr lang="fr-FR" sz="1200" b="1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30CA259-49AB-66D3-9C4F-F2C37948987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3C4496F-53E7-5BC5-D053-78C09D5A9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0DAD4F11-4412-B18C-287A-3D7104CC3755}"/>
                  </a:ext>
                </a:extLst>
              </p:cNvPr>
              <p:cNvSpPr txBox="1"/>
              <p:nvPr/>
            </p:nvSpPr>
            <p:spPr>
              <a:xfrm>
                <a:off x="1695071" y="3143611"/>
                <a:ext cx="71936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/>
                  <a:t>Si je rmplace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r>
                  <a:rPr lang="fr-FR" sz="2400"/>
                  <a:t>par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r>
                  <a:rPr lang="fr-FR" sz="2400"/>
                  <a:t> dans l’équation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 +3 </m:t>
                      </m:r>
                      <m:r>
                        <a:rPr lang="fr-FR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=12</m:t>
                      </m:r>
                    </m:oMath>
                  </m:oMathPara>
                </a14:m>
                <a:endParaRPr lang="fr-FR" sz="2400"/>
              </a:p>
            </p:txBody>
          </p:sp>
        </mc:Choice>
        <mc:Fallback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0DAD4F11-4412-B18C-287A-3D7104CC37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5071" y="3143611"/>
                <a:ext cx="7193643" cy="461665"/>
              </a:xfrm>
              <a:prstGeom prst="rect">
                <a:avLst/>
              </a:prstGeom>
              <a:blipFill>
                <a:blip r:embed="rId3"/>
                <a:stretch>
                  <a:fillRect l="-1271" t="-10667" b="-3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24CE7974-C9C6-793B-A1D3-13A06F3583B4}"/>
                  </a:ext>
                </a:extLst>
              </p:cNvPr>
              <p:cNvSpPr txBox="1"/>
              <p:nvPr/>
            </p:nvSpPr>
            <p:spPr>
              <a:xfrm>
                <a:off x="1695071" y="3843236"/>
                <a:ext cx="71936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/>
                  <a:t>J’obtient l’équation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m:rPr>
                          <m:sty m:val="p"/>
                        </m:rPr>
                        <a:rPr lang="fr-FR" sz="2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……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 +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 ……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12</m:t>
                      </m:r>
                    </m:oMath>
                  </m:oMathPara>
                </a14:m>
                <a:endParaRPr lang="fr-FR" sz="2400"/>
              </a:p>
            </p:txBody>
          </p:sp>
        </mc:Choice>
        <mc:Fallback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24CE7974-C9C6-793B-A1D3-13A06F3583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5071" y="3843236"/>
                <a:ext cx="7193643" cy="461665"/>
              </a:xfrm>
              <a:prstGeom prst="rect">
                <a:avLst/>
              </a:prstGeom>
              <a:blipFill>
                <a:blip r:embed="rId4"/>
                <a:stretch>
                  <a:fillRect l="-1271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ZoneTexte 6">
            <a:extLst>
              <a:ext uri="{FF2B5EF4-FFF2-40B4-BE49-F238E27FC236}">
                <a16:creationId xmlns:a16="http://schemas.microsoft.com/office/drawing/2014/main" id="{8B9E1854-B005-A754-9499-F47B240D1F19}"/>
              </a:ext>
            </a:extLst>
          </p:cNvPr>
          <p:cNvSpPr txBox="1"/>
          <p:nvPr/>
        </p:nvSpPr>
        <p:spPr>
          <a:xfrm>
            <a:off x="1042220" y="1410929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/>
              <a:t>Complétez</a:t>
            </a:r>
            <a:endParaRPr lang="fr-FR" sz="2400"/>
          </a:p>
        </p:txBody>
      </p:sp>
    </p:spTree>
    <p:extLst>
      <p:ext uri="{BB962C8B-B14F-4D97-AF65-F5344CB8AC3E}">
        <p14:creationId val="4018945297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63CB3D2D-B741-F8DD-5A41-CB41A93EACAA}"/>
            </a:ext>
          </a:extLst>
        </p:cNvPr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CEE1A1D-CE92-5271-5ABC-824FD1CFCFB6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14:m>
                  <m:oMathPara>
                    <m:oMathParaPr>
                      <m:jc m:val="left"/>
                    </m:oMathParaPr>
                    <m:oMath>
                      <m:r>
                        <m:rPr>
                          <m:sty m:val="bi"/>
                        </m:rPr>
                        <a:rPr lang="fr-FR" sz="1600" b="1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fr-FR" sz="1600" b="1" i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𝐕𝐨𝐢𝐜𝐢</m:t>
                      </m:r>
                      <m:r>
                        <m:rPr>
                          <m:sty m:val="b"/>
                        </m:rPr>
                        <a:rPr lang="fr-FR" sz="1600" b="1" i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fr-FR" sz="1600" b="1" i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𝐥𝐚</m:t>
                      </m:r>
                      <m:r>
                        <m:rPr>
                          <m:sty m:val="b"/>
                        </m:rPr>
                        <a:rPr lang="fr-FR" sz="1600" b="1" i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m:rPr>
                          <m:sty m:val="b"/>
                        </m:rPr>
                        <a:rPr lang="fr-FR" sz="1600" b="1" i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𝐫</m:t>
                      </m:r>
                      <m:r>
                        <m:rPr>
                          <m:sty m:val="b"/>
                        </m:rPr>
                        <a:rPr lang="fr-FR" sz="1600" b="1" i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é</m:t>
                      </m:r>
                      <m:r>
                        <m:rPr>
                          <m:sty m:val="b"/>
                        </m:rPr>
                        <a:rPr lang="fr-FR" sz="1600" b="1" i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𝐩𝐨𝐧𝐬𝐞</m:t>
                      </m:r>
                    </m:oMath>
                  </m:oMathPara>
                </a14:m>
                <a:r>
                  <a:rPr lang="fr-FR" sz="1600" b="1">
                    <a:solidFill>
                      <a:schemeClr val="bg1">
                        <a:lumMod val="65000"/>
                      </a:schemeClr>
                    </a:solidFill>
                  </a:rPr>
                  <a:t>.</a:t>
                </a:r>
              </a:p>
            </p:txBody>
          </p:sp>
        </mc:Choice>
        <mc:Fallback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CEE1A1D-CE92-5271-5ABC-824FD1CFCF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C57C853-C603-123D-8424-14DB495699A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>
                <a:latin typeface="Dosis Bold" pitchFamily="2" charset="0"/>
              </a:rPr>
              <a:t>VdC</a:t>
            </a:r>
            <a:endParaRPr lang="fr-FR" sz="1200" b="1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356AB3D-9CF9-E1B6-A76D-73D9FC0B2267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E7AA0EA-D987-B291-8818-20A0CBCB2B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8" name="Google Shape;15880;p58">
            <a:extLst>
              <a:ext uri="{FF2B5EF4-FFF2-40B4-BE49-F238E27FC236}">
                <a16:creationId xmlns:a16="http://schemas.microsoft.com/office/drawing/2014/main" id="{D1EF5FEF-AF39-BF4E-487C-7FC55AAFCC8C}"/>
              </a:ext>
            </a:extLst>
          </p:cNvPr>
          <p:cNvSpPr txBox="1"/>
          <p:nvPr/>
        </p:nvSpPr>
        <p:spPr>
          <a:xfrm>
            <a:off x="1111537" y="1928185"/>
            <a:ext cx="9968926" cy="3518886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4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E1850848-FEEC-3829-DB8F-09780E717C68}"/>
                  </a:ext>
                </a:extLst>
              </p:cNvPr>
              <p:cNvSpPr txBox="1"/>
              <p:nvPr/>
            </p:nvSpPr>
            <p:spPr>
              <a:xfrm>
                <a:off x="1695071" y="3143611"/>
                <a:ext cx="71936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/>
                  <a:t>Si je rmplace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r>
                  <a:rPr lang="fr-FR" sz="2400"/>
                  <a:t>par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r>
                  <a:rPr lang="fr-FR" sz="2400"/>
                  <a:t> dans l’équation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 +3 </m:t>
                      </m:r>
                      <m:r>
                        <a:rPr lang="fr-FR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=12</m:t>
                      </m:r>
                    </m:oMath>
                  </m:oMathPara>
                </a14:m>
                <a:endParaRPr lang="fr-FR" sz="2400"/>
              </a:p>
            </p:txBody>
          </p:sp>
        </mc:Choice>
        <mc:Fallback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E1850848-FEEC-3829-DB8F-09780E717C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5071" y="3143611"/>
                <a:ext cx="7193643" cy="461665"/>
              </a:xfrm>
              <a:prstGeom prst="rect">
                <a:avLst/>
              </a:prstGeom>
              <a:blipFill>
                <a:blip r:embed="rId4"/>
                <a:stretch>
                  <a:fillRect l="-1271" t="-10667" b="-3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EA9C1AA1-CCC7-D73F-CC48-256467F6E2C5}"/>
                  </a:ext>
                </a:extLst>
              </p:cNvPr>
              <p:cNvSpPr txBox="1"/>
              <p:nvPr/>
            </p:nvSpPr>
            <p:spPr>
              <a:xfrm>
                <a:off x="1695071" y="3843236"/>
                <a:ext cx="71936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/>
                  <a:t>J’obtient l’équation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m:rPr>
                          <m:sty m:val="p"/>
                        </m:rPr>
                        <a:rPr lang="fr-FR" sz="2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……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 +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 ……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12</m:t>
                      </m:r>
                    </m:oMath>
                  </m:oMathPara>
                </a14:m>
                <a:endParaRPr lang="fr-FR" sz="2400"/>
              </a:p>
            </p:txBody>
          </p:sp>
        </mc:Choice>
        <mc:Fallback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EA9C1AA1-CCC7-D73F-CC48-256467F6E2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5071" y="3843236"/>
                <a:ext cx="7193643" cy="461665"/>
              </a:xfrm>
              <a:prstGeom prst="rect">
                <a:avLst/>
              </a:prstGeom>
              <a:blipFill>
                <a:blip r:embed="rId5"/>
                <a:stretch>
                  <a:fillRect l="-1271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C6641D46-DAB7-FEFF-A71F-52A086C258D3}"/>
                  </a:ext>
                </a:extLst>
              </p:cNvPr>
              <p:cNvSpPr txBox="1"/>
              <p:nvPr/>
            </p:nvSpPr>
            <p:spPr>
              <a:xfrm>
                <a:off x="4272542" y="3864878"/>
                <a:ext cx="555683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2400">
                  <a:solidFill>
                    <a:srgbClr val="0040C0"/>
                  </a:solidFill>
                </a:endParaRPr>
              </a:p>
            </p:txBody>
          </p:sp>
        </mc:Choice>
        <mc:Fallback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C6641D46-DAB7-FEFF-A71F-52A086C258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2542" y="3864878"/>
                <a:ext cx="555683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C1EA8590-BCBB-847C-3DFB-85884F17CB43}"/>
                  </a:ext>
                </a:extLst>
              </p:cNvPr>
              <p:cNvSpPr txBox="1"/>
              <p:nvPr/>
            </p:nvSpPr>
            <p:spPr>
              <a:xfrm>
                <a:off x="5291892" y="3864878"/>
                <a:ext cx="555683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400" b="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sz="2400">
                  <a:solidFill>
                    <a:srgbClr val="0040C0"/>
                  </a:solidFill>
                </a:endParaRPr>
              </a:p>
            </p:txBody>
          </p:sp>
        </mc:Choice>
        <mc:Fallback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C1EA8590-BCBB-847C-3DFB-85884F17CB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1892" y="3864878"/>
                <a:ext cx="555683" cy="461665"/>
              </a:xfrm>
              <a:prstGeom prst="rect">
                <a:avLst/>
              </a:prstGeom>
              <a:blipFill>
                <a:blip r:embed="rId7"/>
                <a:stretch>
                  <a:fillRect l="-6593" r="-5495" b="-171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val="18495981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508A93A9-AD34-5D20-B9E8-A7C937AB9D42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5" name="Google Shape;15880;p58">
            <a:extLst>
              <a:ext uri="{FF2B5EF4-FFF2-40B4-BE49-F238E27FC236}">
                <a16:creationId xmlns:a16="http://schemas.microsoft.com/office/drawing/2014/main" id="{A26A14D8-7DDA-ACB5-EEAD-D89C0A6DB8D5}"/>
              </a:ext>
            </a:extLst>
          </p:cNvPr>
          <p:cNvSpPr txBox="1"/>
          <p:nvPr/>
        </p:nvSpPr>
        <p:spPr>
          <a:xfrm>
            <a:off x="1111537" y="1928185"/>
            <a:ext cx="9968926" cy="3518886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4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45" name="D_A_01">
            <a:extLst>
              <a:ext uri="{FF2B5EF4-FFF2-40B4-BE49-F238E27FC236}">
                <a16:creationId xmlns:a16="http://schemas.microsoft.com/office/drawing/2014/main" id="{B8BBF53A-8C5C-7346-0C18-25CE05DDC50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EBC6649-45CB-A455-9428-A012D4FBA2A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F1E377AE-AA5B-69F1-F802-BD9B5ADC318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80C0A1A-9524-C303-BAF6-FE8E7E610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3AAE7136-A665-ED20-3D1A-35910FD3B03A}"/>
                  </a:ext>
                </a:extLst>
              </p:cNvPr>
              <p:cNvSpPr txBox="1"/>
              <p:nvPr/>
            </p:nvSpPr>
            <p:spPr>
              <a:xfrm>
                <a:off x="2894956" y="2409809"/>
                <a:ext cx="71936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/>
                  <a:t>La solution de l’équation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 +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fr-FR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12</m:t>
                      </m:r>
                    </m:oMath>
                  </m:oMathPara>
                </a14:m>
                <a:r>
                  <a:rPr lang="fr-FR" sz="2400"/>
                  <a:t> est</a:t>
                </a:r>
              </a:p>
            </p:txBody>
          </p:sp>
        </mc:Choice>
        <mc:Fallback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3AAE7136-A665-ED20-3D1A-35910FD3B0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4956" y="2409809"/>
                <a:ext cx="7193643" cy="461665"/>
              </a:xfrm>
              <a:prstGeom prst="rect">
                <a:avLst/>
              </a:prstGeom>
              <a:blipFill>
                <a:blip r:embed="rId3"/>
                <a:stretch>
                  <a:fillRect l="-1356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A881FC85-088D-BD3B-22BE-F0FF43B225F4}"/>
                  </a:ext>
                </a:extLst>
              </p:cNvPr>
              <p:cNvSpPr txBox="1"/>
              <p:nvPr/>
            </p:nvSpPr>
            <p:spPr>
              <a:xfrm>
                <a:off x="1827120" y="3429000"/>
                <a:ext cx="7193643" cy="6742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……− ……</m:t>
                          </m:r>
                        </m:num>
                        <m:den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……</m:t>
                          </m:r>
                        </m:den>
                      </m:f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……</m:t>
                          </m:r>
                        </m:num>
                        <m:den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……</m:t>
                          </m:r>
                        </m:den>
                      </m:f>
                    </m:oMath>
                  </m:oMathPara>
                </a14:m>
                <a:endParaRPr lang="fr-FR" sz="2400"/>
              </a:p>
            </p:txBody>
          </p:sp>
        </mc:Choice>
        <mc:Fallback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A881FC85-088D-BD3B-22BE-F0FF43B225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7120" y="3429000"/>
                <a:ext cx="7193643" cy="67422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ZoneTexte 5">
            <a:extLst>
              <a:ext uri="{FF2B5EF4-FFF2-40B4-BE49-F238E27FC236}">
                <a16:creationId xmlns:a16="http://schemas.microsoft.com/office/drawing/2014/main" id="{4B1587F8-8B49-8F5C-4724-5037CEB09B89}"/>
              </a:ext>
            </a:extLst>
          </p:cNvPr>
          <p:cNvSpPr txBox="1"/>
          <p:nvPr/>
        </p:nvSpPr>
        <p:spPr>
          <a:xfrm>
            <a:off x="1042220" y="1410929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/>
              <a:t>Complétez</a:t>
            </a:r>
            <a:endParaRPr lang="fr-FR" sz="2400"/>
          </a:p>
        </p:txBody>
      </p:sp>
    </p:spTree>
    <p:extLst>
      <p:ext uri="{BB962C8B-B14F-4D97-AF65-F5344CB8AC3E}">
        <p14:creationId val="3950639708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/>
              </a:rPr>
              <a:t>Repérage dans la semaine</a:t>
            </a:r>
            <a:endParaRPr kumimoji="0" lang="fr-FR" sz="3200" b="0" i="1" u="none" strike="noStrike" kern="0" cap="none" spc="0" normalizeH="0" baseline="0" noProof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304276"/>
            <a:ext cx="10265100" cy="828000"/>
            <a:chOff x="963450" y="2259806"/>
            <a:chExt cx="10265100" cy="828000"/>
          </a:xfrm>
        </p:grpSpPr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fr-FR" sz="18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Représenter une situation par une équation du 1</a:t>
              </a:r>
              <a:r>
                <a:rPr kumimoji="0" lang="fr-FR" sz="1800" b="1" i="0" u="none" strike="noStrike" kern="1200" cap="none" spc="0" normalizeH="0" baseline="3000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er</a:t>
              </a:r>
              <a:r>
                <a:rPr kumimoji="0" lang="fr-FR" sz="18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 degré à deux inconnues </a:t>
              </a:r>
            </a:p>
          </p:txBody>
        </p:sp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3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fr-FR" sz="18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Séance 2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963450" y="4289788"/>
            <a:ext cx="10265100" cy="828000"/>
            <a:chOff x="963450" y="3925491"/>
            <a:chExt cx="10265100" cy="828000"/>
          </a:xfrm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7DECC7AF-CDE4-5BD9-4725-66E98E22FD2F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fr-FR" sz="18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Représenter une situation par un système de deux équations du 1</a:t>
              </a:r>
              <a:r>
                <a:rPr kumimoji="0" lang="fr-FR" sz="1800" b="1" i="0" u="none" strike="noStrike" kern="1200" cap="none" spc="0" normalizeH="0" baseline="3000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er</a:t>
              </a:r>
              <a:r>
                <a:rPr kumimoji="0" lang="fr-FR" sz="18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 degré à deux inconnues </a:t>
              </a: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fr-FR" sz="18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Séance 4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63450" y="3297032"/>
            <a:ext cx="10265100" cy="828000"/>
            <a:chOff x="963450" y="3092649"/>
            <a:chExt cx="10265100" cy="828000"/>
          </a:xfrm>
        </p:grpSpPr>
        <mc:AlternateContent>
          <mc:Choice Requires="a14">
            <p:sp>
              <p:nvSpPr>
                <p:cNvPr id="21" name="Google Shape;292;p29">
                  <a:extLst>
                    <a:ext uri="{FF2B5EF4-FFF2-40B4-BE49-F238E27FC236}">
                      <a16:creationId xmlns:a16="http://schemas.microsoft.com/office/drawing/2014/main" id="{10C2D34D-FB8B-A95D-F232-29CF7C58B625}"/>
                    </a:ext>
                  </a:extLst>
                </p:cNvPr>
                <p:cNvSpPr/>
                <p:nvPr/>
              </p:nvSpPr>
              <p:spPr>
                <a:xfrm>
                  <a:off x="2428129" y="3092649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solidFill>
                  <a:schemeClr val="bg1"/>
                </a:solid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square" lIns="68570" tIns="34271" rIns="68570" bIns="34271" anchor="ctr" anchorCtr="0" compatLnSpc="1">
                  <a:noAutofit/>
                </a:bodyPr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fr-FR" sz="1800" b="1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Calculer la valeur de</a:t>
                  </a:r>
                  <a:r>
                    <a:rPr kumimoji="0" lang="fr-FR" sz="1800" b="1" i="0" u="none" strike="noStrike" kern="1200" cap="none" spc="0" normalizeH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 </a:t>
                  </a:r>
                  <a14:m>
                    <m:oMathPara>
                      <m:oMathParaPr>
                        <m:jc m:val="left"/>
                      </m:oMathParaPr>
                      <m:oMath>
                        <m:r>
                          <m:rPr>
                            <m:sty m:val="bi"/>
                          </m:rPr>
                          <a:rPr kumimoji="0" lang="fr-FR" sz="1800" b="1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𝒚</m:t>
                        </m:r>
                      </m:oMath>
                    </m:oMathPara>
                  </a14:m>
                  <a:r>
                    <a:rPr kumimoji="0" lang="fr-FR" sz="1800" b="1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 pour une valeur de </a:t>
                  </a:r>
                  <a14:m>
                    <m:oMathPara>
                      <m:oMathParaPr>
                        <m:jc m:val="left"/>
                      </m:oMathParaPr>
                      <m:oMath>
                        <m:r>
                          <m:rPr>
                            <m:sty m:val="bi"/>
                          </m:rPr>
                          <a:rPr kumimoji="0" lang="fr-FR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𝒙</m:t>
                        </m:r>
                      </m:oMath>
                    </m:oMathPara>
                  </a14:m>
                  <a:r>
                    <a:rPr kumimoji="0" lang="fr-FR" sz="1800" b="1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 </a:t>
                  </a:r>
                  <a14:m>
                    <m:oMathPara>
                      <m:oMathParaPr>
                        <m:jc m:val="left"/>
                      </m:oMathParaPr>
                      <m:oMath>
                        <m:r>
                          <m:rPr>
                            <m:sty m:val="bi"/>
                          </m:rPr>
                          <a:rPr kumimoji="0" lang="fr-FR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FF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𝒙</m:t>
                        </m:r>
                      </m:oMath>
                    </m:oMathPara>
                  </a14:m>
                  <a:r>
                    <a:rPr kumimoji="0" lang="fr-FR" sz="18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 </a:t>
                  </a:r>
                  <a14:m>
                    <m:oMathPara>
                      <m:oMathParaPr>
                        <m:jc m:val="left"/>
                      </m:oMathParaPr>
                      <m:oMath>
                        <m:r>
                          <m:rPr>
                            <m:sty m:val="bi"/>
                          </m:rPr>
                          <a:rPr kumimoji="0" lang="fr-FR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FF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</m:t>
                        </m:r>
                      </m:oMath>
                    </m:oMathPara>
                  </a14:m>
                  <a:endParaRPr kumimoji="0" lang="fr-FR" sz="18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mc:Choice>
          <mc:Fallback>
            <p:sp>
              <p:nvSpPr>
                <p:cNvPr id="21" name="Google Shape;292;p29">
                  <a:extLst>
                    <a:ext uri="{FF2B5EF4-FFF2-40B4-BE49-F238E27FC236}">
                      <a16:creationId xmlns:a16="http://schemas.microsoft.com/office/drawing/2014/main" id="{10C2D34D-FB8B-A95D-F232-29CF7C58B62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8129" y="3092649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blipFill>
                  <a:blip r:embed="rId3"/>
                  <a:stretch>
                    <a:fillRect/>
                  </a:stretch>
                </a:blip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/>
                </a:rPr>
                <a:t>Séance 3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963450" y="1239520"/>
            <a:ext cx="10265100" cy="828000"/>
            <a:chOff x="963450" y="1311520"/>
            <a:chExt cx="10265100" cy="828000"/>
          </a:xfrm>
        </p:grpSpPr>
        <p:sp>
          <p:nvSpPr>
            <p:cNvPr id="11" name="Google Shape;286;p29">
              <a:extLst>
                <a:ext uri="{FF2B5EF4-FFF2-40B4-BE49-F238E27FC236}">
                  <a16:creationId xmlns:a16="http://schemas.microsoft.com/office/drawing/2014/main" id="{FFE2AFA5-7DEF-38D8-BDD1-76AEF8185550}"/>
                </a:ext>
              </a:extLst>
            </p:cNvPr>
            <p:cNvSpPr/>
            <p:nvPr/>
          </p:nvSpPr>
          <p:spPr>
            <a:xfrm>
              <a:off x="2428129" y="1311520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fr-FR" sz="18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Effectuer la division d’un binôme par un monôme de degré inférieur </a:t>
              </a:r>
            </a:p>
          </p:txBody>
        </p:sp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fr-FR" sz="18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Séance 1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76000" y="3225032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963450" y="5282544"/>
            <a:ext cx="10265100" cy="828000"/>
            <a:chOff x="963450" y="4784704"/>
            <a:chExt cx="10265100" cy="828000"/>
          </a:xfrm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fr-FR" sz="18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Vérifier si un couple est solution d’un système de deux équations de 1</a:t>
              </a:r>
              <a:r>
                <a:rPr kumimoji="0" lang="fr-FR" sz="1800" b="1" i="0" u="none" strike="noStrike" kern="1200" cap="none" spc="0" normalizeH="0" baseline="3000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er</a:t>
              </a:r>
              <a:r>
                <a:rPr kumimoji="0" lang="fr-FR" sz="18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 degré à deux inconnues </a:t>
              </a: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/>
                </a:rPr>
                <a:t>Séance 5</a:t>
              </a:r>
            </a:p>
          </p:txBody>
        </p:sp>
      </p:grpSp>
    </p:spTree>
    <p:extLst>
      <p:ext uri="{BB962C8B-B14F-4D97-AF65-F5344CB8AC3E}">
        <p14:creationId val="2195902333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1172DD13-74BE-DCCE-E713-CDECF5253705}"/>
            </a:ext>
          </a:extLst>
        </p:cNvPr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A27B6101-D3E3-6218-F58E-B68420050678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14:m>
                  <m:oMathPara>
                    <m:oMathParaPr>
                      <m:jc m:val="left"/>
                    </m:oMathParaPr>
                    <m:oMath>
                      <m:r>
                        <m:rPr>
                          <m:sty m:val="bi"/>
                        </m:rPr>
                        <a:rPr kumimoji="0" lang="fr-FR" sz="1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𝐕𝐨𝐢𝐜𝐢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𝐥𝐚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 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𝐫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é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𝐩𝐨𝐧𝐬𝐞</m:t>
                      </m:r>
                    </m:oMath>
                  </m:oMathPara>
                </a14:m>
                <a:r>
                  <a:rPr kumimoji="0" lang="fr-FR" sz="16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A27B6101-D3E3-6218-F58E-B684200506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2C193F1-88EB-D267-DAF9-E60AC6897E89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>
        <mc:Choice Requires="a14">
          <p:sp>
            <p:nvSpPr>
              <p:cNvPr id="4" name="D_A_02">
                <a:extLst>
                  <a:ext uri="{FF2B5EF4-FFF2-40B4-BE49-F238E27FC236}">
                    <a16:creationId xmlns:a16="http://schemas.microsoft.com/office/drawing/2014/main" id="{BA4D0B22-37ED-31DB-2F7A-8D61357F0352}"/>
                  </a:ext>
                </a:extLst>
              </p:cNvPr>
              <p:cNvSpPr txBox="1"/>
              <p:nvPr/>
            </p:nvSpPr>
            <p:spPr>
              <a:xfrm>
                <a:off x="199736" y="685800"/>
                <a:ext cx="11176000" cy="3048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400"/>
                  </a:spcAft>
                  <a:buClrTx/>
                  <a:buSzTx/>
                  <a:buFontTx/>
                  <a:buNone/>
                  <a:defRPr/>
                </a:pPr>
                <a:r>
                  <a:rPr kumimoji="0" lang="fr-FR" sz="1400" b="0" i="1" u="none" strike="noStrike" kern="1200" cap="none" spc="0" normalizeH="0" baseline="0" noProof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L'enseignant justifie: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kumimoji="0" lang="fr-FR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</m:t>
                      </m:r>
                      <m:r>
                        <a:rPr kumimoji="0" lang="fr-FR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fr-FR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=12−2 ,  </m:t>
                      </m:r>
                      <m:r>
                        <a:rPr kumimoji="0" lang="fr-FR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fr-FR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kumimoji="0" lang="fr-FR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>
                                  <a:lumMod val="6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>
                                  <a:lumMod val="6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12−2</m:t>
                          </m:r>
                        </m:num>
                        <m:den>
                          <m:r>
                            <a:rPr kumimoji="0" lang="fr-FR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>
                                  <a:lumMod val="6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den>
                      </m:f>
                      <m:r>
                        <a:rPr kumimoji="0" lang="fr-FR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kumimoji="0" lang="fr-FR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>
                                  <a:lumMod val="6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>
                                  <a:lumMod val="6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10</m:t>
                          </m:r>
                        </m:num>
                        <m:den>
                          <m:r>
                            <a:rPr kumimoji="0" lang="fr-FR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>
                                  <a:lumMod val="6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kumimoji="0" lang="fr-FR" sz="1400" b="0" i="1" u="none" strike="noStrike" kern="1200" cap="none" spc="0" normalizeH="0" baseline="0" noProof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4" name="D_A_02">
                <a:extLst>
                  <a:ext uri="{FF2B5EF4-FFF2-40B4-BE49-F238E27FC236}">
                    <a16:creationId xmlns:a16="http://schemas.microsoft.com/office/drawing/2014/main" id="{BA4D0B22-37ED-31DB-2F7A-8D61357F03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736" y="685800"/>
                <a:ext cx="11176000" cy="304800"/>
              </a:xfrm>
              <a:prstGeom prst="rect">
                <a:avLst/>
              </a:prstGeom>
              <a:blipFill>
                <a:blip r:embed="rId3"/>
                <a:stretch>
                  <a:fillRect l="-164" t="-4000" r="0" b="-22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age 9">
            <a:extLst>
              <a:ext uri="{FF2B5EF4-FFF2-40B4-BE49-F238E27FC236}">
                <a16:creationId xmlns:a16="http://schemas.microsoft.com/office/drawing/2014/main" id="{45EBE8FB-BC47-AD2F-FC20-9EC74BDA2D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11" name="Google Shape;15880;p58">
            <a:extLst>
              <a:ext uri="{FF2B5EF4-FFF2-40B4-BE49-F238E27FC236}">
                <a16:creationId xmlns:a16="http://schemas.microsoft.com/office/drawing/2014/main" id="{169A52D0-15D7-4F2B-E675-488F56A138B7}"/>
              </a:ext>
            </a:extLst>
          </p:cNvPr>
          <p:cNvSpPr txBox="1"/>
          <p:nvPr/>
        </p:nvSpPr>
        <p:spPr>
          <a:xfrm>
            <a:off x="1111537" y="1928185"/>
            <a:ext cx="9968926" cy="3518886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4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381002D0-6212-CA2E-C086-D098C6245D3C}"/>
                  </a:ext>
                </a:extLst>
              </p:cNvPr>
              <p:cNvSpPr txBox="1"/>
              <p:nvPr/>
            </p:nvSpPr>
            <p:spPr>
              <a:xfrm>
                <a:off x="2894956" y="2409809"/>
                <a:ext cx="71936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/>
                  <a:t>La solution de l’équation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 +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=12</m:t>
                      </m:r>
                    </m:oMath>
                  </m:oMathPara>
                </a14:m>
                <a:r>
                  <a:rPr lang="fr-FR" sz="2400"/>
                  <a:t> est</a:t>
                </a:r>
              </a:p>
            </p:txBody>
          </p:sp>
        </mc:Choice>
        <mc:Fallback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381002D0-6212-CA2E-C086-D098C6245D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4956" y="2409809"/>
                <a:ext cx="7193643" cy="461665"/>
              </a:xfrm>
              <a:prstGeom prst="rect">
                <a:avLst/>
              </a:prstGeom>
              <a:blipFill>
                <a:blip r:embed="rId5"/>
                <a:stretch>
                  <a:fillRect l="-1356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4B0B19F1-9AC5-0775-3A2D-6A6F71F4E224}"/>
                  </a:ext>
                </a:extLst>
              </p:cNvPr>
              <p:cNvSpPr txBox="1"/>
              <p:nvPr/>
            </p:nvSpPr>
            <p:spPr>
              <a:xfrm>
                <a:off x="1827120" y="3429000"/>
                <a:ext cx="7193643" cy="6742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……− ……</m:t>
                          </m:r>
                        </m:num>
                        <m:den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……</m:t>
                          </m:r>
                        </m:den>
                      </m:f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……</m:t>
                          </m:r>
                        </m:num>
                        <m:den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……</m:t>
                          </m:r>
                        </m:den>
                      </m:f>
                    </m:oMath>
                  </m:oMathPara>
                </a14:m>
                <a:endParaRPr lang="fr-FR" sz="2400"/>
              </a:p>
            </p:txBody>
          </p:sp>
        </mc:Choice>
        <mc:Fallback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4B0B19F1-9AC5-0775-3A2D-6A6F71F4E2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7120" y="3429000"/>
                <a:ext cx="7193643" cy="67422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ZoneTexte 5">
            <a:extLst>
              <a:ext uri="{FF2B5EF4-FFF2-40B4-BE49-F238E27FC236}">
                <a16:creationId xmlns:a16="http://schemas.microsoft.com/office/drawing/2014/main" id="{6CD59A53-D245-9B0B-9A05-E49B0EC7DA3F}"/>
              </a:ext>
            </a:extLst>
          </p:cNvPr>
          <p:cNvSpPr txBox="1"/>
          <p:nvPr/>
        </p:nvSpPr>
        <p:spPr>
          <a:xfrm>
            <a:off x="5471927" y="3247327"/>
            <a:ext cx="55517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4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25F98FA-B6AC-665E-631D-56D3AD4D04B5}"/>
              </a:ext>
            </a:extLst>
          </p:cNvPr>
          <p:cNvSpPr txBox="1"/>
          <p:nvPr/>
        </p:nvSpPr>
        <p:spPr>
          <a:xfrm>
            <a:off x="4558964" y="3240469"/>
            <a:ext cx="55517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40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FD101E8-6A05-FF1D-E9DB-9A0D5D95FAEE}"/>
              </a:ext>
            </a:extLst>
          </p:cNvPr>
          <p:cNvSpPr txBox="1"/>
          <p:nvPr/>
        </p:nvSpPr>
        <p:spPr>
          <a:xfrm>
            <a:off x="4954409" y="3830090"/>
            <a:ext cx="58712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4C64026-DE39-0DC8-5AED-C50C0FC4F625}"/>
              </a:ext>
            </a:extLst>
          </p:cNvPr>
          <p:cNvSpPr txBox="1"/>
          <p:nvPr/>
        </p:nvSpPr>
        <p:spPr>
          <a:xfrm>
            <a:off x="6356735" y="3218299"/>
            <a:ext cx="55517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40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DBFC854-E699-F965-E423-9D5F034510E9}"/>
              </a:ext>
            </a:extLst>
          </p:cNvPr>
          <p:cNvSpPr txBox="1"/>
          <p:nvPr/>
        </p:nvSpPr>
        <p:spPr>
          <a:xfrm>
            <a:off x="6340758" y="3830090"/>
            <a:ext cx="58712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>
                <a:solidFill>
                  <a:srgbClr val="FF0000"/>
                </a:solidFill>
              </a:rPr>
              <a:t>3</a:t>
            </a:r>
          </a:p>
        </p:txBody>
      </p:sp>
    </p:spTree>
    <p:extLst>
      <p:ext uri="{BB962C8B-B14F-4D97-AF65-F5344CB8AC3E}">
        <p14:creationId val="31288067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E6E485BA-028B-0ACD-C922-0DCD26126421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5" name="Google Shape;15880;p58">
            <a:extLst>
              <a:ext uri="{FF2B5EF4-FFF2-40B4-BE49-F238E27FC236}">
                <a16:creationId xmlns:a16="http://schemas.microsoft.com/office/drawing/2014/main" id="{0A947F59-8AC6-B421-CA38-7BD7C5575748}"/>
              </a:ext>
            </a:extLst>
          </p:cNvPr>
          <p:cNvSpPr txBox="1"/>
          <p:nvPr/>
        </p:nvSpPr>
        <p:spPr>
          <a:xfrm>
            <a:off x="1111537" y="1928185"/>
            <a:ext cx="9968926" cy="3518886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4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45" name="D_A_01">
            <a:extLst>
              <a:ext uri="{FF2B5EF4-FFF2-40B4-BE49-F238E27FC236}">
                <a16:creationId xmlns:a16="http://schemas.microsoft.com/office/drawing/2014/main" id="{BC8D3E02-0868-8790-52A7-0ADD4907D0FE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89B1685-10D4-79A1-A5DF-103537418CE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B9699DC-E4BC-0F3E-9476-D402819A840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D3D327FF-1461-44C5-B040-6D2D82C11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B599A9BC-4EC3-F25D-1D64-75586A877701}"/>
                  </a:ext>
                </a:extLst>
              </p:cNvPr>
              <p:cNvSpPr txBox="1"/>
              <p:nvPr/>
            </p:nvSpPr>
            <p:spPr>
              <a:xfrm>
                <a:off x="2454728" y="2292923"/>
                <a:ext cx="7193643" cy="645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 m:val="left"/>
                    </m:oMathParaPr>
                    <m:oMath>
                      <m:d>
                        <m:dPr>
                          <m:begChr m:val="("/>
                          <m:sepChr m:val="|"/>
                          <m:endChr m:val=")"/>
                          <m:grow m:val="on"/>
                          <m:shp m:val="centered"/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2 ; </m:t>
                          </m:r>
                          <m:f>
                            <m:fPr>
                              <m:type m:val="bar"/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num>
                            <m:den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r>
                  <a:rPr lang="fr-FR" sz="2400"/>
                  <a:t> est solution de l’équation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=12</m:t>
                      </m:r>
                    </m:oMath>
                  </m:oMathPara>
                </a14:m>
                <a:r>
                  <a:rPr lang="fr-FR" sz="2400"/>
                  <a:t> car:</a:t>
                </a:r>
              </a:p>
            </p:txBody>
          </p:sp>
        </mc:Choice>
        <mc:Fallback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B599A9BC-4EC3-F25D-1D64-75586A8777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4728" y="2292923"/>
                <a:ext cx="7193643" cy="645048"/>
              </a:xfrm>
              <a:prstGeom prst="rect">
                <a:avLst/>
              </a:prstGeom>
              <a:blipFill>
                <a:blip r:embed="rId3"/>
                <a:stretch>
                  <a:fillRect b="-75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96839A42-D671-0C21-0EDB-E5E42292A570}"/>
                  </a:ext>
                </a:extLst>
              </p:cNvPr>
              <p:cNvSpPr txBox="1"/>
              <p:nvPr/>
            </p:nvSpPr>
            <p:spPr>
              <a:xfrm>
                <a:off x="2265341" y="3656422"/>
                <a:ext cx="71936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……+3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 ……= ……</m:t>
                      </m:r>
                    </m:oMath>
                  </m:oMathPara>
                </a14:m>
                <a:endParaRPr lang="fr-FR" sz="2400"/>
              </a:p>
            </p:txBody>
          </p:sp>
        </mc:Choice>
        <mc:Fallback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96839A42-D671-0C21-0EDB-E5E42292A5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5341" y="3656422"/>
                <a:ext cx="7193643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ZoneTexte 6">
            <a:extLst>
              <a:ext uri="{FF2B5EF4-FFF2-40B4-BE49-F238E27FC236}">
                <a16:creationId xmlns:a16="http://schemas.microsoft.com/office/drawing/2014/main" id="{0218D0DD-42D9-EE7F-49E0-49CC186BAA71}"/>
              </a:ext>
            </a:extLst>
          </p:cNvPr>
          <p:cNvSpPr txBox="1"/>
          <p:nvPr/>
        </p:nvSpPr>
        <p:spPr>
          <a:xfrm>
            <a:off x="1042220" y="1410929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/>
              <a:t>Complétez</a:t>
            </a:r>
            <a:endParaRPr lang="fr-FR" sz="2400"/>
          </a:p>
        </p:txBody>
      </p:sp>
    </p:spTree>
    <p:extLst>
      <p:ext uri="{BB962C8B-B14F-4D97-AF65-F5344CB8AC3E}">
        <p14:creationId val="3218179925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CA833244-6222-173A-1AD0-6A50D7C7CF98}"/>
            </a:ext>
          </a:extLst>
        </p:cNvPr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B12702CD-D23A-D1D9-BFC5-52D3380DBAF7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14:m>
                  <m:oMathPara>
                    <m:oMathParaPr>
                      <m:jc m:val="left"/>
                    </m:oMathParaPr>
                    <m:oMath>
                      <m:r>
                        <m:rPr>
                          <m:sty m:val="bi"/>
                        </m:rPr>
                        <a:rPr kumimoji="0" lang="fr-FR" sz="1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𝐕𝐨𝐢𝐜𝐢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𝐥𝐚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𝐛𝐨𝐧𝐧𝐞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𝐫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é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𝐩𝐨𝐧𝐬𝐞</m:t>
                      </m:r>
                    </m:oMath>
                  </m:oMathPara>
                </a14:m>
                <a:r>
                  <a:rPr kumimoji="0" lang="fr-FR" sz="16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B12702CD-D23A-D1D9-BFC5-52D3380DBA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9F939E7-B25A-9697-586A-FD00D2CEBA56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948F090D-CCD4-2DE9-5C6E-526286034D53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0159575F-E9E5-8132-2D73-860BDE97D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8" name="Google Shape;15880;p58">
            <a:extLst>
              <a:ext uri="{FF2B5EF4-FFF2-40B4-BE49-F238E27FC236}">
                <a16:creationId xmlns:a16="http://schemas.microsoft.com/office/drawing/2014/main" id="{882E0DC7-0EAA-5204-5853-3A7B64127165}"/>
              </a:ext>
            </a:extLst>
          </p:cNvPr>
          <p:cNvSpPr txBox="1"/>
          <p:nvPr/>
        </p:nvSpPr>
        <p:spPr>
          <a:xfrm>
            <a:off x="1111537" y="1928185"/>
            <a:ext cx="9968926" cy="3518886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4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2EB1E60A-99AD-42EF-4A55-5423328DAA49}"/>
                  </a:ext>
                </a:extLst>
              </p:cNvPr>
              <p:cNvSpPr txBox="1"/>
              <p:nvPr/>
            </p:nvSpPr>
            <p:spPr>
              <a:xfrm>
                <a:off x="2454728" y="2292923"/>
                <a:ext cx="7193643" cy="645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 m:val="left"/>
                    </m:oMathParaPr>
                    <m:oMath>
                      <m:d>
                        <m:dPr>
                          <m:begChr m:val="("/>
                          <m:sepChr m:val="|"/>
                          <m:endChr m:val=")"/>
                          <m:grow m:val="on"/>
                          <m:shp m:val="centered"/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2 ; </m:t>
                          </m:r>
                          <m:f>
                            <m:fPr>
                              <m:type m:val="bar"/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num>
                            <m:den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r>
                  <a:rPr lang="fr-FR" sz="2400"/>
                  <a:t> est solution de l’équation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=12</m:t>
                      </m:r>
                    </m:oMath>
                  </m:oMathPara>
                </a14:m>
                <a:r>
                  <a:rPr lang="fr-FR" sz="2400"/>
                  <a:t> car:</a:t>
                </a:r>
              </a:p>
            </p:txBody>
          </p:sp>
        </mc:Choice>
        <mc:Fallback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2EB1E60A-99AD-42EF-4A55-5423328DAA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4728" y="2292923"/>
                <a:ext cx="7193643" cy="645048"/>
              </a:xfrm>
              <a:prstGeom prst="rect">
                <a:avLst/>
              </a:prstGeom>
              <a:blipFill>
                <a:blip r:embed="rId4"/>
                <a:stretch>
                  <a:fillRect b="-75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EAF29975-A1E3-CE7D-A49B-E763CC456FC2}"/>
                  </a:ext>
                </a:extLst>
              </p:cNvPr>
              <p:cNvSpPr txBox="1"/>
              <p:nvPr/>
            </p:nvSpPr>
            <p:spPr>
              <a:xfrm>
                <a:off x="2265341" y="3656422"/>
                <a:ext cx="71936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……+3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 ……= ……</m:t>
                      </m:r>
                    </m:oMath>
                  </m:oMathPara>
                </a14:m>
                <a:endParaRPr lang="fr-FR" sz="2400"/>
              </a:p>
            </p:txBody>
          </p:sp>
        </mc:Choice>
        <mc:Fallback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EAF29975-A1E3-CE7D-A49B-E763CC456F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5341" y="3656422"/>
                <a:ext cx="7193643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ZoneTexte 5">
            <a:extLst>
              <a:ext uri="{FF2B5EF4-FFF2-40B4-BE49-F238E27FC236}">
                <a16:creationId xmlns:a16="http://schemas.microsoft.com/office/drawing/2014/main" id="{7000059A-F2EC-4868-2F62-A96A8514F33C}"/>
              </a:ext>
            </a:extLst>
          </p:cNvPr>
          <p:cNvSpPr txBox="1"/>
          <p:nvPr/>
        </p:nvSpPr>
        <p:spPr>
          <a:xfrm>
            <a:off x="4428732" y="3656421"/>
            <a:ext cx="47756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4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0D8A3CF-B8C3-4089-0D77-C7C343CFA4F3}"/>
              </a:ext>
            </a:extLst>
          </p:cNvPr>
          <p:cNvSpPr txBox="1"/>
          <p:nvPr/>
        </p:nvSpPr>
        <p:spPr>
          <a:xfrm>
            <a:off x="6666272" y="3617195"/>
            <a:ext cx="90799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400">
                <a:solidFill>
                  <a:srgbClr val="FF0000"/>
                </a:solidFill>
              </a:rPr>
              <a:t>12</a:t>
            </a:r>
          </a:p>
        </p:txBody>
      </p:sp>
      <mc:AlternateContent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FB9FE2B6-79BA-447C-8F21-2ACEC9648468}"/>
                  </a:ext>
                </a:extLst>
              </p:cNvPr>
              <p:cNvSpPr txBox="1"/>
              <p:nvPr/>
            </p:nvSpPr>
            <p:spPr>
              <a:xfrm>
                <a:off x="5749017" y="3461585"/>
                <a:ext cx="671448" cy="7861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f>
                        <m:fPr>
                          <m:type m:val="bar"/>
                          <m:ctrlPr>
                            <a:rPr lang="fr-FR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fr-F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sz="24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FB9FE2B6-79BA-447C-8F21-2ACEC96484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9017" y="3461585"/>
                <a:ext cx="671448" cy="7861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val="784877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FCE5B757-8DB0-30BF-1879-74D9C66D2358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4127158A-C29A-0654-F136-41E53710FCF9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FD68806-A5F3-DC26-1C50-68AFF5AAB31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6D326045-91F7-D561-20CF-981FABB1E69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D2DF77F-FB41-F6B0-F24F-924A1BA65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AADEAAE2-2772-F623-C413-05C891E01991}"/>
                  </a:ext>
                </a:extLst>
              </p:cNvPr>
              <p:cNvSpPr txBox="1"/>
              <p:nvPr/>
            </p:nvSpPr>
            <p:spPr>
              <a:xfrm>
                <a:off x="1793744" y="2948811"/>
                <a:ext cx="71936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/>
                  <a:t>Dans l’équation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 =5</m:t>
                      </m:r>
                    </m:oMath>
                  </m:oMathPara>
                </a14:m>
                <a:endParaRPr lang="fr-FR" sz="2400"/>
              </a:p>
            </p:txBody>
          </p:sp>
        </mc:Choice>
        <mc:Fallback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AADEAAE2-2772-F623-C413-05C891E019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3744" y="2948811"/>
                <a:ext cx="7193643" cy="461665"/>
              </a:xfrm>
              <a:prstGeom prst="rect">
                <a:avLst/>
              </a:prstGeom>
              <a:blipFill>
                <a:blip r:embed="rId3"/>
                <a:stretch>
                  <a:fillRect l="-1271" t="-10667" b="-3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6DF1CA18-6653-8F77-1FDB-A0B9667FF1E7}"/>
                  </a:ext>
                </a:extLst>
              </p:cNvPr>
              <p:cNvSpPr txBox="1"/>
              <p:nvPr/>
            </p:nvSpPr>
            <p:spPr>
              <a:xfrm>
                <a:off x="1793744" y="3882565"/>
                <a:ext cx="71936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>
                    <a:solidFill>
                      <a:schemeClr val="tx1"/>
                    </a:solidFill>
                  </a:rPr>
                  <a:t>La valeur de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m:rPr>
                          <m:sty m:val="p"/>
                        </m:rPr>
                        <a:rPr lang="fr-FR" sz="2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lang="fr-FR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r>
                  <a:rPr lang="fr-FR" sz="2400"/>
                  <a:t>pour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m:rPr>
                          <m:sty m:val="p"/>
                        </m:rPr>
                        <a:rPr lang="fr-FR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r>
                  <a:rPr lang="fr-FR" sz="2400"/>
                  <a:t> est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 =5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 ……= ……</m:t>
                      </m:r>
                    </m:oMath>
                  </m:oMathPara>
                </a14:m>
                <a:endParaRPr lang="fr-FR" sz="2400"/>
              </a:p>
            </p:txBody>
          </p:sp>
        </mc:Choice>
        <mc:Fallback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6DF1CA18-6653-8F77-1FDB-A0B9667FF1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3744" y="3882565"/>
                <a:ext cx="7193643" cy="461665"/>
              </a:xfrm>
              <a:prstGeom prst="rect">
                <a:avLst/>
              </a:prstGeom>
              <a:blipFill>
                <a:blip r:embed="rId4"/>
                <a:stretch>
                  <a:fillRect l="-1271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Google Shape;15880;p58">
            <a:extLst>
              <a:ext uri="{FF2B5EF4-FFF2-40B4-BE49-F238E27FC236}">
                <a16:creationId xmlns:a16="http://schemas.microsoft.com/office/drawing/2014/main" id="{6A5038BA-262B-CE0A-6C08-E32B455652FE}"/>
              </a:ext>
            </a:extLst>
          </p:cNvPr>
          <p:cNvSpPr txBox="1"/>
          <p:nvPr/>
        </p:nvSpPr>
        <p:spPr>
          <a:xfrm>
            <a:off x="1111537" y="1928185"/>
            <a:ext cx="9968926" cy="3518886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4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992A73B-28D5-A489-DEE9-9B337C3A147E}"/>
              </a:ext>
            </a:extLst>
          </p:cNvPr>
          <p:cNvSpPr txBox="1"/>
          <p:nvPr/>
        </p:nvSpPr>
        <p:spPr>
          <a:xfrm>
            <a:off x="1042220" y="1410929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/>
              <a:t>Complétez</a:t>
            </a:r>
            <a:endParaRPr lang="fr-FR" sz="2400"/>
          </a:p>
        </p:txBody>
      </p:sp>
    </p:spTree>
    <p:extLst>
      <p:ext uri="{BB962C8B-B14F-4D97-AF65-F5344CB8AC3E}">
        <p14:creationId val="3839704588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24D09689-7A2B-3F00-7487-62FDECE9EC56}"/>
            </a:ext>
          </a:extLst>
        </p:cNvPr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6189FBE-59D8-D728-5BBD-44A3A25FED0D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14:m>
                  <m:oMathPara>
                    <m:oMathParaPr>
                      <m:jc m:val="left"/>
                    </m:oMathParaPr>
                    <m:oMath>
                      <m:r>
                        <m:rPr>
                          <m:sty m:val="bi"/>
                        </m:rPr>
                        <a:rPr kumimoji="0" lang="fr-FR" sz="1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𝐕𝐨𝐢𝐜𝐢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𝐥𝐚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𝐛𝐨𝐧𝐧𝐞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𝐫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é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𝐩𝐨𝐧𝐬𝐞</m:t>
                      </m:r>
                    </m:oMath>
                  </m:oMathPara>
                </a14:m>
                <a:r>
                  <a:rPr kumimoji="0" lang="fr-FR" sz="16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6189FBE-59D8-D728-5BBD-44A3A25FED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81CFD31-F7E8-ECF7-5FAD-841E0B4AE22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5468EF5-8721-9543-63A8-334E0CEE20E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5062E76-A555-89A6-E588-0651E24FB9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480853DF-A650-ED20-2D5A-51F5A9CF6B36}"/>
                  </a:ext>
                </a:extLst>
              </p:cNvPr>
              <p:cNvSpPr txBox="1"/>
              <p:nvPr/>
            </p:nvSpPr>
            <p:spPr>
              <a:xfrm>
                <a:off x="1793744" y="2948811"/>
                <a:ext cx="71936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/>
                  <a:t>Dans l’équation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 =5</m:t>
                      </m:r>
                    </m:oMath>
                  </m:oMathPara>
                </a14:m>
                <a:endParaRPr lang="fr-FR" sz="2400"/>
              </a:p>
            </p:txBody>
          </p:sp>
        </mc:Choice>
        <mc:Fallback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480853DF-A650-ED20-2D5A-51F5A9CF6B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3744" y="2948811"/>
                <a:ext cx="7193643" cy="461665"/>
              </a:xfrm>
              <a:prstGeom prst="rect">
                <a:avLst/>
              </a:prstGeom>
              <a:blipFill>
                <a:blip r:embed="rId4"/>
                <a:stretch>
                  <a:fillRect l="-1271" t="-10667" b="-3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756F5D99-EEAB-FBFE-A08D-4B58CE79E07F}"/>
                  </a:ext>
                </a:extLst>
              </p:cNvPr>
              <p:cNvSpPr txBox="1"/>
              <p:nvPr/>
            </p:nvSpPr>
            <p:spPr>
              <a:xfrm>
                <a:off x="1793744" y="3882565"/>
                <a:ext cx="71936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>
                    <a:solidFill>
                      <a:schemeClr val="tx1"/>
                    </a:solidFill>
                  </a:rPr>
                  <a:t>La valeur de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m:rPr>
                          <m:sty m:val="p"/>
                        </m:rPr>
                        <a:rPr lang="fr-FR" sz="2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lang="fr-FR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r>
                  <a:rPr lang="fr-FR" sz="2400"/>
                  <a:t>pour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m:rPr>
                          <m:sty m:val="p"/>
                        </m:rPr>
                        <a:rPr lang="fr-FR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r>
                  <a:rPr lang="fr-FR" sz="2400"/>
                  <a:t> est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 =5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 ……= ……</m:t>
                      </m:r>
                    </m:oMath>
                  </m:oMathPara>
                </a14:m>
                <a:endParaRPr lang="fr-FR" sz="2400"/>
              </a:p>
            </p:txBody>
          </p:sp>
        </mc:Choice>
        <mc:Fallback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756F5D99-EEAB-FBFE-A08D-4B58CE79E0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3744" y="3882565"/>
                <a:ext cx="7193643" cy="461665"/>
              </a:xfrm>
              <a:prstGeom prst="rect">
                <a:avLst/>
              </a:prstGeom>
              <a:blipFill>
                <a:blip r:embed="rId5"/>
                <a:stretch>
                  <a:fillRect l="-1271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Google Shape;15880;p58">
            <a:extLst>
              <a:ext uri="{FF2B5EF4-FFF2-40B4-BE49-F238E27FC236}">
                <a16:creationId xmlns:a16="http://schemas.microsoft.com/office/drawing/2014/main" id="{4EFAF237-93BA-3AAB-F3F6-6EEFBFA6C27C}"/>
              </a:ext>
            </a:extLst>
          </p:cNvPr>
          <p:cNvSpPr txBox="1"/>
          <p:nvPr/>
        </p:nvSpPr>
        <p:spPr>
          <a:xfrm>
            <a:off x="1111537" y="1957682"/>
            <a:ext cx="9968926" cy="3518886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4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A70F60-A86E-697A-BDEE-84BC857751B2}"/>
              </a:ext>
            </a:extLst>
          </p:cNvPr>
          <p:cNvSpPr txBox="1"/>
          <p:nvPr/>
        </p:nvSpPr>
        <p:spPr>
          <a:xfrm>
            <a:off x="7828764" y="3882566"/>
            <a:ext cx="62697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40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951C8B5-422B-95CC-DDBE-104ED94905D4}"/>
              </a:ext>
            </a:extLst>
          </p:cNvPr>
          <p:cNvSpPr txBox="1"/>
          <p:nvPr/>
        </p:nvSpPr>
        <p:spPr>
          <a:xfrm>
            <a:off x="6859936" y="3882565"/>
            <a:ext cx="62697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400">
                <a:solidFill>
                  <a:srgbClr val="FF0000"/>
                </a:solidFill>
              </a:rPr>
              <a:t>2</a:t>
            </a:r>
          </a:p>
        </p:txBody>
      </p:sp>
    </p:spTree>
    <p:extLst>
      <p:ext uri="{BB962C8B-B14F-4D97-AF65-F5344CB8AC3E}">
        <p14:creationId val="7537468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val="891796485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alphaModFix/>
          </a:blip>
          <a:srcRect l="2318" t="72303" r="2289" b="454"/>
          <a:stretch>
            <a:fillRect/>
          </a:stretch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5124450" y="623415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>
                <a:solidFill>
                  <a:sysClr val="windowText" lastClr="000000"/>
                </a:solidFill>
              </a:rPr>
              <a:t>Page 43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FA2DB76-66DF-22E0-3D1B-EFEBCEACD9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2608" y="1007533"/>
            <a:ext cx="9725868" cy="4829594"/>
          </a:xfrm>
          <a:prstGeom prst="rect">
            <a:avLst/>
          </a:prstGeom>
        </p:spPr>
      </p:pic>
    </p:spTree>
    <p:extLst>
      <p:ext uri="{BB962C8B-B14F-4D97-AF65-F5344CB8AC3E}">
        <p14:creationId val="2309063496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F3BE489-2178-30E7-B219-76F1EDF5EB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2608" y="1007533"/>
            <a:ext cx="9725868" cy="4829594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CFFD3D77-3C67-01B0-2B71-C89F4BB57772}"/>
              </a:ext>
            </a:extLst>
          </p:cNvPr>
          <p:cNvSpPr txBox="1"/>
          <p:nvPr/>
        </p:nvSpPr>
        <p:spPr>
          <a:xfrm>
            <a:off x="3962400" y="2419048"/>
            <a:ext cx="391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rgbClr val="FF0000"/>
                </a:solidFill>
              </a:rPr>
              <a:t>4</a:t>
            </a:r>
          </a:p>
        </p:txBody>
      </p:sp>
      <mc:AlternateContent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1F8A0236-DE24-2E9A-DBB3-7A4F6F76502C}"/>
                  </a:ext>
                </a:extLst>
              </p:cNvPr>
              <p:cNvSpPr txBox="1"/>
              <p:nvPr/>
            </p:nvSpPr>
            <p:spPr>
              <a:xfrm>
                <a:off x="8773881" y="2405740"/>
                <a:ext cx="39188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1F8A0236-DE24-2E9A-DBB3-7A4F6F765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3881" y="2405740"/>
                <a:ext cx="391886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025D9B84-7769-C812-A185-F27B8B1BB004}"/>
                  </a:ext>
                </a:extLst>
              </p:cNvPr>
              <p:cNvSpPr txBox="1"/>
              <p:nvPr/>
            </p:nvSpPr>
            <p:spPr>
              <a:xfrm>
                <a:off x="2166258" y="3581402"/>
                <a:ext cx="39188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025D9B84-7769-C812-A185-F27B8B1BB0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6258" y="3581402"/>
                <a:ext cx="391886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8CA31C75-46EC-9A72-4065-E2A44008CAA5}"/>
                  </a:ext>
                </a:extLst>
              </p:cNvPr>
              <p:cNvSpPr txBox="1"/>
              <p:nvPr/>
            </p:nvSpPr>
            <p:spPr>
              <a:xfrm>
                <a:off x="5837765" y="3603174"/>
                <a:ext cx="141514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12−4=8</m:t>
                      </m:r>
                    </m:oMath>
                  </m:oMathPara>
                </a14:m>
                <a:endParaRPr lang="fr-FR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8CA31C75-46EC-9A72-4065-E2A44008CA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7765" y="3603174"/>
                <a:ext cx="1415142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385C49FE-D4D7-B709-7AF9-B6224C203EA5}"/>
                  </a:ext>
                </a:extLst>
              </p:cNvPr>
              <p:cNvSpPr txBox="1"/>
              <p:nvPr/>
            </p:nvSpPr>
            <p:spPr>
              <a:xfrm>
                <a:off x="8969824" y="3470445"/>
                <a:ext cx="1222225" cy="634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f>
                        <m:fPr>
                          <m:type m:val="bar"/>
                          <m:ctrlPr>
                            <a:rPr lang="fr-F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fr-FR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385C49FE-D4D7-B709-7AF9-B6224C203E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9824" y="3470445"/>
                <a:ext cx="1222225" cy="63478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05EDBBF2-AFAF-B0D8-F74C-C436788F7DD1}"/>
                  </a:ext>
                </a:extLst>
              </p:cNvPr>
              <p:cNvSpPr txBox="1"/>
              <p:nvPr/>
            </p:nvSpPr>
            <p:spPr>
              <a:xfrm>
                <a:off x="2318658" y="4691744"/>
                <a:ext cx="39188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05EDBBF2-AFAF-B0D8-F74C-C436788F7D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8658" y="4691744"/>
                <a:ext cx="391886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187A75FC-7191-2EA6-82DC-3F1E5046FC79}"/>
                  </a:ext>
                </a:extLst>
              </p:cNvPr>
              <p:cNvSpPr txBox="1"/>
              <p:nvPr/>
            </p:nvSpPr>
            <p:spPr>
              <a:xfrm>
                <a:off x="5203375" y="4713517"/>
                <a:ext cx="39188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187A75FC-7191-2EA6-82DC-3F1E5046FC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3375" y="4713517"/>
                <a:ext cx="391886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AA2E083D-DDCC-43FF-D518-0D2FC1EF8689}"/>
                  </a:ext>
                </a:extLst>
              </p:cNvPr>
              <p:cNvSpPr txBox="1"/>
              <p:nvPr/>
            </p:nvSpPr>
            <p:spPr>
              <a:xfrm>
                <a:off x="3418117" y="5301339"/>
                <a:ext cx="39188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AA2E083D-DDCC-43FF-D518-0D2FC1EF86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8117" y="5301339"/>
                <a:ext cx="391886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08F7C33C-F0F6-E6DF-87F6-4A304FE7FD6A}"/>
                  </a:ext>
                </a:extLst>
              </p:cNvPr>
              <p:cNvSpPr txBox="1"/>
              <p:nvPr/>
            </p:nvSpPr>
            <p:spPr>
              <a:xfrm>
                <a:off x="4125687" y="5301336"/>
                <a:ext cx="39188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08F7C33C-F0F6-E6DF-87F6-4A304FE7FD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5687" y="5301336"/>
                <a:ext cx="391886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B39A556A-9FD2-3CB8-A632-1F0DB0437F7A}"/>
                  </a:ext>
                </a:extLst>
              </p:cNvPr>
              <p:cNvSpPr txBox="1"/>
              <p:nvPr/>
            </p:nvSpPr>
            <p:spPr>
              <a:xfrm>
                <a:off x="4702635" y="5301332"/>
                <a:ext cx="39188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B39A556A-9FD2-3CB8-A632-1F0DB0437F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2635" y="5301332"/>
                <a:ext cx="391886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7A6D3A9B-91EF-08B7-5D16-875C20673C95}"/>
                  </a:ext>
                </a:extLst>
              </p:cNvPr>
              <p:cNvSpPr txBox="1"/>
              <p:nvPr/>
            </p:nvSpPr>
            <p:spPr>
              <a:xfrm>
                <a:off x="5257809" y="5301328"/>
                <a:ext cx="39188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fr-FR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7A6D3A9B-91EF-08B7-5D16-875C20673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7809" y="5301328"/>
                <a:ext cx="391886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val="42945246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E2DBDBD6-4FFA-3EA6-5701-6B14244748E1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F1D3CBC-A0E0-EEC1-572F-7355AEE13408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AC1D281B-5209-3867-1217-AA51027B42F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C583F5-094E-87E4-3869-282A627A087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66794E3D-954C-2262-BB83-03636CCCC5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026EF9E1-4B9D-5DA6-2863-C7BBD0A498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5483556-85F4-B4F5-BE98-BAFD6D8734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BB37E20-4742-B7B7-CA85-7C9FDD94DA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195" y="1342602"/>
            <a:ext cx="10906385" cy="4477595"/>
          </a:xfrm>
          <a:prstGeom prst="rect">
            <a:avLst/>
          </a:prstGeom>
        </p:spPr>
      </p:pic>
    </p:spTree>
    <p:extLst>
      <p:ext uri="{BB962C8B-B14F-4D97-AF65-F5344CB8AC3E}">
        <p14:creationId val="1432823778"/>
      </p:ext>
    </p:extLst>
  </p:cSld>
  <p:clrMapOvr>
    <a:masterClrMapping/>
  </p:clrMapOvr>
  <p:transition/>
  <p:timing/>
</p:sld>
</file>

<file path=ppt/slides/slide3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CBA66662-016A-387F-57E2-9F1D653F1118}"/>
            </a:ext>
          </a:extLst>
        </p:cNvPr>
        <p:cNvGrpSpPr/>
        <p:nvPr/>
      </p:nvGrpSpPr>
      <p:grpSpPr>
        <a:xfrm>
          <a:off x="0" y="0"/>
          <a: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8B06BD6C-13CF-BB2D-0FF7-70C4FAEAC0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F6437BFE-D828-EE17-94C7-3034050A395A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501E6BC0-19F8-6C9B-B215-920ACF14711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BFC3C961-6547-7B21-9791-EAA0117164B1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alphaModFix/>
          </a:blip>
          <a:srcRect l="2318" t="72303" r="2289" b="454"/>
          <a:stretch>
            <a:fillRect/>
          </a:stretch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1980EB3-86DF-69CA-1E19-D8094E69FA59}"/>
              </a:ext>
            </a:extLst>
          </p:cNvPr>
          <p:cNvSpPr/>
          <p:nvPr/>
        </p:nvSpPr>
        <p:spPr>
          <a:xfrm>
            <a:off x="5124450" y="61722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43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C69B4A2-398F-F1BF-92D3-64388CCA6F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195" y="1342602"/>
            <a:ext cx="10906385" cy="4477595"/>
          </a:xfrm>
          <a:prstGeom prst="rect">
            <a:avLst/>
          </a:prstGeom>
        </p:spPr>
      </p:pic>
      <mc:AlternateContent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193433B0-347F-11F5-23C7-0A46DDFCDE29}"/>
                  </a:ext>
                </a:extLst>
              </p:cNvPr>
              <p:cNvSpPr txBox="1"/>
              <p:nvPr/>
            </p:nvSpPr>
            <p:spPr>
              <a:xfrm>
                <a:off x="3104445" y="1919111"/>
                <a:ext cx="9595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14:m>
                  <m:oMathPara>
                    <m:oMathParaPr>
                      <m:jc m:val="left"/>
                    </m:oMathParaPr>
                    <m:oMath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</m:oMath>
                  </m:oMathPara>
                </a14:m>
                <a:r>
                  <a:rPr kumimoji="0" lang="fr-FR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par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</m:t>
                      </m:r>
                    </m:oMath>
                  </m:oMathPara>
                </a14:m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193433B0-347F-11F5-23C7-0A46DDFCDE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4445" y="1919111"/>
                <a:ext cx="959555" cy="369332"/>
              </a:xfrm>
              <a:prstGeom prst="rect">
                <a:avLst/>
              </a:prstGeom>
              <a:blipFill>
                <a:blip r:embed="rId5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0917E039-B1F5-055C-7FB7-A19EBB47BE22}"/>
                  </a:ext>
                </a:extLst>
              </p:cNvPr>
              <p:cNvSpPr txBox="1"/>
              <p:nvPr/>
            </p:nvSpPr>
            <p:spPr>
              <a:xfrm>
                <a:off x="9127073" y="1919111"/>
                <a:ext cx="187959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14:m>
                  <m:oMathPara>
                    <m:oMathParaPr>
                      <m:jc m:val="left"/>
                    </m:oMathParaPr>
                    <m:oMath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×1</m:t>
                      </m:r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+3</m:t>
                      </m:r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r>
                  <a:rPr kumimoji="0" lang="fr-FR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14</m:t>
                      </m:r>
                    </m:oMath>
                  </m:oMathPara>
                </a14:m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0917E039-B1F5-055C-7FB7-A19EBB47BE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7073" y="1919111"/>
                <a:ext cx="1879594" cy="369332"/>
              </a:xfrm>
              <a:prstGeom prst="rect">
                <a:avLst/>
              </a:prstGeom>
              <a:blipFill>
                <a:blip r:embed="rId6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FDB6D6F6-CB9B-E116-23A2-18197E07E55D}"/>
                  </a:ext>
                </a:extLst>
              </p:cNvPr>
              <p:cNvSpPr txBox="1"/>
              <p:nvPr/>
            </p:nvSpPr>
            <p:spPr>
              <a:xfrm>
                <a:off x="1253067" y="3268130"/>
                <a:ext cx="187959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14:m>
                  <m:oMathPara>
                    <m:oMathParaPr>
                      <m:jc m:val="left"/>
                    </m:oMathParaPr>
                    <m:oMath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2+3</m:t>
                      </m:r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r>
                  <a:rPr kumimoji="0" lang="fr-FR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14</m:t>
                      </m:r>
                    </m:oMath>
                  </m:oMathPara>
                </a14:m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FDB6D6F6-CB9B-E116-23A2-18197E07E5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3067" y="3268130"/>
                <a:ext cx="1879594" cy="369332"/>
              </a:xfrm>
              <a:prstGeom prst="rect">
                <a:avLst/>
              </a:prstGeom>
              <a:blipFill>
                <a:blip r:embed="rId7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5A781A9C-81EA-C550-24A9-2A6C54229919}"/>
                  </a:ext>
                </a:extLst>
              </p:cNvPr>
              <p:cNvSpPr txBox="1"/>
              <p:nvPr/>
            </p:nvSpPr>
            <p:spPr>
              <a:xfrm>
                <a:off x="4871156" y="3285062"/>
                <a:ext cx="219639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14:m>
                  <m:oMathPara>
                    <m:oMathParaPr>
                      <m:jc m:val="left"/>
                    </m:oMathParaPr>
                    <m:oMath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</m:t>
                      </m:r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r>
                  <a:rPr kumimoji="0" lang="fr-FR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14−2=12</m:t>
                      </m:r>
                    </m:oMath>
                  </m:oMathPara>
                </a14:m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5A781A9C-81EA-C550-24A9-2A6C542299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1156" y="3285062"/>
                <a:ext cx="2196393" cy="369332"/>
              </a:xfrm>
              <a:prstGeom prst="rect">
                <a:avLst/>
              </a:prstGeom>
              <a:blipFill>
                <a:blip r:embed="rId8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3E7B16C4-7B5E-923E-7F08-1FA04496259A}"/>
                  </a:ext>
                </a:extLst>
              </p:cNvPr>
              <p:cNvSpPr txBox="1"/>
              <p:nvPr/>
            </p:nvSpPr>
            <p:spPr>
              <a:xfrm>
                <a:off x="9968089" y="3316106"/>
                <a:ext cx="406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14:m>
                  <m:oMathPara>
                    <m:oMathParaPr>
                      <m:jc/>
                    </m:oMathParaPr>
                    <m:oMath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</m:t>
                      </m:r>
                    </m:oMath>
                  </m:oMathPara>
                </a14:m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3E7B16C4-7B5E-923E-7F08-1FA0449625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8089" y="3316106"/>
                <a:ext cx="406400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C2F00033-00C9-833D-FE9E-91A77B65CEAB}"/>
                  </a:ext>
                </a:extLst>
              </p:cNvPr>
              <p:cNvSpPr txBox="1"/>
              <p:nvPr/>
            </p:nvSpPr>
            <p:spPr>
              <a:xfrm>
                <a:off x="1834437" y="4619979"/>
                <a:ext cx="406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14:m>
                  <m:oMathPara>
                    <m:oMathParaPr>
                      <m:jc/>
                    </m:oMathParaPr>
                    <m:oMath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</m:t>
                      </m:r>
                    </m:oMath>
                  </m:oMathPara>
                </a14:m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C2F00033-00C9-833D-FE9E-91A77B65CE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4437" y="4619979"/>
                <a:ext cx="406400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509657AB-B812-F604-B4BA-2B6E24E00E7F}"/>
                  </a:ext>
                </a:extLst>
              </p:cNvPr>
              <p:cNvSpPr txBox="1"/>
              <p:nvPr/>
            </p:nvSpPr>
            <p:spPr>
              <a:xfrm>
                <a:off x="5215463" y="4614333"/>
                <a:ext cx="406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14:m>
                  <m:oMathPara>
                    <m:oMathParaPr>
                      <m:jc/>
                    </m:oMathParaPr>
                    <m:oMath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</m:t>
                      </m:r>
                    </m:oMath>
                  </m:oMathPara>
                </a14:m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509657AB-B812-F604-B4BA-2B6E24E00E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5463" y="4614333"/>
                <a:ext cx="406400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478176B3-369E-4DCF-CD9F-927320493923}"/>
                  </a:ext>
                </a:extLst>
              </p:cNvPr>
              <p:cNvSpPr txBox="1"/>
              <p:nvPr/>
            </p:nvSpPr>
            <p:spPr>
              <a:xfrm>
                <a:off x="4679237" y="4642554"/>
                <a:ext cx="406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14:m>
                  <m:oMathPara>
                    <m:oMathParaPr>
                      <m:jc/>
                    </m:oMathParaPr>
                    <m:oMath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</m:t>
                      </m:r>
                    </m:oMath>
                  </m:oMathPara>
                </a14:m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478176B3-369E-4DCF-CD9F-9273204939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9237" y="4642554"/>
                <a:ext cx="406400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3E71CCDF-8AEB-45D1-6257-7560F8396160}"/>
                  </a:ext>
                </a:extLst>
              </p:cNvPr>
              <p:cNvSpPr txBox="1"/>
              <p:nvPr/>
            </p:nvSpPr>
            <p:spPr>
              <a:xfrm>
                <a:off x="9234317" y="4611509"/>
                <a:ext cx="187959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14:m>
                  <m:oMathPara>
                    <m:oMathParaPr>
                      <m:jc m:val="left"/>
                    </m:oMathParaPr>
                    <m:oMath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+3</m:t>
                      </m:r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r>
                  <a:rPr kumimoji="0" lang="fr-FR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14</m:t>
                      </m:r>
                    </m:oMath>
                  </m:oMathPara>
                </a14:m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3E71CCDF-8AEB-45D1-6257-7560F83961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4317" y="4611509"/>
                <a:ext cx="1879594" cy="369332"/>
              </a:xfrm>
              <a:prstGeom prst="rect">
                <a:avLst/>
              </a:prstGeom>
              <a:blipFill>
                <a:blip r:embed="rId13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5873F8B6-724B-B7C8-A6D2-6A70B5CDD908}"/>
                  </a:ext>
                </a:extLst>
              </p:cNvPr>
              <p:cNvSpPr txBox="1"/>
              <p:nvPr/>
            </p:nvSpPr>
            <p:spPr>
              <a:xfrm>
                <a:off x="2641601" y="5266271"/>
                <a:ext cx="364631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14:m>
                  <m:oMathPara>
                    <m:oMathParaPr>
                      <m:jc m:val="left"/>
                    </m:oMathParaPr>
                    <m:oMath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×1</m:t>
                      </m:r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+3</m:t>
                      </m:r>
                      <m:r>
                        <a:rPr kumimoji="0" lang="fr-FR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×</m:t>
                      </m:r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4</m:t>
                      </m:r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=2+12=</m:t>
                      </m:r>
                    </m:oMath>
                  </m:oMathPara>
                </a14:m>
                <a:r>
                  <a:rPr kumimoji="0" lang="fr-FR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14</m:t>
                      </m:r>
                    </m:oMath>
                  </m:oMathPara>
                </a14:m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5873F8B6-724B-B7C8-A6D2-6A70B5CDD9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1601" y="5266271"/>
                <a:ext cx="3646310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val="4899029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rPr>
              <a:t>Structure de la séance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1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2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3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(VdC)</a:t>
              </a:r>
              <a:r>
                <a:rPr lang="ar-MA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4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5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6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p:transition/>
  <p:timing/>
</p:sld>
</file>

<file path=ppt/slides/slide4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>
                  <a:solidFill>
                    <a:schemeClr val="tx1"/>
                  </a:solidFill>
                </a:rPr>
                <a:t>Pratique autonome : </a:t>
              </a:r>
              <a:br>
                <a:rPr lang="fr-FR" sz="5600" b="1">
                  <a:solidFill>
                    <a:schemeClr val="tx1"/>
                  </a:solidFill>
                </a:rPr>
              </a:br>
              <a:r>
                <a:rPr lang="fr-FR" sz="5600" b="1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val="3559698994"/>
      </p:ext>
    </p:extLst>
  </p:cSld>
  <p:clrMapOvr>
    <a:masterClrMapping/>
  </p:clrMapOvr>
  <p:transition/>
  <p:timing/>
</p:sld>
</file>

<file path=ppt/slides/slide4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>
                <a:latin typeface="Dosis Bold" pitchFamily="2" charset="0"/>
              </a:rPr>
              <a:t>PA</a:t>
            </a:r>
            <a:endParaRPr lang="fr-FR" sz="1200" b="1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>
                <a:solidFill>
                  <a:sysClr val="windowText" lastClr="000000"/>
                </a:solidFill>
              </a:rPr>
              <a:t>Page 43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36165DC-A51B-3901-4F10-D7BE835717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668" y="2258526"/>
            <a:ext cx="10190042" cy="2333751"/>
          </a:xfrm>
          <a:prstGeom prst="rect">
            <a:avLst/>
          </a:prstGeom>
        </p:spPr>
      </p:pic>
    </p:spTree>
    <p:extLst>
      <p:ext uri="{BB962C8B-B14F-4D97-AF65-F5344CB8AC3E}">
        <p14:creationId val="3330532315"/>
      </p:ext>
    </p:extLst>
  </p:cSld>
  <p:clrMapOvr>
    <a:masterClrMapping/>
  </p:clrMapOvr>
  <p:transition/>
  <p:timing/>
</p:sld>
</file>

<file path=ppt/slides/slide4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>
                <a:latin typeface="Dosis Bold" pitchFamily="2" charset="0"/>
              </a:rPr>
              <a:t>PA</a:t>
            </a:r>
            <a:endParaRPr lang="fr-FR" sz="1200" b="1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>
            <a:fillRect/>
          </a:stretch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val="345249368"/>
      </p:ext>
    </p:extLst>
  </p:cSld>
  <p:clrMapOvr>
    <a:masterClrMapping/>
  </p:clrMapOvr>
  <p:transition/>
  <p:timing/>
</p:sld>
</file>

<file path=ppt/slides/slide4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val="17599050"/>
      </p:ext>
    </p:extLst>
  </p:cSld>
  <p:clrMapOvr>
    <a:masterClrMapping/>
  </p:clrMapOvr>
  <p:transition/>
  <p:timing/>
</p:sld>
</file>

<file path=ppt/slides/slide4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Dans cette séance nous avons appris 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>
                <a:latin typeface="Dosis Bold" pitchFamily="2" charset="0"/>
              </a:rPr>
              <a:t>C</a:t>
            </a:r>
            <a:endParaRPr lang="fr-FR" sz="1200" b="1">
              <a:latin typeface="Dosis Bold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662D570-21FE-C2D8-C0C3-9683D93C61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4081" y="1860722"/>
            <a:ext cx="8940558" cy="4534293"/>
          </a:xfrm>
          <a:prstGeom prst="rect">
            <a:avLst/>
          </a:prstGeom>
        </p:spPr>
      </p:pic>
      <mc:AlternateContent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2C45F50B-60F8-96E4-1919-52C87DC5C4AC}"/>
                  </a:ext>
                </a:extLst>
              </p:cNvPr>
              <p:cNvSpPr txBox="1"/>
              <p:nvPr/>
            </p:nvSpPr>
            <p:spPr>
              <a:xfrm>
                <a:off x="751112" y="1251857"/>
                <a:ext cx="907868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/>
                  <a:t>Pour calculer la valeur de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r>
                  <a:rPr lang="fr-FR" sz="2400"/>
                  <a:t> pour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= 1 </m:t>
                      </m:r>
                    </m:oMath>
                  </m:oMathPara>
                </a14:m>
                <a:r>
                  <a:rPr lang="fr-FR" sz="2400"/>
                  <a:t>dans l’équation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 = 10</m:t>
                      </m:r>
                    </m:oMath>
                  </m:oMathPara>
                </a14:m>
                <a:endParaRPr lang="fr-FR" sz="2400"/>
              </a:p>
            </p:txBody>
          </p:sp>
        </mc:Choice>
        <mc:Fallback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2C45F50B-60F8-96E4-1919-52C87DC5C4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112" y="1251857"/>
                <a:ext cx="9078687" cy="461665"/>
              </a:xfrm>
              <a:prstGeom prst="rect">
                <a:avLst/>
              </a:prstGeom>
              <a:blipFill>
                <a:blip r:embed="rId4"/>
                <a:stretch>
                  <a:fillRect l="-1007" t="-10526" r="0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val="1700131774"/>
      </p:ext>
    </p:extLst>
  </p:cSld>
  <p:clrMapOvr>
    <a:masterClrMapping/>
  </p:clrMapOvr>
  <p:transition/>
  <p:timing/>
</p:sld>
</file>

<file path=ppt/slides/slide4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C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43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E55F3C0-EA85-8D04-7447-101D1366DF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223" y="2037511"/>
            <a:ext cx="10786283" cy="2517866"/>
          </a:xfrm>
          <a:prstGeom prst="rect">
            <a:avLst/>
          </a:prstGeom>
        </p:spPr>
      </p:pic>
    </p:spTree>
    <p:extLst>
      <p:ext uri="{BB962C8B-B14F-4D97-AF65-F5344CB8AC3E}">
        <p14:creationId val="90655980"/>
      </p:ext>
    </p:extLst>
  </p:cSld>
  <p:clrMapOvr>
    <a:masterClrMapping/>
  </p:clrMapOvr>
  <p:transition/>
  <p:timing/>
</p:sld>
</file>

<file path=ppt/slides/slide4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val="3820967027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F0C1EEEB-1A76-97CC-9AFF-0D5EE95CA91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1BDDED31-DC3C-71E6-293B-9B41DDF5183D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10" name="Google Shape;252;p28">
              <a:extLst>
                <a:ext uri="{FF2B5EF4-FFF2-40B4-BE49-F238E27FC236}">
                  <a16:creationId xmlns:a16="http://schemas.microsoft.com/office/drawing/2014/main" id="{4777E0C0-26F3-ACD4-BC62-CBBB76C9E963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</p:grpSp>
      <p:sp>
        <p:nvSpPr>
          <p:cNvPr id="13" name="Google Shape;996;p109">
            <a:extLst>
              <a:ext uri="{FF2B5EF4-FFF2-40B4-BE49-F238E27FC236}">
                <a16:creationId xmlns:a16="http://schemas.microsoft.com/office/drawing/2014/main" id="{351F946C-A501-4C58-BC6A-1C4223005226}"/>
              </a:ext>
            </a:extLst>
          </p:cNvPr>
          <p:cNvSpPr txBox="1"/>
          <p:nvPr/>
        </p:nvSpPr>
        <p:spPr>
          <a:xfrm>
            <a:off x="1721796" y="1416788"/>
            <a:ext cx="8630645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D884E71F-9BE2-69DC-4C72-1059DF61998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5246368" y="4688581"/>
            <a:ext cx="1564020" cy="174252"/>
          </a:xfrm>
          <a:prstGeom prst="rect">
            <a:avLst/>
          </a:prstGeom>
        </p:spPr>
      </p:pic>
      <p:pic>
        <p:nvPicPr>
          <p:cNvPr id="19" name="Picture 21">
            <a:extLst>
              <a:ext uri="{FF2B5EF4-FFF2-40B4-BE49-F238E27FC236}">
                <a16:creationId xmlns:a16="http://schemas.microsoft.com/office/drawing/2014/main" id="{59801438-8BE1-299D-F527-99E0AADE3A0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31425" y="3045106"/>
            <a:ext cx="1632389" cy="1164080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995F60F2-0845-307F-923E-F3305B42ED0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097821" y="3429000"/>
            <a:ext cx="1478097" cy="1109845"/>
          </a:xfrm>
          <a:prstGeom prst="rect">
            <a:avLst/>
          </a:prstGeom>
          <a:ln w="19050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A143FCF7-C61F-10D2-6F6E-BA17CDCDB81B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23929" y="4882889"/>
            <a:ext cx="413334" cy="397411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9CCFFAB0-83D1-D26D-1F15-4DA5248F6B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5674" y="2876521"/>
            <a:ext cx="1645890" cy="2340955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val="2640159362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3200" b="1" i="0" u="none" strike="noStrike" kern="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/>
              </a:rPr>
              <a:t>Une banque des bons et mauvais comportements </a:t>
            </a: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kumimoji="0" lang="fr-MA" sz="2133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kumimoji="0" lang="fr-MA" sz="2133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J’oublie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mon    ardoise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val="3714168149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>
                  <a:solidFill>
                    <a:schemeClr val="tx1"/>
                  </a:solidFill>
                </a:rPr>
              </a:br>
              <a:r>
                <a:rPr lang="fr-FR" sz="5600" b="1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val="2869103358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>
                <a:solidFill>
                  <a:sysClr val="windowText" lastClr="000000"/>
                </a:solidFill>
              </a:rPr>
              <a:t>Page 41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0AD5DE9-334C-DBC1-ACC4-9311CB7476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053" y="1771564"/>
            <a:ext cx="9822726" cy="2292294"/>
          </a:xfrm>
          <a:prstGeom prst="rect">
            <a:avLst/>
          </a:prstGeom>
        </p:spPr>
      </p:pic>
    </p:spTree>
    <p:extLst>
      <p:ext uri="{BB962C8B-B14F-4D97-AF65-F5344CB8AC3E}">
        <p14:creationId val="1381884568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val="205743013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6.0.36"/>
  <p:tag name="AS_OS" val="Unix 5.4.0.216"/>
  <p:tag name="AS_RELEASE_DATE" val="2026.06.14"/>
  <p:tag name="AS_TITLE" val="Aspose.Slides for .NET6"/>
  <p:tag name="AS_VERSION" val="26.6"/>
</p:tagLst>
</file>

<file path=ppt/theme/theme1.xml><?xml version="1.0" encoding="utf-8"?>
<a:theme xmlns:r="http://schemas.openxmlformats.org/officeDocument/2006/relationships"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Calibri" panose="020f0502020204030204"/>
        <a:cs typeface="Arial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Grand écran</PresentationFormat>
  <Paragraphs>227</Paragraphs>
  <Slides>46</Slides>
  <Notes>4</Notes>
  <TotalTime>8719</TotalTime>
  <HiddenSlides>0</HiddenSlides>
  <MMClips>0</MMClips>
  <ScaleCrop>0</ScaleCrop>
  <HeadingPairs>
    <vt:vector baseType="variant" size="6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baseType="lpstr" size="56">
      <vt:lpstr>Arial</vt:lpstr>
      <vt:lpstr>Calibri</vt:lpstr>
      <vt:lpstr>Dosis</vt:lpstr>
      <vt:lpstr>Calibri Light</vt:lpstr>
      <vt:lpstr>Cambria Math</vt:lpstr>
      <vt:lpstr>Poppins ExtraBold</vt:lpstr>
      <vt:lpstr>Aptos</vt:lpstr>
      <vt:lpstr>Dosis Bold</vt:lpstr>
      <vt:lpstr>Hammersmith One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.NET</Application>
  <AppVersion>26.0600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PowerPoint Presentation</dc:title>
  <dc:creator>KHOUKHI MOHAMED</dc:creator>
  <cp:lastModifiedBy>AMINE RADOUANE - ENSEIGNANT</cp:lastModifiedBy>
  <cp:revision>1169</cp:revision>
  <cp:lastPrinted>2024-10-05T19:15:58.000</cp:lastPrinted>
  <dcterms:created xsi:type="dcterms:W3CDTF">2024-05-28T10:13:44Z</dcterms:created>
  <dcterms:modified xsi:type="dcterms:W3CDTF">2026-08-11T18:47:40Z</dcterms:modified>
</cp:coreProperties>
</file>