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02" r:id="rId2"/>
  </p:sldMasterIdLst>
  <p:notesMasterIdLst>
    <p:notesMasterId r:id="rId62"/>
  </p:notesMasterIdLst>
  <p:handoutMasterIdLst>
    <p:handoutMasterId r:id="rId63"/>
  </p:handoutMasterIdLst>
  <p:sldIdLst>
    <p:sldId id="308" r:id="rId3"/>
    <p:sldId id="288" r:id="rId4"/>
    <p:sldId id="289" r:id="rId5"/>
    <p:sldId id="286" r:id="rId6"/>
    <p:sldId id="314" r:id="rId7"/>
    <p:sldId id="264" r:id="rId8"/>
    <p:sldId id="290" r:id="rId9"/>
    <p:sldId id="292" r:id="rId10"/>
    <p:sldId id="293" r:id="rId11"/>
    <p:sldId id="258" r:id="rId12"/>
    <p:sldId id="294" r:id="rId13"/>
    <p:sldId id="256" r:id="rId14"/>
    <p:sldId id="265" r:id="rId15"/>
    <p:sldId id="2147483403" r:id="rId16"/>
    <p:sldId id="2147483404" r:id="rId17"/>
    <p:sldId id="2147483405" r:id="rId18"/>
    <p:sldId id="295" r:id="rId19"/>
    <p:sldId id="267" r:id="rId20"/>
    <p:sldId id="296" r:id="rId21"/>
    <p:sldId id="306" r:id="rId22"/>
    <p:sldId id="307" r:id="rId23"/>
    <p:sldId id="325" r:id="rId24"/>
    <p:sldId id="326" r:id="rId25"/>
    <p:sldId id="327" r:id="rId26"/>
    <p:sldId id="328" r:id="rId27"/>
    <p:sldId id="309" r:id="rId28"/>
    <p:sldId id="310" r:id="rId29"/>
    <p:sldId id="297" r:id="rId30"/>
    <p:sldId id="270" r:id="rId31"/>
    <p:sldId id="271" r:id="rId32"/>
    <p:sldId id="272" r:id="rId33"/>
    <p:sldId id="298" r:id="rId34"/>
    <p:sldId id="313" r:id="rId35"/>
    <p:sldId id="259" r:id="rId36"/>
    <p:sldId id="274" r:id="rId37"/>
    <p:sldId id="275" r:id="rId38"/>
    <p:sldId id="276" r:id="rId39"/>
    <p:sldId id="299" r:id="rId40"/>
    <p:sldId id="260" r:id="rId41"/>
    <p:sldId id="279" r:id="rId42"/>
    <p:sldId id="317" r:id="rId43"/>
    <p:sldId id="318" r:id="rId44"/>
    <p:sldId id="319" r:id="rId45"/>
    <p:sldId id="320" r:id="rId46"/>
    <p:sldId id="321" r:id="rId47"/>
    <p:sldId id="322" r:id="rId48"/>
    <p:sldId id="311" r:id="rId49"/>
    <p:sldId id="312" r:id="rId50"/>
    <p:sldId id="300" r:id="rId51"/>
    <p:sldId id="301" r:id="rId52"/>
    <p:sldId id="281" r:id="rId53"/>
    <p:sldId id="303" r:id="rId54"/>
    <p:sldId id="304" r:id="rId55"/>
    <p:sldId id="282" r:id="rId56"/>
    <p:sldId id="305" r:id="rId57"/>
    <p:sldId id="262" r:id="rId58"/>
    <p:sldId id="283" r:id="rId59"/>
    <p:sldId id="284" r:id="rId60"/>
    <p:sldId id="291" r:id="rId6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314"/>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256"/>
            <p14:sldId id="265"/>
            <p14:sldId id="2147483403"/>
            <p14:sldId id="2147483404"/>
            <p14:sldId id="2147483405"/>
          </p14:sldIdLst>
        </p14:section>
        <p14:section name="Contrôle des cahiers" id="{D246771F-C8AA-4F75-BAD7-8024CAB55D79}">
          <p14:sldIdLst>
            <p14:sldId id="295"/>
            <p14:sldId id="267"/>
          </p14:sldIdLst>
        </p14:section>
        <p14:section name="Activation des prérequis" id="{8E8D053C-3AAA-4FF0-9D84-FCA59ECBA887}">
          <p14:sldIdLst>
            <p14:sldId id="296"/>
            <p14:sldId id="306"/>
            <p14:sldId id="307"/>
            <p14:sldId id="325"/>
            <p14:sldId id="326"/>
            <p14:sldId id="327"/>
            <p14:sldId id="328"/>
            <p14:sldId id="309"/>
            <p14:sldId id="310"/>
            <p14:sldId id="297"/>
          </p14:sldIdLst>
        </p14:section>
        <p14:section name="Déclaration de l’objectif" id="{096B6BF6-20D6-43DE-B358-982838B98259}">
          <p14:sldIdLst>
            <p14:sldId id="270"/>
            <p14:sldId id="271"/>
            <p14:sldId id="272"/>
          </p14:sldIdLst>
        </p14:section>
        <p14:section name="Modelage" id="{6D007598-4F88-4283-9E36-970C44D688AD}">
          <p14:sldIdLst>
            <p14:sldId id="298"/>
            <p14:sldId id="313"/>
            <p14:sldId id="259"/>
            <p14:sldId id="274"/>
            <p14:sldId id="275"/>
            <p14:sldId id="276"/>
          </p14:sldIdLst>
        </p14:section>
        <p14:section name="Pratique collective" id="{CF34AB29-930A-422C-8BB3-41EE66488593}">
          <p14:sldIdLst>
            <p14:sldId id="299"/>
            <p14:sldId id="260"/>
            <p14:sldId id="279"/>
            <p14:sldId id="317"/>
            <p14:sldId id="318"/>
            <p14:sldId id="319"/>
            <p14:sldId id="320"/>
            <p14:sldId id="321"/>
            <p14:sldId id="322"/>
            <p14:sldId id="311"/>
            <p14:sldId id="312"/>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283"/>
            <p14:sldId id="284"/>
            <p14:sldId id="2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1D6FA9"/>
    <a:srgbClr val="DCEAF7"/>
    <a:srgbClr val="7F7F7F"/>
    <a:srgbClr val="F19D19"/>
    <a:srgbClr val="DCE6F2"/>
    <a:srgbClr val="C8F5E8"/>
    <a:srgbClr val="E0EFE9"/>
    <a:srgbClr val="BFE0D2"/>
    <a:srgbClr val="94CF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71" autoAdjust="0"/>
    <p:restoredTop sz="94660"/>
  </p:normalViewPr>
  <p:slideViewPr>
    <p:cSldViewPr snapToGrid="0">
      <p:cViewPr varScale="1">
        <p:scale>
          <a:sx n="111" d="100"/>
          <a:sy n="111" d="100"/>
        </p:scale>
        <p:origin x="480" y="200"/>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handoutMaster" Target="handoutMasters/handout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11/02/2026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11/02/2026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7" name="Google Shape;30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1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3" name="Google Shape;323;p14: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040411123"/>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33859859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ide" type="blank">
  <p:cSld name="Vide">
    <p:spTree>
      <p:nvGrpSpPr>
        <p:cNvPr id="1" name="Shape 67"/>
        <p:cNvGrpSpPr/>
        <p:nvPr/>
      </p:nvGrpSpPr>
      <p:grpSpPr>
        <a:xfrm>
          <a:off x="0" y="0"/>
          <a:ext cx="0" cy="0"/>
          <a:chOff x="0" y="0"/>
          <a:chExt cx="0" cy="0"/>
        </a:xfrm>
      </p:grpSpPr>
      <p:sp>
        <p:nvSpPr>
          <p:cNvPr id="68" name="Google Shape;68;p44"/>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44"/>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4"/>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18524562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age de garde">
  <p:cSld name="Page de garde">
    <p:spTree>
      <p:nvGrpSpPr>
        <p:cNvPr id="1" name="Shape 71"/>
        <p:cNvGrpSpPr/>
        <p:nvPr/>
      </p:nvGrpSpPr>
      <p:grpSpPr>
        <a:xfrm>
          <a:off x="0" y="0"/>
          <a:ext cx="0" cy="0"/>
          <a:chOff x="0" y="0"/>
          <a:chExt cx="0" cy="0"/>
        </a:xfrm>
      </p:grpSpPr>
      <p:sp>
        <p:nvSpPr>
          <p:cNvPr id="72" name="Google Shape;72;p53"/>
          <p:cNvSpPr txBox="1"/>
          <p:nvPr/>
        </p:nvSpPr>
        <p:spPr>
          <a:xfrm>
            <a:off x="271217" y="1173319"/>
            <a:ext cx="4864467" cy="830997"/>
          </a:xfrm>
          <a:prstGeom prst="rect">
            <a:avLst/>
          </a:prstGeom>
          <a:noFill/>
          <a:ln>
            <a:noFill/>
          </a:ln>
        </p:spPr>
        <p:txBody>
          <a:bodyPr spcFirstLastPara="1" wrap="square" lIns="0" tIns="0" rIns="0" bIns="0" anchor="t" anchorCtr="1">
            <a:spAutoFit/>
          </a:bodyPr>
          <a:lstStyle/>
          <a:p>
            <a:pPr marL="0" marR="0" lvl="0" indent="0" algn="l" rtl="0">
              <a:lnSpc>
                <a:spcPct val="100000"/>
              </a:lnSpc>
              <a:spcBef>
                <a:spcPts val="0"/>
              </a:spcBef>
              <a:spcAft>
                <a:spcPts val="0"/>
              </a:spcAft>
              <a:buNone/>
            </a:pPr>
            <a:r>
              <a:rPr lang="fr-FR" sz="5400" b="1" i="0" u="none" strike="noStrike" cap="none">
                <a:solidFill>
                  <a:srgbClr val="002060"/>
                </a:solidFill>
                <a:latin typeface="Calibri"/>
                <a:ea typeface="Calibri"/>
                <a:cs typeface="Calibri"/>
                <a:sym typeface="Calibri"/>
              </a:rPr>
              <a:t>Mathématiques</a:t>
            </a:r>
            <a:endParaRPr sz="1800" b="0" i="0" u="none" strike="noStrike" cap="none">
              <a:solidFill>
                <a:srgbClr val="000000"/>
              </a:solidFill>
              <a:latin typeface="Arial"/>
              <a:ea typeface="Arial"/>
              <a:cs typeface="Arial"/>
              <a:sym typeface="Arial"/>
            </a:endParaRPr>
          </a:p>
        </p:txBody>
      </p:sp>
      <p:sp>
        <p:nvSpPr>
          <p:cNvPr id="73" name="Google Shape;73;p53"/>
          <p:cNvSpPr txBox="1"/>
          <p:nvPr/>
        </p:nvSpPr>
        <p:spPr>
          <a:xfrm>
            <a:off x="10470738" y="1351029"/>
            <a:ext cx="1278303" cy="509691"/>
          </a:xfrm>
          <a:prstGeom prst="rect">
            <a:avLst/>
          </a:prstGeom>
          <a:noFill/>
          <a:ln>
            <a:noFill/>
          </a:ln>
        </p:spPr>
        <p:txBody>
          <a:bodyPr spcFirstLastPara="1" wrap="square" lIns="0" tIns="0" rIns="0" bIns="0" anchor="t" anchorCtr="1">
            <a:spAutoFit/>
          </a:bodyPr>
          <a:lstStyle/>
          <a:p>
            <a:pPr marL="0" marR="0" lvl="0" indent="0" algn="ctr" rtl="0">
              <a:lnSpc>
                <a:spcPct val="183502"/>
              </a:lnSpc>
              <a:spcBef>
                <a:spcPts val="0"/>
              </a:spcBef>
              <a:spcAft>
                <a:spcPts val="0"/>
              </a:spcAft>
              <a:buNone/>
            </a:pPr>
            <a:r>
              <a:rPr lang="fr-FR" sz="1800" b="1" i="0" u="none" strike="noStrike" cap="none">
                <a:solidFill>
                  <a:srgbClr val="FFFFFF"/>
                </a:solidFill>
                <a:latin typeface="Calibri"/>
                <a:ea typeface="Calibri"/>
                <a:cs typeface="Calibri"/>
                <a:sym typeface="Calibri"/>
              </a:rPr>
              <a:t>Niveau</a:t>
            </a:r>
            <a:r>
              <a:rPr lang="fr-FR" sz="1200" b="1" i="0" u="none" strike="noStrike" cap="none">
                <a:solidFill>
                  <a:srgbClr val="FFFFFF"/>
                </a:solidFill>
                <a:latin typeface="Dosis"/>
                <a:ea typeface="Dosis"/>
                <a:cs typeface="Dosis"/>
                <a:sym typeface="Dosis"/>
              </a:rPr>
              <a:t>    </a:t>
            </a:r>
            <a:r>
              <a:rPr lang="fr-FR" sz="1000" b="1" i="0" u="none" strike="noStrike" cap="none">
                <a:solidFill>
                  <a:srgbClr val="FFFFFF"/>
                </a:solidFill>
                <a:latin typeface="Dosis"/>
                <a:ea typeface="Dosis"/>
                <a:cs typeface="Dosis"/>
                <a:sym typeface="Dosis"/>
              </a:rPr>
              <a:t>            </a:t>
            </a:r>
            <a:r>
              <a:rPr lang="fr-FR" sz="1200" b="1" i="0" u="none" strike="noStrike" cap="none">
                <a:solidFill>
                  <a:srgbClr val="FFFFFF"/>
                </a:solidFill>
                <a:latin typeface="Dosis"/>
                <a:ea typeface="Dosis"/>
                <a:cs typeface="Dosis"/>
                <a:sym typeface="Dosis"/>
              </a:rPr>
              <a:t>             </a:t>
            </a:r>
            <a:endParaRPr sz="1100" b="0" i="0" u="none" strike="noStrike" cap="none">
              <a:solidFill>
                <a:srgbClr val="000000"/>
              </a:solidFill>
              <a:latin typeface="Arial"/>
              <a:ea typeface="Arial"/>
              <a:cs typeface="Arial"/>
              <a:sym typeface="Arial"/>
            </a:endParaRPr>
          </a:p>
        </p:txBody>
      </p:sp>
      <p:pic>
        <p:nvPicPr>
          <p:cNvPr id="74" name="Google Shape;74;p53"/>
          <p:cNvPicPr preferRelativeResize="0"/>
          <p:nvPr/>
        </p:nvPicPr>
        <p:blipFill rotWithShape="1">
          <a:blip r:embed="rId2">
            <a:alphaModFix/>
          </a:blip>
          <a:srcRect/>
          <a:stretch/>
        </p:blipFill>
        <p:spPr>
          <a:xfrm>
            <a:off x="10400924" y="1260711"/>
            <a:ext cx="1519859" cy="1217796"/>
          </a:xfrm>
          <a:prstGeom prst="rect">
            <a:avLst/>
          </a:prstGeom>
          <a:noFill/>
          <a:ln>
            <a:noFill/>
          </a:ln>
        </p:spPr>
      </p:pic>
      <p:sp>
        <p:nvSpPr>
          <p:cNvPr id="75" name="Google Shape;75;p53"/>
          <p:cNvSpPr txBox="1"/>
          <p:nvPr/>
        </p:nvSpPr>
        <p:spPr>
          <a:xfrm>
            <a:off x="10521702" y="1400909"/>
            <a:ext cx="1278303" cy="509691"/>
          </a:xfrm>
          <a:prstGeom prst="rect">
            <a:avLst/>
          </a:prstGeom>
          <a:noFill/>
          <a:ln>
            <a:noFill/>
          </a:ln>
        </p:spPr>
        <p:txBody>
          <a:bodyPr spcFirstLastPara="1" wrap="square" lIns="0" tIns="0" rIns="0" bIns="0" anchor="t" anchorCtr="1">
            <a:spAutoFit/>
          </a:bodyPr>
          <a:lstStyle/>
          <a:p>
            <a:pPr marL="0" marR="0" lvl="0" indent="0" algn="ctr" rtl="0">
              <a:lnSpc>
                <a:spcPct val="183502"/>
              </a:lnSpc>
              <a:spcBef>
                <a:spcPts val="0"/>
              </a:spcBef>
              <a:spcAft>
                <a:spcPts val="0"/>
              </a:spcAft>
              <a:buNone/>
            </a:pPr>
            <a:r>
              <a:rPr lang="fr-FR" sz="1800" b="1" i="0" u="none" strike="noStrike" cap="none">
                <a:solidFill>
                  <a:srgbClr val="FFFFFF"/>
                </a:solidFill>
                <a:latin typeface="Calibri"/>
                <a:ea typeface="Calibri"/>
                <a:cs typeface="Calibri"/>
                <a:sym typeface="Calibri"/>
              </a:rPr>
              <a:t>Niveau</a:t>
            </a:r>
            <a:r>
              <a:rPr lang="fr-FR" sz="1600" b="1" i="0" u="none" strike="noStrike" cap="none">
                <a:solidFill>
                  <a:srgbClr val="FFFFFF"/>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sp>
        <p:nvSpPr>
          <p:cNvPr id="76" name="Google Shape;76;p53"/>
          <p:cNvSpPr txBox="1"/>
          <p:nvPr/>
        </p:nvSpPr>
        <p:spPr>
          <a:xfrm>
            <a:off x="10599249" y="1869611"/>
            <a:ext cx="1123203" cy="346202"/>
          </a:xfrm>
          <a:prstGeom prst="rect">
            <a:avLst/>
          </a:prstGeom>
          <a:noFill/>
          <a:ln>
            <a:noFill/>
          </a:ln>
        </p:spPr>
        <p:txBody>
          <a:bodyPr spcFirstLastPara="1" wrap="square" lIns="68567" tIns="34267" rIns="68567" bIns="34267" anchor="t" anchorCtr="1">
            <a:spAutoFit/>
          </a:bodyPr>
          <a:lstStyle/>
          <a:p>
            <a:pPr marL="0" marR="0" lvl="0" indent="0" algn="ctr" rtl="0">
              <a:lnSpc>
                <a:spcPct val="100000"/>
              </a:lnSpc>
              <a:spcBef>
                <a:spcPts val="0"/>
              </a:spcBef>
              <a:spcAft>
                <a:spcPts val="0"/>
              </a:spcAft>
              <a:buNone/>
            </a:pPr>
            <a:r>
              <a:rPr lang="fr-FR" sz="1800" b="1" i="0" u="none" strike="noStrike" cap="none">
                <a:solidFill>
                  <a:srgbClr val="FCBF18"/>
                </a:solidFill>
                <a:latin typeface="Calibri"/>
                <a:ea typeface="Calibri"/>
                <a:cs typeface="Calibri"/>
                <a:sym typeface="Calibri"/>
              </a:rPr>
              <a:t> AC</a:t>
            </a:r>
            <a:endParaRPr sz="2400"/>
          </a:p>
        </p:txBody>
      </p:sp>
      <p:sp>
        <p:nvSpPr>
          <p:cNvPr id="77" name="Google Shape;77;p53"/>
          <p:cNvSpPr/>
          <p:nvPr/>
        </p:nvSpPr>
        <p:spPr>
          <a:xfrm>
            <a:off x="271220" y="4592685"/>
            <a:ext cx="6693265" cy="522000"/>
          </a:xfrm>
          <a:prstGeom prst="rect">
            <a:avLst/>
          </a:prstGeom>
          <a:solidFill>
            <a:srgbClr val="12501B"/>
          </a:solidFill>
          <a:ln>
            <a:noFill/>
          </a:ln>
        </p:spPr>
        <p:txBody>
          <a:bodyPr spcFirstLastPara="1" wrap="square" lIns="91400" tIns="45667" rIns="91400" bIns="45667" anchor="ctr" anchorCtr="0">
            <a:noAutofit/>
          </a:bodyPr>
          <a:lstStyle/>
          <a:p>
            <a:pPr marL="0" marR="0" lvl="0" indent="0" algn="l" rtl="0">
              <a:lnSpc>
                <a:spcPct val="100000"/>
              </a:lnSpc>
              <a:spcBef>
                <a:spcPts val="0"/>
              </a:spcBef>
              <a:spcAft>
                <a:spcPts val="0"/>
              </a:spcAft>
              <a:buNone/>
            </a:pPr>
            <a:r>
              <a:rPr lang="fr-FR" sz="1800" b="1" i="0" u="none" strike="noStrike" cap="none">
                <a:solidFill>
                  <a:srgbClr val="FFFFFF"/>
                </a:solidFill>
                <a:latin typeface="Calibri"/>
                <a:ea typeface="Calibri"/>
                <a:cs typeface="Calibri"/>
                <a:sym typeface="Calibri"/>
              </a:rPr>
              <a:t>Leçon</a:t>
            </a:r>
            <a:endParaRPr sz="2400"/>
          </a:p>
        </p:txBody>
      </p:sp>
      <p:sp>
        <p:nvSpPr>
          <p:cNvPr id="78" name="Google Shape;78;p53"/>
          <p:cNvSpPr/>
          <p:nvPr/>
        </p:nvSpPr>
        <p:spPr>
          <a:xfrm>
            <a:off x="271220" y="5289789"/>
            <a:ext cx="6693265" cy="522000"/>
          </a:xfrm>
          <a:prstGeom prst="rect">
            <a:avLst/>
          </a:prstGeom>
          <a:solidFill>
            <a:srgbClr val="54AFE9"/>
          </a:solidFill>
          <a:ln>
            <a:noFill/>
          </a:ln>
        </p:spPr>
        <p:txBody>
          <a:bodyPr spcFirstLastPara="1" wrap="square" lIns="91400" tIns="45667" rIns="91400" bIns="45667" anchor="ctr" anchorCtr="0">
            <a:noAutofit/>
          </a:bodyPr>
          <a:lstStyle/>
          <a:p>
            <a:pPr marL="0" marR="0" lvl="0" indent="0" algn="l" rtl="0">
              <a:lnSpc>
                <a:spcPct val="100000"/>
              </a:lnSpc>
              <a:spcBef>
                <a:spcPts val="0"/>
              </a:spcBef>
              <a:spcAft>
                <a:spcPts val="0"/>
              </a:spcAft>
              <a:buNone/>
            </a:pPr>
            <a:r>
              <a:rPr lang="fr-FR" sz="1800" b="1" i="0" u="none" strike="noStrike" cap="none">
                <a:solidFill>
                  <a:srgbClr val="FFFFFF"/>
                </a:solidFill>
                <a:latin typeface="Calibri"/>
                <a:ea typeface="Calibri"/>
                <a:cs typeface="Calibri"/>
                <a:sym typeface="Calibri"/>
              </a:rPr>
              <a:t>Tâche </a:t>
            </a:r>
            <a:r>
              <a:rPr lang="fr-FR" sz="2000" b="1" i="0" u="none" strike="noStrike" cap="none">
                <a:solidFill>
                  <a:srgbClr val="FFFFFF"/>
                </a:solidFill>
                <a:latin typeface="Calibri"/>
                <a:ea typeface="Calibri"/>
                <a:cs typeface="Calibri"/>
                <a:sym typeface="Calibri"/>
              </a:rPr>
              <a:t> </a:t>
            </a:r>
            <a:endParaRPr sz="2400"/>
          </a:p>
        </p:txBody>
      </p:sp>
      <p:pic>
        <p:nvPicPr>
          <p:cNvPr id="79" name="Google Shape;79;p53" descr="الصفحة الرئيسية"/>
          <p:cNvPicPr preferRelativeResize="0"/>
          <p:nvPr/>
        </p:nvPicPr>
        <p:blipFill rotWithShape="1">
          <a:blip r:embed="rId3">
            <a:alphaModFix/>
          </a:blip>
          <a:srcRect/>
          <a:stretch/>
        </p:blipFill>
        <p:spPr>
          <a:xfrm>
            <a:off x="4127791" y="1"/>
            <a:ext cx="3936421" cy="596900"/>
          </a:xfrm>
          <a:prstGeom prst="rect">
            <a:avLst/>
          </a:prstGeom>
          <a:noFill/>
          <a:ln>
            <a:noFill/>
          </a:ln>
        </p:spPr>
      </p:pic>
      <p:sp>
        <p:nvSpPr>
          <p:cNvPr id="80" name="Google Shape;80;p53"/>
          <p:cNvSpPr/>
          <p:nvPr/>
        </p:nvSpPr>
        <p:spPr>
          <a:xfrm>
            <a:off x="271219" y="2080489"/>
            <a:ext cx="1413203" cy="445827"/>
          </a:xfrm>
          <a:prstGeom prst="rect">
            <a:avLst/>
          </a:prstGeom>
          <a:noFill/>
          <a:ln>
            <a:noFill/>
          </a:ln>
        </p:spPr>
        <p:txBody>
          <a:bodyPr spcFirstLastPara="1" wrap="square" lIns="68567" tIns="34267" rIns="68567" bIns="34267" anchor="ctr" anchorCtr="0">
            <a:noAutofit/>
          </a:bodyPr>
          <a:lstStyle/>
          <a:p>
            <a:pPr marL="0" marR="0" lvl="0" indent="0" algn="l" rtl="0">
              <a:lnSpc>
                <a:spcPct val="100000"/>
              </a:lnSpc>
              <a:spcBef>
                <a:spcPts val="0"/>
              </a:spcBef>
              <a:spcAft>
                <a:spcPts val="0"/>
              </a:spcAft>
              <a:buNone/>
            </a:pPr>
            <a:r>
              <a:rPr lang="fr-FR" sz="3000" b="1" i="0" u="none" strike="noStrike" cap="none">
                <a:solidFill>
                  <a:srgbClr val="0070C0"/>
                </a:solidFill>
                <a:latin typeface="Calibri"/>
                <a:ea typeface="Calibri"/>
                <a:cs typeface="Calibri"/>
                <a:sym typeface="Calibri"/>
              </a:rPr>
              <a:t>Période</a:t>
            </a:r>
            <a:endParaRPr sz="3000" b="1" i="0" u="none" strike="noStrike" cap="none">
              <a:solidFill>
                <a:srgbClr val="0070C0"/>
              </a:solidFill>
              <a:latin typeface="Calibri"/>
              <a:ea typeface="Calibri"/>
              <a:cs typeface="Calibri"/>
              <a:sym typeface="Calibri"/>
            </a:endParaRPr>
          </a:p>
        </p:txBody>
      </p:sp>
      <p:pic>
        <p:nvPicPr>
          <p:cNvPr id="81" name="Google Shape;81;p53"/>
          <p:cNvPicPr preferRelativeResize="0"/>
          <p:nvPr/>
        </p:nvPicPr>
        <p:blipFill rotWithShape="1">
          <a:blip r:embed="rId4">
            <a:alphaModFix/>
          </a:blip>
          <a:srcRect/>
          <a:stretch/>
        </p:blipFill>
        <p:spPr>
          <a:xfrm>
            <a:off x="7696202" y="3429000"/>
            <a:ext cx="4495799" cy="2997200"/>
          </a:xfrm>
          <a:prstGeom prst="rect">
            <a:avLst/>
          </a:prstGeom>
          <a:noFill/>
          <a:ln>
            <a:noFill/>
          </a:ln>
        </p:spPr>
      </p:pic>
      <p:sp>
        <p:nvSpPr>
          <p:cNvPr id="82" name="Google Shape;82;p53"/>
          <p:cNvSpPr txBox="1">
            <a:spLocks noGrp="1"/>
          </p:cNvSpPr>
          <p:nvPr>
            <p:ph type="body" idx="1"/>
          </p:nvPr>
        </p:nvSpPr>
        <p:spPr>
          <a:xfrm>
            <a:off x="2120816" y="4649155"/>
            <a:ext cx="4791600" cy="392400"/>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FFFFFF"/>
              </a:buClr>
              <a:buSzPts val="1350"/>
              <a:buNone/>
              <a:defRPr sz="1800" b="1">
                <a:solidFill>
                  <a:srgbClr val="FFFFFF"/>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83" name="Google Shape;83;p53"/>
          <p:cNvSpPr txBox="1">
            <a:spLocks noGrp="1"/>
          </p:cNvSpPr>
          <p:nvPr>
            <p:ph type="body" idx="2"/>
          </p:nvPr>
        </p:nvSpPr>
        <p:spPr>
          <a:xfrm>
            <a:off x="2120816" y="5346473"/>
            <a:ext cx="4791600" cy="392400"/>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FFFFFF"/>
              </a:buClr>
              <a:buSzPts val="1350"/>
              <a:buNone/>
              <a:defRPr sz="1800" b="1">
                <a:solidFill>
                  <a:srgbClr val="FFFFFF"/>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84" name="Google Shape;84;p53"/>
          <p:cNvSpPr txBox="1">
            <a:spLocks noGrp="1"/>
          </p:cNvSpPr>
          <p:nvPr>
            <p:ph type="body" idx="3"/>
          </p:nvPr>
        </p:nvSpPr>
        <p:spPr>
          <a:xfrm>
            <a:off x="1572210" y="2134909"/>
            <a:ext cx="548607" cy="445827"/>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0070C0"/>
              </a:buClr>
              <a:buSzPts val="2250"/>
              <a:buNone/>
              <a:defRPr sz="3000" b="1" i="0" u="none" strike="noStrike" cap="none">
                <a:solidFill>
                  <a:srgbClr val="0070C0"/>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85" name="Google Shape;85;p53"/>
          <p:cNvSpPr txBox="1">
            <a:spLocks noGrp="1"/>
          </p:cNvSpPr>
          <p:nvPr>
            <p:ph type="body" idx="4"/>
          </p:nvPr>
        </p:nvSpPr>
        <p:spPr>
          <a:xfrm>
            <a:off x="10803924" y="1882679"/>
            <a:ext cx="356925" cy="346211"/>
          </a:xfrm>
          <a:prstGeom prst="rect">
            <a:avLst/>
          </a:prstGeom>
          <a:noFill/>
          <a:ln>
            <a:noFill/>
          </a:ln>
        </p:spPr>
        <p:txBody>
          <a:bodyPr spcFirstLastPara="1" wrap="square" lIns="91425" tIns="45700" rIns="91425" bIns="45700" anchor="t" anchorCtr="0">
            <a:noAutofit/>
          </a:bodyPr>
          <a:lstStyle>
            <a:lvl1pPr marL="609585" lvl="0" indent="-304792" algn="ctr">
              <a:lnSpc>
                <a:spcPct val="90000"/>
              </a:lnSpc>
              <a:spcBef>
                <a:spcPts val="1000"/>
              </a:spcBef>
              <a:spcAft>
                <a:spcPts val="0"/>
              </a:spcAft>
              <a:buClr>
                <a:srgbClr val="FCBF18"/>
              </a:buClr>
              <a:buSzPts val="1350"/>
              <a:buNone/>
              <a:defRPr sz="1800" b="1" i="0" u="none" strike="noStrike" cap="none">
                <a:solidFill>
                  <a:srgbClr val="FCBF18"/>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86" name="Google Shape;86;p53"/>
          <p:cNvSpPr txBox="1">
            <a:spLocks noGrp="1"/>
          </p:cNvSpPr>
          <p:nvPr>
            <p:ph type="body" idx="5"/>
          </p:nvPr>
        </p:nvSpPr>
        <p:spPr>
          <a:xfrm>
            <a:off x="848299" y="4722285"/>
            <a:ext cx="360741" cy="392400"/>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FFFFFF"/>
              </a:buClr>
              <a:buSzPts val="1350"/>
              <a:buNone/>
              <a:defRPr sz="1800" b="1">
                <a:solidFill>
                  <a:srgbClr val="FFFFFF"/>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87" name="Google Shape;87;p53"/>
          <p:cNvSpPr txBox="1">
            <a:spLocks noGrp="1"/>
          </p:cNvSpPr>
          <p:nvPr>
            <p:ph type="body" idx="6"/>
          </p:nvPr>
        </p:nvSpPr>
        <p:spPr>
          <a:xfrm>
            <a:off x="848299" y="5419389"/>
            <a:ext cx="360741" cy="392400"/>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FFFFFF"/>
              </a:buClr>
              <a:buSzPts val="1350"/>
              <a:buNone/>
              <a:defRPr sz="1800" b="1">
                <a:solidFill>
                  <a:srgbClr val="FFFFFF"/>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9220755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lide Modelage">
  <p:cSld name="Slide Modelage">
    <p:spTree>
      <p:nvGrpSpPr>
        <p:cNvPr id="1" name="Shape 88"/>
        <p:cNvGrpSpPr/>
        <p:nvPr/>
      </p:nvGrpSpPr>
      <p:grpSpPr>
        <a:xfrm>
          <a:off x="0" y="0"/>
          <a:ext cx="0" cy="0"/>
          <a:chOff x="0" y="0"/>
          <a:chExt cx="0" cy="0"/>
        </a:xfrm>
      </p:grpSpPr>
      <p:grpSp>
        <p:nvGrpSpPr>
          <p:cNvPr id="89" name="Google Shape;89;p54"/>
          <p:cNvGrpSpPr/>
          <p:nvPr/>
        </p:nvGrpSpPr>
        <p:grpSpPr>
          <a:xfrm>
            <a:off x="0" y="2"/>
            <a:ext cx="12192000" cy="6858001"/>
            <a:chOff x="0" y="0"/>
            <a:chExt cx="13716000" cy="10287000"/>
          </a:xfrm>
        </p:grpSpPr>
        <p:sp>
          <p:nvSpPr>
            <p:cNvPr id="90" name="Google Shape;90;p54"/>
            <p:cNvSpPr/>
            <p:nvPr/>
          </p:nvSpPr>
          <p:spPr>
            <a:xfrm>
              <a:off x="0" y="0"/>
              <a:ext cx="13716000" cy="10287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91" name="Google Shape;91;p54"/>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92" name="Google Shape;92;p54"/>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sp>
        <p:nvSpPr>
          <p:cNvPr id="93" name="Google Shape;93;p54"/>
          <p:cNvSpPr txBox="1">
            <a:spLocks noGrp="1"/>
          </p:cNvSpPr>
          <p:nvPr>
            <p:ph type="title"/>
          </p:nvPr>
        </p:nvSpPr>
        <p:spPr>
          <a:xfrm>
            <a:off x="1030246" y="318293"/>
            <a:ext cx="10277091"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200"/>
              <a:buFont typeface="Calibri"/>
              <a:buNone/>
              <a:defRPr sz="16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54"/>
          <p:cNvSpPr txBox="1">
            <a:spLocks noGrp="1"/>
          </p:cNvSpPr>
          <p:nvPr>
            <p:ph type="body" idx="1"/>
          </p:nvPr>
        </p:nvSpPr>
        <p:spPr>
          <a:xfrm>
            <a:off x="530226" y="1136651"/>
            <a:ext cx="11179175" cy="5389563"/>
          </a:xfrm>
          <a:prstGeom prst="rect">
            <a:avLst/>
          </a:prstGeom>
          <a:noFill/>
          <a:ln>
            <a:noFill/>
          </a:ln>
        </p:spPr>
        <p:txBody>
          <a:bodyPr spcFirstLastPara="1" wrap="square" lIns="91425" tIns="45700" rIns="91425" bIns="45700" anchor="t" anchorCtr="0">
            <a:normAutofit/>
          </a:bodyPr>
          <a:lstStyle>
            <a:lvl1pPr marL="609585" lvl="0" indent="-431789" algn="l">
              <a:lnSpc>
                <a:spcPct val="90000"/>
              </a:lnSpc>
              <a:spcBef>
                <a:spcPts val="1000"/>
              </a:spcBef>
              <a:spcAft>
                <a:spcPts val="0"/>
              </a:spcAft>
              <a:buClr>
                <a:schemeClr val="dk1"/>
              </a:buClr>
              <a:buSzPts val="1500"/>
              <a:buChar char="•"/>
              <a:defRPr sz="2000">
                <a:latin typeface="Calibri"/>
                <a:ea typeface="Calibri"/>
                <a:cs typeface="Calibri"/>
                <a:sym typeface="Calibri"/>
              </a:defRPr>
            </a:lvl1pPr>
            <a:lvl2pPr marL="1219170" lvl="1"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2pPr>
            <a:lvl3pPr marL="1828754" lvl="2"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3pPr>
            <a:lvl4pPr marL="2438339" lvl="3"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4pPr>
            <a:lvl5pPr marL="3047924" lvl="4"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95" name="Google Shape;95;p54"/>
          <p:cNvSpPr txBox="1">
            <a:spLocks noGrp="1"/>
          </p:cNvSpPr>
          <p:nvPr>
            <p:ph type="body" idx="2"/>
          </p:nvPr>
        </p:nvSpPr>
        <p:spPr>
          <a:xfrm>
            <a:off x="1030288" y="668339"/>
            <a:ext cx="10277475" cy="268287"/>
          </a:xfrm>
          <a:prstGeom prst="rect">
            <a:avLst/>
          </a:prstGeom>
          <a:noFill/>
          <a:ln>
            <a:noFill/>
          </a:ln>
        </p:spPr>
        <p:txBody>
          <a:bodyPr spcFirstLastPara="1" wrap="square" lIns="91425" tIns="45700" rIns="91425" bIns="45700" anchor="t" anchorCtr="0">
            <a:noAutofit/>
          </a:bodyPr>
          <a:lstStyle>
            <a:lvl1pPr marL="609585" lvl="0" indent="-371508" algn="l">
              <a:lnSpc>
                <a:spcPct val="90000"/>
              </a:lnSpc>
              <a:spcBef>
                <a:spcPts val="1000"/>
              </a:spcBef>
              <a:spcAft>
                <a:spcPts val="0"/>
              </a:spcAft>
              <a:buClr>
                <a:schemeClr val="dk1"/>
              </a:buClr>
              <a:buSzPts val="788"/>
              <a:buChar char="•"/>
              <a:defRPr sz="1051" i="1">
                <a:latin typeface="Calibri"/>
                <a:ea typeface="Calibri"/>
                <a:cs typeface="Calibri"/>
                <a:sym typeface="Calibri"/>
              </a:defRPr>
            </a:lvl1pPr>
            <a:lvl2pPr marL="1219170" lvl="1"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2pPr>
            <a:lvl3pPr marL="1828754" lvl="2"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3pPr>
            <a:lvl4pPr marL="2438339" lvl="3"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4pPr>
            <a:lvl5pPr marL="3047924" lvl="4"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grpSp>
        <p:nvGrpSpPr>
          <p:cNvPr id="96" name="Google Shape;96;p54"/>
          <p:cNvGrpSpPr/>
          <p:nvPr/>
        </p:nvGrpSpPr>
        <p:grpSpPr>
          <a:xfrm>
            <a:off x="326096" y="244990"/>
            <a:ext cx="593731" cy="480729"/>
            <a:chOff x="277892" y="2283969"/>
            <a:chExt cx="939577" cy="824904"/>
          </a:xfrm>
        </p:grpSpPr>
        <p:sp>
          <p:nvSpPr>
            <p:cNvPr id="97" name="Google Shape;97;p54"/>
            <p:cNvSpPr/>
            <p:nvPr/>
          </p:nvSpPr>
          <p:spPr>
            <a:xfrm>
              <a:off x="277892" y="2557025"/>
              <a:ext cx="685139" cy="551848"/>
            </a:xfrm>
            <a:custGeom>
              <a:avLst/>
              <a:gdLst/>
              <a:ahLst/>
              <a:cxnLst/>
              <a:rect l="l" t="t" r="r" b="b"/>
              <a:pathLst>
                <a:path w="3423710" h="2757643" extrusionOk="0">
                  <a:moveTo>
                    <a:pt x="0" y="0"/>
                  </a:moveTo>
                  <a:lnTo>
                    <a:pt x="3423710" y="0"/>
                  </a:lnTo>
                  <a:lnTo>
                    <a:pt x="3423710" y="2757643"/>
                  </a:lnTo>
                  <a:lnTo>
                    <a:pt x="0" y="2757643"/>
                  </a:lnTo>
                  <a:lnTo>
                    <a:pt x="0" y="0"/>
                  </a:lnTo>
                  <a:close/>
                </a:path>
              </a:pathLst>
            </a:custGeom>
            <a:blipFill rotWithShape="1">
              <a:blip r:embed="rId2">
                <a:alphaModFix/>
              </a:blip>
              <a:stretch>
                <a:fillRect/>
              </a:stretch>
            </a:blipFill>
            <a:ln>
              <a:noFill/>
            </a:ln>
          </p:spPr>
          <p:txBody>
            <a:bodyPr/>
            <a:lstStyle/>
            <a:p>
              <a:endParaRPr lang="fr-FR"/>
            </a:p>
          </p:txBody>
        </p:sp>
        <p:sp>
          <p:nvSpPr>
            <p:cNvPr id="98" name="Google Shape;98;p54"/>
            <p:cNvSpPr/>
            <p:nvPr/>
          </p:nvSpPr>
          <p:spPr>
            <a:xfrm rot="-1930306">
              <a:off x="819513" y="2322046"/>
              <a:ext cx="287035" cy="499407"/>
            </a:xfrm>
            <a:custGeom>
              <a:avLst/>
              <a:gdLst/>
              <a:ahLst/>
              <a:cxnLst/>
              <a:rect l="l" t="t" r="r" b="b"/>
              <a:pathLst>
                <a:path w="1193350" h="2076288" extrusionOk="0">
                  <a:moveTo>
                    <a:pt x="0" y="0"/>
                  </a:moveTo>
                  <a:lnTo>
                    <a:pt x="1193350" y="0"/>
                  </a:lnTo>
                  <a:lnTo>
                    <a:pt x="1193350" y="2076287"/>
                  </a:lnTo>
                  <a:lnTo>
                    <a:pt x="0" y="2076287"/>
                  </a:lnTo>
                  <a:lnTo>
                    <a:pt x="0" y="0"/>
                  </a:lnTo>
                  <a:close/>
                </a:path>
              </a:pathLst>
            </a:custGeom>
            <a:blipFill rotWithShape="1">
              <a:blip r:embed="rId3">
                <a:alphaModFix amt="72000"/>
              </a:blip>
              <a:stretch>
                <a:fillRect l="-101442" t="-1677"/>
              </a:stretch>
            </a:blipFill>
            <a:ln>
              <a:noFill/>
            </a:ln>
          </p:spPr>
          <p:txBody>
            <a:bodyPr/>
            <a:lstStyle/>
            <a:p>
              <a:endParaRPr lang="fr-FR"/>
            </a:p>
          </p:txBody>
        </p:sp>
      </p:grpSp>
      <p:sp>
        <p:nvSpPr>
          <p:cNvPr id="99" name="Google Shape;99;p54"/>
          <p:cNvSpPr txBox="1"/>
          <p:nvPr/>
        </p:nvSpPr>
        <p:spPr>
          <a:xfrm>
            <a:off x="11748195" y="95600"/>
            <a:ext cx="274643" cy="338500"/>
          </a:xfrm>
          <a:prstGeom prst="rect">
            <a:avLst/>
          </a:prstGeom>
          <a:solidFill>
            <a:srgbClr val="C00000"/>
          </a:solidFill>
          <a:ln>
            <a:noFill/>
          </a:ln>
        </p:spPr>
        <p:txBody>
          <a:bodyPr spcFirstLastPara="1" wrap="square" lIns="121900" tIns="60933" rIns="121900" bIns="60933" anchor="t" anchorCtr="0">
            <a:spAutoFit/>
          </a:bodyPr>
          <a:lstStyle/>
          <a:p>
            <a:pPr marL="0" marR="0" lvl="0" indent="0" algn="ctr" rtl="0">
              <a:lnSpc>
                <a:spcPct val="100000"/>
              </a:lnSpc>
              <a:spcBef>
                <a:spcPts val="0"/>
              </a:spcBef>
              <a:spcAft>
                <a:spcPts val="0"/>
              </a:spcAft>
              <a:buNone/>
            </a:pPr>
            <a:r>
              <a:rPr lang="fr-FR" sz="1400" b="1" i="0" u="none" strike="noStrike" cap="none">
                <a:solidFill>
                  <a:schemeClr val="lt1"/>
                </a:solidFill>
                <a:latin typeface="Arial"/>
                <a:ea typeface="Arial"/>
                <a:cs typeface="Arial"/>
                <a:sym typeface="Arial"/>
              </a:rPr>
              <a:t>M</a:t>
            </a:r>
            <a:endParaRPr sz="1400" b="1"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35618509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lide PC">
  <p:cSld name="Slide PC">
    <p:spTree>
      <p:nvGrpSpPr>
        <p:cNvPr id="1" name="Shape 100"/>
        <p:cNvGrpSpPr/>
        <p:nvPr/>
      </p:nvGrpSpPr>
      <p:grpSpPr>
        <a:xfrm>
          <a:off x="0" y="0"/>
          <a:ext cx="0" cy="0"/>
          <a:chOff x="0" y="0"/>
          <a:chExt cx="0" cy="0"/>
        </a:xfrm>
      </p:grpSpPr>
      <p:grpSp>
        <p:nvGrpSpPr>
          <p:cNvPr id="101" name="Google Shape;101;p55"/>
          <p:cNvGrpSpPr/>
          <p:nvPr/>
        </p:nvGrpSpPr>
        <p:grpSpPr>
          <a:xfrm>
            <a:off x="0" y="2"/>
            <a:ext cx="12192000" cy="6858001"/>
            <a:chOff x="0" y="0"/>
            <a:chExt cx="13716000" cy="10287000"/>
          </a:xfrm>
        </p:grpSpPr>
        <p:sp>
          <p:nvSpPr>
            <p:cNvPr id="102" name="Google Shape;102;p55"/>
            <p:cNvSpPr/>
            <p:nvPr/>
          </p:nvSpPr>
          <p:spPr>
            <a:xfrm>
              <a:off x="0" y="0"/>
              <a:ext cx="13716000" cy="10287000"/>
            </a:xfrm>
            <a:prstGeom prst="rect">
              <a:avLst/>
            </a:prstGeom>
            <a:solidFill>
              <a:srgbClr val="0F9E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03" name="Google Shape;103;p55"/>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04" name="Google Shape;104;p55"/>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sp>
        <p:nvSpPr>
          <p:cNvPr id="105" name="Google Shape;105;p55"/>
          <p:cNvSpPr txBox="1">
            <a:spLocks noGrp="1"/>
          </p:cNvSpPr>
          <p:nvPr>
            <p:ph type="title"/>
          </p:nvPr>
        </p:nvSpPr>
        <p:spPr>
          <a:xfrm>
            <a:off x="935305" y="318293"/>
            <a:ext cx="10372033"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900"/>
              <a:buFont typeface="Calibri"/>
              <a:buNone/>
              <a:defRPr sz="12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55"/>
          <p:cNvSpPr txBox="1">
            <a:spLocks noGrp="1"/>
          </p:cNvSpPr>
          <p:nvPr>
            <p:ph type="body" idx="1"/>
          </p:nvPr>
        </p:nvSpPr>
        <p:spPr>
          <a:xfrm>
            <a:off x="530226" y="1136651"/>
            <a:ext cx="11179175" cy="5389563"/>
          </a:xfrm>
          <a:prstGeom prst="rect">
            <a:avLst/>
          </a:prstGeom>
          <a:noFill/>
          <a:ln>
            <a:noFill/>
          </a:ln>
        </p:spPr>
        <p:txBody>
          <a:bodyPr spcFirstLastPara="1" wrap="square" lIns="91425" tIns="45700" rIns="91425" bIns="45700" anchor="t" anchorCtr="0">
            <a:normAutofit/>
          </a:bodyPr>
          <a:lstStyle>
            <a:lvl1pPr marL="609585" lvl="0" indent="-431789" algn="l">
              <a:lnSpc>
                <a:spcPct val="90000"/>
              </a:lnSpc>
              <a:spcBef>
                <a:spcPts val="1000"/>
              </a:spcBef>
              <a:spcAft>
                <a:spcPts val="0"/>
              </a:spcAft>
              <a:buClr>
                <a:schemeClr val="dk1"/>
              </a:buClr>
              <a:buSzPts val="1500"/>
              <a:buChar char="•"/>
              <a:defRPr sz="2000">
                <a:latin typeface="Calibri"/>
                <a:ea typeface="Calibri"/>
                <a:cs typeface="Calibri"/>
                <a:sym typeface="Calibri"/>
              </a:defRPr>
            </a:lvl1pPr>
            <a:lvl2pPr marL="1219170" lvl="1"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2pPr>
            <a:lvl3pPr marL="1828754" lvl="2"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3pPr>
            <a:lvl4pPr marL="2438339" lvl="3"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4pPr>
            <a:lvl5pPr marL="3047924" lvl="4"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07" name="Google Shape;107;p55"/>
          <p:cNvSpPr txBox="1">
            <a:spLocks noGrp="1"/>
          </p:cNvSpPr>
          <p:nvPr>
            <p:ph type="body" idx="2"/>
          </p:nvPr>
        </p:nvSpPr>
        <p:spPr>
          <a:xfrm>
            <a:off x="935305" y="668339"/>
            <a:ext cx="10372459" cy="299327"/>
          </a:xfrm>
          <a:prstGeom prst="rect">
            <a:avLst/>
          </a:prstGeom>
          <a:noFill/>
          <a:ln>
            <a:noFill/>
          </a:ln>
        </p:spPr>
        <p:txBody>
          <a:bodyPr spcFirstLastPara="1" wrap="square" lIns="91425" tIns="45700" rIns="91425" bIns="45700" anchor="t" anchorCtr="0">
            <a:noAutofit/>
          </a:bodyPr>
          <a:lstStyle>
            <a:lvl1pPr marL="609585" lvl="0" indent="-371508" algn="l">
              <a:lnSpc>
                <a:spcPct val="90000"/>
              </a:lnSpc>
              <a:spcBef>
                <a:spcPts val="1000"/>
              </a:spcBef>
              <a:spcAft>
                <a:spcPts val="0"/>
              </a:spcAft>
              <a:buClr>
                <a:schemeClr val="dk1"/>
              </a:buClr>
              <a:buSzPts val="788"/>
              <a:buChar char="•"/>
              <a:defRPr sz="1051" i="1">
                <a:latin typeface="Calibri"/>
                <a:ea typeface="Calibri"/>
                <a:cs typeface="Calibri"/>
                <a:sym typeface="Calibri"/>
              </a:defRPr>
            </a:lvl1pPr>
            <a:lvl2pPr marL="1219170" lvl="1"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2pPr>
            <a:lvl3pPr marL="1828754" lvl="2"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3pPr>
            <a:lvl4pPr marL="2438339" lvl="3"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4pPr>
            <a:lvl5pPr marL="3047924" lvl="4"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08" name="Google Shape;108;p55"/>
          <p:cNvSpPr txBox="1"/>
          <p:nvPr/>
        </p:nvSpPr>
        <p:spPr>
          <a:xfrm>
            <a:off x="11597589" y="56566"/>
            <a:ext cx="598963" cy="338500"/>
          </a:xfrm>
          <a:prstGeom prst="rect">
            <a:avLst/>
          </a:prstGeom>
          <a:solidFill>
            <a:srgbClr val="0F9ED5"/>
          </a:solidFill>
          <a:ln>
            <a:noFill/>
          </a:ln>
        </p:spPr>
        <p:txBody>
          <a:bodyPr spcFirstLastPara="1" wrap="square" lIns="121900" tIns="60933" rIns="121900" bIns="60933" anchor="t" anchorCtr="0">
            <a:spAutoFit/>
          </a:bodyPr>
          <a:lstStyle/>
          <a:p>
            <a:pPr marL="0" marR="0" lvl="0" indent="0" algn="l" rtl="0">
              <a:lnSpc>
                <a:spcPct val="100000"/>
              </a:lnSpc>
              <a:spcBef>
                <a:spcPts val="0"/>
              </a:spcBef>
              <a:spcAft>
                <a:spcPts val="0"/>
              </a:spcAft>
              <a:buNone/>
            </a:pPr>
            <a:r>
              <a:rPr lang="fr-FR" sz="1400" b="1" i="0" u="none" strike="noStrike" cap="none">
                <a:solidFill>
                  <a:schemeClr val="lt1"/>
                </a:solidFill>
                <a:latin typeface="Arial"/>
                <a:ea typeface="Arial"/>
                <a:cs typeface="Arial"/>
                <a:sym typeface="Arial"/>
              </a:rPr>
              <a:t>PC</a:t>
            </a:r>
            <a:endParaRPr sz="1400" b="1" i="0" u="none" strike="noStrike" cap="none">
              <a:solidFill>
                <a:schemeClr val="lt1"/>
              </a:solidFill>
              <a:latin typeface="Arial"/>
              <a:ea typeface="Arial"/>
              <a:cs typeface="Arial"/>
              <a:sym typeface="Arial"/>
            </a:endParaRPr>
          </a:p>
        </p:txBody>
      </p:sp>
      <p:pic>
        <p:nvPicPr>
          <p:cNvPr id="109" name="Google Shape;109;p55"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412068993"/>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lide PB">
  <p:cSld name="Slide PB">
    <p:spTree>
      <p:nvGrpSpPr>
        <p:cNvPr id="1" name="Shape 110"/>
        <p:cNvGrpSpPr/>
        <p:nvPr/>
      </p:nvGrpSpPr>
      <p:grpSpPr>
        <a:xfrm>
          <a:off x="0" y="0"/>
          <a:ext cx="0" cy="0"/>
          <a:chOff x="0" y="0"/>
          <a:chExt cx="0" cy="0"/>
        </a:xfrm>
      </p:grpSpPr>
      <p:grpSp>
        <p:nvGrpSpPr>
          <p:cNvPr id="111" name="Google Shape;111;p56"/>
          <p:cNvGrpSpPr/>
          <p:nvPr/>
        </p:nvGrpSpPr>
        <p:grpSpPr>
          <a:xfrm>
            <a:off x="0" y="2"/>
            <a:ext cx="12192000" cy="6858001"/>
            <a:chOff x="0" y="0"/>
            <a:chExt cx="13716000" cy="10287000"/>
          </a:xfrm>
        </p:grpSpPr>
        <p:sp>
          <p:nvSpPr>
            <p:cNvPr id="112" name="Google Shape;112;p56"/>
            <p:cNvSpPr/>
            <p:nvPr/>
          </p:nvSpPr>
          <p:spPr>
            <a:xfrm>
              <a:off x="0" y="0"/>
              <a:ext cx="13716000" cy="102870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13" name="Google Shape;113;p56"/>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14" name="Google Shape;114;p56"/>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sp>
        <p:nvSpPr>
          <p:cNvPr id="115" name="Google Shape;115;p56"/>
          <p:cNvSpPr txBox="1">
            <a:spLocks noGrp="1"/>
          </p:cNvSpPr>
          <p:nvPr>
            <p:ph type="title"/>
          </p:nvPr>
        </p:nvSpPr>
        <p:spPr>
          <a:xfrm>
            <a:off x="935305" y="318293"/>
            <a:ext cx="10372033"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900"/>
              <a:buFont typeface="Calibri"/>
              <a:buNone/>
              <a:defRPr sz="12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56"/>
          <p:cNvSpPr txBox="1">
            <a:spLocks noGrp="1"/>
          </p:cNvSpPr>
          <p:nvPr>
            <p:ph type="body" idx="1"/>
          </p:nvPr>
        </p:nvSpPr>
        <p:spPr>
          <a:xfrm>
            <a:off x="530226" y="1136651"/>
            <a:ext cx="11179175" cy="5389563"/>
          </a:xfrm>
          <a:prstGeom prst="rect">
            <a:avLst/>
          </a:prstGeom>
          <a:noFill/>
          <a:ln>
            <a:noFill/>
          </a:ln>
        </p:spPr>
        <p:txBody>
          <a:bodyPr spcFirstLastPara="1" wrap="square" lIns="91425" tIns="45700" rIns="91425" bIns="45700" anchor="t" anchorCtr="0">
            <a:normAutofit/>
          </a:bodyPr>
          <a:lstStyle>
            <a:lvl1pPr marL="609585" lvl="0" indent="-431789" algn="l">
              <a:lnSpc>
                <a:spcPct val="90000"/>
              </a:lnSpc>
              <a:spcBef>
                <a:spcPts val="1000"/>
              </a:spcBef>
              <a:spcAft>
                <a:spcPts val="0"/>
              </a:spcAft>
              <a:buClr>
                <a:schemeClr val="dk1"/>
              </a:buClr>
              <a:buSzPts val="1500"/>
              <a:buChar char="•"/>
              <a:defRPr sz="2000">
                <a:latin typeface="Calibri"/>
                <a:ea typeface="Calibri"/>
                <a:cs typeface="Calibri"/>
                <a:sym typeface="Calibri"/>
              </a:defRPr>
            </a:lvl1pPr>
            <a:lvl2pPr marL="1219170" lvl="1"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2pPr>
            <a:lvl3pPr marL="1828754" lvl="2"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3pPr>
            <a:lvl4pPr marL="2438339" lvl="3"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4pPr>
            <a:lvl5pPr marL="3047924" lvl="4"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17" name="Google Shape;117;p56"/>
          <p:cNvSpPr txBox="1">
            <a:spLocks noGrp="1"/>
          </p:cNvSpPr>
          <p:nvPr>
            <p:ph type="body" idx="2"/>
          </p:nvPr>
        </p:nvSpPr>
        <p:spPr>
          <a:xfrm>
            <a:off x="935305" y="668339"/>
            <a:ext cx="10372459" cy="299327"/>
          </a:xfrm>
          <a:prstGeom prst="rect">
            <a:avLst/>
          </a:prstGeom>
          <a:noFill/>
          <a:ln>
            <a:noFill/>
          </a:ln>
        </p:spPr>
        <p:txBody>
          <a:bodyPr spcFirstLastPara="1" wrap="square" lIns="91425" tIns="45700" rIns="91425" bIns="45700" anchor="t" anchorCtr="0">
            <a:noAutofit/>
          </a:bodyPr>
          <a:lstStyle>
            <a:lvl1pPr marL="609585" lvl="0" indent="-371508" algn="l">
              <a:lnSpc>
                <a:spcPct val="90000"/>
              </a:lnSpc>
              <a:spcBef>
                <a:spcPts val="1000"/>
              </a:spcBef>
              <a:spcAft>
                <a:spcPts val="0"/>
              </a:spcAft>
              <a:buClr>
                <a:schemeClr val="dk1"/>
              </a:buClr>
              <a:buSzPts val="788"/>
              <a:buChar char="•"/>
              <a:defRPr sz="1051" i="1">
                <a:latin typeface="Calibri"/>
                <a:ea typeface="Calibri"/>
                <a:cs typeface="Calibri"/>
                <a:sym typeface="Calibri"/>
              </a:defRPr>
            </a:lvl1pPr>
            <a:lvl2pPr marL="1219170" lvl="1"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2pPr>
            <a:lvl3pPr marL="1828754" lvl="2"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3pPr>
            <a:lvl4pPr marL="2438339" lvl="3"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4pPr>
            <a:lvl5pPr marL="3047924" lvl="4"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pic>
        <p:nvPicPr>
          <p:cNvPr id="118" name="Google Shape;118;p56"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
        <p:nvSpPr>
          <p:cNvPr id="119" name="Google Shape;119;p56"/>
          <p:cNvSpPr txBox="1"/>
          <p:nvPr/>
        </p:nvSpPr>
        <p:spPr>
          <a:xfrm>
            <a:off x="11651063" y="51410"/>
            <a:ext cx="506619" cy="338500"/>
          </a:xfrm>
          <a:prstGeom prst="rect">
            <a:avLst/>
          </a:prstGeom>
          <a:solidFill>
            <a:srgbClr val="0070C0"/>
          </a:solidFill>
          <a:ln>
            <a:noFill/>
          </a:ln>
        </p:spPr>
        <p:txBody>
          <a:bodyPr spcFirstLastPara="1" wrap="square" lIns="121900" tIns="60933" rIns="121900" bIns="60933" anchor="t" anchorCtr="0">
            <a:spAutoFit/>
          </a:bodyPr>
          <a:lstStyle/>
          <a:p>
            <a:pPr marL="0" marR="0" lvl="0" indent="0" algn="l" rtl="0">
              <a:lnSpc>
                <a:spcPct val="100000"/>
              </a:lnSpc>
              <a:spcBef>
                <a:spcPts val="0"/>
              </a:spcBef>
              <a:spcAft>
                <a:spcPts val="0"/>
              </a:spcAft>
              <a:buNone/>
            </a:pPr>
            <a:r>
              <a:rPr lang="fr-FR" sz="1400" b="1" i="0" u="none" strike="noStrike" cap="none">
                <a:solidFill>
                  <a:schemeClr val="lt1"/>
                </a:solidFill>
                <a:latin typeface="Arial"/>
                <a:ea typeface="Arial"/>
                <a:cs typeface="Arial"/>
                <a:sym typeface="Arial"/>
              </a:rPr>
              <a:t>PB</a:t>
            </a:r>
            <a:endParaRPr sz="1400" b="1" i="0" u="none" strike="noStrike" cap="none">
              <a:solidFill>
                <a:schemeClr val="lt1"/>
              </a:solidFill>
              <a:latin typeface="Arial"/>
              <a:ea typeface="Arial"/>
              <a:cs typeface="Arial"/>
              <a:sym typeface="Arial"/>
            </a:endParaRPr>
          </a:p>
        </p:txBody>
      </p:sp>
      <p:pic>
        <p:nvPicPr>
          <p:cNvPr id="120" name="Google Shape;120;p56"/>
          <p:cNvPicPr preferRelativeResize="0"/>
          <p:nvPr/>
        </p:nvPicPr>
        <p:blipFill rotWithShape="1">
          <a:blip r:embed="rId3">
            <a:alphaModFix/>
          </a:blip>
          <a:srcRect/>
          <a:stretch/>
        </p:blipFill>
        <p:spPr>
          <a:xfrm>
            <a:off x="11541564" y="450977"/>
            <a:ext cx="469925" cy="438719"/>
          </a:xfrm>
          <a:prstGeom prst="rect">
            <a:avLst/>
          </a:prstGeom>
          <a:noFill/>
          <a:ln>
            <a:noFill/>
          </a:ln>
          <a:effectLst>
            <a:outerShdw blurRad="50800" dist="38100" dir="2700000" algn="tl" rotWithShape="0">
              <a:srgbClr val="000000">
                <a:alpha val="42745"/>
              </a:srgbClr>
            </a:outerShdw>
          </a:effectLst>
        </p:spPr>
      </p:pic>
    </p:spTree>
    <p:extLst>
      <p:ext uri="{BB962C8B-B14F-4D97-AF65-F5344CB8AC3E}">
        <p14:creationId xmlns:p14="http://schemas.microsoft.com/office/powerpoint/2010/main" val="18778589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lide PA">
  <p:cSld name="Slide PA">
    <p:spTree>
      <p:nvGrpSpPr>
        <p:cNvPr id="1" name="Shape 121"/>
        <p:cNvGrpSpPr/>
        <p:nvPr/>
      </p:nvGrpSpPr>
      <p:grpSpPr>
        <a:xfrm>
          <a:off x="0" y="0"/>
          <a:ext cx="0" cy="0"/>
          <a:chOff x="0" y="0"/>
          <a:chExt cx="0" cy="0"/>
        </a:xfrm>
      </p:grpSpPr>
      <p:grpSp>
        <p:nvGrpSpPr>
          <p:cNvPr id="122" name="Google Shape;122;p57"/>
          <p:cNvGrpSpPr/>
          <p:nvPr/>
        </p:nvGrpSpPr>
        <p:grpSpPr>
          <a:xfrm>
            <a:off x="0" y="2"/>
            <a:ext cx="12192000" cy="6858001"/>
            <a:chOff x="0" y="0"/>
            <a:chExt cx="13716000" cy="10287000"/>
          </a:xfrm>
        </p:grpSpPr>
        <p:sp>
          <p:nvSpPr>
            <p:cNvPr id="123" name="Google Shape;123;p57"/>
            <p:cNvSpPr/>
            <p:nvPr/>
          </p:nvSpPr>
          <p:spPr>
            <a:xfrm>
              <a:off x="0" y="0"/>
              <a:ext cx="13716000" cy="10287000"/>
            </a:xfrm>
            <a:prstGeom prst="rect">
              <a:avLst/>
            </a:prstGeom>
            <a:solidFill>
              <a:srgbClr val="8BC1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24" name="Google Shape;124;p57"/>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25" name="Google Shape;125;p57"/>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sp>
        <p:nvSpPr>
          <p:cNvPr id="126" name="Google Shape;126;p57"/>
          <p:cNvSpPr txBox="1">
            <a:spLocks noGrp="1"/>
          </p:cNvSpPr>
          <p:nvPr>
            <p:ph type="title"/>
          </p:nvPr>
        </p:nvSpPr>
        <p:spPr>
          <a:xfrm>
            <a:off x="935305" y="318293"/>
            <a:ext cx="10372033"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900"/>
              <a:buFont typeface="Calibri"/>
              <a:buNone/>
              <a:defRPr sz="12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57"/>
          <p:cNvSpPr txBox="1">
            <a:spLocks noGrp="1"/>
          </p:cNvSpPr>
          <p:nvPr>
            <p:ph type="body" idx="1"/>
          </p:nvPr>
        </p:nvSpPr>
        <p:spPr>
          <a:xfrm>
            <a:off x="530226" y="1136651"/>
            <a:ext cx="11179175" cy="5389563"/>
          </a:xfrm>
          <a:prstGeom prst="rect">
            <a:avLst/>
          </a:prstGeom>
          <a:noFill/>
          <a:ln>
            <a:noFill/>
          </a:ln>
        </p:spPr>
        <p:txBody>
          <a:bodyPr spcFirstLastPara="1" wrap="square" lIns="91425" tIns="45700" rIns="91425" bIns="45700" anchor="t" anchorCtr="0">
            <a:normAutofit/>
          </a:bodyPr>
          <a:lstStyle>
            <a:lvl1pPr marL="609585" lvl="0" indent="-431789" algn="l">
              <a:lnSpc>
                <a:spcPct val="90000"/>
              </a:lnSpc>
              <a:spcBef>
                <a:spcPts val="1000"/>
              </a:spcBef>
              <a:spcAft>
                <a:spcPts val="0"/>
              </a:spcAft>
              <a:buClr>
                <a:schemeClr val="dk1"/>
              </a:buClr>
              <a:buSzPts val="1500"/>
              <a:buChar char="•"/>
              <a:defRPr sz="2000">
                <a:latin typeface="Calibri"/>
                <a:ea typeface="Calibri"/>
                <a:cs typeface="Calibri"/>
                <a:sym typeface="Calibri"/>
              </a:defRPr>
            </a:lvl1pPr>
            <a:lvl2pPr marL="1219170" lvl="1"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2pPr>
            <a:lvl3pPr marL="1828754" lvl="2"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3pPr>
            <a:lvl4pPr marL="2438339" lvl="3"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4pPr>
            <a:lvl5pPr marL="3047924" lvl="4"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28" name="Google Shape;128;p57"/>
          <p:cNvSpPr txBox="1">
            <a:spLocks noGrp="1"/>
          </p:cNvSpPr>
          <p:nvPr>
            <p:ph type="body" idx="2"/>
          </p:nvPr>
        </p:nvSpPr>
        <p:spPr>
          <a:xfrm>
            <a:off x="935305" y="668339"/>
            <a:ext cx="10372459" cy="299327"/>
          </a:xfrm>
          <a:prstGeom prst="rect">
            <a:avLst/>
          </a:prstGeom>
          <a:noFill/>
          <a:ln>
            <a:noFill/>
          </a:ln>
        </p:spPr>
        <p:txBody>
          <a:bodyPr spcFirstLastPara="1" wrap="square" lIns="91425" tIns="45700" rIns="91425" bIns="45700" anchor="t" anchorCtr="0">
            <a:noAutofit/>
          </a:bodyPr>
          <a:lstStyle>
            <a:lvl1pPr marL="609585" lvl="0" indent="-371508" algn="l">
              <a:lnSpc>
                <a:spcPct val="90000"/>
              </a:lnSpc>
              <a:spcBef>
                <a:spcPts val="1000"/>
              </a:spcBef>
              <a:spcAft>
                <a:spcPts val="0"/>
              </a:spcAft>
              <a:buClr>
                <a:schemeClr val="dk1"/>
              </a:buClr>
              <a:buSzPts val="788"/>
              <a:buChar char="•"/>
              <a:defRPr sz="1051" i="1">
                <a:latin typeface="Calibri"/>
                <a:ea typeface="Calibri"/>
                <a:cs typeface="Calibri"/>
                <a:sym typeface="Calibri"/>
              </a:defRPr>
            </a:lvl1pPr>
            <a:lvl2pPr marL="1219170" lvl="1"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2pPr>
            <a:lvl3pPr marL="1828754" lvl="2"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3pPr>
            <a:lvl4pPr marL="2438339" lvl="3"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4pPr>
            <a:lvl5pPr marL="3047924" lvl="4"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pic>
        <p:nvPicPr>
          <p:cNvPr id="129" name="Google Shape;129;p57"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pic>
        <p:nvPicPr>
          <p:cNvPr id="130" name="Google Shape;130;p57"/>
          <p:cNvPicPr preferRelativeResize="0"/>
          <p:nvPr/>
        </p:nvPicPr>
        <p:blipFill rotWithShape="1">
          <a:blip r:embed="rId3">
            <a:alphaModFix/>
          </a:blip>
          <a:srcRect/>
          <a:stretch/>
        </p:blipFill>
        <p:spPr>
          <a:xfrm>
            <a:off x="11591277" y="423251"/>
            <a:ext cx="490171" cy="490175"/>
          </a:xfrm>
          <a:prstGeom prst="rect">
            <a:avLst/>
          </a:prstGeom>
          <a:noFill/>
          <a:ln>
            <a:noFill/>
          </a:ln>
        </p:spPr>
      </p:pic>
      <p:sp>
        <p:nvSpPr>
          <p:cNvPr id="131" name="Google Shape;131;p57"/>
          <p:cNvSpPr txBox="1"/>
          <p:nvPr/>
        </p:nvSpPr>
        <p:spPr>
          <a:xfrm>
            <a:off x="11609718" y="111415"/>
            <a:ext cx="453292" cy="553943"/>
          </a:xfrm>
          <a:prstGeom prst="rect">
            <a:avLst/>
          </a:prstGeom>
          <a:solidFill>
            <a:srgbClr val="8BC145"/>
          </a:solidFill>
          <a:ln>
            <a:noFill/>
          </a:ln>
        </p:spPr>
        <p:txBody>
          <a:bodyPr spcFirstLastPara="1" wrap="square" lIns="121900" tIns="60933" rIns="121900" bIns="60933" anchor="t" anchorCtr="0">
            <a:spAutoFit/>
          </a:bodyPr>
          <a:lstStyle/>
          <a:p>
            <a:pPr marL="0" marR="0" lvl="0" indent="0" algn="l" rtl="0">
              <a:lnSpc>
                <a:spcPct val="100000"/>
              </a:lnSpc>
              <a:spcBef>
                <a:spcPts val="0"/>
              </a:spcBef>
              <a:spcAft>
                <a:spcPts val="0"/>
              </a:spcAft>
              <a:buNone/>
            </a:pPr>
            <a:r>
              <a:rPr lang="fr-FR" sz="1400" b="1" i="0" u="none" strike="noStrike" cap="none">
                <a:solidFill>
                  <a:schemeClr val="lt1"/>
                </a:solidFill>
                <a:latin typeface="Arial"/>
                <a:ea typeface="Arial"/>
                <a:cs typeface="Arial"/>
                <a:sym typeface="Arial"/>
              </a:rPr>
              <a:t>PA</a:t>
            </a:r>
            <a:endParaRPr sz="1400" b="1"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728976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lide Clôture">
  <p:cSld name="Slide Clôture">
    <p:spTree>
      <p:nvGrpSpPr>
        <p:cNvPr id="1" name="Shape 132"/>
        <p:cNvGrpSpPr/>
        <p:nvPr/>
      </p:nvGrpSpPr>
      <p:grpSpPr>
        <a:xfrm>
          <a:off x="0" y="0"/>
          <a:ext cx="0" cy="0"/>
          <a:chOff x="0" y="0"/>
          <a:chExt cx="0" cy="0"/>
        </a:xfrm>
      </p:grpSpPr>
      <p:grpSp>
        <p:nvGrpSpPr>
          <p:cNvPr id="133" name="Google Shape;133;p58"/>
          <p:cNvGrpSpPr/>
          <p:nvPr/>
        </p:nvGrpSpPr>
        <p:grpSpPr>
          <a:xfrm>
            <a:off x="0" y="2"/>
            <a:ext cx="12192000" cy="6858001"/>
            <a:chOff x="0" y="0"/>
            <a:chExt cx="13716000" cy="10287000"/>
          </a:xfrm>
        </p:grpSpPr>
        <p:sp>
          <p:nvSpPr>
            <p:cNvPr id="134" name="Google Shape;134;p58"/>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35" name="Google Shape;135;p58"/>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36" name="Google Shape;136;p58"/>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sp>
        <p:nvSpPr>
          <p:cNvPr id="137" name="Google Shape;137;p58"/>
          <p:cNvSpPr txBox="1">
            <a:spLocks noGrp="1"/>
          </p:cNvSpPr>
          <p:nvPr>
            <p:ph type="title"/>
          </p:nvPr>
        </p:nvSpPr>
        <p:spPr>
          <a:xfrm>
            <a:off x="1030246" y="318293"/>
            <a:ext cx="10277091"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900"/>
              <a:buFont typeface="Calibri"/>
              <a:buNone/>
              <a:defRPr sz="12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58"/>
          <p:cNvSpPr txBox="1">
            <a:spLocks noGrp="1"/>
          </p:cNvSpPr>
          <p:nvPr>
            <p:ph type="body" idx="1"/>
          </p:nvPr>
        </p:nvSpPr>
        <p:spPr>
          <a:xfrm>
            <a:off x="530226" y="1136651"/>
            <a:ext cx="11179175" cy="5389563"/>
          </a:xfrm>
          <a:prstGeom prst="rect">
            <a:avLst/>
          </a:prstGeom>
          <a:noFill/>
          <a:ln>
            <a:noFill/>
          </a:ln>
        </p:spPr>
        <p:txBody>
          <a:bodyPr spcFirstLastPara="1" wrap="square" lIns="91425" tIns="45700" rIns="91425" bIns="45700" anchor="t" anchorCtr="0">
            <a:normAutofit/>
          </a:bodyPr>
          <a:lstStyle>
            <a:lvl1pPr marL="609585" lvl="0" indent="-431789" algn="l">
              <a:lnSpc>
                <a:spcPct val="90000"/>
              </a:lnSpc>
              <a:spcBef>
                <a:spcPts val="1000"/>
              </a:spcBef>
              <a:spcAft>
                <a:spcPts val="0"/>
              </a:spcAft>
              <a:buClr>
                <a:schemeClr val="dk1"/>
              </a:buClr>
              <a:buSzPts val="1500"/>
              <a:buChar char="•"/>
              <a:defRPr sz="2000">
                <a:latin typeface="Calibri"/>
                <a:ea typeface="Calibri"/>
                <a:cs typeface="Calibri"/>
                <a:sym typeface="Calibri"/>
              </a:defRPr>
            </a:lvl1pPr>
            <a:lvl2pPr marL="1219170" lvl="1"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2pPr>
            <a:lvl3pPr marL="1828754" lvl="2"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3pPr>
            <a:lvl4pPr marL="2438339" lvl="3"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4pPr>
            <a:lvl5pPr marL="3047924" lvl="4"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39" name="Google Shape;139;p58"/>
          <p:cNvSpPr txBox="1">
            <a:spLocks noGrp="1"/>
          </p:cNvSpPr>
          <p:nvPr>
            <p:ph type="body" idx="2"/>
          </p:nvPr>
        </p:nvSpPr>
        <p:spPr>
          <a:xfrm>
            <a:off x="1030288" y="668339"/>
            <a:ext cx="10277475" cy="268287"/>
          </a:xfrm>
          <a:prstGeom prst="rect">
            <a:avLst/>
          </a:prstGeom>
          <a:noFill/>
          <a:ln>
            <a:noFill/>
          </a:ln>
        </p:spPr>
        <p:txBody>
          <a:bodyPr spcFirstLastPara="1" wrap="square" lIns="91425" tIns="45700" rIns="91425" bIns="45700" anchor="t" anchorCtr="0">
            <a:noAutofit/>
          </a:bodyPr>
          <a:lstStyle>
            <a:lvl1pPr marL="609585" lvl="0" indent="-371508" algn="l">
              <a:lnSpc>
                <a:spcPct val="90000"/>
              </a:lnSpc>
              <a:spcBef>
                <a:spcPts val="1000"/>
              </a:spcBef>
              <a:spcAft>
                <a:spcPts val="0"/>
              </a:spcAft>
              <a:buClr>
                <a:schemeClr val="dk1"/>
              </a:buClr>
              <a:buSzPts val="788"/>
              <a:buChar char="•"/>
              <a:defRPr sz="1051" i="1">
                <a:latin typeface="Calibri"/>
                <a:ea typeface="Calibri"/>
                <a:cs typeface="Calibri"/>
                <a:sym typeface="Calibri"/>
              </a:defRPr>
            </a:lvl1pPr>
            <a:lvl2pPr marL="1219170" lvl="1"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2pPr>
            <a:lvl3pPr marL="1828754" lvl="2"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3pPr>
            <a:lvl4pPr marL="2438339" lvl="3"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4pPr>
            <a:lvl5pPr marL="3047924" lvl="4"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40" name="Google Shape;140;p58"/>
          <p:cNvSpPr/>
          <p:nvPr/>
        </p:nvSpPr>
        <p:spPr>
          <a:xfrm>
            <a:off x="11810036" y="23011"/>
            <a:ext cx="291709" cy="369291"/>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91433" tIns="45700" rIns="91433"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C</a:t>
            </a:r>
            <a:endParaRPr sz="1800" b="1" i="0" u="none" strike="noStrike" cap="none">
              <a:solidFill>
                <a:srgbClr val="FFFFFF"/>
              </a:solidFill>
              <a:latin typeface="Arial"/>
              <a:ea typeface="Arial"/>
              <a:cs typeface="Arial"/>
              <a:sym typeface="Arial"/>
            </a:endParaRPr>
          </a:p>
        </p:txBody>
      </p:sp>
      <p:pic>
        <p:nvPicPr>
          <p:cNvPr id="141" name="Google Shape;141;p58"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1092672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Diapositive de titre" type="title">
  <p:cSld name="Diapositive de titre">
    <p:spTree>
      <p:nvGrpSpPr>
        <p:cNvPr id="1" name="Shape 142"/>
        <p:cNvGrpSpPr/>
        <p:nvPr/>
      </p:nvGrpSpPr>
      <p:grpSpPr>
        <a:xfrm>
          <a:off x="0" y="0"/>
          <a:ext cx="0" cy="0"/>
          <a:chOff x="0" y="0"/>
          <a:chExt cx="0" cy="0"/>
        </a:xfrm>
      </p:grpSpPr>
      <p:sp>
        <p:nvSpPr>
          <p:cNvPr id="143" name="Google Shape;143;p5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59"/>
          <p:cNvSpPr txBox="1">
            <a:spLocks noGrp="1"/>
          </p:cNvSpPr>
          <p:nvPr>
            <p:ph type="subTitle" idx="1"/>
          </p:nvPr>
        </p:nvSpPr>
        <p:spPr>
          <a:xfrm>
            <a:off x="1524000" y="3602037"/>
            <a:ext cx="9144000" cy="16557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2400"/>
            </a:lvl1pPr>
            <a:lvl2pPr lvl="1" algn="ctr">
              <a:lnSpc>
                <a:spcPct val="90000"/>
              </a:lnSpc>
              <a:spcBef>
                <a:spcPts val="500"/>
              </a:spcBef>
              <a:spcAft>
                <a:spcPts val="0"/>
              </a:spcAft>
              <a:buClr>
                <a:schemeClr val="dk1"/>
              </a:buClr>
              <a:buSzPts val="1500"/>
              <a:buNone/>
              <a:defRPr sz="2000"/>
            </a:lvl2pPr>
            <a:lvl3pPr lvl="2" algn="ctr">
              <a:lnSpc>
                <a:spcPct val="90000"/>
              </a:lnSpc>
              <a:spcBef>
                <a:spcPts val="500"/>
              </a:spcBef>
              <a:spcAft>
                <a:spcPts val="0"/>
              </a:spcAft>
              <a:buClr>
                <a:schemeClr val="dk1"/>
              </a:buClr>
              <a:buSzPts val="1350"/>
              <a:buNone/>
              <a:defRPr sz="1800"/>
            </a:lvl3pPr>
            <a:lvl4pPr lvl="3" algn="ctr">
              <a:lnSpc>
                <a:spcPct val="90000"/>
              </a:lnSpc>
              <a:spcBef>
                <a:spcPts val="500"/>
              </a:spcBef>
              <a:spcAft>
                <a:spcPts val="0"/>
              </a:spcAft>
              <a:buClr>
                <a:schemeClr val="dk1"/>
              </a:buClr>
              <a:buSzPts val="1200"/>
              <a:buNone/>
              <a:defRPr sz="1600"/>
            </a:lvl4pPr>
            <a:lvl5pPr lvl="4" algn="ctr">
              <a:lnSpc>
                <a:spcPct val="90000"/>
              </a:lnSpc>
              <a:spcBef>
                <a:spcPts val="500"/>
              </a:spcBef>
              <a:spcAft>
                <a:spcPts val="0"/>
              </a:spcAft>
              <a:buClr>
                <a:schemeClr val="dk1"/>
              </a:buClr>
              <a:buSzPts val="1200"/>
              <a:buNone/>
              <a:defRPr sz="1600"/>
            </a:lvl5pPr>
            <a:lvl6pPr lvl="5" algn="ctr">
              <a:lnSpc>
                <a:spcPct val="90000"/>
              </a:lnSpc>
              <a:spcBef>
                <a:spcPts val="500"/>
              </a:spcBef>
              <a:spcAft>
                <a:spcPts val="0"/>
              </a:spcAft>
              <a:buClr>
                <a:schemeClr val="dk1"/>
              </a:buClr>
              <a:buSzPts val="1200"/>
              <a:buNone/>
              <a:defRPr sz="1600"/>
            </a:lvl6pPr>
            <a:lvl7pPr lvl="6" algn="ctr">
              <a:lnSpc>
                <a:spcPct val="90000"/>
              </a:lnSpc>
              <a:spcBef>
                <a:spcPts val="500"/>
              </a:spcBef>
              <a:spcAft>
                <a:spcPts val="0"/>
              </a:spcAft>
              <a:buClr>
                <a:schemeClr val="dk1"/>
              </a:buClr>
              <a:buSzPts val="1200"/>
              <a:buNone/>
              <a:defRPr sz="1600"/>
            </a:lvl7pPr>
            <a:lvl8pPr lvl="7" algn="ctr">
              <a:lnSpc>
                <a:spcPct val="90000"/>
              </a:lnSpc>
              <a:spcBef>
                <a:spcPts val="500"/>
              </a:spcBef>
              <a:spcAft>
                <a:spcPts val="0"/>
              </a:spcAft>
              <a:buClr>
                <a:schemeClr val="dk1"/>
              </a:buClr>
              <a:buSzPts val="1200"/>
              <a:buNone/>
              <a:defRPr sz="1600"/>
            </a:lvl8pPr>
            <a:lvl9pPr lvl="8" algn="ctr">
              <a:lnSpc>
                <a:spcPct val="90000"/>
              </a:lnSpc>
              <a:spcBef>
                <a:spcPts val="500"/>
              </a:spcBef>
              <a:spcAft>
                <a:spcPts val="0"/>
              </a:spcAft>
              <a:buClr>
                <a:schemeClr val="dk1"/>
              </a:buClr>
              <a:buSzPts val="1200"/>
              <a:buNone/>
              <a:defRPr sz="1600"/>
            </a:lvl9pPr>
          </a:lstStyle>
          <a:p>
            <a:endParaRPr/>
          </a:p>
        </p:txBody>
      </p:sp>
      <p:sp>
        <p:nvSpPr>
          <p:cNvPr id="145" name="Google Shape;145;p5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5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59"/>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1044220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re et contenu" type="obj">
  <p:cSld name="Titre et contenu">
    <p:spTree>
      <p:nvGrpSpPr>
        <p:cNvPr id="1" name="Shape 148"/>
        <p:cNvGrpSpPr/>
        <p:nvPr/>
      </p:nvGrpSpPr>
      <p:grpSpPr>
        <a:xfrm>
          <a:off x="0" y="0"/>
          <a:ext cx="0" cy="0"/>
          <a:chOff x="0" y="0"/>
          <a:chExt cx="0" cy="0"/>
        </a:xfrm>
      </p:grpSpPr>
      <p:sp>
        <p:nvSpPr>
          <p:cNvPr id="149" name="Google Shape;149;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60"/>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51" name="Google Shape;151;p60"/>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60"/>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60"/>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574271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re de section" type="secHead">
  <p:cSld name="Titre de section">
    <p:spTree>
      <p:nvGrpSpPr>
        <p:cNvPr id="1" name="Shape 154"/>
        <p:cNvGrpSpPr/>
        <p:nvPr/>
      </p:nvGrpSpPr>
      <p:grpSpPr>
        <a:xfrm>
          <a:off x="0" y="0"/>
          <a:ext cx="0" cy="0"/>
          <a:chOff x="0" y="0"/>
          <a:chExt cx="0" cy="0"/>
        </a:xfrm>
      </p:grpSpPr>
      <p:sp>
        <p:nvSpPr>
          <p:cNvPr id="155" name="Google Shape;155;p6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61"/>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757575"/>
              </a:buClr>
              <a:buSzPts val="1800"/>
              <a:buNone/>
              <a:defRPr sz="2400">
                <a:solidFill>
                  <a:srgbClr val="757575"/>
                </a:solidFill>
              </a:defRPr>
            </a:lvl1pPr>
            <a:lvl2pPr marL="1219170" lvl="1" indent="-304792" algn="l">
              <a:lnSpc>
                <a:spcPct val="90000"/>
              </a:lnSpc>
              <a:spcBef>
                <a:spcPts val="500"/>
              </a:spcBef>
              <a:spcAft>
                <a:spcPts val="0"/>
              </a:spcAft>
              <a:buClr>
                <a:srgbClr val="757575"/>
              </a:buClr>
              <a:buSzPts val="1500"/>
              <a:buNone/>
              <a:defRPr sz="2000">
                <a:solidFill>
                  <a:srgbClr val="757575"/>
                </a:solidFill>
              </a:defRPr>
            </a:lvl2pPr>
            <a:lvl3pPr marL="1828754" lvl="2" indent="-304792" algn="l">
              <a:lnSpc>
                <a:spcPct val="90000"/>
              </a:lnSpc>
              <a:spcBef>
                <a:spcPts val="500"/>
              </a:spcBef>
              <a:spcAft>
                <a:spcPts val="0"/>
              </a:spcAft>
              <a:buClr>
                <a:srgbClr val="757575"/>
              </a:buClr>
              <a:buSzPts val="1350"/>
              <a:buNone/>
              <a:defRPr sz="1800">
                <a:solidFill>
                  <a:srgbClr val="757575"/>
                </a:solidFill>
              </a:defRPr>
            </a:lvl3pPr>
            <a:lvl4pPr marL="2438339" lvl="3" indent="-304792" algn="l">
              <a:lnSpc>
                <a:spcPct val="90000"/>
              </a:lnSpc>
              <a:spcBef>
                <a:spcPts val="500"/>
              </a:spcBef>
              <a:spcAft>
                <a:spcPts val="0"/>
              </a:spcAft>
              <a:buClr>
                <a:srgbClr val="757575"/>
              </a:buClr>
              <a:buSzPts val="1200"/>
              <a:buNone/>
              <a:defRPr sz="1600">
                <a:solidFill>
                  <a:srgbClr val="757575"/>
                </a:solidFill>
              </a:defRPr>
            </a:lvl4pPr>
            <a:lvl5pPr marL="3047924" lvl="4" indent="-304792" algn="l">
              <a:lnSpc>
                <a:spcPct val="90000"/>
              </a:lnSpc>
              <a:spcBef>
                <a:spcPts val="500"/>
              </a:spcBef>
              <a:spcAft>
                <a:spcPts val="0"/>
              </a:spcAft>
              <a:buClr>
                <a:srgbClr val="757575"/>
              </a:buClr>
              <a:buSzPts val="1200"/>
              <a:buNone/>
              <a:defRPr sz="1600">
                <a:solidFill>
                  <a:srgbClr val="757575"/>
                </a:solidFill>
              </a:defRPr>
            </a:lvl5pPr>
            <a:lvl6pPr marL="3657509" lvl="5" indent="-304792" algn="l">
              <a:lnSpc>
                <a:spcPct val="90000"/>
              </a:lnSpc>
              <a:spcBef>
                <a:spcPts val="500"/>
              </a:spcBef>
              <a:spcAft>
                <a:spcPts val="0"/>
              </a:spcAft>
              <a:buClr>
                <a:srgbClr val="757575"/>
              </a:buClr>
              <a:buSzPts val="1200"/>
              <a:buNone/>
              <a:defRPr sz="1600">
                <a:solidFill>
                  <a:srgbClr val="757575"/>
                </a:solidFill>
              </a:defRPr>
            </a:lvl6pPr>
            <a:lvl7pPr marL="4267093" lvl="6" indent="-304792" algn="l">
              <a:lnSpc>
                <a:spcPct val="90000"/>
              </a:lnSpc>
              <a:spcBef>
                <a:spcPts val="500"/>
              </a:spcBef>
              <a:spcAft>
                <a:spcPts val="0"/>
              </a:spcAft>
              <a:buClr>
                <a:srgbClr val="757575"/>
              </a:buClr>
              <a:buSzPts val="1200"/>
              <a:buNone/>
              <a:defRPr sz="1600">
                <a:solidFill>
                  <a:srgbClr val="757575"/>
                </a:solidFill>
              </a:defRPr>
            </a:lvl7pPr>
            <a:lvl8pPr marL="4876678" lvl="7" indent="-304792" algn="l">
              <a:lnSpc>
                <a:spcPct val="90000"/>
              </a:lnSpc>
              <a:spcBef>
                <a:spcPts val="500"/>
              </a:spcBef>
              <a:spcAft>
                <a:spcPts val="0"/>
              </a:spcAft>
              <a:buClr>
                <a:srgbClr val="757575"/>
              </a:buClr>
              <a:buSzPts val="1200"/>
              <a:buNone/>
              <a:defRPr sz="1600">
                <a:solidFill>
                  <a:srgbClr val="757575"/>
                </a:solidFill>
              </a:defRPr>
            </a:lvl8pPr>
            <a:lvl9pPr marL="5486263" lvl="8" indent="-304792" algn="l">
              <a:lnSpc>
                <a:spcPct val="90000"/>
              </a:lnSpc>
              <a:spcBef>
                <a:spcPts val="500"/>
              </a:spcBef>
              <a:spcAft>
                <a:spcPts val="0"/>
              </a:spcAft>
              <a:buClr>
                <a:srgbClr val="757575"/>
              </a:buClr>
              <a:buSzPts val="1200"/>
              <a:buNone/>
              <a:defRPr sz="1600">
                <a:solidFill>
                  <a:srgbClr val="757575"/>
                </a:solidFill>
              </a:defRPr>
            </a:lvl9pPr>
          </a:lstStyle>
          <a:p>
            <a:endParaRPr/>
          </a:p>
        </p:txBody>
      </p:sp>
      <p:sp>
        <p:nvSpPr>
          <p:cNvPr id="157" name="Google Shape;157;p6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6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61"/>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26722515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Deux contenus" type="twoObj">
  <p:cSld name="Deux contenus">
    <p:spTree>
      <p:nvGrpSpPr>
        <p:cNvPr id="1" name="Shape 160"/>
        <p:cNvGrpSpPr/>
        <p:nvPr/>
      </p:nvGrpSpPr>
      <p:grpSpPr>
        <a:xfrm>
          <a:off x="0" y="0"/>
          <a:ext cx="0" cy="0"/>
          <a:chOff x="0" y="0"/>
          <a:chExt cx="0" cy="0"/>
        </a:xfrm>
      </p:grpSpPr>
      <p:sp>
        <p:nvSpPr>
          <p:cNvPr id="161" name="Google Shape;161;p6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62"/>
          <p:cNvSpPr txBox="1">
            <a:spLocks noGrp="1"/>
          </p:cNvSpPr>
          <p:nvPr>
            <p:ph type="body" idx="1"/>
          </p:nvPr>
        </p:nvSpPr>
        <p:spPr>
          <a:xfrm>
            <a:off x="838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63" name="Google Shape;163;p62"/>
          <p:cNvSpPr txBox="1">
            <a:spLocks noGrp="1"/>
          </p:cNvSpPr>
          <p:nvPr>
            <p:ph type="body" idx="2"/>
          </p:nvPr>
        </p:nvSpPr>
        <p:spPr>
          <a:xfrm>
            <a:off x="6172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64" name="Google Shape;164;p62"/>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62"/>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62"/>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83363610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mparaison" type="twoTxTwoObj">
  <p:cSld name="Comparaison">
    <p:spTree>
      <p:nvGrpSpPr>
        <p:cNvPr id="1" name="Shape 167"/>
        <p:cNvGrpSpPr/>
        <p:nvPr/>
      </p:nvGrpSpPr>
      <p:grpSpPr>
        <a:xfrm>
          <a:off x="0" y="0"/>
          <a:ext cx="0" cy="0"/>
          <a:chOff x="0" y="0"/>
          <a:chExt cx="0" cy="0"/>
        </a:xfrm>
      </p:grpSpPr>
      <p:sp>
        <p:nvSpPr>
          <p:cNvPr id="168" name="Google Shape;168;p6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63"/>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609585" lvl="0" indent="-304792" algn="l">
              <a:lnSpc>
                <a:spcPct val="90000"/>
              </a:lnSpc>
              <a:spcBef>
                <a:spcPts val="1000"/>
              </a:spcBef>
              <a:spcAft>
                <a:spcPts val="0"/>
              </a:spcAft>
              <a:buClr>
                <a:schemeClr val="dk1"/>
              </a:buClr>
              <a:buSzPts val="1800"/>
              <a:buNone/>
              <a:defRPr sz="2400" b="1"/>
            </a:lvl1pPr>
            <a:lvl2pPr marL="1219170" lvl="1" indent="-304792" algn="l">
              <a:lnSpc>
                <a:spcPct val="90000"/>
              </a:lnSpc>
              <a:spcBef>
                <a:spcPts val="500"/>
              </a:spcBef>
              <a:spcAft>
                <a:spcPts val="0"/>
              </a:spcAft>
              <a:buClr>
                <a:schemeClr val="dk1"/>
              </a:buClr>
              <a:buSzPts val="1500"/>
              <a:buNone/>
              <a:defRPr sz="2000" b="1"/>
            </a:lvl2pPr>
            <a:lvl3pPr marL="1828754" lvl="2" indent="-304792" algn="l">
              <a:lnSpc>
                <a:spcPct val="90000"/>
              </a:lnSpc>
              <a:spcBef>
                <a:spcPts val="500"/>
              </a:spcBef>
              <a:spcAft>
                <a:spcPts val="0"/>
              </a:spcAft>
              <a:buClr>
                <a:schemeClr val="dk1"/>
              </a:buClr>
              <a:buSzPts val="1350"/>
              <a:buNone/>
              <a:defRPr sz="1800" b="1"/>
            </a:lvl3pPr>
            <a:lvl4pPr marL="2438339" lvl="3" indent="-304792" algn="l">
              <a:lnSpc>
                <a:spcPct val="90000"/>
              </a:lnSpc>
              <a:spcBef>
                <a:spcPts val="500"/>
              </a:spcBef>
              <a:spcAft>
                <a:spcPts val="0"/>
              </a:spcAft>
              <a:buClr>
                <a:schemeClr val="dk1"/>
              </a:buClr>
              <a:buSzPts val="1200"/>
              <a:buNone/>
              <a:defRPr sz="1600" b="1"/>
            </a:lvl4pPr>
            <a:lvl5pPr marL="3047924" lvl="4" indent="-304792" algn="l">
              <a:lnSpc>
                <a:spcPct val="90000"/>
              </a:lnSpc>
              <a:spcBef>
                <a:spcPts val="500"/>
              </a:spcBef>
              <a:spcAft>
                <a:spcPts val="0"/>
              </a:spcAft>
              <a:buClr>
                <a:schemeClr val="dk1"/>
              </a:buClr>
              <a:buSzPts val="1200"/>
              <a:buNone/>
              <a:defRPr sz="1600" b="1"/>
            </a:lvl5pPr>
            <a:lvl6pPr marL="3657509" lvl="5" indent="-304792" algn="l">
              <a:lnSpc>
                <a:spcPct val="90000"/>
              </a:lnSpc>
              <a:spcBef>
                <a:spcPts val="500"/>
              </a:spcBef>
              <a:spcAft>
                <a:spcPts val="0"/>
              </a:spcAft>
              <a:buClr>
                <a:schemeClr val="dk1"/>
              </a:buClr>
              <a:buSzPts val="1200"/>
              <a:buNone/>
              <a:defRPr sz="1600" b="1"/>
            </a:lvl6pPr>
            <a:lvl7pPr marL="4267093" lvl="6" indent="-304792" algn="l">
              <a:lnSpc>
                <a:spcPct val="90000"/>
              </a:lnSpc>
              <a:spcBef>
                <a:spcPts val="500"/>
              </a:spcBef>
              <a:spcAft>
                <a:spcPts val="0"/>
              </a:spcAft>
              <a:buClr>
                <a:schemeClr val="dk1"/>
              </a:buClr>
              <a:buSzPts val="1200"/>
              <a:buNone/>
              <a:defRPr sz="1600" b="1"/>
            </a:lvl7pPr>
            <a:lvl8pPr marL="4876678" lvl="7" indent="-304792" algn="l">
              <a:lnSpc>
                <a:spcPct val="90000"/>
              </a:lnSpc>
              <a:spcBef>
                <a:spcPts val="500"/>
              </a:spcBef>
              <a:spcAft>
                <a:spcPts val="0"/>
              </a:spcAft>
              <a:buClr>
                <a:schemeClr val="dk1"/>
              </a:buClr>
              <a:buSzPts val="1200"/>
              <a:buNone/>
              <a:defRPr sz="1600" b="1"/>
            </a:lvl8pPr>
            <a:lvl9pPr marL="5486263" lvl="8" indent="-304792" algn="l">
              <a:lnSpc>
                <a:spcPct val="90000"/>
              </a:lnSpc>
              <a:spcBef>
                <a:spcPts val="500"/>
              </a:spcBef>
              <a:spcAft>
                <a:spcPts val="0"/>
              </a:spcAft>
              <a:buClr>
                <a:schemeClr val="dk1"/>
              </a:buClr>
              <a:buSzPts val="1200"/>
              <a:buNone/>
              <a:defRPr sz="1600" b="1"/>
            </a:lvl9pPr>
          </a:lstStyle>
          <a:p>
            <a:endParaRPr/>
          </a:p>
        </p:txBody>
      </p:sp>
      <p:sp>
        <p:nvSpPr>
          <p:cNvPr id="170" name="Google Shape;170;p63"/>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71" name="Google Shape;171;p63"/>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609585" lvl="0" indent="-304792" algn="l">
              <a:lnSpc>
                <a:spcPct val="90000"/>
              </a:lnSpc>
              <a:spcBef>
                <a:spcPts val="1000"/>
              </a:spcBef>
              <a:spcAft>
                <a:spcPts val="0"/>
              </a:spcAft>
              <a:buClr>
                <a:schemeClr val="dk1"/>
              </a:buClr>
              <a:buSzPts val="1800"/>
              <a:buNone/>
              <a:defRPr sz="2400" b="1"/>
            </a:lvl1pPr>
            <a:lvl2pPr marL="1219170" lvl="1" indent="-304792" algn="l">
              <a:lnSpc>
                <a:spcPct val="90000"/>
              </a:lnSpc>
              <a:spcBef>
                <a:spcPts val="500"/>
              </a:spcBef>
              <a:spcAft>
                <a:spcPts val="0"/>
              </a:spcAft>
              <a:buClr>
                <a:schemeClr val="dk1"/>
              </a:buClr>
              <a:buSzPts val="1500"/>
              <a:buNone/>
              <a:defRPr sz="2000" b="1"/>
            </a:lvl2pPr>
            <a:lvl3pPr marL="1828754" lvl="2" indent="-304792" algn="l">
              <a:lnSpc>
                <a:spcPct val="90000"/>
              </a:lnSpc>
              <a:spcBef>
                <a:spcPts val="500"/>
              </a:spcBef>
              <a:spcAft>
                <a:spcPts val="0"/>
              </a:spcAft>
              <a:buClr>
                <a:schemeClr val="dk1"/>
              </a:buClr>
              <a:buSzPts val="1350"/>
              <a:buNone/>
              <a:defRPr sz="1800" b="1"/>
            </a:lvl3pPr>
            <a:lvl4pPr marL="2438339" lvl="3" indent="-304792" algn="l">
              <a:lnSpc>
                <a:spcPct val="90000"/>
              </a:lnSpc>
              <a:spcBef>
                <a:spcPts val="500"/>
              </a:spcBef>
              <a:spcAft>
                <a:spcPts val="0"/>
              </a:spcAft>
              <a:buClr>
                <a:schemeClr val="dk1"/>
              </a:buClr>
              <a:buSzPts val="1200"/>
              <a:buNone/>
              <a:defRPr sz="1600" b="1"/>
            </a:lvl4pPr>
            <a:lvl5pPr marL="3047924" lvl="4" indent="-304792" algn="l">
              <a:lnSpc>
                <a:spcPct val="90000"/>
              </a:lnSpc>
              <a:spcBef>
                <a:spcPts val="500"/>
              </a:spcBef>
              <a:spcAft>
                <a:spcPts val="0"/>
              </a:spcAft>
              <a:buClr>
                <a:schemeClr val="dk1"/>
              </a:buClr>
              <a:buSzPts val="1200"/>
              <a:buNone/>
              <a:defRPr sz="1600" b="1"/>
            </a:lvl5pPr>
            <a:lvl6pPr marL="3657509" lvl="5" indent="-304792" algn="l">
              <a:lnSpc>
                <a:spcPct val="90000"/>
              </a:lnSpc>
              <a:spcBef>
                <a:spcPts val="500"/>
              </a:spcBef>
              <a:spcAft>
                <a:spcPts val="0"/>
              </a:spcAft>
              <a:buClr>
                <a:schemeClr val="dk1"/>
              </a:buClr>
              <a:buSzPts val="1200"/>
              <a:buNone/>
              <a:defRPr sz="1600" b="1"/>
            </a:lvl6pPr>
            <a:lvl7pPr marL="4267093" lvl="6" indent="-304792" algn="l">
              <a:lnSpc>
                <a:spcPct val="90000"/>
              </a:lnSpc>
              <a:spcBef>
                <a:spcPts val="500"/>
              </a:spcBef>
              <a:spcAft>
                <a:spcPts val="0"/>
              </a:spcAft>
              <a:buClr>
                <a:schemeClr val="dk1"/>
              </a:buClr>
              <a:buSzPts val="1200"/>
              <a:buNone/>
              <a:defRPr sz="1600" b="1"/>
            </a:lvl7pPr>
            <a:lvl8pPr marL="4876678" lvl="7" indent="-304792" algn="l">
              <a:lnSpc>
                <a:spcPct val="90000"/>
              </a:lnSpc>
              <a:spcBef>
                <a:spcPts val="500"/>
              </a:spcBef>
              <a:spcAft>
                <a:spcPts val="0"/>
              </a:spcAft>
              <a:buClr>
                <a:schemeClr val="dk1"/>
              </a:buClr>
              <a:buSzPts val="1200"/>
              <a:buNone/>
              <a:defRPr sz="1600" b="1"/>
            </a:lvl8pPr>
            <a:lvl9pPr marL="5486263" lvl="8" indent="-304792" algn="l">
              <a:lnSpc>
                <a:spcPct val="90000"/>
              </a:lnSpc>
              <a:spcBef>
                <a:spcPts val="500"/>
              </a:spcBef>
              <a:spcAft>
                <a:spcPts val="0"/>
              </a:spcAft>
              <a:buClr>
                <a:schemeClr val="dk1"/>
              </a:buClr>
              <a:buSzPts val="1200"/>
              <a:buNone/>
              <a:defRPr sz="1600" b="1"/>
            </a:lvl9pPr>
          </a:lstStyle>
          <a:p>
            <a:endParaRPr/>
          </a:p>
        </p:txBody>
      </p:sp>
      <p:sp>
        <p:nvSpPr>
          <p:cNvPr id="172" name="Google Shape;172;p63"/>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73" name="Google Shape;173;p63"/>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63"/>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63"/>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5775079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re seul" type="titleOnly">
  <p:cSld name="Titre seul">
    <p:spTree>
      <p:nvGrpSpPr>
        <p:cNvPr id="1" name="Shape 176"/>
        <p:cNvGrpSpPr/>
        <p:nvPr/>
      </p:nvGrpSpPr>
      <p:grpSpPr>
        <a:xfrm>
          <a:off x="0" y="0"/>
          <a:ext cx="0" cy="0"/>
          <a:chOff x="0" y="0"/>
          <a:chExt cx="0" cy="0"/>
        </a:xfrm>
      </p:grpSpPr>
      <p:sp>
        <p:nvSpPr>
          <p:cNvPr id="177" name="Google Shape;177;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 name="Google Shape;178;p64"/>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64"/>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64"/>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663118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u avec légende" type="objTx">
  <p:cSld name="Contenu avec légende">
    <p:spTree>
      <p:nvGrpSpPr>
        <p:cNvPr id="1" name="Shape 181"/>
        <p:cNvGrpSpPr/>
        <p:nvPr/>
      </p:nvGrpSpPr>
      <p:grpSpPr>
        <a:xfrm>
          <a:off x="0" y="0"/>
          <a:ext cx="0" cy="0"/>
          <a:chOff x="0" y="0"/>
          <a:chExt cx="0" cy="0"/>
        </a:xfrm>
      </p:grpSpPr>
      <p:sp>
        <p:nvSpPr>
          <p:cNvPr id="182" name="Google Shape;182;p6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65"/>
          <p:cNvSpPr txBox="1">
            <a:spLocks noGrp="1"/>
          </p:cNvSpPr>
          <p:nvPr>
            <p:ph type="body" idx="1"/>
          </p:nvPr>
        </p:nvSpPr>
        <p:spPr>
          <a:xfrm>
            <a:off x="5183188" y="987426"/>
            <a:ext cx="6172200" cy="4873625"/>
          </a:xfrm>
          <a:prstGeom prst="rect">
            <a:avLst/>
          </a:prstGeom>
          <a:noFill/>
          <a:ln>
            <a:noFill/>
          </a:ln>
        </p:spPr>
        <p:txBody>
          <a:bodyPr spcFirstLastPara="1" wrap="square" lIns="91425" tIns="45700" rIns="91425" bIns="45700" anchor="t" anchorCtr="0">
            <a:normAutofit/>
          </a:bodyPr>
          <a:lstStyle>
            <a:lvl1pPr marL="609585" lvl="0" indent="-507987" algn="l">
              <a:lnSpc>
                <a:spcPct val="90000"/>
              </a:lnSpc>
              <a:spcBef>
                <a:spcPts val="1000"/>
              </a:spcBef>
              <a:spcAft>
                <a:spcPts val="0"/>
              </a:spcAft>
              <a:buClr>
                <a:schemeClr val="dk1"/>
              </a:buClr>
              <a:buSzPts val="2400"/>
              <a:buChar char="•"/>
              <a:defRPr sz="3200"/>
            </a:lvl1pPr>
            <a:lvl2pPr marL="1219170" lvl="1" indent="-482588" algn="l">
              <a:lnSpc>
                <a:spcPct val="90000"/>
              </a:lnSpc>
              <a:spcBef>
                <a:spcPts val="500"/>
              </a:spcBef>
              <a:spcAft>
                <a:spcPts val="0"/>
              </a:spcAft>
              <a:buClr>
                <a:schemeClr val="dk1"/>
              </a:buClr>
              <a:buSzPts val="2100"/>
              <a:buChar char="•"/>
              <a:defRPr sz="2800"/>
            </a:lvl2pPr>
            <a:lvl3pPr marL="1828754" lvl="2" indent="-457189" algn="l">
              <a:lnSpc>
                <a:spcPct val="90000"/>
              </a:lnSpc>
              <a:spcBef>
                <a:spcPts val="500"/>
              </a:spcBef>
              <a:spcAft>
                <a:spcPts val="0"/>
              </a:spcAft>
              <a:buClr>
                <a:schemeClr val="dk1"/>
              </a:buClr>
              <a:buSzPts val="1800"/>
              <a:buChar char="•"/>
              <a:defRPr sz="2400"/>
            </a:lvl3pPr>
            <a:lvl4pPr marL="2438339" lvl="3" indent="-431789" algn="l">
              <a:lnSpc>
                <a:spcPct val="90000"/>
              </a:lnSpc>
              <a:spcBef>
                <a:spcPts val="500"/>
              </a:spcBef>
              <a:spcAft>
                <a:spcPts val="0"/>
              </a:spcAft>
              <a:buClr>
                <a:schemeClr val="dk1"/>
              </a:buClr>
              <a:buSzPts val="1500"/>
              <a:buChar char="•"/>
              <a:defRPr sz="2000"/>
            </a:lvl4pPr>
            <a:lvl5pPr marL="3047924" lvl="4" indent="-431789" algn="l">
              <a:lnSpc>
                <a:spcPct val="90000"/>
              </a:lnSpc>
              <a:spcBef>
                <a:spcPts val="500"/>
              </a:spcBef>
              <a:spcAft>
                <a:spcPts val="0"/>
              </a:spcAft>
              <a:buClr>
                <a:schemeClr val="dk1"/>
              </a:buClr>
              <a:buSzPts val="1500"/>
              <a:buChar char="•"/>
              <a:defRPr sz="2000"/>
            </a:lvl5pPr>
            <a:lvl6pPr marL="3657509" lvl="5" indent="-431789" algn="l">
              <a:lnSpc>
                <a:spcPct val="90000"/>
              </a:lnSpc>
              <a:spcBef>
                <a:spcPts val="500"/>
              </a:spcBef>
              <a:spcAft>
                <a:spcPts val="0"/>
              </a:spcAft>
              <a:buClr>
                <a:schemeClr val="dk1"/>
              </a:buClr>
              <a:buSzPts val="1500"/>
              <a:buChar char="•"/>
              <a:defRPr sz="2000"/>
            </a:lvl6pPr>
            <a:lvl7pPr marL="4267093" lvl="6" indent="-431789" algn="l">
              <a:lnSpc>
                <a:spcPct val="90000"/>
              </a:lnSpc>
              <a:spcBef>
                <a:spcPts val="500"/>
              </a:spcBef>
              <a:spcAft>
                <a:spcPts val="0"/>
              </a:spcAft>
              <a:buClr>
                <a:schemeClr val="dk1"/>
              </a:buClr>
              <a:buSzPts val="1500"/>
              <a:buChar char="•"/>
              <a:defRPr sz="2000"/>
            </a:lvl7pPr>
            <a:lvl8pPr marL="4876678" lvl="7" indent="-431789" algn="l">
              <a:lnSpc>
                <a:spcPct val="90000"/>
              </a:lnSpc>
              <a:spcBef>
                <a:spcPts val="500"/>
              </a:spcBef>
              <a:spcAft>
                <a:spcPts val="0"/>
              </a:spcAft>
              <a:buClr>
                <a:schemeClr val="dk1"/>
              </a:buClr>
              <a:buSzPts val="1500"/>
              <a:buChar char="•"/>
              <a:defRPr sz="2000"/>
            </a:lvl8pPr>
            <a:lvl9pPr marL="5486263" lvl="8" indent="-431789" algn="l">
              <a:lnSpc>
                <a:spcPct val="90000"/>
              </a:lnSpc>
              <a:spcBef>
                <a:spcPts val="500"/>
              </a:spcBef>
              <a:spcAft>
                <a:spcPts val="0"/>
              </a:spcAft>
              <a:buClr>
                <a:schemeClr val="dk1"/>
              </a:buClr>
              <a:buSzPts val="1500"/>
              <a:buChar char="•"/>
              <a:defRPr sz="2000"/>
            </a:lvl9pPr>
          </a:lstStyle>
          <a:p>
            <a:endParaRPr/>
          </a:p>
        </p:txBody>
      </p:sp>
      <p:sp>
        <p:nvSpPr>
          <p:cNvPr id="184" name="Google Shape;184;p65"/>
          <p:cNvSpPr txBox="1">
            <a:spLocks noGrp="1"/>
          </p:cNvSpPr>
          <p:nvPr>
            <p:ph type="body" idx="2"/>
          </p:nvPr>
        </p:nvSpPr>
        <p:spPr>
          <a:xfrm>
            <a:off x="839788" y="2057401"/>
            <a:ext cx="3932237" cy="3811588"/>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chemeClr val="dk1"/>
              </a:buClr>
              <a:buSzPts val="1200"/>
              <a:buNone/>
              <a:defRPr sz="1600"/>
            </a:lvl1pPr>
            <a:lvl2pPr marL="1219170" lvl="1" indent="-304792" algn="l">
              <a:lnSpc>
                <a:spcPct val="90000"/>
              </a:lnSpc>
              <a:spcBef>
                <a:spcPts val="500"/>
              </a:spcBef>
              <a:spcAft>
                <a:spcPts val="0"/>
              </a:spcAft>
              <a:buClr>
                <a:schemeClr val="dk1"/>
              </a:buClr>
              <a:buSzPts val="1050"/>
              <a:buNone/>
              <a:defRPr sz="1400"/>
            </a:lvl2pPr>
            <a:lvl3pPr marL="1828754" lvl="2" indent="-304792" algn="l">
              <a:lnSpc>
                <a:spcPct val="90000"/>
              </a:lnSpc>
              <a:spcBef>
                <a:spcPts val="500"/>
              </a:spcBef>
              <a:spcAft>
                <a:spcPts val="0"/>
              </a:spcAft>
              <a:buClr>
                <a:schemeClr val="dk1"/>
              </a:buClr>
              <a:buSzPts val="900"/>
              <a:buNone/>
              <a:defRPr sz="1200"/>
            </a:lvl3pPr>
            <a:lvl4pPr marL="2438339" lvl="3" indent="-304792" algn="l">
              <a:lnSpc>
                <a:spcPct val="90000"/>
              </a:lnSpc>
              <a:spcBef>
                <a:spcPts val="500"/>
              </a:spcBef>
              <a:spcAft>
                <a:spcPts val="0"/>
              </a:spcAft>
              <a:buClr>
                <a:schemeClr val="dk1"/>
              </a:buClr>
              <a:buSzPts val="750"/>
              <a:buNone/>
              <a:defRPr sz="1000"/>
            </a:lvl4pPr>
            <a:lvl5pPr marL="3047924" lvl="4" indent="-304792" algn="l">
              <a:lnSpc>
                <a:spcPct val="90000"/>
              </a:lnSpc>
              <a:spcBef>
                <a:spcPts val="500"/>
              </a:spcBef>
              <a:spcAft>
                <a:spcPts val="0"/>
              </a:spcAft>
              <a:buClr>
                <a:schemeClr val="dk1"/>
              </a:buClr>
              <a:buSzPts val="750"/>
              <a:buNone/>
              <a:defRPr sz="1000"/>
            </a:lvl5pPr>
            <a:lvl6pPr marL="3657509" lvl="5" indent="-304792" algn="l">
              <a:lnSpc>
                <a:spcPct val="90000"/>
              </a:lnSpc>
              <a:spcBef>
                <a:spcPts val="500"/>
              </a:spcBef>
              <a:spcAft>
                <a:spcPts val="0"/>
              </a:spcAft>
              <a:buClr>
                <a:schemeClr val="dk1"/>
              </a:buClr>
              <a:buSzPts val="750"/>
              <a:buNone/>
              <a:defRPr sz="1000"/>
            </a:lvl6pPr>
            <a:lvl7pPr marL="4267093" lvl="6" indent="-304792" algn="l">
              <a:lnSpc>
                <a:spcPct val="90000"/>
              </a:lnSpc>
              <a:spcBef>
                <a:spcPts val="500"/>
              </a:spcBef>
              <a:spcAft>
                <a:spcPts val="0"/>
              </a:spcAft>
              <a:buClr>
                <a:schemeClr val="dk1"/>
              </a:buClr>
              <a:buSzPts val="750"/>
              <a:buNone/>
              <a:defRPr sz="1000"/>
            </a:lvl7pPr>
            <a:lvl8pPr marL="4876678" lvl="7" indent="-304792" algn="l">
              <a:lnSpc>
                <a:spcPct val="90000"/>
              </a:lnSpc>
              <a:spcBef>
                <a:spcPts val="500"/>
              </a:spcBef>
              <a:spcAft>
                <a:spcPts val="0"/>
              </a:spcAft>
              <a:buClr>
                <a:schemeClr val="dk1"/>
              </a:buClr>
              <a:buSzPts val="750"/>
              <a:buNone/>
              <a:defRPr sz="1000"/>
            </a:lvl8pPr>
            <a:lvl9pPr marL="5486263" lvl="8" indent="-304792" algn="l">
              <a:lnSpc>
                <a:spcPct val="90000"/>
              </a:lnSpc>
              <a:spcBef>
                <a:spcPts val="500"/>
              </a:spcBef>
              <a:spcAft>
                <a:spcPts val="0"/>
              </a:spcAft>
              <a:buClr>
                <a:schemeClr val="dk1"/>
              </a:buClr>
              <a:buSzPts val="750"/>
              <a:buNone/>
              <a:defRPr sz="1000"/>
            </a:lvl9pPr>
          </a:lstStyle>
          <a:p>
            <a:endParaRPr/>
          </a:p>
        </p:txBody>
      </p:sp>
      <p:sp>
        <p:nvSpPr>
          <p:cNvPr id="185" name="Google Shape;185;p65"/>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65"/>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65"/>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33952759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Image avec légende" type="picTx">
  <p:cSld name="Image avec légende">
    <p:spTree>
      <p:nvGrpSpPr>
        <p:cNvPr id="1" name="Shape 188"/>
        <p:cNvGrpSpPr/>
        <p:nvPr/>
      </p:nvGrpSpPr>
      <p:grpSpPr>
        <a:xfrm>
          <a:off x="0" y="0"/>
          <a:ext cx="0" cy="0"/>
          <a:chOff x="0" y="0"/>
          <a:chExt cx="0" cy="0"/>
        </a:xfrm>
      </p:grpSpPr>
      <p:sp>
        <p:nvSpPr>
          <p:cNvPr id="189" name="Google Shape;189;p6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66"/>
          <p:cNvSpPr>
            <a:spLocks noGrp="1"/>
          </p:cNvSpPr>
          <p:nvPr>
            <p:ph type="pic" idx="2"/>
          </p:nvPr>
        </p:nvSpPr>
        <p:spPr>
          <a:xfrm>
            <a:off x="5183188" y="987426"/>
            <a:ext cx="6172200" cy="4873625"/>
          </a:xfrm>
          <a:prstGeom prst="rect">
            <a:avLst/>
          </a:prstGeom>
          <a:noFill/>
          <a:ln>
            <a:noFill/>
          </a:ln>
        </p:spPr>
        <p:txBody>
          <a:bodyPr/>
          <a:lstStyle/>
          <a:p>
            <a:endParaRPr lang="fr-FR"/>
          </a:p>
        </p:txBody>
      </p:sp>
      <p:sp>
        <p:nvSpPr>
          <p:cNvPr id="191" name="Google Shape;191;p66"/>
          <p:cNvSpPr txBox="1">
            <a:spLocks noGrp="1"/>
          </p:cNvSpPr>
          <p:nvPr>
            <p:ph type="body" idx="1"/>
          </p:nvPr>
        </p:nvSpPr>
        <p:spPr>
          <a:xfrm>
            <a:off x="839788" y="2057401"/>
            <a:ext cx="3932237" cy="3811588"/>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chemeClr val="dk1"/>
              </a:buClr>
              <a:buSzPts val="1200"/>
              <a:buNone/>
              <a:defRPr sz="1600"/>
            </a:lvl1pPr>
            <a:lvl2pPr marL="1219170" lvl="1" indent="-304792" algn="l">
              <a:lnSpc>
                <a:spcPct val="90000"/>
              </a:lnSpc>
              <a:spcBef>
                <a:spcPts val="500"/>
              </a:spcBef>
              <a:spcAft>
                <a:spcPts val="0"/>
              </a:spcAft>
              <a:buClr>
                <a:schemeClr val="dk1"/>
              </a:buClr>
              <a:buSzPts val="1050"/>
              <a:buNone/>
              <a:defRPr sz="1400"/>
            </a:lvl2pPr>
            <a:lvl3pPr marL="1828754" lvl="2" indent="-304792" algn="l">
              <a:lnSpc>
                <a:spcPct val="90000"/>
              </a:lnSpc>
              <a:spcBef>
                <a:spcPts val="500"/>
              </a:spcBef>
              <a:spcAft>
                <a:spcPts val="0"/>
              </a:spcAft>
              <a:buClr>
                <a:schemeClr val="dk1"/>
              </a:buClr>
              <a:buSzPts val="900"/>
              <a:buNone/>
              <a:defRPr sz="1200"/>
            </a:lvl3pPr>
            <a:lvl4pPr marL="2438339" lvl="3" indent="-304792" algn="l">
              <a:lnSpc>
                <a:spcPct val="90000"/>
              </a:lnSpc>
              <a:spcBef>
                <a:spcPts val="500"/>
              </a:spcBef>
              <a:spcAft>
                <a:spcPts val="0"/>
              </a:spcAft>
              <a:buClr>
                <a:schemeClr val="dk1"/>
              </a:buClr>
              <a:buSzPts val="750"/>
              <a:buNone/>
              <a:defRPr sz="1000"/>
            </a:lvl4pPr>
            <a:lvl5pPr marL="3047924" lvl="4" indent="-304792" algn="l">
              <a:lnSpc>
                <a:spcPct val="90000"/>
              </a:lnSpc>
              <a:spcBef>
                <a:spcPts val="500"/>
              </a:spcBef>
              <a:spcAft>
                <a:spcPts val="0"/>
              </a:spcAft>
              <a:buClr>
                <a:schemeClr val="dk1"/>
              </a:buClr>
              <a:buSzPts val="750"/>
              <a:buNone/>
              <a:defRPr sz="1000"/>
            </a:lvl5pPr>
            <a:lvl6pPr marL="3657509" lvl="5" indent="-304792" algn="l">
              <a:lnSpc>
                <a:spcPct val="90000"/>
              </a:lnSpc>
              <a:spcBef>
                <a:spcPts val="500"/>
              </a:spcBef>
              <a:spcAft>
                <a:spcPts val="0"/>
              </a:spcAft>
              <a:buClr>
                <a:schemeClr val="dk1"/>
              </a:buClr>
              <a:buSzPts val="750"/>
              <a:buNone/>
              <a:defRPr sz="1000"/>
            </a:lvl6pPr>
            <a:lvl7pPr marL="4267093" lvl="6" indent="-304792" algn="l">
              <a:lnSpc>
                <a:spcPct val="90000"/>
              </a:lnSpc>
              <a:spcBef>
                <a:spcPts val="500"/>
              </a:spcBef>
              <a:spcAft>
                <a:spcPts val="0"/>
              </a:spcAft>
              <a:buClr>
                <a:schemeClr val="dk1"/>
              </a:buClr>
              <a:buSzPts val="750"/>
              <a:buNone/>
              <a:defRPr sz="1000"/>
            </a:lvl7pPr>
            <a:lvl8pPr marL="4876678" lvl="7" indent="-304792" algn="l">
              <a:lnSpc>
                <a:spcPct val="90000"/>
              </a:lnSpc>
              <a:spcBef>
                <a:spcPts val="500"/>
              </a:spcBef>
              <a:spcAft>
                <a:spcPts val="0"/>
              </a:spcAft>
              <a:buClr>
                <a:schemeClr val="dk1"/>
              </a:buClr>
              <a:buSzPts val="750"/>
              <a:buNone/>
              <a:defRPr sz="1000"/>
            </a:lvl8pPr>
            <a:lvl9pPr marL="5486263" lvl="8" indent="-304792" algn="l">
              <a:lnSpc>
                <a:spcPct val="90000"/>
              </a:lnSpc>
              <a:spcBef>
                <a:spcPts val="500"/>
              </a:spcBef>
              <a:spcAft>
                <a:spcPts val="0"/>
              </a:spcAft>
              <a:buClr>
                <a:schemeClr val="dk1"/>
              </a:buClr>
              <a:buSzPts val="750"/>
              <a:buNone/>
              <a:defRPr sz="1000"/>
            </a:lvl9pPr>
          </a:lstStyle>
          <a:p>
            <a:endParaRPr/>
          </a:p>
        </p:txBody>
      </p:sp>
      <p:sp>
        <p:nvSpPr>
          <p:cNvPr id="192" name="Google Shape;192;p66"/>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66"/>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66"/>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9807882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re et texte vertical" type="vertTx">
  <p:cSld name="Titre et texte vertical">
    <p:spTree>
      <p:nvGrpSpPr>
        <p:cNvPr id="1" name="Shape 195"/>
        <p:cNvGrpSpPr/>
        <p:nvPr/>
      </p:nvGrpSpPr>
      <p:grpSpPr>
        <a:xfrm>
          <a:off x="0" y="0"/>
          <a:ext cx="0" cy="0"/>
          <a:chOff x="0" y="0"/>
          <a:chExt cx="0" cy="0"/>
        </a:xfrm>
      </p:grpSpPr>
      <p:sp>
        <p:nvSpPr>
          <p:cNvPr id="196" name="Google Shape;196;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7" name="Google Shape;197;p67"/>
          <p:cNvSpPr txBox="1">
            <a:spLocks noGrp="1"/>
          </p:cNvSpPr>
          <p:nvPr>
            <p:ph type="body" idx="1"/>
          </p:nvPr>
        </p:nvSpPr>
        <p:spPr>
          <a:xfrm rot="5400000">
            <a:off x="3920331" y="-1256505"/>
            <a:ext cx="4351339" cy="10515600"/>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98" name="Google Shape;198;p67"/>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p67"/>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p67"/>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1951707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Titre vertical et texte">
    <p:spTree>
      <p:nvGrpSpPr>
        <p:cNvPr id="1" name="Shape 201"/>
        <p:cNvGrpSpPr/>
        <p:nvPr/>
      </p:nvGrpSpPr>
      <p:grpSpPr>
        <a:xfrm>
          <a:off x="0" y="0"/>
          <a:ext cx="0" cy="0"/>
          <a:chOff x="0" y="0"/>
          <a:chExt cx="0" cy="0"/>
        </a:xfrm>
      </p:grpSpPr>
      <p:sp>
        <p:nvSpPr>
          <p:cNvPr id="202" name="Google Shape;202;p68"/>
          <p:cNvSpPr txBox="1">
            <a:spLocks noGrp="1"/>
          </p:cNvSpPr>
          <p:nvPr>
            <p:ph type="title"/>
          </p:nvPr>
        </p:nvSpPr>
        <p:spPr>
          <a:xfrm rot="5400000">
            <a:off x="7133431" y="1956595"/>
            <a:ext cx="5811839"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3" name="Google Shape;203;p68"/>
          <p:cNvSpPr txBox="1">
            <a:spLocks noGrp="1"/>
          </p:cNvSpPr>
          <p:nvPr>
            <p:ph type="body" idx="1"/>
          </p:nvPr>
        </p:nvSpPr>
        <p:spPr>
          <a:xfrm rot="5400000">
            <a:off x="1799431" y="-596105"/>
            <a:ext cx="5811839" cy="7734300"/>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204" name="Google Shape;204;p68"/>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5" name="Google Shape;205;p68"/>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68"/>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193606451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07"/>
        <p:cNvGrpSpPr/>
        <p:nvPr/>
      </p:nvGrpSpPr>
      <p:grpSpPr>
        <a:xfrm>
          <a:off x="0" y="0"/>
          <a:ext cx="0" cy="0"/>
          <a:chOff x="0" y="0"/>
          <a:chExt cx="0" cy="0"/>
        </a:xfrm>
      </p:grpSpPr>
      <p:sp>
        <p:nvSpPr>
          <p:cNvPr id="208" name="Google Shape;208;p69"/>
          <p:cNvSpPr txBox="1">
            <a:spLocks noGrp="1"/>
          </p:cNvSpPr>
          <p:nvPr>
            <p:ph type="title"/>
          </p:nvPr>
        </p:nvSpPr>
        <p:spPr>
          <a:xfrm>
            <a:off x="2621732" y="2174787"/>
            <a:ext cx="3074005" cy="602004"/>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9" name="Google Shape;209;p69"/>
          <p:cNvSpPr txBox="1">
            <a:spLocks noGrp="1"/>
          </p:cNvSpPr>
          <p:nvPr>
            <p:ph type="subTitle" idx="1"/>
          </p:nvPr>
        </p:nvSpPr>
        <p:spPr>
          <a:xfrm>
            <a:off x="2621744" y="2838921"/>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400"/>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10" name="Google Shape;210;p69"/>
          <p:cNvSpPr txBox="1">
            <a:spLocks noGrp="1"/>
          </p:cNvSpPr>
          <p:nvPr>
            <p:ph type="subTitle" idx="2"/>
          </p:nvPr>
        </p:nvSpPr>
        <p:spPr>
          <a:xfrm>
            <a:off x="8020252" y="2838921"/>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400"/>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11" name="Google Shape;211;p69"/>
          <p:cNvSpPr txBox="1">
            <a:spLocks noGrp="1"/>
          </p:cNvSpPr>
          <p:nvPr>
            <p:ph type="title" idx="3"/>
          </p:nvPr>
        </p:nvSpPr>
        <p:spPr>
          <a:xfrm>
            <a:off x="2621768" y="4184037"/>
            <a:ext cx="3074005" cy="703600"/>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2" name="Google Shape;212;p69"/>
          <p:cNvSpPr txBox="1">
            <a:spLocks noGrp="1"/>
          </p:cNvSpPr>
          <p:nvPr>
            <p:ph type="subTitle" idx="4"/>
          </p:nvPr>
        </p:nvSpPr>
        <p:spPr>
          <a:xfrm>
            <a:off x="2621744" y="4835433"/>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400"/>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13" name="Google Shape;213;p69"/>
          <p:cNvSpPr txBox="1">
            <a:spLocks noGrp="1"/>
          </p:cNvSpPr>
          <p:nvPr>
            <p:ph type="subTitle" idx="5"/>
          </p:nvPr>
        </p:nvSpPr>
        <p:spPr>
          <a:xfrm>
            <a:off x="8020252" y="4835433"/>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400"/>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14" name="Google Shape;214;p69"/>
          <p:cNvSpPr txBox="1">
            <a:spLocks noGrp="1"/>
          </p:cNvSpPr>
          <p:nvPr>
            <p:ph type="title" idx="6"/>
          </p:nvPr>
        </p:nvSpPr>
        <p:spPr>
          <a:xfrm>
            <a:off x="1097755" y="2420599"/>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33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5" name="Google Shape;215;p69"/>
          <p:cNvSpPr txBox="1">
            <a:spLocks noGrp="1"/>
          </p:cNvSpPr>
          <p:nvPr>
            <p:ph type="title" idx="7"/>
          </p:nvPr>
        </p:nvSpPr>
        <p:spPr>
          <a:xfrm>
            <a:off x="1097755" y="4465491"/>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33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6" name="Google Shape;216;p69"/>
          <p:cNvSpPr txBox="1">
            <a:spLocks noGrp="1"/>
          </p:cNvSpPr>
          <p:nvPr>
            <p:ph type="title" idx="8"/>
          </p:nvPr>
        </p:nvSpPr>
        <p:spPr>
          <a:xfrm>
            <a:off x="6496263" y="2420599"/>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33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69"/>
          <p:cNvSpPr txBox="1">
            <a:spLocks noGrp="1"/>
          </p:cNvSpPr>
          <p:nvPr>
            <p:ph type="title" idx="9"/>
          </p:nvPr>
        </p:nvSpPr>
        <p:spPr>
          <a:xfrm>
            <a:off x="6496263" y="4465491"/>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33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69"/>
          <p:cNvSpPr txBox="1">
            <a:spLocks noGrp="1"/>
          </p:cNvSpPr>
          <p:nvPr>
            <p:ph type="title" idx="13"/>
          </p:nvPr>
        </p:nvSpPr>
        <p:spPr>
          <a:xfrm>
            <a:off x="8020264" y="2174787"/>
            <a:ext cx="3074005" cy="602004"/>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9" name="Google Shape;219;p69"/>
          <p:cNvSpPr txBox="1">
            <a:spLocks noGrp="1"/>
          </p:cNvSpPr>
          <p:nvPr>
            <p:ph type="title" idx="14"/>
          </p:nvPr>
        </p:nvSpPr>
        <p:spPr>
          <a:xfrm>
            <a:off x="8020300" y="4184037"/>
            <a:ext cx="3074005" cy="703600"/>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69"/>
          <p:cNvSpPr txBox="1">
            <a:spLocks noGrp="1"/>
          </p:cNvSpPr>
          <p:nvPr>
            <p:ph type="title" idx="15"/>
          </p:nvPr>
        </p:nvSpPr>
        <p:spPr>
          <a:xfrm>
            <a:off x="959997" y="593375"/>
            <a:ext cx="10272003" cy="763596"/>
          </a:xfrm>
          <a:prstGeom prst="rect">
            <a:avLst/>
          </a:prstGeom>
          <a:noFill/>
          <a:ln>
            <a:noFill/>
          </a:ln>
        </p:spPr>
        <p:txBody>
          <a:bodyPr spcFirstLastPara="1" wrap="square" lIns="91425" tIns="68550" rIns="91425" bIns="68550" anchor="t" anchorCtr="0">
            <a:noAutofit/>
          </a:bodyPr>
          <a:lstStyle>
            <a:lvl1pPr lvl="0" algn="l">
              <a:lnSpc>
                <a:spcPct val="90000"/>
              </a:lnSpc>
              <a:spcBef>
                <a:spcPts val="0"/>
              </a:spcBef>
              <a:spcAft>
                <a:spcPts val="0"/>
              </a:spcAft>
              <a:buClr>
                <a:schemeClr val="dk1"/>
              </a:buClr>
              <a:buSzPts val="33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653999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theme" Target="../theme/theme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
        <p:cNvGrpSpPr/>
        <p:nvPr/>
      </p:nvGrpSpPr>
      <p:grpSpPr>
        <a:xfrm>
          <a:off x="0" y="0"/>
          <a:ext cx="0" cy="0"/>
          <a:chOff x="0" y="0"/>
          <a:chExt cx="0" cy="0"/>
        </a:xfrm>
      </p:grpSpPr>
      <p:sp>
        <p:nvSpPr>
          <p:cNvPr id="44" name="Google Shape;44;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Play"/>
              <a:buNone/>
              <a:defRPr sz="33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 name="Google Shape;45;p41"/>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46" name="Google Shape;46;p4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9pPr>
          </a:lstStyle>
          <a:p>
            <a:endParaRPr/>
          </a:p>
        </p:txBody>
      </p:sp>
      <p:sp>
        <p:nvSpPr>
          <p:cNvPr id="47" name="Google Shape;47;p4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9pPr>
          </a:lstStyle>
          <a:p>
            <a:endParaRPr/>
          </a:p>
        </p:txBody>
      </p:sp>
      <p:sp>
        <p:nvSpPr>
          <p:cNvPr id="48" name="Google Shape;48;p41"/>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2642739034"/>
      </p:ext>
    </p:extLst>
  </p:cSld>
  <p:clrMap bg1="lt1" tx1="dk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581.png"/></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81.png"/></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50.png"/></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60.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610.png"/><Relationship Id="rId5" Type="http://schemas.openxmlformats.org/officeDocument/2006/relationships/image" Target="../media/image600.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620.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630.png"/></Relationships>
</file>

<file path=ppt/slides/_rels/slide3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37.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7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1.xml"/><Relationship Id="rId4" Type="http://schemas.openxmlformats.org/officeDocument/2006/relationships/image" Target="../media/image50.png"/></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74.png"/></Relationships>
</file>

<file path=ppt/slides/_rels/slide5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74.png"/><Relationship Id="rId1" Type="http://schemas.openxmlformats.org/officeDocument/2006/relationships/slideLayout" Target="../slideLayouts/slideLayout5.xml"/><Relationship Id="rId4" Type="http://schemas.openxmlformats.org/officeDocument/2006/relationships/image" Target="../media/image20.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76.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77.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73.png"/></Relationships>
</file>

<file path=ppt/slides/_rels/slide5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3</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592685"/>
            <a:ext cx="6693265"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271218" y="5289789"/>
            <a:ext cx="6693265" cy="522000"/>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Congruence des triangles</a:t>
            </a:r>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7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4</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4843667" cy="521999"/>
          </a:xfrm>
          <a:prstGeom prst="rect">
            <a:avLst/>
          </a:prstGeo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fr-FR" dirty="0"/>
              <a:t>Démontrer la congruence de deux triangles</a:t>
            </a: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BFAD14A-5CD2-F115-D5F1-55A9E4D4C943}"/>
              </a:ext>
            </a:extLst>
          </p:cNvPr>
          <p:cNvSpPr>
            <a:spLocks noGrp="1"/>
          </p:cNvSpPr>
          <p:nvPr>
            <p:ph type="title"/>
          </p:nvPr>
        </p:nvSpPr>
        <p:spPr/>
        <p:txBody>
          <a:bodyPr/>
          <a:lstStyle/>
          <a:p>
            <a:r>
              <a:rPr lang="fr-FR" dirty="0"/>
              <a:t>Qui peut me rappeler la signification de ces icônes?</a:t>
            </a:r>
          </a:p>
        </p:txBody>
      </p:sp>
      <p:sp>
        <p:nvSpPr>
          <p:cNvPr id="7" name="Espace réservé du contenu 6">
            <a:extLst>
              <a:ext uri="{FF2B5EF4-FFF2-40B4-BE49-F238E27FC236}">
                <a16:creationId xmlns:a16="http://schemas.microsoft.com/office/drawing/2014/main" id="{FF79423D-A211-E359-3ADA-88468D534BA3}"/>
              </a:ext>
            </a:extLst>
          </p:cNvPr>
          <p:cNvSpPr>
            <a:spLocks noGrp="1"/>
          </p:cNvSpPr>
          <p:nvPr>
            <p:ph sz="quarter" idx="11"/>
          </p:nvPr>
        </p:nvSpPr>
        <p:spPr/>
        <p:txBody>
          <a:bodyPr/>
          <a:lstStyle/>
          <a:p>
            <a:r>
              <a:rPr lang="fr-FR" dirty="0">
                <a:solidFill>
                  <a:srgbClr val="AEABAB"/>
                </a:solidFill>
              </a:rPr>
              <a:t>Demander à 3 élèves au hasard</a:t>
            </a:r>
          </a:p>
        </p:txBody>
      </p:sp>
      <p:pic>
        <p:nvPicPr>
          <p:cNvPr id="9" name="Google Shape;1173;p113" descr="Lever la main - Icônes mains et gestes gratuites">
            <a:extLst>
              <a:ext uri="{FF2B5EF4-FFF2-40B4-BE49-F238E27FC236}">
                <a16:creationId xmlns:a16="http://schemas.microsoft.com/office/drawing/2014/main" id="{9F98256E-5527-DC36-48D6-418FD8A63E4F}"/>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730133DB-1135-1E01-7978-D36D96088783}"/>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pic>
        <p:nvPicPr>
          <p:cNvPr id="3" name="Google Shape;1333;p128">
            <a:extLst>
              <a:ext uri="{FF2B5EF4-FFF2-40B4-BE49-F238E27FC236}">
                <a16:creationId xmlns:a16="http://schemas.microsoft.com/office/drawing/2014/main" id="{1EE48F6D-F006-8CF3-F155-FBE9DEF41A91}"/>
              </a:ext>
            </a:extLst>
          </p:cNvPr>
          <p:cNvPicPr>
            <a:picLocks noChangeAspect="1"/>
          </p:cNvPicPr>
          <p:nvPr/>
        </p:nvPicPr>
        <p:blipFill>
          <a:blip r:embed="rId4">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40CF9AB9-32F9-D1BE-825C-8DA659EFA28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709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FCFF5-44F3-ECD3-CD6F-0C38F883105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DB545A46-849B-F9C1-A55E-C3B41BAEE263}"/>
              </a:ext>
            </a:extLst>
          </p:cNvPr>
          <p:cNvSpPr>
            <a:spLocks noGrp="1"/>
          </p:cNvSpPr>
          <p:nvPr>
            <p:ph type="title"/>
          </p:nvPr>
        </p:nvSpPr>
        <p:spPr/>
        <p:txBody>
          <a:bodyPr/>
          <a:lstStyle/>
          <a:p>
            <a:endParaRPr lang="fr-FR" dirty="0"/>
          </a:p>
        </p:txBody>
      </p:sp>
      <p:sp>
        <p:nvSpPr>
          <p:cNvPr id="7" name="Espace réservé du contenu 6">
            <a:extLst>
              <a:ext uri="{FF2B5EF4-FFF2-40B4-BE49-F238E27FC236}">
                <a16:creationId xmlns:a16="http://schemas.microsoft.com/office/drawing/2014/main" id="{888A8C63-1272-1FEA-2FC1-240FA8B16AB3}"/>
              </a:ext>
            </a:extLst>
          </p:cNvPr>
          <p:cNvSpPr>
            <a:spLocks noGrp="1"/>
          </p:cNvSpPr>
          <p:nvPr>
            <p:ph sz="quarter" idx="11"/>
          </p:nvPr>
        </p:nvSpPr>
        <p:spPr/>
        <p:txBody>
          <a:bodyPr/>
          <a:lstStyle/>
          <a:p>
            <a:endParaRPr lang="fr-FR" dirty="0">
              <a:solidFill>
                <a:srgbClr val="AEABAB"/>
              </a:solidFill>
            </a:endParaRPr>
          </a:p>
        </p:txBody>
      </p:sp>
      <p:pic>
        <p:nvPicPr>
          <p:cNvPr id="9" name="Google Shape;1173;p113" descr="Lever la main - Icônes mains et gestes gratuites">
            <a:extLst>
              <a:ext uri="{FF2B5EF4-FFF2-40B4-BE49-F238E27FC236}">
                <a16:creationId xmlns:a16="http://schemas.microsoft.com/office/drawing/2014/main" id="{0539993E-512D-55A5-D681-31356781B0F2}"/>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59FEE208-2B5A-6403-1725-A52EA619FD8B}"/>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sp>
        <p:nvSpPr>
          <p:cNvPr id="3" name="ZoneTexte 2">
            <a:extLst>
              <a:ext uri="{FF2B5EF4-FFF2-40B4-BE49-F238E27FC236}">
                <a16:creationId xmlns:a16="http://schemas.microsoft.com/office/drawing/2014/main" id="{DE251DD0-AFBA-78FA-88A3-99DEA1591817}"/>
              </a:ext>
            </a:extLst>
          </p:cNvPr>
          <p:cNvSpPr txBox="1"/>
          <p:nvPr/>
        </p:nvSpPr>
        <p:spPr>
          <a:xfrm>
            <a:off x="1468611" y="4077885"/>
            <a:ext cx="3771982" cy="646331"/>
          </a:xfrm>
          <a:prstGeom prst="rect">
            <a:avLst/>
          </a:prstGeom>
          <a:noFill/>
        </p:spPr>
        <p:txBody>
          <a:bodyPr wrap="square">
            <a:spAutoFit/>
          </a:bodyPr>
          <a:lstStyle/>
          <a:p>
            <a:pPr defTabSz="914378">
              <a:buClrTx/>
              <a:defRPr sz="1800" b="0" i="0" u="none" strike="noStrike" kern="0" cap="none" spc="0" baseline="0">
                <a:solidFill>
                  <a:srgbClr val="000000"/>
                </a:solidFill>
                <a:uFillTx/>
              </a:defRPr>
            </a:pPr>
            <a:r>
              <a:rPr lang="fr-FR" sz="1800" b="1" dirty="0">
                <a:solidFill>
                  <a:srgbClr val="44546A"/>
                </a:solidFill>
                <a:latin typeface="Calibri"/>
                <a:ea typeface="Calibri"/>
                <a:cs typeface="Calibri"/>
              </a:rPr>
              <a:t>Je participe activement.</a:t>
            </a:r>
          </a:p>
          <a:p>
            <a:pPr defTabSz="914378">
              <a:buClrTx/>
              <a:defRPr sz="1800" b="0" i="0" u="none" strike="noStrike" kern="0" cap="none" spc="0" baseline="0">
                <a:solidFill>
                  <a:srgbClr val="000000"/>
                </a:solidFill>
                <a:uFillTx/>
              </a:defRPr>
            </a:pPr>
            <a:r>
              <a:rPr lang="fr-FR" sz="1800" b="1" dirty="0">
                <a:solidFill>
                  <a:srgbClr val="44546A"/>
                </a:solidFill>
                <a:latin typeface="Calibri"/>
                <a:ea typeface="Calibri"/>
                <a:cs typeface="Calibri"/>
              </a:rPr>
              <a:t>Je lève la main pour participer</a:t>
            </a:r>
            <a:endParaRPr lang="fr-FR" sz="1200" dirty="0"/>
          </a:p>
        </p:txBody>
      </p:sp>
      <p:sp>
        <p:nvSpPr>
          <p:cNvPr id="4" name="Google Shape;1186;p114">
            <a:extLst>
              <a:ext uri="{FF2B5EF4-FFF2-40B4-BE49-F238E27FC236}">
                <a16:creationId xmlns:a16="http://schemas.microsoft.com/office/drawing/2014/main" id="{BA912C29-713E-AEE3-8DAC-6D0BEE26707E}"/>
              </a:ext>
            </a:extLst>
          </p:cNvPr>
          <p:cNvSpPr txBox="1"/>
          <p:nvPr/>
        </p:nvSpPr>
        <p:spPr>
          <a:xfrm>
            <a:off x="7350558" y="4077885"/>
            <a:ext cx="4400362" cy="900208"/>
          </a:xfrm>
          <a:prstGeom prst="rect">
            <a:avLst/>
          </a:prstGeom>
          <a:noFill/>
          <a:ln cap="flat">
            <a:noFill/>
          </a:ln>
        </p:spPr>
        <p:txBody>
          <a:bodyPr vert="horz" wrap="square" lIns="68570" tIns="34271" rIns="68570" bIns="34271" anchor="t" anchorCtr="0" compatLnSpc="1">
            <a:spAutoFit/>
          </a:bodyPr>
          <a:lstStyle/>
          <a:p>
            <a:pPr defTabSz="914378">
              <a:buClrTx/>
              <a:defRPr sz="1800" b="0" i="0" u="none" strike="noStrike" kern="0" cap="none" spc="0" baseline="0">
                <a:solidFill>
                  <a:srgbClr val="000000"/>
                </a:solidFill>
                <a:uFillTx/>
              </a:defRPr>
            </a:pPr>
            <a:r>
              <a:rPr lang="fr-FR" b="1" dirty="0">
                <a:solidFill>
                  <a:srgbClr val="44546A"/>
                </a:solidFill>
                <a:latin typeface="Calibri" panose="020F0502020204030204" pitchFamily="34" charset="0"/>
                <a:ea typeface="Calibri"/>
                <a:cs typeface="Calibri" panose="020F0502020204030204" pitchFamily="34" charset="0"/>
              </a:rPr>
              <a:t>Je prête attention quand l’enseignant parle</a:t>
            </a:r>
            <a:endParaRPr lang="fr-FR" dirty="0">
              <a:latin typeface="Calibri" panose="020F0502020204030204" pitchFamily="34" charset="0"/>
              <a:cs typeface="Calibri" panose="020F0502020204030204" pitchFamily="34" charset="0"/>
            </a:endParaRPr>
          </a:p>
          <a:p>
            <a:pPr defTabSz="914378">
              <a:buClrTx/>
              <a:defRPr sz="1800" b="0" i="0" u="none" strike="noStrike" kern="0" cap="none" spc="0" baseline="0">
                <a:solidFill>
                  <a:srgbClr val="000000"/>
                </a:solidFill>
                <a:uFillTx/>
              </a:defRPr>
            </a:pPr>
            <a:r>
              <a:rPr lang="fr-FR" b="1" dirty="0">
                <a:solidFill>
                  <a:srgbClr val="44546A"/>
                </a:solidFill>
                <a:latin typeface="Calibri" panose="020F0502020204030204" pitchFamily="34" charset="0"/>
                <a:ea typeface="Calibri"/>
                <a:cs typeface="Calibri" panose="020F0502020204030204" pitchFamily="34" charset="0"/>
              </a:rPr>
              <a:t>Je prête attention quand d’autres camarades répondent à l’enseignant</a:t>
            </a:r>
            <a:endParaRPr lang="fr-FR" dirty="0">
              <a:latin typeface="Calibri" panose="020F0502020204030204" pitchFamily="34" charset="0"/>
              <a:cs typeface="Calibri" panose="020F0502020204030204" pitchFamily="34" charset="0"/>
            </a:endParaRPr>
          </a:p>
        </p:txBody>
      </p:sp>
      <p:pic>
        <p:nvPicPr>
          <p:cNvPr id="2" name="Image 8">
            <a:extLst>
              <a:ext uri="{FF2B5EF4-FFF2-40B4-BE49-F238E27FC236}">
                <a16:creationId xmlns:a16="http://schemas.microsoft.com/office/drawing/2014/main" id="{C1F8369D-D9F1-260D-479C-3D7615A8CD1A}"/>
              </a:ext>
            </a:extLst>
          </p:cNvPr>
          <p:cNvPicPr>
            <a:picLocks noChangeAspect="1"/>
          </p:cNvPicPr>
          <p:nvPr/>
        </p:nvPicPr>
        <p:blipFill>
          <a:blip r:embed="rId3"/>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4031924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12"/>
          <p:cNvPicPr preferRelativeResize="0"/>
          <p:nvPr/>
        </p:nvPicPr>
        <p:blipFill rotWithShape="1">
          <a:blip r:embed="rId3">
            <a:alphaModFix/>
          </a:blip>
          <a:srcRect/>
          <a:stretch/>
        </p:blipFill>
        <p:spPr>
          <a:xfrm>
            <a:off x="3823576" y="1446487"/>
            <a:ext cx="4544848" cy="3765732"/>
          </a:xfrm>
          <a:prstGeom prst="rect">
            <a:avLst/>
          </a:prstGeom>
          <a:noFill/>
          <a:ln>
            <a:noFill/>
          </a:ln>
        </p:spPr>
      </p:pic>
      <p:sp>
        <p:nvSpPr>
          <p:cNvPr id="310" name="Google Shape;310;p12"/>
          <p:cNvSpPr/>
          <p:nvPr/>
        </p:nvSpPr>
        <p:spPr>
          <a:xfrm>
            <a:off x="6310017" y="1141689"/>
            <a:ext cx="2212257" cy="835743"/>
          </a:xfrm>
          <a:prstGeom prst="wedgeEllipseCallout">
            <a:avLst>
              <a:gd name="adj1" fmla="val -52865"/>
              <a:gd name="adj2" fmla="val 68109"/>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467" b="1" i="0" u="none" strike="noStrike" kern="0" cap="none" spc="0" normalizeH="0" baseline="0" noProof="0">
                <a:ln>
                  <a:noFill/>
                </a:ln>
                <a:solidFill>
                  <a:srgbClr val="000000"/>
                </a:solidFill>
                <a:effectLst/>
                <a:uLnTx/>
                <a:uFillTx/>
                <a:latin typeface="Arial"/>
                <a:ea typeface="Arial"/>
                <a:cs typeface="Arial"/>
                <a:sym typeface="Arial"/>
              </a:rPr>
              <a:t>Nous allons démarrer!</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 name="Google Shape;311;p12"/>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a:ln>
                  <a:noFill/>
                </a:ln>
                <a:solidFill>
                  <a:srgbClr val="000000"/>
                </a:solidFill>
                <a:effectLst/>
                <a:uLnTx/>
                <a:uFillTx/>
                <a:latin typeface="Calibri"/>
                <a:ea typeface="Calibri"/>
                <a:cs typeface="Calibri"/>
                <a:sym typeface="Calibri"/>
              </a:rPr>
              <a:t>Voici une situation en classe. Que remarquez-vous ? Ce comportement est-il approprié ? Pourquoi ? Que faudrait-il améliorer ou changer ?</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 name="Google Shape;312;p12"/>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400" b="0" i="1" u="none" strike="noStrike" kern="0" cap="none" spc="0" normalizeH="0" baseline="0" noProof="0">
                <a:ln>
                  <a:noFill/>
                </a:ln>
                <a:solidFill>
                  <a:srgbClr val="000000"/>
                </a:solidFill>
                <a:effectLst/>
                <a:uLnTx/>
                <a:uFillTx/>
                <a:latin typeface="Calibri"/>
                <a:ea typeface="Calibri"/>
                <a:cs typeface="Calibri"/>
                <a:sym typeface="Calibri"/>
              </a:rPr>
              <a:t>Demander à 3 élèves au hasard en justifiant leurs réponses</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3"/>
          <p:cNvSpPr txBox="1"/>
          <p:nvPr/>
        </p:nvSpPr>
        <p:spPr>
          <a:xfrm>
            <a:off x="3276599" y="5167674"/>
            <a:ext cx="7336868" cy="1149043"/>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a:ln>
                  <a:noFill/>
                </a:ln>
                <a:solidFill>
                  <a:srgbClr val="000000"/>
                </a:solidFill>
                <a:effectLst/>
                <a:uLnTx/>
                <a:uFillTx/>
                <a:latin typeface="Calibri"/>
                <a:ea typeface="Calibri"/>
                <a:cs typeface="Calibri"/>
                <a:sym typeface="Calibri"/>
              </a:rPr>
              <a:t>Utilise le téléphone est interdit dans la classe. Même en mode silencieux, la simple vibration ou l'allumage de l'écran pour une notification (un message, un like, une alerte d'actualité) brise instantanément la concentration de l'élève.</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18" name="Google Shape;318;p13"/>
          <p:cNvPicPr preferRelativeResize="0"/>
          <p:nvPr/>
        </p:nvPicPr>
        <p:blipFill rotWithShape="1">
          <a:blip r:embed="rId3">
            <a:alphaModFix/>
          </a:blip>
          <a:srcRect/>
          <a:stretch/>
        </p:blipFill>
        <p:spPr>
          <a:xfrm>
            <a:off x="3823576" y="1446487"/>
            <a:ext cx="4544848" cy="3765732"/>
          </a:xfrm>
          <a:prstGeom prst="rect">
            <a:avLst/>
          </a:prstGeom>
          <a:noFill/>
          <a:ln>
            <a:noFill/>
          </a:ln>
        </p:spPr>
      </p:pic>
      <p:sp>
        <p:nvSpPr>
          <p:cNvPr id="319" name="Google Shape;319;p13"/>
          <p:cNvSpPr/>
          <p:nvPr/>
        </p:nvSpPr>
        <p:spPr>
          <a:xfrm>
            <a:off x="6310017" y="1141689"/>
            <a:ext cx="2212257" cy="835743"/>
          </a:xfrm>
          <a:prstGeom prst="wedgeEllipseCallout">
            <a:avLst>
              <a:gd name="adj1" fmla="val -52865"/>
              <a:gd name="adj2" fmla="val 68109"/>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467" b="1" i="0" u="none" strike="noStrike" kern="0" cap="none" spc="0" normalizeH="0" baseline="0" noProof="0">
                <a:ln>
                  <a:noFill/>
                </a:ln>
                <a:solidFill>
                  <a:srgbClr val="000000"/>
                </a:solidFill>
                <a:effectLst/>
                <a:uLnTx/>
                <a:uFillTx/>
                <a:latin typeface="Arial"/>
                <a:ea typeface="Arial"/>
                <a:cs typeface="Arial"/>
                <a:sym typeface="Arial"/>
              </a:rPr>
              <a:t>Nous allons démarrer!</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 name="Google Shape;320;p13"/>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marR="0" lvl="1"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a:ln>
                  <a:noFill/>
                </a:ln>
                <a:solidFill>
                  <a:srgbClr val="000000"/>
                </a:solidFill>
                <a:effectLst/>
                <a:uLnTx/>
                <a:uFillTx/>
                <a:latin typeface="Calibri"/>
                <a:ea typeface="Calibri"/>
                <a:cs typeface="Calibri"/>
                <a:sym typeface="Calibri"/>
              </a:rPr>
              <a:t>C’est un mauvais comportement. L’élèves utilise le téléphone.</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4"/>
          <p:cNvSpPr txBox="1"/>
          <p:nvPr/>
        </p:nvSpPr>
        <p:spPr>
          <a:xfrm>
            <a:off x="3096716" y="5556419"/>
            <a:ext cx="7605325" cy="697701"/>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867" b="1" i="0" u="none" strike="noStrike" kern="0" cap="none" spc="0" normalizeH="0" baseline="0" noProof="0">
                <a:ln>
                  <a:noFill/>
                </a:ln>
                <a:solidFill>
                  <a:srgbClr val="000000"/>
                </a:solidFill>
                <a:effectLst/>
                <a:uLnTx/>
                <a:uFillTx/>
                <a:latin typeface="Calibri"/>
                <a:ea typeface="Calibri"/>
                <a:cs typeface="Calibri"/>
                <a:sym typeface="Calibri"/>
              </a:rPr>
              <a:t>Si j’ai un téléphone, je l’éteins et je le range dans mon sac.</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867" b="1" i="0" u="none" strike="noStrike" kern="0" cap="none" spc="0" normalizeH="0" baseline="0" noProof="0">
                <a:ln>
                  <a:noFill/>
                </a:ln>
                <a:solidFill>
                  <a:srgbClr val="000000"/>
                </a:solidFill>
                <a:effectLst/>
                <a:uLnTx/>
                <a:uFillTx/>
                <a:latin typeface="Calibri"/>
                <a:ea typeface="Calibri"/>
                <a:cs typeface="Calibri"/>
                <a:sym typeface="Calibri"/>
              </a:rPr>
              <a:t>Je ne le consulte pas pendant la séance.</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26" name="Google Shape;326;p14"/>
          <p:cNvPicPr preferRelativeResize="0"/>
          <p:nvPr/>
        </p:nvPicPr>
        <p:blipFill rotWithShape="1">
          <a:blip r:embed="rId3">
            <a:alphaModFix/>
          </a:blip>
          <a:srcRect/>
          <a:stretch/>
        </p:blipFill>
        <p:spPr>
          <a:xfrm>
            <a:off x="3798176" y="1525089"/>
            <a:ext cx="4595648" cy="3807823"/>
          </a:xfrm>
          <a:prstGeom prst="rect">
            <a:avLst/>
          </a:prstGeom>
          <a:noFill/>
          <a:ln>
            <a:noFill/>
          </a:ln>
        </p:spPr>
      </p:pic>
      <p:sp>
        <p:nvSpPr>
          <p:cNvPr id="327" name="Google Shape;327;p14"/>
          <p:cNvSpPr/>
          <p:nvPr/>
        </p:nvSpPr>
        <p:spPr>
          <a:xfrm>
            <a:off x="6310017" y="1141689"/>
            <a:ext cx="2212257" cy="835743"/>
          </a:xfrm>
          <a:prstGeom prst="wedgeEllipseCallout">
            <a:avLst>
              <a:gd name="adj1" fmla="val -52865"/>
              <a:gd name="adj2" fmla="val 68109"/>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467" b="1" i="0" u="none" strike="noStrike" kern="0" cap="none" spc="0" normalizeH="0" baseline="0" noProof="0">
                <a:ln>
                  <a:noFill/>
                </a:ln>
                <a:solidFill>
                  <a:srgbClr val="000000"/>
                </a:solidFill>
                <a:effectLst/>
                <a:uLnTx/>
                <a:uFillTx/>
                <a:latin typeface="Arial"/>
                <a:ea typeface="Arial"/>
                <a:cs typeface="Arial"/>
                <a:sym typeface="Arial"/>
              </a:rPr>
              <a:t>Nous allons démarrer!</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 name="Google Shape;328;p14"/>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marR="0" lvl="1"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a:ln>
                  <a:noFill/>
                </a:ln>
                <a:solidFill>
                  <a:srgbClr val="000000"/>
                </a:solidFill>
                <a:effectLst/>
                <a:uLnTx/>
                <a:uFillTx/>
                <a:latin typeface="Calibri"/>
                <a:ea typeface="Calibri"/>
                <a:cs typeface="Calibri"/>
                <a:sym typeface="Calibri"/>
              </a:rPr>
              <a:t>Voici le bon comportement:</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454552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etc.</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37</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3" name="Image 2" descr="Une image contenant texte, capture d’écran, ligne, Police&#10;&#10;Le contenu généré par l’IA peut être incorrect.">
            <a:extLst>
              <a:ext uri="{FF2B5EF4-FFF2-40B4-BE49-F238E27FC236}">
                <a16:creationId xmlns:a16="http://schemas.microsoft.com/office/drawing/2014/main" id="{0CD0BE34-E57D-6FA2-87F8-CD60BEB6B5A9}"/>
              </a:ext>
            </a:extLst>
          </p:cNvPr>
          <p:cNvPicPr>
            <a:picLocks noChangeAspect="1"/>
          </p:cNvPicPr>
          <p:nvPr/>
        </p:nvPicPr>
        <p:blipFill>
          <a:blip r:embed="rId3"/>
          <a:stretch>
            <a:fillRect/>
          </a:stretch>
        </p:blipFill>
        <p:spPr>
          <a:xfrm>
            <a:off x="1128118" y="2132447"/>
            <a:ext cx="10539438" cy="3572162"/>
          </a:xfrm>
          <a:prstGeom prst="rect">
            <a:avLst/>
          </a:prstGeom>
        </p:spPr>
      </p:pic>
    </p:spTree>
    <p:extLst>
      <p:ext uri="{BB962C8B-B14F-4D97-AF65-F5344CB8AC3E}">
        <p14:creationId xmlns:p14="http://schemas.microsoft.com/office/powerpoint/2010/main" val="3812792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Observez la figure ci-dessous, puis répondez par vrai ou faux.</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6D83D202-2CC3-20D0-26AA-03EF8E57923D}"/>
              </a:ext>
            </a:extLst>
          </p:cNvPr>
          <p:cNvSpPr txBox="1"/>
          <p:nvPr/>
        </p:nvSpPr>
        <p:spPr>
          <a:xfrm>
            <a:off x="1101436" y="1423555"/>
            <a:ext cx="10205901" cy="316922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sp>
        <p:nvSpPr>
          <p:cNvPr id="17" name="Google Shape;266;p44">
            <a:extLst>
              <a:ext uri="{FF2B5EF4-FFF2-40B4-BE49-F238E27FC236}">
                <a16:creationId xmlns:a16="http://schemas.microsoft.com/office/drawing/2014/main" id="{C80C9B18-EE54-77B6-D5D7-511464BA5F7F}"/>
              </a:ext>
            </a:extLst>
          </p:cNvPr>
          <p:cNvSpPr/>
          <p:nvPr/>
        </p:nvSpPr>
        <p:spPr>
          <a:xfrm>
            <a:off x="2333428" y="5230714"/>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3C611252-C0B8-3EBF-2EF0-B8781DA47C56}"/>
              </a:ext>
            </a:extLst>
          </p:cNvPr>
          <p:cNvSpPr/>
          <p:nvPr/>
        </p:nvSpPr>
        <p:spPr>
          <a:xfrm>
            <a:off x="7258344" y="5230713"/>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3893DF7B-561B-CC6F-9BED-0AAD4FDD391A}"/>
                  </a:ext>
                </a:extLst>
              </p:cNvPr>
              <p:cNvSpPr txBox="1"/>
              <p:nvPr/>
            </p:nvSpPr>
            <p:spPr>
              <a:xfrm>
                <a:off x="1447764" y="3819791"/>
                <a:ext cx="2864076" cy="461665"/>
              </a:xfrm>
              <a:prstGeom prst="rect">
                <a:avLst/>
              </a:prstGeom>
              <a:noFill/>
            </p:spPr>
            <p:txBody>
              <a:bodyPr wrap="square" rtlCol="0">
                <a:spAutoFit/>
              </a:bodyPr>
              <a:lstStyle/>
              <a:p>
                <a:pPr lvl="0"/>
                <a14:m>
                  <m:oMath xmlns:m="http://schemas.openxmlformats.org/officeDocument/2006/math">
                    <m:r>
                      <a:rPr lang="fr-FR" sz="2400" i="1" smtClean="0">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latin typeface="Aptos Display" panose="02110004020202020204"/>
                    <a:ea typeface="Cambria Math" panose="02040503050406030204" pitchFamily="18" charset="0"/>
                  </a:rPr>
                  <a:t>ABC </a:t>
                </a:r>
                <a14:m>
                  <m:oMath xmlns:m="http://schemas.openxmlformats.org/officeDocument/2006/math">
                    <m:r>
                      <a:rPr lang="fr-FR" sz="2400" i="1" smtClean="0">
                        <a:solidFill>
                          <a:prstClr val="black"/>
                        </a:solidFill>
                        <a:latin typeface="Cambria Math" panose="02040503050406030204" pitchFamily="18" charset="0"/>
                        <a:ea typeface="Cambria Math" panose="02040503050406030204" pitchFamily="18" charset="0"/>
                      </a:rPr>
                      <m:t>≡</m:t>
                    </m:r>
                    <m:r>
                      <a:rPr lang="fr-FR" sz="2400" i="1">
                        <a:solidFill>
                          <a:prstClr val="black"/>
                        </a:solidFill>
                        <a:latin typeface="Cambria Math" panose="02040503050406030204" pitchFamily="18" charset="0"/>
                        <a:ea typeface="Cambria Math" panose="02040503050406030204" pitchFamily="18" charset="0"/>
                      </a:rPr>
                      <m:t>∆</m:t>
                    </m:r>
                  </m:oMath>
                </a14:m>
                <a:r>
                  <a:rPr lang="fr-FR" sz="2400" dirty="0"/>
                  <a:t>MNL</a:t>
                </a:r>
                <a:endParaRPr lang="fr-FR" sz="2400" dirty="0">
                  <a:solidFill>
                    <a:prstClr val="black"/>
                  </a:solidFill>
                </a:endParaRPr>
              </a:p>
            </p:txBody>
          </p:sp>
        </mc:Choice>
        <mc:Fallback xmlns="">
          <p:sp>
            <p:nvSpPr>
              <p:cNvPr id="3" name="ZoneTexte 2">
                <a:extLst>
                  <a:ext uri="{FF2B5EF4-FFF2-40B4-BE49-F238E27FC236}">
                    <a16:creationId xmlns:a16="http://schemas.microsoft.com/office/drawing/2014/main" id="{3893DF7B-561B-CC6F-9BED-0AAD4FDD391A}"/>
                  </a:ext>
                </a:extLst>
              </p:cNvPr>
              <p:cNvSpPr txBox="1">
                <a:spLocks noRot="1" noChangeAspect="1" noMove="1" noResize="1" noEditPoints="1" noAdjustHandles="1" noChangeArrowheads="1" noChangeShapeType="1" noTextEdit="1"/>
              </p:cNvSpPr>
              <p:nvPr/>
            </p:nvSpPr>
            <p:spPr>
              <a:xfrm>
                <a:off x="1447764" y="3819791"/>
                <a:ext cx="2864076" cy="461665"/>
              </a:xfrm>
              <a:prstGeom prst="rect">
                <a:avLst/>
              </a:prstGeom>
              <a:blipFill>
                <a:blip r:embed="rId3"/>
                <a:stretch>
                  <a:fillRect l="-426" t="-10667" b="-30667"/>
                </a:stretch>
              </a:blipFill>
            </p:spPr>
            <p:txBody>
              <a:bodyPr/>
              <a:lstStyle/>
              <a:p>
                <a:r>
                  <a:rPr lang="fr-FR">
                    <a:noFill/>
                  </a:rPr>
                  <a:t> </a:t>
                </a:r>
              </a:p>
            </p:txBody>
          </p:sp>
        </mc:Fallback>
      </mc:AlternateContent>
      <p:pic>
        <p:nvPicPr>
          <p:cNvPr id="7" name="Image 6" descr="Une image contenant ligne, diagramme, Tracé, Police&#10;&#10;Le contenu généré par l’IA peut être incorrect.">
            <a:extLst>
              <a:ext uri="{FF2B5EF4-FFF2-40B4-BE49-F238E27FC236}">
                <a16:creationId xmlns:a16="http://schemas.microsoft.com/office/drawing/2014/main" id="{DB32A2E4-DE6B-F8C7-8081-60F06BD8CD41}"/>
              </a:ext>
            </a:extLst>
          </p:cNvPr>
          <p:cNvPicPr>
            <a:picLocks noChangeAspect="1"/>
          </p:cNvPicPr>
          <p:nvPr/>
        </p:nvPicPr>
        <p:blipFill>
          <a:blip r:embed="rId4"/>
          <a:stretch>
            <a:fillRect/>
          </a:stretch>
        </p:blipFill>
        <p:spPr>
          <a:xfrm>
            <a:off x="5224362" y="1937488"/>
            <a:ext cx="5311600" cy="1882303"/>
          </a:xfrm>
          <a:prstGeom prst="rect">
            <a:avLst/>
          </a:prstGeom>
        </p:spPr>
      </p:pic>
    </p:spTree>
    <p:extLst>
      <p:ext uri="{BB962C8B-B14F-4D97-AF65-F5344CB8AC3E}">
        <p14:creationId xmlns:p14="http://schemas.microsoft.com/office/powerpoint/2010/main" val="689779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73F0D-FBD0-4726-CEB3-D2508049744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E5976CD-0965-FA05-C04E-C078B4EE2587}"/>
              </a:ext>
            </a:extLst>
          </p:cNvPr>
          <p:cNvSpPr>
            <a:spLocks noGrp="1"/>
          </p:cNvSpPr>
          <p:nvPr>
            <p:ph type="title"/>
          </p:nvPr>
        </p:nvSpPr>
        <p:spPr/>
        <p:txBody>
          <a:bodyPr/>
          <a:lstStyle/>
          <a:p>
            <a:r>
              <a:rPr lang="fr-FR" dirty="0">
                <a:latin typeface="Calibri" panose="020F0502020204030204"/>
              </a:rPr>
              <a:t>Nous appliquons le critère (CCC) de congruence de deux triangles</a:t>
            </a:r>
            <a:endParaRPr lang="fr-FR" dirty="0"/>
          </a:p>
        </p:txBody>
      </p:sp>
      <p:sp>
        <p:nvSpPr>
          <p:cNvPr id="4" name="Espace réservé du contenu 3">
            <a:extLst>
              <a:ext uri="{FF2B5EF4-FFF2-40B4-BE49-F238E27FC236}">
                <a16:creationId xmlns:a16="http://schemas.microsoft.com/office/drawing/2014/main" id="{FB0F43E3-43CE-551E-F9D8-56E51AE26C5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sp>
        <p:nvSpPr>
          <p:cNvPr id="17" name="Google Shape;266;p44">
            <a:extLst>
              <a:ext uri="{FF2B5EF4-FFF2-40B4-BE49-F238E27FC236}">
                <a16:creationId xmlns:a16="http://schemas.microsoft.com/office/drawing/2014/main" id="{8FD8C3BD-72AB-EC4D-A0BC-CF5B2CAC490E}"/>
              </a:ext>
            </a:extLst>
          </p:cNvPr>
          <p:cNvSpPr/>
          <p:nvPr/>
        </p:nvSpPr>
        <p:spPr>
          <a:xfrm>
            <a:off x="2175927" y="5463079"/>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A19F084E-7F63-EC70-FC82-8958817796AC}"/>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Google Shape;265;p44">
            <a:extLst>
              <a:ext uri="{FF2B5EF4-FFF2-40B4-BE49-F238E27FC236}">
                <a16:creationId xmlns:a16="http://schemas.microsoft.com/office/drawing/2014/main" id="{3F23A3DF-0683-33FD-BE90-55A5C533CA14}"/>
              </a:ext>
            </a:extLst>
          </p:cNvPr>
          <p:cNvSpPr txBox="1"/>
          <p:nvPr/>
        </p:nvSpPr>
        <p:spPr>
          <a:xfrm>
            <a:off x="1101436" y="1423555"/>
            <a:ext cx="10205901" cy="316922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064366A1-5651-C743-579D-3958038A7CAA}"/>
                  </a:ext>
                </a:extLst>
              </p:cNvPr>
              <p:cNvSpPr txBox="1"/>
              <p:nvPr/>
            </p:nvSpPr>
            <p:spPr>
              <a:xfrm>
                <a:off x="1447764" y="3819791"/>
                <a:ext cx="2864076" cy="461665"/>
              </a:xfrm>
              <a:prstGeom prst="rect">
                <a:avLst/>
              </a:prstGeom>
              <a:noFill/>
            </p:spPr>
            <p:txBody>
              <a:bodyPr wrap="square" rtlCol="0">
                <a:spAutoFit/>
              </a:bodyPr>
              <a:lstStyle/>
              <a:p>
                <a:pPr lvl="0"/>
                <a14:m>
                  <m:oMath xmlns:m="http://schemas.openxmlformats.org/officeDocument/2006/math">
                    <m:r>
                      <a:rPr lang="fr-FR" sz="2400" i="1">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latin typeface="Aptos Display" panose="02110004020202020204"/>
                    <a:ea typeface="Cambria Math" panose="02040503050406030204" pitchFamily="18" charset="0"/>
                  </a:rPr>
                  <a:t>ABC </a:t>
                </a:r>
                <a14:m>
                  <m:oMath xmlns:m="http://schemas.openxmlformats.org/officeDocument/2006/math">
                    <m:r>
                      <a:rPr lang="fr-FR" sz="2400" i="1">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rPr>
                  <a:t>MNL</a:t>
                </a:r>
              </a:p>
            </p:txBody>
          </p:sp>
        </mc:Choice>
        <mc:Fallback xmlns="">
          <p:sp>
            <p:nvSpPr>
              <p:cNvPr id="6" name="ZoneTexte 5">
                <a:extLst>
                  <a:ext uri="{FF2B5EF4-FFF2-40B4-BE49-F238E27FC236}">
                    <a16:creationId xmlns:a16="http://schemas.microsoft.com/office/drawing/2014/main" id="{064366A1-5651-C743-579D-3958038A7CAA}"/>
                  </a:ext>
                </a:extLst>
              </p:cNvPr>
              <p:cNvSpPr txBox="1">
                <a:spLocks noRot="1" noChangeAspect="1" noMove="1" noResize="1" noEditPoints="1" noAdjustHandles="1" noChangeArrowheads="1" noChangeShapeType="1" noTextEdit="1"/>
              </p:cNvSpPr>
              <p:nvPr/>
            </p:nvSpPr>
            <p:spPr>
              <a:xfrm>
                <a:off x="1447764" y="3819791"/>
                <a:ext cx="2864076" cy="461665"/>
              </a:xfrm>
              <a:prstGeom prst="rect">
                <a:avLst/>
              </a:prstGeom>
              <a:blipFill>
                <a:blip r:embed="rId3"/>
                <a:stretch>
                  <a:fillRect l="-426" t="-10667" b="-30667"/>
                </a:stretch>
              </a:blipFill>
            </p:spPr>
            <p:txBody>
              <a:bodyPr/>
              <a:lstStyle/>
              <a:p>
                <a:r>
                  <a:rPr lang="fr-FR">
                    <a:noFill/>
                  </a:rPr>
                  <a:t> </a:t>
                </a:r>
              </a:p>
            </p:txBody>
          </p:sp>
        </mc:Fallback>
      </mc:AlternateContent>
      <p:pic>
        <p:nvPicPr>
          <p:cNvPr id="9" name="Image 8" descr="Une image contenant ligne, diagramme, Tracé, Police&#10;&#10;Le contenu généré par l’IA peut être incorrect.">
            <a:extLst>
              <a:ext uri="{FF2B5EF4-FFF2-40B4-BE49-F238E27FC236}">
                <a16:creationId xmlns:a16="http://schemas.microsoft.com/office/drawing/2014/main" id="{0B6E99D6-392C-92DE-0C4B-3FD90DA0992C}"/>
              </a:ext>
            </a:extLst>
          </p:cNvPr>
          <p:cNvPicPr>
            <a:picLocks noChangeAspect="1"/>
          </p:cNvPicPr>
          <p:nvPr/>
        </p:nvPicPr>
        <p:blipFill>
          <a:blip r:embed="rId4"/>
          <a:stretch>
            <a:fillRect/>
          </a:stretch>
        </p:blipFill>
        <p:spPr>
          <a:xfrm>
            <a:off x="5224362" y="1937488"/>
            <a:ext cx="5311600" cy="1882303"/>
          </a:xfrm>
          <a:prstGeom prst="rect">
            <a:avLst/>
          </a:prstGeom>
        </p:spPr>
      </p:pic>
    </p:spTree>
    <p:extLst>
      <p:ext uri="{BB962C8B-B14F-4D97-AF65-F5344CB8AC3E}">
        <p14:creationId xmlns:p14="http://schemas.microsoft.com/office/powerpoint/2010/main" val="2362545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E2929-2BA1-A33E-2AEF-2E5B51F7A15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A01AA62-C55B-4B4E-B2DB-D2619133DE54}"/>
              </a:ext>
            </a:extLst>
          </p:cNvPr>
          <p:cNvSpPr>
            <a:spLocks noGrp="1"/>
          </p:cNvSpPr>
          <p:nvPr>
            <p:ph type="title"/>
          </p:nvPr>
        </p:nvSpPr>
        <p:spPr/>
        <p:txBody>
          <a:bodyPr/>
          <a:lstStyle/>
          <a:p>
            <a:r>
              <a:rPr lang="fr-FR" dirty="0">
                <a:latin typeface="Calibri" panose="020F0502020204030204"/>
              </a:rPr>
              <a:t> </a:t>
            </a:r>
            <a:r>
              <a:rPr kumimoji="0" lang="fr-FR" sz="1600" b="1"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Observez la figure ci-dessous, puis répondez par vrai ou faux</a:t>
            </a:r>
            <a:endParaRPr lang="fr-FR" dirty="0"/>
          </a:p>
        </p:txBody>
      </p:sp>
      <p:sp>
        <p:nvSpPr>
          <p:cNvPr id="4" name="Espace réservé du contenu 3">
            <a:extLst>
              <a:ext uri="{FF2B5EF4-FFF2-40B4-BE49-F238E27FC236}">
                <a16:creationId xmlns:a16="http://schemas.microsoft.com/office/drawing/2014/main" id="{FF6AF122-6E87-5A4A-516D-5C821C50DED0}"/>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469A8095-893E-05B0-59B9-64473D8ED71A}"/>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3A27F393-9C3E-D97B-A5B5-58915330F3F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964062D9-79AB-DA43-80A1-65AAE7B6BEF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C3CDD297-F7CC-A1A3-2E9E-2550CF95E13E}"/>
              </a:ext>
            </a:extLst>
          </p:cNvPr>
          <p:cNvSpPr txBox="1"/>
          <p:nvPr/>
        </p:nvSpPr>
        <p:spPr>
          <a:xfrm>
            <a:off x="1101436" y="1423555"/>
            <a:ext cx="10205901" cy="316922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sp>
        <p:nvSpPr>
          <p:cNvPr id="17" name="Google Shape;266;p44">
            <a:extLst>
              <a:ext uri="{FF2B5EF4-FFF2-40B4-BE49-F238E27FC236}">
                <a16:creationId xmlns:a16="http://schemas.microsoft.com/office/drawing/2014/main" id="{BECE0835-215C-10F8-4263-EDDC8349DAFF}"/>
              </a:ext>
            </a:extLst>
          </p:cNvPr>
          <p:cNvSpPr/>
          <p:nvPr/>
        </p:nvSpPr>
        <p:spPr>
          <a:xfrm>
            <a:off x="2333428" y="5230714"/>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70590611-F7CA-AC1B-513A-D49AAE244193}"/>
              </a:ext>
            </a:extLst>
          </p:cNvPr>
          <p:cNvSpPr/>
          <p:nvPr/>
        </p:nvSpPr>
        <p:spPr>
          <a:xfrm>
            <a:off x="7258344" y="5230713"/>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3" name="Image 12" descr="Une image contenant ligne, diagramme, Tracé&#10;&#10;Le contenu généré par l’IA peut être incorrect.">
            <a:extLst>
              <a:ext uri="{FF2B5EF4-FFF2-40B4-BE49-F238E27FC236}">
                <a16:creationId xmlns:a16="http://schemas.microsoft.com/office/drawing/2014/main" id="{B49F3637-D8D3-8A48-68BB-F7F63EE575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4211" y="1531451"/>
            <a:ext cx="4976291" cy="1737511"/>
          </a:xfrm>
          <a:prstGeom prst="rect">
            <a:avLst/>
          </a:prstGeom>
        </p:spPr>
      </p:pic>
      <mc:AlternateContent xmlns:mc="http://schemas.openxmlformats.org/markup-compatibility/2006" xmlns:a14="http://schemas.microsoft.com/office/drawing/2010/main">
        <mc:Choice Requires="a14">
          <p:sp>
            <p:nvSpPr>
              <p:cNvPr id="14" name="ZoneTexte 13">
                <a:extLst>
                  <a:ext uri="{FF2B5EF4-FFF2-40B4-BE49-F238E27FC236}">
                    <a16:creationId xmlns:a16="http://schemas.microsoft.com/office/drawing/2014/main" id="{25DDE3E6-82A8-58E1-E39B-E4FD8E3F6A0F}"/>
                  </a:ext>
                </a:extLst>
              </p:cNvPr>
              <p:cNvSpPr txBox="1"/>
              <p:nvPr/>
            </p:nvSpPr>
            <p:spPr>
              <a:xfrm>
                <a:off x="4785360" y="3891280"/>
                <a:ext cx="1688176" cy="400110"/>
              </a:xfrm>
              <a:prstGeom prst="rect">
                <a:avLst/>
              </a:prstGeom>
              <a:noFill/>
            </p:spPr>
            <p:txBody>
              <a:bodyPr wrap="square" rtlCol="0">
                <a:spAutoFit/>
              </a:bodyPr>
              <a:lstStyle/>
              <a:p>
                <a14:m>
                  <m:oMath xmlns:m="http://schemas.openxmlformats.org/officeDocument/2006/math">
                    <m:r>
                      <a:rPr lang="fr-FR" sz="2000" b="1" i="1" kern="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ABC</a:t>
                </a:r>
                <a14:m>
                  <m:oMath xmlns:m="http://schemas.openxmlformats.org/officeDocument/2006/math">
                    <m:r>
                      <a:rPr lang="fr-FR" sz="2000" b="1" i="1" kern="0" dirty="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EGF</a:t>
                </a:r>
              </a:p>
            </p:txBody>
          </p:sp>
        </mc:Choice>
        <mc:Fallback xmlns="">
          <p:sp>
            <p:nvSpPr>
              <p:cNvPr id="14" name="ZoneTexte 13">
                <a:extLst>
                  <a:ext uri="{FF2B5EF4-FFF2-40B4-BE49-F238E27FC236}">
                    <a16:creationId xmlns:a16="http://schemas.microsoft.com/office/drawing/2014/main" id="{25DDE3E6-82A8-58E1-E39B-E4FD8E3F6A0F}"/>
                  </a:ext>
                </a:extLst>
              </p:cNvPr>
              <p:cNvSpPr txBox="1">
                <a:spLocks noRot="1" noChangeAspect="1" noMove="1" noResize="1" noEditPoints="1" noAdjustHandles="1" noChangeArrowheads="1" noChangeShapeType="1" noTextEdit="1"/>
              </p:cNvSpPr>
              <p:nvPr/>
            </p:nvSpPr>
            <p:spPr>
              <a:xfrm>
                <a:off x="4785360" y="3891280"/>
                <a:ext cx="1688176" cy="400110"/>
              </a:xfrm>
              <a:prstGeom prst="rect">
                <a:avLst/>
              </a:prstGeom>
              <a:blipFill>
                <a:blip r:embed="rId4"/>
                <a:stretch>
                  <a:fillRect t="-7576" b="-25758"/>
                </a:stretch>
              </a:blipFill>
            </p:spPr>
            <p:txBody>
              <a:bodyPr/>
              <a:lstStyle/>
              <a:p>
                <a:r>
                  <a:rPr lang="fr-FR">
                    <a:noFill/>
                  </a:rPr>
                  <a:t> </a:t>
                </a:r>
              </a:p>
            </p:txBody>
          </p:sp>
        </mc:Fallback>
      </mc:AlternateContent>
    </p:spTree>
    <p:extLst>
      <p:ext uri="{BB962C8B-B14F-4D97-AF65-F5344CB8AC3E}">
        <p14:creationId xmlns:p14="http://schemas.microsoft.com/office/powerpoint/2010/main" val="1862594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8D4CF-73DB-5E1C-229A-4FABB4B7AE9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11D6799-2B25-DD96-4EAD-0FE06B54879C}"/>
              </a:ext>
            </a:extLst>
          </p:cNvPr>
          <p:cNvSpPr>
            <a:spLocks noGrp="1"/>
          </p:cNvSpPr>
          <p:nvPr>
            <p:ph type="title"/>
          </p:nvPr>
        </p:nvSpPr>
        <p:spPr/>
        <p:txBody>
          <a:bodyPr/>
          <a:lstStyle/>
          <a:p>
            <a:r>
              <a:rPr lang="fr-FR" dirty="0">
                <a:latin typeface="Calibri" panose="020F0502020204030204"/>
              </a:rPr>
              <a:t> Nous appliquons le critère (CAC) de congruence de deux triangles. L’angle de même mesure est entre les côtés de même longueur</a:t>
            </a:r>
            <a:endParaRPr lang="fr-FR" dirty="0"/>
          </a:p>
        </p:txBody>
      </p:sp>
      <p:sp>
        <p:nvSpPr>
          <p:cNvPr id="4" name="Espace réservé du contenu 3">
            <a:extLst>
              <a:ext uri="{FF2B5EF4-FFF2-40B4-BE49-F238E27FC236}">
                <a16:creationId xmlns:a16="http://schemas.microsoft.com/office/drawing/2014/main" id="{044BF2E1-9E5B-6F7A-7937-C8A290E4BE1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sp>
        <p:nvSpPr>
          <p:cNvPr id="17" name="Google Shape;266;p44">
            <a:extLst>
              <a:ext uri="{FF2B5EF4-FFF2-40B4-BE49-F238E27FC236}">
                <a16:creationId xmlns:a16="http://schemas.microsoft.com/office/drawing/2014/main" id="{16EE6EEC-C38C-E123-2317-C0243911A7A4}"/>
              </a:ext>
            </a:extLst>
          </p:cNvPr>
          <p:cNvSpPr/>
          <p:nvPr/>
        </p:nvSpPr>
        <p:spPr>
          <a:xfrm>
            <a:off x="2175927" y="5463079"/>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CC1B1DFA-5711-1326-69AF-EE5124191C67}"/>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Google Shape;265;p44">
            <a:extLst>
              <a:ext uri="{FF2B5EF4-FFF2-40B4-BE49-F238E27FC236}">
                <a16:creationId xmlns:a16="http://schemas.microsoft.com/office/drawing/2014/main" id="{03AC9665-06CE-C693-BF12-6F1966FFCF16}"/>
              </a:ext>
            </a:extLst>
          </p:cNvPr>
          <p:cNvSpPr txBox="1"/>
          <p:nvPr/>
        </p:nvSpPr>
        <p:spPr>
          <a:xfrm>
            <a:off x="1101436" y="1423555"/>
            <a:ext cx="10205901" cy="316922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pic>
        <p:nvPicPr>
          <p:cNvPr id="9" name="Image 8" descr="Une image contenant ligne, diagramme, Tracé&#10;&#10;Le contenu généré par l’IA peut être incorrect.">
            <a:extLst>
              <a:ext uri="{FF2B5EF4-FFF2-40B4-BE49-F238E27FC236}">
                <a16:creationId xmlns:a16="http://schemas.microsoft.com/office/drawing/2014/main" id="{88C1241C-79BD-24C3-3649-9C7E81CD8E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4211" y="1531451"/>
            <a:ext cx="4976291" cy="1737511"/>
          </a:xfrm>
          <a:prstGeom prst="rect">
            <a:avLst/>
          </a:prstGeom>
        </p:spPr>
      </p:pic>
      <mc:AlternateContent xmlns:mc="http://schemas.openxmlformats.org/markup-compatibility/2006" xmlns:a14="http://schemas.microsoft.com/office/drawing/2010/main">
        <mc:Choice Requires="a14">
          <p:sp>
            <p:nvSpPr>
              <p:cNvPr id="10" name="ZoneTexte 9">
                <a:extLst>
                  <a:ext uri="{FF2B5EF4-FFF2-40B4-BE49-F238E27FC236}">
                    <a16:creationId xmlns:a16="http://schemas.microsoft.com/office/drawing/2014/main" id="{68D66C61-90B8-C769-19D0-A13CC5987632}"/>
                  </a:ext>
                </a:extLst>
              </p:cNvPr>
              <p:cNvSpPr txBox="1"/>
              <p:nvPr/>
            </p:nvSpPr>
            <p:spPr>
              <a:xfrm>
                <a:off x="4785360" y="3891280"/>
                <a:ext cx="1688176" cy="400110"/>
              </a:xfrm>
              <a:prstGeom prst="rect">
                <a:avLst/>
              </a:prstGeom>
              <a:noFill/>
            </p:spPr>
            <p:txBody>
              <a:bodyPr wrap="square" rtlCol="0">
                <a:spAutoFit/>
              </a:bodyPr>
              <a:lstStyle/>
              <a:p>
                <a14:m>
                  <m:oMath xmlns:m="http://schemas.openxmlformats.org/officeDocument/2006/math">
                    <m:r>
                      <a:rPr lang="fr-FR" sz="2000" b="1" i="1" kern="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ABC</a:t>
                </a:r>
                <a14:m>
                  <m:oMath xmlns:m="http://schemas.openxmlformats.org/officeDocument/2006/math">
                    <m:r>
                      <a:rPr lang="fr-FR" sz="2000" b="1" i="1" kern="0" dirty="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EGF</a:t>
                </a:r>
              </a:p>
            </p:txBody>
          </p:sp>
        </mc:Choice>
        <mc:Fallback xmlns="">
          <p:sp>
            <p:nvSpPr>
              <p:cNvPr id="10" name="ZoneTexte 9">
                <a:extLst>
                  <a:ext uri="{FF2B5EF4-FFF2-40B4-BE49-F238E27FC236}">
                    <a16:creationId xmlns:a16="http://schemas.microsoft.com/office/drawing/2014/main" id="{68D66C61-90B8-C769-19D0-A13CC5987632}"/>
                  </a:ext>
                </a:extLst>
              </p:cNvPr>
              <p:cNvSpPr txBox="1">
                <a:spLocks noRot="1" noChangeAspect="1" noMove="1" noResize="1" noEditPoints="1" noAdjustHandles="1" noChangeArrowheads="1" noChangeShapeType="1" noTextEdit="1"/>
              </p:cNvSpPr>
              <p:nvPr/>
            </p:nvSpPr>
            <p:spPr>
              <a:xfrm>
                <a:off x="4785360" y="3891280"/>
                <a:ext cx="1688176" cy="400110"/>
              </a:xfrm>
              <a:prstGeom prst="rect">
                <a:avLst/>
              </a:prstGeom>
              <a:blipFill>
                <a:blip r:embed="rId4"/>
                <a:stretch>
                  <a:fillRect t="-7576" b="-25758"/>
                </a:stretch>
              </a:blipFill>
            </p:spPr>
            <p:txBody>
              <a:bodyPr/>
              <a:lstStyle/>
              <a:p>
                <a:r>
                  <a:rPr lang="fr-FR">
                    <a:noFill/>
                  </a:rPr>
                  <a:t> </a:t>
                </a:r>
              </a:p>
            </p:txBody>
          </p:sp>
        </mc:Fallback>
      </mc:AlternateContent>
    </p:spTree>
    <p:extLst>
      <p:ext uri="{BB962C8B-B14F-4D97-AF65-F5344CB8AC3E}">
        <p14:creationId xmlns:p14="http://schemas.microsoft.com/office/powerpoint/2010/main" val="25147841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97C4C-5E78-79A2-18C5-C3B1390DA5B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13D976D-7FDE-3B23-9861-39D3EDE14B83}"/>
              </a:ext>
            </a:extLst>
          </p:cNvPr>
          <p:cNvSpPr>
            <a:spLocks noGrp="1"/>
          </p:cNvSpPr>
          <p:nvPr>
            <p:ph type="title"/>
          </p:nvPr>
        </p:nvSpPr>
        <p:spPr/>
        <p:txBody>
          <a:bodyPr/>
          <a:lstStyle/>
          <a:p>
            <a:r>
              <a:rPr lang="fr-FR" dirty="0">
                <a:latin typeface="Calibri" panose="020F0502020204030204"/>
              </a:rPr>
              <a:t> Observez la figure ci-dessous, puis répondez par vrai ou faux</a:t>
            </a:r>
            <a:endParaRPr lang="fr-FR" dirty="0"/>
          </a:p>
        </p:txBody>
      </p:sp>
      <p:sp>
        <p:nvSpPr>
          <p:cNvPr id="4" name="Espace réservé du contenu 3">
            <a:extLst>
              <a:ext uri="{FF2B5EF4-FFF2-40B4-BE49-F238E27FC236}">
                <a16:creationId xmlns:a16="http://schemas.microsoft.com/office/drawing/2014/main" id="{9920EFF7-B5EF-BA0B-D6EF-E95183F6A949}"/>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36213C48-91F2-8317-AD03-CF1B5517E3ED}"/>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DFE407BB-1871-0AF0-415F-8563D86A2DEA}"/>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ED6AC822-9119-31F9-D26E-AADFD0B7734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C060AB50-D622-6C13-F10E-ECCC8662556E}"/>
              </a:ext>
            </a:extLst>
          </p:cNvPr>
          <p:cNvSpPr txBox="1"/>
          <p:nvPr/>
        </p:nvSpPr>
        <p:spPr>
          <a:xfrm>
            <a:off x="1101436" y="1423555"/>
            <a:ext cx="10205901" cy="316922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sp>
        <p:nvSpPr>
          <p:cNvPr id="17" name="Google Shape;266;p44">
            <a:extLst>
              <a:ext uri="{FF2B5EF4-FFF2-40B4-BE49-F238E27FC236}">
                <a16:creationId xmlns:a16="http://schemas.microsoft.com/office/drawing/2014/main" id="{BC36B411-00C1-E3F9-0544-06F542408E05}"/>
              </a:ext>
            </a:extLst>
          </p:cNvPr>
          <p:cNvSpPr/>
          <p:nvPr/>
        </p:nvSpPr>
        <p:spPr>
          <a:xfrm>
            <a:off x="2333428" y="5230714"/>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919A3942-7384-4C1E-3514-EBBC664F5DFD}"/>
              </a:ext>
            </a:extLst>
          </p:cNvPr>
          <p:cNvSpPr/>
          <p:nvPr/>
        </p:nvSpPr>
        <p:spPr>
          <a:xfrm>
            <a:off x="7258344" y="5230713"/>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 name="Image 2" descr="Une image contenant ligne, diagramme&#10;&#10;Le contenu généré par l’IA peut être incorrect.">
            <a:extLst>
              <a:ext uri="{FF2B5EF4-FFF2-40B4-BE49-F238E27FC236}">
                <a16:creationId xmlns:a16="http://schemas.microsoft.com/office/drawing/2014/main" id="{8A4048D1-233F-3E81-4783-05C9338B8B44}"/>
              </a:ext>
            </a:extLst>
          </p:cNvPr>
          <p:cNvPicPr>
            <a:picLocks noChangeAspect="1"/>
          </p:cNvPicPr>
          <p:nvPr/>
        </p:nvPicPr>
        <p:blipFill>
          <a:blip r:embed="rId3"/>
          <a:stretch>
            <a:fillRect/>
          </a:stretch>
        </p:blipFill>
        <p:spPr>
          <a:xfrm>
            <a:off x="3525096" y="1663801"/>
            <a:ext cx="4435224" cy="1676545"/>
          </a:xfrm>
          <a:prstGeom prst="rect">
            <a:avLst/>
          </a:prstGeom>
        </p:spPr>
      </p:pic>
      <mc:AlternateContent xmlns:mc="http://schemas.openxmlformats.org/markup-compatibility/2006" xmlns:a14="http://schemas.microsoft.com/office/drawing/2010/main">
        <mc:Choice Requires="a14">
          <p:sp>
            <p:nvSpPr>
              <p:cNvPr id="5" name="ZoneTexte 4">
                <a:extLst>
                  <a:ext uri="{FF2B5EF4-FFF2-40B4-BE49-F238E27FC236}">
                    <a16:creationId xmlns:a16="http://schemas.microsoft.com/office/drawing/2014/main" id="{E37208AF-4974-D04F-FB4C-54413B07C7DA}"/>
                  </a:ext>
                </a:extLst>
              </p:cNvPr>
              <p:cNvSpPr txBox="1"/>
              <p:nvPr/>
            </p:nvSpPr>
            <p:spPr>
              <a:xfrm>
                <a:off x="4785360" y="3891280"/>
                <a:ext cx="1688176" cy="400110"/>
              </a:xfrm>
              <a:prstGeom prst="rect">
                <a:avLst/>
              </a:prstGeom>
              <a:noFill/>
            </p:spPr>
            <p:txBody>
              <a:bodyPr wrap="square" rtlCol="0">
                <a:spAutoFit/>
              </a:bodyPr>
              <a:lstStyle/>
              <a:p>
                <a:pPr lvl="0" algn="ctr">
                  <a:buClr>
                    <a:srgbClr val="000000"/>
                  </a:buClr>
                  <a:defRPr/>
                </a:pPr>
                <a14:m>
                  <m:oMath xmlns:m="http://schemas.openxmlformats.org/officeDocument/2006/math">
                    <m:r>
                      <a:rPr lang="fr-FR" sz="2000" b="1" i="1" kern="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ABC</a:t>
                </a:r>
                <a14:m>
                  <m:oMath xmlns:m="http://schemas.openxmlformats.org/officeDocument/2006/math">
                    <m:r>
                      <a:rPr lang="fr-FR" sz="2000" b="1" i="1" kern="0" dirty="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LNM</a:t>
                </a:r>
              </a:p>
            </p:txBody>
          </p:sp>
        </mc:Choice>
        <mc:Fallback xmlns="">
          <p:sp>
            <p:nvSpPr>
              <p:cNvPr id="5" name="ZoneTexte 4">
                <a:extLst>
                  <a:ext uri="{FF2B5EF4-FFF2-40B4-BE49-F238E27FC236}">
                    <a16:creationId xmlns:a16="http://schemas.microsoft.com/office/drawing/2014/main" id="{E37208AF-4974-D04F-FB4C-54413B07C7DA}"/>
                  </a:ext>
                </a:extLst>
              </p:cNvPr>
              <p:cNvSpPr txBox="1">
                <a:spLocks noRot="1" noChangeAspect="1" noMove="1" noResize="1" noEditPoints="1" noAdjustHandles="1" noChangeArrowheads="1" noChangeShapeType="1" noTextEdit="1"/>
              </p:cNvSpPr>
              <p:nvPr/>
            </p:nvSpPr>
            <p:spPr>
              <a:xfrm>
                <a:off x="4785360" y="3891280"/>
                <a:ext cx="1688176" cy="400110"/>
              </a:xfrm>
              <a:prstGeom prst="rect">
                <a:avLst/>
              </a:prstGeom>
              <a:blipFill>
                <a:blip r:embed="rId4"/>
                <a:stretch>
                  <a:fillRect t="-7576" r="-3971" b="-25758"/>
                </a:stretch>
              </a:blipFill>
            </p:spPr>
            <p:txBody>
              <a:bodyPr/>
              <a:lstStyle/>
              <a:p>
                <a:r>
                  <a:rPr lang="fr-FR">
                    <a:noFill/>
                  </a:rPr>
                  <a:t> </a:t>
                </a:r>
              </a:p>
            </p:txBody>
          </p:sp>
        </mc:Fallback>
      </mc:AlternateContent>
    </p:spTree>
    <p:extLst>
      <p:ext uri="{BB962C8B-B14F-4D97-AF65-F5344CB8AC3E}">
        <p14:creationId xmlns:p14="http://schemas.microsoft.com/office/powerpoint/2010/main" val="4243969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9AC14-5231-F80C-72FE-689C3C82614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AAC3767-F527-9A72-8172-D8E8555515B3}"/>
              </a:ext>
            </a:extLst>
          </p:cNvPr>
          <p:cNvSpPr>
            <a:spLocks noGrp="1"/>
          </p:cNvSpPr>
          <p:nvPr>
            <p:ph type="title"/>
          </p:nvPr>
        </p:nvSpPr>
        <p:spPr/>
        <p:txBody>
          <a:bodyPr/>
          <a:lstStyle/>
          <a:p>
            <a:r>
              <a:rPr lang="fr-FR" dirty="0">
                <a:latin typeface="Calibri" panose="020F0502020204030204"/>
              </a:rPr>
              <a:t> Nous appliquons le critère (ACA) de congruence de deux triangles. Le côté de même longueur est commun aux angles de même mesure</a:t>
            </a:r>
            <a:endParaRPr lang="fr-FR" dirty="0"/>
          </a:p>
        </p:txBody>
      </p:sp>
      <p:sp>
        <p:nvSpPr>
          <p:cNvPr id="4" name="Espace réservé du contenu 3">
            <a:extLst>
              <a:ext uri="{FF2B5EF4-FFF2-40B4-BE49-F238E27FC236}">
                <a16:creationId xmlns:a16="http://schemas.microsoft.com/office/drawing/2014/main" id="{553F6922-2A6F-239C-EA76-D38849352CB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sp>
        <p:nvSpPr>
          <p:cNvPr id="17" name="Google Shape;266;p44">
            <a:extLst>
              <a:ext uri="{FF2B5EF4-FFF2-40B4-BE49-F238E27FC236}">
                <a16:creationId xmlns:a16="http://schemas.microsoft.com/office/drawing/2014/main" id="{7FF353A8-CC95-57F4-B334-2CED5478CB80}"/>
              </a:ext>
            </a:extLst>
          </p:cNvPr>
          <p:cNvSpPr/>
          <p:nvPr/>
        </p:nvSpPr>
        <p:spPr>
          <a:xfrm>
            <a:off x="2144754" y="5194199"/>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05A67665-033B-2F28-9DF8-4C6449CED009}"/>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Google Shape;265;p44">
            <a:extLst>
              <a:ext uri="{FF2B5EF4-FFF2-40B4-BE49-F238E27FC236}">
                <a16:creationId xmlns:a16="http://schemas.microsoft.com/office/drawing/2014/main" id="{B36CE1CC-0BDB-C519-F0FE-EF603D354932}"/>
              </a:ext>
            </a:extLst>
          </p:cNvPr>
          <p:cNvSpPr txBox="1"/>
          <p:nvPr/>
        </p:nvSpPr>
        <p:spPr>
          <a:xfrm>
            <a:off x="1101436" y="1423555"/>
            <a:ext cx="10205901" cy="316922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pic>
        <p:nvPicPr>
          <p:cNvPr id="6" name="Image 5" descr="Une image contenant ligne, diagramme&#10;&#10;Le contenu généré par l’IA peut être incorrect.">
            <a:extLst>
              <a:ext uri="{FF2B5EF4-FFF2-40B4-BE49-F238E27FC236}">
                <a16:creationId xmlns:a16="http://schemas.microsoft.com/office/drawing/2014/main" id="{87305163-7E9C-2274-A23A-938682E070A3}"/>
              </a:ext>
            </a:extLst>
          </p:cNvPr>
          <p:cNvPicPr>
            <a:picLocks noChangeAspect="1"/>
          </p:cNvPicPr>
          <p:nvPr/>
        </p:nvPicPr>
        <p:blipFill>
          <a:blip r:embed="rId3"/>
          <a:stretch>
            <a:fillRect/>
          </a:stretch>
        </p:blipFill>
        <p:spPr>
          <a:xfrm>
            <a:off x="3525096" y="1663801"/>
            <a:ext cx="4435224" cy="1676545"/>
          </a:xfrm>
          <a:prstGeom prst="rect">
            <a:avLst/>
          </a:prstGeom>
        </p:spPr>
      </p:pic>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61EFF21C-6DDC-51CC-0551-73EECB55C4B3}"/>
                  </a:ext>
                </a:extLst>
              </p:cNvPr>
              <p:cNvSpPr txBox="1"/>
              <p:nvPr/>
            </p:nvSpPr>
            <p:spPr>
              <a:xfrm>
                <a:off x="4785360" y="3891280"/>
                <a:ext cx="1688176" cy="400110"/>
              </a:xfrm>
              <a:prstGeom prst="rect">
                <a:avLst/>
              </a:prstGeom>
              <a:noFill/>
            </p:spPr>
            <p:txBody>
              <a:bodyPr wrap="square" rtlCol="0">
                <a:spAutoFit/>
              </a:bodyPr>
              <a:lstStyle/>
              <a:p>
                <a:pPr lvl="0" algn="ctr">
                  <a:buClr>
                    <a:srgbClr val="000000"/>
                  </a:buClr>
                  <a:defRPr/>
                </a:pPr>
                <a14:m>
                  <m:oMath xmlns:m="http://schemas.openxmlformats.org/officeDocument/2006/math">
                    <m:r>
                      <a:rPr lang="fr-FR" sz="2000" b="1" i="1" kern="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ABC</a:t>
                </a:r>
                <a14:m>
                  <m:oMath xmlns:m="http://schemas.openxmlformats.org/officeDocument/2006/math">
                    <m:r>
                      <a:rPr lang="fr-FR" sz="2000" b="1" i="1" kern="0" dirty="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LNM</a:t>
                </a:r>
              </a:p>
            </p:txBody>
          </p:sp>
        </mc:Choice>
        <mc:Fallback xmlns="">
          <p:sp>
            <p:nvSpPr>
              <p:cNvPr id="7" name="ZoneTexte 6">
                <a:extLst>
                  <a:ext uri="{FF2B5EF4-FFF2-40B4-BE49-F238E27FC236}">
                    <a16:creationId xmlns:a16="http://schemas.microsoft.com/office/drawing/2014/main" id="{61EFF21C-6DDC-51CC-0551-73EECB55C4B3}"/>
                  </a:ext>
                </a:extLst>
              </p:cNvPr>
              <p:cNvSpPr txBox="1">
                <a:spLocks noRot="1" noChangeAspect="1" noMove="1" noResize="1" noEditPoints="1" noAdjustHandles="1" noChangeArrowheads="1" noChangeShapeType="1" noTextEdit="1"/>
              </p:cNvSpPr>
              <p:nvPr/>
            </p:nvSpPr>
            <p:spPr>
              <a:xfrm>
                <a:off x="4785360" y="3891280"/>
                <a:ext cx="1688176" cy="400110"/>
              </a:xfrm>
              <a:prstGeom prst="rect">
                <a:avLst/>
              </a:prstGeom>
              <a:blipFill>
                <a:blip r:embed="rId4"/>
                <a:stretch>
                  <a:fillRect t="-7576" r="-3971" b="-25758"/>
                </a:stretch>
              </a:blipFill>
            </p:spPr>
            <p:txBody>
              <a:bodyPr/>
              <a:lstStyle/>
              <a:p>
                <a:r>
                  <a:rPr lang="fr-FR">
                    <a:noFill/>
                  </a:rPr>
                  <a:t> </a:t>
                </a:r>
              </a:p>
            </p:txBody>
          </p:sp>
        </mc:Fallback>
      </mc:AlternateContent>
    </p:spTree>
    <p:extLst>
      <p:ext uri="{BB962C8B-B14F-4D97-AF65-F5344CB8AC3E}">
        <p14:creationId xmlns:p14="http://schemas.microsoft.com/office/powerpoint/2010/main" val="36765589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C69CFA97-95F8-D298-AAB0-A9889DC54616}"/>
                  </a:ext>
                </a:extLst>
              </p:cNvPr>
              <p:cNvSpPr>
                <a:spLocks noGrp="1"/>
              </p:cNvSpPr>
              <p:nvPr>
                <p:ph type="title"/>
              </p:nvPr>
            </p:nvSpPr>
            <p:spPr/>
            <p:txBody>
              <a:bodyPr/>
              <a:lstStyle/>
              <a:p>
                <a14:m>
                  <m:oMath xmlns:m="http://schemas.openxmlformats.org/officeDocument/2006/math">
                    <m:r>
                      <a:rPr lang="fr-FR" b="1" i="1" dirty="0" smtClean="0">
                        <a:latin typeface="Cambria Math" panose="02040503050406030204" pitchFamily="18" charset="0"/>
                      </a:rPr>
                      <m:t>𝒎</m:t>
                    </m:r>
                    <m:r>
                      <a:rPr lang="fr-FR" b="1" i="1" dirty="0" smtClean="0">
                        <a:latin typeface="Cambria Math" panose="02040503050406030204" pitchFamily="18" charset="0"/>
                      </a:rPr>
                      <m:t> </m:t>
                    </m:r>
                  </m:oMath>
                </a14:m>
                <a:r>
                  <a:rPr lang="fr-FR" dirty="0"/>
                  <a:t> et </a:t>
                </a:r>
                <a14:m>
                  <m:oMath xmlns:m="http://schemas.openxmlformats.org/officeDocument/2006/math">
                    <m:r>
                      <a:rPr lang="fr-FR" b="1" i="1" smtClean="0">
                        <a:latin typeface="Cambria Math" panose="02040503050406030204" pitchFamily="18" charset="0"/>
                      </a:rPr>
                      <m:t>𝒏</m:t>
                    </m:r>
                  </m:oMath>
                </a14:m>
                <a:r>
                  <a:rPr lang="fr-FR" dirty="0"/>
                  <a:t> sont deux droites et </a:t>
                </a:r>
                <a14:m>
                  <m:oMath xmlns:m="http://schemas.openxmlformats.org/officeDocument/2006/math">
                    <m:r>
                      <a:rPr lang="fr-FR" b="1" i="1" smtClean="0">
                        <a:latin typeface="Cambria Math" panose="02040503050406030204" pitchFamily="18" charset="0"/>
                      </a:rPr>
                      <m:t>𝒍</m:t>
                    </m:r>
                  </m:oMath>
                </a14:m>
                <a:r>
                  <a:rPr lang="fr-FR" dirty="0"/>
                  <a:t> est une sécante</a:t>
                </a:r>
              </a:p>
            </p:txBody>
          </p:sp>
        </mc:Choice>
        <mc:Fallback xmlns="">
          <p:sp>
            <p:nvSpPr>
              <p:cNvPr id="2" name="Title 1">
                <a:extLst>
                  <a:ext uri="{FF2B5EF4-FFF2-40B4-BE49-F238E27FC236}">
                    <a16:creationId xmlns:a16="http://schemas.microsoft.com/office/drawing/2014/main" id="{C69CFA97-95F8-D298-AAB0-A9889DC54616}"/>
                  </a:ext>
                </a:extLst>
              </p:cNvPr>
              <p:cNvSpPr>
                <a:spLocks noGrp="1" noRot="1" noChangeAspect="1" noMove="1" noResize="1" noEditPoints="1" noAdjustHandles="1" noChangeArrowheads="1" noChangeShapeType="1" noTextEdit="1"/>
              </p:cNvSpPr>
              <p:nvPr>
                <p:ph type="title"/>
              </p:nvPr>
            </p:nvSpPr>
            <p:spPr>
              <a:blipFill>
                <a:blip r:embed="rId2"/>
                <a:stretch>
                  <a:fillRect t="-22727" b="-38636"/>
                </a:stretch>
              </a:blipFill>
            </p:spPr>
            <p:txBody>
              <a:bodyPr/>
              <a:lstStyle/>
              <a:p>
                <a:r>
                  <a:rPr lang="fr-FR">
                    <a:noFill/>
                  </a:rPr>
                  <a:t> </a:t>
                </a:r>
              </a:p>
            </p:txBody>
          </p:sp>
        </mc:Fallback>
      </mc:AlternateContent>
      <p:sp>
        <p:nvSpPr>
          <p:cNvPr id="4" name="Content Placeholder 3">
            <a:extLst>
              <a:ext uri="{FF2B5EF4-FFF2-40B4-BE49-F238E27FC236}">
                <a16:creationId xmlns:a16="http://schemas.microsoft.com/office/drawing/2014/main" id="{1E8D059B-E1E9-7E0A-1426-60A682D8939E}"/>
              </a:ext>
            </a:extLst>
          </p:cNvPr>
          <p:cNvSpPr>
            <a:spLocks noGrp="1"/>
          </p:cNvSpPr>
          <p:nvPr>
            <p:ph sz="quarter" idx="11"/>
          </p:nvPr>
        </p:nvSpPr>
        <p:spPr/>
        <p:txBody>
          <a:bodyPr/>
          <a:lstStyle/>
          <a:p>
            <a:r>
              <a:rPr lang="fr-FR" dirty="0"/>
              <a:t>L’enseignant donne 30s aux élèves pour réfléchir, puis invite deux ou trois d'entre eux à répondre.</a:t>
            </a:r>
          </a:p>
        </p:txBody>
      </p:sp>
      <p:grpSp>
        <p:nvGrpSpPr>
          <p:cNvPr id="9" name="Groupe 8">
            <a:extLst>
              <a:ext uri="{FF2B5EF4-FFF2-40B4-BE49-F238E27FC236}">
                <a16:creationId xmlns:a16="http://schemas.microsoft.com/office/drawing/2014/main" id="{59C6A76D-C609-3FCD-D2FB-7EF6C1A89715}"/>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6E733ED-3E1B-8B45-8882-A23FF61BE2F5}"/>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2300CD8D-D1F0-2A4E-0066-8B7DA65EA39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descr="Une image contenant capture d’écran, texte, ligne, diagramme&#10;&#10;Le contenu généré par l’IA peut être incorrect.">
            <a:extLst>
              <a:ext uri="{FF2B5EF4-FFF2-40B4-BE49-F238E27FC236}">
                <a16:creationId xmlns:a16="http://schemas.microsoft.com/office/drawing/2014/main" id="{BEE686EC-6304-1AFF-4867-D4BBA4D653A4}"/>
              </a:ext>
            </a:extLst>
          </p:cNvPr>
          <p:cNvPicPr>
            <a:picLocks noChangeAspect="1"/>
          </p:cNvPicPr>
          <p:nvPr/>
        </p:nvPicPr>
        <p:blipFill>
          <a:blip r:embed="rId4"/>
          <a:stretch>
            <a:fillRect/>
          </a:stretch>
        </p:blipFill>
        <p:spPr>
          <a:xfrm>
            <a:off x="721270" y="1782251"/>
            <a:ext cx="10529705" cy="3226167"/>
          </a:xfrm>
          <a:prstGeom prst="rect">
            <a:avLst/>
          </a:prstGeom>
        </p:spPr>
      </p:pic>
    </p:spTree>
    <p:extLst>
      <p:ext uri="{BB962C8B-B14F-4D97-AF65-F5344CB8AC3E}">
        <p14:creationId xmlns:p14="http://schemas.microsoft.com/office/powerpoint/2010/main" val="37942262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79C2D-56E3-AA5F-F175-B2A2874DD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51647-318E-DFA9-10D3-75A80F7445F8}"/>
              </a:ext>
            </a:extLst>
          </p:cNvPr>
          <p:cNvSpPr>
            <a:spLocks noGrp="1"/>
          </p:cNvSpPr>
          <p:nvPr>
            <p:ph type="title"/>
          </p:nvPr>
        </p:nvSpPr>
        <p:spPr/>
        <p:txBody>
          <a:bodyPr/>
          <a:lstStyle/>
          <a:p>
            <a:r>
              <a:rPr lang="fr-FR" dirty="0"/>
              <a:t>Si les deux droites sont parallèles, alors les angles alternes-internes sont égaux</a:t>
            </a:r>
          </a:p>
        </p:txBody>
      </p:sp>
      <p:sp>
        <p:nvSpPr>
          <p:cNvPr id="4" name="Content Placeholder 3">
            <a:extLst>
              <a:ext uri="{FF2B5EF4-FFF2-40B4-BE49-F238E27FC236}">
                <a16:creationId xmlns:a16="http://schemas.microsoft.com/office/drawing/2014/main" id="{8E106E6A-E39B-F0DB-7A69-9BEFAB65055B}"/>
              </a:ext>
            </a:extLst>
          </p:cNvPr>
          <p:cNvSpPr>
            <a:spLocks noGrp="1"/>
          </p:cNvSpPr>
          <p:nvPr>
            <p:ph sz="quarter" idx="11"/>
          </p:nvPr>
        </p:nvSpPr>
        <p:spPr/>
        <p:txBody>
          <a:bodyPr/>
          <a:lstStyle/>
          <a:p>
            <a:r>
              <a:rPr lang="fr-FR" dirty="0"/>
              <a:t>L’enseignant affiche et explique les réponses.</a:t>
            </a:r>
          </a:p>
        </p:txBody>
      </p:sp>
      <p:sp>
        <p:nvSpPr>
          <p:cNvPr id="7" name="Rectangle 6">
            <a:extLst>
              <a:ext uri="{FF2B5EF4-FFF2-40B4-BE49-F238E27FC236}">
                <a16:creationId xmlns:a16="http://schemas.microsoft.com/office/drawing/2014/main" id="{FB7478C2-81EA-A748-BEC8-4FBB70C8127B}"/>
              </a:ext>
            </a:extLst>
          </p:cNvPr>
          <p:cNvSpPr/>
          <p:nvPr/>
        </p:nvSpPr>
        <p:spPr>
          <a:xfrm>
            <a:off x="1410511" y="3900791"/>
            <a:ext cx="9562289" cy="15141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Calibri" panose="020F0502020204030204" pitchFamily="34" charset="0"/>
              <a:cs typeface="Calibri" panose="020F0502020204030204" pitchFamily="34" charset="0"/>
            </a:endParaRPr>
          </a:p>
        </p:txBody>
      </p:sp>
      <p:pic>
        <p:nvPicPr>
          <p:cNvPr id="17" name="Image 8">
            <a:extLst>
              <a:ext uri="{FF2B5EF4-FFF2-40B4-BE49-F238E27FC236}">
                <a16:creationId xmlns:a16="http://schemas.microsoft.com/office/drawing/2014/main" id="{7EBE11A9-8DD5-4B26-33EC-E558E01D0EF9}"/>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9" name="Image 8" descr="Une image contenant capture d’écran, texte, ligne, diagramme&#10;&#10;Le contenu généré par l’IA peut être incorrect.">
            <a:extLst>
              <a:ext uri="{FF2B5EF4-FFF2-40B4-BE49-F238E27FC236}">
                <a16:creationId xmlns:a16="http://schemas.microsoft.com/office/drawing/2014/main" id="{015239BC-0180-2AB2-8258-CA4E4FD04078}"/>
              </a:ext>
            </a:extLst>
          </p:cNvPr>
          <p:cNvPicPr>
            <a:picLocks noChangeAspect="1"/>
          </p:cNvPicPr>
          <p:nvPr/>
        </p:nvPicPr>
        <p:blipFill>
          <a:blip r:embed="rId3"/>
          <a:stretch>
            <a:fillRect/>
          </a:stretch>
        </p:blipFill>
        <p:spPr>
          <a:xfrm>
            <a:off x="2278049" y="2259228"/>
            <a:ext cx="7635902" cy="2339543"/>
          </a:xfrm>
          <a:prstGeom prst="rect">
            <a:avLst/>
          </a:prstGeom>
        </p:spPr>
      </p:pic>
      <mc:AlternateContent xmlns:mc="http://schemas.openxmlformats.org/markup-compatibility/2006" xmlns:a14="http://schemas.microsoft.com/office/drawing/2010/main">
        <mc:Choice Requires="a14">
          <p:sp>
            <p:nvSpPr>
              <p:cNvPr id="10" name="ZoneTexte 9">
                <a:extLst>
                  <a:ext uri="{FF2B5EF4-FFF2-40B4-BE49-F238E27FC236}">
                    <a16:creationId xmlns:a16="http://schemas.microsoft.com/office/drawing/2014/main" id="{E02B6FA2-897E-DE11-8D40-7C2F21538B0E}"/>
                  </a:ext>
                </a:extLst>
              </p:cNvPr>
              <p:cNvSpPr txBox="1"/>
              <p:nvPr/>
            </p:nvSpPr>
            <p:spPr>
              <a:xfrm>
                <a:off x="4008120" y="3175886"/>
                <a:ext cx="1280160"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𝑎</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𝑏</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0" name="ZoneTexte 9">
                <a:extLst>
                  <a:ext uri="{FF2B5EF4-FFF2-40B4-BE49-F238E27FC236}">
                    <a16:creationId xmlns:a16="http://schemas.microsoft.com/office/drawing/2014/main" id="{E02B6FA2-897E-DE11-8D40-7C2F21538B0E}"/>
                  </a:ext>
                </a:extLst>
              </p:cNvPr>
              <p:cNvSpPr txBox="1">
                <a:spLocks noRot="1" noChangeAspect="1" noMove="1" noResize="1" noEditPoints="1" noAdjustHandles="1" noChangeArrowheads="1" noChangeShapeType="1" noTextEdit="1"/>
              </p:cNvSpPr>
              <p:nvPr/>
            </p:nvSpPr>
            <p:spPr>
              <a:xfrm>
                <a:off x="4008120" y="3175886"/>
                <a:ext cx="1280160" cy="400110"/>
              </a:xfrm>
              <a:prstGeom prst="rect">
                <a:avLst/>
              </a:prstGeom>
              <a:blipFill>
                <a:blip r:embed="rId4"/>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41227372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7653F-4A6A-1321-8932-7EA9B4CC7EBC}"/>
              </a:ext>
            </a:extLst>
          </p:cNvPr>
          <p:cNvSpPr>
            <a:spLocks noGrp="1"/>
          </p:cNvSpPr>
          <p:nvPr>
            <p:ph type="title"/>
          </p:nvPr>
        </p:nvSpPr>
        <p:spPr/>
        <p:txBody>
          <a:bodyPr/>
          <a:lstStyle/>
          <a:p>
            <a:r>
              <a:rPr lang="fr-FR" dirty="0"/>
              <a:t>Parfait! On se rappelle les trois critères de congruence de deux triangles</a:t>
            </a:r>
          </a:p>
        </p:txBody>
      </p:sp>
      <p:sp>
        <p:nvSpPr>
          <p:cNvPr id="4" name="Content Placeholder 3">
            <a:extLst>
              <a:ext uri="{FF2B5EF4-FFF2-40B4-BE49-F238E27FC236}">
                <a16:creationId xmlns:a16="http://schemas.microsoft.com/office/drawing/2014/main" id="{9C8C3318-3A21-BB1F-19F6-3DD7EFF9DC3D}"/>
              </a:ext>
            </a:extLst>
          </p:cNvPr>
          <p:cNvSpPr>
            <a:spLocks noGrp="1"/>
          </p:cNvSpPr>
          <p:nvPr>
            <p:ph sz="quarter" idx="11"/>
          </p:nvPr>
        </p:nvSpPr>
        <p:spPr/>
        <p:txBody>
          <a:bodyPr/>
          <a:lstStyle/>
          <a:p>
            <a:r>
              <a:rPr lang="fr-FR" dirty="0"/>
              <a:t>L’enseignant lit la synthèse des prérequis</a:t>
            </a:r>
          </a:p>
          <a:p>
            <a:endParaRPr lang="fr-FR" dirty="0"/>
          </a:p>
        </p:txBody>
      </p:sp>
      <p:sp>
        <p:nvSpPr>
          <p:cNvPr id="5" name="ZoneTexte 4">
            <a:extLst>
              <a:ext uri="{FF2B5EF4-FFF2-40B4-BE49-F238E27FC236}">
                <a16:creationId xmlns:a16="http://schemas.microsoft.com/office/drawing/2014/main" id="{D1E7F2F2-331D-C0CB-28C0-4A5696555CA8}"/>
              </a:ext>
            </a:extLst>
          </p:cNvPr>
          <p:cNvSpPr txBox="1"/>
          <p:nvPr/>
        </p:nvSpPr>
        <p:spPr>
          <a:xfrm>
            <a:off x="1229360" y="1737359"/>
            <a:ext cx="5781040" cy="1015663"/>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Le critère de congruence (CCC):</a:t>
            </a:r>
          </a:p>
          <a:p>
            <a:pPr algn="l"/>
            <a:r>
              <a:rPr lang="fr-FR" sz="2000" b="1" dirty="0">
                <a:latin typeface="Calibri" panose="020F0502020204030204" pitchFamily="34" charset="0"/>
                <a:cs typeface="Calibri" panose="020F0502020204030204" pitchFamily="34" charset="0"/>
              </a:rPr>
              <a:t>Les 3 côtés deux à deux de même longueur.</a:t>
            </a:r>
          </a:p>
          <a:p>
            <a:pPr algn="l"/>
            <a:endParaRPr lang="fr-FR" sz="2000" b="1" dirty="0">
              <a:latin typeface="Calibri" panose="020F0502020204030204" pitchFamily="34" charset="0"/>
              <a:cs typeface="Calibri" panose="020F0502020204030204" pitchFamily="34" charset="0"/>
            </a:endParaRPr>
          </a:p>
        </p:txBody>
      </p:sp>
      <p:sp>
        <p:nvSpPr>
          <p:cNvPr id="6" name="ZoneTexte 5">
            <a:extLst>
              <a:ext uri="{FF2B5EF4-FFF2-40B4-BE49-F238E27FC236}">
                <a16:creationId xmlns:a16="http://schemas.microsoft.com/office/drawing/2014/main" id="{AC487F3D-BC97-B0B3-80E2-9AA5D7E18A44}"/>
              </a:ext>
            </a:extLst>
          </p:cNvPr>
          <p:cNvSpPr txBox="1"/>
          <p:nvPr/>
        </p:nvSpPr>
        <p:spPr>
          <a:xfrm>
            <a:off x="1215504" y="2878591"/>
            <a:ext cx="4016202" cy="1015663"/>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Le critère de congruence (CAC):</a:t>
            </a:r>
          </a:p>
          <a:p>
            <a:pPr algn="l"/>
            <a:r>
              <a:rPr lang="fr-FR" sz="2000" b="1" dirty="0">
                <a:latin typeface="Calibri" panose="020F0502020204030204" pitchFamily="34" charset="0"/>
                <a:cs typeface="Calibri" panose="020F0502020204030204" pitchFamily="34" charset="0"/>
              </a:rPr>
              <a:t>1. Deux côtés de même longueur.</a:t>
            </a:r>
          </a:p>
          <a:p>
            <a:pPr algn="l"/>
            <a:r>
              <a:rPr lang="fr-FR" sz="2000" b="1" dirty="0">
                <a:latin typeface="Calibri" panose="020F0502020204030204" pitchFamily="34" charset="0"/>
                <a:cs typeface="Calibri" panose="020F0502020204030204" pitchFamily="34" charset="0"/>
              </a:rPr>
              <a:t>2. Un angle de même mesure</a:t>
            </a:r>
          </a:p>
        </p:txBody>
      </p:sp>
      <p:sp>
        <p:nvSpPr>
          <p:cNvPr id="7" name="ZoneTexte 6">
            <a:extLst>
              <a:ext uri="{FF2B5EF4-FFF2-40B4-BE49-F238E27FC236}">
                <a16:creationId xmlns:a16="http://schemas.microsoft.com/office/drawing/2014/main" id="{CF46B510-1372-5EB6-F284-A8F1C8E5A1FC}"/>
              </a:ext>
            </a:extLst>
          </p:cNvPr>
          <p:cNvSpPr txBox="1"/>
          <p:nvPr/>
        </p:nvSpPr>
        <p:spPr>
          <a:xfrm>
            <a:off x="1201647" y="4245037"/>
            <a:ext cx="4030059" cy="1015663"/>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Le critère de congruence (ACA):</a:t>
            </a:r>
          </a:p>
          <a:p>
            <a:pPr algn="l"/>
            <a:r>
              <a:rPr lang="fr-FR" sz="2000" b="1" dirty="0">
                <a:latin typeface="Calibri" panose="020F0502020204030204" pitchFamily="34" charset="0"/>
                <a:cs typeface="Calibri" panose="020F0502020204030204" pitchFamily="34" charset="0"/>
              </a:rPr>
              <a:t>1. Un côté de même longueur.</a:t>
            </a:r>
          </a:p>
          <a:p>
            <a:pPr algn="l"/>
            <a:r>
              <a:rPr lang="fr-FR" sz="2000" b="1" dirty="0">
                <a:latin typeface="Calibri" panose="020F0502020204030204" pitchFamily="34" charset="0"/>
                <a:cs typeface="Calibri" panose="020F0502020204030204" pitchFamily="34" charset="0"/>
              </a:rPr>
              <a:t>2. Deux angles de même mesure</a:t>
            </a:r>
          </a:p>
        </p:txBody>
      </p:sp>
      <p:sp>
        <p:nvSpPr>
          <p:cNvPr id="8" name="Rectangle 7">
            <a:extLst>
              <a:ext uri="{FF2B5EF4-FFF2-40B4-BE49-F238E27FC236}">
                <a16:creationId xmlns:a16="http://schemas.microsoft.com/office/drawing/2014/main" id="{232CEBD7-E054-B1CB-DDF8-C4668D5B0089}"/>
              </a:ext>
            </a:extLst>
          </p:cNvPr>
          <p:cNvSpPr/>
          <p:nvPr/>
        </p:nvSpPr>
        <p:spPr>
          <a:xfrm>
            <a:off x="5714305" y="2869355"/>
            <a:ext cx="4016202" cy="96849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t>L’angle de même mesure est entre les côtés de même longueur</a:t>
            </a:r>
          </a:p>
        </p:txBody>
      </p:sp>
      <p:sp>
        <p:nvSpPr>
          <p:cNvPr id="9" name="Rectangle 8">
            <a:extLst>
              <a:ext uri="{FF2B5EF4-FFF2-40B4-BE49-F238E27FC236}">
                <a16:creationId xmlns:a16="http://schemas.microsoft.com/office/drawing/2014/main" id="{F5B74579-C10D-2F02-A703-34B87FD568B7}"/>
              </a:ext>
            </a:extLst>
          </p:cNvPr>
          <p:cNvSpPr/>
          <p:nvPr/>
        </p:nvSpPr>
        <p:spPr>
          <a:xfrm>
            <a:off x="5889798" y="4569755"/>
            <a:ext cx="4016202" cy="87320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t>Le côté de même longueur est commun aux angles de même mesure</a:t>
            </a:r>
          </a:p>
        </p:txBody>
      </p:sp>
      <p:pic>
        <p:nvPicPr>
          <p:cNvPr id="3" name="Image 8">
            <a:extLst>
              <a:ext uri="{FF2B5EF4-FFF2-40B4-BE49-F238E27FC236}">
                <a16:creationId xmlns:a16="http://schemas.microsoft.com/office/drawing/2014/main" id="{417CE549-6452-1215-6E9E-545E03B90B7E}"/>
              </a:ext>
            </a:extLst>
          </p:cNvPr>
          <p:cNvPicPr>
            <a:picLocks noChangeAspect="1"/>
          </p:cNvPicPr>
          <p:nvPr/>
        </p:nvPicPr>
        <p:blipFill>
          <a:blip r:embed="rId2"/>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127456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Exprimez vos avis.</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2895973" y="2898838"/>
            <a:ext cx="5536063"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3C8A3AE2-6B91-35A5-98BB-DFB7FCC7D4F9}"/>
              </a:ext>
            </a:extLst>
          </p:cNvPr>
          <p:cNvSpPr txBox="1"/>
          <p:nvPr/>
        </p:nvSpPr>
        <p:spPr>
          <a:xfrm>
            <a:off x="3492643" y="3112048"/>
            <a:ext cx="4939393" cy="646331"/>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b="1" dirty="0">
                <a:solidFill>
                  <a:prstClr val="black"/>
                </a:solidFill>
                <a:latin typeface="Calibri" panose="020F0502020204030204"/>
              </a:rPr>
              <a:t>Dans la phrase conditionnelle ci-dessus, quelle est l’hypothèse</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 Et quelle est la conclusion?</a:t>
            </a:r>
          </a:p>
        </p:txBody>
      </p:sp>
      <mc:AlternateContent xmlns:mc="http://schemas.openxmlformats.org/markup-compatibility/2006" xmlns:a14="http://schemas.microsoft.com/office/drawing/2010/main">
        <mc:Choice Requires="a14">
          <p:sp>
            <p:nvSpPr>
              <p:cNvPr id="8" name="ZoneTexte 7">
                <a:extLst>
                  <a:ext uri="{FF2B5EF4-FFF2-40B4-BE49-F238E27FC236}">
                    <a16:creationId xmlns:a16="http://schemas.microsoft.com/office/drawing/2014/main" id="{94CE234C-AB68-8642-50A6-B27A5CE0585D}"/>
                  </a:ext>
                </a:extLst>
              </p:cNvPr>
              <p:cNvSpPr txBox="1"/>
              <p:nvPr/>
            </p:nvSpPr>
            <p:spPr>
              <a:xfrm>
                <a:off x="4076505" y="1829477"/>
                <a:ext cx="317500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Si </a:t>
                </a:r>
                <a14:m>
                  <m:oMath xmlns:m="http://schemas.openxmlformats.org/officeDocument/2006/math">
                    <m:r>
                      <a:rPr lang="fr-FR" sz="2000" b="0" i="1" smtClean="0">
                        <a:latin typeface="Cambria Math" panose="02040503050406030204" pitchFamily="18" charset="0"/>
                        <a:cs typeface="Calibri" panose="020F0502020204030204" pitchFamily="34" charset="0"/>
                      </a:rPr>
                      <m:t>𝑚</m:t>
                    </m:r>
                  </m:oMath>
                </a14:m>
                <a:r>
                  <a:rPr lang="fr-FR" sz="2000" dirty="0">
                    <a:latin typeface="Calibri" panose="020F0502020204030204" pitchFamily="34" charset="0"/>
                    <a:cs typeface="Calibri" panose="020F0502020204030204" pitchFamily="34" charset="0"/>
                  </a:rPr>
                  <a:t>//</a:t>
                </a:r>
                <a14:m>
                  <m:oMath xmlns:m="http://schemas.openxmlformats.org/officeDocument/2006/math">
                    <m:r>
                      <a:rPr lang="fr-FR" sz="2000" b="0" i="1" dirty="0" smtClean="0">
                        <a:latin typeface="Cambria Math" panose="02040503050406030204" pitchFamily="18" charset="0"/>
                        <a:cs typeface="Calibri" panose="020F0502020204030204" pitchFamily="34" charset="0"/>
                      </a:rPr>
                      <m:t>𝑛</m:t>
                    </m:r>
                  </m:oMath>
                </a14:m>
                <a:r>
                  <a:rPr lang="fr-FR" sz="2000" dirty="0">
                    <a:latin typeface="Calibri" panose="020F0502020204030204" pitchFamily="34" charset="0"/>
                    <a:cs typeface="Calibri" panose="020F0502020204030204" pitchFamily="34" charset="0"/>
                  </a:rPr>
                  <a:t>, alors </a:t>
                </a:r>
                <a14:m>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r>
                      <a:rPr lang="fr-FR" sz="2000" b="0" i="1" smtClean="0">
                        <a:latin typeface="Cambria Math" panose="02040503050406030204" pitchFamily="18" charset="0"/>
                        <a:ea typeface="Cambria Math" panose="02040503050406030204" pitchFamily="18" charset="0"/>
                        <a:cs typeface="Calibri" panose="020F0502020204030204" pitchFamily="34" charset="0"/>
                      </a:rPr>
                      <m:t>𝑎</m:t>
                    </m:r>
                    <m:r>
                      <a:rPr lang="fr-FR" sz="2000" b="0" i="1" smtClean="0">
                        <a:latin typeface="Cambria Math" panose="02040503050406030204" pitchFamily="18" charset="0"/>
                        <a:ea typeface="Cambria Math" panose="02040503050406030204" pitchFamily="18" charset="0"/>
                        <a:cs typeface="Calibri" panose="020F0502020204030204" pitchFamily="34" charset="0"/>
                      </a:rPr>
                      <m:t>=∠</m:t>
                    </m:r>
                    <m:r>
                      <a:rPr lang="fr-FR" sz="2000" b="0" i="1" smtClean="0">
                        <a:latin typeface="Cambria Math" panose="02040503050406030204" pitchFamily="18" charset="0"/>
                        <a:ea typeface="Cambria Math" panose="02040503050406030204" pitchFamily="18" charset="0"/>
                        <a:cs typeface="Calibri" panose="020F0502020204030204" pitchFamily="34" charset="0"/>
                      </a:rPr>
                      <m:t>𝑏</m:t>
                    </m:r>
                  </m:oMath>
                </a14:m>
                <a:endParaRPr lang="fr-FR" sz="2000" dirty="0">
                  <a:latin typeface="Calibri" panose="020F0502020204030204" pitchFamily="34" charset="0"/>
                  <a:cs typeface="Calibri" panose="020F0502020204030204" pitchFamily="34" charset="0"/>
                </a:endParaRPr>
              </a:p>
            </p:txBody>
          </p:sp>
        </mc:Choice>
        <mc:Fallback xmlns="">
          <p:sp>
            <p:nvSpPr>
              <p:cNvPr id="8" name="ZoneTexte 7">
                <a:extLst>
                  <a:ext uri="{FF2B5EF4-FFF2-40B4-BE49-F238E27FC236}">
                    <a16:creationId xmlns:a16="http://schemas.microsoft.com/office/drawing/2014/main" id="{94CE234C-AB68-8642-50A6-B27A5CE0585D}"/>
                  </a:ext>
                </a:extLst>
              </p:cNvPr>
              <p:cNvSpPr txBox="1">
                <a:spLocks noRot="1" noChangeAspect="1" noMove="1" noResize="1" noEditPoints="1" noAdjustHandles="1" noChangeArrowheads="1" noChangeShapeType="1" noTextEdit="1"/>
              </p:cNvSpPr>
              <p:nvPr/>
            </p:nvSpPr>
            <p:spPr>
              <a:xfrm>
                <a:off x="4076505" y="1829477"/>
                <a:ext cx="3175000" cy="400110"/>
              </a:xfrm>
              <a:prstGeom prst="rect">
                <a:avLst/>
              </a:prstGeom>
              <a:blipFill>
                <a:blip r:embed="rId3"/>
                <a:stretch>
                  <a:fillRect l="-2111" t="-7576" b="-25758"/>
                </a:stretch>
              </a:blipFill>
            </p:spPr>
            <p:txBody>
              <a:bodyPr/>
              <a:lstStyle/>
              <a:p>
                <a:r>
                  <a:rPr lang="fr-FR">
                    <a:noFill/>
                  </a:rPr>
                  <a:t> </a:t>
                </a:r>
              </a:p>
            </p:txBody>
          </p:sp>
        </mc:Fallback>
      </mc:AlternateContent>
    </p:spTree>
    <p:extLst>
      <p:ext uri="{BB962C8B-B14F-4D97-AF65-F5344CB8AC3E}">
        <p14:creationId xmlns:p14="http://schemas.microsoft.com/office/powerpoint/2010/main" val="3972023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endParaRPr lang="fr-FR" dirty="0">
              <a:solidFill>
                <a:prstClr val="white">
                  <a:lumMod val="65000"/>
                </a:prstClr>
              </a:solidFill>
              <a:latin typeface="Calibri" panose="020F0502020204030204"/>
            </a:endParaRP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872748" y="2214125"/>
            <a:ext cx="10307870" cy="184872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BDE43B72-94D4-B38A-2320-45BA4551F9DB}"/>
              </a:ext>
            </a:extLst>
          </p:cNvPr>
          <p:cNvSpPr txBox="1"/>
          <p:nvPr/>
        </p:nvSpPr>
        <p:spPr>
          <a:xfrm>
            <a:off x="1355118" y="2402818"/>
            <a:ext cx="6354937" cy="36933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b="1" dirty="0">
                <a:solidFill>
                  <a:prstClr val="black"/>
                </a:solidFill>
                <a:latin typeface="Calibri" panose="020F0502020204030204"/>
              </a:rPr>
              <a:t>i</a:t>
            </a:r>
            <a:r>
              <a:rPr kumimoji="0" lang="fr-FR" sz="1800" b="1" i="0" u="none" strike="noStrike" kern="1200" cap="none" spc="0" normalizeH="0" baseline="0" noProof="0" dirty="0" err="1">
                <a:ln>
                  <a:noFill/>
                </a:ln>
                <a:solidFill>
                  <a:prstClr val="black"/>
                </a:solidFill>
                <a:effectLst/>
                <a:uLnTx/>
                <a:uFillTx/>
                <a:latin typeface="Calibri" panose="020F0502020204030204"/>
                <a:ea typeface="+mn-ea"/>
                <a:cs typeface="+mn-cs"/>
              </a:rPr>
              <a:t>dentifier</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 les hypothèses et la conclusion dans des textes comme: </a:t>
            </a:r>
          </a:p>
        </p:txBody>
      </p:sp>
      <p:pic>
        <p:nvPicPr>
          <p:cNvPr id="9" name="Image 8" descr="Une image contenant texte, Police, blanc, typographie&#10;&#10;Le contenu généré par l’IA peut être incorrect.">
            <a:extLst>
              <a:ext uri="{FF2B5EF4-FFF2-40B4-BE49-F238E27FC236}">
                <a16:creationId xmlns:a16="http://schemas.microsoft.com/office/drawing/2014/main" id="{72409160-3641-BAD1-9F9F-B29D231C87CA}"/>
              </a:ext>
            </a:extLst>
          </p:cNvPr>
          <p:cNvPicPr>
            <a:picLocks noChangeAspect="1"/>
          </p:cNvPicPr>
          <p:nvPr/>
        </p:nvPicPr>
        <p:blipFill>
          <a:blip r:embed="rId3"/>
          <a:stretch>
            <a:fillRect/>
          </a:stretch>
        </p:blipFill>
        <p:spPr>
          <a:xfrm>
            <a:off x="4750953" y="3150846"/>
            <a:ext cx="3497121" cy="723200"/>
          </a:xfrm>
          <a:prstGeom prst="rect">
            <a:avLst/>
          </a:prstGeom>
        </p:spPr>
      </p:pic>
    </p:spTree>
    <p:extLst>
      <p:ext uri="{BB962C8B-B14F-4D97-AF65-F5344CB8AC3E}">
        <p14:creationId xmlns:p14="http://schemas.microsoft.com/office/powerpoint/2010/main" val="2855367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10 min</a:t>
            </a:r>
          </a:p>
        </p:txBody>
      </p:sp>
    </p:spTree>
    <p:extLst>
      <p:ext uri="{BB962C8B-B14F-4D97-AF65-F5344CB8AC3E}">
        <p14:creationId xmlns:p14="http://schemas.microsoft.com/office/powerpoint/2010/main" val="17715602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5A88-C535-1E31-A303-ACE52146A2E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84AA1DB-B099-DD36-86F5-121235085B11}"/>
              </a:ext>
            </a:extLst>
          </p:cNvPr>
          <p:cNvSpPr>
            <a:spLocks noGrp="1"/>
          </p:cNvSpPr>
          <p:nvPr>
            <p:ph type="title"/>
          </p:nvPr>
        </p:nvSpPr>
        <p:spPr/>
        <p:txBody>
          <a:bodyPr/>
          <a:lstStyle/>
          <a:p>
            <a:r>
              <a:rPr lang="fr-FR" dirty="0"/>
              <a:t>Je vous montre, à partir d’exemples, le schéma général d’une démonstration</a:t>
            </a:r>
          </a:p>
        </p:txBody>
      </p:sp>
      <p:sp>
        <p:nvSpPr>
          <p:cNvPr id="4" name="Espace réservé du contenu 3">
            <a:extLst>
              <a:ext uri="{FF2B5EF4-FFF2-40B4-BE49-F238E27FC236}">
                <a16:creationId xmlns:a16="http://schemas.microsoft.com/office/drawing/2014/main" id="{7B95985A-819D-B405-1E6A-1144B07B1812}"/>
              </a:ext>
            </a:extLst>
          </p:cNvPr>
          <p:cNvSpPr>
            <a:spLocks noGrp="1"/>
          </p:cNvSpPr>
          <p:nvPr>
            <p:ph sz="quarter" idx="11"/>
          </p:nvPr>
        </p:nvSpPr>
        <p:spPr/>
        <p:txBody>
          <a:bodyPr/>
          <a:lstStyle/>
          <a:p>
            <a:r>
              <a:rPr lang="fr-FR" dirty="0"/>
              <a:t>L’enseignant se pose la question suivante et y répond lui-même : « Quelles sont les données dont je dispose et quelle conclusion puis-je en tirer ? »</a:t>
            </a:r>
          </a:p>
        </p:txBody>
      </p:sp>
      <p:pic>
        <p:nvPicPr>
          <p:cNvPr id="9" name="Google Shape;289;p51">
            <a:extLst>
              <a:ext uri="{FF2B5EF4-FFF2-40B4-BE49-F238E27FC236}">
                <a16:creationId xmlns:a16="http://schemas.microsoft.com/office/drawing/2014/main" id="{63CFA937-3C45-41A1-0FEF-19A4B1FF7CA9}"/>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mc:Choice xmlns:a14="http://schemas.microsoft.com/office/drawing/2010/main" Requires="a14">
          <p:sp>
            <p:nvSpPr>
              <p:cNvPr id="3" name="ZoneTexte 2">
                <a:extLst>
                  <a:ext uri="{FF2B5EF4-FFF2-40B4-BE49-F238E27FC236}">
                    <a16:creationId xmlns:a16="http://schemas.microsoft.com/office/drawing/2014/main" id="{4A5F1959-4FF4-F202-5D9C-CD373D4690D5}"/>
                  </a:ext>
                </a:extLst>
              </p:cNvPr>
              <p:cNvSpPr txBox="1"/>
              <p:nvPr/>
            </p:nvSpPr>
            <p:spPr>
              <a:xfrm>
                <a:off x="1198879" y="1717040"/>
                <a:ext cx="3425075" cy="400110"/>
              </a:xfrm>
              <a:prstGeom prst="rect">
                <a:avLst/>
              </a:prstGeom>
              <a:noFill/>
            </p:spPr>
            <p:txBody>
              <a:bodyPr wrap="square" rtlCol="0">
                <a:spAutoFit/>
              </a:bodyPr>
              <a:lstStyle/>
              <a:p>
                <a:pPr algn="l"/>
                <a:r>
                  <a:rPr lang="fr-FR" sz="2000" dirty="0">
                    <a:cs typeface="Calibri" panose="020F0502020204030204" pitchFamily="34" charset="0"/>
                  </a:rPr>
                  <a:t>Si </a:t>
                </a:r>
                <a14:m>
                  <m:oMath xmlns:m="http://schemas.openxmlformats.org/officeDocument/2006/math">
                    <m:r>
                      <a:rPr lang="fr-FR" sz="2000" i="1" dirty="0" smtClean="0">
                        <a:latin typeface="Cambria Math" panose="02040503050406030204" pitchFamily="18" charset="0"/>
                        <a:cs typeface="Calibri" panose="020F0502020204030204" pitchFamily="34" charset="0"/>
                      </a:rPr>
                      <m:t>𝑚</m:t>
                    </m:r>
                  </m:oMath>
                </a14:m>
                <a:r>
                  <a:rPr lang="fr-FR" sz="2000" dirty="0">
                    <a:latin typeface="Calibri" panose="020F0502020204030204" pitchFamily="34" charset="0"/>
                    <a:cs typeface="Calibri" panose="020F0502020204030204" pitchFamily="34" charset="0"/>
                  </a:rPr>
                  <a:t> //</a:t>
                </a:r>
                <a14:m>
                  <m:oMath xmlns:m="http://schemas.openxmlformats.org/officeDocument/2006/math">
                    <m:r>
                      <a:rPr lang="fr-FR" sz="2000" i="1" dirty="0" smtClean="0">
                        <a:latin typeface="Cambria Math" panose="02040503050406030204" pitchFamily="18" charset="0"/>
                        <a:cs typeface="Calibri" panose="020F0502020204030204" pitchFamily="34" charset="0"/>
                      </a:rPr>
                      <m:t>𝑛</m:t>
                    </m:r>
                  </m:oMath>
                </a14:m>
                <a:r>
                  <a:rPr lang="fr-FR" sz="2000" dirty="0">
                    <a:latin typeface="Calibri" panose="020F0502020204030204" pitchFamily="34" charset="0"/>
                    <a:cs typeface="Calibri" panose="020F0502020204030204" pitchFamily="34" charset="0"/>
                  </a:rPr>
                  <a:t>  alors    ∠</a:t>
                </a:r>
                <a14:m>
                  <m:oMath xmlns:m="http://schemas.openxmlformats.org/officeDocument/2006/math">
                    <m:r>
                      <a:rPr lang="fr-FR" sz="2000" i="1" dirty="0" smtClean="0">
                        <a:latin typeface="Cambria Math" panose="02040503050406030204" pitchFamily="18" charset="0"/>
                        <a:cs typeface="Calibri" panose="020F0502020204030204" pitchFamily="34" charset="0"/>
                      </a:rPr>
                      <m:t>𝑎</m:t>
                    </m:r>
                  </m:oMath>
                </a14:m>
                <a:r>
                  <a:rPr lang="fr-FR" sz="2000" dirty="0">
                    <a:latin typeface="Calibri" panose="020F0502020204030204" pitchFamily="34" charset="0"/>
                    <a:cs typeface="Calibri" panose="020F0502020204030204" pitchFamily="34" charset="0"/>
                  </a:rPr>
                  <a:t>  = ∠</a:t>
                </a:r>
                <a14:m>
                  <m:oMath xmlns:m="http://schemas.openxmlformats.org/officeDocument/2006/math">
                    <m:r>
                      <a:rPr lang="fr-FR" sz="2000" i="1" dirty="0" smtClean="0">
                        <a:latin typeface="Cambria Math" panose="02040503050406030204" pitchFamily="18" charset="0"/>
                        <a:cs typeface="Calibri" panose="020F0502020204030204" pitchFamily="34" charset="0"/>
                      </a:rPr>
                      <m:t>𝑏</m:t>
                    </m:r>
                  </m:oMath>
                </a14:m>
                <a:r>
                  <a:rPr lang="fr-FR" sz="2000" dirty="0">
                    <a:latin typeface="Calibri" panose="020F0502020204030204" pitchFamily="34" charset="0"/>
                    <a:cs typeface="Calibri" panose="020F0502020204030204" pitchFamily="34" charset="0"/>
                  </a:rPr>
                  <a:t>. </a:t>
                </a:r>
              </a:p>
            </p:txBody>
          </p:sp>
        </mc:Choice>
        <mc:Fallback>
          <p:sp>
            <p:nvSpPr>
              <p:cNvPr id="3" name="ZoneTexte 2">
                <a:extLst>
                  <a:ext uri="{FF2B5EF4-FFF2-40B4-BE49-F238E27FC236}">
                    <a16:creationId xmlns:a16="http://schemas.microsoft.com/office/drawing/2014/main" id="{4A5F1959-4FF4-F202-5D9C-CD373D4690D5}"/>
                  </a:ext>
                </a:extLst>
              </p:cNvPr>
              <p:cNvSpPr txBox="1">
                <a:spLocks noRot="1" noChangeAspect="1" noMove="1" noResize="1" noEditPoints="1" noAdjustHandles="1" noChangeArrowheads="1" noChangeShapeType="1" noTextEdit="1"/>
              </p:cNvSpPr>
              <p:nvPr/>
            </p:nvSpPr>
            <p:spPr>
              <a:xfrm>
                <a:off x="1198879" y="1717040"/>
                <a:ext cx="3425075" cy="400110"/>
              </a:xfrm>
              <a:prstGeom prst="rect">
                <a:avLst/>
              </a:prstGeom>
              <a:blipFill>
                <a:blip r:embed="rId3"/>
                <a:stretch>
                  <a:fillRect l="-1845" t="-9375" b="-31250"/>
                </a:stretch>
              </a:blipFill>
            </p:spPr>
            <p:txBody>
              <a:bodyPr/>
              <a:lstStyle/>
              <a:p>
                <a:r>
                  <a:rPr lang="fr-FR">
                    <a:noFill/>
                  </a:rPr>
                  <a:t> </a:t>
                </a:r>
              </a:p>
            </p:txBody>
          </p:sp>
        </mc:Fallback>
      </mc:AlternateContent>
      <p:pic>
        <p:nvPicPr>
          <p:cNvPr id="5" name="Image 4" descr="Une image contenant ligne, diagramme, Tracé, Parallèle&#10;&#10;Description générée automatiquement">
            <a:extLst>
              <a:ext uri="{FF2B5EF4-FFF2-40B4-BE49-F238E27FC236}">
                <a16:creationId xmlns:a16="http://schemas.microsoft.com/office/drawing/2014/main" id="{A206D0EE-038A-279D-DBB4-6129AE5D55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2244" y="1329759"/>
            <a:ext cx="2835093" cy="1662302"/>
          </a:xfrm>
          <a:prstGeom prst="rect">
            <a:avLst/>
          </a:prstGeom>
        </p:spPr>
      </p:pic>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60B8CCCF-2D94-1D2B-17CE-EA7458409CAF}"/>
                  </a:ext>
                </a:extLst>
              </p:cNvPr>
              <p:cNvSpPr txBox="1"/>
              <p:nvPr/>
            </p:nvSpPr>
            <p:spPr>
              <a:xfrm>
                <a:off x="1346178" y="2546730"/>
                <a:ext cx="3130475" cy="400110"/>
              </a:xfrm>
              <a:prstGeom prst="rect">
                <a:avLst/>
              </a:prstGeom>
              <a:noFill/>
            </p:spPr>
            <p:txBody>
              <a:bodyPr wrap="square" rtlCol="0">
                <a:spAutoFit/>
              </a:bodyPr>
              <a:lstStyle/>
              <a:p>
                <a:pPr algn="l"/>
                <a:r>
                  <a:rPr lang="fr-FR" sz="2000" dirty="0">
                    <a:solidFill>
                      <a:srgbClr val="FF0000"/>
                    </a:solidFill>
                    <a:effectLst/>
                    <a:latin typeface="Calibri" panose="020F0502020204030204" pitchFamily="34" charset="0"/>
                    <a:ea typeface="Yu Mincho" panose="02020400000000000000" pitchFamily="18" charset="-128"/>
                    <a:cs typeface="Arial" panose="020B0604020202020204" pitchFamily="34" charset="0"/>
                  </a:rPr>
                  <a:t>l’hypothèse</a:t>
                </a:r>
                <a:r>
                  <a:rPr lang="fr-FR" sz="2000" dirty="0">
                    <a:effectLst/>
                    <a:latin typeface="Calibri" panose="020F0502020204030204" pitchFamily="34" charset="0"/>
                    <a:ea typeface="Yu Mincho" panose="02020400000000000000" pitchFamily="18" charset="-128"/>
                    <a:cs typeface="Arial" panose="020B0604020202020204" pitchFamily="34" charset="0"/>
                  </a:rPr>
                  <a:t> est </a:t>
                </a:r>
                <a14:m>
                  <m:oMath xmlns:m="http://schemas.openxmlformats.org/officeDocument/2006/math">
                    <m:r>
                      <a:rPr lang="fr-FR" sz="2000" i="1" smtClean="0">
                        <a:solidFill>
                          <a:srgbClr val="FF0000"/>
                        </a:solidFill>
                        <a:effectLst/>
                        <a:latin typeface="Cambria Math" panose="02040503050406030204" pitchFamily="18" charset="0"/>
                        <a:ea typeface="Tahoma" panose="020B0604030504040204" pitchFamily="34" charset="0"/>
                        <a:cs typeface="Arial" panose="020B0604020202020204" pitchFamily="34" charset="0"/>
                      </a:rPr>
                      <m:t>𝑚</m:t>
                    </m:r>
                    <m:r>
                      <a:rPr lang="fr-FR" sz="2000" i="1" smtClean="0">
                        <a:solidFill>
                          <a:srgbClr val="FF0000"/>
                        </a:solidFill>
                        <a:effectLst/>
                        <a:latin typeface="Cambria Math" panose="02040503050406030204" pitchFamily="18" charset="0"/>
                        <a:ea typeface="Tahoma" panose="020B0604030504040204" pitchFamily="34" charset="0"/>
                        <a:cs typeface="Arial" panose="020B0604020202020204" pitchFamily="34" charset="0"/>
                      </a:rPr>
                      <m:t> </m:t>
                    </m:r>
                  </m:oMath>
                </a14:m>
                <a:r>
                  <a:rPr lang="fr-FR" sz="2000" dirty="0">
                    <a:solidFill>
                      <a:srgbClr val="FF0000"/>
                    </a:solidFill>
                    <a:effectLst/>
                    <a:latin typeface="Calibri" panose="020F0502020204030204" pitchFamily="34" charset="0"/>
                    <a:ea typeface="Tahoma" panose="020B0604030504040204" pitchFamily="34" charset="0"/>
                    <a:cs typeface="Arial" panose="020B0604020202020204" pitchFamily="34" charset="0"/>
                  </a:rPr>
                  <a:t>//</a:t>
                </a:r>
                <a14:m>
                  <m:oMath xmlns:m="http://schemas.openxmlformats.org/officeDocument/2006/math">
                    <m:r>
                      <a:rPr lang="fr-FR" sz="2000" i="1">
                        <a:solidFill>
                          <a:srgbClr val="FF0000"/>
                        </a:solidFill>
                        <a:effectLst/>
                        <a:latin typeface="Cambria Math" panose="02040503050406030204" pitchFamily="18" charset="0"/>
                        <a:ea typeface="Tahoma" panose="020B0604030504040204" pitchFamily="34" charset="0"/>
                        <a:cs typeface="Arial" panose="020B0604020202020204" pitchFamily="34" charset="0"/>
                      </a:rPr>
                      <m:t>𝑛</m:t>
                    </m:r>
                  </m:oMath>
                </a14:m>
                <a:endParaRPr lang="fr-FR" sz="2000" dirty="0">
                  <a:latin typeface="Calibri" panose="020F0502020204030204" pitchFamily="34" charset="0"/>
                  <a:cs typeface="Calibri" panose="020F0502020204030204" pitchFamily="34" charset="0"/>
                </a:endParaRPr>
              </a:p>
            </p:txBody>
          </p:sp>
        </mc:Choice>
        <mc:Fallback xmlns="">
          <p:sp>
            <p:nvSpPr>
              <p:cNvPr id="6" name="ZoneTexte 5">
                <a:extLst>
                  <a:ext uri="{FF2B5EF4-FFF2-40B4-BE49-F238E27FC236}">
                    <a16:creationId xmlns:a16="http://schemas.microsoft.com/office/drawing/2014/main" id="{60B8CCCF-2D94-1D2B-17CE-EA7458409CAF}"/>
                  </a:ext>
                </a:extLst>
              </p:cNvPr>
              <p:cNvSpPr txBox="1">
                <a:spLocks noRot="1" noChangeAspect="1" noMove="1" noResize="1" noEditPoints="1" noAdjustHandles="1" noChangeArrowheads="1" noChangeShapeType="1" noTextEdit="1"/>
              </p:cNvSpPr>
              <p:nvPr/>
            </p:nvSpPr>
            <p:spPr>
              <a:xfrm>
                <a:off x="1346178" y="2546730"/>
                <a:ext cx="3130475" cy="400110"/>
              </a:xfrm>
              <a:prstGeom prst="rect">
                <a:avLst/>
              </a:prstGeom>
              <a:blipFill>
                <a:blip r:embed="rId5"/>
                <a:stretch>
                  <a:fillRect l="-2144"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95B9FE7C-7B95-5302-D328-16F34B134829}"/>
                  </a:ext>
                </a:extLst>
              </p:cNvPr>
              <p:cNvSpPr txBox="1"/>
              <p:nvPr/>
            </p:nvSpPr>
            <p:spPr>
              <a:xfrm>
                <a:off x="1346178" y="3228945"/>
                <a:ext cx="3232673" cy="400110"/>
              </a:xfrm>
              <a:prstGeom prst="rect">
                <a:avLst/>
              </a:prstGeom>
              <a:noFill/>
            </p:spPr>
            <p:txBody>
              <a:bodyPr wrap="square" rtlCol="0">
                <a:spAutoFit/>
              </a:bodyPr>
              <a:lstStyle/>
              <a:p>
                <a:pPr algn="l"/>
                <a:r>
                  <a:rPr lang="fr-FR" sz="2000" dirty="0">
                    <a:solidFill>
                      <a:srgbClr val="FF0000"/>
                    </a:solidFill>
                    <a:effectLst/>
                    <a:latin typeface="Calibri" panose="020F0502020204030204" pitchFamily="34" charset="0"/>
                    <a:ea typeface="Yu Mincho" panose="02020400000000000000" pitchFamily="18" charset="-128"/>
                    <a:cs typeface="Arial" panose="020B0604020202020204" pitchFamily="34" charset="0"/>
                  </a:rPr>
                  <a:t>la conclusion</a:t>
                </a:r>
                <a:r>
                  <a:rPr lang="fr-FR" sz="2000" dirty="0">
                    <a:effectLst/>
                    <a:latin typeface="Calibri" panose="020F0502020204030204" pitchFamily="34" charset="0"/>
                    <a:ea typeface="Yu Mincho" panose="02020400000000000000" pitchFamily="18" charset="-128"/>
                    <a:cs typeface="Arial" panose="020B0604020202020204" pitchFamily="34" charset="0"/>
                  </a:rPr>
                  <a:t> est </a:t>
                </a:r>
                <a14:m>
                  <m:oMath xmlns:m="http://schemas.openxmlformats.org/officeDocument/2006/math">
                    <m:r>
                      <a:rPr lang="fr-FR" sz="2000" i="1">
                        <a:effectLst/>
                        <a:latin typeface="Cambria Math" panose="02040503050406030204" pitchFamily="18" charset="0"/>
                        <a:ea typeface="Yu Mincho" panose="02020400000000000000" pitchFamily="18" charset="-128"/>
                        <a:cs typeface="Arial" panose="020B0604020202020204" pitchFamily="34" charset="0"/>
                      </a:rPr>
                      <m:t> </m:t>
                    </m:r>
                    <m:r>
                      <a:rPr lang="fr-FR" sz="2000" i="1" smtClean="0">
                        <a:solidFill>
                          <a:srgbClr val="FF0000"/>
                        </a:solidFill>
                        <a:effectLst/>
                        <a:latin typeface="Cambria Math" panose="02040503050406030204" pitchFamily="18" charset="0"/>
                        <a:ea typeface="Tahoma" panose="020B0604030504040204" pitchFamily="34" charset="0"/>
                        <a:cs typeface="Arial" panose="020B0604020202020204" pitchFamily="34" charset="0"/>
                      </a:rPr>
                      <m:t>∠</m:t>
                    </m:r>
                    <m:r>
                      <a:rPr lang="fr-FR" sz="2000" i="1" smtClean="0">
                        <a:solidFill>
                          <a:srgbClr val="FF0000"/>
                        </a:solidFill>
                        <a:effectLst/>
                        <a:latin typeface="Cambria Math" panose="02040503050406030204" pitchFamily="18" charset="0"/>
                        <a:ea typeface="Tahoma" panose="020B0604030504040204" pitchFamily="34" charset="0"/>
                        <a:cs typeface="Arial" panose="020B0604020202020204" pitchFamily="34" charset="0"/>
                      </a:rPr>
                      <m:t>𝑎</m:t>
                    </m:r>
                  </m:oMath>
                </a14:m>
                <a:r>
                  <a:rPr lang="fr-FR" sz="2000" dirty="0">
                    <a:solidFill>
                      <a:srgbClr val="FF0000"/>
                    </a:solidFill>
                    <a:effectLst/>
                    <a:latin typeface="Calibri" panose="020F0502020204030204" pitchFamily="34" charset="0"/>
                    <a:ea typeface="Tahoma" panose="020B0604030504040204" pitchFamily="34" charset="0"/>
                    <a:cs typeface="Arial" panose="020B0604020202020204" pitchFamily="34" charset="0"/>
                  </a:rPr>
                  <a:t>  </a:t>
                </a:r>
                <a14:m>
                  <m:oMath xmlns:m="http://schemas.openxmlformats.org/officeDocument/2006/math">
                    <m:r>
                      <a:rPr lang="fr-FR" sz="2000" i="1">
                        <a:solidFill>
                          <a:srgbClr val="FF0000"/>
                        </a:solidFill>
                        <a:effectLst/>
                        <a:latin typeface="Cambria Math" panose="02040503050406030204" pitchFamily="18" charset="0"/>
                        <a:ea typeface="Tahoma" panose="020B0604030504040204" pitchFamily="34" charset="0"/>
                        <a:cs typeface="Arial" panose="020B0604020202020204" pitchFamily="34" charset="0"/>
                      </a:rPr>
                      <m:t>=</m:t>
                    </m:r>
                  </m:oMath>
                </a14:m>
                <a:r>
                  <a:rPr lang="fr-FR" sz="2000" dirty="0">
                    <a:solidFill>
                      <a:srgbClr val="FF0000"/>
                    </a:solidFill>
                    <a:effectLst/>
                    <a:latin typeface="Calibri" panose="020F0502020204030204" pitchFamily="34" charset="0"/>
                    <a:ea typeface="Tahoma" panose="020B0604030504040204" pitchFamily="34" charset="0"/>
                    <a:cs typeface="Arial" panose="020B0604020202020204" pitchFamily="34" charset="0"/>
                  </a:rPr>
                  <a:t> </a:t>
                </a:r>
                <a14:m>
                  <m:oMath xmlns:m="http://schemas.openxmlformats.org/officeDocument/2006/math">
                    <m:r>
                      <a:rPr lang="fr-FR" sz="2000" i="1">
                        <a:solidFill>
                          <a:srgbClr val="FF0000"/>
                        </a:solidFill>
                        <a:effectLst/>
                        <a:latin typeface="Cambria Math" panose="02040503050406030204" pitchFamily="18" charset="0"/>
                        <a:ea typeface="Tahoma" panose="020B0604030504040204" pitchFamily="34" charset="0"/>
                        <a:cs typeface="Arial" panose="020B0604020202020204" pitchFamily="34" charset="0"/>
                      </a:rPr>
                      <m:t>∠</m:t>
                    </m:r>
                    <m:r>
                      <a:rPr lang="fr-FR" sz="2000" i="1">
                        <a:solidFill>
                          <a:srgbClr val="FF0000"/>
                        </a:solidFill>
                        <a:effectLst/>
                        <a:latin typeface="Cambria Math" panose="02040503050406030204" pitchFamily="18" charset="0"/>
                        <a:ea typeface="Tahoma" panose="020B0604030504040204" pitchFamily="34" charset="0"/>
                        <a:cs typeface="Arial" panose="020B0604020202020204" pitchFamily="34" charset="0"/>
                      </a:rPr>
                      <m:t>𝑏</m:t>
                    </m:r>
                  </m:oMath>
                </a14:m>
                <a:endParaRPr lang="fr-FR" sz="2000" dirty="0">
                  <a:latin typeface="Calibri" panose="020F0502020204030204" pitchFamily="34" charset="0"/>
                  <a:cs typeface="Calibri" panose="020F0502020204030204" pitchFamily="34" charset="0"/>
                </a:endParaRPr>
              </a:p>
            </p:txBody>
          </p:sp>
        </mc:Choice>
        <mc:Fallback xmlns="">
          <p:sp>
            <p:nvSpPr>
              <p:cNvPr id="7" name="ZoneTexte 6">
                <a:extLst>
                  <a:ext uri="{FF2B5EF4-FFF2-40B4-BE49-F238E27FC236}">
                    <a16:creationId xmlns:a16="http://schemas.microsoft.com/office/drawing/2014/main" id="{95B9FE7C-7B95-5302-D328-16F34B134829}"/>
                  </a:ext>
                </a:extLst>
              </p:cNvPr>
              <p:cNvSpPr txBox="1">
                <a:spLocks noRot="1" noChangeAspect="1" noMove="1" noResize="1" noEditPoints="1" noAdjustHandles="1" noChangeArrowheads="1" noChangeShapeType="1" noTextEdit="1"/>
              </p:cNvSpPr>
              <p:nvPr/>
            </p:nvSpPr>
            <p:spPr>
              <a:xfrm>
                <a:off x="1346178" y="3228945"/>
                <a:ext cx="3232673" cy="400110"/>
              </a:xfrm>
              <a:prstGeom prst="rect">
                <a:avLst/>
              </a:prstGeom>
              <a:blipFill>
                <a:blip r:embed="rId6"/>
                <a:stretch>
                  <a:fillRect l="-2075" t="-9231" b="-27692"/>
                </a:stretch>
              </a:blipFill>
            </p:spPr>
            <p:txBody>
              <a:bodyPr/>
              <a:lstStyle/>
              <a:p>
                <a:r>
                  <a:rPr lang="fr-FR">
                    <a:noFill/>
                  </a:rPr>
                  <a:t> </a:t>
                </a:r>
              </a:p>
            </p:txBody>
          </p:sp>
        </mc:Fallback>
      </mc:AlternateContent>
      <p:sp>
        <p:nvSpPr>
          <p:cNvPr id="8" name="Rectangle 7">
            <a:extLst>
              <a:ext uri="{FF2B5EF4-FFF2-40B4-BE49-F238E27FC236}">
                <a16:creationId xmlns:a16="http://schemas.microsoft.com/office/drawing/2014/main" id="{15B26A5D-B49E-22BA-314A-619DB3A782FC}"/>
              </a:ext>
            </a:extLst>
          </p:cNvPr>
          <p:cNvSpPr/>
          <p:nvPr/>
        </p:nvSpPr>
        <p:spPr>
          <a:xfrm>
            <a:off x="3640040" y="4492354"/>
            <a:ext cx="1673225" cy="454025"/>
          </a:xfrm>
          <a:prstGeom prst="rect">
            <a:avLst/>
          </a:prstGeom>
          <a:solidFill>
            <a:schemeClr val="tx2">
              <a:lumMod val="10000"/>
              <a:lumOff val="90000"/>
            </a:schemeClr>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Bef>
                <a:spcPts val="500"/>
              </a:spcBef>
              <a:spcAft>
                <a:spcPts val="1000"/>
              </a:spcAft>
              <a:buNone/>
            </a:pPr>
            <a:r>
              <a:rPr lang="fr-FR" sz="2000" dirty="0">
                <a:solidFill>
                  <a:srgbClr val="FF0000"/>
                </a:solidFill>
                <a:effectLst/>
                <a:latin typeface="Calibri" panose="020F0502020204030204" pitchFamily="34" charset="0"/>
                <a:ea typeface="Yu Mincho" panose="02020400000000000000" pitchFamily="18" charset="-128"/>
                <a:cs typeface="Arial" panose="020B0604020202020204" pitchFamily="34" charset="0"/>
              </a:rPr>
              <a:t>Hypothèse</a:t>
            </a:r>
            <a:endParaRPr lang="fr-FR" sz="2000" dirty="0">
              <a:effectLst/>
              <a:latin typeface="Calibri" panose="020F0502020204030204" pitchFamily="34" charset="0"/>
              <a:ea typeface="Yu Mincho" panose="02020400000000000000" pitchFamily="18" charset="-128"/>
              <a:cs typeface="Arial" panose="020B0604020202020204" pitchFamily="34" charset="0"/>
            </a:endParaRPr>
          </a:p>
        </p:txBody>
      </p:sp>
      <p:cxnSp>
        <p:nvCxnSpPr>
          <p:cNvPr id="10" name="Connecteur droit avec flèche 9">
            <a:extLst>
              <a:ext uri="{FF2B5EF4-FFF2-40B4-BE49-F238E27FC236}">
                <a16:creationId xmlns:a16="http://schemas.microsoft.com/office/drawing/2014/main" id="{F930FBF3-FE0D-6D0B-4253-7DE72DCC2EDA}"/>
              </a:ext>
            </a:extLst>
          </p:cNvPr>
          <p:cNvCxnSpPr/>
          <p:nvPr/>
        </p:nvCxnSpPr>
        <p:spPr>
          <a:xfrm flipV="1">
            <a:off x="5660316" y="4734499"/>
            <a:ext cx="1645920" cy="6350"/>
          </a:xfrm>
          <a:prstGeom prst="straightConnector1">
            <a:avLst/>
          </a:prstGeom>
          <a:noFill/>
          <a:ln w="6350" cap="flat" cmpd="sng" algn="ctr">
            <a:solidFill>
              <a:srgbClr val="4472C4"/>
            </a:solidFill>
            <a:prstDash val="solid"/>
            <a:miter lim="800000"/>
            <a:tailEnd type="triangle"/>
          </a:ln>
          <a:effectLst/>
        </p:spPr>
      </p:cxnSp>
      <p:sp>
        <p:nvSpPr>
          <p:cNvPr id="13" name="Rectangle 12">
            <a:extLst>
              <a:ext uri="{FF2B5EF4-FFF2-40B4-BE49-F238E27FC236}">
                <a16:creationId xmlns:a16="http://schemas.microsoft.com/office/drawing/2014/main" id="{65E68E5B-6C93-E03F-BF61-9691212654D1}"/>
              </a:ext>
            </a:extLst>
          </p:cNvPr>
          <p:cNvSpPr/>
          <p:nvPr/>
        </p:nvSpPr>
        <p:spPr>
          <a:xfrm>
            <a:off x="7653287" y="4490185"/>
            <a:ext cx="1673225" cy="454025"/>
          </a:xfrm>
          <a:prstGeom prst="rect">
            <a:avLst/>
          </a:prstGeom>
          <a:solidFill>
            <a:schemeClr val="tx2">
              <a:lumMod val="10000"/>
              <a:lumOff val="90000"/>
            </a:schemeClr>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Bef>
                <a:spcPts val="500"/>
              </a:spcBef>
              <a:spcAft>
                <a:spcPts val="1000"/>
              </a:spcAft>
              <a:buNone/>
            </a:pPr>
            <a:r>
              <a:rPr lang="fr-FR" sz="2000" dirty="0">
                <a:solidFill>
                  <a:srgbClr val="FF0000"/>
                </a:solidFill>
                <a:effectLst/>
                <a:latin typeface="Calibri" panose="020F0502020204030204" pitchFamily="34" charset="0"/>
                <a:ea typeface="Yu Mincho" panose="02020400000000000000" pitchFamily="18" charset="-128"/>
                <a:cs typeface="Arial" panose="020B0604020202020204" pitchFamily="34" charset="0"/>
              </a:rPr>
              <a:t>Conclusion</a:t>
            </a:r>
            <a:endParaRPr lang="fr-FR" sz="2000" dirty="0">
              <a:effectLst/>
              <a:latin typeface="Calibri" panose="020F0502020204030204" pitchFamily="34" charset="0"/>
              <a:ea typeface="Yu Mincho" panose="02020400000000000000" pitchFamily="18" charset="-128"/>
              <a:cs typeface="Arial" panose="020B0604020202020204" pitchFamily="34" charset="0"/>
            </a:endParaRPr>
          </a:p>
        </p:txBody>
      </p:sp>
    </p:spTree>
    <p:extLst>
      <p:ext uri="{BB962C8B-B14F-4D97-AF65-F5344CB8AC3E}">
        <p14:creationId xmlns:p14="http://schemas.microsoft.com/office/powerpoint/2010/main" val="81371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Voici un 2</a:t>
            </a:r>
            <a:r>
              <a:rPr lang="fr-FR" baseline="30000" dirty="0">
                <a:latin typeface="Calibri" panose="020F0502020204030204"/>
              </a:rPr>
              <a:t>ème</a:t>
            </a:r>
            <a:r>
              <a:rPr lang="fr-FR" dirty="0">
                <a:latin typeface="Calibri" panose="020F0502020204030204"/>
              </a:rPr>
              <a:t> exemple</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se pose la question suivante et y répond lui-même : « Quelles sont les données dont je dispose et quelle conclusion puis-je en tirer ?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183A892E-27AA-CA70-CCDB-A4A166DA62E3}"/>
                  </a:ext>
                </a:extLst>
              </p:cNvPr>
              <p:cNvSpPr txBox="1"/>
              <p:nvPr/>
            </p:nvSpPr>
            <p:spPr>
              <a:xfrm>
                <a:off x="1198879" y="1717040"/>
                <a:ext cx="4194003" cy="400110"/>
              </a:xfrm>
              <a:prstGeom prst="rect">
                <a:avLst/>
              </a:prstGeom>
              <a:noFill/>
            </p:spPr>
            <p:txBody>
              <a:bodyPr wrap="square" rtlCol="0">
                <a:spAutoFit/>
              </a:bodyPr>
              <a:lstStyle/>
              <a:p>
                <a:r>
                  <a:rPr lang="fr-FR" sz="2000" dirty="0">
                    <a:ea typeface="Yu Mincho" panose="02020400000000000000" pitchFamily="18" charset="-128"/>
                    <a:cs typeface="Arial" panose="020B0604020202020204" pitchFamily="34" charset="0"/>
                  </a:rPr>
                  <a:t>Si </a:t>
                </a:r>
                <a14:m>
                  <m:oMath xmlns:m="http://schemas.openxmlformats.org/officeDocument/2006/math">
                    <m:r>
                      <a:rPr lang="fr-FR" sz="2000" i="1">
                        <a:latin typeface="Cambria Math" panose="02040503050406030204" pitchFamily="18" charset="0"/>
                        <a:ea typeface="Yu Mincho" panose="02020400000000000000" pitchFamily="18" charset="-128"/>
                        <a:cs typeface="Arial" panose="020B0604020202020204" pitchFamily="34" charset="0"/>
                      </a:rPr>
                      <m:t>∆</m:t>
                    </m:r>
                    <m:r>
                      <a:rPr lang="fr-FR" sz="2000" i="1">
                        <a:latin typeface="Cambria Math" panose="02040503050406030204" pitchFamily="18" charset="0"/>
                        <a:ea typeface="Yu Mincho" panose="02020400000000000000" pitchFamily="18" charset="-128"/>
                        <a:cs typeface="Arial" panose="020B0604020202020204" pitchFamily="34" charset="0"/>
                      </a:rPr>
                      <m:t>𝐴𝐵𝐶</m:t>
                    </m:r>
                    <m:r>
                      <a:rPr lang="fr-FR" sz="2000" i="1">
                        <a:latin typeface="Cambria Math" panose="02040503050406030204" pitchFamily="18" charset="0"/>
                        <a:ea typeface="Yu Mincho" panose="02020400000000000000" pitchFamily="18" charset="-128"/>
                        <a:cs typeface="Arial" panose="020B0604020202020204" pitchFamily="34" charset="0"/>
                      </a:rPr>
                      <m:t>≡</m:t>
                    </m:r>
                    <m:r>
                      <a:rPr lang="fr-FR" sz="2000">
                        <a:latin typeface="Cambria Math" panose="02040503050406030204" pitchFamily="18" charset="0"/>
                        <a:ea typeface="Yu Mincho" panose="02020400000000000000" pitchFamily="18" charset="-128"/>
                        <a:cs typeface="Arial" panose="020B0604020202020204" pitchFamily="34" charset="0"/>
                      </a:rPr>
                      <m:t> </m:t>
                    </m:r>
                    <m:r>
                      <a:rPr lang="fr-FR" sz="2000" i="1">
                        <a:latin typeface="Cambria Math" panose="02040503050406030204" pitchFamily="18" charset="0"/>
                        <a:ea typeface="Yu Mincho" panose="02020400000000000000" pitchFamily="18" charset="-128"/>
                        <a:cs typeface="Arial" panose="020B0604020202020204" pitchFamily="34" charset="0"/>
                      </a:rPr>
                      <m:t>∆</m:t>
                    </m:r>
                    <m:r>
                      <a:rPr lang="fr-FR" sz="2000" i="1">
                        <a:latin typeface="Cambria Math" panose="02040503050406030204" pitchFamily="18" charset="0"/>
                        <a:ea typeface="Yu Mincho" panose="02020400000000000000" pitchFamily="18" charset="-128"/>
                        <a:cs typeface="Arial" panose="020B0604020202020204" pitchFamily="34" charset="0"/>
                      </a:rPr>
                      <m:t>𝐷𝐸𝐹</m:t>
                    </m:r>
                  </m:oMath>
                </a14:m>
                <a:r>
                  <a:rPr lang="fr-FR" sz="2000" dirty="0">
                    <a:latin typeface="Calibri" panose="020F0502020204030204" pitchFamily="34" charset="0"/>
                    <a:ea typeface="Yu Mincho" panose="02020400000000000000" pitchFamily="18" charset="-128"/>
                    <a:cs typeface="Arial" panose="020B0604020202020204" pitchFamily="34" charset="0"/>
                  </a:rPr>
                  <a:t> , alors  </a:t>
                </a:r>
                <a14:m>
                  <m:oMath xmlns:m="http://schemas.openxmlformats.org/officeDocument/2006/math">
                    <m:r>
                      <a:rPr lang="fr-FR" sz="2000" i="1">
                        <a:latin typeface="Cambria Math" panose="02040503050406030204" pitchFamily="18" charset="0"/>
                        <a:ea typeface="Yu Mincho" panose="02020400000000000000" pitchFamily="18" charset="-128"/>
                        <a:cs typeface="Arial" panose="020B0604020202020204" pitchFamily="34" charset="0"/>
                      </a:rPr>
                      <m:t>𝐴𝐵</m:t>
                    </m:r>
                    <m:r>
                      <a:rPr lang="fr-FR" sz="2000" i="1">
                        <a:latin typeface="Cambria Math" panose="02040503050406030204" pitchFamily="18" charset="0"/>
                        <a:ea typeface="Yu Mincho" panose="02020400000000000000" pitchFamily="18" charset="-128"/>
                        <a:cs typeface="Arial" panose="020B0604020202020204" pitchFamily="34" charset="0"/>
                      </a:rPr>
                      <m:t>=</m:t>
                    </m:r>
                    <m:r>
                      <a:rPr lang="fr-FR" sz="2000" i="1">
                        <a:latin typeface="Cambria Math" panose="02040503050406030204" pitchFamily="18" charset="0"/>
                        <a:ea typeface="Yu Mincho" panose="02020400000000000000" pitchFamily="18" charset="-128"/>
                        <a:cs typeface="Arial" panose="020B0604020202020204" pitchFamily="34" charset="0"/>
                      </a:rPr>
                      <m:t>𝐷𝐸</m:t>
                    </m:r>
                    <m:r>
                      <a:rPr lang="fr-FR" sz="2000" i="1">
                        <a:latin typeface="Cambria Math" panose="02040503050406030204" pitchFamily="18" charset="0"/>
                        <a:ea typeface="Yu Mincho" panose="02020400000000000000" pitchFamily="18" charset="-128"/>
                        <a:cs typeface="Arial" panose="020B0604020202020204" pitchFamily="34" charset="0"/>
                      </a:rPr>
                      <m:t>.</m:t>
                    </m:r>
                  </m:oMath>
                </a14:m>
                <a:endParaRPr lang="fr-FR" sz="2000" dirty="0">
                  <a:latin typeface="Calibri" panose="020F0502020204030204" pitchFamily="34" charset="0"/>
                  <a:cs typeface="Calibri" panose="020F0502020204030204" pitchFamily="34" charset="0"/>
                </a:endParaRPr>
              </a:p>
            </p:txBody>
          </p:sp>
        </mc:Choice>
        <mc:Fallback xmlns="">
          <p:sp>
            <p:nvSpPr>
              <p:cNvPr id="3" name="ZoneTexte 2">
                <a:extLst>
                  <a:ext uri="{FF2B5EF4-FFF2-40B4-BE49-F238E27FC236}">
                    <a16:creationId xmlns:a16="http://schemas.microsoft.com/office/drawing/2014/main" id="{183A892E-27AA-CA70-CCDB-A4A166DA62E3}"/>
                  </a:ext>
                </a:extLst>
              </p:cNvPr>
              <p:cNvSpPr txBox="1">
                <a:spLocks noRot="1" noChangeAspect="1" noMove="1" noResize="1" noEditPoints="1" noAdjustHandles="1" noChangeArrowheads="1" noChangeShapeType="1" noTextEdit="1"/>
              </p:cNvSpPr>
              <p:nvPr/>
            </p:nvSpPr>
            <p:spPr>
              <a:xfrm>
                <a:off x="1198879" y="1717040"/>
                <a:ext cx="4194003" cy="400110"/>
              </a:xfrm>
              <a:prstGeom prst="rect">
                <a:avLst/>
              </a:prstGeom>
              <a:blipFill>
                <a:blip r:embed="rId3"/>
                <a:stretch>
                  <a:fillRect l="-1599" t="-9231" b="-2923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73685908-FC49-2509-0423-33E29282191F}"/>
                  </a:ext>
                </a:extLst>
              </p:cNvPr>
              <p:cNvSpPr txBox="1"/>
              <p:nvPr/>
            </p:nvSpPr>
            <p:spPr>
              <a:xfrm>
                <a:off x="1346178" y="2546730"/>
                <a:ext cx="3683022" cy="400110"/>
              </a:xfrm>
              <a:prstGeom prst="rect">
                <a:avLst/>
              </a:prstGeom>
              <a:noFill/>
            </p:spPr>
            <p:txBody>
              <a:bodyPr wrap="square" rtlCol="0">
                <a:spAutoFit/>
              </a:bodyPr>
              <a:lstStyle/>
              <a:p>
                <a:r>
                  <a:rPr lang="fr-FR" sz="2000" dirty="0">
                    <a:solidFill>
                      <a:srgbClr val="FF0000"/>
                    </a:solidFill>
                    <a:effectLst/>
                    <a:latin typeface="Calibri" panose="020F0502020204030204" pitchFamily="34" charset="0"/>
                    <a:ea typeface="Yu Mincho" panose="02020400000000000000" pitchFamily="18" charset="-128"/>
                    <a:cs typeface="Arial" panose="020B0604020202020204" pitchFamily="34" charset="0"/>
                  </a:rPr>
                  <a:t>l’hypothèse</a:t>
                </a:r>
                <a:r>
                  <a:rPr lang="fr-FR" sz="2000" dirty="0">
                    <a:effectLst/>
                    <a:latin typeface="Calibri" panose="020F0502020204030204" pitchFamily="34" charset="0"/>
                    <a:ea typeface="Yu Mincho" panose="02020400000000000000" pitchFamily="18" charset="-128"/>
                    <a:cs typeface="Arial" panose="020B0604020202020204" pitchFamily="34" charset="0"/>
                  </a:rPr>
                  <a:t> est </a:t>
                </a:r>
                <a14:m>
                  <m:oMath xmlns:m="http://schemas.openxmlformats.org/officeDocument/2006/math">
                    <m:r>
                      <a:rPr lang="fr-FR" sz="2000" i="1">
                        <a:solidFill>
                          <a:srgbClr val="FF0000"/>
                        </a:solidFill>
                        <a:latin typeface="Cambria Math" panose="02040503050406030204" pitchFamily="18" charset="0"/>
                        <a:ea typeface="Tahoma" panose="020B0604030504040204" pitchFamily="34" charset="0"/>
                        <a:cs typeface="Arial" panose="020B0604020202020204" pitchFamily="34" charset="0"/>
                      </a:rPr>
                      <m:t>∆</m:t>
                    </m:r>
                    <m:r>
                      <a:rPr lang="fr-FR" sz="2000" i="1">
                        <a:solidFill>
                          <a:srgbClr val="FF0000"/>
                        </a:solidFill>
                        <a:latin typeface="Cambria Math" panose="02040503050406030204" pitchFamily="18" charset="0"/>
                        <a:ea typeface="Tahoma" panose="020B0604030504040204" pitchFamily="34" charset="0"/>
                        <a:cs typeface="Arial" panose="020B0604020202020204" pitchFamily="34" charset="0"/>
                      </a:rPr>
                      <m:t>𝐴𝐵𝐶</m:t>
                    </m:r>
                    <m:r>
                      <a:rPr lang="fr-FR" sz="2000" i="1">
                        <a:solidFill>
                          <a:srgbClr val="FF0000"/>
                        </a:solidFill>
                        <a:latin typeface="Cambria Math" panose="02040503050406030204" pitchFamily="18" charset="0"/>
                        <a:ea typeface="Tahoma" panose="020B0604030504040204" pitchFamily="34" charset="0"/>
                        <a:cs typeface="Arial" panose="020B0604020202020204" pitchFamily="34" charset="0"/>
                      </a:rPr>
                      <m:t>≡ ∆</m:t>
                    </m:r>
                    <m:r>
                      <a:rPr lang="fr-FR" sz="2000" i="1">
                        <a:solidFill>
                          <a:srgbClr val="FF0000"/>
                        </a:solidFill>
                        <a:latin typeface="Cambria Math" panose="02040503050406030204" pitchFamily="18" charset="0"/>
                        <a:ea typeface="Tahoma" panose="020B0604030504040204" pitchFamily="34" charset="0"/>
                        <a:cs typeface="Arial" panose="020B0604020202020204" pitchFamily="34" charset="0"/>
                      </a:rPr>
                      <m:t>𝐷𝐸𝐹</m:t>
                    </m:r>
                    <m:r>
                      <a:rPr lang="fr-FR" sz="2000" i="1">
                        <a:solidFill>
                          <a:srgbClr val="FF0000"/>
                        </a:solidFill>
                        <a:latin typeface="Cambria Math" panose="02040503050406030204" pitchFamily="18" charset="0"/>
                        <a:ea typeface="Tahoma" panose="020B0604030504040204" pitchFamily="34" charset="0"/>
                        <a:cs typeface="Arial" panose="020B0604020202020204" pitchFamily="34" charset="0"/>
                      </a:rPr>
                      <m:t> </m:t>
                    </m:r>
                  </m:oMath>
                </a14:m>
                <a:endParaRPr lang="fr-FR" sz="2000" dirty="0">
                  <a:latin typeface="Calibri" panose="020F0502020204030204" pitchFamily="34" charset="0"/>
                  <a:cs typeface="Calibri" panose="020F0502020204030204" pitchFamily="34" charset="0"/>
                </a:endParaRPr>
              </a:p>
            </p:txBody>
          </p:sp>
        </mc:Choice>
        <mc:Fallback xmlns="">
          <p:sp>
            <p:nvSpPr>
              <p:cNvPr id="6" name="ZoneTexte 5">
                <a:extLst>
                  <a:ext uri="{FF2B5EF4-FFF2-40B4-BE49-F238E27FC236}">
                    <a16:creationId xmlns:a16="http://schemas.microsoft.com/office/drawing/2014/main" id="{73685908-FC49-2509-0423-33E29282191F}"/>
                  </a:ext>
                </a:extLst>
              </p:cNvPr>
              <p:cNvSpPr txBox="1">
                <a:spLocks noRot="1" noChangeAspect="1" noMove="1" noResize="1" noEditPoints="1" noAdjustHandles="1" noChangeArrowheads="1" noChangeShapeType="1" noTextEdit="1"/>
              </p:cNvSpPr>
              <p:nvPr/>
            </p:nvSpPr>
            <p:spPr>
              <a:xfrm>
                <a:off x="1346178" y="2546730"/>
                <a:ext cx="3683022" cy="400110"/>
              </a:xfrm>
              <a:prstGeom prst="rect">
                <a:avLst/>
              </a:prstGeom>
              <a:blipFill>
                <a:blip r:embed="rId4"/>
                <a:stretch>
                  <a:fillRect l="-1821" t="-9231" b="-27692"/>
                </a:stretch>
              </a:blipFill>
            </p:spPr>
            <p:txBody>
              <a:bodyPr/>
              <a:lstStyle/>
              <a:p>
                <a:r>
                  <a:rPr lang="fr-FR">
                    <a:noFill/>
                  </a:rPr>
                  <a:t> </a:t>
                </a:r>
              </a:p>
            </p:txBody>
          </p:sp>
        </mc:Fallback>
      </mc:AlternateContent>
      <p:sp>
        <p:nvSpPr>
          <p:cNvPr id="7" name="ZoneTexte 6">
            <a:extLst>
              <a:ext uri="{FF2B5EF4-FFF2-40B4-BE49-F238E27FC236}">
                <a16:creationId xmlns:a16="http://schemas.microsoft.com/office/drawing/2014/main" id="{62454F63-68A4-9165-C157-DE102B1AD1E1}"/>
              </a:ext>
            </a:extLst>
          </p:cNvPr>
          <p:cNvSpPr txBox="1"/>
          <p:nvPr/>
        </p:nvSpPr>
        <p:spPr>
          <a:xfrm>
            <a:off x="1346178" y="3228945"/>
            <a:ext cx="3232673" cy="400110"/>
          </a:xfrm>
          <a:prstGeom prst="rect">
            <a:avLst/>
          </a:prstGeom>
          <a:noFill/>
        </p:spPr>
        <p:txBody>
          <a:bodyPr wrap="square" rtlCol="0">
            <a:spAutoFit/>
          </a:bodyPr>
          <a:lstStyle/>
          <a:p>
            <a:r>
              <a:rPr lang="fr-FR" sz="2000" dirty="0">
                <a:solidFill>
                  <a:srgbClr val="FF0000"/>
                </a:solidFill>
                <a:effectLst/>
                <a:latin typeface="Calibri" panose="020F0502020204030204" pitchFamily="34" charset="0"/>
                <a:ea typeface="Yu Mincho" panose="02020400000000000000" pitchFamily="18" charset="-128"/>
                <a:cs typeface="Arial" panose="020B0604020202020204" pitchFamily="34" charset="0"/>
              </a:rPr>
              <a:t>la conclusion</a:t>
            </a:r>
            <a:r>
              <a:rPr lang="fr-FR" sz="2000" dirty="0">
                <a:effectLst/>
                <a:latin typeface="Calibri" panose="020F0502020204030204" pitchFamily="34" charset="0"/>
                <a:ea typeface="Yu Mincho" panose="02020400000000000000" pitchFamily="18" charset="-128"/>
                <a:cs typeface="Arial" panose="020B0604020202020204" pitchFamily="34" charset="0"/>
              </a:rPr>
              <a:t> </a:t>
            </a:r>
            <a:r>
              <a:rPr lang="fr-FR" sz="2000" dirty="0">
                <a:latin typeface="Calibri" panose="020F0502020204030204" pitchFamily="34" charset="0"/>
                <a:ea typeface="Yu Mincho" panose="02020400000000000000" pitchFamily="18" charset="-128"/>
                <a:cs typeface="Arial" panose="020B0604020202020204" pitchFamily="34" charset="0"/>
              </a:rPr>
              <a:t>est  </a:t>
            </a:r>
            <a:r>
              <a:rPr lang="fr-FR" sz="2000" dirty="0">
                <a:solidFill>
                  <a:srgbClr val="FF0000"/>
                </a:solidFill>
                <a:latin typeface="Calibri" panose="020F0502020204030204" pitchFamily="34" charset="0"/>
                <a:ea typeface="Yu Mincho" panose="02020400000000000000" pitchFamily="18" charset="-128"/>
                <a:cs typeface="Arial" panose="020B0604020202020204" pitchFamily="34" charset="0"/>
              </a:rPr>
              <a:t>𝐴𝐵=𝐷𝐸</a:t>
            </a:r>
            <a:endParaRPr lang="fr-FR" sz="2000" dirty="0">
              <a:solidFill>
                <a:srgbClr val="FF0000"/>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208FAF52-F748-2833-4013-92C68C2161EF}"/>
              </a:ext>
            </a:extLst>
          </p:cNvPr>
          <p:cNvSpPr/>
          <p:nvPr/>
        </p:nvSpPr>
        <p:spPr>
          <a:xfrm>
            <a:off x="3640040" y="4492354"/>
            <a:ext cx="1673225" cy="454025"/>
          </a:xfrm>
          <a:prstGeom prst="rect">
            <a:avLst/>
          </a:prstGeom>
          <a:solidFill>
            <a:schemeClr val="tx2">
              <a:lumMod val="10000"/>
              <a:lumOff val="90000"/>
            </a:schemeClr>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Bef>
                <a:spcPts val="500"/>
              </a:spcBef>
              <a:spcAft>
                <a:spcPts val="1000"/>
              </a:spcAft>
              <a:buNone/>
            </a:pPr>
            <a:r>
              <a:rPr lang="fr-FR" sz="2000" dirty="0">
                <a:solidFill>
                  <a:srgbClr val="FF0000"/>
                </a:solidFill>
                <a:effectLst/>
                <a:latin typeface="Calibri" panose="020F0502020204030204" pitchFamily="34" charset="0"/>
                <a:ea typeface="Yu Mincho" panose="02020400000000000000" pitchFamily="18" charset="-128"/>
                <a:cs typeface="Arial" panose="020B0604020202020204" pitchFamily="34" charset="0"/>
              </a:rPr>
              <a:t>Hypothèse</a:t>
            </a:r>
            <a:endParaRPr lang="fr-FR" sz="2000" dirty="0">
              <a:effectLst/>
              <a:latin typeface="Calibri" panose="020F0502020204030204" pitchFamily="34" charset="0"/>
              <a:ea typeface="Yu Mincho" panose="02020400000000000000" pitchFamily="18" charset="-128"/>
              <a:cs typeface="Arial" panose="020B0604020202020204" pitchFamily="34" charset="0"/>
            </a:endParaRPr>
          </a:p>
        </p:txBody>
      </p:sp>
      <p:cxnSp>
        <p:nvCxnSpPr>
          <p:cNvPr id="9" name="Connecteur droit avec flèche 8">
            <a:extLst>
              <a:ext uri="{FF2B5EF4-FFF2-40B4-BE49-F238E27FC236}">
                <a16:creationId xmlns:a16="http://schemas.microsoft.com/office/drawing/2014/main" id="{C0A8920F-81FD-7645-47AA-E6629F68232D}"/>
              </a:ext>
            </a:extLst>
          </p:cNvPr>
          <p:cNvCxnSpPr/>
          <p:nvPr/>
        </p:nvCxnSpPr>
        <p:spPr>
          <a:xfrm flipV="1">
            <a:off x="5660316" y="4734499"/>
            <a:ext cx="1645920" cy="6350"/>
          </a:xfrm>
          <a:prstGeom prst="straightConnector1">
            <a:avLst/>
          </a:prstGeom>
          <a:noFill/>
          <a:ln w="6350" cap="flat" cmpd="sng" algn="ctr">
            <a:solidFill>
              <a:srgbClr val="4472C4"/>
            </a:solidFill>
            <a:prstDash val="solid"/>
            <a:miter lim="800000"/>
            <a:tailEnd type="triangle"/>
          </a:ln>
          <a:effectLst/>
        </p:spPr>
      </p:cxnSp>
      <p:sp>
        <p:nvSpPr>
          <p:cNvPr id="10" name="Rectangle 9">
            <a:extLst>
              <a:ext uri="{FF2B5EF4-FFF2-40B4-BE49-F238E27FC236}">
                <a16:creationId xmlns:a16="http://schemas.microsoft.com/office/drawing/2014/main" id="{055A9D58-045A-94D1-3552-E7D82A334196}"/>
              </a:ext>
            </a:extLst>
          </p:cNvPr>
          <p:cNvSpPr/>
          <p:nvPr/>
        </p:nvSpPr>
        <p:spPr>
          <a:xfrm>
            <a:off x="7653287" y="4490185"/>
            <a:ext cx="1673225" cy="454025"/>
          </a:xfrm>
          <a:prstGeom prst="rect">
            <a:avLst/>
          </a:prstGeom>
          <a:solidFill>
            <a:schemeClr val="tx2">
              <a:lumMod val="10000"/>
              <a:lumOff val="90000"/>
            </a:schemeClr>
          </a:solidFill>
          <a:ln w="12700" cap="flat" cmpd="sng" algn="ctr">
            <a:solidFill>
              <a:srgbClr val="4472C4">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Bef>
                <a:spcPts val="500"/>
              </a:spcBef>
              <a:spcAft>
                <a:spcPts val="1000"/>
              </a:spcAft>
              <a:buNone/>
            </a:pPr>
            <a:r>
              <a:rPr lang="fr-FR" sz="2000" dirty="0">
                <a:solidFill>
                  <a:srgbClr val="FF0000"/>
                </a:solidFill>
                <a:effectLst/>
                <a:latin typeface="Calibri" panose="020F0502020204030204" pitchFamily="34" charset="0"/>
                <a:ea typeface="Yu Mincho" panose="02020400000000000000" pitchFamily="18" charset="-128"/>
                <a:cs typeface="Arial" panose="020B0604020202020204" pitchFamily="34" charset="0"/>
              </a:rPr>
              <a:t>Conclusion</a:t>
            </a:r>
            <a:endParaRPr lang="fr-FR" sz="2000" dirty="0">
              <a:effectLst/>
              <a:latin typeface="Calibri" panose="020F0502020204030204" pitchFamily="34" charset="0"/>
              <a:ea typeface="Yu Mincho" panose="02020400000000000000" pitchFamily="18" charset="-128"/>
              <a:cs typeface="Arial" panose="020B0604020202020204" pitchFamily="34" charset="0"/>
            </a:endParaRPr>
          </a:p>
        </p:txBody>
      </p:sp>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p:txBody>
          <a:bodyPr/>
          <a:lstStyle/>
          <a:p>
            <a:r>
              <a:rPr lang="fr-FR" dirty="0"/>
              <a:t>Maintenant, je vous présente un exemple dans lequel je démontre un résultat</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lit lentement les données, puis présente la première étape : identifier les données et le résultat à justifier.</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5" name="Rectangle 4">
            <a:extLst>
              <a:ext uri="{FF2B5EF4-FFF2-40B4-BE49-F238E27FC236}">
                <a16:creationId xmlns:a16="http://schemas.microsoft.com/office/drawing/2014/main" id="{A24ACE41-B66F-8DE1-0B39-B7C0E4BCBEDA}"/>
              </a:ext>
            </a:extLst>
          </p:cNvPr>
          <p:cNvSpPr/>
          <p:nvPr/>
        </p:nvSpPr>
        <p:spPr>
          <a:xfrm>
            <a:off x="632728" y="1433719"/>
            <a:ext cx="5536063" cy="95619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3AD05015-5A75-4AA8-1476-68C2180A749D}"/>
              </a:ext>
            </a:extLst>
          </p:cNvPr>
          <p:cNvSpPr txBox="1"/>
          <p:nvPr/>
        </p:nvSpPr>
        <p:spPr>
          <a:xfrm>
            <a:off x="807384" y="1557871"/>
            <a:ext cx="5110480" cy="707886"/>
          </a:xfrm>
          <a:prstGeom prst="rect">
            <a:avLst/>
          </a:prstGeom>
          <a:noFill/>
        </p:spPr>
        <p:txBody>
          <a:bodyPr wrap="square" rtlCol="0">
            <a:spAutoFit/>
          </a:bodyPr>
          <a:lstStyle/>
          <a:p>
            <a:pPr algn="just"/>
            <a:r>
              <a:rPr lang="da-DK" sz="2000" b="0" i="0" u="none" strike="noStrike" baseline="0" dirty="0">
                <a:solidFill>
                  <a:schemeClr val="accent4"/>
                </a:solidFill>
                <a:latin typeface="OXWVKV+Symbol"/>
              </a:rPr>
              <a:t>∠</a:t>
            </a:r>
            <a:r>
              <a:rPr lang="da-DK" sz="2000" b="0" i="0" u="none" strike="noStrike" baseline="0" dirty="0">
                <a:solidFill>
                  <a:schemeClr val="accent4"/>
                </a:solidFill>
                <a:latin typeface="OHWVKV+Calibri"/>
              </a:rPr>
              <a:t>DAB = ∠CBA</a:t>
            </a:r>
            <a:r>
              <a:rPr lang="da-DK" sz="2000" b="0" i="0" u="none" strike="noStrike" baseline="0" dirty="0">
                <a:latin typeface="OHWVKV+Calibri"/>
              </a:rPr>
              <a:t>, </a:t>
            </a:r>
            <a:r>
              <a:rPr lang="da-DK" sz="2000" b="0" i="0" u="none" strike="noStrike" baseline="0" dirty="0">
                <a:solidFill>
                  <a:schemeClr val="accent4"/>
                </a:solidFill>
                <a:latin typeface="OHWVKV+Calibri"/>
              </a:rPr>
              <a:t>AD = BC </a:t>
            </a:r>
            <a:r>
              <a:rPr lang="da-DK" sz="2000" b="0" i="0" u="none" strike="noStrike" baseline="0" dirty="0">
                <a:latin typeface="OHWVKV+Calibri"/>
              </a:rPr>
              <a:t>et </a:t>
            </a:r>
            <a:r>
              <a:rPr lang="da-DK" sz="2000" b="0" i="0" u="none" strike="noStrike" baseline="0" dirty="0">
                <a:solidFill>
                  <a:schemeClr val="accent4"/>
                </a:solidFill>
                <a:latin typeface="OHWVKV+Calibri"/>
              </a:rPr>
              <a:t>AB = BA </a:t>
            </a:r>
          </a:p>
          <a:p>
            <a:pPr algn="just"/>
            <a:r>
              <a:rPr lang="fr-FR" sz="2000" b="1" i="0" u="none" strike="noStrike" baseline="0" dirty="0">
                <a:solidFill>
                  <a:srgbClr val="FF0000"/>
                </a:solidFill>
                <a:latin typeface="OHWVKV+Calibri"/>
              </a:rPr>
              <a:t>Démontrer que </a:t>
            </a:r>
            <a:r>
              <a:rPr lang="el-GR" sz="2000" b="0" i="0" u="none" strike="noStrike" baseline="0" dirty="0">
                <a:solidFill>
                  <a:srgbClr val="FF0000"/>
                </a:solidFill>
                <a:latin typeface="OHWVKV+Calibri"/>
              </a:rPr>
              <a:t>Δ</a:t>
            </a:r>
            <a:r>
              <a:rPr lang="fr-FR" sz="2000" b="0" i="0" u="none" strike="noStrike" baseline="0" dirty="0">
                <a:solidFill>
                  <a:srgbClr val="FF0000"/>
                </a:solidFill>
                <a:latin typeface="OHWVKV+Calibri"/>
              </a:rPr>
              <a:t>ADB ≡ </a:t>
            </a:r>
            <a:r>
              <a:rPr lang="el-GR" sz="2000" b="0" i="0" u="none" strike="noStrike" baseline="0" dirty="0">
                <a:solidFill>
                  <a:srgbClr val="FF0000"/>
                </a:solidFill>
                <a:latin typeface="OHWVKV+Calibri"/>
              </a:rPr>
              <a:t>Δ</a:t>
            </a:r>
            <a:r>
              <a:rPr lang="fr-FR" sz="2000" b="0" i="0" u="none" strike="noStrike" baseline="0" dirty="0">
                <a:solidFill>
                  <a:srgbClr val="FF0000"/>
                </a:solidFill>
                <a:latin typeface="OHWVKV+Calibri"/>
              </a:rPr>
              <a:t>BCA </a:t>
            </a:r>
            <a:endParaRPr lang="fr-FR" sz="2000" dirty="0">
              <a:solidFill>
                <a:srgbClr val="FF0000"/>
              </a:solidFill>
              <a:latin typeface="Calibri" panose="020F0502020204030204" pitchFamily="34" charset="0"/>
              <a:cs typeface="Calibri" panose="020F0502020204030204" pitchFamily="34" charset="0"/>
            </a:endParaRPr>
          </a:p>
        </p:txBody>
      </p:sp>
      <p:pic>
        <p:nvPicPr>
          <p:cNvPr id="8" name="Image 7" descr="Une image contenant ligne, diagramme, Tracé&#10;&#10;Le contenu généré par l’IA peut être incorrect.">
            <a:extLst>
              <a:ext uri="{FF2B5EF4-FFF2-40B4-BE49-F238E27FC236}">
                <a16:creationId xmlns:a16="http://schemas.microsoft.com/office/drawing/2014/main" id="{93F92CB6-500A-9E7D-E525-F726A911B2F2}"/>
              </a:ext>
            </a:extLst>
          </p:cNvPr>
          <p:cNvPicPr>
            <a:picLocks noChangeAspect="1"/>
          </p:cNvPicPr>
          <p:nvPr/>
        </p:nvPicPr>
        <p:blipFill>
          <a:blip r:embed="rId3"/>
          <a:stretch>
            <a:fillRect/>
          </a:stretch>
        </p:blipFill>
        <p:spPr>
          <a:xfrm>
            <a:off x="7490672" y="1170236"/>
            <a:ext cx="3992464" cy="2258764"/>
          </a:xfrm>
          <a:prstGeom prst="rect">
            <a:avLst/>
          </a:prstGeom>
        </p:spPr>
      </p:pic>
      <p:pic>
        <p:nvPicPr>
          <p:cNvPr id="11" name="Image 10">
            <a:extLst>
              <a:ext uri="{FF2B5EF4-FFF2-40B4-BE49-F238E27FC236}">
                <a16:creationId xmlns:a16="http://schemas.microsoft.com/office/drawing/2014/main" id="{219DF60E-D87E-4D57-6D8E-BDC390F5BD89}"/>
              </a:ext>
            </a:extLst>
          </p:cNvPr>
          <p:cNvPicPr>
            <a:picLocks noChangeAspect="1"/>
          </p:cNvPicPr>
          <p:nvPr/>
        </p:nvPicPr>
        <p:blipFill>
          <a:blip r:embed="rId4"/>
          <a:stretch>
            <a:fillRect/>
          </a:stretch>
        </p:blipFill>
        <p:spPr>
          <a:xfrm>
            <a:off x="632728" y="2948201"/>
            <a:ext cx="4477899" cy="376461"/>
          </a:xfrm>
          <a:prstGeom prst="rect">
            <a:avLst/>
          </a:prstGeom>
        </p:spPr>
      </p:pic>
      <p:pic>
        <p:nvPicPr>
          <p:cNvPr id="13" name="Image 12" descr="Une image contenant texte, Police, blanc, ligne&#10;&#10;Le contenu généré par l’IA peut être incorrect.">
            <a:extLst>
              <a:ext uri="{FF2B5EF4-FFF2-40B4-BE49-F238E27FC236}">
                <a16:creationId xmlns:a16="http://schemas.microsoft.com/office/drawing/2014/main" id="{AA7F70BB-307E-1AA6-3FB5-75C932C5F847}"/>
              </a:ext>
            </a:extLst>
          </p:cNvPr>
          <p:cNvPicPr>
            <a:picLocks noChangeAspect="1"/>
          </p:cNvPicPr>
          <p:nvPr/>
        </p:nvPicPr>
        <p:blipFill>
          <a:blip r:embed="rId5"/>
          <a:stretch>
            <a:fillRect/>
          </a:stretch>
        </p:blipFill>
        <p:spPr>
          <a:xfrm>
            <a:off x="1949724" y="3730234"/>
            <a:ext cx="4368924" cy="693480"/>
          </a:xfrm>
          <a:prstGeom prst="rect">
            <a:avLst/>
          </a:prstGeom>
        </p:spPr>
      </p:pic>
      <p:pic>
        <p:nvPicPr>
          <p:cNvPr id="15" name="Image 14">
            <a:extLst>
              <a:ext uri="{FF2B5EF4-FFF2-40B4-BE49-F238E27FC236}">
                <a16:creationId xmlns:a16="http://schemas.microsoft.com/office/drawing/2014/main" id="{EC15E49A-0CEB-ACB5-B65C-33F2BB2E202A}"/>
              </a:ext>
            </a:extLst>
          </p:cNvPr>
          <p:cNvPicPr>
            <a:picLocks noChangeAspect="1"/>
          </p:cNvPicPr>
          <p:nvPr/>
        </p:nvPicPr>
        <p:blipFill>
          <a:blip r:embed="rId6"/>
          <a:stretch>
            <a:fillRect/>
          </a:stretch>
        </p:blipFill>
        <p:spPr>
          <a:xfrm>
            <a:off x="1949724" y="5031309"/>
            <a:ext cx="3140474" cy="317019"/>
          </a:xfrm>
          <a:prstGeom prst="rect">
            <a:avLst/>
          </a:prstGeom>
        </p:spPr>
      </p:pic>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FR" dirty="0"/>
              <a:t>Pour démontrer, je pars des données et de ce qu’on veut prouver. Ensuite, je cherche une règle ou un résultat déjà connu qui permet d’arriver à la conclusion.</a:t>
            </a:r>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se pose la question : « Quelle propriété connais-je qui peut m’aider à  prouver que  </a:t>
            </a:r>
            <a:r>
              <a:rPr lang="el-GR" dirty="0"/>
              <a:t>Δ</a:t>
            </a:r>
            <a:r>
              <a:rPr lang="fr-FR" dirty="0"/>
              <a:t>ADB ≡ </a:t>
            </a:r>
            <a:r>
              <a:rPr lang="el-GR" dirty="0"/>
              <a:t>Δ</a:t>
            </a:r>
            <a:r>
              <a:rPr lang="fr-FR" dirty="0"/>
              <a:t>BCA? »</a:t>
            </a:r>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2">
            <a:extLst>
              <a:ext uri="{FF2B5EF4-FFF2-40B4-BE49-F238E27FC236}">
                <a16:creationId xmlns:a16="http://schemas.microsoft.com/office/drawing/2014/main" id="{2F0FFBA5-1C5D-EE71-071D-7F92FA0FD6D4}"/>
              </a:ext>
            </a:extLst>
          </p:cNvPr>
          <p:cNvSpPr/>
          <p:nvPr/>
        </p:nvSpPr>
        <p:spPr>
          <a:xfrm>
            <a:off x="632728" y="1433719"/>
            <a:ext cx="5536063" cy="95619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70137577-1DC1-7266-EFF8-D3501047067E}"/>
              </a:ext>
            </a:extLst>
          </p:cNvPr>
          <p:cNvSpPr txBox="1"/>
          <p:nvPr/>
        </p:nvSpPr>
        <p:spPr>
          <a:xfrm>
            <a:off x="807384" y="1557871"/>
            <a:ext cx="5110480" cy="707886"/>
          </a:xfrm>
          <a:prstGeom prst="rect">
            <a:avLst/>
          </a:prstGeom>
          <a:noFill/>
        </p:spPr>
        <p:txBody>
          <a:bodyPr wrap="square" rtlCol="0">
            <a:spAutoFit/>
          </a:bodyPr>
          <a:lstStyle/>
          <a:p>
            <a:pPr algn="just"/>
            <a:r>
              <a:rPr lang="da-DK" sz="2000" b="0" i="0" u="none" strike="noStrike" baseline="0" dirty="0">
                <a:solidFill>
                  <a:schemeClr val="accent4"/>
                </a:solidFill>
                <a:latin typeface="OXWVKV+Symbol"/>
              </a:rPr>
              <a:t>∠</a:t>
            </a:r>
            <a:r>
              <a:rPr lang="da-DK" sz="2000" b="0" i="0" u="none" strike="noStrike" baseline="0" dirty="0">
                <a:solidFill>
                  <a:schemeClr val="accent4"/>
                </a:solidFill>
                <a:latin typeface="OHWVKV+Calibri"/>
              </a:rPr>
              <a:t>DAB = ∠CBA</a:t>
            </a:r>
            <a:r>
              <a:rPr lang="da-DK" sz="2000" b="0" i="0" u="none" strike="noStrike" baseline="0" dirty="0">
                <a:latin typeface="OHWVKV+Calibri"/>
              </a:rPr>
              <a:t>, </a:t>
            </a:r>
            <a:r>
              <a:rPr lang="da-DK" sz="2000" b="0" i="0" u="none" strike="noStrike" baseline="0" dirty="0">
                <a:solidFill>
                  <a:schemeClr val="accent4"/>
                </a:solidFill>
                <a:latin typeface="OHWVKV+Calibri"/>
              </a:rPr>
              <a:t>AD = BC </a:t>
            </a:r>
            <a:r>
              <a:rPr lang="da-DK" sz="2000" b="0" i="0" u="none" strike="noStrike" baseline="0" dirty="0">
                <a:latin typeface="OHWVKV+Calibri"/>
              </a:rPr>
              <a:t>et </a:t>
            </a:r>
            <a:r>
              <a:rPr lang="da-DK" sz="2000" b="0" i="0" u="none" strike="noStrike" baseline="0" dirty="0">
                <a:solidFill>
                  <a:schemeClr val="accent4"/>
                </a:solidFill>
                <a:latin typeface="OHWVKV+Calibri"/>
              </a:rPr>
              <a:t>AB = BA </a:t>
            </a:r>
          </a:p>
          <a:p>
            <a:pPr algn="just"/>
            <a:r>
              <a:rPr lang="fr-FR" sz="2000" b="1" i="0" u="none" strike="noStrike" baseline="0" dirty="0">
                <a:solidFill>
                  <a:srgbClr val="FF0000"/>
                </a:solidFill>
                <a:latin typeface="OHWVKV+Calibri"/>
              </a:rPr>
              <a:t>Démontrer que </a:t>
            </a:r>
            <a:r>
              <a:rPr lang="el-GR" sz="2000" b="0" i="0" u="none" strike="noStrike" baseline="0" dirty="0">
                <a:solidFill>
                  <a:srgbClr val="FF0000"/>
                </a:solidFill>
                <a:latin typeface="OHWVKV+Calibri"/>
              </a:rPr>
              <a:t>Δ</a:t>
            </a:r>
            <a:r>
              <a:rPr lang="fr-FR" sz="2000" b="0" i="0" u="none" strike="noStrike" baseline="0" dirty="0">
                <a:solidFill>
                  <a:srgbClr val="FF0000"/>
                </a:solidFill>
                <a:latin typeface="OHWVKV+Calibri"/>
              </a:rPr>
              <a:t>ADB ≡ </a:t>
            </a:r>
            <a:r>
              <a:rPr lang="el-GR" sz="2000" b="0" i="0" u="none" strike="noStrike" baseline="0" dirty="0">
                <a:solidFill>
                  <a:srgbClr val="FF0000"/>
                </a:solidFill>
                <a:latin typeface="OHWVKV+Calibri"/>
              </a:rPr>
              <a:t>Δ</a:t>
            </a:r>
            <a:r>
              <a:rPr lang="fr-FR" sz="2000" b="0" i="0" u="none" strike="noStrike" baseline="0" dirty="0">
                <a:solidFill>
                  <a:srgbClr val="FF0000"/>
                </a:solidFill>
                <a:latin typeface="OHWVKV+Calibri"/>
              </a:rPr>
              <a:t>BCA </a:t>
            </a:r>
            <a:endParaRPr lang="fr-FR" sz="2000" dirty="0">
              <a:solidFill>
                <a:srgbClr val="FF0000"/>
              </a:solidFill>
              <a:latin typeface="Calibri" panose="020F0502020204030204" pitchFamily="34" charset="0"/>
              <a:cs typeface="Calibri" panose="020F0502020204030204" pitchFamily="34" charset="0"/>
            </a:endParaRPr>
          </a:p>
        </p:txBody>
      </p:sp>
      <p:pic>
        <p:nvPicPr>
          <p:cNvPr id="6" name="Image 5" descr="Une image contenant ligne, diagramme, Tracé&#10;&#10;Le contenu généré par l’IA peut être incorrect.">
            <a:extLst>
              <a:ext uri="{FF2B5EF4-FFF2-40B4-BE49-F238E27FC236}">
                <a16:creationId xmlns:a16="http://schemas.microsoft.com/office/drawing/2014/main" id="{1E59A9BA-2A70-F58F-ED00-8F87D2A22B6D}"/>
              </a:ext>
            </a:extLst>
          </p:cNvPr>
          <p:cNvPicPr>
            <a:picLocks noChangeAspect="1"/>
          </p:cNvPicPr>
          <p:nvPr/>
        </p:nvPicPr>
        <p:blipFill>
          <a:blip r:embed="rId3"/>
          <a:stretch>
            <a:fillRect/>
          </a:stretch>
        </p:blipFill>
        <p:spPr>
          <a:xfrm>
            <a:off x="7490672" y="1170236"/>
            <a:ext cx="3992464" cy="2258764"/>
          </a:xfrm>
          <a:prstGeom prst="rect">
            <a:avLst/>
          </a:prstGeom>
        </p:spPr>
      </p:pic>
      <p:pic>
        <p:nvPicPr>
          <p:cNvPr id="10" name="Image 9">
            <a:extLst>
              <a:ext uri="{FF2B5EF4-FFF2-40B4-BE49-F238E27FC236}">
                <a16:creationId xmlns:a16="http://schemas.microsoft.com/office/drawing/2014/main" id="{9F2EBB40-79B2-F53D-0E45-7840F4109448}"/>
              </a:ext>
            </a:extLst>
          </p:cNvPr>
          <p:cNvPicPr>
            <a:picLocks noChangeAspect="1"/>
          </p:cNvPicPr>
          <p:nvPr/>
        </p:nvPicPr>
        <p:blipFill>
          <a:blip r:embed="rId4"/>
          <a:stretch>
            <a:fillRect/>
          </a:stretch>
        </p:blipFill>
        <p:spPr>
          <a:xfrm>
            <a:off x="807383" y="3077752"/>
            <a:ext cx="1753514" cy="416088"/>
          </a:xfrm>
          <a:prstGeom prst="rect">
            <a:avLst/>
          </a:prstGeom>
        </p:spPr>
      </p:pic>
      <p:pic>
        <p:nvPicPr>
          <p:cNvPr id="12" name="Image 11" descr="Une image contenant Police, texte, blanc, diagramme&#10;&#10;Le contenu généré par l’IA peut être incorrect.">
            <a:extLst>
              <a:ext uri="{FF2B5EF4-FFF2-40B4-BE49-F238E27FC236}">
                <a16:creationId xmlns:a16="http://schemas.microsoft.com/office/drawing/2014/main" id="{30DEFD3A-6D01-F99A-2EAC-EA55A1913D80}"/>
              </a:ext>
            </a:extLst>
          </p:cNvPr>
          <p:cNvPicPr>
            <a:picLocks noChangeAspect="1"/>
          </p:cNvPicPr>
          <p:nvPr/>
        </p:nvPicPr>
        <p:blipFill>
          <a:blip r:embed="rId5"/>
          <a:stretch>
            <a:fillRect/>
          </a:stretch>
        </p:blipFill>
        <p:spPr>
          <a:xfrm>
            <a:off x="2013766" y="3693198"/>
            <a:ext cx="1753514" cy="1020406"/>
          </a:xfrm>
          <a:prstGeom prst="rect">
            <a:avLst/>
          </a:prstGeom>
        </p:spPr>
      </p:pic>
      <p:pic>
        <p:nvPicPr>
          <p:cNvPr id="14" name="Image 13">
            <a:extLst>
              <a:ext uri="{FF2B5EF4-FFF2-40B4-BE49-F238E27FC236}">
                <a16:creationId xmlns:a16="http://schemas.microsoft.com/office/drawing/2014/main" id="{03D15AF8-793E-F1AE-5EE2-124CEE6A6307}"/>
              </a:ext>
            </a:extLst>
          </p:cNvPr>
          <p:cNvPicPr>
            <a:picLocks noChangeAspect="1"/>
          </p:cNvPicPr>
          <p:nvPr/>
        </p:nvPicPr>
        <p:blipFill>
          <a:blip r:embed="rId6"/>
          <a:stretch>
            <a:fillRect/>
          </a:stretch>
        </p:blipFill>
        <p:spPr>
          <a:xfrm>
            <a:off x="3956118" y="4013394"/>
            <a:ext cx="4279763" cy="346740"/>
          </a:xfrm>
          <a:prstGeom prst="rect">
            <a:avLst/>
          </a:prstGeom>
        </p:spPr>
      </p:pic>
      <p:sp>
        <p:nvSpPr>
          <p:cNvPr id="16" name="Rectangle : coins arrondis 15">
            <a:extLst>
              <a:ext uri="{FF2B5EF4-FFF2-40B4-BE49-F238E27FC236}">
                <a16:creationId xmlns:a16="http://schemas.microsoft.com/office/drawing/2014/main" id="{610B02E5-04B3-AB3C-BD1E-536614ADC297}"/>
              </a:ext>
            </a:extLst>
          </p:cNvPr>
          <p:cNvSpPr/>
          <p:nvPr/>
        </p:nvSpPr>
        <p:spPr>
          <a:xfrm>
            <a:off x="5615493" y="4773364"/>
            <a:ext cx="5867642" cy="9144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7" name="ZoneTexte 16">
            <a:extLst>
              <a:ext uri="{FF2B5EF4-FFF2-40B4-BE49-F238E27FC236}">
                <a16:creationId xmlns:a16="http://schemas.microsoft.com/office/drawing/2014/main" id="{490CC7C9-7F4F-5843-FA76-76B6905088A2}"/>
              </a:ext>
            </a:extLst>
          </p:cNvPr>
          <p:cNvSpPr txBox="1"/>
          <p:nvPr/>
        </p:nvSpPr>
        <p:spPr>
          <a:xfrm>
            <a:off x="5615493" y="4876621"/>
            <a:ext cx="5900271"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C’est la nature des données et le résultat à démontrer qui m’ont fait penser au critère CAC</a:t>
            </a:r>
          </a:p>
        </p:txBody>
      </p:sp>
    </p:spTree>
    <p:extLst>
      <p:ext uri="{BB962C8B-B14F-4D97-AF65-F5344CB8AC3E}">
        <p14:creationId xmlns:p14="http://schemas.microsoft.com/office/powerpoint/2010/main" val="396772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dirty="0"/>
              <a:t>Je rappelle la démonstration que je viens de faire</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FR" dirty="0"/>
              <a:t>L’enseignant présente la démonstration en expliquant, à chaque étape, son rôle et comment la réaliser.</a:t>
            </a:r>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2">
            <a:extLst>
              <a:ext uri="{FF2B5EF4-FFF2-40B4-BE49-F238E27FC236}">
                <a16:creationId xmlns:a16="http://schemas.microsoft.com/office/drawing/2014/main" id="{9935213A-3D9A-CBAB-285C-72A5C8BC3FD2}"/>
              </a:ext>
            </a:extLst>
          </p:cNvPr>
          <p:cNvSpPr/>
          <p:nvPr/>
        </p:nvSpPr>
        <p:spPr>
          <a:xfrm>
            <a:off x="632728" y="1210119"/>
            <a:ext cx="5536063" cy="95619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94C328D4-F62B-FD45-9D52-F9AAB54457CE}"/>
              </a:ext>
            </a:extLst>
          </p:cNvPr>
          <p:cNvSpPr txBox="1"/>
          <p:nvPr/>
        </p:nvSpPr>
        <p:spPr>
          <a:xfrm>
            <a:off x="807384" y="1334271"/>
            <a:ext cx="5110480" cy="707886"/>
          </a:xfrm>
          <a:prstGeom prst="rect">
            <a:avLst/>
          </a:prstGeom>
          <a:noFill/>
        </p:spPr>
        <p:txBody>
          <a:bodyPr wrap="square" rtlCol="0">
            <a:spAutoFit/>
          </a:bodyPr>
          <a:lstStyle/>
          <a:p>
            <a:pPr algn="just"/>
            <a:r>
              <a:rPr lang="da-DK" sz="2000" b="0" i="0" u="none" strike="noStrike" baseline="0" dirty="0">
                <a:solidFill>
                  <a:schemeClr val="accent4"/>
                </a:solidFill>
                <a:latin typeface="OXWVKV+Symbol"/>
              </a:rPr>
              <a:t>∠</a:t>
            </a:r>
            <a:r>
              <a:rPr lang="da-DK" sz="2000" b="0" i="0" u="none" strike="noStrike" baseline="0" dirty="0">
                <a:solidFill>
                  <a:schemeClr val="accent4"/>
                </a:solidFill>
                <a:latin typeface="OHWVKV+Calibri"/>
              </a:rPr>
              <a:t>DAB = ∠CBA</a:t>
            </a:r>
            <a:r>
              <a:rPr lang="da-DK" sz="2000" b="0" i="0" u="none" strike="noStrike" baseline="0" dirty="0">
                <a:latin typeface="OHWVKV+Calibri"/>
              </a:rPr>
              <a:t>, </a:t>
            </a:r>
            <a:r>
              <a:rPr lang="da-DK" sz="2000" b="0" i="0" u="none" strike="noStrike" baseline="0" dirty="0">
                <a:solidFill>
                  <a:schemeClr val="accent4"/>
                </a:solidFill>
                <a:latin typeface="OHWVKV+Calibri"/>
              </a:rPr>
              <a:t>AD = BC </a:t>
            </a:r>
            <a:r>
              <a:rPr lang="da-DK" sz="2000" b="0" i="0" u="none" strike="noStrike" baseline="0" dirty="0">
                <a:latin typeface="OHWVKV+Calibri"/>
              </a:rPr>
              <a:t>et </a:t>
            </a:r>
            <a:r>
              <a:rPr lang="da-DK" sz="2000" b="0" i="0" u="none" strike="noStrike" baseline="0" dirty="0">
                <a:solidFill>
                  <a:schemeClr val="accent4"/>
                </a:solidFill>
                <a:latin typeface="OHWVKV+Calibri"/>
              </a:rPr>
              <a:t>AB = BA </a:t>
            </a:r>
          </a:p>
          <a:p>
            <a:pPr algn="just"/>
            <a:r>
              <a:rPr lang="fr-FR" sz="2000" b="1" i="0" u="none" strike="noStrike" baseline="0" dirty="0">
                <a:solidFill>
                  <a:srgbClr val="FF0000"/>
                </a:solidFill>
                <a:latin typeface="OHWVKV+Calibri"/>
              </a:rPr>
              <a:t>Démontrer que </a:t>
            </a:r>
            <a:r>
              <a:rPr lang="el-GR" sz="2000" b="0" i="0" u="none" strike="noStrike" baseline="0" dirty="0">
                <a:solidFill>
                  <a:srgbClr val="FF0000"/>
                </a:solidFill>
                <a:latin typeface="OHWVKV+Calibri"/>
              </a:rPr>
              <a:t>Δ</a:t>
            </a:r>
            <a:r>
              <a:rPr lang="fr-FR" sz="2000" b="0" i="0" u="none" strike="noStrike" baseline="0" dirty="0">
                <a:solidFill>
                  <a:srgbClr val="FF0000"/>
                </a:solidFill>
                <a:latin typeface="OHWVKV+Calibri"/>
              </a:rPr>
              <a:t>ADB ≡ </a:t>
            </a:r>
            <a:r>
              <a:rPr lang="el-GR" sz="2000" b="0" i="0" u="none" strike="noStrike" baseline="0" dirty="0">
                <a:solidFill>
                  <a:srgbClr val="FF0000"/>
                </a:solidFill>
                <a:latin typeface="OHWVKV+Calibri"/>
              </a:rPr>
              <a:t>Δ</a:t>
            </a:r>
            <a:r>
              <a:rPr lang="fr-FR" sz="2000" b="0" i="0" u="none" strike="noStrike" baseline="0" dirty="0">
                <a:solidFill>
                  <a:srgbClr val="FF0000"/>
                </a:solidFill>
                <a:latin typeface="OHWVKV+Calibri"/>
              </a:rPr>
              <a:t>BCA </a:t>
            </a:r>
            <a:endParaRPr lang="fr-FR" sz="2000" dirty="0">
              <a:solidFill>
                <a:srgbClr val="FF0000"/>
              </a:solidFill>
              <a:latin typeface="Calibri" panose="020F0502020204030204" pitchFamily="34" charset="0"/>
              <a:cs typeface="Calibri" panose="020F0502020204030204" pitchFamily="34" charset="0"/>
            </a:endParaRPr>
          </a:p>
        </p:txBody>
      </p:sp>
      <p:pic>
        <p:nvPicPr>
          <p:cNvPr id="6" name="Image 5" descr="Une image contenant ligne, diagramme, Tracé&#10;&#10;Le contenu généré par l’IA peut être incorrect.">
            <a:extLst>
              <a:ext uri="{FF2B5EF4-FFF2-40B4-BE49-F238E27FC236}">
                <a16:creationId xmlns:a16="http://schemas.microsoft.com/office/drawing/2014/main" id="{D8BF5DF3-9179-87A2-E312-441AA5D2B715}"/>
              </a:ext>
            </a:extLst>
          </p:cNvPr>
          <p:cNvPicPr>
            <a:picLocks noChangeAspect="1"/>
          </p:cNvPicPr>
          <p:nvPr/>
        </p:nvPicPr>
        <p:blipFill>
          <a:blip r:embed="rId3"/>
          <a:stretch>
            <a:fillRect/>
          </a:stretch>
        </p:blipFill>
        <p:spPr>
          <a:xfrm>
            <a:off x="7392152" y="1065898"/>
            <a:ext cx="3685351" cy="2085013"/>
          </a:xfrm>
          <a:prstGeom prst="rect">
            <a:avLst/>
          </a:prstGeom>
        </p:spPr>
      </p:pic>
      <p:pic>
        <p:nvPicPr>
          <p:cNvPr id="7" name="Image 6">
            <a:extLst>
              <a:ext uri="{FF2B5EF4-FFF2-40B4-BE49-F238E27FC236}">
                <a16:creationId xmlns:a16="http://schemas.microsoft.com/office/drawing/2014/main" id="{D41E16B5-C9C8-9BB7-8524-2813FC977ED0}"/>
              </a:ext>
            </a:extLst>
          </p:cNvPr>
          <p:cNvPicPr>
            <a:picLocks noChangeAspect="1"/>
          </p:cNvPicPr>
          <p:nvPr/>
        </p:nvPicPr>
        <p:blipFill>
          <a:blip r:embed="rId4"/>
          <a:stretch>
            <a:fillRect/>
          </a:stretch>
        </p:blipFill>
        <p:spPr>
          <a:xfrm>
            <a:off x="612299" y="2484591"/>
            <a:ext cx="4477899" cy="376461"/>
          </a:xfrm>
          <a:prstGeom prst="rect">
            <a:avLst/>
          </a:prstGeom>
        </p:spPr>
      </p:pic>
      <p:pic>
        <p:nvPicPr>
          <p:cNvPr id="8" name="Image 7" descr="Une image contenant texte, Police, blanc, ligne&#10;&#10;Le contenu généré par l’IA peut être incorrect.">
            <a:extLst>
              <a:ext uri="{FF2B5EF4-FFF2-40B4-BE49-F238E27FC236}">
                <a16:creationId xmlns:a16="http://schemas.microsoft.com/office/drawing/2014/main" id="{958192F8-D1EB-0384-10E1-7CDE6CED13DF}"/>
              </a:ext>
            </a:extLst>
          </p:cNvPr>
          <p:cNvPicPr>
            <a:picLocks noChangeAspect="1"/>
          </p:cNvPicPr>
          <p:nvPr/>
        </p:nvPicPr>
        <p:blipFill>
          <a:blip r:embed="rId5"/>
          <a:stretch>
            <a:fillRect/>
          </a:stretch>
        </p:blipFill>
        <p:spPr>
          <a:xfrm>
            <a:off x="1872251" y="2905960"/>
            <a:ext cx="4368924" cy="693480"/>
          </a:xfrm>
          <a:prstGeom prst="rect">
            <a:avLst/>
          </a:prstGeom>
        </p:spPr>
      </p:pic>
      <p:pic>
        <p:nvPicPr>
          <p:cNvPr id="10" name="Image 9">
            <a:extLst>
              <a:ext uri="{FF2B5EF4-FFF2-40B4-BE49-F238E27FC236}">
                <a16:creationId xmlns:a16="http://schemas.microsoft.com/office/drawing/2014/main" id="{59C228A2-7B23-620F-AA08-388DCF41EA6F}"/>
              </a:ext>
            </a:extLst>
          </p:cNvPr>
          <p:cNvPicPr>
            <a:picLocks noChangeAspect="1"/>
          </p:cNvPicPr>
          <p:nvPr/>
        </p:nvPicPr>
        <p:blipFill>
          <a:blip r:embed="rId6"/>
          <a:stretch>
            <a:fillRect/>
          </a:stretch>
        </p:blipFill>
        <p:spPr>
          <a:xfrm>
            <a:off x="2064024" y="3818625"/>
            <a:ext cx="3140474" cy="317019"/>
          </a:xfrm>
          <a:prstGeom prst="rect">
            <a:avLst/>
          </a:prstGeom>
        </p:spPr>
      </p:pic>
      <p:pic>
        <p:nvPicPr>
          <p:cNvPr id="11" name="Image 10">
            <a:extLst>
              <a:ext uri="{FF2B5EF4-FFF2-40B4-BE49-F238E27FC236}">
                <a16:creationId xmlns:a16="http://schemas.microsoft.com/office/drawing/2014/main" id="{053FDF42-9343-057E-A436-C92A6FC1F26A}"/>
              </a:ext>
            </a:extLst>
          </p:cNvPr>
          <p:cNvPicPr>
            <a:picLocks noChangeAspect="1"/>
          </p:cNvPicPr>
          <p:nvPr/>
        </p:nvPicPr>
        <p:blipFill>
          <a:blip r:embed="rId7"/>
          <a:stretch>
            <a:fillRect/>
          </a:stretch>
        </p:blipFill>
        <p:spPr>
          <a:xfrm>
            <a:off x="632728" y="4354829"/>
            <a:ext cx="1753514" cy="416088"/>
          </a:xfrm>
          <a:prstGeom prst="rect">
            <a:avLst/>
          </a:prstGeom>
        </p:spPr>
      </p:pic>
      <p:pic>
        <p:nvPicPr>
          <p:cNvPr id="12" name="Image 11" descr="Une image contenant Police, texte, blanc, diagramme&#10;&#10;Le contenu généré par l’IA peut être incorrect.">
            <a:extLst>
              <a:ext uri="{FF2B5EF4-FFF2-40B4-BE49-F238E27FC236}">
                <a16:creationId xmlns:a16="http://schemas.microsoft.com/office/drawing/2014/main" id="{25CC4D40-7CAC-8F8B-D47F-E0E007EAC1EA}"/>
              </a:ext>
            </a:extLst>
          </p:cNvPr>
          <p:cNvPicPr>
            <a:picLocks noChangeAspect="1"/>
          </p:cNvPicPr>
          <p:nvPr/>
        </p:nvPicPr>
        <p:blipFill>
          <a:blip r:embed="rId8"/>
          <a:stretch>
            <a:fillRect/>
          </a:stretch>
        </p:blipFill>
        <p:spPr>
          <a:xfrm>
            <a:off x="1839111" y="4970275"/>
            <a:ext cx="1753514" cy="1020406"/>
          </a:xfrm>
          <a:prstGeom prst="rect">
            <a:avLst/>
          </a:prstGeom>
        </p:spPr>
      </p:pic>
      <p:pic>
        <p:nvPicPr>
          <p:cNvPr id="13" name="Image 12">
            <a:extLst>
              <a:ext uri="{FF2B5EF4-FFF2-40B4-BE49-F238E27FC236}">
                <a16:creationId xmlns:a16="http://schemas.microsoft.com/office/drawing/2014/main" id="{AA542D7C-839B-C00B-06FD-883E22A891FF}"/>
              </a:ext>
            </a:extLst>
          </p:cNvPr>
          <p:cNvPicPr>
            <a:picLocks noChangeAspect="1"/>
          </p:cNvPicPr>
          <p:nvPr/>
        </p:nvPicPr>
        <p:blipFill>
          <a:blip r:embed="rId9"/>
          <a:stretch>
            <a:fillRect/>
          </a:stretch>
        </p:blipFill>
        <p:spPr>
          <a:xfrm>
            <a:off x="3781463" y="5290471"/>
            <a:ext cx="4279763" cy="346740"/>
          </a:xfrm>
          <a:prstGeom prst="rect">
            <a:avLst/>
          </a:prstGeom>
        </p:spPr>
      </p:pic>
    </p:spTree>
    <p:extLst>
      <p:ext uri="{BB962C8B-B14F-4D97-AF65-F5344CB8AC3E}">
        <p14:creationId xmlns:p14="http://schemas.microsoft.com/office/powerpoint/2010/main" val="326142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5172883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Complétez</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p:txBody>
          <a:bodyPr/>
          <a:lstStyle/>
          <a:p>
            <a:r>
              <a:rPr lang="fr-FR" dirty="0"/>
              <a:t>L'enseignant choisit au hasard deux élèves pour justifier oralement leurs réponses.</a:t>
            </a:r>
          </a:p>
        </p:txBody>
      </p:sp>
      <p:sp>
        <p:nvSpPr>
          <p:cNvPr id="7" name="ZoneTexte 6">
            <a:extLst>
              <a:ext uri="{FF2B5EF4-FFF2-40B4-BE49-F238E27FC236}">
                <a16:creationId xmlns:a16="http://schemas.microsoft.com/office/drawing/2014/main" id="{FA4F225D-4DAD-62DB-6ED4-CA02E1BE5CA8}"/>
              </a:ext>
            </a:extLst>
          </p:cNvPr>
          <p:cNvSpPr txBox="1"/>
          <p:nvPr/>
        </p:nvSpPr>
        <p:spPr>
          <a:xfrm>
            <a:off x="2803071" y="3110097"/>
            <a:ext cx="6585857" cy="461665"/>
          </a:xfrm>
          <a:prstGeom prst="rect">
            <a:avLst/>
          </a:prstGeom>
          <a:noFill/>
        </p:spPr>
        <p:txBody>
          <a:bodyPr wrap="square" rtlCol="0">
            <a:spAutoFit/>
          </a:bodyPr>
          <a:lstStyle/>
          <a:p>
            <a:r>
              <a:rPr lang="fr-FR" sz="2400" dirty="0">
                <a:solidFill>
                  <a:prstClr val="black"/>
                </a:solidFill>
              </a:rPr>
              <a:t>Les hypothèses sont   ……………………………..</a:t>
            </a:r>
          </a:p>
        </p:txBody>
      </p:sp>
      <p:sp>
        <p:nvSpPr>
          <p:cNvPr id="9" name="Rectangle 8">
            <a:extLst>
              <a:ext uri="{FF2B5EF4-FFF2-40B4-BE49-F238E27FC236}">
                <a16:creationId xmlns:a16="http://schemas.microsoft.com/office/drawing/2014/main" id="{9FBEBCFD-0F73-807D-3A62-452D42C5693C}"/>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a:extLst>
              <a:ext uri="{FF2B5EF4-FFF2-40B4-BE49-F238E27FC236}">
                <a16:creationId xmlns:a16="http://schemas.microsoft.com/office/drawing/2014/main" id="{C3DD2210-2086-066F-26BE-B24141FB915C}"/>
              </a:ext>
            </a:extLst>
          </p:cNvPr>
          <p:cNvSpPr txBox="1"/>
          <p:nvPr/>
        </p:nvSpPr>
        <p:spPr>
          <a:xfrm>
            <a:off x="3450575" y="1985810"/>
            <a:ext cx="5110480" cy="707886"/>
          </a:xfrm>
          <a:prstGeom prst="rect">
            <a:avLst/>
          </a:prstGeom>
          <a:noFill/>
        </p:spPr>
        <p:txBody>
          <a:bodyPr wrap="square" rtlCol="0">
            <a:spAutoFit/>
          </a:bodyPr>
          <a:lstStyle/>
          <a:p>
            <a:r>
              <a:rPr lang="da-DK" sz="2000" b="0" i="0" u="none" strike="noStrike" baseline="0" dirty="0">
                <a:latin typeface="OXWVKV+Symbol"/>
              </a:rPr>
              <a:t>∠</a:t>
            </a:r>
            <a:r>
              <a:rPr lang="da-DK" sz="2000" b="0" i="0" u="none" strike="noStrike" baseline="0" dirty="0">
                <a:latin typeface="OHWVKV+Calibri"/>
              </a:rPr>
              <a:t>DAB = ∠CBA, AD = BC et AB = BA </a:t>
            </a:r>
          </a:p>
          <a:p>
            <a:r>
              <a:rPr lang="fr-FR" sz="2000" b="1" i="0" u="none" strike="noStrike" baseline="0" dirty="0">
                <a:latin typeface="OHWVKV+Calibri"/>
              </a:rPr>
              <a:t>Démontrer que </a:t>
            </a:r>
            <a:r>
              <a:rPr lang="el-GR" sz="2000" b="0" i="0" u="none" strike="noStrike" baseline="0" dirty="0">
                <a:latin typeface="OHWVKV+Calibri"/>
              </a:rPr>
              <a:t>Δ</a:t>
            </a:r>
            <a:r>
              <a:rPr lang="fr-FR" sz="2000" b="0" i="0" u="none" strike="noStrike" baseline="0" dirty="0">
                <a:latin typeface="OHWVKV+Calibri"/>
              </a:rPr>
              <a:t>ADB ≡ </a:t>
            </a:r>
            <a:r>
              <a:rPr lang="el-GR" sz="2000" b="0" i="0" u="none" strike="noStrike" baseline="0" dirty="0">
                <a:latin typeface="OHWVKV+Calibri"/>
              </a:rPr>
              <a:t>Δ</a:t>
            </a:r>
            <a:r>
              <a:rPr lang="fr-FR" sz="2000" b="0" i="0" u="none" strike="noStrike" baseline="0" dirty="0">
                <a:latin typeface="OHWVKV+Calibri"/>
              </a:rPr>
              <a:t>BCA </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8243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dirty="0"/>
              <a:t> Les hypothèses sont les données </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t>L'enseignant rappelle ce que sont les hypothèses.</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ZoneTexte 5">
            <a:extLst>
              <a:ext uri="{FF2B5EF4-FFF2-40B4-BE49-F238E27FC236}">
                <a16:creationId xmlns:a16="http://schemas.microsoft.com/office/drawing/2014/main" id="{C6D70244-3E0E-7505-CAFB-8CB8F0A67A82}"/>
              </a:ext>
            </a:extLst>
          </p:cNvPr>
          <p:cNvSpPr txBox="1"/>
          <p:nvPr/>
        </p:nvSpPr>
        <p:spPr>
          <a:xfrm>
            <a:off x="2803071" y="3110097"/>
            <a:ext cx="77021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dirty="0">
                <a:solidFill>
                  <a:prstClr val="black"/>
                </a:solidFill>
              </a:rPr>
              <a:t>Les hypothèses sont   </a:t>
            </a:r>
            <a:r>
              <a:rPr kumimoji="0" lang="da-DK" sz="2400" b="0" i="0" u="none" strike="noStrike" kern="1200" cap="none" spc="0" normalizeH="0" baseline="0" noProof="0" dirty="0">
                <a:ln>
                  <a:noFill/>
                </a:ln>
                <a:solidFill>
                  <a:srgbClr val="FF0000"/>
                </a:solidFill>
                <a:effectLst/>
                <a:uLnTx/>
                <a:uFillTx/>
                <a:latin typeface="Aptos" panose="02110004020202020204"/>
                <a:ea typeface="+mn-ea"/>
                <a:cs typeface="+mn-cs"/>
              </a:rPr>
              <a:t>∠DAB = ∠CBA, AD = BC et AB = BA </a:t>
            </a:r>
          </a:p>
        </p:txBody>
      </p:sp>
      <p:sp>
        <p:nvSpPr>
          <p:cNvPr id="7" name="ZoneTexte 6">
            <a:extLst>
              <a:ext uri="{FF2B5EF4-FFF2-40B4-BE49-F238E27FC236}">
                <a16:creationId xmlns:a16="http://schemas.microsoft.com/office/drawing/2014/main" id="{EEE7E7E7-EC16-6AE0-D3F8-D77C158BA132}"/>
              </a:ext>
            </a:extLst>
          </p:cNvPr>
          <p:cNvSpPr txBox="1"/>
          <p:nvPr/>
        </p:nvSpPr>
        <p:spPr>
          <a:xfrm>
            <a:off x="3450575" y="1985810"/>
            <a:ext cx="5110480" cy="707886"/>
          </a:xfrm>
          <a:prstGeom prst="rect">
            <a:avLst/>
          </a:prstGeom>
          <a:noFill/>
        </p:spPr>
        <p:txBody>
          <a:bodyPr wrap="square" rtlCol="0">
            <a:spAutoFit/>
          </a:bodyPr>
          <a:lstStyle/>
          <a:p>
            <a:r>
              <a:rPr lang="da-DK" sz="2000" b="0" i="0" u="none" strike="noStrike" baseline="0" dirty="0">
                <a:latin typeface="OXWVKV+Symbol"/>
              </a:rPr>
              <a:t>∠</a:t>
            </a:r>
            <a:r>
              <a:rPr lang="da-DK" sz="2000" b="0" i="0" u="none" strike="noStrike" baseline="0" dirty="0">
                <a:latin typeface="OHWVKV+Calibri"/>
              </a:rPr>
              <a:t>DAB = ∠CBA, AD = BC et AB = BA </a:t>
            </a:r>
          </a:p>
          <a:p>
            <a:r>
              <a:rPr lang="fr-FR" sz="2000" b="1" i="0" u="none" strike="noStrike" baseline="0" dirty="0">
                <a:latin typeface="OHWVKV+Calibri"/>
              </a:rPr>
              <a:t>Démontrer que </a:t>
            </a:r>
            <a:r>
              <a:rPr lang="el-GR" sz="2000" b="0" i="0" u="none" strike="noStrike" baseline="0" dirty="0">
                <a:latin typeface="OHWVKV+Calibri"/>
              </a:rPr>
              <a:t>Δ</a:t>
            </a:r>
            <a:r>
              <a:rPr lang="fr-FR" sz="2000" b="0" i="0" u="none" strike="noStrike" baseline="0" dirty="0">
                <a:latin typeface="OHWVKV+Calibri"/>
              </a:rPr>
              <a:t>ADB ≡ </a:t>
            </a:r>
            <a:r>
              <a:rPr lang="el-GR" sz="2000" b="0" i="0" u="none" strike="noStrike" baseline="0" dirty="0">
                <a:latin typeface="OHWVKV+Calibri"/>
              </a:rPr>
              <a:t>Δ</a:t>
            </a:r>
            <a:r>
              <a:rPr lang="fr-FR" sz="2000" b="0" i="0" u="none" strike="noStrike" baseline="0" dirty="0">
                <a:latin typeface="OHWVKV+Calibri"/>
              </a:rPr>
              <a:t>BCA </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40504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D2C4D-0A7F-BD69-180C-91785ADE61C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030C033-0066-0B42-C338-8C15AFF657B0}"/>
              </a:ext>
            </a:extLst>
          </p:cNvPr>
          <p:cNvSpPr>
            <a:spLocks noGrp="1"/>
          </p:cNvSpPr>
          <p:nvPr>
            <p:ph type="title"/>
          </p:nvPr>
        </p:nvSpPr>
        <p:spPr/>
        <p:txBody>
          <a:bodyPr/>
          <a:lstStyle/>
          <a:p>
            <a:r>
              <a:rPr lang="fr-FR" dirty="0"/>
              <a:t>Complétez</a:t>
            </a:r>
          </a:p>
        </p:txBody>
      </p:sp>
      <p:sp>
        <p:nvSpPr>
          <p:cNvPr id="4" name="Espace réservé du contenu 3">
            <a:extLst>
              <a:ext uri="{FF2B5EF4-FFF2-40B4-BE49-F238E27FC236}">
                <a16:creationId xmlns:a16="http://schemas.microsoft.com/office/drawing/2014/main" id="{4044A604-E080-E508-9AE8-F7C46947BD4F}"/>
              </a:ext>
            </a:extLst>
          </p:cNvPr>
          <p:cNvSpPr>
            <a:spLocks noGrp="1"/>
          </p:cNvSpPr>
          <p:nvPr>
            <p:ph sz="quarter" idx="11"/>
          </p:nvPr>
        </p:nvSpPr>
        <p:spPr/>
        <p:txBody>
          <a:bodyPr/>
          <a:lstStyle/>
          <a:p>
            <a:r>
              <a:rPr lang="fr-FR" dirty="0"/>
              <a:t>L'enseignant choisit au hasard deux élèves pour justifier oralement leurs réponses.</a:t>
            </a:r>
          </a:p>
        </p:txBody>
      </p:sp>
      <p:sp>
        <p:nvSpPr>
          <p:cNvPr id="7" name="ZoneTexte 6">
            <a:extLst>
              <a:ext uri="{FF2B5EF4-FFF2-40B4-BE49-F238E27FC236}">
                <a16:creationId xmlns:a16="http://schemas.microsoft.com/office/drawing/2014/main" id="{E14728BC-70FD-07C0-1A5C-EAD71793B0AB}"/>
              </a:ext>
            </a:extLst>
          </p:cNvPr>
          <p:cNvSpPr txBox="1"/>
          <p:nvPr/>
        </p:nvSpPr>
        <p:spPr>
          <a:xfrm>
            <a:off x="2803071" y="3110097"/>
            <a:ext cx="6585857" cy="461665"/>
          </a:xfrm>
          <a:prstGeom prst="rect">
            <a:avLst/>
          </a:prstGeom>
          <a:noFill/>
        </p:spPr>
        <p:txBody>
          <a:bodyPr wrap="square" rtlCol="0">
            <a:spAutoFit/>
          </a:bodyPr>
          <a:lstStyle/>
          <a:p>
            <a:r>
              <a:rPr lang="fr-FR" sz="2400" dirty="0">
                <a:solidFill>
                  <a:prstClr val="black"/>
                </a:solidFill>
              </a:rPr>
              <a:t>La conclusion est   ……………………………..</a:t>
            </a:r>
          </a:p>
        </p:txBody>
      </p:sp>
      <p:sp>
        <p:nvSpPr>
          <p:cNvPr id="9" name="Rectangle 8">
            <a:extLst>
              <a:ext uri="{FF2B5EF4-FFF2-40B4-BE49-F238E27FC236}">
                <a16:creationId xmlns:a16="http://schemas.microsoft.com/office/drawing/2014/main" id="{E25D6C2C-22F8-9216-04B3-6C164D8347E9}"/>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E23D0705-DFC4-E755-2CD3-F52E1D19E329}"/>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20B48F9F-70D3-90B9-6705-3D12D90A1597}"/>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F0DC892F-EEFD-A41E-91BD-A637AF0B09EC}"/>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a:extLst>
              <a:ext uri="{FF2B5EF4-FFF2-40B4-BE49-F238E27FC236}">
                <a16:creationId xmlns:a16="http://schemas.microsoft.com/office/drawing/2014/main" id="{B51A619A-2A79-5FC6-D6C0-FF080BC22301}"/>
              </a:ext>
            </a:extLst>
          </p:cNvPr>
          <p:cNvSpPr txBox="1"/>
          <p:nvPr/>
        </p:nvSpPr>
        <p:spPr>
          <a:xfrm>
            <a:off x="3450575" y="1985810"/>
            <a:ext cx="5110480" cy="707886"/>
          </a:xfrm>
          <a:prstGeom prst="rect">
            <a:avLst/>
          </a:prstGeom>
          <a:noFill/>
        </p:spPr>
        <p:txBody>
          <a:bodyPr wrap="square" rtlCol="0">
            <a:spAutoFit/>
          </a:bodyPr>
          <a:lstStyle/>
          <a:p>
            <a:r>
              <a:rPr lang="da-DK" sz="2000" b="0" i="0" u="none" strike="noStrike" baseline="0" dirty="0">
                <a:latin typeface="OXWVKV+Symbol"/>
              </a:rPr>
              <a:t>∠</a:t>
            </a:r>
            <a:r>
              <a:rPr lang="da-DK" sz="2000" b="0" i="0" u="none" strike="noStrike" baseline="0" dirty="0">
                <a:latin typeface="OHWVKV+Calibri"/>
              </a:rPr>
              <a:t>DAB = ∠CBA, AD = BC et AB = BA </a:t>
            </a:r>
          </a:p>
          <a:p>
            <a:r>
              <a:rPr lang="fr-FR" sz="2000" b="1" i="0" u="none" strike="noStrike" baseline="0" dirty="0">
                <a:latin typeface="OHWVKV+Calibri"/>
              </a:rPr>
              <a:t>Démontrer que </a:t>
            </a:r>
            <a:r>
              <a:rPr lang="el-GR" sz="2000" b="0" i="0" u="none" strike="noStrike" baseline="0" dirty="0">
                <a:latin typeface="OHWVKV+Calibri"/>
              </a:rPr>
              <a:t>Δ</a:t>
            </a:r>
            <a:r>
              <a:rPr lang="fr-FR" sz="2000" b="0" i="0" u="none" strike="noStrike" baseline="0" dirty="0">
                <a:latin typeface="OHWVKV+Calibri"/>
              </a:rPr>
              <a:t>ADB ≡ </a:t>
            </a:r>
            <a:r>
              <a:rPr lang="el-GR" sz="2000" b="0" i="0" u="none" strike="noStrike" baseline="0" dirty="0">
                <a:latin typeface="OHWVKV+Calibri"/>
              </a:rPr>
              <a:t>Δ</a:t>
            </a:r>
            <a:r>
              <a:rPr lang="fr-FR" sz="2000" b="0" i="0" u="none" strike="noStrike" baseline="0" dirty="0">
                <a:latin typeface="OHWVKV+Calibri"/>
              </a:rPr>
              <a:t>BCA </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08685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61051-982A-D8A8-80C4-E8AA2F83F7C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4B35531-9775-3696-717D-6CC9EA08CE0B}"/>
              </a:ext>
            </a:extLst>
          </p:cNvPr>
          <p:cNvSpPr>
            <a:spLocks noGrp="1"/>
          </p:cNvSpPr>
          <p:nvPr>
            <p:ph type="title"/>
          </p:nvPr>
        </p:nvSpPr>
        <p:spPr/>
        <p:txBody>
          <a:bodyPr/>
          <a:lstStyle/>
          <a:p>
            <a:r>
              <a:rPr lang="fr-FR" dirty="0"/>
              <a:t>La conclusion est le résultat qu’on veut prouver ou justifier en utilisant les hypothèses et les résultats connus.</a:t>
            </a:r>
          </a:p>
        </p:txBody>
      </p:sp>
      <p:sp>
        <p:nvSpPr>
          <p:cNvPr id="4" name="Espace réservé du contenu 3">
            <a:extLst>
              <a:ext uri="{FF2B5EF4-FFF2-40B4-BE49-F238E27FC236}">
                <a16:creationId xmlns:a16="http://schemas.microsoft.com/office/drawing/2014/main" id="{A1EDEFD2-5ADC-7E8B-DD1D-380BB2C9654B}"/>
              </a:ext>
            </a:extLst>
          </p:cNvPr>
          <p:cNvSpPr>
            <a:spLocks noGrp="1"/>
          </p:cNvSpPr>
          <p:nvPr>
            <p:ph sz="quarter" idx="11"/>
          </p:nvPr>
        </p:nvSpPr>
        <p:spPr/>
        <p:txBody>
          <a:bodyPr/>
          <a:lstStyle/>
          <a:p>
            <a:r>
              <a:rPr lang="fr-FR" dirty="0"/>
              <a:t>L'enseignant rappelle ce qu’est  une conclusion.</a:t>
            </a:r>
          </a:p>
          <a:p>
            <a:r>
              <a:rPr lang="fr-FR" dirty="0"/>
              <a:t>.</a:t>
            </a:r>
          </a:p>
        </p:txBody>
      </p:sp>
      <p:sp>
        <p:nvSpPr>
          <p:cNvPr id="5" name="Rectangle 4">
            <a:extLst>
              <a:ext uri="{FF2B5EF4-FFF2-40B4-BE49-F238E27FC236}">
                <a16:creationId xmlns:a16="http://schemas.microsoft.com/office/drawing/2014/main" id="{402FCC9C-550E-E039-BF39-C74717ABB7ED}"/>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AFF70E8D-9872-0A27-A318-5F4E47F8DBA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ZoneTexte 5">
            <a:extLst>
              <a:ext uri="{FF2B5EF4-FFF2-40B4-BE49-F238E27FC236}">
                <a16:creationId xmlns:a16="http://schemas.microsoft.com/office/drawing/2014/main" id="{CAE699B0-F4FE-4866-1313-55618121385E}"/>
              </a:ext>
            </a:extLst>
          </p:cNvPr>
          <p:cNvSpPr txBox="1"/>
          <p:nvPr/>
        </p:nvSpPr>
        <p:spPr>
          <a:xfrm>
            <a:off x="2803071" y="3110097"/>
            <a:ext cx="6867402" cy="461665"/>
          </a:xfrm>
          <a:prstGeom prst="rect">
            <a:avLst/>
          </a:prstGeom>
          <a:noFill/>
        </p:spPr>
        <p:txBody>
          <a:bodyPr wrap="square" rtlCol="0">
            <a:spAutoFit/>
          </a:bodyPr>
          <a:lstStyle/>
          <a:p>
            <a:pPr lvl="0">
              <a:defRPr/>
            </a:pPr>
            <a:r>
              <a:rPr lang="fr-FR" sz="2400" dirty="0">
                <a:solidFill>
                  <a:prstClr val="black"/>
                </a:solidFill>
              </a:rPr>
              <a:t>La conclusion est   </a:t>
            </a:r>
            <a:r>
              <a:rPr kumimoji="0" lang="el-GR" sz="2400" b="0" i="0" u="none" strike="noStrike" kern="1200" cap="none" spc="0" normalizeH="0" baseline="0" noProof="0" dirty="0">
                <a:ln>
                  <a:noFill/>
                </a:ln>
                <a:solidFill>
                  <a:srgbClr val="FF0000"/>
                </a:solidFill>
                <a:effectLst/>
                <a:uLnTx/>
                <a:uFillTx/>
                <a:latin typeface="Aptos" panose="02110004020202020204"/>
                <a:ea typeface="+mn-ea"/>
                <a:cs typeface="+mn-cs"/>
              </a:rPr>
              <a:t>Δ</a:t>
            </a:r>
            <a:r>
              <a:rPr kumimoji="0" lang="da-DK" sz="2400" b="0" i="0" u="none" strike="noStrike" kern="1200" cap="none" spc="0" normalizeH="0" baseline="0" noProof="0" dirty="0">
                <a:ln>
                  <a:noFill/>
                </a:ln>
                <a:solidFill>
                  <a:srgbClr val="FF0000"/>
                </a:solidFill>
                <a:effectLst/>
                <a:uLnTx/>
                <a:uFillTx/>
                <a:latin typeface="Aptos" panose="02110004020202020204"/>
                <a:ea typeface="+mn-ea"/>
                <a:cs typeface="+mn-cs"/>
              </a:rPr>
              <a:t>ADB ≡ </a:t>
            </a:r>
            <a:r>
              <a:rPr kumimoji="0" lang="el-GR" sz="2400" b="0" i="0" u="none" strike="noStrike" kern="1200" cap="none" spc="0" normalizeH="0" baseline="0" noProof="0" dirty="0">
                <a:ln>
                  <a:noFill/>
                </a:ln>
                <a:solidFill>
                  <a:srgbClr val="FF0000"/>
                </a:solidFill>
                <a:effectLst/>
                <a:uLnTx/>
                <a:uFillTx/>
                <a:latin typeface="Aptos" panose="02110004020202020204"/>
                <a:ea typeface="+mn-ea"/>
                <a:cs typeface="+mn-cs"/>
              </a:rPr>
              <a:t>Δ</a:t>
            </a:r>
            <a:r>
              <a:rPr kumimoji="0" lang="da-DK" sz="2400" b="0" i="0" u="none" strike="noStrike" kern="1200" cap="none" spc="0" normalizeH="0" baseline="0" noProof="0" dirty="0">
                <a:ln>
                  <a:noFill/>
                </a:ln>
                <a:solidFill>
                  <a:srgbClr val="FF0000"/>
                </a:solidFill>
                <a:effectLst/>
                <a:uLnTx/>
                <a:uFillTx/>
                <a:latin typeface="Aptos" panose="02110004020202020204"/>
                <a:ea typeface="+mn-ea"/>
                <a:cs typeface="+mn-cs"/>
              </a:rPr>
              <a:t>BCA </a:t>
            </a:r>
          </a:p>
        </p:txBody>
      </p:sp>
      <p:sp>
        <p:nvSpPr>
          <p:cNvPr id="7" name="ZoneTexte 6">
            <a:extLst>
              <a:ext uri="{FF2B5EF4-FFF2-40B4-BE49-F238E27FC236}">
                <a16:creationId xmlns:a16="http://schemas.microsoft.com/office/drawing/2014/main" id="{57E40429-97D8-779D-3075-FF9E6FAD6B5F}"/>
              </a:ext>
            </a:extLst>
          </p:cNvPr>
          <p:cNvSpPr txBox="1"/>
          <p:nvPr/>
        </p:nvSpPr>
        <p:spPr>
          <a:xfrm>
            <a:off x="3450575" y="1985810"/>
            <a:ext cx="5110480" cy="707886"/>
          </a:xfrm>
          <a:prstGeom prst="rect">
            <a:avLst/>
          </a:prstGeom>
          <a:noFill/>
        </p:spPr>
        <p:txBody>
          <a:bodyPr wrap="square" rtlCol="0">
            <a:spAutoFit/>
          </a:bodyPr>
          <a:lstStyle/>
          <a:p>
            <a:r>
              <a:rPr lang="da-DK" sz="2000" b="0" i="0" u="none" strike="noStrike" baseline="0" dirty="0">
                <a:latin typeface="OXWVKV+Symbol"/>
              </a:rPr>
              <a:t>∠</a:t>
            </a:r>
            <a:r>
              <a:rPr lang="da-DK" sz="2000" b="0" i="0" u="none" strike="noStrike" baseline="0" dirty="0">
                <a:latin typeface="OHWVKV+Calibri"/>
              </a:rPr>
              <a:t>DAB = ∠CBA, AD = BC et AB = BA </a:t>
            </a:r>
          </a:p>
          <a:p>
            <a:r>
              <a:rPr lang="fr-FR" sz="2000" b="1" i="0" u="none" strike="noStrike" baseline="0" dirty="0">
                <a:latin typeface="OHWVKV+Calibri"/>
              </a:rPr>
              <a:t>Démontrer que </a:t>
            </a:r>
            <a:r>
              <a:rPr lang="el-GR" sz="2000" b="0" i="0" u="none" strike="noStrike" baseline="0" dirty="0">
                <a:latin typeface="OHWVKV+Calibri"/>
              </a:rPr>
              <a:t>Δ</a:t>
            </a:r>
            <a:r>
              <a:rPr lang="fr-FR" sz="2000" b="0" i="0" u="none" strike="noStrike" baseline="0" dirty="0">
                <a:latin typeface="OHWVKV+Calibri"/>
              </a:rPr>
              <a:t>ADB ≡ </a:t>
            </a:r>
            <a:r>
              <a:rPr lang="el-GR" sz="2000" b="0" i="0" u="none" strike="noStrike" baseline="0" dirty="0">
                <a:latin typeface="OHWVKV+Calibri"/>
              </a:rPr>
              <a:t>Δ</a:t>
            </a:r>
            <a:r>
              <a:rPr lang="fr-FR" sz="2000" b="0" i="0" u="none" strike="noStrike" baseline="0" dirty="0">
                <a:latin typeface="OHWVKV+Calibri"/>
              </a:rPr>
              <a:t>BCA </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12590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74419-0F0C-4781-A3F3-92D744263D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AD5352C-1878-020B-68FE-FF624B89662B}"/>
              </a:ext>
            </a:extLst>
          </p:cNvPr>
          <p:cNvSpPr>
            <a:spLocks noGrp="1"/>
          </p:cNvSpPr>
          <p:nvPr>
            <p:ph type="title"/>
          </p:nvPr>
        </p:nvSpPr>
        <p:spPr/>
        <p:txBody>
          <a:bodyPr/>
          <a:lstStyle/>
          <a:p>
            <a:r>
              <a:rPr lang="fr-FR" dirty="0"/>
              <a:t>Complétez</a:t>
            </a:r>
          </a:p>
        </p:txBody>
      </p:sp>
      <p:sp>
        <p:nvSpPr>
          <p:cNvPr id="4" name="Espace réservé du contenu 3">
            <a:extLst>
              <a:ext uri="{FF2B5EF4-FFF2-40B4-BE49-F238E27FC236}">
                <a16:creationId xmlns:a16="http://schemas.microsoft.com/office/drawing/2014/main" id="{ABFA21FC-F82F-158C-6D21-6D2A2DF3802C}"/>
              </a:ext>
            </a:extLst>
          </p:cNvPr>
          <p:cNvSpPr>
            <a:spLocks noGrp="1"/>
          </p:cNvSpPr>
          <p:nvPr>
            <p:ph sz="quarter" idx="11"/>
          </p:nvPr>
        </p:nvSpPr>
        <p:spPr/>
        <p:txBody>
          <a:bodyPr/>
          <a:lstStyle/>
          <a:p>
            <a:r>
              <a:rPr lang="fr-FR" dirty="0"/>
              <a:t>L'enseignant choisit au hasard deux élèves pour justifier oralement leurs réponses.</a:t>
            </a:r>
          </a:p>
        </p:txBody>
      </p:sp>
      <p:sp>
        <p:nvSpPr>
          <p:cNvPr id="7" name="ZoneTexte 6">
            <a:extLst>
              <a:ext uri="{FF2B5EF4-FFF2-40B4-BE49-F238E27FC236}">
                <a16:creationId xmlns:a16="http://schemas.microsoft.com/office/drawing/2014/main" id="{6D61B70B-6F9E-AAE8-B9D7-0BC1E045A376}"/>
              </a:ext>
            </a:extLst>
          </p:cNvPr>
          <p:cNvSpPr txBox="1"/>
          <p:nvPr/>
        </p:nvSpPr>
        <p:spPr>
          <a:xfrm>
            <a:off x="2803071" y="3110097"/>
            <a:ext cx="6585857" cy="461665"/>
          </a:xfrm>
          <a:prstGeom prst="rect">
            <a:avLst/>
          </a:prstGeom>
          <a:noFill/>
        </p:spPr>
        <p:txBody>
          <a:bodyPr wrap="square" rtlCol="0">
            <a:spAutoFit/>
          </a:bodyPr>
          <a:lstStyle/>
          <a:p>
            <a:r>
              <a:rPr lang="fr-FR" sz="2400" dirty="0">
                <a:solidFill>
                  <a:prstClr val="black"/>
                </a:solidFill>
              </a:rPr>
              <a:t>Les hypothèses sont   ……………………………..</a:t>
            </a:r>
          </a:p>
        </p:txBody>
      </p:sp>
      <p:sp>
        <p:nvSpPr>
          <p:cNvPr id="9" name="Rectangle 8">
            <a:extLst>
              <a:ext uri="{FF2B5EF4-FFF2-40B4-BE49-F238E27FC236}">
                <a16:creationId xmlns:a16="http://schemas.microsoft.com/office/drawing/2014/main" id="{051325A4-E14F-7ACF-4AD6-40EC0FD52B9A}"/>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9EBA04BB-EE8C-785A-63F3-7992749F0C2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C9DC5A64-7F91-7AD1-14E5-F7842AC46EB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E9063A5F-21E0-EED5-695A-AA0560FFBAB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a:extLst>
              <a:ext uri="{FF2B5EF4-FFF2-40B4-BE49-F238E27FC236}">
                <a16:creationId xmlns:a16="http://schemas.microsoft.com/office/drawing/2014/main" id="{9300FE78-429A-21FC-2FC6-A4A55759512A}"/>
              </a:ext>
            </a:extLst>
          </p:cNvPr>
          <p:cNvSpPr txBox="1"/>
          <p:nvPr/>
        </p:nvSpPr>
        <p:spPr>
          <a:xfrm>
            <a:off x="3450575" y="1985810"/>
            <a:ext cx="5433652" cy="707886"/>
          </a:xfrm>
          <a:prstGeom prst="rect">
            <a:avLst/>
          </a:prstGeom>
          <a:noFill/>
        </p:spPr>
        <p:txBody>
          <a:bodyPr wrap="square" rtlCol="0">
            <a:spAutoFit/>
          </a:bodyPr>
          <a:lstStyle/>
          <a:p>
            <a:r>
              <a:rPr lang="da-DK" sz="2000" b="0" i="0" u="none" strike="noStrike" baseline="0" dirty="0">
                <a:latin typeface="OXWVKV+Symbol"/>
              </a:rPr>
              <a:t>∠BAC = ∠DAC, ∠ACB = ∠ACD et CA =CA</a:t>
            </a:r>
          </a:p>
          <a:p>
            <a:r>
              <a:rPr lang="fr-FR" sz="2000" b="1" i="0" u="none" strike="noStrike" baseline="0" dirty="0">
                <a:latin typeface="OHWVKV+Calibri"/>
              </a:rPr>
              <a:t>Démontrer que </a:t>
            </a:r>
            <a:r>
              <a:rPr lang="el-GR" sz="2000" b="0" i="0" u="none" strike="noStrike" baseline="0" dirty="0">
                <a:latin typeface="OHWVKV+Calibri"/>
              </a:rPr>
              <a:t>Δ</a:t>
            </a:r>
            <a:r>
              <a:rPr lang="fr-FR" sz="2000" b="0" i="0" u="none" strike="noStrike" baseline="0" dirty="0">
                <a:latin typeface="OHWVKV+Calibri"/>
              </a:rPr>
              <a:t>ABC ≡ </a:t>
            </a:r>
            <a:r>
              <a:rPr lang="el-GR" sz="2000" b="0" i="0" u="none" strike="noStrike" baseline="0" dirty="0">
                <a:latin typeface="OHWVKV+Calibri"/>
              </a:rPr>
              <a:t>Δ</a:t>
            </a:r>
            <a:r>
              <a:rPr lang="fr-FR" sz="2000" b="0" i="0" u="none" strike="noStrike" baseline="0" dirty="0">
                <a:latin typeface="OHWVKV+Calibri"/>
              </a:rPr>
              <a:t>ADC</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88155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82DD6-D2C3-13CC-F243-E1474EFADEA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ABC5B39-1D83-9F73-FC57-0E0E61DF465E}"/>
              </a:ext>
            </a:extLst>
          </p:cNvPr>
          <p:cNvSpPr>
            <a:spLocks noGrp="1"/>
          </p:cNvSpPr>
          <p:nvPr>
            <p:ph type="title"/>
          </p:nvPr>
        </p:nvSpPr>
        <p:spPr/>
        <p:txBody>
          <a:bodyPr/>
          <a:lstStyle/>
          <a:p>
            <a:r>
              <a:rPr lang="fr-FR" dirty="0"/>
              <a:t> Les hypothèses sont les données </a:t>
            </a:r>
          </a:p>
        </p:txBody>
      </p:sp>
      <p:sp>
        <p:nvSpPr>
          <p:cNvPr id="4" name="Espace réservé du contenu 3">
            <a:extLst>
              <a:ext uri="{FF2B5EF4-FFF2-40B4-BE49-F238E27FC236}">
                <a16:creationId xmlns:a16="http://schemas.microsoft.com/office/drawing/2014/main" id="{5BF3A3CF-D5BA-B32E-9755-6864543D0C36}"/>
              </a:ext>
            </a:extLst>
          </p:cNvPr>
          <p:cNvSpPr>
            <a:spLocks noGrp="1"/>
          </p:cNvSpPr>
          <p:nvPr>
            <p:ph sz="quarter" idx="11"/>
          </p:nvPr>
        </p:nvSpPr>
        <p:spPr/>
        <p:txBody>
          <a:bodyPr/>
          <a:lstStyle/>
          <a:p>
            <a:r>
              <a:rPr lang="fr-FR" dirty="0"/>
              <a:t>L'enseignant rappelle ce que sont les hypothèses.</a:t>
            </a:r>
          </a:p>
        </p:txBody>
      </p:sp>
      <p:sp>
        <p:nvSpPr>
          <p:cNvPr id="5" name="Rectangle 4">
            <a:extLst>
              <a:ext uri="{FF2B5EF4-FFF2-40B4-BE49-F238E27FC236}">
                <a16:creationId xmlns:a16="http://schemas.microsoft.com/office/drawing/2014/main" id="{B8398D7A-DFCA-DC42-04C3-B91E2626DC08}"/>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497F4E47-05D9-386E-55B6-80ECD294003B}"/>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ZoneTexte 5">
            <a:extLst>
              <a:ext uri="{FF2B5EF4-FFF2-40B4-BE49-F238E27FC236}">
                <a16:creationId xmlns:a16="http://schemas.microsoft.com/office/drawing/2014/main" id="{5A65412D-5D74-8C25-9A49-4E1AA30DC788}"/>
              </a:ext>
            </a:extLst>
          </p:cNvPr>
          <p:cNvSpPr txBox="1"/>
          <p:nvPr/>
        </p:nvSpPr>
        <p:spPr>
          <a:xfrm>
            <a:off x="868219" y="3110097"/>
            <a:ext cx="1043911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dirty="0">
                <a:solidFill>
                  <a:prstClr val="black"/>
                </a:solidFill>
              </a:rPr>
              <a:t>Les hypothèses sont   </a:t>
            </a:r>
            <a:r>
              <a:rPr kumimoji="0" lang="da-DK" sz="2400" b="0" i="0" u="none" strike="noStrike" kern="1200" cap="none" spc="0" normalizeH="0" baseline="0" noProof="0" dirty="0">
                <a:ln>
                  <a:noFill/>
                </a:ln>
                <a:solidFill>
                  <a:srgbClr val="FF0000"/>
                </a:solidFill>
                <a:effectLst/>
                <a:uLnTx/>
                <a:uFillTx/>
                <a:latin typeface="Aptos" panose="02110004020202020204"/>
                <a:ea typeface="+mn-ea"/>
                <a:cs typeface="+mn-cs"/>
              </a:rPr>
              <a:t>∠BAC = ∠DAC, ∠ACB = ∠ACD et CA=CA</a:t>
            </a:r>
          </a:p>
        </p:txBody>
      </p:sp>
      <p:sp>
        <p:nvSpPr>
          <p:cNvPr id="7" name="ZoneTexte 6">
            <a:extLst>
              <a:ext uri="{FF2B5EF4-FFF2-40B4-BE49-F238E27FC236}">
                <a16:creationId xmlns:a16="http://schemas.microsoft.com/office/drawing/2014/main" id="{2C9AA44F-F099-53C4-773C-E3AC8BF2C318}"/>
              </a:ext>
            </a:extLst>
          </p:cNvPr>
          <p:cNvSpPr txBox="1"/>
          <p:nvPr/>
        </p:nvSpPr>
        <p:spPr>
          <a:xfrm>
            <a:off x="3450575" y="1985810"/>
            <a:ext cx="511048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000" b="0" i="0" u="none" strike="noStrike" kern="1200" cap="none" spc="0" normalizeH="0" baseline="0" noProof="0" dirty="0">
                <a:ln>
                  <a:noFill/>
                </a:ln>
                <a:solidFill>
                  <a:prstClr val="black"/>
                </a:solidFill>
                <a:effectLst/>
                <a:uLnTx/>
                <a:uFillTx/>
                <a:latin typeface="OXWVKV+Symbol"/>
                <a:ea typeface="+mn-ea"/>
                <a:cs typeface="+mn-cs"/>
              </a:rPr>
              <a:t>∠BAC = ∠DAC, ∠ACB = ∠ACD et CA =CA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OHWVKV+Calibri"/>
                <a:ea typeface="+mn-ea"/>
                <a:cs typeface="+mn-cs"/>
              </a:rPr>
              <a:t>Démontrer que </a:t>
            </a:r>
            <a:r>
              <a:rPr kumimoji="0" lang="el-GR" sz="2000" b="0" i="0" u="none" strike="noStrike" kern="1200" cap="none" spc="0" normalizeH="0" baseline="0" noProof="0" dirty="0">
                <a:ln>
                  <a:noFill/>
                </a:ln>
                <a:solidFill>
                  <a:prstClr val="black"/>
                </a:solidFill>
                <a:effectLst/>
                <a:uLnTx/>
                <a:uFillTx/>
                <a:latin typeface="OHWVKV+Calibri"/>
                <a:ea typeface="+mn-ea"/>
                <a:cs typeface="+mn-cs"/>
              </a:rPr>
              <a:t>Δ</a:t>
            </a:r>
            <a:r>
              <a:rPr kumimoji="0" lang="fr-FR" sz="2000" b="0" i="0" u="none" strike="noStrike" kern="1200" cap="none" spc="0" normalizeH="0" baseline="0" noProof="0" dirty="0">
                <a:ln>
                  <a:noFill/>
                </a:ln>
                <a:solidFill>
                  <a:prstClr val="black"/>
                </a:solidFill>
                <a:effectLst/>
                <a:uLnTx/>
                <a:uFillTx/>
                <a:latin typeface="OHWVKV+Calibri"/>
                <a:ea typeface="+mn-ea"/>
                <a:cs typeface="+mn-cs"/>
              </a:rPr>
              <a:t>ABC ≡ </a:t>
            </a:r>
            <a:r>
              <a:rPr kumimoji="0" lang="el-GR" sz="2000" b="0" i="0" u="none" strike="noStrike" kern="1200" cap="none" spc="0" normalizeH="0" baseline="0" noProof="0" dirty="0">
                <a:ln>
                  <a:noFill/>
                </a:ln>
                <a:solidFill>
                  <a:prstClr val="black"/>
                </a:solidFill>
                <a:effectLst/>
                <a:uLnTx/>
                <a:uFillTx/>
                <a:latin typeface="OHWVKV+Calibri"/>
                <a:ea typeface="+mn-ea"/>
                <a:cs typeface="+mn-cs"/>
              </a:rPr>
              <a:t>Δ</a:t>
            </a:r>
            <a:r>
              <a:rPr kumimoji="0" lang="fr-FR" sz="2000" b="0" i="0" u="none" strike="noStrike" kern="1200" cap="none" spc="0" normalizeH="0" baseline="0" noProof="0" dirty="0">
                <a:ln>
                  <a:noFill/>
                </a:ln>
                <a:solidFill>
                  <a:prstClr val="black"/>
                </a:solidFill>
                <a:effectLst/>
                <a:uLnTx/>
                <a:uFillTx/>
                <a:latin typeface="OHWVKV+Calibri"/>
                <a:ea typeface="+mn-ea"/>
                <a:cs typeface="+mn-cs"/>
              </a:rPr>
              <a:t>ADC</a:t>
            </a: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9153350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1E921-DA74-DBF3-C582-4CCDD31F3D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2650584-6E51-A0ED-2091-64D5623B42D8}"/>
              </a:ext>
            </a:extLst>
          </p:cNvPr>
          <p:cNvSpPr>
            <a:spLocks noGrp="1"/>
          </p:cNvSpPr>
          <p:nvPr>
            <p:ph type="title"/>
          </p:nvPr>
        </p:nvSpPr>
        <p:spPr/>
        <p:txBody>
          <a:bodyPr/>
          <a:lstStyle/>
          <a:p>
            <a:r>
              <a:rPr lang="fr-FR"/>
              <a:t>Complétez.</a:t>
            </a:r>
            <a:endParaRPr lang="fr-FR" dirty="0"/>
          </a:p>
        </p:txBody>
      </p:sp>
      <p:sp>
        <p:nvSpPr>
          <p:cNvPr id="4" name="Espace réservé du contenu 3">
            <a:extLst>
              <a:ext uri="{FF2B5EF4-FFF2-40B4-BE49-F238E27FC236}">
                <a16:creationId xmlns:a16="http://schemas.microsoft.com/office/drawing/2014/main" id="{A41E2CD0-0F48-E118-FF24-AEFA3E7EC5EA}"/>
              </a:ext>
            </a:extLst>
          </p:cNvPr>
          <p:cNvSpPr>
            <a:spLocks noGrp="1"/>
          </p:cNvSpPr>
          <p:nvPr>
            <p:ph sz="quarter" idx="11"/>
          </p:nvPr>
        </p:nvSpPr>
        <p:spPr/>
        <p:txBody>
          <a:bodyPr/>
          <a:lstStyle/>
          <a:p>
            <a:r>
              <a:rPr lang="fr-FR" dirty="0"/>
              <a:t>L'enseignant choisit au hasard deux élèves pour justifier oralement leurs réponses.</a:t>
            </a:r>
          </a:p>
        </p:txBody>
      </p:sp>
      <p:sp>
        <p:nvSpPr>
          <p:cNvPr id="7" name="ZoneTexte 6">
            <a:extLst>
              <a:ext uri="{FF2B5EF4-FFF2-40B4-BE49-F238E27FC236}">
                <a16:creationId xmlns:a16="http://schemas.microsoft.com/office/drawing/2014/main" id="{76213483-04EC-90EC-616B-6A757550F52B}"/>
              </a:ext>
            </a:extLst>
          </p:cNvPr>
          <p:cNvSpPr txBox="1"/>
          <p:nvPr/>
        </p:nvSpPr>
        <p:spPr>
          <a:xfrm>
            <a:off x="2803071" y="3110097"/>
            <a:ext cx="6585857" cy="461665"/>
          </a:xfrm>
          <a:prstGeom prst="rect">
            <a:avLst/>
          </a:prstGeom>
          <a:noFill/>
        </p:spPr>
        <p:txBody>
          <a:bodyPr wrap="square" rtlCol="0">
            <a:spAutoFit/>
          </a:bodyPr>
          <a:lstStyle/>
          <a:p>
            <a:r>
              <a:rPr lang="fr-FR" sz="2400" dirty="0">
                <a:solidFill>
                  <a:prstClr val="black"/>
                </a:solidFill>
              </a:rPr>
              <a:t>La conclusion est   ……………………………..</a:t>
            </a:r>
          </a:p>
        </p:txBody>
      </p:sp>
      <p:sp>
        <p:nvSpPr>
          <p:cNvPr id="9" name="Rectangle 8">
            <a:extLst>
              <a:ext uri="{FF2B5EF4-FFF2-40B4-BE49-F238E27FC236}">
                <a16:creationId xmlns:a16="http://schemas.microsoft.com/office/drawing/2014/main" id="{A23B3FD0-5B6B-7632-6C96-C76904FA3050}"/>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59DB8463-0D86-FE90-1BFF-59D4E226B53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C59613E-28CD-F652-B868-A4C90FBB478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790762B-C7F1-AF91-D8EA-C90BC64CCF2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a:extLst>
              <a:ext uri="{FF2B5EF4-FFF2-40B4-BE49-F238E27FC236}">
                <a16:creationId xmlns:a16="http://schemas.microsoft.com/office/drawing/2014/main" id="{12F11A78-A663-75B4-4531-43062BF6B926}"/>
              </a:ext>
            </a:extLst>
          </p:cNvPr>
          <p:cNvSpPr txBox="1"/>
          <p:nvPr/>
        </p:nvSpPr>
        <p:spPr>
          <a:xfrm>
            <a:off x="3450575" y="1985810"/>
            <a:ext cx="511048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000" b="0" i="0" u="none" strike="noStrike" kern="1200" cap="none" spc="0" normalizeH="0" baseline="0" noProof="0" dirty="0">
                <a:ln>
                  <a:noFill/>
                </a:ln>
                <a:solidFill>
                  <a:prstClr val="black"/>
                </a:solidFill>
                <a:effectLst/>
                <a:uLnTx/>
                <a:uFillTx/>
                <a:latin typeface="OXWVKV+Symbol"/>
                <a:ea typeface="+mn-ea"/>
                <a:cs typeface="+mn-cs"/>
              </a:rPr>
              <a:t>∠BAC = ∠DAC, ∠ACB = ∠ACD et CA =CA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OHWVKV+Calibri"/>
                <a:ea typeface="+mn-ea"/>
                <a:cs typeface="+mn-cs"/>
              </a:rPr>
              <a:t>Démontrer que </a:t>
            </a:r>
            <a:r>
              <a:rPr kumimoji="0" lang="el-GR" sz="2000" b="0" i="0" u="none" strike="noStrike" kern="1200" cap="none" spc="0" normalizeH="0" baseline="0" noProof="0" dirty="0">
                <a:ln>
                  <a:noFill/>
                </a:ln>
                <a:solidFill>
                  <a:prstClr val="black"/>
                </a:solidFill>
                <a:effectLst/>
                <a:uLnTx/>
                <a:uFillTx/>
                <a:latin typeface="OHWVKV+Calibri"/>
                <a:ea typeface="+mn-ea"/>
                <a:cs typeface="+mn-cs"/>
              </a:rPr>
              <a:t>Δ</a:t>
            </a:r>
            <a:r>
              <a:rPr kumimoji="0" lang="fr-FR" sz="2000" b="0" i="0" u="none" strike="noStrike" kern="1200" cap="none" spc="0" normalizeH="0" baseline="0" noProof="0" dirty="0">
                <a:ln>
                  <a:noFill/>
                </a:ln>
                <a:solidFill>
                  <a:prstClr val="black"/>
                </a:solidFill>
                <a:effectLst/>
                <a:uLnTx/>
                <a:uFillTx/>
                <a:latin typeface="OHWVKV+Calibri"/>
                <a:ea typeface="+mn-ea"/>
                <a:cs typeface="+mn-cs"/>
              </a:rPr>
              <a:t>ABC ≡ </a:t>
            </a:r>
            <a:r>
              <a:rPr kumimoji="0" lang="el-GR" sz="2000" b="0" i="0" u="none" strike="noStrike" kern="1200" cap="none" spc="0" normalizeH="0" baseline="0" noProof="0" dirty="0">
                <a:ln>
                  <a:noFill/>
                </a:ln>
                <a:solidFill>
                  <a:prstClr val="black"/>
                </a:solidFill>
                <a:effectLst/>
                <a:uLnTx/>
                <a:uFillTx/>
                <a:latin typeface="OHWVKV+Calibri"/>
                <a:ea typeface="+mn-ea"/>
                <a:cs typeface="+mn-cs"/>
              </a:rPr>
              <a:t>Δ</a:t>
            </a:r>
            <a:r>
              <a:rPr kumimoji="0" lang="fr-FR" sz="2000" b="0" i="0" u="none" strike="noStrike" kern="1200" cap="none" spc="0" normalizeH="0" baseline="0" noProof="0" dirty="0">
                <a:ln>
                  <a:noFill/>
                </a:ln>
                <a:solidFill>
                  <a:prstClr val="black"/>
                </a:solidFill>
                <a:effectLst/>
                <a:uLnTx/>
                <a:uFillTx/>
                <a:latin typeface="OHWVKV+Calibri"/>
                <a:ea typeface="+mn-ea"/>
                <a:cs typeface="+mn-cs"/>
              </a:rPr>
              <a:t>ADC</a:t>
            </a: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2436138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B149C-98D9-CA5F-5ED2-B93D6AE2687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05D96E4-D306-04FB-6B10-C51E7E44828B}"/>
              </a:ext>
            </a:extLst>
          </p:cNvPr>
          <p:cNvSpPr>
            <a:spLocks noGrp="1"/>
          </p:cNvSpPr>
          <p:nvPr>
            <p:ph type="title"/>
          </p:nvPr>
        </p:nvSpPr>
        <p:spPr/>
        <p:txBody>
          <a:bodyPr/>
          <a:lstStyle/>
          <a:p>
            <a:r>
              <a:rPr lang="fr-FR" dirty="0"/>
              <a:t>La conclusion est le résultat qu’on veut prouver ou justifier en utilisant les hypothèses et les résultats connus.</a:t>
            </a:r>
          </a:p>
        </p:txBody>
      </p:sp>
      <p:sp>
        <p:nvSpPr>
          <p:cNvPr id="4" name="Espace réservé du contenu 3">
            <a:extLst>
              <a:ext uri="{FF2B5EF4-FFF2-40B4-BE49-F238E27FC236}">
                <a16:creationId xmlns:a16="http://schemas.microsoft.com/office/drawing/2014/main" id="{78DA2FD4-0C1F-F738-3892-B6D3DB76FCBD}"/>
              </a:ext>
            </a:extLst>
          </p:cNvPr>
          <p:cNvSpPr>
            <a:spLocks noGrp="1"/>
          </p:cNvSpPr>
          <p:nvPr>
            <p:ph sz="quarter" idx="11"/>
          </p:nvPr>
        </p:nvSpPr>
        <p:spPr/>
        <p:txBody>
          <a:bodyPr/>
          <a:lstStyle/>
          <a:p>
            <a:r>
              <a:rPr lang="fr-FR" dirty="0"/>
              <a:t>L'enseignant rappelle ce qu’est  une conclusion.</a:t>
            </a:r>
          </a:p>
          <a:p>
            <a:r>
              <a:rPr lang="fr-FR" dirty="0"/>
              <a:t>.</a:t>
            </a:r>
          </a:p>
        </p:txBody>
      </p:sp>
      <p:sp>
        <p:nvSpPr>
          <p:cNvPr id="5" name="Rectangle 4">
            <a:extLst>
              <a:ext uri="{FF2B5EF4-FFF2-40B4-BE49-F238E27FC236}">
                <a16:creationId xmlns:a16="http://schemas.microsoft.com/office/drawing/2014/main" id="{57309631-78DD-FD39-B467-5EC6F3AD3BB6}"/>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26A5F935-9EC2-329D-B41B-ADCC8E3C2E3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ZoneTexte 5">
            <a:extLst>
              <a:ext uri="{FF2B5EF4-FFF2-40B4-BE49-F238E27FC236}">
                <a16:creationId xmlns:a16="http://schemas.microsoft.com/office/drawing/2014/main" id="{EFDB15B1-B06B-B4B3-E0CD-7DB5F1127CAF}"/>
              </a:ext>
            </a:extLst>
          </p:cNvPr>
          <p:cNvSpPr txBox="1"/>
          <p:nvPr/>
        </p:nvSpPr>
        <p:spPr>
          <a:xfrm>
            <a:off x="2803071" y="3110097"/>
            <a:ext cx="6054602" cy="461665"/>
          </a:xfrm>
          <a:prstGeom prst="rect">
            <a:avLst/>
          </a:prstGeom>
          <a:noFill/>
        </p:spPr>
        <p:txBody>
          <a:bodyPr wrap="square" rtlCol="0">
            <a:spAutoFit/>
          </a:bodyPr>
          <a:lstStyle/>
          <a:p>
            <a:pPr lvl="0">
              <a:defRPr/>
            </a:pPr>
            <a:r>
              <a:rPr lang="fr-FR" sz="2400" dirty="0">
                <a:solidFill>
                  <a:prstClr val="black"/>
                </a:solidFill>
              </a:rPr>
              <a:t>La conclusion est   </a:t>
            </a:r>
            <a:r>
              <a:rPr kumimoji="0" lang="el-GR" sz="2400" b="0" i="0" u="none" strike="noStrike" kern="1200" cap="none" spc="0" normalizeH="0" baseline="0" noProof="0" dirty="0">
                <a:ln>
                  <a:noFill/>
                </a:ln>
                <a:solidFill>
                  <a:srgbClr val="FF0000"/>
                </a:solidFill>
                <a:effectLst/>
                <a:uLnTx/>
                <a:uFillTx/>
                <a:latin typeface="Aptos" panose="02110004020202020204"/>
                <a:ea typeface="+mn-ea"/>
                <a:cs typeface="+mn-cs"/>
              </a:rPr>
              <a:t>Δ</a:t>
            </a:r>
            <a:r>
              <a:rPr kumimoji="0" lang="fr-FR" sz="2400" b="0" i="0" u="none" strike="noStrike" kern="1200" cap="none" spc="0" normalizeH="0" baseline="0" noProof="0" dirty="0">
                <a:ln>
                  <a:noFill/>
                </a:ln>
                <a:solidFill>
                  <a:srgbClr val="FF0000"/>
                </a:solidFill>
                <a:effectLst/>
                <a:uLnTx/>
                <a:uFillTx/>
                <a:latin typeface="Aptos" panose="02110004020202020204"/>
                <a:ea typeface="+mn-ea"/>
                <a:cs typeface="+mn-cs"/>
              </a:rPr>
              <a:t>ABC ≡ </a:t>
            </a:r>
            <a:r>
              <a:rPr kumimoji="0" lang="el-GR" sz="2400" b="0" i="0" u="none" strike="noStrike" kern="1200" cap="none" spc="0" normalizeH="0" baseline="0" noProof="0" dirty="0">
                <a:ln>
                  <a:noFill/>
                </a:ln>
                <a:solidFill>
                  <a:srgbClr val="FF0000"/>
                </a:solidFill>
                <a:effectLst/>
                <a:uLnTx/>
                <a:uFillTx/>
                <a:latin typeface="Aptos" panose="02110004020202020204"/>
                <a:ea typeface="+mn-ea"/>
                <a:cs typeface="+mn-cs"/>
              </a:rPr>
              <a:t>Δ</a:t>
            </a:r>
            <a:r>
              <a:rPr kumimoji="0" lang="fr-FR" sz="2400" b="0" i="0" u="none" strike="noStrike" kern="1200" cap="none" spc="0" normalizeH="0" baseline="0" noProof="0" dirty="0">
                <a:ln>
                  <a:noFill/>
                </a:ln>
                <a:solidFill>
                  <a:srgbClr val="FF0000"/>
                </a:solidFill>
                <a:effectLst/>
                <a:uLnTx/>
                <a:uFillTx/>
                <a:latin typeface="Aptos" panose="02110004020202020204"/>
                <a:ea typeface="+mn-ea"/>
                <a:cs typeface="+mn-cs"/>
              </a:rPr>
              <a:t>ADC</a:t>
            </a:r>
            <a:endParaRPr kumimoji="0" lang="da-DK" sz="2400" b="0" i="0" u="none" strike="noStrike" kern="1200" cap="none" spc="0" normalizeH="0" baseline="0" noProof="0" dirty="0">
              <a:ln>
                <a:noFill/>
              </a:ln>
              <a:solidFill>
                <a:srgbClr val="FF0000"/>
              </a:solidFill>
              <a:effectLst/>
              <a:uLnTx/>
              <a:uFillTx/>
              <a:latin typeface="Aptos" panose="02110004020202020204"/>
              <a:ea typeface="+mn-ea"/>
              <a:cs typeface="+mn-cs"/>
            </a:endParaRPr>
          </a:p>
        </p:txBody>
      </p:sp>
      <p:sp>
        <p:nvSpPr>
          <p:cNvPr id="7" name="ZoneTexte 6">
            <a:extLst>
              <a:ext uri="{FF2B5EF4-FFF2-40B4-BE49-F238E27FC236}">
                <a16:creationId xmlns:a16="http://schemas.microsoft.com/office/drawing/2014/main" id="{DDA21599-AE3A-2178-14C2-290F93D34CE4}"/>
              </a:ext>
            </a:extLst>
          </p:cNvPr>
          <p:cNvSpPr txBox="1"/>
          <p:nvPr/>
        </p:nvSpPr>
        <p:spPr>
          <a:xfrm>
            <a:off x="3450575" y="1985810"/>
            <a:ext cx="511048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000" b="0" i="0" u="none" strike="noStrike" kern="1200" cap="none" spc="0" normalizeH="0" baseline="0" noProof="0" dirty="0">
                <a:ln>
                  <a:noFill/>
                </a:ln>
                <a:solidFill>
                  <a:prstClr val="black"/>
                </a:solidFill>
                <a:effectLst/>
                <a:uLnTx/>
                <a:uFillTx/>
                <a:latin typeface="OXWVKV+Symbol"/>
                <a:ea typeface="+mn-ea"/>
                <a:cs typeface="+mn-cs"/>
              </a:rPr>
              <a:t>∠BAC = ∠DAC, ∠ACB = ∠ACD et CA =CA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OHWVKV+Calibri"/>
                <a:ea typeface="+mn-ea"/>
                <a:cs typeface="+mn-cs"/>
              </a:rPr>
              <a:t>Démontrer que </a:t>
            </a:r>
            <a:r>
              <a:rPr kumimoji="0" lang="el-GR" sz="2000" b="0" i="0" u="none" strike="noStrike" kern="1200" cap="none" spc="0" normalizeH="0" baseline="0" noProof="0" dirty="0">
                <a:ln>
                  <a:noFill/>
                </a:ln>
                <a:solidFill>
                  <a:prstClr val="black"/>
                </a:solidFill>
                <a:effectLst/>
                <a:uLnTx/>
                <a:uFillTx/>
                <a:latin typeface="OHWVKV+Calibri"/>
                <a:ea typeface="+mn-ea"/>
                <a:cs typeface="+mn-cs"/>
              </a:rPr>
              <a:t>Δ</a:t>
            </a:r>
            <a:r>
              <a:rPr kumimoji="0" lang="fr-FR" sz="2000" b="0" i="0" u="none" strike="noStrike" kern="1200" cap="none" spc="0" normalizeH="0" baseline="0" noProof="0" dirty="0">
                <a:ln>
                  <a:noFill/>
                </a:ln>
                <a:solidFill>
                  <a:prstClr val="black"/>
                </a:solidFill>
                <a:effectLst/>
                <a:uLnTx/>
                <a:uFillTx/>
                <a:latin typeface="OHWVKV+Calibri"/>
                <a:ea typeface="+mn-ea"/>
                <a:cs typeface="+mn-cs"/>
              </a:rPr>
              <a:t>ABC ≡ </a:t>
            </a:r>
            <a:r>
              <a:rPr kumimoji="0" lang="el-GR" sz="2000" b="0" i="0" u="none" strike="noStrike" kern="1200" cap="none" spc="0" normalizeH="0" baseline="0" noProof="0" dirty="0">
                <a:ln>
                  <a:noFill/>
                </a:ln>
                <a:solidFill>
                  <a:prstClr val="black"/>
                </a:solidFill>
                <a:effectLst/>
                <a:uLnTx/>
                <a:uFillTx/>
                <a:latin typeface="OHWVKV+Calibri"/>
                <a:ea typeface="+mn-ea"/>
                <a:cs typeface="+mn-cs"/>
              </a:rPr>
              <a:t>Δ</a:t>
            </a:r>
            <a:r>
              <a:rPr kumimoji="0" lang="fr-FR" sz="2000" b="0" i="0" u="none" strike="noStrike" kern="1200" cap="none" spc="0" normalizeH="0" baseline="0" noProof="0" dirty="0">
                <a:ln>
                  <a:noFill/>
                </a:ln>
                <a:solidFill>
                  <a:prstClr val="black"/>
                </a:solidFill>
                <a:effectLst/>
                <a:uLnTx/>
                <a:uFillTx/>
                <a:latin typeface="OHWVKV+Calibri"/>
                <a:ea typeface="+mn-ea"/>
                <a:cs typeface="+mn-cs"/>
              </a:rPr>
              <a:t>ADC</a:t>
            </a: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5726932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18307-998E-6942-A930-9B521CD148F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5DEF78F-93CE-5977-6C3C-57B3AF793277}"/>
              </a:ext>
            </a:extLst>
          </p:cNvPr>
          <p:cNvSpPr>
            <a:spLocks noGrp="1"/>
          </p:cNvSpPr>
          <p:nvPr>
            <p:ph type="title"/>
          </p:nvPr>
        </p:nvSpPr>
        <p:spPr/>
        <p:txBody>
          <a:bodyPr/>
          <a:lstStyle/>
          <a:p>
            <a:r>
              <a:rPr lang="fr-FR" dirty="0">
                <a:latin typeface="Calibri" panose="020F0502020204030204"/>
              </a:rPr>
              <a:t> Répondez par vrai ou faux.</a:t>
            </a:r>
            <a:endParaRPr lang="fr-FR" dirty="0"/>
          </a:p>
        </p:txBody>
      </p:sp>
      <p:sp>
        <p:nvSpPr>
          <p:cNvPr id="3" name="Content Placeholder 2">
            <a:extLst>
              <a:ext uri="{FF2B5EF4-FFF2-40B4-BE49-F238E27FC236}">
                <a16:creationId xmlns:a16="http://schemas.microsoft.com/office/drawing/2014/main" id="{E5910D43-E16C-D7AE-C7F6-E8F1390E44F5}"/>
              </a:ext>
            </a:extLst>
          </p:cNvPr>
          <p:cNvSpPr>
            <a:spLocks noGrp="1"/>
          </p:cNvSpPr>
          <p:nvPr>
            <p:ph sz="quarter" idx="11"/>
          </p:nvPr>
        </p:nvSpPr>
        <p:spPr/>
        <p:txBody>
          <a:bodyPr/>
          <a:lstStyle/>
          <a:p>
            <a:r>
              <a:rPr lang="fr-FR" dirty="0"/>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0EF7E7F7-F62A-09C3-AEA3-966542A136A8}"/>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F237CFF0-8D0E-49CC-5985-ADB88FD9B79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1F5739D8-04D2-B9D2-F580-DD79C7E37B2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18DD4FE3-8919-D3D7-8740-4C96ABF3608C}"/>
              </a:ext>
            </a:extLst>
          </p:cNvPr>
          <p:cNvSpPr txBox="1"/>
          <p:nvPr/>
        </p:nvSpPr>
        <p:spPr>
          <a:xfrm>
            <a:off x="2333428" y="2428889"/>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fr-FR" sz="1800" b="1" i="0" u="none" strike="noStrike" kern="0" cap="none" spc="0" normalizeH="0" baseline="0" noProof="0" dirty="0">
                <a:ln>
                  <a:noFill/>
                </a:ln>
                <a:solidFill>
                  <a:srgbClr val="000000"/>
                </a:solidFill>
                <a:effectLst/>
                <a:uLnTx/>
                <a:uFillTx/>
                <a:latin typeface="Calibri"/>
                <a:cs typeface="Calibri"/>
                <a:sym typeface="Calibri"/>
              </a:rPr>
              <a:t>Pour démontrer, je pars des </a:t>
            </a:r>
            <a:r>
              <a:rPr lang="fr-FR" sz="1800" kern="0" dirty="0">
                <a:solidFill>
                  <a:srgbClr val="000000"/>
                </a:solidFill>
                <a:sym typeface="Calibri"/>
              </a:rPr>
              <a:t>hypothèses</a:t>
            </a:r>
            <a:r>
              <a:rPr kumimoji="0" lang="fr-FR" sz="1800" b="1" i="0" u="none" strike="noStrike" kern="0" cap="none" spc="0" normalizeH="0" baseline="0" noProof="0" dirty="0">
                <a:ln>
                  <a:noFill/>
                </a:ln>
                <a:solidFill>
                  <a:srgbClr val="000000"/>
                </a:solidFill>
                <a:effectLst/>
                <a:uLnTx/>
                <a:uFillTx/>
                <a:latin typeface="Calibri"/>
                <a:cs typeface="Calibri"/>
                <a:sym typeface="Calibri"/>
              </a:rPr>
              <a:t> et de ce qu’on veut démontrer. Ensuite, je cherche un résultat déjà connu qui permet de conclure</a:t>
            </a:r>
            <a:endParaRPr kumimoji="0" sz="1800" b="1" i="0" u="none" strike="noStrike" kern="0" cap="none" spc="0" normalizeH="0" baseline="0" noProof="0" dirty="0">
              <a:ln>
                <a:noFill/>
              </a:ln>
              <a:solidFill>
                <a:srgbClr val="000000"/>
              </a:solidFill>
              <a:effectLst/>
              <a:uLnTx/>
              <a:uFillTx/>
              <a:latin typeface="Calibri"/>
              <a:cs typeface="Calibri"/>
              <a:sym typeface="Arial"/>
            </a:endParaRPr>
          </a:p>
        </p:txBody>
      </p:sp>
      <p:sp>
        <p:nvSpPr>
          <p:cNvPr id="17" name="Google Shape;266;p44">
            <a:extLst>
              <a:ext uri="{FF2B5EF4-FFF2-40B4-BE49-F238E27FC236}">
                <a16:creationId xmlns:a16="http://schemas.microsoft.com/office/drawing/2014/main" id="{9E80FFA1-C2AF-7999-52EA-F606EEDD5360}"/>
              </a:ext>
            </a:extLst>
          </p:cNvPr>
          <p:cNvSpPr/>
          <p:nvPr/>
        </p:nvSpPr>
        <p:spPr>
          <a:xfrm>
            <a:off x="2996809" y="4066932"/>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D8AE1540-9716-DAD8-F227-82B15924136D}"/>
              </a:ext>
            </a:extLst>
          </p:cNvPr>
          <p:cNvSpPr/>
          <p:nvPr/>
        </p:nvSpPr>
        <p:spPr>
          <a:xfrm>
            <a:off x="7216780" y="4066932"/>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640089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29928-044D-4844-783C-541F294EC88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72E9335-9785-29B9-B4E6-7F85F91A6B45}"/>
              </a:ext>
            </a:extLst>
          </p:cNvPr>
          <p:cNvSpPr>
            <a:spLocks noGrp="1"/>
          </p:cNvSpPr>
          <p:nvPr>
            <p:ph type="title"/>
          </p:nvPr>
        </p:nvSpPr>
        <p:spPr/>
        <p:txBody>
          <a:bodyPr/>
          <a:lstStyle/>
          <a:p>
            <a:r>
              <a:rPr lang="fr-FR" dirty="0">
                <a:latin typeface="Calibri" panose="020F0502020204030204"/>
              </a:rPr>
              <a:t>Les hypothèses et ce que l’on veut démontrer m’aident à me rappeler le résultat à utiliser.</a:t>
            </a:r>
          </a:p>
        </p:txBody>
      </p:sp>
      <p:sp>
        <p:nvSpPr>
          <p:cNvPr id="5" name="Content Placeholder 4">
            <a:extLst>
              <a:ext uri="{FF2B5EF4-FFF2-40B4-BE49-F238E27FC236}">
                <a16:creationId xmlns:a16="http://schemas.microsoft.com/office/drawing/2014/main" id="{9F1D14D3-8182-BC7D-870C-60EBB78160C0}"/>
              </a:ext>
            </a:extLst>
          </p:cNvPr>
          <p:cNvSpPr>
            <a:spLocks noGrp="1"/>
          </p:cNvSpPr>
          <p:nvPr>
            <p:ph sz="quarter" idx="11"/>
          </p:nvPr>
        </p:nvSpPr>
        <p:spPr/>
        <p:txBody>
          <a:bodyPr/>
          <a:lstStyle/>
          <a:p>
            <a:r>
              <a:rPr lang="fr-FR" dirty="0"/>
              <a:t>L’enseignant rappelle l’importance des données et de la conclusion pour identifier le résultat à utiliser.</a:t>
            </a:r>
          </a:p>
        </p:txBody>
      </p:sp>
      <p:sp>
        <p:nvSpPr>
          <p:cNvPr id="16" name="Google Shape;265;p44">
            <a:extLst>
              <a:ext uri="{FF2B5EF4-FFF2-40B4-BE49-F238E27FC236}">
                <a16:creationId xmlns:a16="http://schemas.microsoft.com/office/drawing/2014/main" id="{84D9028D-B1F9-5859-9AF2-F69732C3621E}"/>
              </a:ext>
            </a:extLst>
          </p:cNvPr>
          <p:cNvSpPr txBox="1"/>
          <p:nvPr/>
        </p:nvSpPr>
        <p:spPr>
          <a:xfrm>
            <a:off x="2333428" y="2428889"/>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fr-FR" sz="1800" b="1" i="0" u="none" strike="noStrike" kern="0" cap="none" spc="0" normalizeH="0" baseline="0" noProof="0" dirty="0">
                <a:ln>
                  <a:noFill/>
                </a:ln>
                <a:solidFill>
                  <a:srgbClr val="000000"/>
                </a:solidFill>
                <a:effectLst/>
                <a:uLnTx/>
                <a:uFillTx/>
                <a:latin typeface="Calibri"/>
                <a:cs typeface="Calibri"/>
                <a:sym typeface="Calibri"/>
              </a:rPr>
              <a:t>Pour démontrer, je pars des hypothèses et de ce qu’on veut démontrer. Ensuite, je cherche un résultat déjà connu qui permet de conclure</a:t>
            </a:r>
          </a:p>
        </p:txBody>
      </p:sp>
      <p:sp>
        <p:nvSpPr>
          <p:cNvPr id="17" name="Google Shape;266;p44">
            <a:extLst>
              <a:ext uri="{FF2B5EF4-FFF2-40B4-BE49-F238E27FC236}">
                <a16:creationId xmlns:a16="http://schemas.microsoft.com/office/drawing/2014/main" id="{5D8DE6E8-13E5-AF61-5BA3-E54D5E337CF2}"/>
              </a:ext>
            </a:extLst>
          </p:cNvPr>
          <p:cNvSpPr/>
          <p:nvPr/>
        </p:nvSpPr>
        <p:spPr>
          <a:xfrm>
            <a:off x="2996809" y="4066932"/>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1BDDC2C1-3AE4-D367-3CAC-CCFE137040E0}"/>
              </a:ext>
            </a:extLst>
          </p:cNvPr>
          <p:cNvPicPr>
            <a:picLocks noChangeAspect="1"/>
          </p:cNvPicPr>
          <p:nvPr/>
        </p:nvPicPr>
        <p:blipFill>
          <a:blip r:embed="rId2"/>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42409643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126176" y="1732141"/>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22800" y="261386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10801" y="435056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2800" y="349558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22800" y="59884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42224" y="1732144"/>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3167037" y="2595431"/>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3167035" y="3495589"/>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167035" y="5988449"/>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n-ea"/>
              <a:cs typeface="Calibri" panose="020F050202020403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3117281" y="4346573"/>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endParaRP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42224" y="173198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Tâche 2</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21651" y="2622932"/>
            <a:ext cx="1227600" cy="734400"/>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defTabSz="685783" fontAlgn="auto">
              <a:lnSpc>
                <a:spcPct val="100000"/>
              </a:lnSpc>
              <a:spcBef>
                <a:spcPts val="0"/>
              </a:spcBef>
              <a:spcAft>
                <a:spcPts val="0"/>
              </a:spcAft>
              <a:buClrTx/>
              <a:buSzTx/>
              <a:buFontTx/>
              <a:buNone/>
              <a:tabLst/>
              <a:defRPr kumimoji="0" sz="2000" b="0" i="0" u="none" strike="noStrike" cap="none" spc="0" normalizeH="0" baseline="0">
                <a:ln>
                  <a:noFill/>
                </a:ln>
                <a:solidFill>
                  <a:prstClr val="black"/>
                </a:solidFill>
                <a:effectLst/>
                <a:uLnTx/>
                <a:uFillTx/>
                <a:latin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Tâche 3</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21651" y="3494242"/>
            <a:ext cx="1227600" cy="734400"/>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defTabSz="685783" fontAlgn="auto">
              <a:lnSpc>
                <a:spcPct val="100000"/>
              </a:lnSpc>
              <a:spcBef>
                <a:spcPts val="0"/>
              </a:spcBef>
              <a:spcAft>
                <a:spcPts val="0"/>
              </a:spcAft>
              <a:buClrTx/>
              <a:buSzTx/>
              <a:buFontTx/>
              <a:buNone/>
              <a:tabLst/>
              <a:defRPr kumimoji="0" sz="2000" b="0" i="0" u="none" strike="noStrike" cap="none" spc="0" normalizeH="0" baseline="0">
                <a:ln>
                  <a:noFill/>
                </a:ln>
                <a:solidFill>
                  <a:prstClr val="black"/>
                </a:solidFill>
                <a:effectLst/>
                <a:uLnTx/>
                <a:uFillTx/>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b="1" dirty="0">
                <a:sym typeface="Arial"/>
              </a:rPr>
              <a:t>Tâche 4</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33380" y="1731987"/>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Vérifier si deux triangles sont congrus en comparant un angle et deux côtés (CAC)</a:t>
            </a: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defTabSz="685783" fontAlgn="auto">
              <a:lnSpc>
                <a:spcPct val="100000"/>
              </a:lnSpc>
              <a:spcBef>
                <a:spcPts val="0"/>
              </a:spcBef>
              <a:spcAft>
                <a:spcPts val="0"/>
              </a:spcAft>
              <a:buClrTx/>
              <a:buSzTx/>
              <a:buFontTx/>
              <a:buNone/>
              <a:tabLst/>
              <a:defRPr kumimoji="0" sz="2000" b="0" i="0" u="none" strike="noStrike" cap="none" spc="0" normalizeH="0" baseline="0">
                <a:ln>
                  <a:noFill/>
                </a:ln>
                <a:solidFill>
                  <a:prstClr val="black"/>
                </a:solidFill>
                <a:effectLst/>
                <a:uLnTx/>
                <a:uFillTx/>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dirty="0">
                <a:sym typeface="Arial"/>
              </a:rPr>
              <a:t>Vérifier si deux triangles sont congrus en comparant leurs côtés deux à deux (CCC)</a:t>
            </a: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b="1" dirty="0">
                <a:solidFill>
                  <a:prstClr val="black"/>
                </a:solidFill>
                <a:sym typeface="Arial"/>
              </a:rPr>
              <a:t>Démontrer la congruence de deux triangles</a:t>
            </a: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09652" y="4350563"/>
            <a:ext cx="1227600" cy="734400"/>
          </a:xfrm>
          <a:prstGeom prst="rect">
            <a:avLst/>
          </a:pr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defTabSz="914377">
              <a:defRPr sz="2000" b="0" i="0" u="none" strike="noStrike" kern="0" cap="none" spc="0" baseline="0">
                <a:solidFill>
                  <a:prstClr val="white">
                    <a:lumMod val="50000"/>
                  </a:prstClr>
                </a:solidFill>
                <a:uFillTx/>
                <a:latin typeface="Calibri" panose="020F0502020204030204" pitchFamily="34" charset="0"/>
                <a:ea typeface="Calibri"/>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rPr>
              <a:t>Tâche 5</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1651" y="598745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err="1">
                <a:ln>
                  <a:noFill/>
                </a:ln>
                <a:solidFill>
                  <a:srgbClr val="7F7F7F"/>
                </a:solidFill>
                <a:effectLst/>
                <a:uLnTx/>
                <a:uFillTx/>
                <a:latin typeface="Calibri" panose="020F0502020204030204" pitchFamily="34" charset="0"/>
                <a:ea typeface="+mn-ea"/>
                <a:cs typeface="Calibri" panose="020F0502020204030204" pitchFamily="34" charset="0"/>
              </a:rPr>
              <a:t>Tâche</a:t>
            </a:r>
            <a:r>
              <a:rPr kumimoji="0" lang="en-US" sz="2000" b="0" i="0" u="none" strike="noStrike" kern="1200" cap="none" spc="0" normalizeH="0" baseline="0" noProof="0" dirty="0">
                <a:ln>
                  <a:noFill/>
                </a:ln>
                <a:solidFill>
                  <a:srgbClr val="7F7F7F"/>
                </a:solidFill>
                <a:effectLst/>
                <a:uLnTx/>
                <a:uFillTx/>
                <a:latin typeface="Calibri" panose="020F0502020204030204" pitchFamily="34" charset="0"/>
                <a:ea typeface="+mn-ea"/>
                <a:cs typeface="Calibri" panose="020F0502020204030204" pitchFamily="34" charset="0"/>
              </a:rPr>
              <a:t> 1</a:t>
            </a:r>
            <a:endParaRPr kumimoji="0" lang="fr-FR" sz="2000" b="0" i="0" u="none" strike="noStrike" kern="1200" cap="none" spc="0" normalizeH="0" baseline="0" noProof="0" dirty="0">
              <a:ln>
                <a:noFill/>
              </a:ln>
              <a:solidFill>
                <a:srgbClr val="7F7F7F"/>
              </a:solidFill>
              <a:effectLst/>
              <a:uLnTx/>
              <a:uFillTx/>
              <a:latin typeface="Calibri" panose="020F0502020204030204" pitchFamily="34" charset="0"/>
              <a:ea typeface="+mn-ea"/>
              <a:cs typeface="Calibri" panose="020F0502020204030204" pitchFamily="34" charset="0"/>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67034" y="5987454"/>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rPr>
              <a:t>Appliquer la propriété des angles à la base d’un triangle isocèle</a:t>
            </a: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21381" y="4347568"/>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rPr>
              <a:t>Démontrer l’égalité des distances ou des angles</a:t>
            </a:r>
          </a:p>
        </p:txBody>
      </p:sp>
      <p:sp>
        <p:nvSpPr>
          <p:cNvPr id="2" name="Rectangle 1">
            <a:extLst>
              <a:ext uri="{FF2B5EF4-FFF2-40B4-BE49-F238E27FC236}">
                <a16:creationId xmlns:a16="http://schemas.microsoft.com/office/drawing/2014/main" id="{767A23C4-D780-85A9-B4F6-2D4A366C8042}"/>
              </a:ext>
            </a:extLst>
          </p:cNvPr>
          <p:cNvSpPr/>
          <p:nvPr/>
        </p:nvSpPr>
        <p:spPr>
          <a:xfrm>
            <a:off x="954072" y="999561"/>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rPr>
              <a:t>Leçon 7                              Congruence </a:t>
            </a:r>
            <a:r>
              <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rPr>
              <a:t>des triangles</a:t>
            </a:r>
          </a:p>
        </p:txBody>
      </p:sp>
      <p:sp>
        <p:nvSpPr>
          <p:cNvPr id="3" name="Text Placeholder 30">
            <a:extLst>
              <a:ext uri="{FF2B5EF4-FFF2-40B4-BE49-F238E27FC236}">
                <a16:creationId xmlns:a16="http://schemas.microsoft.com/office/drawing/2014/main" id="{B919A8D5-7A60-1DF0-A11F-014DF54081FA}"/>
              </a:ext>
            </a:extLst>
          </p:cNvPr>
          <p:cNvSpPr txBox="1">
            <a:spLocks/>
          </p:cNvSpPr>
          <p:nvPr/>
        </p:nvSpPr>
        <p:spPr>
          <a:xfrm>
            <a:off x="962580" y="999481"/>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4" name="Rectangle 3">
            <a:extLst>
              <a:ext uri="{FF2B5EF4-FFF2-40B4-BE49-F238E27FC236}">
                <a16:creationId xmlns:a16="http://schemas.microsoft.com/office/drawing/2014/main" id="{91B87667-2153-E519-2F28-1F04B4574637}"/>
              </a:ext>
            </a:extLst>
          </p:cNvPr>
          <p:cNvSpPr/>
          <p:nvPr/>
        </p:nvSpPr>
        <p:spPr>
          <a:xfrm>
            <a:off x="960998" y="5277155"/>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rPr>
              <a:t>Leçon 8                             Triangles particuliers</a:t>
            </a:r>
          </a:p>
        </p:txBody>
      </p:sp>
      <p:sp>
        <p:nvSpPr>
          <p:cNvPr id="5" name="Text Placeholder 30">
            <a:extLst>
              <a:ext uri="{FF2B5EF4-FFF2-40B4-BE49-F238E27FC236}">
                <a16:creationId xmlns:a16="http://schemas.microsoft.com/office/drawing/2014/main" id="{13CAC9BB-9090-B152-F36F-5886571D383E}"/>
              </a:ext>
            </a:extLst>
          </p:cNvPr>
          <p:cNvSpPr txBox="1">
            <a:spLocks/>
          </p:cNvSpPr>
          <p:nvPr/>
        </p:nvSpPr>
        <p:spPr>
          <a:xfrm>
            <a:off x="969506" y="5277075"/>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214967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483225" y="6189662"/>
            <a:ext cx="1225550" cy="471488"/>
          </a:xfrm>
        </p:spPr>
        <p:txBody>
          <a:bodyPr/>
          <a:lstStyle/>
          <a:p>
            <a:r>
              <a:rPr lang="en-US" dirty="0"/>
              <a:t>Page 39</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descr="Une image contenant texte, capture d’écran, ligne, Police&#10;&#10;Le contenu généré par l’IA peut être incorrect.">
            <a:extLst>
              <a:ext uri="{FF2B5EF4-FFF2-40B4-BE49-F238E27FC236}">
                <a16:creationId xmlns:a16="http://schemas.microsoft.com/office/drawing/2014/main" id="{23123743-7E80-B080-D856-8A367B17DDCA}"/>
              </a:ext>
            </a:extLst>
          </p:cNvPr>
          <p:cNvPicPr>
            <a:picLocks noChangeAspect="1"/>
          </p:cNvPicPr>
          <p:nvPr/>
        </p:nvPicPr>
        <p:blipFill>
          <a:blip r:embed="rId4"/>
          <a:stretch>
            <a:fillRect/>
          </a:stretch>
        </p:blipFill>
        <p:spPr>
          <a:xfrm>
            <a:off x="1324194" y="1307257"/>
            <a:ext cx="8748366" cy="4882405"/>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pic>
        <p:nvPicPr>
          <p:cNvPr id="18" name="Image 17" descr="Une image contenant texte, capture d’écran, ligne, Police&#10;&#10;Le contenu généré par l’IA peut être incorrect.">
            <a:extLst>
              <a:ext uri="{FF2B5EF4-FFF2-40B4-BE49-F238E27FC236}">
                <a16:creationId xmlns:a16="http://schemas.microsoft.com/office/drawing/2014/main" id="{301D064C-448E-4AFC-8747-DC64C37AA12F}"/>
              </a:ext>
            </a:extLst>
          </p:cNvPr>
          <p:cNvPicPr>
            <a:picLocks noChangeAspect="1"/>
          </p:cNvPicPr>
          <p:nvPr/>
        </p:nvPicPr>
        <p:blipFill>
          <a:blip r:embed="rId2"/>
          <a:stretch>
            <a:fillRect/>
          </a:stretch>
        </p:blipFill>
        <p:spPr>
          <a:xfrm>
            <a:off x="1311916" y="1258917"/>
            <a:ext cx="8748366" cy="4882405"/>
          </a:xfrm>
          <a:prstGeom prst="rect">
            <a:avLst/>
          </a:prstGeom>
        </p:spPr>
      </p:pic>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accorde 2 min au travail individuel puis une minute de discussion. Il circule pour contrôler et donner des indications en cas </a:t>
            </a:r>
            <a:r>
              <a:rPr lang="fr-FR" dirty="0">
                <a:solidFill>
                  <a:prstClr val="white">
                    <a:lumMod val="65000"/>
                  </a:prstClr>
                </a:solidFill>
              </a:rPr>
              <a:t>de besoin</a:t>
            </a:r>
            <a:r>
              <a:rPr lang="fr-FR" dirty="0">
                <a:solidFill>
                  <a:schemeClr val="bg1">
                    <a:lumMod val="65000"/>
                  </a:schemeClr>
                </a:solidFill>
              </a:rPr>
              <a:t>.</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6" name="ZoneTexte 5">
            <a:extLst>
              <a:ext uri="{FF2B5EF4-FFF2-40B4-BE49-F238E27FC236}">
                <a16:creationId xmlns:a16="http://schemas.microsoft.com/office/drawing/2014/main" id="{13E45E6F-B81C-4C59-CC41-1C42F87E4394}"/>
              </a:ext>
            </a:extLst>
          </p:cNvPr>
          <p:cNvSpPr txBox="1"/>
          <p:nvPr/>
        </p:nvSpPr>
        <p:spPr>
          <a:xfrm>
            <a:off x="3730337" y="3530843"/>
            <a:ext cx="526588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600" b="0" i="0" u="none" strike="noStrike" kern="1200" cap="none" spc="0" normalizeH="0" baseline="0" noProof="0" dirty="0">
                <a:ln>
                  <a:noFill/>
                </a:ln>
                <a:solidFill>
                  <a:srgbClr val="FF0000"/>
                </a:solidFill>
                <a:effectLst/>
                <a:uLnTx/>
                <a:uFillTx/>
                <a:latin typeface="Aptos" panose="02110004020202020204"/>
                <a:ea typeface="+mn-ea"/>
                <a:cs typeface="+mn-cs"/>
              </a:rPr>
              <a:t>∠BAC = ∠DAC, ∠ACB = ∠ACD et CA=CA</a:t>
            </a:r>
          </a:p>
        </p:txBody>
      </p:sp>
      <p:sp>
        <p:nvSpPr>
          <p:cNvPr id="10" name="ZoneTexte 9">
            <a:extLst>
              <a:ext uri="{FF2B5EF4-FFF2-40B4-BE49-F238E27FC236}">
                <a16:creationId xmlns:a16="http://schemas.microsoft.com/office/drawing/2014/main" id="{93983ED5-5E04-F7F4-7959-44F39F212B24}"/>
              </a:ext>
            </a:extLst>
          </p:cNvPr>
          <p:cNvSpPr txBox="1"/>
          <p:nvPr/>
        </p:nvSpPr>
        <p:spPr>
          <a:xfrm>
            <a:off x="3543795" y="3877996"/>
            <a:ext cx="2207573" cy="338554"/>
          </a:xfrm>
          <a:prstGeom prst="rect">
            <a:avLst/>
          </a:prstGeom>
          <a:noFill/>
        </p:spPr>
        <p:txBody>
          <a:bodyPr wrap="square" rtlCol="0">
            <a:spAutoFit/>
          </a:bodyPr>
          <a:lstStyle/>
          <a:p>
            <a:pPr lvl="0">
              <a:defRPr/>
            </a:pPr>
            <a:r>
              <a:rPr kumimoji="0" lang="el-GR" sz="1600" b="0" i="0" u="none" strike="noStrike" kern="1200" cap="none" spc="0" normalizeH="0" baseline="0" noProof="0" dirty="0">
                <a:ln>
                  <a:noFill/>
                </a:ln>
                <a:solidFill>
                  <a:srgbClr val="FF0000"/>
                </a:solidFill>
                <a:effectLst/>
                <a:uLnTx/>
                <a:uFillTx/>
                <a:latin typeface="Aptos" panose="02110004020202020204"/>
                <a:ea typeface="+mn-ea"/>
                <a:cs typeface="+mn-cs"/>
              </a:rPr>
              <a:t>Δ</a:t>
            </a:r>
            <a:r>
              <a:rPr kumimoji="0" lang="fr-FR" sz="1600" b="0" i="0" u="none" strike="noStrike" kern="1200" cap="none" spc="0" normalizeH="0" baseline="0" noProof="0" dirty="0">
                <a:ln>
                  <a:noFill/>
                </a:ln>
                <a:solidFill>
                  <a:srgbClr val="FF0000"/>
                </a:solidFill>
                <a:effectLst/>
                <a:uLnTx/>
                <a:uFillTx/>
                <a:latin typeface="Aptos" panose="02110004020202020204"/>
                <a:ea typeface="+mn-ea"/>
                <a:cs typeface="+mn-cs"/>
              </a:rPr>
              <a:t>ABC ≡ </a:t>
            </a:r>
            <a:r>
              <a:rPr kumimoji="0" lang="el-GR" sz="1600" b="0" i="0" u="none" strike="noStrike" kern="1200" cap="none" spc="0" normalizeH="0" baseline="0" noProof="0" dirty="0">
                <a:ln>
                  <a:noFill/>
                </a:ln>
                <a:solidFill>
                  <a:srgbClr val="FF0000"/>
                </a:solidFill>
                <a:effectLst/>
                <a:uLnTx/>
                <a:uFillTx/>
                <a:latin typeface="Aptos" panose="02110004020202020204"/>
                <a:ea typeface="+mn-ea"/>
                <a:cs typeface="+mn-cs"/>
              </a:rPr>
              <a:t>Δ</a:t>
            </a:r>
            <a:r>
              <a:rPr kumimoji="0" lang="fr-FR" sz="1600" b="0" i="0" u="none" strike="noStrike" kern="1200" cap="none" spc="0" normalizeH="0" baseline="0" noProof="0" dirty="0">
                <a:ln>
                  <a:noFill/>
                </a:ln>
                <a:solidFill>
                  <a:srgbClr val="FF0000"/>
                </a:solidFill>
                <a:effectLst/>
                <a:uLnTx/>
                <a:uFillTx/>
                <a:latin typeface="Aptos" panose="02110004020202020204"/>
                <a:ea typeface="+mn-ea"/>
                <a:cs typeface="+mn-cs"/>
              </a:rPr>
              <a:t>ADC</a:t>
            </a:r>
            <a:endParaRPr kumimoji="0" lang="da-DK" sz="1600" b="0" i="0" u="none" strike="noStrike" kern="1200" cap="none" spc="0" normalizeH="0" baseline="0" noProof="0" dirty="0">
              <a:ln>
                <a:noFill/>
              </a:ln>
              <a:solidFill>
                <a:srgbClr val="FF0000"/>
              </a:solidFill>
              <a:effectLst/>
              <a:uLnTx/>
              <a:uFillTx/>
              <a:latin typeface="Aptos" panose="02110004020202020204"/>
              <a:ea typeface="+mn-ea"/>
              <a:cs typeface="+mn-cs"/>
            </a:endParaRPr>
          </a:p>
        </p:txBody>
      </p:sp>
      <p:sp>
        <p:nvSpPr>
          <p:cNvPr id="11" name="ZoneTexte 10">
            <a:extLst>
              <a:ext uri="{FF2B5EF4-FFF2-40B4-BE49-F238E27FC236}">
                <a16:creationId xmlns:a16="http://schemas.microsoft.com/office/drawing/2014/main" id="{C3E565B2-73F3-1138-DE5A-D9F5FCA6253C}"/>
              </a:ext>
            </a:extLst>
          </p:cNvPr>
          <p:cNvSpPr txBox="1"/>
          <p:nvPr/>
        </p:nvSpPr>
        <p:spPr>
          <a:xfrm>
            <a:off x="2717206" y="4925569"/>
            <a:ext cx="532908" cy="338554"/>
          </a:xfrm>
          <a:prstGeom prst="rect">
            <a:avLst/>
          </a:prstGeom>
          <a:noFill/>
        </p:spPr>
        <p:txBody>
          <a:bodyPr wrap="square" rtlCol="0">
            <a:spAutoFit/>
          </a:bodyPr>
          <a:lstStyle/>
          <a:p>
            <a:pPr lvl="0">
              <a:defRPr/>
            </a:pPr>
            <a:r>
              <a:rPr kumimoji="0" lang="fr-FR" sz="1600" b="0" i="0" u="none" strike="noStrike" kern="1200" cap="none" spc="0" normalizeH="0" baseline="0" noProof="0" dirty="0">
                <a:ln>
                  <a:noFill/>
                </a:ln>
                <a:solidFill>
                  <a:srgbClr val="FF0000"/>
                </a:solidFill>
                <a:effectLst/>
                <a:uLnTx/>
                <a:uFillTx/>
                <a:latin typeface="Aptos" panose="02110004020202020204"/>
                <a:ea typeface="+mn-ea"/>
                <a:cs typeface="+mn-cs"/>
              </a:rPr>
              <a:t> AC</a:t>
            </a:r>
            <a:endParaRPr kumimoji="0" lang="da-DK" sz="1600" b="0" i="0" u="none" strike="noStrike" kern="1200" cap="none" spc="0" normalizeH="0" baseline="0" noProof="0" dirty="0">
              <a:ln>
                <a:noFill/>
              </a:ln>
              <a:solidFill>
                <a:srgbClr val="FF0000"/>
              </a:solidFill>
              <a:effectLst/>
              <a:uLnTx/>
              <a:uFillTx/>
              <a:latin typeface="Aptos" panose="02110004020202020204"/>
              <a:ea typeface="+mn-ea"/>
              <a:cs typeface="+mn-cs"/>
            </a:endParaRPr>
          </a:p>
        </p:txBody>
      </p:sp>
      <p:sp>
        <p:nvSpPr>
          <p:cNvPr id="12" name="ZoneTexte 11">
            <a:extLst>
              <a:ext uri="{FF2B5EF4-FFF2-40B4-BE49-F238E27FC236}">
                <a16:creationId xmlns:a16="http://schemas.microsoft.com/office/drawing/2014/main" id="{38A21D1B-912B-A7F2-95B2-96A08C23B75D}"/>
              </a:ext>
            </a:extLst>
          </p:cNvPr>
          <p:cNvSpPr txBox="1"/>
          <p:nvPr/>
        </p:nvSpPr>
        <p:spPr>
          <a:xfrm>
            <a:off x="2983660" y="5290098"/>
            <a:ext cx="840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600" b="0" i="0" u="none" strike="noStrike" kern="1200" cap="none" spc="0" normalizeH="0" baseline="0" noProof="0" dirty="0">
                <a:ln>
                  <a:noFill/>
                </a:ln>
                <a:solidFill>
                  <a:srgbClr val="FF0000"/>
                </a:solidFill>
                <a:effectLst/>
                <a:uLnTx/>
                <a:uFillTx/>
                <a:latin typeface="Aptos" panose="02110004020202020204"/>
                <a:ea typeface="+mn-ea"/>
                <a:cs typeface="+mn-cs"/>
              </a:rPr>
              <a:t> ∠DAC,</a:t>
            </a:r>
          </a:p>
        </p:txBody>
      </p:sp>
      <p:sp>
        <p:nvSpPr>
          <p:cNvPr id="13" name="ZoneTexte 12">
            <a:extLst>
              <a:ext uri="{FF2B5EF4-FFF2-40B4-BE49-F238E27FC236}">
                <a16:creationId xmlns:a16="http://schemas.microsoft.com/office/drawing/2014/main" id="{32DD7873-B659-EC72-49D8-D373A08A4DDD}"/>
              </a:ext>
            </a:extLst>
          </p:cNvPr>
          <p:cNvSpPr txBox="1"/>
          <p:nvPr/>
        </p:nvSpPr>
        <p:spPr>
          <a:xfrm>
            <a:off x="2973039" y="5568676"/>
            <a:ext cx="75729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600" b="0" i="0" u="none" strike="noStrike" kern="1200" cap="none" spc="0" normalizeH="0" baseline="0" noProof="0" dirty="0">
                <a:ln>
                  <a:noFill/>
                </a:ln>
                <a:solidFill>
                  <a:srgbClr val="FF0000"/>
                </a:solidFill>
                <a:effectLst/>
                <a:uLnTx/>
                <a:uFillTx/>
                <a:latin typeface="Aptos" panose="02110004020202020204"/>
                <a:ea typeface="+mn-ea"/>
                <a:cs typeface="+mn-cs"/>
              </a:rPr>
              <a:t> ∠ACD</a:t>
            </a:r>
          </a:p>
        </p:txBody>
      </p:sp>
      <p:sp>
        <p:nvSpPr>
          <p:cNvPr id="14" name="ZoneTexte 13">
            <a:extLst>
              <a:ext uri="{FF2B5EF4-FFF2-40B4-BE49-F238E27FC236}">
                <a16:creationId xmlns:a16="http://schemas.microsoft.com/office/drawing/2014/main" id="{B9880FE7-6A0A-5FE7-4D17-5907FD59B6A1}"/>
              </a:ext>
            </a:extLst>
          </p:cNvPr>
          <p:cNvSpPr txBox="1"/>
          <p:nvPr/>
        </p:nvSpPr>
        <p:spPr>
          <a:xfrm>
            <a:off x="3815056" y="5256097"/>
            <a:ext cx="243196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600" dirty="0">
                <a:solidFill>
                  <a:srgbClr val="FF0000"/>
                </a:solidFill>
                <a:latin typeface="Aptos" panose="02110004020202020204"/>
              </a:rPr>
              <a:t> d’après le critère (ACA)</a:t>
            </a:r>
            <a:endParaRPr kumimoji="0" lang="da-DK" sz="1600" b="0" i="0" u="none" strike="noStrike" kern="1200" cap="none" spc="0" normalizeH="0" baseline="0" noProof="0" dirty="0">
              <a:ln>
                <a:noFill/>
              </a:ln>
              <a:solidFill>
                <a:srgbClr val="FF0000"/>
              </a:solidFill>
              <a:effectLst/>
              <a:uLnTx/>
              <a:uFillTx/>
              <a:latin typeface="Aptos" panose="02110004020202020204"/>
              <a:ea typeface="+mn-ea"/>
              <a:cs typeface="+mn-cs"/>
            </a:endParaRPr>
          </a:p>
        </p:txBody>
      </p:sp>
      <p:sp>
        <p:nvSpPr>
          <p:cNvPr id="15" name="ZoneTexte 14">
            <a:extLst>
              <a:ext uri="{FF2B5EF4-FFF2-40B4-BE49-F238E27FC236}">
                <a16:creationId xmlns:a16="http://schemas.microsoft.com/office/drawing/2014/main" id="{B5A6C974-9141-C26E-D6AE-798E8957797A}"/>
              </a:ext>
            </a:extLst>
          </p:cNvPr>
          <p:cNvSpPr txBox="1"/>
          <p:nvPr/>
        </p:nvSpPr>
        <p:spPr>
          <a:xfrm>
            <a:off x="6916882" y="5212923"/>
            <a:ext cx="85551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600" b="0" i="0" u="none" strike="noStrike" kern="1200" cap="none" spc="0" normalizeH="0" baseline="0" noProof="0" dirty="0">
                <a:ln>
                  <a:noFill/>
                </a:ln>
                <a:solidFill>
                  <a:srgbClr val="FF0000"/>
                </a:solidFill>
                <a:effectLst/>
                <a:uLnTx/>
                <a:uFillTx/>
                <a:latin typeface="Aptos" panose="02110004020202020204"/>
                <a:ea typeface="+mn-ea"/>
                <a:cs typeface="+mn-cs"/>
              </a:rPr>
              <a:t> ADC</a:t>
            </a:r>
          </a:p>
        </p:txBody>
      </p:sp>
      <p:sp>
        <p:nvSpPr>
          <p:cNvPr id="16" name="ZoneTexte 15">
            <a:extLst>
              <a:ext uri="{FF2B5EF4-FFF2-40B4-BE49-F238E27FC236}">
                <a16:creationId xmlns:a16="http://schemas.microsoft.com/office/drawing/2014/main" id="{F28B3AE7-DBD2-FEC3-4E71-C8EDF2194DF0}"/>
              </a:ext>
            </a:extLst>
          </p:cNvPr>
          <p:cNvSpPr txBox="1"/>
          <p:nvPr/>
        </p:nvSpPr>
        <p:spPr>
          <a:xfrm>
            <a:off x="6061364" y="5230122"/>
            <a:ext cx="85551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600" b="0" i="0" u="none" strike="noStrike" kern="1200" cap="none" spc="0" normalizeH="0" baseline="0" noProof="0" dirty="0">
                <a:ln>
                  <a:noFill/>
                </a:ln>
                <a:solidFill>
                  <a:srgbClr val="FF0000"/>
                </a:solidFill>
                <a:effectLst/>
                <a:uLnTx/>
                <a:uFillTx/>
                <a:latin typeface="Aptos" panose="02110004020202020204"/>
                <a:ea typeface="+mn-ea"/>
                <a:cs typeface="+mn-cs"/>
              </a:rPr>
              <a:t> ABC</a:t>
            </a: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anim calcmode="lin" valueType="num">
                                      <p:cBhvr>
                                        <p:cTn id="39" dur="1000" fill="hold"/>
                                        <p:tgtEl>
                                          <p:spTgt spid="14"/>
                                        </p:tgtEl>
                                        <p:attrNameLst>
                                          <p:attrName>ppt_x</p:attrName>
                                        </p:attrNameLst>
                                      </p:cBhvr>
                                      <p:tavLst>
                                        <p:tav tm="0">
                                          <p:val>
                                            <p:strVal val="#ppt_x"/>
                                          </p:val>
                                        </p:tav>
                                        <p:tav tm="100000">
                                          <p:val>
                                            <p:strVal val="#ppt_x"/>
                                          </p:val>
                                        </p:tav>
                                      </p:tavLst>
                                    </p:anim>
                                    <p:anim calcmode="lin" valueType="num">
                                      <p:cBhvr>
                                        <p:cTn id="4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1000"/>
                                        <p:tgtEl>
                                          <p:spTgt spid="15"/>
                                        </p:tgtEl>
                                      </p:cBhvr>
                                    </p:animEffect>
                                    <p:anim calcmode="lin" valueType="num">
                                      <p:cBhvr>
                                        <p:cTn id="46" dur="1000" fill="hold"/>
                                        <p:tgtEl>
                                          <p:spTgt spid="15"/>
                                        </p:tgtEl>
                                        <p:attrNameLst>
                                          <p:attrName>ppt_x</p:attrName>
                                        </p:attrNameLst>
                                      </p:cBhvr>
                                      <p:tavLst>
                                        <p:tav tm="0">
                                          <p:val>
                                            <p:strVal val="#ppt_x"/>
                                          </p:val>
                                        </p:tav>
                                        <p:tav tm="100000">
                                          <p:val>
                                            <p:strVal val="#ppt_x"/>
                                          </p:val>
                                        </p:tav>
                                      </p:tavLst>
                                    </p:anim>
                                    <p:anim calcmode="lin" valueType="num">
                                      <p:cBhvr>
                                        <p:cTn id="47" dur="1000" fill="hold"/>
                                        <p:tgtEl>
                                          <p:spTgt spid="15"/>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1000"/>
                                        <p:tgtEl>
                                          <p:spTgt spid="16"/>
                                        </p:tgtEl>
                                      </p:cBhvr>
                                    </p:animEffect>
                                    <p:anim calcmode="lin" valueType="num">
                                      <p:cBhvr>
                                        <p:cTn id="51" dur="1000" fill="hold"/>
                                        <p:tgtEl>
                                          <p:spTgt spid="16"/>
                                        </p:tgtEl>
                                        <p:attrNameLst>
                                          <p:attrName>ppt_x</p:attrName>
                                        </p:attrNameLst>
                                      </p:cBhvr>
                                      <p:tavLst>
                                        <p:tav tm="0">
                                          <p:val>
                                            <p:strVal val="#ppt_x"/>
                                          </p:val>
                                        </p:tav>
                                        <p:tav tm="100000">
                                          <p:val>
                                            <p:strVal val="#ppt_x"/>
                                          </p:val>
                                        </p:tav>
                                      </p:tavLst>
                                    </p:anim>
                                    <p:anim calcmode="lin" valueType="num">
                                      <p:cBhvr>
                                        <p:cTn id="5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P spid="13" grpId="0"/>
      <p:bldP spid="14" grpId="0"/>
      <p:bldP spid="15" grpId="0"/>
      <p:bldP spid="1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 39</a:t>
            </a:r>
            <a:endParaRPr lang="fr-FR" dirty="0"/>
          </a:p>
        </p:txBody>
      </p:sp>
      <p:pic>
        <p:nvPicPr>
          <p:cNvPr id="6" name="Image 5" descr="Une image contenant texte, ligne, capture d’écran, Police&#10;&#10;Le contenu généré par l’IA peut être incorrect.">
            <a:extLst>
              <a:ext uri="{FF2B5EF4-FFF2-40B4-BE49-F238E27FC236}">
                <a16:creationId xmlns:a16="http://schemas.microsoft.com/office/drawing/2014/main" id="{0DAA9A3B-1E1D-3770-8F02-5BA0FA3B2C89}"/>
              </a:ext>
            </a:extLst>
          </p:cNvPr>
          <p:cNvPicPr>
            <a:picLocks noChangeAspect="1"/>
          </p:cNvPicPr>
          <p:nvPr/>
        </p:nvPicPr>
        <p:blipFill>
          <a:blip r:embed="rId2"/>
          <a:stretch>
            <a:fillRect/>
          </a:stretch>
        </p:blipFill>
        <p:spPr>
          <a:xfrm>
            <a:off x="935304" y="1797686"/>
            <a:ext cx="10650298" cy="3366596"/>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endParaRPr lang="fr-F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p:txBody>
          <a:bodyPr/>
          <a:lstStyle/>
          <a:p>
            <a:r>
              <a:rPr lang="fr-FR" dirty="0"/>
              <a:t>Dans cette séance nous avons appris comment démontrer la congruence de deux triangles.</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Rectangle 4">
            <a:extLst>
              <a:ext uri="{FF2B5EF4-FFF2-40B4-BE49-F238E27FC236}">
                <a16:creationId xmlns:a16="http://schemas.microsoft.com/office/drawing/2014/main" id="{D4B6A6A3-3E21-CAAE-E014-0D3A6411DE9B}"/>
              </a:ext>
            </a:extLst>
          </p:cNvPr>
          <p:cNvSpPr/>
          <p:nvPr/>
        </p:nvSpPr>
        <p:spPr>
          <a:xfrm>
            <a:off x="632728" y="1210119"/>
            <a:ext cx="5536063" cy="95619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2D41E445-BB5C-14CB-3900-70EA3BEA2532}"/>
              </a:ext>
            </a:extLst>
          </p:cNvPr>
          <p:cNvSpPr txBox="1"/>
          <p:nvPr/>
        </p:nvSpPr>
        <p:spPr>
          <a:xfrm>
            <a:off x="807384" y="1334271"/>
            <a:ext cx="5110480" cy="707886"/>
          </a:xfrm>
          <a:prstGeom prst="rect">
            <a:avLst/>
          </a:prstGeom>
          <a:noFill/>
        </p:spPr>
        <p:txBody>
          <a:bodyPr wrap="square" rtlCol="0">
            <a:spAutoFit/>
          </a:bodyPr>
          <a:lstStyle/>
          <a:p>
            <a:pPr algn="just"/>
            <a:r>
              <a:rPr lang="da-DK" sz="2000" b="0" i="0" u="none" strike="noStrike" baseline="0" dirty="0">
                <a:solidFill>
                  <a:schemeClr val="accent4"/>
                </a:solidFill>
                <a:latin typeface="OXWVKV+Symbol"/>
              </a:rPr>
              <a:t>∠</a:t>
            </a:r>
            <a:r>
              <a:rPr lang="da-DK" sz="2000" b="0" i="0" u="none" strike="noStrike" baseline="0" dirty="0">
                <a:solidFill>
                  <a:schemeClr val="accent4"/>
                </a:solidFill>
                <a:latin typeface="OHWVKV+Calibri"/>
              </a:rPr>
              <a:t>DAB = ∠CBA</a:t>
            </a:r>
            <a:r>
              <a:rPr lang="da-DK" sz="2000" b="0" i="0" u="none" strike="noStrike" baseline="0" dirty="0">
                <a:latin typeface="OHWVKV+Calibri"/>
              </a:rPr>
              <a:t>, </a:t>
            </a:r>
            <a:r>
              <a:rPr lang="da-DK" sz="2000" b="0" i="0" u="none" strike="noStrike" baseline="0" dirty="0">
                <a:solidFill>
                  <a:schemeClr val="accent4"/>
                </a:solidFill>
                <a:latin typeface="OHWVKV+Calibri"/>
              </a:rPr>
              <a:t>AD = BC </a:t>
            </a:r>
            <a:r>
              <a:rPr lang="da-DK" sz="2000" b="0" i="0" u="none" strike="noStrike" baseline="0" dirty="0">
                <a:latin typeface="OHWVKV+Calibri"/>
              </a:rPr>
              <a:t>et </a:t>
            </a:r>
            <a:r>
              <a:rPr lang="da-DK" sz="2000" b="0" i="0" u="none" strike="noStrike" baseline="0" dirty="0">
                <a:solidFill>
                  <a:schemeClr val="accent4"/>
                </a:solidFill>
                <a:latin typeface="OHWVKV+Calibri"/>
              </a:rPr>
              <a:t>AB = BA </a:t>
            </a:r>
          </a:p>
          <a:p>
            <a:pPr algn="just"/>
            <a:r>
              <a:rPr lang="fr-FR" sz="2000" b="1" i="0" u="none" strike="noStrike" baseline="0" dirty="0">
                <a:solidFill>
                  <a:srgbClr val="FF0000"/>
                </a:solidFill>
                <a:latin typeface="OHWVKV+Calibri"/>
              </a:rPr>
              <a:t>Démontrer que </a:t>
            </a:r>
            <a:r>
              <a:rPr lang="el-GR" sz="2000" b="0" i="0" u="none" strike="noStrike" baseline="0" dirty="0">
                <a:solidFill>
                  <a:srgbClr val="FF0000"/>
                </a:solidFill>
                <a:latin typeface="OHWVKV+Calibri"/>
              </a:rPr>
              <a:t>Δ</a:t>
            </a:r>
            <a:r>
              <a:rPr lang="fr-FR" sz="2000" b="0" i="0" u="none" strike="noStrike" baseline="0" dirty="0">
                <a:solidFill>
                  <a:srgbClr val="FF0000"/>
                </a:solidFill>
                <a:latin typeface="OHWVKV+Calibri"/>
              </a:rPr>
              <a:t>ADB ≡ </a:t>
            </a:r>
            <a:r>
              <a:rPr lang="el-GR" sz="2000" b="0" i="0" u="none" strike="noStrike" baseline="0" dirty="0">
                <a:solidFill>
                  <a:srgbClr val="FF0000"/>
                </a:solidFill>
                <a:latin typeface="OHWVKV+Calibri"/>
              </a:rPr>
              <a:t>Δ</a:t>
            </a:r>
            <a:r>
              <a:rPr lang="fr-FR" sz="2000" b="0" i="0" u="none" strike="noStrike" baseline="0" dirty="0">
                <a:solidFill>
                  <a:srgbClr val="FF0000"/>
                </a:solidFill>
                <a:latin typeface="OHWVKV+Calibri"/>
              </a:rPr>
              <a:t>BCA </a:t>
            </a:r>
            <a:endParaRPr lang="fr-FR" sz="2000" dirty="0">
              <a:solidFill>
                <a:srgbClr val="FF0000"/>
              </a:solidFill>
              <a:latin typeface="Calibri" panose="020F0502020204030204" pitchFamily="34" charset="0"/>
              <a:cs typeface="Calibri" panose="020F0502020204030204" pitchFamily="34" charset="0"/>
            </a:endParaRPr>
          </a:p>
        </p:txBody>
      </p:sp>
      <p:pic>
        <p:nvPicPr>
          <p:cNvPr id="7" name="Image 6" descr="Une image contenant ligne, diagramme, Tracé&#10;&#10;Le contenu généré par l’IA peut être incorrect.">
            <a:extLst>
              <a:ext uri="{FF2B5EF4-FFF2-40B4-BE49-F238E27FC236}">
                <a16:creationId xmlns:a16="http://schemas.microsoft.com/office/drawing/2014/main" id="{1C4FE287-9053-C3C5-812A-C1DFED1845A8}"/>
              </a:ext>
            </a:extLst>
          </p:cNvPr>
          <p:cNvPicPr>
            <a:picLocks noChangeAspect="1"/>
          </p:cNvPicPr>
          <p:nvPr/>
        </p:nvPicPr>
        <p:blipFill>
          <a:blip r:embed="rId3"/>
          <a:stretch>
            <a:fillRect/>
          </a:stretch>
        </p:blipFill>
        <p:spPr>
          <a:xfrm>
            <a:off x="7392152" y="1065898"/>
            <a:ext cx="3685351" cy="2085013"/>
          </a:xfrm>
          <a:prstGeom prst="rect">
            <a:avLst/>
          </a:prstGeom>
        </p:spPr>
      </p:pic>
      <p:pic>
        <p:nvPicPr>
          <p:cNvPr id="8" name="Image 7">
            <a:extLst>
              <a:ext uri="{FF2B5EF4-FFF2-40B4-BE49-F238E27FC236}">
                <a16:creationId xmlns:a16="http://schemas.microsoft.com/office/drawing/2014/main" id="{AC0D1AF7-4168-B8E4-EC33-D4E34F888299}"/>
              </a:ext>
            </a:extLst>
          </p:cNvPr>
          <p:cNvPicPr>
            <a:picLocks noChangeAspect="1"/>
          </p:cNvPicPr>
          <p:nvPr/>
        </p:nvPicPr>
        <p:blipFill>
          <a:blip r:embed="rId4"/>
          <a:stretch>
            <a:fillRect/>
          </a:stretch>
        </p:blipFill>
        <p:spPr>
          <a:xfrm>
            <a:off x="612299" y="2484591"/>
            <a:ext cx="4477899" cy="376461"/>
          </a:xfrm>
          <a:prstGeom prst="rect">
            <a:avLst/>
          </a:prstGeom>
        </p:spPr>
      </p:pic>
      <p:pic>
        <p:nvPicPr>
          <p:cNvPr id="9" name="Image 8" descr="Une image contenant texte, Police, blanc, ligne&#10;&#10;Le contenu généré par l’IA peut être incorrect.">
            <a:extLst>
              <a:ext uri="{FF2B5EF4-FFF2-40B4-BE49-F238E27FC236}">
                <a16:creationId xmlns:a16="http://schemas.microsoft.com/office/drawing/2014/main" id="{F30D05CD-8777-99F0-93D3-EDE7D802B44A}"/>
              </a:ext>
            </a:extLst>
          </p:cNvPr>
          <p:cNvPicPr>
            <a:picLocks noChangeAspect="1"/>
          </p:cNvPicPr>
          <p:nvPr/>
        </p:nvPicPr>
        <p:blipFill>
          <a:blip r:embed="rId5"/>
          <a:stretch>
            <a:fillRect/>
          </a:stretch>
        </p:blipFill>
        <p:spPr>
          <a:xfrm>
            <a:off x="1872251" y="2905960"/>
            <a:ext cx="4368924" cy="693480"/>
          </a:xfrm>
          <a:prstGeom prst="rect">
            <a:avLst/>
          </a:prstGeom>
        </p:spPr>
      </p:pic>
      <p:pic>
        <p:nvPicPr>
          <p:cNvPr id="10" name="Image 9">
            <a:extLst>
              <a:ext uri="{FF2B5EF4-FFF2-40B4-BE49-F238E27FC236}">
                <a16:creationId xmlns:a16="http://schemas.microsoft.com/office/drawing/2014/main" id="{6452E5CA-BEB8-2E5A-E46A-20DE69D135EA}"/>
              </a:ext>
            </a:extLst>
          </p:cNvPr>
          <p:cNvPicPr>
            <a:picLocks noChangeAspect="1"/>
          </p:cNvPicPr>
          <p:nvPr/>
        </p:nvPicPr>
        <p:blipFill>
          <a:blip r:embed="rId6"/>
          <a:stretch>
            <a:fillRect/>
          </a:stretch>
        </p:blipFill>
        <p:spPr>
          <a:xfrm>
            <a:off x="2064024" y="3818625"/>
            <a:ext cx="3140474" cy="317019"/>
          </a:xfrm>
          <a:prstGeom prst="rect">
            <a:avLst/>
          </a:prstGeom>
        </p:spPr>
      </p:pic>
      <p:pic>
        <p:nvPicPr>
          <p:cNvPr id="11" name="Image 10">
            <a:extLst>
              <a:ext uri="{FF2B5EF4-FFF2-40B4-BE49-F238E27FC236}">
                <a16:creationId xmlns:a16="http://schemas.microsoft.com/office/drawing/2014/main" id="{92EFB232-6598-7345-D4B0-08D9CF161BA9}"/>
              </a:ext>
            </a:extLst>
          </p:cNvPr>
          <p:cNvPicPr>
            <a:picLocks noChangeAspect="1"/>
          </p:cNvPicPr>
          <p:nvPr/>
        </p:nvPicPr>
        <p:blipFill>
          <a:blip r:embed="rId7"/>
          <a:stretch>
            <a:fillRect/>
          </a:stretch>
        </p:blipFill>
        <p:spPr>
          <a:xfrm>
            <a:off x="632728" y="4354829"/>
            <a:ext cx="1753514" cy="416088"/>
          </a:xfrm>
          <a:prstGeom prst="rect">
            <a:avLst/>
          </a:prstGeom>
        </p:spPr>
      </p:pic>
      <p:pic>
        <p:nvPicPr>
          <p:cNvPr id="12" name="Image 11" descr="Une image contenant Police, texte, blanc, diagramme&#10;&#10;Le contenu généré par l’IA peut être incorrect.">
            <a:extLst>
              <a:ext uri="{FF2B5EF4-FFF2-40B4-BE49-F238E27FC236}">
                <a16:creationId xmlns:a16="http://schemas.microsoft.com/office/drawing/2014/main" id="{9308B9AE-D00C-D0B4-5A91-3B42CAE279A4}"/>
              </a:ext>
            </a:extLst>
          </p:cNvPr>
          <p:cNvPicPr>
            <a:picLocks noChangeAspect="1"/>
          </p:cNvPicPr>
          <p:nvPr/>
        </p:nvPicPr>
        <p:blipFill>
          <a:blip r:embed="rId8"/>
          <a:stretch>
            <a:fillRect/>
          </a:stretch>
        </p:blipFill>
        <p:spPr>
          <a:xfrm>
            <a:off x="1839111" y="4970275"/>
            <a:ext cx="1753514" cy="1020406"/>
          </a:xfrm>
          <a:prstGeom prst="rect">
            <a:avLst/>
          </a:prstGeom>
        </p:spPr>
      </p:pic>
      <p:pic>
        <p:nvPicPr>
          <p:cNvPr id="13" name="Image 12">
            <a:extLst>
              <a:ext uri="{FF2B5EF4-FFF2-40B4-BE49-F238E27FC236}">
                <a16:creationId xmlns:a16="http://schemas.microsoft.com/office/drawing/2014/main" id="{F3152FA2-AA3A-3FF9-3DDC-E7D21DC1A33B}"/>
              </a:ext>
            </a:extLst>
          </p:cNvPr>
          <p:cNvPicPr>
            <a:picLocks noChangeAspect="1"/>
          </p:cNvPicPr>
          <p:nvPr/>
        </p:nvPicPr>
        <p:blipFill>
          <a:blip r:embed="rId9"/>
          <a:stretch>
            <a:fillRect/>
          </a:stretch>
        </p:blipFill>
        <p:spPr>
          <a:xfrm>
            <a:off x="3781463" y="5290471"/>
            <a:ext cx="4279763" cy="346740"/>
          </a:xfrm>
          <a:prstGeom prst="rect">
            <a:avLst/>
          </a:prstGeom>
        </p:spPr>
      </p:pic>
    </p:spTree>
    <p:extLst>
      <p:ext uri="{BB962C8B-B14F-4D97-AF65-F5344CB8AC3E}">
        <p14:creationId xmlns:p14="http://schemas.microsoft.com/office/powerpoint/2010/main" val="282630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5" name="Image 4" descr="Une image contenant texte, capture d’écran, ligne, Police&#10;&#10;Le contenu généré par l’IA peut être incorrect.">
            <a:extLst>
              <a:ext uri="{FF2B5EF4-FFF2-40B4-BE49-F238E27FC236}">
                <a16:creationId xmlns:a16="http://schemas.microsoft.com/office/drawing/2014/main" id="{86FCD688-DB3C-104E-6CE9-EA39FCA60648}"/>
              </a:ext>
            </a:extLst>
          </p:cNvPr>
          <p:cNvPicPr>
            <a:picLocks noChangeAspect="1"/>
          </p:cNvPicPr>
          <p:nvPr/>
        </p:nvPicPr>
        <p:blipFill>
          <a:blip r:embed="rId2"/>
          <a:stretch>
            <a:fillRect/>
          </a:stretch>
        </p:blipFill>
        <p:spPr>
          <a:xfrm>
            <a:off x="754046" y="2234986"/>
            <a:ext cx="9981302" cy="2929295"/>
          </a:xfrm>
          <a:prstGeom prst="rect">
            <a:avLst/>
          </a:prstGeom>
        </p:spPr>
      </p:pic>
    </p:spTree>
    <p:extLst>
      <p:ext uri="{BB962C8B-B14F-4D97-AF65-F5344CB8AC3E}">
        <p14:creationId xmlns:p14="http://schemas.microsoft.com/office/powerpoint/2010/main" val="41249527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9508-8181-16DD-B1BF-ACE788E4BF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E83FABB-2A66-C371-78CF-555BC47FDCCD}"/>
              </a:ext>
            </a:extLst>
          </p:cNvPr>
          <p:cNvSpPr>
            <a:spLocks noGrp="1"/>
          </p:cNvSpPr>
          <p:nvPr>
            <p:ph type="title"/>
          </p:nvPr>
        </p:nvSpPr>
        <p:spPr/>
        <p:txBody>
          <a:bodyPr/>
          <a:lstStyle/>
          <a:p>
            <a:r>
              <a:rPr lang="fr-FR" i="1" dirty="0">
                <a:solidFill>
                  <a:prstClr val="black"/>
                </a:solidFill>
                <a:latin typeface="Calibri" panose="020F0502020204030204"/>
              </a:rPr>
              <a:t> C’est la fin de notre séance. N’oubliez pas de réviser votre leçon.</a:t>
            </a:r>
          </a:p>
        </p:txBody>
      </p:sp>
      <p:sp>
        <p:nvSpPr>
          <p:cNvPr id="4" name="Espace réservé du contenu 3">
            <a:extLst>
              <a:ext uri="{FF2B5EF4-FFF2-40B4-BE49-F238E27FC236}">
                <a16:creationId xmlns:a16="http://schemas.microsoft.com/office/drawing/2014/main" id="{6292E3E0-C9A7-842B-A7BD-C0569196BCB0}"/>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3" name="Google Shape;1141;p76">
            <a:extLst>
              <a:ext uri="{FF2B5EF4-FFF2-40B4-BE49-F238E27FC236}">
                <a16:creationId xmlns:a16="http://schemas.microsoft.com/office/drawing/2014/main" id="{8AB5F802-6679-89FE-33B9-D7A03F37C863}"/>
              </a:ext>
            </a:extLst>
          </p:cNvPr>
          <p:cNvPicPr>
            <a:picLocks noChangeAspect="1"/>
          </p:cNvPicPr>
          <p:nvPr/>
        </p:nvPicPr>
        <p:blipFill>
          <a:blip r:embed="rId2">
            <a:alphaModFix/>
          </a:blip>
          <a:srcRect/>
          <a:stretch>
            <a:fillRect/>
          </a:stretch>
        </p:blipFill>
        <p:spPr>
          <a:xfrm>
            <a:off x="11503742" y="452067"/>
            <a:ext cx="570272" cy="539197"/>
          </a:xfrm>
          <a:prstGeom prst="rect">
            <a:avLst/>
          </a:prstGeom>
          <a:noFill/>
          <a:ln cap="flat">
            <a:noFill/>
          </a:ln>
        </p:spPr>
      </p:pic>
      <p:sp>
        <p:nvSpPr>
          <p:cNvPr id="12" name="ZoneTexte 7">
            <a:extLst>
              <a:ext uri="{FF2B5EF4-FFF2-40B4-BE49-F238E27FC236}">
                <a16:creationId xmlns:a16="http://schemas.microsoft.com/office/drawing/2014/main" id="{68A0E193-7E82-6603-BAFA-71DE4DF6EBD0}"/>
              </a:ext>
            </a:extLst>
          </p:cNvPr>
          <p:cNvSpPr txBox="1"/>
          <p:nvPr/>
        </p:nvSpPr>
        <p:spPr>
          <a:xfrm>
            <a:off x="633210" y="2707194"/>
            <a:ext cx="10298102" cy="646331"/>
          </a:xfrm>
          <a:prstGeom prst="rect">
            <a:avLst/>
          </a:prstGeom>
          <a:noFill/>
        </p:spPr>
        <p:txBody>
          <a:bodyPr wrap="square" rtlCol="0">
            <a:spAutoFit/>
          </a:bodyPr>
          <a:lstStyle/>
          <a:p>
            <a:pPr algn="ctr"/>
            <a:r>
              <a:rPr lang="fr-FR" sz="3600" i="1" dirty="0">
                <a:solidFill>
                  <a:prstClr val="black"/>
                </a:solidFill>
                <a:latin typeface="Calibri" panose="020F0502020204030204"/>
              </a:rPr>
              <a:t>A la prochaine séance!</a:t>
            </a:r>
          </a:p>
        </p:txBody>
      </p:sp>
    </p:spTree>
    <p:extLst>
      <p:ext uri="{BB962C8B-B14F-4D97-AF65-F5344CB8AC3E}">
        <p14:creationId xmlns:p14="http://schemas.microsoft.com/office/powerpoint/2010/main" val="2711011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p:txBody>
          <a:bodyPr>
            <a:normAutofit/>
          </a:bodyPr>
          <a:lstStyle/>
          <a:p>
            <a:pPr marL="285750" lvl="0" indent="-285750">
              <a:buFont typeface="Arial" panose="020B0604020202020204" pitchFamily="34" charset="0"/>
              <a:buChar char="•"/>
            </a:pPr>
            <a:r>
              <a:rPr lang="fr-FR" dirty="0"/>
              <a:t>identifie les hypothèses et la conclusion.</a:t>
            </a:r>
          </a:p>
          <a:p>
            <a:pPr marL="285750" lvl="0" indent="-285750">
              <a:buFont typeface="Arial" panose="020B0604020202020204" pitchFamily="34" charset="0"/>
              <a:buChar char="•"/>
            </a:pPr>
            <a:r>
              <a:rPr lang="fr-FR" dirty="0"/>
              <a:t>Appliquer le critère de congruence convenable.</a:t>
            </a:r>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p:txBody>
          <a:bodyPr/>
          <a:lstStyle/>
          <a:p>
            <a:r>
              <a:rPr lang="en-US" dirty="0" err="1"/>
              <a:t>Démontrer</a:t>
            </a:r>
            <a:endParaRPr lang="en-US" dirty="0"/>
          </a:p>
          <a:p>
            <a:r>
              <a:rPr lang="en-US" dirty="0"/>
              <a:t>Conclusion</a:t>
            </a:r>
          </a:p>
          <a:p>
            <a:r>
              <a:rPr lang="en-US" dirty="0" err="1"/>
              <a:t>Hypothèse</a:t>
            </a:r>
            <a:endParaRPr lang="en-US" dirty="0"/>
          </a:p>
          <a:p>
            <a:pPr marL="0" indent="0">
              <a:buNone/>
            </a:pP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lstStyle/>
          <a:p>
            <a:pPr marL="285750" lvl="0" indent="-285750">
              <a:buFont typeface="Arial" panose="020B0604020202020204" pitchFamily="34" charset="0"/>
              <a:buChar char="•"/>
            </a:pPr>
            <a:r>
              <a:rPr lang="fr-FR" dirty="0"/>
              <a:t>Se poser la question: « Quelles sont les données dont je dispose et quelle conclusion puis-je en tirer ? »</a:t>
            </a:r>
          </a:p>
          <a:p>
            <a:pPr marL="285750" lvl="0" indent="-285750">
              <a:buFont typeface="Arial" panose="020B0604020202020204" pitchFamily="34" charset="0"/>
              <a:buChar cha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 poser la question: </a:t>
            </a:r>
            <a:r>
              <a:rPr lang="fr-FR" dirty="0"/>
              <a:t>« Quelle propriété connais-je qui peut m’aider à  justifier la conclusion? »</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fontScale="92500" lnSpcReduction="10000"/>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Confondre hypothèse et conclusion. </a:t>
            </a:r>
          </a:p>
          <a:p>
            <a:pPr marL="285750" indent="-285750">
              <a:buFont typeface="Arial" panose="020B0604020202020204" pitchFamily="34" charset="0"/>
              <a:buChar char="•"/>
            </a:pPr>
            <a:r>
              <a:rPr lang="fr-FR" dirty="0"/>
              <a:t>Se tremper dans le choix du critère à utiliser.</a:t>
            </a:r>
          </a:p>
        </p:txBody>
      </p:sp>
    </p:spTree>
    <p:extLst>
      <p:ext uri="{BB962C8B-B14F-4D97-AF65-F5344CB8AC3E}">
        <p14:creationId xmlns:p14="http://schemas.microsoft.com/office/powerpoint/2010/main" val="1544351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1573</TotalTime>
  <Words>2212</Words>
  <Application>Microsoft Macintosh PowerPoint</Application>
  <PresentationFormat>Grand écran</PresentationFormat>
  <Paragraphs>227</Paragraphs>
  <Slides>59</Slides>
  <Notes>4</Notes>
  <HiddenSlides>7</HiddenSlides>
  <MMClips>0</MMClips>
  <ScaleCrop>false</ScaleCrop>
  <HeadingPairs>
    <vt:vector size="6" baseType="variant">
      <vt:variant>
        <vt:lpstr>Polices utilisées</vt:lpstr>
      </vt:variant>
      <vt:variant>
        <vt:i4>12</vt:i4>
      </vt:variant>
      <vt:variant>
        <vt:lpstr>Thème</vt:lpstr>
      </vt:variant>
      <vt:variant>
        <vt:i4>2</vt:i4>
      </vt:variant>
      <vt:variant>
        <vt:lpstr>Titres des diapositives</vt:lpstr>
      </vt:variant>
      <vt:variant>
        <vt:i4>59</vt:i4>
      </vt:variant>
    </vt:vector>
  </HeadingPairs>
  <TitlesOfParts>
    <vt:vector size="73" baseType="lpstr">
      <vt:lpstr>Yu Mincho</vt:lpstr>
      <vt:lpstr>Aptos</vt:lpstr>
      <vt:lpstr>Aptos Display</vt:lpstr>
      <vt:lpstr>Arial</vt:lpstr>
      <vt:lpstr>Calibri</vt:lpstr>
      <vt:lpstr>Cambria Math</vt:lpstr>
      <vt:lpstr>Dosis</vt:lpstr>
      <vt:lpstr>Georgia</vt:lpstr>
      <vt:lpstr>OHWVKV+Calibri</vt:lpstr>
      <vt:lpstr>OXWVKV+Symbol</vt:lpstr>
      <vt:lpstr>Play</vt:lpstr>
      <vt:lpstr>Wingdings</vt:lpstr>
      <vt:lpstr>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Présentation PowerPoint</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Observez la figure ci-dessous, puis répondez par vrai ou faux.</vt:lpstr>
      <vt:lpstr>Nous appliquons le critère (CCC) de congruence de deux triangles</vt:lpstr>
      <vt:lpstr> Observez la figure ci-dessous, puis répondez par vrai ou faux</vt:lpstr>
      <vt:lpstr> Nous appliquons le critère (CAC) de congruence de deux triangles. L’angle de même mesure est entre les côtés de même longueur</vt:lpstr>
      <vt:lpstr> Observez la figure ci-dessous, puis répondez par vrai ou faux</vt:lpstr>
      <vt:lpstr> Nous appliquons le critère (ACA) de congruence de deux triangles. Le côté de même longueur est commun aux angles de même mesure</vt:lpstr>
      <vt:lpstr>m  et n sont deux droites et l est une sécante</vt:lpstr>
      <vt:lpstr>Si les deux droites sont parallèles, alors les angles alternes-internes sont égaux</vt:lpstr>
      <vt:lpstr>Parfait! On se rappelle les trois critères de congruence de deux triangles</vt:lpstr>
      <vt:lpstr>Présentation PowerPoint</vt:lpstr>
      <vt:lpstr>Exprimez vos avis.</vt:lpstr>
      <vt:lpstr>A la fin de cette séance, vous serez capables de:</vt:lpstr>
      <vt:lpstr>Présentation PowerPoint</vt:lpstr>
      <vt:lpstr>Je vous montre, à partir d’exemples, le schéma général d’une démonstration</vt:lpstr>
      <vt:lpstr>Voici un 2ème exemple</vt:lpstr>
      <vt:lpstr>Maintenant, je vous présente un exemple dans lequel je démontre un résultat</vt:lpstr>
      <vt:lpstr>Pour démontrer, je pars des données et de ce qu’on veut prouver. Ensuite, je cherche une règle ou un résultat déjà connu qui permet d’arriver à la conclusion.</vt:lpstr>
      <vt:lpstr>Je rappelle la démonstration que je viens de faire</vt:lpstr>
      <vt:lpstr>Présentation PowerPoint</vt:lpstr>
      <vt:lpstr>Complétez</vt:lpstr>
      <vt:lpstr> Les hypothèses sont les données </vt:lpstr>
      <vt:lpstr>Complétez</vt:lpstr>
      <vt:lpstr>La conclusion est le résultat qu’on veut prouver ou justifier en utilisant les hypothèses et les résultats connus.</vt:lpstr>
      <vt:lpstr>Complétez</vt:lpstr>
      <vt:lpstr> Les hypothèses sont les données </vt:lpstr>
      <vt:lpstr>Complétez.</vt:lpstr>
      <vt:lpstr>La conclusion est le résultat qu’on veut prouver ou justifier en utilisant les hypothèses et les résultats connus.</vt:lpstr>
      <vt:lpstr> Répondez par vrai ou faux.</vt:lpstr>
      <vt:lpstr>Les hypothèses et ce que l’on veut démontrer m’aident à me rappeler le résultat à utiliser.</vt:lpstr>
      <vt:lpstr>Présentation PowerPoint</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comment démontrer la congruence de deux triangles.</vt:lpstr>
      <vt:lpstr>Voici l’exercice à faire à la maison pour la séance prochaine.</vt:lpstr>
      <vt:lpstr> 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Microsoft Office User</cp:lastModifiedBy>
  <cp:revision>151</cp:revision>
  <dcterms:created xsi:type="dcterms:W3CDTF">2025-11-03T10:55:47Z</dcterms:created>
  <dcterms:modified xsi:type="dcterms:W3CDTF">2026-02-11T22:07:12Z</dcterms:modified>
</cp:coreProperties>
</file>