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7"/>
  </p:notesMasterIdLst>
  <p:handoutMasterIdLst>
    <p:handoutMasterId r:id="rId58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568" r:id="rId15"/>
    <p:sldId id="2147483567" r:id="rId16"/>
    <p:sldId id="2134806564" r:id="rId17"/>
    <p:sldId id="2147483569" r:id="rId18"/>
    <p:sldId id="2147483647" r:id="rId19"/>
    <p:sldId id="2147483556" r:id="rId20"/>
    <p:sldId id="2147483557" r:id="rId21"/>
    <p:sldId id="2134806568" r:id="rId22"/>
    <p:sldId id="2134805874" r:id="rId23"/>
    <p:sldId id="2134805878" r:id="rId24"/>
    <p:sldId id="2147483554" r:id="rId25"/>
    <p:sldId id="2134806573" r:id="rId26"/>
    <p:sldId id="2147483558" r:id="rId27"/>
    <p:sldId id="2147483636" r:id="rId28"/>
    <p:sldId id="2147483637" r:id="rId29"/>
    <p:sldId id="2147483638" r:id="rId30"/>
    <p:sldId id="2147483646" r:id="rId31"/>
    <p:sldId id="2134806108" r:id="rId32"/>
    <p:sldId id="2147483645" r:id="rId33"/>
    <p:sldId id="2147483572" r:id="rId34"/>
    <p:sldId id="2147483573" r:id="rId35"/>
    <p:sldId id="2147483577" r:id="rId36"/>
    <p:sldId id="2147483575" r:id="rId37"/>
    <p:sldId id="2147483571" r:id="rId38"/>
    <p:sldId id="2147483576" r:id="rId39"/>
    <p:sldId id="2147483574" r:id="rId40"/>
    <p:sldId id="2147483578" r:id="rId41"/>
    <p:sldId id="2147483639" r:id="rId42"/>
    <p:sldId id="2147483640" r:id="rId43"/>
    <p:sldId id="2147483641" r:id="rId44"/>
    <p:sldId id="2147483642" r:id="rId45"/>
    <p:sldId id="2134806577" r:id="rId46"/>
    <p:sldId id="2134806551" r:id="rId47"/>
    <p:sldId id="2134806578" r:id="rId48"/>
    <p:sldId id="2147483579" r:id="rId49"/>
    <p:sldId id="2134806579" r:id="rId50"/>
    <p:sldId id="2134806088" r:id="rId51"/>
    <p:sldId id="2134806580" r:id="rId52"/>
    <p:sldId id="2134806582" r:id="rId53"/>
    <p:sldId id="2134806536" r:id="rId54"/>
    <p:sldId id="2134806535" r:id="rId55"/>
    <p:sldId id="2134806584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568"/>
            <p14:sldId id="2147483567"/>
            <p14:sldId id="2134806564"/>
            <p14:sldId id="2147483569"/>
          </p14:sldIdLst>
        </p14:section>
        <p14:section name="Lexique" id="{343C6800-A84D-49D7-8DE8-BBB1B42005B7}">
          <p14:sldIdLst>
            <p14:sldId id="2147483647"/>
          </p14:sldIdLst>
        </p14:section>
        <p14:section name="Déclaration de l’objectif de la séance" id="{1F7A1ED2-DD19-4DF3-BC26-A1D65FFD1118}">
          <p14:sldIdLst/>
        </p14:section>
        <p14:section name="Tâche principale" id="{A2A5D278-252D-471E-A046-E0EEBB7C2D2B}">
          <p14:sldIdLst>
            <p14:sldId id="2147483556"/>
            <p14:sldId id="2147483557"/>
            <p14:sldId id="2134806568"/>
            <p14:sldId id="2134805874"/>
            <p14:sldId id="2134805878"/>
            <p14:sldId id="2147483554"/>
            <p14:sldId id="2134806573"/>
            <p14:sldId id="2147483558"/>
            <p14:sldId id="2147483636"/>
            <p14:sldId id="2147483637"/>
            <p14:sldId id="2147483638"/>
            <p14:sldId id="2147483646"/>
            <p14:sldId id="2134806108"/>
            <p14:sldId id="2147483645"/>
          </p14:sldIdLst>
        </p14:section>
        <p14:section name="Pratique en binôme" id="{FBF6C3DA-BDD6-43C8-8043-82F3BE3C64FD}">
          <p14:sldIdLst/>
        </p14:section>
        <p14:section name="Pratique autonome" id="{40CD8AAE-F9F0-47C4-A7F7-0976D79B8EC9}">
          <p14:sldIdLst/>
        </p14:section>
        <p14:section name="Clôture" id="{8EB5D3A0-81F1-4DE6-BEB2-58DE24DBB138}">
          <p14:sldIdLst/>
        </p14:section>
        <p14:section name="Fin de la séance" id="{44B71B2B-D974-4F2C-B5A1-E1796678D1E2}">
          <p14:sldIdLst>
            <p14:sldId id="2147483572"/>
            <p14:sldId id="2147483573"/>
            <p14:sldId id="2147483577"/>
            <p14:sldId id="2147483575"/>
            <p14:sldId id="2147483571"/>
            <p14:sldId id="2147483576"/>
            <p14:sldId id="2147483574"/>
            <p14:sldId id="2147483578"/>
            <p14:sldId id="2147483639"/>
            <p14:sldId id="2147483640"/>
            <p14:sldId id="2147483641"/>
            <p14:sldId id="2147483642"/>
            <p14:sldId id="2134806577"/>
            <p14:sldId id="2134806551"/>
            <p14:sldId id="2134806578"/>
            <p14:sldId id="2147483579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0040C0"/>
    <a:srgbClr val="AB20B6"/>
    <a:srgbClr val="FF6565"/>
    <a:srgbClr val="DC94DE"/>
    <a:srgbClr val="B27096"/>
    <a:srgbClr val="FDDF43"/>
    <a:srgbClr val="EB926C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47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33431-6851-A8C1-D583-6A4C5628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5526D7-6C97-D1A9-FDE0-D3D8E54FD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5958EA-71BE-498E-8FD0-E7581318D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2FB38-BF12-CC35-0883-CB633AE6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929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0.png"/><Relationship Id="rId5" Type="http://schemas.openxmlformats.org/officeDocument/2006/relationships/image" Target="../media/image440.png"/><Relationship Id="rId4" Type="http://schemas.openxmlformats.org/officeDocument/2006/relationships/image" Target="../media/image4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1.png"/><Relationship Id="rId13" Type="http://schemas.openxmlformats.org/officeDocument/2006/relationships/image" Target="../media/image560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12" Type="http://schemas.openxmlformats.org/officeDocument/2006/relationships/image" Target="../media/image5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11" Type="http://schemas.openxmlformats.org/officeDocument/2006/relationships/image" Target="../media/image540.png"/><Relationship Id="rId5" Type="http://schemas.openxmlformats.org/officeDocument/2006/relationships/image" Target="../media/image54.png"/><Relationship Id="rId15" Type="http://schemas.openxmlformats.org/officeDocument/2006/relationships/image" Target="../media/image58.png"/><Relationship Id="rId10" Type="http://schemas.openxmlformats.org/officeDocument/2006/relationships/image" Target="../media/image531.png"/><Relationship Id="rId4" Type="http://schemas.openxmlformats.org/officeDocument/2006/relationships/image" Target="../media/image7.png"/><Relationship Id="rId9" Type="http://schemas.openxmlformats.org/officeDocument/2006/relationships/image" Target="../media/image521.png"/><Relationship Id="rId1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7.png"/><Relationship Id="rId7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0.png"/><Relationship Id="rId4" Type="http://schemas.openxmlformats.org/officeDocument/2006/relationships/image" Target="../media/image5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3" Type="http://schemas.openxmlformats.org/officeDocument/2006/relationships/image" Target="../media/image63.png"/><Relationship Id="rId7" Type="http://schemas.openxmlformats.org/officeDocument/2006/relationships/image" Target="../media/image6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0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.png"/><Relationship Id="rId7" Type="http://schemas.openxmlformats.org/officeDocument/2006/relationships/image" Target="../media/image67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3" Type="http://schemas.openxmlformats.org/officeDocument/2006/relationships/image" Target="../media/image76.png"/><Relationship Id="rId7" Type="http://schemas.openxmlformats.org/officeDocument/2006/relationships/image" Target="../media/image7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0.png"/><Relationship Id="rId5" Type="http://schemas.openxmlformats.org/officeDocument/2006/relationships/image" Target="../media/image65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3" Type="http://schemas.openxmlformats.org/officeDocument/2006/relationships/image" Target="../media/image7.png"/><Relationship Id="rId7" Type="http://schemas.openxmlformats.org/officeDocument/2006/relationships/image" Target="../media/image82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87.png"/><Relationship Id="rId4" Type="http://schemas.openxmlformats.org/officeDocument/2006/relationships/image" Target="../media/image8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0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02.png"/><Relationship Id="rId21" Type="http://schemas.openxmlformats.org/officeDocument/2006/relationships/image" Target="../media/image123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image" Target="../media/image13.png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5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fr-FR" sz="2667" b="1" kern="0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902085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400" kern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18523" y="464938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3"/>
              </a:rPr>
              <a:t>Graphe de l’équation :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𝒂𝒙 + 𝒃𝒚 = 𝒄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27847" y="5402613"/>
            <a:ext cx="5391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CIDFont+F2"/>
              </a:rPr>
              <a:t>Tracer le graphe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𝒙 = 𝒂 </a:t>
            </a:r>
            <a:r>
              <a:rPr lang="fr-FR" dirty="0" smtClean="0">
                <a:solidFill>
                  <a:schemeClr val="bg1"/>
                </a:solidFill>
                <a:latin typeface="CIDFont+F2"/>
              </a:rPr>
              <a:t>et de     l’équation 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𝒚 = 𝒃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=""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910886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2544728" y="3245216"/>
            <a:ext cx="5714054" cy="7273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Droite parallèle à l’axe des abscisses</a:t>
            </a:r>
            <a:endParaRPr lang="fr-FR" sz="28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544727" y="4600169"/>
            <a:ext cx="5714055" cy="7273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Droite parallèle à l’axe des ordonnées</a:t>
            </a:r>
            <a:endParaRPr lang="fr-FR" sz="28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466906" y="1867711"/>
            <a:ext cx="5791876" cy="6483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sz="2800" dirty="0" smtClean="0"/>
              <a:t>graphe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choisissez les bonnes réponses? 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140" y="1814229"/>
            <a:ext cx="4953429" cy="3292125"/>
          </a:xfrm>
          <a:prstGeom prst="rect">
            <a:avLst/>
          </a:prstGeom>
        </p:spPr>
      </p:pic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774699" y="2018319"/>
            <a:ext cx="49124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Choisissez les bonnes réponses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671209" y="3090959"/>
                <a:ext cx="2081719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fr-FR" sz="2400" b="0" i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m:rPr>
                          <m:sty m:val="p"/>
                        </m:rPr>
                        <a:rPr lang="fr-FR" sz="2400" b="0" i="0" dirty="0" smtClean="0">
                          <a:latin typeface="Cambria Math" panose="02040503050406030204" pitchFamily="18" charset="0"/>
                        </a:rPr>
                        <m:t>OI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09" y="3090959"/>
                <a:ext cx="208171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11"/>
          <p:cNvCxnSpPr/>
          <p:nvPr/>
        </p:nvCxnSpPr>
        <p:spPr>
          <a:xfrm flipH="1">
            <a:off x="1673158" y="3145679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1760704" y="3145679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4189379" y="3109641"/>
                <a:ext cx="2081719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fr-FR" sz="2400" b="0" i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m:rPr>
                          <m:sty m:val="p"/>
                        </m:rPr>
                        <a:rPr lang="fr-FR" sz="2400" b="0" i="0" dirty="0" smtClean="0">
                          <a:latin typeface="Cambria Math" panose="02040503050406030204" pitchFamily="18" charset="0"/>
                        </a:rPr>
                        <m:t>OJ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379" y="3109641"/>
                <a:ext cx="2081719" cy="461665"/>
              </a:xfrm>
              <a:prstGeom prst="rect">
                <a:avLst/>
              </a:prstGeom>
              <a:blipFill>
                <a:blip r:embed="rId6"/>
                <a:stretch>
                  <a:fillRect b="-129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/>
          <p:cNvCxnSpPr/>
          <p:nvPr/>
        </p:nvCxnSpPr>
        <p:spPr>
          <a:xfrm flipH="1">
            <a:off x="5251612" y="3181834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>
            <a:off x="5152418" y="3175992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Ellipse 1"/>
          <p:cNvSpPr/>
          <p:nvPr/>
        </p:nvSpPr>
        <p:spPr>
          <a:xfrm>
            <a:off x="10138787" y="4139921"/>
            <a:ext cx="70338" cy="70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0209125" y="4210259"/>
            <a:ext cx="422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0173956" y="2018319"/>
            <a:ext cx="35169" cy="295561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710118" y="4405003"/>
                <a:ext cx="2081719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fr-FR" sz="2400" b="0" i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m:rPr>
                          <m:sty m:val="p"/>
                        </m:rPr>
                        <a:rPr lang="fr-FR" sz="2400" b="0" i="0" dirty="0" smtClean="0">
                          <a:latin typeface="Cambria Math" panose="02040503050406030204" pitchFamily="18" charset="0"/>
                        </a:rPr>
                        <m:t>OI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18" y="4405003"/>
                <a:ext cx="208171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4130673" y="4410838"/>
                <a:ext cx="2081719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fr-FR" sz="2400" b="0" i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m:rPr>
                          <m:sty m:val="p"/>
                        </m:rPr>
                        <a:rPr lang="fr-FR" sz="2400" b="0" i="0" dirty="0" smtClean="0">
                          <a:latin typeface="Cambria Math" panose="02040503050406030204" pitchFamily="18" charset="0"/>
                        </a:rPr>
                        <m:t>OJ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673" y="4410838"/>
                <a:ext cx="2081719" cy="461665"/>
              </a:xfrm>
              <a:prstGeom prst="rect">
                <a:avLst/>
              </a:prstGeom>
              <a:blipFill>
                <a:blip r:embed="rId8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eur droit 24"/>
          <p:cNvCxnSpPr/>
          <p:nvPr/>
        </p:nvCxnSpPr>
        <p:spPr>
          <a:xfrm flipH="1">
            <a:off x="1838524" y="4505889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H="1">
            <a:off x="1750977" y="4505888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H="1">
            <a:off x="5191328" y="4534200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H="1">
            <a:off x="5110617" y="4509546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/>
              <p:cNvSpPr txBox="1"/>
              <p:nvPr/>
            </p:nvSpPr>
            <p:spPr>
              <a:xfrm>
                <a:off x="1650770" y="3110412"/>
                <a:ext cx="2081719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fr-FR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m:rPr>
                          <m:sty m:val="p"/>
                        </m:rPr>
                        <a:rPr lang="fr-FR" sz="24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OI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70" y="3110412"/>
                <a:ext cx="208171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7"/>
          <p:cNvCxnSpPr/>
          <p:nvPr/>
        </p:nvCxnSpPr>
        <p:spPr>
          <a:xfrm flipH="1">
            <a:off x="2691629" y="3211298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2591420" y="3193265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989454" y="2361652"/>
            <a:ext cx="50486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dirty="0" smtClean="0"/>
              <a:t>la droite AB est parallèle à l’axe des abscisses OI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974" y="1807093"/>
            <a:ext cx="4953429" cy="3292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/>
              <p:cNvSpPr txBox="1"/>
              <p:nvPr/>
            </p:nvSpPr>
            <p:spPr>
              <a:xfrm>
                <a:off x="1432063" y="4792675"/>
                <a:ext cx="2081719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fr-FR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m:rPr>
                          <m:sty m:val="p"/>
                        </m:rPr>
                        <a:rPr lang="fr-FR" sz="24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OJ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63" y="4792675"/>
                <a:ext cx="2081719" cy="461665"/>
              </a:xfrm>
              <a:prstGeom prst="rect">
                <a:avLst/>
              </a:prstGeom>
              <a:blipFill>
                <a:blip r:embed="rId5"/>
                <a:stretch>
                  <a:fillRect b="-129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/>
          <p:cNvCxnSpPr/>
          <p:nvPr/>
        </p:nvCxnSpPr>
        <p:spPr>
          <a:xfrm flipH="1">
            <a:off x="2395102" y="4893561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H="1">
            <a:off x="2472922" y="4914948"/>
            <a:ext cx="77820" cy="2598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870549" y="3913520"/>
            <a:ext cx="50486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dirty="0" smtClean="0"/>
              <a:t>la droite BE est parallèle à l’axe des ordonnées OJ</a:t>
            </a:r>
            <a:endParaRPr lang="fr-FR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10005646" y="2219224"/>
            <a:ext cx="35169" cy="295561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Ellipse 3"/>
          <p:cNvSpPr/>
          <p:nvPr/>
        </p:nvSpPr>
        <p:spPr>
          <a:xfrm>
            <a:off x="9988062" y="4098186"/>
            <a:ext cx="70338" cy="112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0120832" y="4282852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3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dirty="0">
                <a:solidFill>
                  <a:schemeClr val="bg1">
                    <a:lumMod val="65000"/>
                  </a:schemeClr>
                </a:solidFill>
              </a:rPr>
              <a:t>Déterminer les cordonnées des points: A, B, C et </a:t>
            </a:r>
            <a:r>
              <a:rPr lang="fr-MA" sz="1600" dirty="0" smtClean="0">
                <a:solidFill>
                  <a:schemeClr val="bg1">
                    <a:lumMod val="65000"/>
                  </a:schemeClr>
                </a:solidFill>
              </a:rPr>
              <a:t>D.</a:t>
            </a:r>
            <a:endParaRPr lang="fr-F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140" y="1814229"/>
            <a:ext cx="4953429" cy="329212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74699" y="2568101"/>
            <a:ext cx="546073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 smtClean="0"/>
              <a:t>Déterminer les cordonnées des points: A, B, C et D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:voici la réponse: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sp>
        <p:nvSpPr>
          <p:cNvPr id="6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140" y="1814229"/>
            <a:ext cx="4953429" cy="329212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28017" y="1508018"/>
            <a:ext cx="563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 smtClean="0"/>
              <a:t>Les coordonnées des points sont: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/>
              <p:cNvSpPr txBox="1"/>
              <p:nvPr/>
            </p:nvSpPr>
            <p:spPr>
              <a:xfrm>
                <a:off x="600532" y="2170174"/>
                <a:ext cx="33365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(0;2)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32" y="2170174"/>
                <a:ext cx="3336587" cy="369332"/>
              </a:xfrm>
              <a:prstGeom prst="rect">
                <a:avLst/>
              </a:prstGeom>
              <a:blipFill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/>
              <p:cNvSpPr txBox="1"/>
              <p:nvPr/>
            </p:nvSpPr>
            <p:spPr>
              <a:xfrm>
                <a:off x="428017" y="2918298"/>
                <a:ext cx="36673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(3;2)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17" y="2918298"/>
                <a:ext cx="3667328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/>
              <p:cNvSpPr txBox="1"/>
              <p:nvPr/>
            </p:nvSpPr>
            <p:spPr>
              <a:xfrm>
                <a:off x="539586" y="3830916"/>
                <a:ext cx="3458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(−3;2)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86" y="3830916"/>
                <a:ext cx="3458481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/>
              <p:cNvSpPr txBox="1"/>
              <p:nvPr/>
            </p:nvSpPr>
            <p:spPr>
              <a:xfrm>
                <a:off x="539586" y="4733458"/>
                <a:ext cx="3458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(2;2)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86" y="4733458"/>
                <a:ext cx="3458481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/>
          <p:cNvSpPr txBox="1"/>
          <p:nvPr/>
        </p:nvSpPr>
        <p:spPr>
          <a:xfrm>
            <a:off x="1255138" y="5527184"/>
            <a:ext cx="904672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400" dirty="0" smtClean="0"/>
              <a:t>Les quatre points appartiennent à une droite parallèle à l’axe des abscisses, Ils ont tous la même ordonnée: </a:t>
            </a:r>
            <a:r>
              <a:rPr lang="fr-MA" sz="2400" dirty="0" smtClean="0">
                <a:solidFill>
                  <a:srgbClr val="FF0000"/>
                </a:solidFill>
              </a:rPr>
              <a:t>2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dirty="0">
                <a:solidFill>
                  <a:schemeClr val="bg1">
                    <a:lumMod val="65000"/>
                  </a:schemeClr>
                </a:solidFill>
              </a:rPr>
              <a:t>Quelle est l’ordonnée de n’importe quel </a:t>
            </a:r>
            <a:r>
              <a:rPr lang="fr-MA" sz="1600" dirty="0" smtClean="0">
                <a:solidFill>
                  <a:schemeClr val="bg1">
                    <a:lumMod val="65000"/>
                  </a:schemeClr>
                </a:solidFill>
              </a:rPr>
              <a:t>point </a:t>
            </a:r>
            <a:r>
              <a:rPr lang="fr-MA" sz="1600" dirty="0">
                <a:solidFill>
                  <a:schemeClr val="bg1">
                    <a:lumMod val="65000"/>
                  </a:schemeClr>
                </a:solidFill>
              </a:rPr>
              <a:t>de la droite: AB</a:t>
            </a:r>
            <a:r>
              <a:rPr lang="fr-MA" sz="1600" dirty="0" smtClean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fr-F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140" y="1814229"/>
            <a:ext cx="4953429" cy="3292125"/>
          </a:xfrm>
          <a:prstGeom prst="rect">
            <a:avLst/>
          </a:prstGeom>
        </p:spPr>
      </p:pic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08000" y="1814229"/>
            <a:ext cx="5649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dirty="0" smtClean="0"/>
              <a:t>Quelle est l’ordonnée de n’importe quel point de la droite: AB?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914400" y="3822970"/>
            <a:ext cx="53210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L’ordonnée des points qui appartiennent à la droite AB est:</a:t>
            </a:r>
            <a:r>
              <a:rPr lang="fr-FR" sz="2800" dirty="0" smtClean="0">
                <a:solidFill>
                  <a:srgbClr val="FF0000"/>
                </a:solidFill>
              </a:rPr>
              <a:t>2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50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répondre aux questions ci-dessous: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53" y="2262675"/>
            <a:ext cx="10398868" cy="2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réponse,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7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869911" y="2627002"/>
            <a:ext cx="1636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508" y="1382104"/>
            <a:ext cx="4968671" cy="43437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765809" y="1906621"/>
                <a:ext cx="4516310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 le point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fr-MA" sz="2400" dirty="0" smtClean="0"/>
                  <a:t> a une ordonnée nulle donc il appartient à l’axe des abscisses: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𝑂𝐼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906621"/>
                <a:ext cx="4516310" cy="1200329"/>
              </a:xfrm>
              <a:prstGeom prst="rect">
                <a:avLst/>
              </a:prstGeom>
              <a:blipFill>
                <a:blip r:embed="rId4"/>
                <a:stretch>
                  <a:fillRect l="-2022" t="-3518" b="-100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684966" y="4337707"/>
                <a:ext cx="4597153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Le point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fr-MA" sz="2400" dirty="0" smtClean="0"/>
                  <a:t> a une abscisse nulle donc il appartient à l’axe des ordonnées: O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66" y="4337707"/>
                <a:ext cx="4597153" cy="1200329"/>
              </a:xfrm>
              <a:prstGeom prst="rect">
                <a:avLst/>
              </a:prstGeom>
              <a:blipFill>
                <a:blip r:embed="rId5"/>
                <a:stretch>
                  <a:fillRect l="-1852" t="-3535" b="-106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8521843" y="4056433"/>
                <a:ext cx="1001949" cy="37937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(2;0)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1843" y="4056433"/>
                <a:ext cx="1001949" cy="379379"/>
              </a:xfrm>
              <a:prstGeom prst="rect">
                <a:avLst/>
              </a:prstGeom>
              <a:blipFill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6688014" y="5035148"/>
                <a:ext cx="1064931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(0;−3)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8014" y="5035148"/>
                <a:ext cx="1064931" cy="369332"/>
              </a:xfrm>
              <a:prstGeom prst="rect">
                <a:avLst/>
              </a:prstGeom>
              <a:blipFill>
                <a:blip r:embed="rId7"/>
                <a:stretch>
                  <a:fillRect l="-565" b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914400" y="3145208"/>
                <a:ext cx="981723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dirty="0" smtClean="0"/>
                  <a:t>Comment peut-on</a:t>
                </a:r>
                <a:r>
                  <a:rPr lang="fr-FR" sz="2800" dirty="0" smtClean="0"/>
                  <a:t>  le graphes de l’équations</a:t>
                </a:r>
                <a:r>
                  <a:rPr lang="fr-FR" sz="2800" dirty="0" smtClean="0"/>
                  <a:t>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fr-FR" sz="2800" dirty="0" smtClean="0"/>
                  <a:t> </a:t>
                </a:r>
                <a:r>
                  <a:rPr lang="fr-FR" sz="2800" dirty="0" smtClean="0"/>
                  <a:t>et le graphe de l’équation: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r>
                  <a:rPr lang="fr-FR" sz="2800" dirty="0" smtClean="0"/>
                  <a:t>?</a:t>
                </a:r>
                <a:endParaRPr lang="fr-FR" sz="28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145208"/>
                <a:ext cx="9817239" cy="954107"/>
              </a:xfrm>
              <a:prstGeom prst="rect">
                <a:avLst/>
              </a:prstGeom>
              <a:blipFill>
                <a:blip r:embed="rId3"/>
                <a:stretch>
                  <a:fillRect t="-6410" r="-186" b="-179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907915"/>
            <a:ext cx="10908576" cy="80554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7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0822" y="3079854"/>
            <a:ext cx="8594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CIDFont+F2"/>
              </a:rPr>
              <a:t>Tracer le graphe de l’équation </a:t>
            </a:r>
            <a:r>
              <a:rPr lang="fr-FR" sz="2400" dirty="0">
                <a:latin typeface="CIDFont+F4"/>
              </a:rPr>
              <a:t>𝒙 = 𝒂 </a:t>
            </a:r>
            <a:r>
              <a:rPr lang="fr-FR" sz="2400" dirty="0" smtClean="0">
                <a:latin typeface="CIDFont+F2"/>
              </a:rPr>
              <a:t>et de l’équation  </a:t>
            </a:r>
            <a:r>
              <a:rPr lang="fr-FR" sz="2400" dirty="0">
                <a:latin typeface="CIDFont+F4"/>
              </a:rPr>
              <a:t>𝒚 = 𝒃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1514748" y="2869660"/>
                <a:ext cx="9357568" cy="138499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800" dirty="0" smtClean="0"/>
                  <a:t>Tracer le graphe de l’équation: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0" i="0" dirty="0" smtClean="0">
                    <a:solidFill>
                      <a:schemeClr val="tx1"/>
                    </a:solidFill>
                    <a:latin typeface="+mj-lt"/>
                  </a:rPr>
                  <a:t>et  le graphe de l′équation 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2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fr-FR" sz="2800" b="0" i="0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ctr"/>
                <a:r>
                  <a:rPr lang="fr-FR" sz="2800" b="0" i="0" dirty="0" smtClean="0">
                    <a:solidFill>
                      <a:srgbClr val="0040C0"/>
                    </a:solidFill>
                    <a:latin typeface="+mj-lt"/>
                  </a:rPr>
                  <a:t>comme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: </m:t>
                    </m:r>
                    <m:r>
                      <a:rPr lang="fr-FR" sz="2800" b="0" i="1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0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2 </m:t>
                    </m:r>
                    <m:r>
                      <m:rPr>
                        <m:sty m:val="p"/>
                      </m:rPr>
                      <a:rPr lang="fr-FR" sz="2800" b="0" i="0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800" b="0" i="0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800" b="0" i="0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800" b="0" i="0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endParaRPr lang="fr-FR" sz="2800" dirty="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748" y="2869660"/>
                <a:ext cx="9357568" cy="1384995"/>
              </a:xfrm>
              <a:prstGeom prst="rect">
                <a:avLst/>
              </a:prstGeom>
              <a:blipFill>
                <a:blip r:embed="rId3"/>
                <a:stretch>
                  <a:fillRect l="-1105" t="-3930" r="-3056" b="-113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=""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823101" y="192253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voici un exemple pour </a:t>
                </a:r>
                <a:r>
                  <a:rPr lang="fr-MA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vous montrer comment tracer le graphe de l’équation</a:t>
                </a:r>
                <a14:m>
                  <m:oMath xmlns:m="http://schemas.openxmlformats.org/officeDocument/2006/math">
                    <m:r>
                      <a:rPr lang="fr-MA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01" y="192253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incite les élèves à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suivre et rappelle comment on résous une équation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117376" y="1104678"/>
                <a:ext cx="7264958" cy="46166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Exemple1: tracer le graphe de l’équation: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376" y="1104678"/>
                <a:ext cx="7264958" cy="461665"/>
              </a:xfrm>
              <a:prstGeom prst="rect">
                <a:avLst/>
              </a:prstGeom>
              <a:blipFill>
                <a:blip r:embed="rId5"/>
                <a:stretch>
                  <a:fillRect l="-125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/>
              <p:cNvSpPr txBox="1"/>
              <p:nvPr/>
            </p:nvSpPr>
            <p:spPr>
              <a:xfrm>
                <a:off x="1148912" y="2008525"/>
                <a:ext cx="920188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400" dirty="0" smtClean="0"/>
                  <a:t>L’équation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fr-MA" sz="2400" dirty="0" smtClean="0"/>
                  <a:t> s’écrit aussi: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+0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912" y="2008525"/>
                <a:ext cx="9201885" cy="461665"/>
              </a:xfrm>
              <a:prstGeom prst="rect">
                <a:avLst/>
              </a:prstGeom>
              <a:blipFill>
                <a:blip r:embed="rId6"/>
                <a:stretch>
                  <a:fillRect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au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897494"/>
                  </p:ext>
                </p:extLst>
              </p:nvPr>
            </p:nvGraphicFramePr>
            <p:xfrm>
              <a:off x="823101" y="3013316"/>
              <a:ext cx="10682262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60881">
                      <a:extLst>
                        <a:ext uri="{9D8B030D-6E8A-4147-A177-3AD203B41FA5}">
                          <a16:colId xmlns:a16="http://schemas.microsoft.com/office/drawing/2014/main" val="680696342"/>
                        </a:ext>
                      </a:extLst>
                    </a:gridCol>
                    <a:gridCol w="2092450">
                      <a:extLst>
                        <a:ext uri="{9D8B030D-6E8A-4147-A177-3AD203B41FA5}">
                          <a16:colId xmlns:a16="http://schemas.microsoft.com/office/drawing/2014/main" val="1919974927"/>
                        </a:ext>
                      </a:extLst>
                    </a:gridCol>
                    <a:gridCol w="1298305">
                      <a:extLst>
                        <a:ext uri="{9D8B030D-6E8A-4147-A177-3AD203B41FA5}">
                          <a16:colId xmlns:a16="http://schemas.microsoft.com/office/drawing/2014/main" val="2531469426"/>
                        </a:ext>
                      </a:extLst>
                    </a:gridCol>
                    <a:gridCol w="1049031">
                      <a:extLst>
                        <a:ext uri="{9D8B030D-6E8A-4147-A177-3AD203B41FA5}">
                          <a16:colId xmlns:a16="http://schemas.microsoft.com/office/drawing/2014/main" val="3393671839"/>
                        </a:ext>
                      </a:extLst>
                    </a:gridCol>
                    <a:gridCol w="1026518">
                      <a:extLst>
                        <a:ext uri="{9D8B030D-6E8A-4147-A177-3AD203B41FA5}">
                          <a16:colId xmlns:a16="http://schemas.microsoft.com/office/drawing/2014/main" val="3215918864"/>
                        </a:ext>
                      </a:extLst>
                    </a:gridCol>
                    <a:gridCol w="1055077">
                      <a:extLst>
                        <a:ext uri="{9D8B030D-6E8A-4147-A177-3AD203B41FA5}">
                          <a16:colId xmlns:a16="http://schemas.microsoft.com/office/drawing/2014/main" val="2972805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6412149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89866974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pPr/>
                          <a:r>
                            <a:rPr lang="fr-FR" sz="2400" i="0" dirty="0" smtClean="0">
                              <a:latin typeface="+mj-lt"/>
                            </a:rPr>
                            <a:t>Les coordonnées</a:t>
                          </a:r>
                          <a:r>
                            <a:rPr lang="fr-FR" sz="2400" i="0" baseline="0" dirty="0" smtClean="0">
                              <a:latin typeface="+mj-lt"/>
                            </a:rPr>
                            <a:t> de</a:t>
                          </a:r>
                          <a:r>
                            <a:rPr lang="fr-FR" sz="2400" b="0" i="0" baseline="0" dirty="0" smtClean="0">
                              <a:latin typeface="+mj-lt"/>
                            </a:rPr>
                            <a:t>s</a:t>
                          </a:r>
                          <a:r>
                            <a:rPr lang="fr-FR" sz="2400" i="0" baseline="0" dirty="0" smtClean="0">
                              <a:latin typeface="+mj-lt"/>
                            </a:rPr>
                            <a:t> points</a:t>
                          </a:r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964398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au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897494"/>
                  </p:ext>
                </p:extLst>
              </p:nvPr>
            </p:nvGraphicFramePr>
            <p:xfrm>
              <a:off x="823101" y="3013316"/>
              <a:ext cx="10682262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60881">
                      <a:extLst>
                        <a:ext uri="{9D8B030D-6E8A-4147-A177-3AD203B41FA5}">
                          <a16:colId xmlns:a16="http://schemas.microsoft.com/office/drawing/2014/main" val="680696342"/>
                        </a:ext>
                      </a:extLst>
                    </a:gridCol>
                    <a:gridCol w="2092450">
                      <a:extLst>
                        <a:ext uri="{9D8B030D-6E8A-4147-A177-3AD203B41FA5}">
                          <a16:colId xmlns:a16="http://schemas.microsoft.com/office/drawing/2014/main" val="1919974927"/>
                        </a:ext>
                      </a:extLst>
                    </a:gridCol>
                    <a:gridCol w="1298305">
                      <a:extLst>
                        <a:ext uri="{9D8B030D-6E8A-4147-A177-3AD203B41FA5}">
                          <a16:colId xmlns:a16="http://schemas.microsoft.com/office/drawing/2014/main" val="2531469426"/>
                        </a:ext>
                      </a:extLst>
                    </a:gridCol>
                    <a:gridCol w="1049031">
                      <a:extLst>
                        <a:ext uri="{9D8B030D-6E8A-4147-A177-3AD203B41FA5}">
                          <a16:colId xmlns:a16="http://schemas.microsoft.com/office/drawing/2014/main" val="3393671839"/>
                        </a:ext>
                      </a:extLst>
                    </a:gridCol>
                    <a:gridCol w="1026518">
                      <a:extLst>
                        <a:ext uri="{9D8B030D-6E8A-4147-A177-3AD203B41FA5}">
                          <a16:colId xmlns:a16="http://schemas.microsoft.com/office/drawing/2014/main" val="3215918864"/>
                        </a:ext>
                      </a:extLst>
                    </a:gridCol>
                    <a:gridCol w="1055077">
                      <a:extLst>
                        <a:ext uri="{9D8B030D-6E8A-4147-A177-3AD203B41FA5}">
                          <a16:colId xmlns:a16="http://schemas.microsoft.com/office/drawing/2014/main" val="297280500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293" t="-1333" r="-157247" b="-2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641214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293" t="-100000" r="-157247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8986697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/>
                          <a:r>
                            <a:rPr lang="fr-FR" sz="2400" i="0" dirty="0" smtClean="0">
                              <a:latin typeface="+mj-lt"/>
                            </a:rPr>
                            <a:t>Les coordonnées</a:t>
                          </a:r>
                          <a:r>
                            <a:rPr lang="fr-FR" sz="2400" i="0" baseline="0" dirty="0" smtClean="0">
                              <a:latin typeface="+mj-lt"/>
                            </a:rPr>
                            <a:t> de</a:t>
                          </a:r>
                          <a:r>
                            <a:rPr lang="fr-FR" sz="2400" b="0" i="0" baseline="0" dirty="0" smtClean="0">
                              <a:latin typeface="+mj-lt"/>
                            </a:rPr>
                            <a:t>s</a:t>
                          </a:r>
                          <a:r>
                            <a:rPr lang="fr-FR" sz="2400" i="0" baseline="0" dirty="0" smtClean="0">
                              <a:latin typeface="+mj-lt"/>
                            </a:rPr>
                            <a:t> points</a:t>
                          </a:r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3964398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972583" y="4931923"/>
                <a:ext cx="928393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dirty="0" smtClean="0"/>
                  <a:t>On remarque que: tous les points ont la même abscisse 2 pour n’importe quelle valeur de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3" y="4931923"/>
                <a:ext cx="9283937" cy="954107"/>
              </a:xfrm>
              <a:prstGeom prst="rect">
                <a:avLst/>
              </a:prstGeom>
              <a:blipFill>
                <a:blip r:embed="rId8"/>
                <a:stretch>
                  <a:fillRect l="-1379" t="-5732" r="-1248" b="-17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667271" y="3094892"/>
                <a:ext cx="492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271" y="3094892"/>
                <a:ext cx="49237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5667271" y="3587262"/>
            <a:ext cx="713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335675" y="3956594"/>
                <a:ext cx="12359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(2;−2)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675" y="3956594"/>
                <a:ext cx="1235947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7201838" y="3012864"/>
                <a:ext cx="1024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838" y="3012864"/>
                <a:ext cx="1024932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7229789" y="3517450"/>
            <a:ext cx="1024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611435" y="3504405"/>
            <a:ext cx="86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7169499" y="4017725"/>
                <a:ext cx="11455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(2;−1)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499" y="4017725"/>
                <a:ext cx="114551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315011" y="3978866"/>
                <a:ext cx="9847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(2;0)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011" y="3978866"/>
                <a:ext cx="984739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9236947" y="3965358"/>
                <a:ext cx="11656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(2;1)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947" y="3965358"/>
                <a:ext cx="1165609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9382334" y="3545800"/>
            <a:ext cx="1075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10560816" y="3464224"/>
            <a:ext cx="683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10560816" y="4028076"/>
                <a:ext cx="8842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latin typeface="Cambria Math" panose="02040503050406030204" pitchFamily="18" charset="0"/>
                        </a:rPr>
                        <m:t>(2;3)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816" y="4028076"/>
                <a:ext cx="884257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/>
          <p:cNvSpPr txBox="1"/>
          <p:nvPr/>
        </p:nvSpPr>
        <p:spPr>
          <a:xfrm>
            <a:off x="8488029" y="3012865"/>
            <a:ext cx="871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0</a:t>
            </a:r>
            <a:endParaRPr lang="fr-FR" sz="2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9475594" y="3036965"/>
            <a:ext cx="981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sp>
        <p:nvSpPr>
          <p:cNvPr id="24" name="ZoneTexte 23"/>
          <p:cNvSpPr txBox="1"/>
          <p:nvPr/>
        </p:nvSpPr>
        <p:spPr>
          <a:xfrm>
            <a:off x="10457508" y="3033309"/>
            <a:ext cx="987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A82C8-18B1-E49B-EE25-C1F81412A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DB5434E-306D-02AC-E9E7-5245019A5A2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MA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place les points</a:t>
                </a:r>
                <a:r>
                  <a:rPr kumimoji="0" lang="fr-MA" sz="1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je déduis le graphe </a:t>
                </a:r>
                <a:r>
                  <a:rPr kumimoji="0" lang="fr-MA" sz="1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de l’équation </a:t>
                </a:r>
                <a14:m>
                  <m:oMath xmlns:m="http://schemas.openxmlformats.org/officeDocument/2006/math">
                    <m:r>
                      <a:rPr kumimoji="0" lang="fr-MA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MA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MA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DB5434E-306D-02AC-E9E7-5245019A5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20083B0-2A86-0536-E79B-AB6D104A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1B5C028-D736-8534-9BD9-07E25D336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22E7703-47D0-F0BF-EFB4-8C8E3A6E8EB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</a:t>
            </a:r>
            <a:r>
              <a:rPr kumimoji="0" lang="fr-FR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suivre et rappelle comment on résous une équation.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485797" y="1198344"/>
                <a:ext cx="73541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Je place les points: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(2;−2),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(2;−1),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(2;0);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(2;1)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(2;3)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97" y="1198344"/>
                <a:ext cx="7354109" cy="830997"/>
              </a:xfrm>
              <a:prstGeom prst="rect">
                <a:avLst/>
              </a:prstGeom>
              <a:blipFill>
                <a:blip r:embed="rId4"/>
                <a:stretch>
                  <a:fillRect l="-1161" t="-5882" b="-95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573345" y="2578504"/>
                <a:ext cx="717959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Ces points sont alignés et appartiennent à une droite parallèle à l’axe des ordonnées et passant par le point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(2;0)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345" y="2578504"/>
                <a:ext cx="7179598" cy="1200329"/>
              </a:xfrm>
              <a:prstGeom prst="rect">
                <a:avLst/>
              </a:prstGeom>
              <a:blipFill>
                <a:blip r:embed="rId5"/>
                <a:stretch>
                  <a:fillRect l="-1104" t="-4061" r="-1783" b="-6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630428" y="3978811"/>
                <a:ext cx="74319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Et tout point appartenant à la droite AB a pour abscisse: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28" y="3978811"/>
                <a:ext cx="7431933" cy="830997"/>
              </a:xfrm>
              <a:prstGeom prst="rect">
                <a:avLst/>
              </a:prstGeom>
              <a:blipFill>
                <a:blip r:embed="rId6"/>
                <a:stretch>
                  <a:fillRect l="-1066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à coins arrondis 13"/>
              <p:cNvSpPr/>
              <p:nvPr/>
            </p:nvSpPr>
            <p:spPr>
              <a:xfrm>
                <a:off x="516053" y="5534096"/>
                <a:ext cx="10793155" cy="988689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 algn="ctr">
                  <a:buFont typeface="Wingdings" panose="05000000000000000000" pitchFamily="2" charset="2"/>
                  <a:buChar char="Ø"/>
                </a:pPr>
                <a:r>
                  <a:rPr lang="fr-MA" sz="2800" dirty="0" smtClean="0">
                    <a:solidFill>
                      <a:srgbClr val="0070C0"/>
                    </a:solidFill>
                  </a:rPr>
                  <a:t>La droite parallèle à l’axe des ordonnées et passant par le point </a:t>
                </a:r>
                <a14:m>
                  <m:oMath xmlns:m="http://schemas.openxmlformats.org/officeDocument/2006/math"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(2;0) </m:t>
                    </m:r>
                  </m:oMath>
                </a14:m>
                <a:r>
                  <a:rPr lang="fr-MA" sz="2800" dirty="0" smtClean="0">
                    <a:solidFill>
                      <a:srgbClr val="0070C0"/>
                    </a:solidFill>
                  </a:rPr>
                  <a:t>est le graphe </a:t>
                </a:r>
                <a:r>
                  <a:rPr lang="fr-MA" sz="2800" dirty="0" smtClean="0">
                    <a:solidFill>
                      <a:srgbClr val="0070C0"/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4" name="Rectangle à coins arrondis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53" y="5534096"/>
                <a:ext cx="10793155" cy="988689"/>
              </a:xfrm>
              <a:prstGeom prst="roundRect">
                <a:avLst/>
              </a:prstGeom>
              <a:blipFill>
                <a:blip r:embed="rId7"/>
                <a:stretch>
                  <a:fillRect t="-3681" b="-147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1808" y="1542501"/>
            <a:ext cx="3616927" cy="384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9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F4702-A67B-EBED-E4AE-CF0519A8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65397B61-ADA3-9A94-6A96-9775719579C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 smtClean="0">
                <a:solidFill>
                  <a:schemeClr val="bg1">
                    <a:lumMod val="65000"/>
                  </a:schemeClr>
                </a:solidFill>
              </a:rPr>
              <a:t>Résumé.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FCA80B2-BD0E-7EBA-8038-10BDE1902F9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FDB3EB3-8F21-ED66-0F47-148ED1265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511B54-6F6B-EF59-86FD-5E0437D2352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explique qu’un point qui a un abscisse nul est sur l’axe des ordonnées et un point qui a ordonnée nul est sur l’axe des abscisse .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à coins arrondis 17"/>
              <p:cNvSpPr/>
              <p:nvPr/>
            </p:nvSpPr>
            <p:spPr>
              <a:xfrm>
                <a:off x="525291" y="1078574"/>
                <a:ext cx="10097313" cy="779409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 algn="ctr">
                  <a:buFont typeface="Wingdings" panose="05000000000000000000" pitchFamily="2" charset="2"/>
                  <a:buChar char="Ø"/>
                </a:pPr>
                <a:r>
                  <a:rPr lang="fr-MA" sz="2400" dirty="0" smtClean="0">
                    <a:solidFill>
                      <a:srgbClr val="0070C0"/>
                    </a:solidFill>
                  </a:rPr>
                  <a:t>La droite parallèle à l’axe des ordonnées et passant par le point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MA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;0) </m:t>
                    </m:r>
                  </m:oMath>
                </a14:m>
                <a:r>
                  <a:rPr lang="fr-MA" sz="2400" dirty="0" smtClean="0">
                    <a:solidFill>
                      <a:srgbClr val="0070C0"/>
                    </a:solidFill>
                  </a:rPr>
                  <a:t>est le graphe </a:t>
                </a:r>
                <a:r>
                  <a:rPr lang="fr-MA" sz="2400" dirty="0" smtClean="0">
                    <a:solidFill>
                      <a:srgbClr val="0070C0"/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fr-FR" sz="2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8" name="Rectangle à coins arrondis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91" y="1078574"/>
                <a:ext cx="10097313" cy="779409"/>
              </a:xfrm>
              <a:prstGeom prst="roundRect">
                <a:avLst/>
              </a:prstGeom>
              <a:blipFill>
                <a:blip r:embed="rId3"/>
                <a:stretch>
                  <a:fillRect l="-121" t="-9302" r="-844" b="-193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à coins arrondis 15"/>
              <p:cNvSpPr/>
              <p:nvPr/>
            </p:nvSpPr>
            <p:spPr>
              <a:xfrm>
                <a:off x="321012" y="2782110"/>
                <a:ext cx="4036979" cy="302530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 smtClean="0">
                    <a:solidFill>
                      <a:srgbClr val="0070C0"/>
                    </a:solidFill>
                  </a:rPr>
                  <a:t>Pour tracer le graphe </a:t>
                </a:r>
                <a:r>
                  <a:rPr lang="fr-MA" sz="2400" dirty="0" smtClean="0">
                    <a:solidFill>
                      <a:srgbClr val="0070C0"/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MA" sz="2400" dirty="0" smtClean="0">
                    <a:solidFill>
                      <a:srgbClr val="0070C0"/>
                    </a:solidFill>
                  </a:rPr>
                  <a:t>, je place point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;0) </m:t>
                    </m:r>
                  </m:oMath>
                </a14:m>
                <a:r>
                  <a:rPr lang="fr-MA" sz="2400" dirty="0" smtClean="0">
                    <a:solidFill>
                      <a:srgbClr val="0070C0"/>
                    </a:solidFill>
                  </a:rPr>
                  <a:t>et je trace la droite parallèle à l’axe des ordonnées passante par le point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6" name="Rectangle à coins arrondis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12" y="2782110"/>
                <a:ext cx="4036979" cy="302530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947" y="2308741"/>
            <a:ext cx="6005335" cy="3972040"/>
          </a:xfrm>
          <a:prstGeom prst="rect">
            <a:avLst/>
          </a:prstGeom>
        </p:spPr>
      </p:pic>
      <p:sp>
        <p:nvSpPr>
          <p:cNvPr id="19" name="Ellipse 18"/>
          <p:cNvSpPr/>
          <p:nvPr/>
        </p:nvSpPr>
        <p:spPr>
          <a:xfrm>
            <a:off x="7373566" y="4294761"/>
            <a:ext cx="45719" cy="111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/>
          <p:nvPr/>
        </p:nvCxnSpPr>
        <p:spPr>
          <a:xfrm>
            <a:off x="7419285" y="2369004"/>
            <a:ext cx="0" cy="365760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6203329" y="5798004"/>
                <a:ext cx="1005318" cy="36933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i="1" dirty="0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329" y="5798004"/>
                <a:ext cx="100531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6444314" y="4556150"/>
                <a:ext cx="869652" cy="307777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fr-MA" sz="1400" i="1" dirty="0" smtClean="0">
                          <a:latin typeface="Cambria Math" panose="02040503050406030204" pitchFamily="18" charset="0"/>
                        </a:rPr>
                        <m:t>(−3;0)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314" y="4556150"/>
                <a:ext cx="869652" cy="307777"/>
              </a:xfrm>
              <a:prstGeom prst="rect">
                <a:avLst/>
              </a:prstGeom>
              <a:blipFill>
                <a:blip r:embed="rId7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5573947" y="2369004"/>
                <a:ext cx="1916351" cy="369332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dirty="0" smtClean="0"/>
                  <a:t>exemple: </a:t>
                </a:r>
                <a14:m>
                  <m:oMath xmlns:m="http://schemas.openxmlformats.org/officeDocument/2006/math">
                    <m:r>
                      <a:rPr lang="fr-MA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947" y="2369004"/>
                <a:ext cx="1916351" cy="369332"/>
              </a:xfrm>
              <a:prstGeom prst="rect">
                <a:avLst/>
              </a:prstGeom>
              <a:blipFill>
                <a:blip r:embed="rId8"/>
                <a:stretch>
                  <a:fillRect l="-2540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98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9" grpId="0" animBg="1"/>
      <p:bldP spid="24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8F-1388-15ED-7A65-9A2EA108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EB42709-21C9-FA08-F20E-842684C8D7D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maintenant voici un exemple pour vous montrer comment tracer le graphe de l’équation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EB42709-21C9-FA08-F20E-842684C8D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FBE5CF8A-B58A-FD73-0B2F-D4CAEEBF07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BDC5AFD-B613-7785-8C24-D4535BE9944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7132178"/>
                  </p:ext>
                </p:extLst>
              </p:nvPr>
            </p:nvGraphicFramePr>
            <p:xfrm>
              <a:off x="576920" y="2751290"/>
              <a:ext cx="10732288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19810">
                      <a:extLst>
                        <a:ext uri="{9D8B030D-6E8A-4147-A177-3AD203B41FA5}">
                          <a16:colId xmlns:a16="http://schemas.microsoft.com/office/drawing/2014/main" val="4064583526"/>
                        </a:ext>
                      </a:extLst>
                    </a:gridCol>
                    <a:gridCol w="1429966">
                      <a:extLst>
                        <a:ext uri="{9D8B030D-6E8A-4147-A177-3AD203B41FA5}">
                          <a16:colId xmlns:a16="http://schemas.microsoft.com/office/drawing/2014/main" val="3642305921"/>
                        </a:ext>
                      </a:extLst>
                    </a:gridCol>
                    <a:gridCol w="1322962">
                      <a:extLst>
                        <a:ext uri="{9D8B030D-6E8A-4147-A177-3AD203B41FA5}">
                          <a16:colId xmlns:a16="http://schemas.microsoft.com/office/drawing/2014/main" val="2408389475"/>
                        </a:ext>
                      </a:extLst>
                    </a:gridCol>
                    <a:gridCol w="1342417">
                      <a:extLst>
                        <a:ext uri="{9D8B030D-6E8A-4147-A177-3AD203B41FA5}">
                          <a16:colId xmlns:a16="http://schemas.microsoft.com/office/drawing/2014/main" val="3639107840"/>
                        </a:ext>
                      </a:extLst>
                    </a:gridCol>
                    <a:gridCol w="1147864">
                      <a:extLst>
                        <a:ext uri="{9D8B030D-6E8A-4147-A177-3AD203B41FA5}">
                          <a16:colId xmlns:a16="http://schemas.microsoft.com/office/drawing/2014/main" val="773984792"/>
                        </a:ext>
                      </a:extLst>
                    </a:gridCol>
                    <a:gridCol w="1070042">
                      <a:extLst>
                        <a:ext uri="{9D8B030D-6E8A-4147-A177-3AD203B41FA5}">
                          <a16:colId xmlns:a16="http://schemas.microsoft.com/office/drawing/2014/main" val="2132593159"/>
                        </a:ext>
                      </a:extLst>
                    </a:gridCol>
                    <a:gridCol w="1099227">
                      <a:extLst>
                        <a:ext uri="{9D8B030D-6E8A-4147-A177-3AD203B41FA5}">
                          <a16:colId xmlns:a16="http://schemas.microsoft.com/office/drawing/2014/main" val="146102607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sz="200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448893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MA" sz="200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9159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MA" sz="2000" dirty="0" smtClean="0"/>
                            <a:t>Les</a:t>
                          </a:r>
                          <a:r>
                            <a:rPr lang="fr-MA" sz="2000" baseline="0" dirty="0" smtClean="0"/>
                            <a:t> coordonnées des points</a:t>
                          </a:r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3677626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7132178"/>
                  </p:ext>
                </p:extLst>
              </p:nvPr>
            </p:nvGraphicFramePr>
            <p:xfrm>
              <a:off x="576920" y="2751290"/>
              <a:ext cx="10732288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19810">
                      <a:extLst>
                        <a:ext uri="{9D8B030D-6E8A-4147-A177-3AD203B41FA5}">
                          <a16:colId xmlns:a16="http://schemas.microsoft.com/office/drawing/2014/main" val="4064583526"/>
                        </a:ext>
                      </a:extLst>
                    </a:gridCol>
                    <a:gridCol w="1429966">
                      <a:extLst>
                        <a:ext uri="{9D8B030D-6E8A-4147-A177-3AD203B41FA5}">
                          <a16:colId xmlns:a16="http://schemas.microsoft.com/office/drawing/2014/main" val="3642305921"/>
                        </a:ext>
                      </a:extLst>
                    </a:gridCol>
                    <a:gridCol w="1322962">
                      <a:extLst>
                        <a:ext uri="{9D8B030D-6E8A-4147-A177-3AD203B41FA5}">
                          <a16:colId xmlns:a16="http://schemas.microsoft.com/office/drawing/2014/main" val="2408389475"/>
                        </a:ext>
                      </a:extLst>
                    </a:gridCol>
                    <a:gridCol w="1342417">
                      <a:extLst>
                        <a:ext uri="{9D8B030D-6E8A-4147-A177-3AD203B41FA5}">
                          <a16:colId xmlns:a16="http://schemas.microsoft.com/office/drawing/2014/main" val="3639107840"/>
                        </a:ext>
                      </a:extLst>
                    </a:gridCol>
                    <a:gridCol w="1147864">
                      <a:extLst>
                        <a:ext uri="{9D8B030D-6E8A-4147-A177-3AD203B41FA5}">
                          <a16:colId xmlns:a16="http://schemas.microsoft.com/office/drawing/2014/main" val="773984792"/>
                        </a:ext>
                      </a:extLst>
                    </a:gridCol>
                    <a:gridCol w="1070042">
                      <a:extLst>
                        <a:ext uri="{9D8B030D-6E8A-4147-A177-3AD203B41FA5}">
                          <a16:colId xmlns:a16="http://schemas.microsoft.com/office/drawing/2014/main" val="2132593159"/>
                        </a:ext>
                      </a:extLst>
                    </a:gridCol>
                    <a:gridCol w="1099227">
                      <a:extLst>
                        <a:ext uri="{9D8B030D-6E8A-4147-A177-3AD203B41FA5}">
                          <a16:colId xmlns:a16="http://schemas.microsoft.com/office/drawing/2014/main" val="146102607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83" t="-1333" r="-224037" b="-2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4488939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83" t="-100000" r="-224037" b="-10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91596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fr-MA" sz="2000" dirty="0" smtClean="0"/>
                            <a:t>Les</a:t>
                          </a:r>
                          <a:r>
                            <a:rPr lang="fr-MA" sz="2000" baseline="0" dirty="0" smtClean="0"/>
                            <a:t> coordonnées des points</a:t>
                          </a:r>
                          <a:endParaRPr lang="fr-FR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3677626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/>
              <p:cNvSpPr txBox="1"/>
              <p:nvPr/>
            </p:nvSpPr>
            <p:spPr>
              <a:xfrm>
                <a:off x="1984443" y="1216433"/>
                <a:ext cx="6702357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400" dirty="0" smtClean="0"/>
                  <a:t>Tracer le graphe </a:t>
                </a:r>
                <a:r>
                  <a:rPr lang="fr-MA" sz="2400" dirty="0" smtClean="0"/>
                  <a:t>de l’équation: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443" y="1216433"/>
                <a:ext cx="6702357" cy="461665"/>
              </a:xfrm>
              <a:prstGeom prst="rect">
                <a:avLst/>
              </a:prstGeom>
              <a:blipFill>
                <a:blip r:embed="rId6"/>
                <a:stretch>
                  <a:fillRect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/>
              <p:cNvSpPr txBox="1"/>
              <p:nvPr/>
            </p:nvSpPr>
            <p:spPr>
              <a:xfrm>
                <a:off x="2331910" y="1859797"/>
                <a:ext cx="66050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fr-MA" sz="2400" i="0" dirty="0" smtClean="0">
                    <a:latin typeface="+mj-lt"/>
                  </a:rPr>
                  <a:t>L’équation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=3 </m:t>
                    </m:r>
                  </m:oMath>
                </a14:m>
                <a:r>
                  <a:rPr lang="fr-MA" sz="2400" i="0" dirty="0" smtClean="0">
                    <a:latin typeface="+mj-lt"/>
                  </a:rPr>
                  <a:t>s’écrit aussi: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10" y="1859797"/>
                <a:ext cx="6605081" cy="461665"/>
              </a:xfrm>
              <a:prstGeom prst="rect">
                <a:avLst/>
              </a:prstGeom>
              <a:blipFill>
                <a:blip r:embed="rId7"/>
                <a:stretch>
                  <a:fillRect l="-147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/>
              <p:cNvSpPr txBox="1"/>
              <p:nvPr/>
            </p:nvSpPr>
            <p:spPr>
              <a:xfrm>
                <a:off x="972583" y="4931923"/>
                <a:ext cx="1000994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dirty="0" smtClean="0"/>
                  <a:t>On remarque que: tous les points ont la même ordonnée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fr-FR" sz="2800" dirty="0" smtClean="0"/>
                  <a:t> pour n’importe quelle valeur de </a:t>
                </a:r>
                <a14:m>
                  <m:oMath xmlns:m="http://schemas.openxmlformats.org/officeDocument/2006/math">
                    <m:r>
                      <a:rPr lang="fr-MA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800" dirty="0" smtClean="0"/>
                  <a:t>.</a:t>
                </a:r>
                <a:endParaRPr lang="fr-FR" sz="2800" dirty="0"/>
              </a:p>
            </p:txBody>
          </p:sp>
        </mc:Choice>
        <mc:Fallback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3" y="4931923"/>
                <a:ext cx="10009945" cy="954107"/>
              </a:xfrm>
              <a:prstGeom prst="rect">
                <a:avLst/>
              </a:prstGeom>
              <a:blipFill>
                <a:blip r:embed="rId8"/>
                <a:stretch>
                  <a:fillRect l="-1279" t="-5732" b="-17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4046394" y="2750480"/>
            <a:ext cx="127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-2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3959051" y="3220655"/>
            <a:ext cx="1135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3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3969204" y="3653265"/>
            <a:ext cx="127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(-</a:t>
            </a:r>
            <a:r>
              <a:rPr lang="fr-MA" sz="2000" dirty="0"/>
              <a:t>2;3</a:t>
            </a:r>
            <a:r>
              <a:rPr lang="fr-MA" sz="2000" dirty="0" smtClean="0"/>
              <a:t>)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5416062" y="2823587"/>
            <a:ext cx="1105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/>
              <a:t>-</a:t>
            </a:r>
            <a:r>
              <a:rPr lang="fr-MA" sz="2000" dirty="0" smtClean="0"/>
              <a:t>1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416062" y="3285252"/>
            <a:ext cx="1105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3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5412241" y="3703917"/>
            <a:ext cx="1105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(-</a:t>
            </a:r>
            <a:r>
              <a:rPr lang="fr-MA" sz="2000" dirty="0"/>
              <a:t>1;3</a:t>
            </a:r>
            <a:r>
              <a:rPr lang="fr-MA" sz="2000" dirty="0" smtClean="0"/>
              <a:t>)</a:t>
            </a:r>
            <a:endParaRPr lang="fr-FR" sz="2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6752492" y="2758990"/>
            <a:ext cx="1165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0</a:t>
            </a:r>
            <a:endParaRPr lang="fr-FR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6784909" y="3227796"/>
            <a:ext cx="1165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3</a:t>
            </a:r>
            <a:endParaRPr lang="fr-FR" sz="2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6784909" y="3683413"/>
            <a:ext cx="1052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dirty="0" smtClean="0"/>
              <a:t>(</a:t>
            </a:r>
            <a:r>
              <a:rPr lang="fr-MA" sz="2000" dirty="0"/>
              <a:t>0;3</a:t>
            </a:r>
            <a:r>
              <a:rPr lang="fr-MA" sz="2000" dirty="0" smtClean="0"/>
              <a:t>)</a:t>
            </a:r>
            <a:endParaRPr lang="fr-FR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8130225" y="2750480"/>
            <a:ext cx="994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1</a:t>
            </a:r>
            <a:endParaRPr lang="fr-FR" sz="2000" dirty="0"/>
          </a:p>
        </p:txBody>
      </p:sp>
      <p:sp>
        <p:nvSpPr>
          <p:cNvPr id="18" name="ZoneTexte 17"/>
          <p:cNvSpPr txBox="1"/>
          <p:nvPr/>
        </p:nvSpPr>
        <p:spPr>
          <a:xfrm>
            <a:off x="7950732" y="3203759"/>
            <a:ext cx="1149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3</a:t>
            </a:r>
            <a:endParaRPr lang="fr-FR" sz="2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8101243" y="3664916"/>
            <a:ext cx="105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dirty="0" smtClean="0"/>
              <a:t>(</a:t>
            </a:r>
            <a:r>
              <a:rPr lang="fr-MA" sz="2000" dirty="0"/>
              <a:t>1;3</a:t>
            </a:r>
            <a:r>
              <a:rPr lang="fr-MA" sz="2000" dirty="0" smtClean="0"/>
              <a:t>)</a:t>
            </a:r>
            <a:endParaRPr lang="fr-FR" sz="2000" dirty="0"/>
          </a:p>
        </p:txBody>
      </p:sp>
      <p:sp>
        <p:nvSpPr>
          <p:cNvPr id="21" name="ZoneTexte 20"/>
          <p:cNvSpPr txBox="1"/>
          <p:nvPr/>
        </p:nvSpPr>
        <p:spPr>
          <a:xfrm>
            <a:off x="9224387" y="2785357"/>
            <a:ext cx="8943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2</a:t>
            </a:r>
            <a:endParaRPr lang="fr-FR" sz="2000" dirty="0"/>
          </a:p>
        </p:txBody>
      </p:sp>
      <p:sp>
        <p:nvSpPr>
          <p:cNvPr id="22" name="ZoneTexte 21"/>
          <p:cNvSpPr txBox="1"/>
          <p:nvPr/>
        </p:nvSpPr>
        <p:spPr>
          <a:xfrm>
            <a:off x="9224387" y="3239908"/>
            <a:ext cx="823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3</a:t>
            </a:r>
            <a:endParaRPr lang="fr-FR" sz="2000" dirty="0"/>
          </a:p>
        </p:txBody>
      </p:sp>
      <p:sp>
        <p:nvSpPr>
          <p:cNvPr id="24" name="ZoneTexte 23"/>
          <p:cNvSpPr txBox="1"/>
          <p:nvPr/>
        </p:nvSpPr>
        <p:spPr>
          <a:xfrm>
            <a:off x="9186362" y="3653265"/>
            <a:ext cx="8943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dirty="0" smtClean="0"/>
              <a:t>(</a:t>
            </a:r>
            <a:r>
              <a:rPr lang="fr-MA" sz="2000" dirty="0"/>
              <a:t>2;3</a:t>
            </a:r>
            <a:r>
              <a:rPr lang="fr-MA" sz="2000" dirty="0" smtClean="0"/>
              <a:t>)</a:t>
            </a:r>
            <a:endParaRPr lang="fr-FR" sz="2000" dirty="0"/>
          </a:p>
        </p:txBody>
      </p:sp>
      <p:sp>
        <p:nvSpPr>
          <p:cNvPr id="25" name="ZoneTexte 24"/>
          <p:cNvSpPr txBox="1"/>
          <p:nvPr/>
        </p:nvSpPr>
        <p:spPr>
          <a:xfrm>
            <a:off x="10381413" y="3699446"/>
            <a:ext cx="877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dirty="0" smtClean="0"/>
              <a:t>(</a:t>
            </a:r>
            <a:r>
              <a:rPr lang="fr-MA" sz="2000" dirty="0"/>
              <a:t>3;3</a:t>
            </a:r>
            <a:r>
              <a:rPr lang="fr-MA" sz="2000" dirty="0" smtClean="0"/>
              <a:t>)</a:t>
            </a:r>
            <a:endParaRPr lang="fr-FR" sz="2000" dirty="0"/>
          </a:p>
        </p:txBody>
      </p:sp>
      <p:sp>
        <p:nvSpPr>
          <p:cNvPr id="26" name="ZoneTexte 25"/>
          <p:cNvSpPr txBox="1"/>
          <p:nvPr/>
        </p:nvSpPr>
        <p:spPr>
          <a:xfrm>
            <a:off x="10256520" y="3247022"/>
            <a:ext cx="877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3</a:t>
            </a:r>
            <a:endParaRPr lang="fr-FR" sz="2000" dirty="0"/>
          </a:p>
        </p:txBody>
      </p:sp>
      <p:sp>
        <p:nvSpPr>
          <p:cNvPr id="27" name="ZoneTexte 26"/>
          <p:cNvSpPr txBox="1"/>
          <p:nvPr/>
        </p:nvSpPr>
        <p:spPr>
          <a:xfrm>
            <a:off x="10256520" y="2750480"/>
            <a:ext cx="877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 smtClean="0"/>
              <a:t>3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03717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/>
      <p:bldP spid="23" grpId="0"/>
      <p:bldP spid="3" grpId="0"/>
      <p:bldP spid="5" grpId="0"/>
      <p:bldP spid="7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4" grpId="0"/>
      <p:bldP spid="25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A066-38BD-044F-CEDB-CECF69E3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3FCC66D5-36FA-5F80-E6DF-66AF44C0C5BE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/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maintenant </a:t>
                </a:r>
                <a:r>
                  <a:rPr lang="fr-MA" sz="1600" b="1" dirty="0">
                    <a:solidFill>
                      <a:prstClr val="white">
                        <a:lumMod val="65000"/>
                      </a:prstClr>
                    </a:solidFill>
                  </a:rPr>
                  <a:t>je place les points et je déduis le graphe </a:t>
                </a:r>
                <a:r>
                  <a:rPr lang="fr-MA" sz="1600" b="1" dirty="0" smtClean="0">
                    <a:solidFill>
                      <a:prstClr val="white">
                        <a:lumMod val="65000"/>
                      </a:prstClr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a:rPr lang="fr-MA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MA" sz="1600" b="1" i="1" dirty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1600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3FCC66D5-36FA-5F80-E6DF-66AF44C0C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t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0043354E-6FFE-9DF5-0B00-ED9AFDCFD9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EAFA1C5-0076-A836-4A6E-439BB7E2E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DBC7A89-E1D4-1C0D-0C73-1291D5DA7F0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qu’un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point qui a un abscisse nul est sur l’axe des ordonnées et un point qui a ordonnée nul est sur l’axe des abscisse.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01303" y="1196887"/>
                <a:ext cx="93224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 smtClean="0"/>
                  <a:t>Je place les points: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(−2;3);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(1;3);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(0;3);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(−1;3)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(3;3)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03" y="1196887"/>
                <a:ext cx="9322467" cy="461665"/>
              </a:xfrm>
              <a:prstGeom prst="rect">
                <a:avLst/>
              </a:prstGeom>
              <a:blipFill>
                <a:blip r:embed="rId4"/>
                <a:stretch>
                  <a:fillRect l="-104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362" y="1754584"/>
            <a:ext cx="5077839" cy="37283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349609" y="2578503"/>
                <a:ext cx="645975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Ces points sont alignés et appartiennent à la droite parallèle à l’axe des abscisses et passant par le point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(0;3)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09" y="2578503"/>
                <a:ext cx="6459753" cy="1200329"/>
              </a:xfrm>
              <a:prstGeom prst="rect">
                <a:avLst/>
              </a:prstGeom>
              <a:blipFill>
                <a:blip r:embed="rId6"/>
                <a:stretch>
                  <a:fillRect l="-1226" t="-4061" b="-106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447177" y="4146125"/>
                <a:ext cx="659564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dirty="0" smtClean="0"/>
                  <a:t>Et tout point appartenant à la droite AB a pour ordonnée: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MA" sz="2400" b="0" i="0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77" y="4146125"/>
                <a:ext cx="6595649" cy="830997"/>
              </a:xfrm>
              <a:prstGeom prst="rect">
                <a:avLst/>
              </a:prstGeom>
              <a:blipFill>
                <a:blip r:embed="rId7"/>
                <a:stretch>
                  <a:fillRect l="-1201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à coins arrondis 23"/>
              <p:cNvSpPr/>
              <p:nvPr/>
            </p:nvSpPr>
            <p:spPr>
              <a:xfrm>
                <a:off x="901303" y="5496572"/>
                <a:ext cx="10097313" cy="105849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 algn="ctr">
                  <a:buFont typeface="Wingdings" panose="05000000000000000000" pitchFamily="2" charset="2"/>
                  <a:buChar char="Ø"/>
                </a:pPr>
                <a:r>
                  <a:rPr lang="fr-MA" sz="2800" dirty="0" smtClean="0">
                    <a:solidFill>
                      <a:srgbClr val="0070C0"/>
                    </a:solidFill>
                  </a:rPr>
                  <a:t>La droite parallèle à l’axe des ordonnées et passant par le point </a:t>
                </a:r>
                <a14:m>
                  <m:oMath xmlns:m="http://schemas.openxmlformats.org/officeDocument/2006/math"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(2;0) </m:t>
                    </m:r>
                  </m:oMath>
                </a14:m>
                <a:r>
                  <a:rPr lang="fr-MA" sz="2800" dirty="0" smtClean="0">
                    <a:solidFill>
                      <a:srgbClr val="0070C0"/>
                    </a:solidFill>
                  </a:rPr>
                  <a:t>est le graphe </a:t>
                </a:r>
                <a:r>
                  <a:rPr lang="fr-MA" sz="2800" dirty="0" smtClean="0">
                    <a:solidFill>
                      <a:srgbClr val="0070C0"/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4" name="Rectangle à coins arrondis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03" y="5496572"/>
                <a:ext cx="10097313" cy="1058493"/>
              </a:xfrm>
              <a:prstGeom prst="roundRect">
                <a:avLst/>
              </a:prstGeom>
              <a:blipFill>
                <a:blip r:embed="rId8"/>
                <a:stretch>
                  <a:fillRect t="-575" b="-109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9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résumé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0043354E-6FFE-9DF5-0B00-ED9AFDCFD9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à coins arrondis 11"/>
              <p:cNvSpPr/>
              <p:nvPr/>
            </p:nvSpPr>
            <p:spPr>
              <a:xfrm>
                <a:off x="541379" y="1193800"/>
                <a:ext cx="10097313" cy="130422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 algn="ctr">
                  <a:buFont typeface="Wingdings" panose="05000000000000000000" pitchFamily="2" charset="2"/>
                  <a:buChar char="Ø"/>
                </a:pPr>
                <a:r>
                  <a:rPr lang="fr-MA" sz="2800" dirty="0" smtClean="0">
                    <a:solidFill>
                      <a:srgbClr val="0070C0"/>
                    </a:solidFill>
                  </a:rPr>
                  <a:t>La droite parallèle à l’axe des abscisses et passant par le point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MA" sz="2800" b="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MA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fr-MA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MA" sz="2800" dirty="0" smtClean="0">
                    <a:solidFill>
                      <a:srgbClr val="0070C0"/>
                    </a:solidFill>
                  </a:rPr>
                  <a:t>est le graphe </a:t>
                </a:r>
                <a:r>
                  <a:rPr lang="fr-MA" sz="2800" dirty="0" smtClean="0">
                    <a:solidFill>
                      <a:srgbClr val="0070C0"/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MA" sz="280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fr-F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2" name="Rectangle à coins arrond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79" y="1193800"/>
                <a:ext cx="10097313" cy="130422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à coins arrondis 12"/>
              <p:cNvSpPr/>
              <p:nvPr/>
            </p:nvSpPr>
            <p:spPr>
              <a:xfrm>
                <a:off x="219192" y="2607013"/>
                <a:ext cx="4380817" cy="345638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800" dirty="0" smtClean="0">
                    <a:solidFill>
                      <a:srgbClr val="0070C0"/>
                    </a:solidFill>
                  </a:rPr>
                  <a:t>Pour tracer le graphe </a:t>
                </a:r>
                <a:r>
                  <a:rPr lang="fr-MA" sz="2800" dirty="0" smtClean="0">
                    <a:solidFill>
                      <a:srgbClr val="0070C0"/>
                    </a:solidFill>
                  </a:rPr>
                  <a:t>de l’équation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MA" sz="2800" b="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MA" sz="2800" dirty="0" smtClean="0">
                    <a:solidFill>
                      <a:srgbClr val="0070C0"/>
                    </a:solidFill>
                  </a:rPr>
                  <a:t> je place point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MA" sz="2800" b="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MA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fr-MA" sz="28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MA" sz="2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MA" sz="2800" dirty="0" smtClean="0">
                    <a:solidFill>
                      <a:srgbClr val="0070C0"/>
                    </a:solidFill>
                  </a:rPr>
                  <a:t>et je trace la droite parallèle à l’axe des abscisses passante par le point </a:t>
                </a:r>
                <a14:m>
                  <m:oMath xmlns:m="http://schemas.openxmlformats.org/officeDocument/2006/math">
                    <m:r>
                      <a:rPr lang="fr-MA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fr-F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3" name="Rectangle à coins arrond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2" y="2607013"/>
                <a:ext cx="4380817" cy="345638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0035" y="2607013"/>
            <a:ext cx="6005335" cy="397204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8501974" y="5963054"/>
            <a:ext cx="116731" cy="10034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8618705" y="6063398"/>
                <a:ext cx="982493" cy="369332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i="1" dirty="0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fr-MA" i="1" dirty="0" smtClean="0">
                          <a:latin typeface="Cambria Math" panose="02040503050406030204" pitchFamily="18" charset="0"/>
                        </a:rPr>
                        <m:t>(0;−4)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705" y="6063398"/>
                <a:ext cx="982493" cy="369332"/>
              </a:xfrm>
              <a:prstGeom prst="rect">
                <a:avLst/>
              </a:prstGeom>
              <a:blipFill>
                <a:blip r:embed="rId6"/>
                <a:stretch>
                  <a:fillRect r="-9317"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18"/>
          <p:cNvCxnSpPr/>
          <p:nvPr/>
        </p:nvCxnSpPr>
        <p:spPr>
          <a:xfrm flipH="1">
            <a:off x="5639124" y="5985968"/>
            <a:ext cx="520429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10262681" y="5565647"/>
                <a:ext cx="961009" cy="36933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i="1" dirty="0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2681" y="5565647"/>
                <a:ext cx="961009" cy="369332"/>
              </a:xfrm>
              <a:prstGeom prst="rect">
                <a:avLst/>
              </a:prstGeom>
              <a:blipFill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5639124" y="2603289"/>
                <a:ext cx="1955259" cy="36933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dirty="0" smtClean="0"/>
                  <a:t>Exemple: </a:t>
                </a:r>
                <a14:m>
                  <m:oMath xmlns:m="http://schemas.openxmlformats.org/officeDocument/2006/math">
                    <m:r>
                      <a:rPr lang="fr-MA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124" y="2603289"/>
                <a:ext cx="1955259" cy="369332"/>
              </a:xfrm>
              <a:prstGeom prst="rect">
                <a:avLst/>
              </a:prstGeom>
              <a:blipFill>
                <a:blip r:embed="rId8"/>
                <a:stretch>
                  <a:fillRect l="-249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7" grpId="0" animBg="1"/>
      <p:bldP spid="14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86717" y="3345774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</a:t>
              </a:r>
              <a:r>
                <a:rPr lang="fr-FR" b="1" dirty="0" smtClean="0">
                  <a:solidFill>
                    <a:srgbClr val="FFFFFF"/>
                  </a:solidFill>
                  <a:latin typeface="Arial"/>
                </a:rPr>
                <a:t>3</a:t>
              </a: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29348" y="4334867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863214" y="2425151"/>
            <a:ext cx="10331234" cy="828000"/>
            <a:chOff x="939947" y="3141919"/>
            <a:chExt cx="10331234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70760" y="314191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39947" y="314191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29348" y="13254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96345" y="5323960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i="0" u="none" strike="noStrike" kern="0" cap="none" spc="0" baseline="0" dirty="0" smtClean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5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519464" y="1402354"/>
            <a:ext cx="810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910701" y="2514487"/>
                <a:ext cx="7701065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chemeClr val="bg1"/>
                    </a:solidFill>
                    <a:latin typeface="CIDFont+F2"/>
                  </a:rPr>
                  <a:t>Tracer le graphe de l’équation </a:t>
                </a:r>
                <a:r>
                  <a:rPr lang="fr-FR" dirty="0">
                    <a:solidFill>
                      <a:schemeClr val="bg1"/>
                    </a:solidFill>
                    <a:latin typeface="CIDFont+F4"/>
                  </a:rPr>
                  <a:t>𝒂𝒙 + 𝒃𝒚 = 𝒄 </a:t>
                </a:r>
                <a:r>
                  <a:rPr lang="fr-FR" dirty="0">
                    <a:solidFill>
                      <a:schemeClr val="bg1"/>
                    </a:solidFill>
                    <a:latin typeface="CIDFont+F2"/>
                  </a:rPr>
                  <a:t>à partir de celui de la fonction :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fr-FR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701" y="2514487"/>
                <a:ext cx="7701065" cy="738664"/>
              </a:xfrm>
              <a:prstGeom prst="rect">
                <a:avLst/>
              </a:prstGeom>
              <a:blipFill>
                <a:blip r:embed="rId3"/>
                <a:stretch>
                  <a:fillRect l="-633" t="-4918" b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414996" y="3436796"/>
            <a:ext cx="8758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Tracer le graphe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𝒂𝒙 + 𝒃𝒚 = 𝒄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à partir des points d’intersection avec les </a:t>
            </a:r>
            <a:r>
              <a:rPr lang="fr-FR" dirty="0" smtClean="0">
                <a:solidFill>
                  <a:schemeClr val="bg1"/>
                </a:solidFill>
                <a:latin typeface="CIDFont+F2"/>
              </a:rPr>
              <a:t>deux axes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du repère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90531" y="4564201"/>
            <a:ext cx="6076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IDFont+F2"/>
              </a:rPr>
              <a:t>Tracer le graphe de l’équation </a:t>
            </a:r>
            <a:r>
              <a:rPr lang="fr-FR" dirty="0">
                <a:latin typeface="CIDFont+F4"/>
              </a:rPr>
              <a:t>𝒙 = 𝒂 </a:t>
            </a:r>
            <a:r>
              <a:rPr lang="fr-FR" dirty="0">
                <a:latin typeface="CIDFont+F2"/>
              </a:rPr>
              <a:t>et de l’équation </a:t>
            </a:r>
            <a:r>
              <a:rPr lang="fr-FR" dirty="0">
                <a:latin typeface="CIDFont+F4"/>
              </a:rPr>
              <a:t>𝒚 = 𝒃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2806177" y="5396681"/>
            <a:ext cx="83463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Déterminer graphiquement la solution d’un système de deux équations du premier degré à deux inconnues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71864" y="1554754"/>
            <a:ext cx="810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2"/>
              </a:rPr>
              <a:t>Tracer le graphe de l’équation </a:t>
            </a:r>
            <a:r>
              <a:rPr lang="fr-FR" dirty="0">
                <a:solidFill>
                  <a:schemeClr val="bg1"/>
                </a:solidFill>
                <a:latin typeface="CIDFont+F4"/>
              </a:rPr>
              <a:t>𝒂𝒙 + 𝒃𝒚 = 𝒄 </a:t>
            </a:r>
            <a:r>
              <a:rPr lang="fr-FR" dirty="0">
                <a:solidFill>
                  <a:schemeClr val="bg1"/>
                </a:solidFill>
                <a:latin typeface="CIDFont+F2"/>
              </a:rPr>
              <a:t>à partir du tableau de valeurs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477DD-C07E-1179-40D1-5197EA029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CF6796D-DBAA-86C3-10EC-98B9033CA29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</a:t>
                </a:r>
                <a:r>
                  <a:rPr kumimoji="0" lang="fr-FR" sz="1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des cas particuliers: les graphe d’équations: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𝒆𝒕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6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CF6796D-DBAA-86C3-10EC-98B9033CA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301DA67-8915-BAD1-4F43-D3E046A594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962BE87-22A1-ADA4-0C98-C7F977A8C97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133CF616-0E43-76FC-8C1B-2603CE4E6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963037" y="1785704"/>
                <a:ext cx="9182911" cy="52322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dirty="0" smtClean="0"/>
                  <a:t>Le graphe de l’équation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 sz="2800" dirty="0" smtClean="0"/>
                  <a:t> est l’axe des ordonnées</a:t>
                </a:r>
                <a:endParaRPr lang="fr-FR" sz="28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37" y="1785704"/>
                <a:ext cx="9182911" cy="523220"/>
              </a:xfrm>
              <a:prstGeom prst="rect">
                <a:avLst/>
              </a:prstGeom>
              <a:blipFill>
                <a:blip r:embed="rId4"/>
                <a:stretch>
                  <a:fillRect t="-10227" b="-30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963037" y="4150469"/>
                <a:ext cx="9182911" cy="523220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dirty="0" smtClean="0"/>
                  <a:t>Le graphe de l’équation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fr-FR" sz="2800" dirty="0" smtClean="0"/>
                  <a:t>est l’axe des abscisses</a:t>
                </a:r>
                <a:endParaRPr lang="fr-FR" sz="28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37" y="4150469"/>
                <a:ext cx="9182911" cy="523220"/>
              </a:xfrm>
              <a:prstGeom prst="rect">
                <a:avLst/>
              </a:prstGeom>
              <a:blipFill>
                <a:blip r:embed="rId5"/>
                <a:stretch>
                  <a:fillRect t="-10227" b="-30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169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vrai ou faux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774701" y="1860441"/>
                <a:ext cx="10976312" cy="26161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MA" sz="2800" dirty="0" smtClean="0"/>
              </a:p>
              <a:p>
                <a:endParaRPr lang="fr-MA" sz="2800" dirty="0"/>
              </a:p>
              <a:p>
                <a:r>
                  <a:rPr lang="fr-MA" sz="2800" dirty="0" smtClean="0"/>
                  <a:t>Le point </a:t>
                </a:r>
                <a14:m>
                  <m:oMath xmlns:m="http://schemas.openxmlformats.org/officeDocument/2006/math"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(−2;2); 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(−2;0) 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fr-MA" sz="2800" i="1" dirty="0" smtClean="0">
                        <a:latin typeface="Cambria Math" panose="02040503050406030204" pitchFamily="18" charset="0"/>
                      </a:rPr>
                      <m:t>(−2;−3) </m:t>
                    </m:r>
                  </m:oMath>
                </a14:m>
                <a:r>
                  <a:rPr lang="fr-FR" sz="2800" dirty="0" smtClean="0"/>
                  <a:t>appartiennent au graphe de l’équation:</a:t>
                </a:r>
              </a:p>
              <a:p>
                <a:pPr algn="ctr"/>
                <a:r>
                  <a:rPr lang="fr-FR" sz="2800" dirty="0" smtClean="0"/>
                  <a:t>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fr-FR" sz="2800" dirty="0" smtClean="0"/>
              </a:p>
              <a:p>
                <a:pPr algn="ctr"/>
                <a:endParaRPr lang="fr-FR" sz="2400" dirty="0" smtClean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1" y="1860441"/>
                <a:ext cx="10976312" cy="2616101"/>
              </a:xfrm>
              <a:prstGeom prst="rect">
                <a:avLst/>
              </a:prstGeom>
              <a:blipFill>
                <a:blip r:embed="rId3"/>
                <a:stretch>
                  <a:fillRect l="-10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à coins arrondis 6"/>
              <p:cNvSpPr/>
              <p:nvPr/>
            </p:nvSpPr>
            <p:spPr>
              <a:xfrm>
                <a:off x="1185920" y="4759201"/>
                <a:ext cx="2351314" cy="769765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𝑣𝑟𝑎𝑖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0" y="4759201"/>
                <a:ext cx="2351314" cy="76976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à coins arrondis 8"/>
              <p:cNvSpPr/>
              <p:nvPr/>
            </p:nvSpPr>
            <p:spPr>
              <a:xfrm>
                <a:off x="8722372" y="4759201"/>
                <a:ext cx="2351314" cy="769765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𝑎𝑢𝑥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9" name="Rectangle à coins arrond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372" y="4759201"/>
                <a:ext cx="2351314" cy="76976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7450" y="3465228"/>
            <a:ext cx="5268207" cy="3036072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5164852" y="4883498"/>
            <a:ext cx="90436" cy="1004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à coins arrondis 10"/>
              <p:cNvSpPr/>
              <p:nvPr/>
            </p:nvSpPr>
            <p:spPr>
              <a:xfrm>
                <a:off x="1209516" y="1560829"/>
                <a:ext cx="2351314" cy="729313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𝑣𝑟𝑎𝑖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11" name="Rectangle à coins arrondis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516" y="1560829"/>
                <a:ext cx="2351314" cy="72931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lipse 11"/>
          <p:cNvSpPr/>
          <p:nvPr/>
        </p:nvSpPr>
        <p:spPr>
          <a:xfrm>
            <a:off x="5159827" y="5647174"/>
            <a:ext cx="45719" cy="1406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137468" y="4170049"/>
            <a:ext cx="90436" cy="1004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5180994" y="3631034"/>
            <a:ext cx="22860" cy="27044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à coins arrondis 14"/>
              <p:cNvSpPr/>
              <p:nvPr/>
            </p:nvSpPr>
            <p:spPr>
              <a:xfrm>
                <a:off x="4039438" y="1707837"/>
                <a:ext cx="6330461" cy="513833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 smtClean="0"/>
                  <a:t>Tous ces point </a:t>
                </a:r>
                <a:r>
                  <a:rPr lang="fr-MA" sz="2400" dirty="0" smtClean="0"/>
                  <a:t>ont la même </a:t>
                </a:r>
                <a:r>
                  <a:rPr lang="fr-MA" sz="2400" dirty="0" smtClean="0"/>
                  <a:t>abscisse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15" name="Rectangle à coins arrondis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438" y="1707837"/>
                <a:ext cx="6330461" cy="513833"/>
              </a:xfrm>
              <a:prstGeom prst="roundRect">
                <a:avLst/>
              </a:prstGeom>
              <a:blipFill>
                <a:blip r:embed="rId6"/>
                <a:stretch>
                  <a:fillRect t="-2326" b="-209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3938954" y="3959051"/>
            <a:ext cx="1160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>
                <a:latin typeface="Cambria Math" panose="02040503050406030204" pitchFamily="18" charset="0"/>
              </a:rPr>
              <a:t>𝐴(−2;2</a:t>
            </a:r>
            <a:r>
              <a:rPr lang="fr-MA" dirty="0" smtClean="0">
                <a:latin typeface="Cambria Math" panose="02040503050406030204" pitchFamily="18" charset="0"/>
              </a:rPr>
              <a:t>)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938954" y="4564407"/>
                <a:ext cx="9436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i="1" dirty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fr-MA" i="1" dirty="0">
                          <a:latin typeface="Cambria Math" panose="02040503050406030204" pitchFamily="18" charset="0"/>
                        </a:rPr>
                        <m:t>(−2;0)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954" y="4564407"/>
                <a:ext cx="943663" cy="369332"/>
              </a:xfrm>
              <a:prstGeom prst="rect">
                <a:avLst/>
              </a:prstGeom>
              <a:blipFill>
                <a:blip r:embed="rId7"/>
                <a:stretch>
                  <a:fillRect r="-13548"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811357" y="5514090"/>
                <a:ext cx="13313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fr-MA" i="1" dirty="0">
                          <a:latin typeface="Cambria Math" panose="02040503050406030204" pitchFamily="18" charset="0"/>
                        </a:rPr>
                        <m:t>(−2;−3)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357" y="5514090"/>
                <a:ext cx="1331325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242166" y="3531985"/>
                <a:ext cx="1127025" cy="369332"/>
              </a:xfrm>
              <a:prstGeom prst="rect">
                <a:avLst/>
              </a:prstGeom>
              <a:solidFill>
                <a:srgbClr val="5FADE4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166" y="3531985"/>
                <a:ext cx="112702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5" grpId="0" animBg="1"/>
      <p:bldP spid="5" grpId="0"/>
      <p:bldP spid="7" grpId="0"/>
      <p:bldP spid="10" grpId="0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vrai ou faux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?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L'enseignant choisit au hasard deux élèves pour justifier oralement leurs réponses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à coins arrondis 5"/>
              <p:cNvSpPr/>
              <p:nvPr/>
            </p:nvSpPr>
            <p:spPr>
              <a:xfrm>
                <a:off x="1711000" y="4610912"/>
                <a:ext cx="2351314" cy="719524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𝑣𝑟𝑎𝑖</m:t>
                      </m:r>
                    </m:oMath>
                  </m:oMathPara>
                </a14:m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000" y="4610912"/>
                <a:ext cx="2351314" cy="71952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083775" y="1738549"/>
                <a:ext cx="9935550" cy="267765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800" b="0" dirty="0" smtClean="0"/>
              </a:p>
              <a:p>
                <a:endParaRPr lang="fr-FR" sz="2800" b="0" dirty="0" smtClean="0"/>
              </a:p>
              <a:p>
                <a:r>
                  <a:rPr lang="fr-FR" sz="2800" b="0" dirty="0" smtClean="0"/>
                  <a:t>Les points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(3:−1); 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(0;−1) 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(−2;−1) </m:t>
                    </m:r>
                  </m:oMath>
                </a14:m>
                <a:r>
                  <a:rPr lang="fr-FR" sz="2800" b="0" dirty="0" smtClean="0"/>
                  <a:t>appartie</a:t>
                </a:r>
                <a:r>
                  <a:rPr lang="fr-FR" sz="2800" dirty="0" smtClean="0"/>
                  <a:t>nnent au graphe de l’équation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sz="2800" dirty="0" smtClean="0"/>
              </a:p>
              <a:p>
                <a:endParaRPr lang="fr-FR" sz="2800" dirty="0" smtClean="0"/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775" y="1738549"/>
                <a:ext cx="9935550" cy="2677656"/>
              </a:xfrm>
              <a:prstGeom prst="rect">
                <a:avLst/>
              </a:prstGeom>
              <a:blipFill>
                <a:blip r:embed="rId4"/>
                <a:stretch>
                  <a:fillRect l="-12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à coins arrondis 7"/>
              <p:cNvSpPr/>
              <p:nvPr/>
            </p:nvSpPr>
            <p:spPr>
              <a:xfrm>
                <a:off x="8471156" y="4552547"/>
                <a:ext cx="2351314" cy="719524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𝑓𝑎𝑢𝑥</m:t>
                      </m:r>
                    </m:oMath>
                  </m:oMathPara>
                </a14:m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à coins arrondis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156" y="4552547"/>
                <a:ext cx="2351314" cy="71952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</a:t>
                </a:r>
                <a:r>
                  <a:rPr kumimoji="0" lang="fr-FR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la bonne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487" y="3465228"/>
            <a:ext cx="5268207" cy="3036072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6450590" y="5230167"/>
            <a:ext cx="45719" cy="1909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à coins arrondis 10"/>
              <p:cNvSpPr/>
              <p:nvPr/>
            </p:nvSpPr>
            <p:spPr>
              <a:xfrm>
                <a:off x="1195112" y="1657947"/>
                <a:ext cx="2351314" cy="729313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𝑣𝑟𝑎𝑖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11" name="Rectangle à coins arrondis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112" y="1657947"/>
                <a:ext cx="2351314" cy="72931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à coins arrondis 11"/>
              <p:cNvSpPr/>
              <p:nvPr/>
            </p:nvSpPr>
            <p:spPr>
              <a:xfrm>
                <a:off x="4079631" y="1765688"/>
                <a:ext cx="6330461" cy="513833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 smtClean="0"/>
                  <a:t>Tous ces point </a:t>
                </a:r>
                <a:r>
                  <a:rPr lang="fr-MA" sz="2400" dirty="0" smtClean="0"/>
                  <a:t>ont </a:t>
                </a:r>
                <a:r>
                  <a:rPr lang="fr-MA" sz="2400" dirty="0" smtClean="0"/>
                  <a:t>la même ordonnée: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12" name="Rectangle à coins arrond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631" y="1765688"/>
                <a:ext cx="6330461" cy="513833"/>
              </a:xfrm>
              <a:prstGeom prst="roundRect">
                <a:avLst/>
              </a:prstGeom>
              <a:blipFill>
                <a:blip r:embed="rId6"/>
                <a:stretch>
                  <a:fillRect t="-3488" b="-197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9"/>
          <p:cNvCxnSpPr/>
          <p:nvPr/>
        </p:nvCxnSpPr>
        <p:spPr>
          <a:xfrm>
            <a:off x="4486688" y="5348846"/>
            <a:ext cx="4451420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Ellipse 12"/>
          <p:cNvSpPr/>
          <p:nvPr/>
        </p:nvSpPr>
        <p:spPr>
          <a:xfrm>
            <a:off x="8405044" y="5272257"/>
            <a:ext cx="45719" cy="1067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 flipH="1">
            <a:off x="5124658" y="5272256"/>
            <a:ext cx="110531" cy="1067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4541855" y="5386148"/>
            <a:ext cx="97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G(-2;-1)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496309" y="5474454"/>
            <a:ext cx="97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F(0;-1)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7963418" y="5474454"/>
            <a:ext cx="97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E(3;-1)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938396" y="5983421"/>
                <a:ext cx="1125416" cy="369332"/>
              </a:xfrm>
              <a:prstGeom prst="rect">
                <a:avLst/>
              </a:prstGeom>
              <a:solidFill>
                <a:srgbClr val="5FADE4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396" y="5983421"/>
                <a:ext cx="1125416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7" grpId="0" animBg="1"/>
      <p:bldP spid="15" grpId="0"/>
      <p:bldP spid="19" grpId="0"/>
      <p:bldP spid="20" grpId="0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justifie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215852" y="1732682"/>
                <a:ext cx="9766996" cy="310854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800" dirty="0" smtClean="0"/>
                  <a:t>Choisissez la bonne réponse:</a:t>
                </a:r>
              </a:p>
              <a:p>
                <a:endParaRPr lang="fr-FR" sz="2800" dirty="0" smtClean="0"/>
              </a:p>
              <a:p>
                <a:r>
                  <a:rPr lang="fr-FR" sz="2800" dirty="0" smtClean="0"/>
                  <a:t>La droite parallèle à l’axe des abscisses et passant par le point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fr-FR" sz="2800" i="1" dirty="0" smtClean="0">
                        <a:latin typeface="Cambria Math" panose="02040503050406030204" pitchFamily="18" charset="0"/>
                      </a:rPr>
                      <m:t>(0;5) </m:t>
                    </m:r>
                  </m:oMath>
                </a14:m>
                <a:r>
                  <a:rPr lang="fr-FR" sz="2800" dirty="0" smtClean="0"/>
                  <a:t>est le graphe de l’équation:</a:t>
                </a:r>
              </a:p>
              <a:p>
                <a:endParaRPr lang="fr-FR" sz="2800" dirty="0"/>
              </a:p>
              <a:p>
                <a:endParaRPr lang="fr-FR" sz="2800" dirty="0" smtClean="0"/>
              </a:p>
              <a:p>
                <a:endParaRPr lang="fr-FR" sz="2800" dirty="0" smtClean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52" y="1732682"/>
                <a:ext cx="9766996" cy="3108543"/>
              </a:xfrm>
              <a:prstGeom prst="rect">
                <a:avLst/>
              </a:prstGeom>
              <a:blipFill>
                <a:blip r:embed="rId3"/>
                <a:stretch>
                  <a:fillRect l="-1184" t="-15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à coins arrondis 6"/>
              <p:cNvSpPr/>
              <p:nvPr/>
            </p:nvSpPr>
            <p:spPr>
              <a:xfrm>
                <a:off x="8186840" y="4951379"/>
                <a:ext cx="2441750" cy="739302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7" name="Rectangle à coins arrond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6840" y="4951379"/>
                <a:ext cx="2441750" cy="73930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à coins arrondis 8"/>
              <p:cNvSpPr/>
              <p:nvPr/>
            </p:nvSpPr>
            <p:spPr>
              <a:xfrm>
                <a:off x="1356849" y="4951379"/>
                <a:ext cx="2351314" cy="739302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9" name="Rectangle à coins arrond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849" y="4951379"/>
                <a:ext cx="2351314" cy="73930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Voici la bonne réponse:</a:t>
            </a:r>
            <a:endParaRPr lang="fr-FR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229881" y="685800"/>
            <a:ext cx="11176000" cy="40947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</a:rPr>
              <a:t>L'enseignant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donne un moment de réflexion aux élèves et leur demande de levez les ardoises et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choisit au hasard deux élèves pour </a:t>
            </a: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justifier</a:t>
            </a:r>
          </a:p>
          <a:p>
            <a:pPr lvl="0">
              <a:spcAft>
                <a:spcPts val="400"/>
              </a:spcAft>
              <a:defRPr/>
            </a:pPr>
            <a:r>
              <a:rPr lang="fr-FR" sz="1400" i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oralement leurs réponses.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687801" y="2564467"/>
                <a:ext cx="8400422" cy="230832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b="0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endParaRPr lang="fr-FR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fr-FR" sz="2400" dirty="0" smtClean="0">
                  <a:solidFill>
                    <a:srgbClr val="FF0000"/>
                  </a:solidFill>
                </a:endParaRPr>
              </a:p>
              <a:p>
                <a:endParaRPr lang="fr-FR" sz="2400" dirty="0">
                  <a:solidFill>
                    <a:srgbClr val="FF0000"/>
                  </a:solidFill>
                </a:endParaRPr>
              </a:p>
              <a:p>
                <a:endParaRPr lang="fr-FR" sz="2400" dirty="0" smtClean="0">
                  <a:solidFill>
                    <a:srgbClr val="FF0000"/>
                  </a:solidFill>
                </a:endParaRPr>
              </a:p>
              <a:p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801" y="2564467"/>
                <a:ext cx="8400422" cy="2308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 reliez chaque équation au graphe qui lui correspond: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774700" y="1498600"/>
                <a:ext cx="4018963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498600"/>
                <a:ext cx="4018963" cy="1200329"/>
              </a:xfrm>
              <a:prstGeom prst="rect">
                <a:avLst/>
              </a:prstGeom>
              <a:blipFill>
                <a:blip r:embed="rId3"/>
                <a:stretch>
                  <a:fillRect l="-4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689225" y="4740958"/>
                <a:ext cx="401896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25" y="4740958"/>
                <a:ext cx="4018962" cy="1200329"/>
              </a:xfrm>
              <a:prstGeom prst="rect">
                <a:avLst/>
              </a:prstGeom>
              <a:blipFill>
                <a:blip r:embed="rId4"/>
                <a:stretch>
                  <a:fillRect l="-2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6618" y="3513012"/>
            <a:ext cx="4429841" cy="280465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6618" y="990600"/>
            <a:ext cx="4359018" cy="22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774700" y="1498600"/>
                <a:ext cx="4018963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498600"/>
                <a:ext cx="4018963" cy="1200329"/>
              </a:xfrm>
              <a:prstGeom prst="rect">
                <a:avLst/>
              </a:prstGeom>
              <a:blipFill>
                <a:blip r:embed="rId4"/>
                <a:stretch>
                  <a:fillRect l="-4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689225" y="4740958"/>
                <a:ext cx="401896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r>
                  <a:rPr lang="fr-FR" sz="2400" dirty="0" smtClean="0"/>
                  <a:t>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sz="2400" dirty="0" smtClean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25" y="4740958"/>
                <a:ext cx="4018962" cy="1200329"/>
              </a:xfrm>
              <a:prstGeom prst="rect">
                <a:avLst/>
              </a:prstGeom>
              <a:blipFill>
                <a:blip r:embed="rId5"/>
                <a:stretch>
                  <a:fillRect l="-2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6618" y="990600"/>
            <a:ext cx="4359018" cy="221761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6618" y="3513012"/>
            <a:ext cx="4429841" cy="2804657"/>
          </a:xfrm>
          <a:prstGeom prst="rect">
            <a:avLst/>
          </a:prstGeom>
        </p:spPr>
      </p:pic>
      <p:cxnSp>
        <p:nvCxnSpPr>
          <p:cNvPr id="7" name="Connecteur droit avec flèche 6"/>
          <p:cNvCxnSpPr>
            <a:stCxn id="8" idx="3"/>
            <a:endCxn id="11" idx="1"/>
          </p:cNvCxnSpPr>
          <p:nvPr/>
        </p:nvCxnSpPr>
        <p:spPr>
          <a:xfrm>
            <a:off x="4793663" y="2098765"/>
            <a:ext cx="2332955" cy="28165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9" idx="3"/>
          </p:cNvCxnSpPr>
          <p:nvPr/>
        </p:nvCxnSpPr>
        <p:spPr>
          <a:xfrm flipV="1">
            <a:off x="4708187" y="2315183"/>
            <a:ext cx="2418431" cy="30259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08A5A-7B3B-A5D5-CF30-CD0C2DC47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7916ABD-3E64-703C-A29F-1B176DF0137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Complétez: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11E4109-C577-51D5-CCAA-15CEE8E9F70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2E4A941-168E-783E-65DB-2C95459C8C7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488F317-E223-4723-0C65-BC74B1E6A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/>
              <p:cNvSpPr txBox="1"/>
              <p:nvPr/>
            </p:nvSpPr>
            <p:spPr>
              <a:xfrm>
                <a:off x="1431882" y="1921359"/>
                <a:ext cx="840042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pPr algn="ctr"/>
                <a:r>
                  <a:rPr lang="fr-FR" sz="2400" dirty="0" smtClean="0"/>
                  <a:t>Pour tracer le graphe </a:t>
                </a:r>
                <a:r>
                  <a:rPr lang="fr-FR" sz="2400" dirty="0" smtClean="0"/>
                  <a:t>de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=−5</m:t>
                    </m:r>
                  </m:oMath>
                </a14:m>
                <a:endParaRPr lang="fr-FR" sz="2400" dirty="0" smtClean="0"/>
              </a:p>
              <a:p>
                <a:endParaRPr lang="fr-FR" sz="2400" dirty="0" smtClean="0"/>
              </a:p>
            </p:txBody>
          </p:sp>
        </mc:Choice>
        <mc:Fallback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882" y="1921359"/>
                <a:ext cx="8400422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1311248" y="3426488"/>
            <a:ext cx="990807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1) Je place dans </a:t>
            </a:r>
            <a:r>
              <a:rPr lang="fr-FR" sz="2400" dirty="0" smtClean="0"/>
              <a:t>repère: le </a:t>
            </a:r>
            <a:r>
              <a:rPr lang="fr-FR" sz="2400" dirty="0"/>
              <a:t>point: </a:t>
            </a:r>
            <a:r>
              <a:rPr lang="fr-FR" sz="2400" dirty="0">
                <a:solidFill>
                  <a:srgbClr val="0070C0"/>
                </a:solidFill>
              </a:rPr>
              <a:t>A(…..;……)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311248" y="4309353"/>
            <a:ext cx="1006448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                  2) Je trace la droite parallèle à l’axe des</a:t>
            </a:r>
            <a:r>
              <a:rPr lang="fr-FR" sz="2400" dirty="0" smtClean="0">
                <a:solidFill>
                  <a:srgbClr val="0070C0"/>
                </a:solidFill>
              </a:rPr>
              <a:t>:………………………</a:t>
            </a:r>
            <a:r>
              <a:rPr lang="fr-FR" sz="2400" dirty="0" smtClean="0">
                <a:solidFill>
                  <a:schemeClr val="tx1"/>
                </a:solidFill>
              </a:rPr>
              <a:t>et passant par</a:t>
            </a:r>
            <a:r>
              <a:rPr lang="fr-FR" sz="2400" dirty="0" smtClean="0">
                <a:solidFill>
                  <a:srgbClr val="0070C0"/>
                </a:solidFill>
              </a:rPr>
              <a:t>……..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5042F-3249-A98B-EF05-5B6BD16FD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B34F018-A5C4-3FF5-38CE-A6C28D3A9F1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B34F018-A5C4-3FF5-38CE-A6C28D3A9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09BD21-19D6-C2EE-B0FF-8CBE7BBE993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C765980-1E63-0F91-E453-017E5249C8C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CD547CDD-993B-D1A9-6EA0-840AA6E0A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1069899"/>
            <a:ext cx="583170" cy="58317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311248" y="3328646"/>
            <a:ext cx="990807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1) Je place dans </a:t>
            </a:r>
            <a:r>
              <a:rPr lang="fr-FR" sz="2400" dirty="0" smtClean="0"/>
              <a:t>repère: le </a:t>
            </a:r>
            <a:r>
              <a:rPr lang="fr-FR" sz="2400" dirty="0"/>
              <a:t>point: </a:t>
            </a:r>
            <a:r>
              <a:rPr lang="fr-FR" sz="2400" dirty="0">
                <a:solidFill>
                  <a:srgbClr val="FF0000"/>
                </a:solidFill>
              </a:rPr>
              <a:t>A</a:t>
            </a:r>
            <a:r>
              <a:rPr lang="fr-FR" sz="2400" dirty="0" smtClean="0">
                <a:solidFill>
                  <a:srgbClr val="FF0000"/>
                </a:solidFill>
              </a:rPr>
              <a:t>(-5;0)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311248" y="4432167"/>
            <a:ext cx="1006448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                  2) Je trace la droite parallèle à l’axe des</a:t>
            </a:r>
            <a:r>
              <a:rPr lang="fr-FR" sz="2400" dirty="0" smtClean="0">
                <a:solidFill>
                  <a:srgbClr val="0070C0"/>
                </a:solidFill>
              </a:rPr>
              <a:t>: </a:t>
            </a:r>
            <a:r>
              <a:rPr lang="fr-FR" sz="2400" dirty="0" smtClean="0">
                <a:solidFill>
                  <a:srgbClr val="FF0000"/>
                </a:solidFill>
              </a:rPr>
              <a:t>ordonnées</a:t>
            </a:r>
            <a:r>
              <a:rPr lang="fr-FR" sz="2400" dirty="0" smtClean="0">
                <a:solidFill>
                  <a:srgbClr val="0070C0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et passant par </a:t>
            </a:r>
            <a:r>
              <a:rPr lang="fr-FR" sz="2400" dirty="0" smtClean="0">
                <a:solidFill>
                  <a:srgbClr val="FF0000"/>
                </a:solidFill>
              </a:rPr>
              <a:t>le</a:t>
            </a:r>
            <a:r>
              <a:rPr lang="fr-FR" sz="2400" dirty="0" smtClean="0">
                <a:solidFill>
                  <a:srgbClr val="0070C0"/>
                </a:solidFill>
              </a:rPr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point A</a:t>
            </a:r>
            <a:endParaRPr lang="fr-FR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/>
              <p:cNvSpPr txBox="1"/>
              <p:nvPr/>
            </p:nvSpPr>
            <p:spPr>
              <a:xfrm>
                <a:off x="1519430" y="1724789"/>
                <a:ext cx="840042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pPr algn="ctr"/>
                <a:r>
                  <a:rPr lang="fr-FR" sz="2400" dirty="0" smtClean="0"/>
                  <a:t>Pour tracer le graphe </a:t>
                </a:r>
                <a:r>
                  <a:rPr lang="fr-FR" sz="2400" dirty="0" smtClean="0"/>
                  <a:t>de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=−5</m:t>
                    </m:r>
                  </m:oMath>
                </a14:m>
                <a:endParaRPr lang="fr-FR" sz="2400" dirty="0" smtClean="0"/>
              </a:p>
              <a:p>
                <a:endParaRPr lang="fr-FR" sz="2400" dirty="0" smtClean="0"/>
              </a:p>
            </p:txBody>
          </p:sp>
        </mc:Choice>
        <mc:Fallback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430" y="1724789"/>
                <a:ext cx="840042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09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6A565-16D3-20B9-E10B-6610CFDBC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4B993BD-151F-4C47-FD3A-5F59F77B6F6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ompléter: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D37115-15A7-1A20-91DE-2046DBB7819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1B8A994-460A-8C6D-91C9-11240AEF02C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DCB7F27-22D0-4AFA-AE83-40A4DBE8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ZoneTexte 20"/>
              <p:cNvSpPr txBox="1"/>
              <p:nvPr/>
            </p:nvSpPr>
            <p:spPr>
              <a:xfrm>
                <a:off x="1431882" y="1921359"/>
                <a:ext cx="840042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pPr algn="ctr"/>
                <a:r>
                  <a:rPr lang="fr-FR" sz="2400" dirty="0" smtClean="0"/>
                  <a:t>Pour tracer le graphe </a:t>
                </a:r>
                <a:r>
                  <a:rPr lang="fr-FR" sz="2400" dirty="0" smtClean="0"/>
                  <a:t>de l’équation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 smtClean="0"/>
              </a:p>
              <a:p>
                <a:endParaRPr lang="fr-FR" sz="2400" dirty="0" smtClean="0"/>
              </a:p>
            </p:txBody>
          </p:sp>
        </mc:Choice>
        <mc:Fallback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882" y="1921359"/>
                <a:ext cx="8400422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/>
          <p:cNvSpPr txBox="1"/>
          <p:nvPr/>
        </p:nvSpPr>
        <p:spPr>
          <a:xfrm>
            <a:off x="1311248" y="3426488"/>
            <a:ext cx="990807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1) Je place dans </a:t>
            </a:r>
            <a:r>
              <a:rPr lang="fr-FR" sz="2400" dirty="0" smtClean="0"/>
              <a:t>repère: le </a:t>
            </a:r>
            <a:r>
              <a:rPr lang="fr-FR" sz="2400" dirty="0"/>
              <a:t>point: </a:t>
            </a:r>
            <a:r>
              <a:rPr lang="fr-FR" sz="2400" dirty="0">
                <a:solidFill>
                  <a:srgbClr val="0070C0"/>
                </a:solidFill>
              </a:rPr>
              <a:t>B</a:t>
            </a:r>
            <a:r>
              <a:rPr lang="fr-FR" sz="2400" dirty="0" smtClean="0">
                <a:solidFill>
                  <a:srgbClr val="0070C0"/>
                </a:solidFill>
              </a:rPr>
              <a:t>(…..;……)</a:t>
            </a: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311248" y="4309353"/>
            <a:ext cx="1006448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                  2) Je trace la droite parallèle à l’axe des</a:t>
            </a:r>
            <a:r>
              <a:rPr lang="fr-FR" sz="2400" dirty="0" smtClean="0">
                <a:solidFill>
                  <a:srgbClr val="0070C0"/>
                </a:solidFill>
              </a:rPr>
              <a:t>:………………………</a:t>
            </a:r>
            <a:r>
              <a:rPr lang="fr-FR" sz="2400" dirty="0" smtClean="0">
                <a:solidFill>
                  <a:schemeClr val="tx1"/>
                </a:solidFill>
              </a:rPr>
              <a:t>et passant par le point</a:t>
            </a:r>
            <a:r>
              <a:rPr lang="fr-FR" sz="2400" dirty="0" smtClean="0">
                <a:solidFill>
                  <a:srgbClr val="0070C0"/>
                </a:solidFill>
              </a:rPr>
              <a:t>…….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6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F7C59-04FC-4846-7964-29CF88B0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51060F0D-C262-B44B-7537-7A1149AF9F6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51060F0D-C262-B44B-7537-7A1149AF9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FB72D4-B217-8E28-FC7E-53B324F7EA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7FB4540-9402-80B1-35FF-FC541CF6A9B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A3A26B2E-FF7D-B904-C140-5E58FCCD7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/>
              <p:cNvSpPr txBox="1"/>
              <p:nvPr/>
            </p:nvSpPr>
            <p:spPr>
              <a:xfrm>
                <a:off x="1431882" y="1921359"/>
                <a:ext cx="8400422" cy="12003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fr-FR" sz="2400" dirty="0" smtClean="0"/>
              </a:p>
              <a:p>
                <a:pPr algn="ctr"/>
                <a:r>
                  <a:rPr lang="fr-FR" sz="2400" dirty="0" smtClean="0"/>
                  <a:t>Pour tracer le graphe </a:t>
                </a:r>
                <a:r>
                  <a:rPr lang="fr-FR" sz="2400" dirty="0" smtClean="0"/>
                  <a:t>de l’équation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 smtClean="0"/>
              </a:p>
              <a:p>
                <a:endParaRPr lang="fr-FR" sz="2400" dirty="0" smtClean="0"/>
              </a:p>
            </p:txBody>
          </p:sp>
        </mc:Choice>
        <mc:Fallback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882" y="1921359"/>
                <a:ext cx="840042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/>
          <p:cNvSpPr txBox="1"/>
          <p:nvPr/>
        </p:nvSpPr>
        <p:spPr>
          <a:xfrm>
            <a:off x="1311248" y="3426488"/>
            <a:ext cx="990807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1) Je place dans </a:t>
            </a:r>
            <a:r>
              <a:rPr lang="fr-FR" sz="2400" dirty="0" smtClean="0"/>
              <a:t>repère: le </a:t>
            </a:r>
            <a:r>
              <a:rPr lang="fr-FR" sz="2400" dirty="0"/>
              <a:t>point: </a:t>
            </a:r>
            <a:r>
              <a:rPr lang="fr-FR" sz="2400" dirty="0" smtClean="0">
                <a:solidFill>
                  <a:srgbClr val="FF0000"/>
                </a:solidFill>
              </a:rPr>
              <a:t>B(0;4)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311248" y="4309353"/>
            <a:ext cx="1006448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                  2) Je trace la droite parallèle à l’axe des</a:t>
            </a:r>
            <a:r>
              <a:rPr lang="fr-FR" sz="2400" dirty="0" smtClean="0">
                <a:solidFill>
                  <a:srgbClr val="0070C0"/>
                </a:solidFill>
              </a:rPr>
              <a:t>:</a:t>
            </a:r>
            <a:r>
              <a:rPr lang="fr-FR" sz="2400" dirty="0" smtClean="0">
                <a:solidFill>
                  <a:srgbClr val="FF0000"/>
                </a:solidFill>
              </a:rPr>
              <a:t> abscisses </a:t>
            </a:r>
            <a:r>
              <a:rPr lang="fr-FR" sz="2400" dirty="0" smtClean="0">
                <a:solidFill>
                  <a:schemeClr val="tx1"/>
                </a:solidFill>
              </a:rPr>
              <a:t>et passant par le point </a:t>
            </a:r>
            <a:r>
              <a:rPr lang="fr-FR" sz="2400" dirty="0" smtClean="0">
                <a:solidFill>
                  <a:srgbClr val="0070C0"/>
                </a:solidFill>
              </a:rPr>
              <a:t>B</a:t>
            </a:r>
            <a:endParaRPr lang="fr-F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Page103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49" y="1206229"/>
            <a:ext cx="11109527" cy="428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021" y="989968"/>
            <a:ext cx="10768611" cy="514294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048654" y="3394338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981663" y="3394338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182113" y="3376773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499079" y="3394338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664697" y="3380520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412644" y="3408626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9320744" y="3310732"/>
            <a:ext cx="60188" cy="189851"/>
          </a:xfrm>
          <a:prstGeom prst="ellipse">
            <a:avLst/>
          </a:prstGeom>
          <a:solidFill>
            <a:srgbClr val="FF65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 flipH="1" flipV="1">
            <a:off x="9336020" y="4487105"/>
            <a:ext cx="68579" cy="121437"/>
          </a:xfrm>
          <a:prstGeom prst="ellipse">
            <a:avLst/>
          </a:prstGeom>
          <a:solidFill>
            <a:srgbClr val="FF65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 flipH="1">
            <a:off x="9295823" y="3778913"/>
            <a:ext cx="68578" cy="155641"/>
          </a:xfrm>
          <a:prstGeom prst="ellipse">
            <a:avLst/>
          </a:prstGeom>
          <a:solidFill>
            <a:srgbClr val="FF65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/>
          <p:cNvCxnSpPr/>
          <p:nvPr/>
        </p:nvCxnSpPr>
        <p:spPr>
          <a:xfrm flipH="1">
            <a:off x="9330112" y="2441643"/>
            <a:ext cx="11798" cy="3206639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3535019" y="5529630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501766" y="5472986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676505" y="5490480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127820" y="5472986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4066485" y="5463616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288512" y="5464667"/>
            <a:ext cx="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Ellipse 43"/>
          <p:cNvSpPr/>
          <p:nvPr/>
        </p:nvSpPr>
        <p:spPr>
          <a:xfrm flipH="1">
            <a:off x="9638368" y="3029200"/>
            <a:ext cx="116571" cy="11348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 flipH="1">
            <a:off x="8603885" y="2994095"/>
            <a:ext cx="145916" cy="10990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 flipH="1">
            <a:off x="10327129" y="3018846"/>
            <a:ext cx="156943" cy="7133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47"/>
          <p:cNvCxnSpPr/>
          <p:nvPr/>
        </p:nvCxnSpPr>
        <p:spPr>
          <a:xfrm>
            <a:off x="8300880" y="3056983"/>
            <a:ext cx="2908117" cy="12144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/>
              <p:cNvSpPr txBox="1"/>
              <p:nvPr/>
            </p:nvSpPr>
            <p:spPr>
              <a:xfrm>
                <a:off x="8300880" y="5369668"/>
                <a:ext cx="994943" cy="369332"/>
              </a:xfrm>
              <a:prstGeom prst="rect">
                <a:avLst/>
              </a:prstGeom>
              <a:solidFill>
                <a:srgbClr val="5FADE4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3" name="ZoneTexte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880" y="5369668"/>
                <a:ext cx="9949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/>
              <p:cNvSpPr txBox="1"/>
              <p:nvPr/>
            </p:nvSpPr>
            <p:spPr>
              <a:xfrm>
                <a:off x="10392273" y="2488787"/>
                <a:ext cx="994943" cy="369332"/>
              </a:xfrm>
              <a:prstGeom prst="rect">
                <a:avLst/>
              </a:prstGeom>
              <a:solidFill>
                <a:srgbClr val="5FADE4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ZoneTexte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2273" y="2488787"/>
                <a:ext cx="994943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0" grpId="0"/>
      <p:bldP spid="21" grpId="0"/>
      <p:bldP spid="16" grpId="0" animBg="1"/>
      <p:bldP spid="23" grpId="0" animBg="1"/>
      <p:bldP spid="24" grpId="0" animBg="1"/>
      <p:bldP spid="28" grpId="0"/>
      <p:bldP spid="29" grpId="0"/>
      <p:bldP spid="30" grpId="0"/>
      <p:bldP spid="31" grpId="0"/>
      <p:bldP spid="32" grpId="0"/>
      <p:bldP spid="33" grpId="0"/>
      <p:bldP spid="44" grpId="0" animBg="1"/>
      <p:bldP spid="45" grpId="0" animBg="1"/>
      <p:bldP spid="46" grpId="0" animBg="1"/>
      <p:bldP spid="53" grpId="0" animBg="1"/>
      <p:bldP spid="5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livrets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958" y="1152216"/>
            <a:ext cx="5037257" cy="501947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105" y="1176782"/>
            <a:ext cx="6098211" cy="48714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682532" y="2150347"/>
                <a:ext cx="15775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532" y="2150347"/>
                <a:ext cx="1577591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2200589" y="2873829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589" y="2873829"/>
                <a:ext cx="54261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929283" y="3243161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283" y="3243161"/>
                <a:ext cx="54261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2895600" y="3292621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3292621"/>
                <a:ext cx="54261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4049484" y="3292621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484" y="3292621"/>
                <a:ext cx="54261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2364360" y="3225484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360" y="3225484"/>
                <a:ext cx="54261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3303573" y="3245954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573" y="3245954"/>
                <a:ext cx="54261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4464309" y="3243161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309" y="3243161"/>
                <a:ext cx="54261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ZoneTexte 27"/>
              <p:cNvSpPr txBox="1"/>
              <p:nvPr/>
            </p:nvSpPr>
            <p:spPr>
              <a:xfrm>
                <a:off x="2211960" y="4774735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960" y="4774735"/>
                <a:ext cx="54261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ZoneTexte 28"/>
              <p:cNvSpPr txBox="1"/>
              <p:nvPr/>
            </p:nvSpPr>
            <p:spPr>
              <a:xfrm>
                <a:off x="2352989" y="5181450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989" y="5181450"/>
                <a:ext cx="542611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ZoneTexte 29"/>
              <p:cNvSpPr txBox="1"/>
              <p:nvPr/>
            </p:nvSpPr>
            <p:spPr>
              <a:xfrm>
                <a:off x="3296522" y="5181450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522" y="5181450"/>
                <a:ext cx="542611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ZoneTexte 30"/>
              <p:cNvSpPr txBox="1"/>
              <p:nvPr/>
            </p:nvSpPr>
            <p:spPr>
              <a:xfrm>
                <a:off x="4483910" y="5201920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10" y="5201920"/>
                <a:ext cx="542611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1985058" y="5181450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058" y="5181450"/>
                <a:ext cx="542611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2887957" y="5201920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957" y="5201920"/>
                <a:ext cx="542611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4130629" y="5181450"/>
                <a:ext cx="542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629" y="5181450"/>
                <a:ext cx="542611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lipse 20"/>
          <p:cNvSpPr/>
          <p:nvPr/>
        </p:nvSpPr>
        <p:spPr>
          <a:xfrm>
            <a:off x="11224009" y="3272152"/>
            <a:ext cx="50242" cy="1342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11224009" y="3764587"/>
            <a:ext cx="50242" cy="1342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11224009" y="2733151"/>
            <a:ext cx="50242" cy="1406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/>
          <p:cNvCxnSpPr/>
          <p:nvPr/>
        </p:nvCxnSpPr>
        <p:spPr>
          <a:xfrm>
            <a:off x="11249130" y="1458797"/>
            <a:ext cx="0" cy="3667648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0" name="Ellipse 39"/>
          <p:cNvSpPr/>
          <p:nvPr/>
        </p:nvSpPr>
        <p:spPr>
          <a:xfrm flipH="1" flipV="1">
            <a:off x="9265688" y="4924231"/>
            <a:ext cx="120580" cy="70337"/>
          </a:xfrm>
          <a:prstGeom prst="ellipse">
            <a:avLst/>
          </a:prstGeom>
          <a:solidFill>
            <a:srgbClr val="AB20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 flipH="1">
            <a:off x="9769509" y="4924232"/>
            <a:ext cx="180871" cy="70337"/>
          </a:xfrm>
          <a:prstGeom prst="ellipse">
            <a:avLst/>
          </a:prstGeom>
          <a:solidFill>
            <a:srgbClr val="AB20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 flipH="1" flipV="1">
            <a:off x="8343265" y="4924230"/>
            <a:ext cx="164690" cy="70338"/>
          </a:xfrm>
          <a:prstGeom prst="ellipse">
            <a:avLst/>
          </a:prstGeom>
          <a:solidFill>
            <a:srgbClr val="AB20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44"/>
          <p:cNvCxnSpPr/>
          <p:nvPr/>
        </p:nvCxnSpPr>
        <p:spPr>
          <a:xfrm>
            <a:off x="6991962" y="4959399"/>
            <a:ext cx="4547451" cy="0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ZoneTexte 45"/>
              <p:cNvSpPr txBox="1"/>
              <p:nvPr/>
            </p:nvSpPr>
            <p:spPr>
              <a:xfrm>
                <a:off x="9937819" y="1245331"/>
                <a:ext cx="1225899" cy="369332"/>
              </a:xfrm>
              <a:prstGeom prst="rect">
                <a:avLst/>
              </a:prstGeom>
              <a:solidFill>
                <a:srgbClr val="5FADE4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46" name="ZoneText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819" y="1245331"/>
                <a:ext cx="1225899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ZoneTexte 47"/>
              <p:cNvSpPr txBox="1"/>
              <p:nvPr/>
            </p:nvSpPr>
            <p:spPr>
              <a:xfrm>
                <a:off x="7117366" y="5156184"/>
                <a:ext cx="1225899" cy="369332"/>
              </a:xfrm>
              <a:prstGeom prst="rect">
                <a:avLst/>
              </a:prstGeom>
              <a:solidFill>
                <a:srgbClr val="5FADE4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48" name="ZoneTexte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366" y="5156184"/>
                <a:ext cx="1225899" cy="369332"/>
              </a:xfrm>
              <a:prstGeom prst="rect">
                <a:avLst/>
              </a:prstGeom>
              <a:blipFill>
                <a:blip r:embed="rId2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21" grpId="0" animBg="1"/>
      <p:bldP spid="36" grpId="0" animBg="1"/>
      <p:bldP spid="37" grpId="0" animBg="1"/>
      <p:bldP spid="40" grpId="0" animBg="1"/>
      <p:bldP spid="41" grpId="0" animBg="1"/>
      <p:bldP spid="42" grpId="0" animBg="1"/>
      <p:bldP spid="46" grpId="0" animBg="1"/>
      <p:bldP spid="4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Page:103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9" y="1929283"/>
            <a:ext cx="10758032" cy="311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38" y="2318780"/>
            <a:ext cx="11141860" cy="291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séance.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Page103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22" y="2029767"/>
            <a:ext cx="10128738" cy="325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ysClr val="windowText" lastClr="000000"/>
                </a:solidFill>
              </a:rPr>
              <a:t>Page:101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771" y="1482024"/>
            <a:ext cx="9766570" cy="36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=""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10559</TotalTime>
  <Words>2287</Words>
  <Application>Microsoft Office PowerPoint</Application>
  <PresentationFormat>Grand écran</PresentationFormat>
  <Paragraphs>382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53</vt:i4>
      </vt:variant>
    </vt:vector>
  </HeadingPairs>
  <TitlesOfParts>
    <vt:vector size="67" baseType="lpstr">
      <vt:lpstr>Aptos</vt:lpstr>
      <vt:lpstr>Arial</vt:lpstr>
      <vt:lpstr>Calibri</vt:lpstr>
      <vt:lpstr>Cambria Math</vt:lpstr>
      <vt:lpstr>CIDFont+F2</vt:lpstr>
      <vt:lpstr>CIDFont+F3</vt:lpstr>
      <vt:lpstr>CIDFont+F4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1272</cp:revision>
  <cp:lastPrinted>2024-10-05T19:15:58Z</cp:lastPrinted>
  <dcterms:created xsi:type="dcterms:W3CDTF">2024-05-28T10:13:44Z</dcterms:created>
  <dcterms:modified xsi:type="dcterms:W3CDTF">2025-12-26T20:10:34Z</dcterms:modified>
</cp:coreProperties>
</file>