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308" r:id="rId2"/>
    <p:sldId id="288" r:id="rId3"/>
    <p:sldId id="289" r:id="rId4"/>
    <p:sldId id="286" r:id="rId5"/>
    <p:sldId id="350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2147483423" r:id="rId23"/>
    <p:sldId id="2147483424" r:id="rId24"/>
    <p:sldId id="306" r:id="rId25"/>
    <p:sldId id="307" r:id="rId26"/>
    <p:sldId id="316" r:id="rId27"/>
    <p:sldId id="317" r:id="rId28"/>
    <p:sldId id="2147483427" r:id="rId29"/>
    <p:sldId id="2147483428" r:id="rId30"/>
    <p:sldId id="2147483429" r:id="rId31"/>
    <p:sldId id="270" r:id="rId32"/>
    <p:sldId id="271" r:id="rId33"/>
    <p:sldId id="272" r:id="rId34"/>
    <p:sldId id="2147483419" r:id="rId35"/>
    <p:sldId id="2147483448" r:id="rId36"/>
    <p:sldId id="2147483422" r:id="rId37"/>
    <p:sldId id="2147483430" r:id="rId38"/>
    <p:sldId id="2147483431" r:id="rId39"/>
    <p:sldId id="2147483432" r:id="rId40"/>
    <p:sldId id="2147483433" r:id="rId41"/>
    <p:sldId id="2147483434" r:id="rId42"/>
    <p:sldId id="2147483435" r:id="rId43"/>
    <p:sldId id="2147483444" r:id="rId44"/>
    <p:sldId id="2147483445" r:id="rId45"/>
    <p:sldId id="2147483438" r:id="rId46"/>
    <p:sldId id="2147483439" r:id="rId47"/>
    <p:sldId id="2147483440" r:id="rId48"/>
    <p:sldId id="2147483441" r:id="rId49"/>
    <p:sldId id="298" r:id="rId50"/>
    <p:sldId id="274" r:id="rId51"/>
    <p:sldId id="2147483442" r:id="rId52"/>
    <p:sldId id="299" r:id="rId53"/>
    <p:sldId id="311" r:id="rId54"/>
    <p:sldId id="312" r:id="rId55"/>
    <p:sldId id="332" r:id="rId56"/>
    <p:sldId id="333" r:id="rId57"/>
    <p:sldId id="2147483446" r:id="rId58"/>
    <p:sldId id="2147483447" r:id="rId59"/>
    <p:sldId id="300" r:id="rId60"/>
    <p:sldId id="301" r:id="rId61"/>
    <p:sldId id="2147483443" r:id="rId62"/>
    <p:sldId id="303" r:id="rId63"/>
    <p:sldId id="304" r:id="rId64"/>
    <p:sldId id="282" r:id="rId65"/>
    <p:sldId id="305" r:id="rId66"/>
    <p:sldId id="262" r:id="rId67"/>
    <p:sldId id="283" r:id="rId68"/>
    <p:sldId id="284" r:id="rId69"/>
    <p:sldId id="2147483421" r:id="rId7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50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2147483423"/>
            <p14:sldId id="2147483424"/>
            <p14:sldId id="306"/>
            <p14:sldId id="307"/>
            <p14:sldId id="316"/>
            <p14:sldId id="317"/>
            <p14:sldId id="2147483427"/>
            <p14:sldId id="2147483428"/>
            <p14:sldId id="2147483429"/>
            <p14:sldId id="270"/>
            <p14:sldId id="271"/>
            <p14:sldId id="272"/>
            <p14:sldId id="2147483419"/>
            <p14:sldId id="2147483448"/>
            <p14:sldId id="2147483422"/>
            <p14:sldId id="2147483430"/>
            <p14:sldId id="2147483431"/>
            <p14:sldId id="2147483432"/>
            <p14:sldId id="2147483433"/>
            <p14:sldId id="2147483434"/>
            <p14:sldId id="2147483435"/>
            <p14:sldId id="2147483444"/>
            <p14:sldId id="2147483445"/>
            <p14:sldId id="2147483438"/>
            <p14:sldId id="2147483439"/>
            <p14:sldId id="2147483440"/>
            <p14:sldId id="2147483441"/>
          </p14:sldIdLst>
        </p14:section>
        <p14:section name="Déclaration de l’objectif" id="{096B6BF6-20D6-43DE-B358-982838B98259}">
          <p14:sldIdLst/>
        </p14:section>
        <p14:section name="Modelage" id="{6D007598-4F88-4283-9E36-970C44D688AD}">
          <p14:sldIdLst>
            <p14:sldId id="298"/>
            <p14:sldId id="274"/>
            <p14:sldId id="2147483442"/>
          </p14:sldIdLst>
        </p14:section>
        <p14:section name="Pratique collective" id="{CF34AB29-930A-422C-8BB3-41EE66488593}">
          <p14:sldIdLst>
            <p14:sldId id="299"/>
            <p14:sldId id="311"/>
            <p14:sldId id="312"/>
            <p14:sldId id="332"/>
            <p14:sldId id="333"/>
            <p14:sldId id="2147483446"/>
            <p14:sldId id="2147483447"/>
          </p14:sldIdLst>
        </p14:section>
        <p14:section name="Pratique en binôme" id="{B5D45BF5-6276-4DCA-B0C6-B46ADF983B36}">
          <p14:sldIdLst>
            <p14:sldId id="300"/>
            <p14:sldId id="301"/>
            <p14:sldId id="2147483443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14748342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E"/>
    <a:srgbClr val="156082"/>
    <a:srgbClr val="1D6FA9"/>
    <a:srgbClr val="DCEAF7"/>
    <a:srgbClr val="7F7F7F"/>
    <a:srgbClr val="F19D19"/>
    <a:srgbClr val="DCE6F2"/>
    <a:srgbClr val="C8F5E8"/>
    <a:srgbClr val="E0EFE9"/>
    <a:srgbClr val="BFE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36" autoAdjust="0"/>
    <p:restoredTop sz="94660"/>
  </p:normalViewPr>
  <p:slideViewPr>
    <p:cSldViewPr snapToGrid="0">
      <p:cViewPr varScale="1">
        <p:scale>
          <a:sx n="74" d="100"/>
          <a:sy n="74" d="100"/>
        </p:scale>
        <p:origin x="5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7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18.jpeg"/><Relationship Id="rId7" Type="http://schemas.openxmlformats.org/officeDocument/2006/relationships/image" Target="../media/image7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0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8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7275974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7275974" cy="725304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  Quadrilatères particuliers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:10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91410" y="5379165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Tâche : 8</a:t>
            </a:r>
            <a:endParaRPr lang="fr-FR" dirty="0"/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096329" y="5288319"/>
            <a:ext cx="5450863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723886B-68B9-6C47-27B9-58FEF8E6D239}"/>
              </a:ext>
            </a:extLst>
          </p:cNvPr>
          <p:cNvSpPr txBox="1"/>
          <p:nvPr/>
        </p:nvSpPr>
        <p:spPr>
          <a:xfrm>
            <a:off x="2149175" y="5379165"/>
            <a:ext cx="55876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600" dirty="0">
                <a:solidFill>
                  <a:schemeClr val="bg1"/>
                </a:solidFill>
              </a:rPr>
              <a:t>Reconnaître et utiliser les conditions nécessaires et</a:t>
            </a:r>
          </a:p>
          <a:p>
            <a:r>
              <a:rPr lang="fr-MA" sz="1600" dirty="0">
                <a:solidFill>
                  <a:schemeClr val="bg1"/>
                </a:solidFill>
              </a:rPr>
              <a:t> suffisantes pour qu’un quadrilatère soit un parallélogramme 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:87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D671E7E-923B-6956-6ABF-0B4B385C52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01" y="1765906"/>
            <a:ext cx="11490597" cy="305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2FFF10C-39FE-535F-58F0-D6B935F488AE}"/>
                  </a:ext>
                </a:extLst>
              </p:cNvPr>
              <p:cNvSpPr txBox="1"/>
              <p:nvPr/>
            </p:nvSpPr>
            <p:spPr>
              <a:xfrm>
                <a:off x="2465408" y="2882096"/>
                <a:ext cx="640867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parallélogramme, alors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=…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</a:t>
                </a:r>
                <a:r>
                  <a:rPr lang="fr-FR" sz="20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…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2FFF10C-39FE-535F-58F0-D6B935F48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408" y="2882096"/>
                <a:ext cx="6408677" cy="400110"/>
              </a:xfrm>
              <a:prstGeom prst="rect">
                <a:avLst/>
              </a:prstGeom>
              <a:blipFill>
                <a:blip r:embed="rId3"/>
                <a:stretch>
                  <a:fillRect l="-951" t="-9231" b="-292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les côtés opposés d’un parallélogramme sont égaux. 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35F7309-620A-6FF1-CA18-B3B157EEDB4E}"/>
                  </a:ext>
                </a:extLst>
              </p:cNvPr>
              <p:cNvSpPr txBox="1"/>
              <p:nvPr/>
            </p:nvSpPr>
            <p:spPr>
              <a:xfrm>
                <a:off x="2893671" y="3113590"/>
                <a:ext cx="664284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parallélogramme, alors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</a:t>
                </a:r>
                <a:r>
                  <a:rPr lang="fr-FR" sz="20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35F7309-620A-6FF1-CA18-B3B157EED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3671" y="3113590"/>
                <a:ext cx="6642844" cy="400110"/>
              </a:xfrm>
              <a:prstGeom prst="rect">
                <a:avLst/>
              </a:prstGeom>
              <a:blipFill>
                <a:blip r:embed="rId3"/>
                <a:stretch>
                  <a:fillRect l="-1010" t="-9231" b="-292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DAD8-FF75-AE30-47DE-6D71574D1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61F8ED-0C2F-25F4-56B8-DB6144DC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DECD447-C953-757F-B5C1-B1E2A2ECB85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294CAC-1D03-7EC2-34FC-6A1CB2F60E22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F1537A-6F2B-F24E-09A0-0C3D26236163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0AAC654-DCB3-FD13-31CA-051AFB21EA1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88F84B0-0A62-FE30-9E90-8D5D829575C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E38C5FF-FF1A-DAED-9230-298C2AE4A37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C46472D-F768-058C-18F0-6A771F10D411}"/>
                  </a:ext>
                </a:extLst>
              </p:cNvPr>
              <p:cNvSpPr txBox="1"/>
              <p:nvPr/>
            </p:nvSpPr>
            <p:spPr>
              <a:xfrm>
                <a:off x="2649396" y="2884510"/>
                <a:ext cx="67959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parallélogramme, alors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=…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 …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C46472D-F768-058C-18F0-6A771F10D4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9396" y="2884510"/>
                <a:ext cx="6795940" cy="400110"/>
              </a:xfrm>
              <a:prstGeom prst="rect">
                <a:avLst/>
              </a:prstGeom>
              <a:blipFill>
                <a:blip r:embed="rId3"/>
                <a:stretch>
                  <a:fillRect l="-987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8240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A9ED5-2386-F488-84ED-BB290D2A8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2D05AC-451D-4196-FF9C-FE4DFC016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dans un parallélogramme les angles opposés sont égaux.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CE526B-8DF5-CEAA-394C-6D2FFC45C0D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8FC11CC-3F55-AB27-65FA-B14DAA4BB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7029D58-1737-A686-0A25-EDFC9F9A7838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FE28128-B041-67EF-7345-675994A0CB82}"/>
                  </a:ext>
                </a:extLst>
              </p:cNvPr>
              <p:cNvSpPr txBox="1"/>
              <p:nvPr/>
            </p:nvSpPr>
            <p:spPr>
              <a:xfrm>
                <a:off x="2762587" y="3028889"/>
                <a:ext cx="657327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parallélogramme, alors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FE28128-B041-67EF-7345-675994A0C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2587" y="3028889"/>
                <a:ext cx="6573274" cy="400110"/>
              </a:xfrm>
              <a:prstGeom prst="rect">
                <a:avLst/>
              </a:prstGeom>
              <a:blipFill>
                <a:blip r:embed="rId3"/>
                <a:stretch>
                  <a:fillRect l="-928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5840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6D83D202-2CC3-20D0-26AA-03EF8E57923D}"/>
              </a:ext>
            </a:extLst>
          </p:cNvPr>
          <p:cNvSpPr txBox="1"/>
          <p:nvPr/>
        </p:nvSpPr>
        <p:spPr>
          <a:xfrm>
            <a:off x="1446836" y="1458411"/>
            <a:ext cx="8681012" cy="2073087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1446836" y="405328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8149437" y="4053284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059282C-70F8-54C4-EB7D-EC8C2221F613}"/>
                  </a:ext>
                </a:extLst>
              </p:cNvPr>
              <p:cNvSpPr txBox="1"/>
              <p:nvPr/>
            </p:nvSpPr>
            <p:spPr>
              <a:xfrm>
                <a:off x="1446836" y="1894789"/>
                <a:ext cx="841647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parallélogramme, alors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=180°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</a:t>
                </a:r>
                <a14:m>
                  <m:oMath xmlns:m="http://schemas.openxmlformats.org/officeDocument/2006/math">
                    <m:r>
                      <a:rPr lang="fr-FR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=180°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059282C-70F8-54C4-EB7D-EC8C2221F6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836" y="1894789"/>
                <a:ext cx="8416471" cy="400110"/>
              </a:xfrm>
              <a:prstGeom prst="rect">
                <a:avLst/>
              </a:prstGeom>
              <a:blipFill>
                <a:blip r:embed="rId3"/>
                <a:stretch>
                  <a:fillRect l="-724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 les angles consécutifs d’un parallélogramme sont supplémentaires.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1094015" y="4261629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Google Shape;265;p44">
            <a:extLst>
              <a:ext uri="{FF2B5EF4-FFF2-40B4-BE49-F238E27FC236}">
                <a16:creationId xmlns:a16="http://schemas.microsoft.com/office/drawing/2014/main" id="{CA81CC85-4C0B-FAED-E9D4-95ACF4192E27}"/>
              </a:ext>
            </a:extLst>
          </p:cNvPr>
          <p:cNvSpPr txBox="1"/>
          <p:nvPr/>
        </p:nvSpPr>
        <p:spPr>
          <a:xfrm>
            <a:off x="1094015" y="1759353"/>
            <a:ext cx="8941236" cy="1679548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DB85563-4961-D02B-33EB-A9F959A2C54A}"/>
                  </a:ext>
                </a:extLst>
              </p:cNvPr>
              <p:cNvSpPr txBox="1"/>
              <p:nvPr/>
            </p:nvSpPr>
            <p:spPr>
              <a:xfrm>
                <a:off x="1330749" y="2399072"/>
                <a:ext cx="816640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parallélogramme, alors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=180°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</a:t>
                </a:r>
                <a14:m>
                  <m:oMath xmlns:m="http://schemas.openxmlformats.org/officeDocument/2006/math">
                    <m:r>
                      <a:rPr lang="fr-FR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=180°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DB85563-4961-D02B-33EB-A9F959A2C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749" y="2399072"/>
                <a:ext cx="8166403" cy="400110"/>
              </a:xfrm>
              <a:prstGeom prst="rect">
                <a:avLst/>
              </a:prstGeom>
              <a:blipFill>
                <a:blip r:embed="rId3"/>
                <a:stretch>
                  <a:fillRect l="-746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D6F0D051-1580-9075-E5FA-319A5B6F4719}"/>
              </a:ext>
            </a:extLst>
          </p:cNvPr>
          <p:cNvSpPr txBox="1"/>
          <p:nvPr/>
        </p:nvSpPr>
        <p:spPr>
          <a:xfrm>
            <a:off x="2052092" y="1145894"/>
            <a:ext cx="7860485" cy="272004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r>
              <a:rPr lang="fr" sz="1800" kern="0" dirty="0">
                <a:solidFill>
                  <a:srgbClr val="000000"/>
                </a:solidFill>
                <a:sym typeface="Calibri"/>
              </a:rPr>
              <a:t> </a:t>
            </a: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1AD74C7-37A6-7017-59FD-575959F539B5}"/>
              </a:ext>
            </a:extLst>
          </p:cNvPr>
          <p:cNvSpPr/>
          <p:nvPr/>
        </p:nvSpPr>
        <p:spPr>
          <a:xfrm>
            <a:off x="2333428" y="419529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36C9AB5-5363-81E1-06CC-BF058483D9C5}"/>
              </a:ext>
            </a:extLst>
          </p:cNvPr>
          <p:cNvSpPr/>
          <p:nvPr/>
        </p:nvSpPr>
        <p:spPr>
          <a:xfrm>
            <a:off x="7447736" y="419529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1B89EF8-E6DA-F4CC-A6D7-5B0348DB9195}"/>
                  </a:ext>
                </a:extLst>
              </p:cNvPr>
              <p:cNvSpPr txBox="1"/>
              <p:nvPr/>
            </p:nvSpPr>
            <p:spPr>
              <a:xfrm>
                <a:off x="2758147" y="2047802"/>
                <a:ext cx="431806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ABCD est un parallélogramme.</a:t>
                </a:r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=75°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 alors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=105°</m:t>
                    </m:r>
                  </m:oMath>
                </a14:m>
                <a:endParaRPr lang="fr-FR" sz="2000" dirty="0"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1B89EF8-E6DA-F4CC-A6D7-5B0348DB91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147" y="2047802"/>
                <a:ext cx="4318061" cy="707886"/>
              </a:xfrm>
              <a:prstGeom prst="rect">
                <a:avLst/>
              </a:prstGeom>
              <a:blipFill>
                <a:blip r:embed="rId3"/>
                <a:stretch>
                  <a:fillRect l="-1410" t="-5172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5336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B38F6-F72B-8352-183A-648E30A78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 les angles consécutifs d’un parallélogramme sont supplémentaires.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A648E6C-FC44-324B-8488-608D5CBE5A04}"/>
              </a:ext>
            </a:extLst>
          </p:cNvPr>
          <p:cNvSpPr/>
          <p:nvPr/>
        </p:nvSpPr>
        <p:spPr>
          <a:xfrm>
            <a:off x="2052092" y="461094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82023F8B-25E0-05B0-A99F-2015E3FBCEA3}"/>
              </a:ext>
            </a:extLst>
          </p:cNvPr>
          <p:cNvSpPr txBox="1"/>
          <p:nvPr/>
        </p:nvSpPr>
        <p:spPr>
          <a:xfrm>
            <a:off x="2052092" y="1145894"/>
            <a:ext cx="7890561" cy="272004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r>
              <a:rPr lang="fr" sz="1800" kern="0" dirty="0">
                <a:solidFill>
                  <a:srgbClr val="000000"/>
                </a:solidFill>
                <a:sym typeface="Calibri"/>
              </a:rPr>
              <a:t> </a:t>
            </a:r>
            <a:endParaRPr lang="fr-FR" sz="18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48CCEF4-39AF-D8C2-74CB-88486D505378}"/>
                  </a:ext>
                </a:extLst>
              </p:cNvPr>
              <p:cNvSpPr txBox="1"/>
              <p:nvPr/>
            </p:nvSpPr>
            <p:spPr>
              <a:xfrm>
                <a:off x="2758148" y="2047802"/>
                <a:ext cx="341728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ABCD est un parallélogramme.</a:t>
                </a:r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75</m:t>
                    </m:r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 alors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105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endParaRPr lang="fr-FR" sz="2000" dirty="0"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48CCEF4-39AF-D8C2-74CB-88486D5053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148" y="2047802"/>
                <a:ext cx="3417282" cy="707886"/>
              </a:xfrm>
              <a:prstGeom prst="rect">
                <a:avLst/>
              </a:prstGeom>
              <a:blipFill>
                <a:blip r:embed="rId3"/>
                <a:stretch>
                  <a:fillRect l="-1783" t="-5172" r="-178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6253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7C3228-9858-BE33-5D7D-0D1B9EBF6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me prépare  :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C973D314-F4F7-59B6-5169-009E61046889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09" y="1732332"/>
            <a:ext cx="11179175" cy="2693489"/>
          </a:xfr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3716D83-3B23-4080-74F9-6F770C28344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474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C1E61-18E9-08C8-BAFC-526FAE01E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120D1C-D2E1-4156-241E-33BBD7DA1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6449FDCF-4D1D-51EB-5B8F-77FD69C418EE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09" y="1732332"/>
            <a:ext cx="11179175" cy="2693489"/>
          </a:xfr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4270528-2FAF-C296-8303-21B6BA2E9DE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F8F2B79-2ECC-3B5F-8581-CCA9D2247C67}"/>
              </a:ext>
            </a:extLst>
          </p:cNvPr>
          <p:cNvSpPr txBox="1"/>
          <p:nvPr/>
        </p:nvSpPr>
        <p:spPr>
          <a:xfrm>
            <a:off x="3722914" y="3804558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Vrai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AA5B7D9-735D-3257-96A6-1F1412450E32}"/>
              </a:ext>
            </a:extLst>
          </p:cNvPr>
          <p:cNvSpPr txBox="1"/>
          <p:nvPr/>
        </p:nvSpPr>
        <p:spPr>
          <a:xfrm>
            <a:off x="9803484" y="3804558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Faux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2D8F9B4-4DCE-7D9C-7D71-4ED8C2636136}"/>
              </a:ext>
            </a:extLst>
          </p:cNvPr>
          <p:cNvSpPr txBox="1"/>
          <p:nvPr/>
        </p:nvSpPr>
        <p:spPr>
          <a:xfrm>
            <a:off x="5638800" y="3804558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Vrai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9DD3CF1-6FBA-9F54-0068-C95242E457DB}"/>
              </a:ext>
            </a:extLst>
          </p:cNvPr>
          <p:cNvSpPr txBox="1"/>
          <p:nvPr/>
        </p:nvSpPr>
        <p:spPr>
          <a:xfrm>
            <a:off x="7721142" y="3804558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Vrai </a:t>
            </a:r>
          </a:p>
        </p:txBody>
      </p:sp>
    </p:spTree>
    <p:extLst>
      <p:ext uri="{BB962C8B-B14F-4D97-AF65-F5344CB8AC3E}">
        <p14:creationId xmlns:p14="http://schemas.microsoft.com/office/powerpoint/2010/main" val="384713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ce que vous devez retenir jusqu’ici: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L’enseignant refait un feed-back sur ce qu’il faut retenir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CA415B6-BA39-F7CF-D678-E3B065C5726C}"/>
              </a:ext>
            </a:extLst>
          </p:cNvPr>
          <p:cNvSpPr txBox="1"/>
          <p:nvPr/>
        </p:nvSpPr>
        <p:spPr>
          <a:xfrm>
            <a:off x="601348" y="3230335"/>
            <a:ext cx="4341125" cy="400110"/>
          </a:xfrm>
          <a:prstGeom prst="rect">
            <a:avLst/>
          </a:prstGeom>
          <a:noFill/>
          <a:ln w="25400">
            <a:solidFill>
              <a:srgbClr val="44546A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 ABCD est un parallélogramme, alors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0C48068D-964F-DD3C-C568-3579977E1E9D}"/>
                  </a:ext>
                </a:extLst>
              </p:cNvPr>
              <p:cNvSpPr txBox="1"/>
              <p:nvPr/>
            </p:nvSpPr>
            <p:spPr>
              <a:xfrm>
                <a:off x="7119257" y="1306286"/>
                <a:ext cx="2677784" cy="400110"/>
              </a:xfrm>
              <a:prstGeom prst="rect">
                <a:avLst/>
              </a:prstGeom>
              <a:noFill/>
              <a:ln>
                <a:solidFill>
                  <a:srgbClr val="44546A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∕∕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</a:t>
                </a:r>
                <a:r>
                  <a:rPr lang="fr-FR" sz="20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∕∕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0C48068D-964F-DD3C-C568-3579977E1E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9257" y="1306286"/>
                <a:ext cx="2677784" cy="400110"/>
              </a:xfrm>
              <a:prstGeom prst="rect">
                <a:avLst/>
              </a:prstGeom>
              <a:blipFill>
                <a:blip r:embed="rId2"/>
                <a:stretch>
                  <a:fillRect t="-6061" r="-1415" b="-27273"/>
                </a:stretch>
              </a:blipFill>
              <a:ln>
                <a:solidFill>
                  <a:srgbClr val="44546A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1885A427-FE0D-4338-E720-C6D770894D03}"/>
                  </a:ext>
                </a:extLst>
              </p:cNvPr>
              <p:cNvSpPr txBox="1"/>
              <p:nvPr/>
            </p:nvSpPr>
            <p:spPr>
              <a:xfrm>
                <a:off x="7135586" y="2024743"/>
                <a:ext cx="2652970" cy="400110"/>
              </a:xfrm>
              <a:prstGeom prst="rect">
                <a:avLst/>
              </a:prstGeom>
              <a:noFill/>
              <a:ln>
                <a:solidFill>
                  <a:srgbClr val="44546A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1885A427-FE0D-4338-E720-C6D770894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5586" y="2024743"/>
                <a:ext cx="2652970" cy="400110"/>
              </a:xfrm>
              <a:prstGeom prst="rect">
                <a:avLst/>
              </a:prstGeom>
              <a:blipFill>
                <a:blip r:embed="rId3"/>
                <a:stretch>
                  <a:fillRect t="-5882" b="-23529"/>
                </a:stretch>
              </a:blipFill>
              <a:ln>
                <a:solidFill>
                  <a:srgbClr val="44546A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750B4B85-43FC-A11F-AF5D-500F3FC80A06}"/>
                  </a:ext>
                </a:extLst>
              </p:cNvPr>
              <p:cNvSpPr txBox="1"/>
              <p:nvPr/>
            </p:nvSpPr>
            <p:spPr>
              <a:xfrm>
                <a:off x="7119257" y="2857500"/>
                <a:ext cx="2545056" cy="400110"/>
              </a:xfrm>
              <a:prstGeom prst="rect">
                <a:avLst/>
              </a:prstGeom>
              <a:noFill/>
              <a:ln>
                <a:solidFill>
                  <a:srgbClr val="44546A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750B4B85-43FC-A11F-AF5D-500F3FC80A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9257" y="2857500"/>
                <a:ext cx="2545056" cy="400110"/>
              </a:xfrm>
              <a:prstGeom prst="rect">
                <a:avLst/>
              </a:prstGeom>
              <a:blipFill>
                <a:blip r:embed="rId4"/>
                <a:stretch>
                  <a:fillRect t="-6061" b="-24242"/>
                </a:stretch>
              </a:blipFill>
              <a:ln>
                <a:solidFill>
                  <a:srgbClr val="44546A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ZoneTexte 25">
            <a:extLst>
              <a:ext uri="{FF2B5EF4-FFF2-40B4-BE49-F238E27FC236}">
                <a16:creationId xmlns:a16="http://schemas.microsoft.com/office/drawing/2014/main" id="{D650BAE0-0DDD-6F17-DFFD-CE69B4CFF92B}"/>
              </a:ext>
            </a:extLst>
          </p:cNvPr>
          <p:cNvSpPr txBox="1"/>
          <p:nvPr/>
        </p:nvSpPr>
        <p:spPr>
          <a:xfrm>
            <a:off x="7119257" y="3600391"/>
            <a:ext cx="3847848" cy="400110"/>
          </a:xfrm>
          <a:prstGeom prst="rect">
            <a:avLst/>
          </a:prstGeom>
          <a:noFill/>
          <a:ln>
            <a:solidFill>
              <a:srgbClr val="44546A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AC et BD se coupent en leur milieu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9F031D7-4AAB-BB4C-8BFA-8CFCC3687ACD}"/>
                  </a:ext>
                </a:extLst>
              </p:cNvPr>
              <p:cNvSpPr txBox="1"/>
              <p:nvPr/>
            </p:nvSpPr>
            <p:spPr>
              <a:xfrm>
                <a:off x="7168243" y="4506686"/>
                <a:ext cx="4129592" cy="707886"/>
              </a:xfrm>
              <a:prstGeom prst="rect">
                <a:avLst/>
              </a:prstGeom>
              <a:noFill/>
              <a:ln>
                <a:solidFill>
                  <a:srgbClr val="44546A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=180°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;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180°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=180°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;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=180°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9F031D7-4AAB-BB4C-8BFA-8CFCC3687A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8243" y="4506686"/>
                <a:ext cx="4129592" cy="707886"/>
              </a:xfrm>
              <a:prstGeom prst="rect">
                <a:avLst/>
              </a:prstGeom>
              <a:blipFill>
                <a:blip r:embed="rId5"/>
                <a:stretch>
                  <a:fillRect t="-3509" b="-14035"/>
                </a:stretch>
              </a:blipFill>
              <a:ln>
                <a:solidFill>
                  <a:srgbClr val="44546A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Flèche vers la droite 27">
            <a:extLst>
              <a:ext uri="{FF2B5EF4-FFF2-40B4-BE49-F238E27FC236}">
                <a16:creationId xmlns:a16="http://schemas.microsoft.com/office/drawing/2014/main" id="{378223EE-F182-EEEA-752A-3E0BB83AB392}"/>
              </a:ext>
            </a:extLst>
          </p:cNvPr>
          <p:cNvSpPr/>
          <p:nvPr/>
        </p:nvSpPr>
        <p:spPr>
          <a:xfrm rot="19268612">
            <a:off x="4926731" y="2106939"/>
            <a:ext cx="2139043" cy="34103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 vers la droite 28">
            <a:extLst>
              <a:ext uri="{FF2B5EF4-FFF2-40B4-BE49-F238E27FC236}">
                <a16:creationId xmlns:a16="http://schemas.microsoft.com/office/drawing/2014/main" id="{9F1402CB-81ED-5126-78DF-D6CC7F95FD6A}"/>
              </a:ext>
            </a:extLst>
          </p:cNvPr>
          <p:cNvSpPr/>
          <p:nvPr/>
        </p:nvSpPr>
        <p:spPr>
          <a:xfrm rot="20257368">
            <a:off x="5189296" y="2587495"/>
            <a:ext cx="1951256" cy="27408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 vers la droite 29">
            <a:extLst>
              <a:ext uri="{FF2B5EF4-FFF2-40B4-BE49-F238E27FC236}">
                <a16:creationId xmlns:a16="http://schemas.microsoft.com/office/drawing/2014/main" id="{DAA630CB-2E40-031D-0143-5798F793C104}"/>
              </a:ext>
            </a:extLst>
          </p:cNvPr>
          <p:cNvSpPr/>
          <p:nvPr/>
        </p:nvSpPr>
        <p:spPr>
          <a:xfrm rot="1747803">
            <a:off x="5149101" y="4065651"/>
            <a:ext cx="2152505" cy="30665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lèche vers la droite 30">
            <a:extLst>
              <a:ext uri="{FF2B5EF4-FFF2-40B4-BE49-F238E27FC236}">
                <a16:creationId xmlns:a16="http://schemas.microsoft.com/office/drawing/2014/main" id="{9ABC9265-D749-B2FD-3D26-A2D2D1FCA25D}"/>
              </a:ext>
            </a:extLst>
          </p:cNvPr>
          <p:cNvSpPr/>
          <p:nvPr/>
        </p:nvSpPr>
        <p:spPr>
          <a:xfrm rot="21416833">
            <a:off x="5321283" y="3086110"/>
            <a:ext cx="1687281" cy="2731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lèche vers la droite 31">
            <a:extLst>
              <a:ext uri="{FF2B5EF4-FFF2-40B4-BE49-F238E27FC236}">
                <a16:creationId xmlns:a16="http://schemas.microsoft.com/office/drawing/2014/main" id="{9F5D0DEF-5909-201F-5F27-C9120C80D41B}"/>
              </a:ext>
            </a:extLst>
          </p:cNvPr>
          <p:cNvSpPr/>
          <p:nvPr/>
        </p:nvSpPr>
        <p:spPr>
          <a:xfrm rot="479357">
            <a:off x="5331335" y="3463817"/>
            <a:ext cx="1687281" cy="2731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43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329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</a:t>
            </a:r>
            <a:r>
              <a:rPr lang="fr-FR">
                <a:latin typeface="Calibri" panose="020F0502020204030204"/>
              </a:rPr>
              <a:t>vos avis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61174" y="1180618"/>
            <a:ext cx="10826704" cy="527805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41AFA15-84D6-6F9D-098E-3EE37080860D}"/>
              </a:ext>
            </a:extLst>
          </p:cNvPr>
          <p:cNvSpPr txBox="1"/>
          <p:nvPr/>
        </p:nvSpPr>
        <p:spPr>
          <a:xfrm>
            <a:off x="2280212" y="1285856"/>
            <a:ext cx="70310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Dans quel cas on n’est pas sûr que ABCD est un parallélogramme :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A7DB899-E7B3-572F-C63F-0A370AE9A2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81" y="4231986"/>
            <a:ext cx="3272179" cy="12462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C4689F9-832D-3B20-5FCA-C4C4BAB553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541" y="4140393"/>
            <a:ext cx="3580436" cy="119107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6D65A7C-71D1-C853-3677-CCDB889615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170" y="4069256"/>
            <a:ext cx="3413012" cy="119107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7C0F89D-0A91-21FE-DC9B-59F7A07F14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632" y="2051465"/>
            <a:ext cx="3580436" cy="134175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43E2DC7-FBF3-0D32-FFF0-912A05A2F0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049" y="2065377"/>
            <a:ext cx="2404319" cy="1327840"/>
          </a:xfrm>
          <a:prstGeom prst="rect">
            <a:avLst/>
          </a:prstGeom>
        </p:spPr>
      </p:pic>
      <p:sp>
        <p:nvSpPr>
          <p:cNvPr id="21" name="Ellipse 20">
            <a:extLst>
              <a:ext uri="{FF2B5EF4-FFF2-40B4-BE49-F238E27FC236}">
                <a16:creationId xmlns:a16="http://schemas.microsoft.com/office/drawing/2014/main" id="{BA73090E-5D6C-0700-D2C1-B4F096E4D18A}"/>
              </a:ext>
            </a:extLst>
          </p:cNvPr>
          <p:cNvSpPr/>
          <p:nvPr/>
        </p:nvSpPr>
        <p:spPr>
          <a:xfrm>
            <a:off x="2118167" y="3393217"/>
            <a:ext cx="590309" cy="59477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2A9E6A9D-321D-D3BD-1A79-36A11177FE0F}"/>
              </a:ext>
            </a:extLst>
          </p:cNvPr>
          <p:cNvSpPr/>
          <p:nvPr/>
        </p:nvSpPr>
        <p:spPr>
          <a:xfrm>
            <a:off x="1730414" y="5594886"/>
            <a:ext cx="590309" cy="59477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F3953518-8F2B-C0AD-7099-3C6FB77EE60D}"/>
              </a:ext>
            </a:extLst>
          </p:cNvPr>
          <p:cNvSpPr/>
          <p:nvPr/>
        </p:nvSpPr>
        <p:spPr>
          <a:xfrm>
            <a:off x="5313811" y="5594886"/>
            <a:ext cx="590309" cy="59477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4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8A02AD90-899D-2596-54D8-5279A01FC441}"/>
              </a:ext>
            </a:extLst>
          </p:cNvPr>
          <p:cNvSpPr/>
          <p:nvPr/>
        </p:nvSpPr>
        <p:spPr>
          <a:xfrm>
            <a:off x="9090904" y="5607521"/>
            <a:ext cx="590309" cy="59477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5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E7407BCC-1455-8AC3-9426-E065E7F4C6A4}"/>
              </a:ext>
            </a:extLst>
          </p:cNvPr>
          <p:cNvSpPr/>
          <p:nvPr/>
        </p:nvSpPr>
        <p:spPr>
          <a:xfrm>
            <a:off x="9311304" y="3475240"/>
            <a:ext cx="590309" cy="59477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531938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7148508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01011" y="2530926"/>
            <a:ext cx="6291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800" dirty="0"/>
              <a:t>Reconnaître et utiliser les conditions nécessaires et</a:t>
            </a:r>
          </a:p>
          <a:p>
            <a:r>
              <a:rPr lang="fr-MA" sz="1800" dirty="0"/>
              <a:t> suffisantes pour qu’un quadrilatère soit un parallélogramme. </a:t>
            </a:r>
          </a:p>
        </p:txBody>
      </p:sp>
    </p:spTree>
    <p:extLst>
      <p:ext uri="{BB962C8B-B14F-4D97-AF65-F5344CB8AC3E}">
        <p14:creationId xmlns:p14="http://schemas.microsoft.com/office/powerpoint/2010/main" val="35653464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8035299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455E5-9C19-1376-9795-87B1CDED5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24CEE2-75F0-0CDF-72C7-608250555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J’utilise la propriété et je conclus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A2CA213-6093-B380-62FA-5E5C23F3186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18B4464-7197-5364-C737-D2035CC07289}"/>
              </a:ext>
            </a:extLst>
          </p:cNvPr>
          <p:cNvSpPr txBox="1"/>
          <p:nvPr/>
        </p:nvSpPr>
        <p:spPr>
          <a:xfrm>
            <a:off x="7025833" y="2022675"/>
            <a:ext cx="509286" cy="419100"/>
          </a:xfrm>
          <a:prstGeom prst="rect">
            <a:avLst/>
          </a:prstGeom>
          <a:solidFill>
            <a:srgbClr val="FFFFFE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81EF9A8-7612-3C80-0D9F-7262CC532908}"/>
              </a:ext>
            </a:extLst>
          </p:cNvPr>
          <p:cNvSpPr txBox="1"/>
          <p:nvPr/>
        </p:nvSpPr>
        <p:spPr>
          <a:xfrm>
            <a:off x="7115123" y="3100361"/>
            <a:ext cx="509286" cy="419100"/>
          </a:xfrm>
          <a:prstGeom prst="rect">
            <a:avLst/>
          </a:prstGeom>
          <a:solidFill>
            <a:srgbClr val="FFFFFE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CCA436D-8812-EEE5-E834-10BB4249A69D}"/>
              </a:ext>
            </a:extLst>
          </p:cNvPr>
          <p:cNvSpPr txBox="1"/>
          <p:nvPr/>
        </p:nvSpPr>
        <p:spPr>
          <a:xfrm>
            <a:off x="6096000" y="3905904"/>
            <a:ext cx="509286" cy="419100"/>
          </a:xfrm>
          <a:prstGeom prst="rect">
            <a:avLst/>
          </a:prstGeom>
          <a:solidFill>
            <a:srgbClr val="FFFFFE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7B60F48-3E63-6DE7-56F6-987D66F99768}"/>
              </a:ext>
            </a:extLst>
          </p:cNvPr>
          <p:cNvSpPr txBox="1"/>
          <p:nvPr/>
        </p:nvSpPr>
        <p:spPr>
          <a:xfrm>
            <a:off x="6096000" y="5077233"/>
            <a:ext cx="509286" cy="419100"/>
          </a:xfrm>
          <a:prstGeom prst="rect">
            <a:avLst/>
          </a:prstGeom>
          <a:solidFill>
            <a:srgbClr val="FFFFFE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51B48A9-5DF1-ED47-EAA9-756956D5475E}"/>
              </a:ext>
            </a:extLst>
          </p:cNvPr>
          <p:cNvSpPr txBox="1"/>
          <p:nvPr/>
        </p:nvSpPr>
        <p:spPr>
          <a:xfrm>
            <a:off x="7025833" y="5933748"/>
            <a:ext cx="509286" cy="419100"/>
          </a:xfrm>
          <a:prstGeom prst="rect">
            <a:avLst/>
          </a:prstGeom>
          <a:solidFill>
            <a:srgbClr val="FFFFFE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4357B994-59D2-319B-34C1-D7E7B8CF3A2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4" name="Espace réservé du contenu 10">
            <a:extLst>
              <a:ext uri="{FF2B5EF4-FFF2-40B4-BE49-F238E27FC236}">
                <a16:creationId xmlns:a16="http://schemas.microsoft.com/office/drawing/2014/main" id="{8209E19B-21BC-0238-5ED4-1AC1B39E962E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77"/>
          <a:stretch/>
        </p:blipFill>
        <p:spPr>
          <a:xfrm>
            <a:off x="287157" y="1698171"/>
            <a:ext cx="11174412" cy="3796773"/>
          </a:xfr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1A492B6-3479-EA41-5AB7-1D897B50F09A}"/>
              </a:ext>
            </a:extLst>
          </p:cNvPr>
          <p:cNvSpPr txBox="1"/>
          <p:nvPr/>
        </p:nvSpPr>
        <p:spPr>
          <a:xfrm>
            <a:off x="287157" y="1052610"/>
            <a:ext cx="1319400" cy="400110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Propriétés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AC0530D-1056-C0A7-D816-DC7597602676}"/>
              </a:ext>
            </a:extLst>
          </p:cNvPr>
          <p:cNvSpPr txBox="1"/>
          <p:nvPr/>
        </p:nvSpPr>
        <p:spPr>
          <a:xfrm>
            <a:off x="1054579" y="1891100"/>
            <a:ext cx="551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F075FBB-DFD4-80A9-D404-191C073F22E2}"/>
              </a:ext>
            </a:extLst>
          </p:cNvPr>
          <p:cNvSpPr txBox="1"/>
          <p:nvPr/>
        </p:nvSpPr>
        <p:spPr>
          <a:xfrm>
            <a:off x="5407054" y="1808916"/>
            <a:ext cx="1271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alors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CFEB9C8-2931-1EFA-2755-CB9A88811665}"/>
              </a:ext>
            </a:extLst>
          </p:cNvPr>
          <p:cNvSpPr txBox="1"/>
          <p:nvPr/>
        </p:nvSpPr>
        <p:spPr>
          <a:xfrm>
            <a:off x="5382807" y="2376956"/>
            <a:ext cx="1271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alors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852DED2-0BEA-7633-6F38-8648213DAC6C}"/>
              </a:ext>
            </a:extLst>
          </p:cNvPr>
          <p:cNvSpPr txBox="1"/>
          <p:nvPr/>
        </p:nvSpPr>
        <p:spPr>
          <a:xfrm>
            <a:off x="5420906" y="2934605"/>
            <a:ext cx="1271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alors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EA63ED5-F658-ADDB-7787-CAD5B3A79F89}"/>
              </a:ext>
            </a:extLst>
          </p:cNvPr>
          <p:cNvSpPr txBox="1"/>
          <p:nvPr/>
        </p:nvSpPr>
        <p:spPr>
          <a:xfrm>
            <a:off x="5438223" y="3481863"/>
            <a:ext cx="1271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alors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36CD692-B26A-4362-475A-8CE526C14453}"/>
              </a:ext>
            </a:extLst>
          </p:cNvPr>
          <p:cNvSpPr txBox="1"/>
          <p:nvPr/>
        </p:nvSpPr>
        <p:spPr>
          <a:xfrm>
            <a:off x="5445149" y="4226550"/>
            <a:ext cx="1271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alors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FBEAE7A-6252-7A39-2292-2D1E3AE27D85}"/>
              </a:ext>
            </a:extLst>
          </p:cNvPr>
          <p:cNvSpPr txBox="1"/>
          <p:nvPr/>
        </p:nvSpPr>
        <p:spPr>
          <a:xfrm>
            <a:off x="1071896" y="2469531"/>
            <a:ext cx="551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5906C71-E062-975E-782B-A15C54596914}"/>
              </a:ext>
            </a:extLst>
          </p:cNvPr>
          <p:cNvSpPr txBox="1"/>
          <p:nvPr/>
        </p:nvSpPr>
        <p:spPr>
          <a:xfrm>
            <a:off x="1068431" y="3047962"/>
            <a:ext cx="551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1D665DD-B6E5-ED9A-C5E9-BEA58788FB02}"/>
              </a:ext>
            </a:extLst>
          </p:cNvPr>
          <p:cNvSpPr txBox="1"/>
          <p:nvPr/>
        </p:nvSpPr>
        <p:spPr>
          <a:xfrm>
            <a:off x="1064252" y="3636784"/>
            <a:ext cx="551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FE13A81-61B0-EAE7-1AC9-F1A7517E5B4C}"/>
              </a:ext>
            </a:extLst>
          </p:cNvPr>
          <p:cNvSpPr txBox="1"/>
          <p:nvPr/>
        </p:nvSpPr>
        <p:spPr>
          <a:xfrm>
            <a:off x="502069" y="4430315"/>
            <a:ext cx="551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</a:p>
        </p:txBody>
      </p:sp>
    </p:spTree>
    <p:extLst>
      <p:ext uri="{BB962C8B-B14F-4D97-AF65-F5344CB8AC3E}">
        <p14:creationId xmlns:p14="http://schemas.microsoft.com/office/powerpoint/2010/main" val="26603235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7436C-7117-02AA-D59A-909B824F9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B7F3EB-7CE0-4ABD-AF41-96560282E6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8 min</a:t>
            </a:r>
          </a:p>
        </p:txBody>
      </p:sp>
    </p:spTree>
    <p:extLst>
      <p:ext uri="{BB962C8B-B14F-4D97-AF65-F5344CB8AC3E}">
        <p14:creationId xmlns:p14="http://schemas.microsoft.com/office/powerpoint/2010/main" val="35620648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05B09-CB7B-EB03-9DBB-321B431EE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75F8D1-8C03-B57F-80E9-B1D916241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2206345-AF8B-BBB3-8FC1-4A1134E9487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441894-7F63-7CCD-1652-97A0DD27B3E3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22D863-7DCD-4D6F-7252-7DE16FBFDC95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9E49C39-4D61-3E1A-8A98-2819931832E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3E3FDC5-A114-A305-B03B-EADCF51A7B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DBDE0D1-E715-10DD-182A-42DB5266EFC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776561C-75FE-2EE7-BAB5-09762AFE079B}"/>
                  </a:ext>
                </a:extLst>
              </p:cNvPr>
              <p:cNvSpPr txBox="1"/>
              <p:nvPr/>
            </p:nvSpPr>
            <p:spPr>
              <a:xfrm>
                <a:off x="2465408" y="2882096"/>
                <a:ext cx="752289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dans un quadrilatère ABCD on a 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</a:t>
                </a:r>
                <a:r>
                  <a:rPr lang="fr-FR" sz="20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alors ABCD </a:t>
                </a:r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est un  ………………………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776561C-75FE-2EE7-BAB5-09762AFE07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408" y="2882096"/>
                <a:ext cx="7522893" cy="707886"/>
              </a:xfrm>
              <a:prstGeom prst="rect">
                <a:avLst/>
              </a:prstGeom>
              <a:blipFill>
                <a:blip r:embed="rId3"/>
                <a:stretch>
                  <a:fillRect l="-673" t="-5357" r="-673" b="-1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16125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1AD4D-BAE4-8318-5FE7-EEE776922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F5AEEA-25F5-69E6-1E87-596D0502A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512976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si dans un  quadrilatère les deux côtés opposés sont égaux alors c’est un parallélogramme 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AA0BC60-8773-E8BE-5BB0-4B44A37FF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D76754C-FA78-2686-EE5F-7103474386EE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07FE79B-5E5B-B522-DA2E-D8951877764F}"/>
                  </a:ext>
                </a:extLst>
              </p:cNvPr>
              <p:cNvSpPr txBox="1"/>
              <p:nvPr/>
            </p:nvSpPr>
            <p:spPr>
              <a:xfrm>
                <a:off x="2465408" y="2882096"/>
                <a:ext cx="752468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dans un quadrilatère ABCD on a: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</a:t>
                </a:r>
                <a:r>
                  <a:rPr lang="fr-FR" sz="20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alors ABCD </a:t>
                </a:r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est un 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parallélogramme 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07FE79B-5E5B-B522-DA2E-D895187776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408" y="2882096"/>
                <a:ext cx="7524689" cy="707886"/>
              </a:xfrm>
              <a:prstGeom prst="rect">
                <a:avLst/>
              </a:prstGeom>
              <a:blipFill>
                <a:blip r:embed="rId3"/>
                <a:stretch>
                  <a:fillRect l="-673" t="-5357" b="-1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68253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F6A79-F20A-0F7C-AAF2-A2FB2F635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1D927C-9796-8677-5058-38CF2C69C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133A5BF-18D4-81BD-FD48-11459E898AF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235D47-F728-4521-9A88-F348B555AF8E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0386F3-A938-3483-0523-B33BB477A74E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7A26D6D-A320-D82D-93A8-41CFA6C42DA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D411343-70A7-9EF0-DBDA-C313B2AF47E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31E88E5-9305-4B3F-5424-E1C3E0D9A4E1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3CF4F3D-8204-60AE-3AB1-3606EE5D98CB}"/>
                  </a:ext>
                </a:extLst>
              </p:cNvPr>
              <p:cNvSpPr txBox="1"/>
              <p:nvPr/>
            </p:nvSpPr>
            <p:spPr>
              <a:xfrm>
                <a:off x="2465408" y="2882096"/>
                <a:ext cx="756431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dans un quadrilatère ABCD on a 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</a:t>
                </a:r>
                <a:r>
                  <a:rPr lang="fr-FR" sz="20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∕∕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alors ABCD </a:t>
                </a:r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est un  ………………………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3CF4F3D-8204-60AE-3AB1-3606EE5D98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408" y="2882096"/>
                <a:ext cx="7564315" cy="707886"/>
              </a:xfrm>
              <a:prstGeom prst="rect">
                <a:avLst/>
              </a:prstGeom>
              <a:blipFill>
                <a:blip r:embed="rId3"/>
                <a:stretch>
                  <a:fillRect l="-670" t="-5357" r="-670" b="-1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695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DD8C6-3BBA-77A3-BB1F-82AB4F04A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67586A-D730-8B7F-D36F-63E271A50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184149"/>
            <a:ext cx="10529279" cy="618332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si dans un  quadrilatère deux côtés sont égaux et leurs supports sont parallèles alors c’est un parallélogramme 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5910D37-3CC0-FD3E-88BA-E48C9B26C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FE5C9B4-787B-EC13-EECF-E68B285403BA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1AA83C0-40BF-3F5C-BCB7-C5A9FAF170EF}"/>
                  </a:ext>
                </a:extLst>
              </p:cNvPr>
              <p:cNvSpPr txBox="1"/>
              <p:nvPr/>
            </p:nvSpPr>
            <p:spPr>
              <a:xfrm>
                <a:off x="2465408" y="2882096"/>
                <a:ext cx="756431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dans un quadrilatère ABCD on a: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</a:t>
                </a:r>
                <a:r>
                  <a:rPr lang="fr-FR" sz="20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∕∕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alors ABCD </a:t>
                </a:r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est un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parallélogramme</a:t>
                </a:r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1AA83C0-40BF-3F5C-BCB7-C5A9FAF170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408" y="2882096"/>
                <a:ext cx="7564315" cy="707886"/>
              </a:xfrm>
              <a:prstGeom prst="rect">
                <a:avLst/>
              </a:prstGeom>
              <a:blipFill>
                <a:blip r:embed="rId3"/>
                <a:stretch>
                  <a:fillRect l="-670" t="-5357" b="-1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9863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55B78-5097-A2F9-809C-68A646F72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27CAF6-FCB5-EB0A-5FE0-42AE5DC2E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9697E0A-8767-7EE8-6AE6-7C9BB805EE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744B05-65D2-FA59-5845-2BEF427AEDD8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996F3C-9D09-727C-78A3-E5656EFD320C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E973C0D-3DDF-E468-64F8-82A83092F26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ADEFFC2-9273-1FB9-3CA1-8AAD50556E6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6F8F7C0-0316-6B0E-F708-AA651BBD18C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F91649B-D1C9-01B0-0521-C5EE4737C18B}"/>
                  </a:ext>
                </a:extLst>
              </p:cNvPr>
              <p:cNvSpPr txBox="1"/>
              <p:nvPr/>
            </p:nvSpPr>
            <p:spPr>
              <a:xfrm>
                <a:off x="2465408" y="2882096"/>
                <a:ext cx="752654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dans un quadrilatère ABCD on 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…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</a:t>
                </a:r>
                <a:r>
                  <a:rPr lang="fr-FR" sz="20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…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alors ABCD </a:t>
                </a:r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est un parallélogramme 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F91649B-D1C9-01B0-0521-C5EE4737C1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408" y="2882096"/>
                <a:ext cx="7526548" cy="707886"/>
              </a:xfrm>
              <a:prstGeom prst="rect">
                <a:avLst/>
              </a:prstGeom>
              <a:blipFill>
                <a:blip r:embed="rId3"/>
                <a:stretch>
                  <a:fillRect l="-673" t="-5357" b="-1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49819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D14EF-8633-6F17-B600-06ED9728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DB5CFF-EC26-A037-2BC2-FCF30C3D2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325863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si dans un  quadrilatère  les angles opposés sont égaux alors c’est un parallélogramme 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905321C4-CFAE-AA7D-5340-E0205EB69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5602B59-4E88-C3E0-6DE0-2B836CC452C9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7F6C3FA-0C7F-30D4-16F1-02CF4DB2A65D}"/>
                  </a:ext>
                </a:extLst>
              </p:cNvPr>
              <p:cNvSpPr txBox="1"/>
              <p:nvPr/>
            </p:nvSpPr>
            <p:spPr>
              <a:xfrm>
                <a:off x="2465408" y="2882096"/>
                <a:ext cx="740529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dans un quadrilatère ABCD on 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</a:t>
                </a:r>
                <a:r>
                  <a:rPr lang="fr-FR" sz="20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alors ABCD </a:t>
                </a:r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est un parallélogramme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7F6C3FA-0C7F-30D4-16F1-02CF4DB2A6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408" y="2882096"/>
                <a:ext cx="7405297" cy="707886"/>
              </a:xfrm>
              <a:prstGeom prst="rect">
                <a:avLst/>
              </a:prstGeom>
              <a:blipFill>
                <a:blip r:embed="rId3"/>
                <a:stretch>
                  <a:fillRect l="-684" t="-5357" b="-1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65536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0FBB3-185A-4216-0349-A5C9A89DD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E8DD8-7BC1-6A17-5044-E73345EF3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731E31E-D48B-E872-1329-4F0E8EEDB76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D59A5A-1578-6456-09CC-1099AE5CA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9843D0-9593-D3A8-589D-4385EF1EA350}"/>
              </a:ext>
            </a:extLst>
          </p:cNvPr>
          <p:cNvSpPr/>
          <p:nvPr/>
        </p:nvSpPr>
        <p:spPr>
          <a:xfrm>
            <a:off x="2278235" y="2167872"/>
            <a:ext cx="866303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C4924D87-00FC-1B2E-111D-5DDE657B996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EBBCC67-5382-D2C7-57FE-F7132DB6776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6A9E9A8-63B2-5539-288E-0FB17A252CA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D75188AC-0A58-B6CA-F21B-81045BDD3D8F}"/>
              </a:ext>
            </a:extLst>
          </p:cNvPr>
          <p:cNvSpPr txBox="1"/>
          <p:nvPr/>
        </p:nvSpPr>
        <p:spPr>
          <a:xfrm>
            <a:off x="2369167" y="3075057"/>
            <a:ext cx="81926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 dans un quadrilatère ABCD on a: ….. et ……. ont le même milieu alors ABCD </a:t>
            </a:r>
          </a:p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est un parallélogramme </a:t>
            </a:r>
          </a:p>
        </p:txBody>
      </p:sp>
    </p:spTree>
    <p:extLst>
      <p:ext uri="{BB962C8B-B14F-4D97-AF65-F5344CB8AC3E}">
        <p14:creationId xmlns:p14="http://schemas.microsoft.com/office/powerpoint/2010/main" val="10929972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55A67-FF3E-5B18-E31F-A019C1474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E1E2A7-8104-E752-D442-B07F972EE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325863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si dans un  quadrilatère  les diagonales ont le même milieu alors ce quadrilatère est un parallélogramme 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2C01CE8-4E4F-BDB9-0042-0A97FB604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D1D9D18-18B2-8BAA-A104-635D2CACD567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A451CC-C991-EF4E-1505-D6CF2CD5D275}"/>
              </a:ext>
            </a:extLst>
          </p:cNvPr>
          <p:cNvSpPr txBox="1"/>
          <p:nvPr/>
        </p:nvSpPr>
        <p:spPr>
          <a:xfrm>
            <a:off x="2390530" y="3075056"/>
            <a:ext cx="8051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 dans un quadrilatère ABCD on a: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BD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ont le même milieu alors ABCD </a:t>
            </a:r>
          </a:p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est un parallélogramme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1960EF-5BB0-B666-D565-50448DCAC5EC}"/>
              </a:ext>
            </a:extLst>
          </p:cNvPr>
          <p:cNvSpPr/>
          <p:nvPr/>
        </p:nvSpPr>
        <p:spPr>
          <a:xfrm>
            <a:off x="2390530" y="2318102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4377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14C28-0CB1-7AF5-421B-DB3EF62E9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C2ECC4-6810-4FF8-6CCC-DB7D381CE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752F21-641E-B341-8BEF-3FFD5FB6B28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457B159-4659-701C-09DB-FDCCD69FCB5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D34FAFC-1D2D-7B6E-DDD4-B40632EA373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166DC3F-3752-4620-561A-3EBCC0F55CA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1FDF6DD3-DCBB-9C3E-20F9-90F524687CBD}"/>
              </a:ext>
            </a:extLst>
          </p:cNvPr>
          <p:cNvSpPr txBox="1"/>
          <p:nvPr/>
        </p:nvSpPr>
        <p:spPr>
          <a:xfrm>
            <a:off x="2052092" y="1145894"/>
            <a:ext cx="7860485" cy="272004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r>
              <a:rPr lang="fr" sz="1800" kern="0" dirty="0">
                <a:solidFill>
                  <a:srgbClr val="000000"/>
                </a:solidFill>
                <a:sym typeface="Calibri"/>
              </a:rPr>
              <a:t> </a:t>
            </a: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9CFFC60-DB8A-0AAD-1D71-EDDAC33F6962}"/>
              </a:ext>
            </a:extLst>
          </p:cNvPr>
          <p:cNvSpPr/>
          <p:nvPr/>
        </p:nvSpPr>
        <p:spPr>
          <a:xfrm>
            <a:off x="2333428" y="419529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B51C99E7-5598-AA15-520C-49CA022E18F5}"/>
              </a:ext>
            </a:extLst>
          </p:cNvPr>
          <p:cNvSpPr/>
          <p:nvPr/>
        </p:nvSpPr>
        <p:spPr>
          <a:xfrm>
            <a:off x="7447736" y="419529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CD571BE-6F8A-3882-7B52-9B5D297DAA14}"/>
                  </a:ext>
                </a:extLst>
              </p:cNvPr>
              <p:cNvSpPr txBox="1"/>
              <p:nvPr/>
            </p:nvSpPr>
            <p:spPr>
              <a:xfrm>
                <a:off x="2052092" y="2151975"/>
                <a:ext cx="782804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dans un quadrilatère ABCD on a: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45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;</a:t>
                </a:r>
                <a:r>
                  <a:rPr lang="fr-FR" sz="20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135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135</m:t>
                    </m:r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alors ABCD est un parallélogramme 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CD571BE-6F8A-3882-7B52-9B5D297DAA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2092" y="2151975"/>
                <a:ext cx="7828040" cy="707886"/>
              </a:xfrm>
              <a:prstGeom prst="rect">
                <a:avLst/>
              </a:prstGeom>
              <a:blipFill>
                <a:blip r:embed="rId3"/>
                <a:stretch>
                  <a:fillRect l="-809" t="-3509" b="-140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81207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788D2-659D-69FA-F1A4-04FFCABDC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BD5D9E-6FF4-90F3-5748-4D9A96B49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réponse: le quatrième angle mesurera 45° et on utilise la propriété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6B444E6-4041-F095-F299-AE03FF8A7D1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3756F6BA-B112-BF1D-276C-F6C0EB44586C}"/>
              </a:ext>
            </a:extLst>
          </p:cNvPr>
          <p:cNvSpPr/>
          <p:nvPr/>
        </p:nvSpPr>
        <p:spPr>
          <a:xfrm>
            <a:off x="2052092" y="461094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9B31BDB-8B3A-EDFA-5E23-9D6EC8F27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73F9901B-940D-1F36-4B33-DC27DDE9935D}"/>
              </a:ext>
            </a:extLst>
          </p:cNvPr>
          <p:cNvSpPr txBox="1"/>
          <p:nvPr/>
        </p:nvSpPr>
        <p:spPr>
          <a:xfrm>
            <a:off x="2052092" y="1145894"/>
            <a:ext cx="7890561" cy="272004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r>
              <a:rPr lang="fr" sz="1800" kern="0" dirty="0">
                <a:solidFill>
                  <a:srgbClr val="000000"/>
                </a:solidFill>
                <a:sym typeface="Calibri"/>
              </a:rPr>
              <a:t> </a:t>
            </a:r>
            <a:endParaRPr lang="fr-FR" sz="18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22B4D02-96C6-8A9A-DD47-E737095A1FA2}"/>
                  </a:ext>
                </a:extLst>
              </p:cNvPr>
              <p:cNvSpPr txBox="1"/>
              <p:nvPr/>
            </p:nvSpPr>
            <p:spPr>
              <a:xfrm>
                <a:off x="2052092" y="2151975"/>
                <a:ext cx="788709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dans un quadrilatère ABCD on a  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=45°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;</a:t>
                </a:r>
                <a:r>
                  <a:rPr lang="fr-FR" sz="20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=135°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=135°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alors ABCD est un parallélogramme 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22B4D02-96C6-8A9A-DD47-E737095A1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2092" y="2151975"/>
                <a:ext cx="7887096" cy="707886"/>
              </a:xfrm>
              <a:prstGeom prst="rect">
                <a:avLst/>
              </a:prstGeom>
              <a:blipFill>
                <a:blip r:embed="rId3"/>
                <a:stretch>
                  <a:fillRect l="-804" t="-3509" b="-140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76987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9165A-C5AA-9E8A-CA76-A4E890DEB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CD89AC-8695-112A-2517-6AE4813A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1F832C4-5F8B-2BB6-E09F-92A934A5330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C00EEE8-DF60-6305-6608-471642C2345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FD9BED0-D914-B560-0CDA-96FBAB653F3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33FFCB8-2A9B-8319-3DE5-04218AC2B08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0B806517-E30C-81AB-6060-80454AFAF696}"/>
              </a:ext>
            </a:extLst>
          </p:cNvPr>
          <p:cNvSpPr txBox="1"/>
          <p:nvPr/>
        </p:nvSpPr>
        <p:spPr>
          <a:xfrm>
            <a:off x="2052092" y="1145894"/>
            <a:ext cx="7860485" cy="272004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r>
              <a:rPr lang="fr" sz="1800" kern="0" dirty="0">
                <a:solidFill>
                  <a:srgbClr val="000000"/>
                </a:solidFill>
                <a:sym typeface="Calibri"/>
              </a:rPr>
              <a:t> </a:t>
            </a: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DEA1D9FB-7D2C-C18B-261F-0C345BCB25E4}"/>
              </a:ext>
            </a:extLst>
          </p:cNvPr>
          <p:cNvSpPr/>
          <p:nvPr/>
        </p:nvSpPr>
        <p:spPr>
          <a:xfrm>
            <a:off x="2052092" y="4195296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23DC8B62-855B-F2A4-FA4C-23B64726EDBC}"/>
              </a:ext>
            </a:extLst>
          </p:cNvPr>
          <p:cNvSpPr/>
          <p:nvPr/>
        </p:nvSpPr>
        <p:spPr>
          <a:xfrm>
            <a:off x="7934166" y="419529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51A9116-0CA3-7DCF-839F-E81A50C6BF56}"/>
                  </a:ext>
                </a:extLst>
              </p:cNvPr>
              <p:cNvSpPr txBox="1"/>
              <p:nvPr/>
            </p:nvSpPr>
            <p:spPr>
              <a:xfrm>
                <a:off x="2700274" y="1897332"/>
                <a:ext cx="632012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dans un quadrilatère ABCD on a 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A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=4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;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DC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=4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alors ABCD est un parallélogramme 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51A9116-0CA3-7DCF-839F-E81A50C6B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0274" y="1897332"/>
                <a:ext cx="6320128" cy="707886"/>
              </a:xfrm>
              <a:prstGeom prst="rect">
                <a:avLst/>
              </a:prstGeom>
              <a:blipFill>
                <a:blip r:embed="rId3"/>
                <a:stretch>
                  <a:fillRect l="-1002" t="-5357" b="-160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50649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3BC2C-A5A0-E43C-56B3-A0FF61581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014BC4-9927-D76B-6F8A-DD09C36A7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réponse: insuffisant ,il faux que chaque deux côtés opposés soient égaux </a:t>
            </a:r>
            <a:endParaRPr lang="fr-FR" dirty="0"/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7A9EB3FF-628D-09A3-58FA-92A7378114D1}"/>
              </a:ext>
            </a:extLst>
          </p:cNvPr>
          <p:cNvSpPr/>
          <p:nvPr/>
        </p:nvSpPr>
        <p:spPr>
          <a:xfrm>
            <a:off x="7964242" y="461738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BA21ADC0-FEC3-D2BF-5ED4-4783A8165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F7E0B414-BFA4-2AA2-F986-7ACDBD341CF2}"/>
              </a:ext>
            </a:extLst>
          </p:cNvPr>
          <p:cNvSpPr txBox="1"/>
          <p:nvPr/>
        </p:nvSpPr>
        <p:spPr>
          <a:xfrm>
            <a:off x="2052092" y="1145894"/>
            <a:ext cx="7890561" cy="272004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r>
              <a:rPr lang="fr" sz="1800" kern="0" dirty="0">
                <a:solidFill>
                  <a:srgbClr val="000000"/>
                </a:solidFill>
                <a:sym typeface="Calibri"/>
              </a:rPr>
              <a:t> </a:t>
            </a:r>
            <a:endParaRPr lang="fr-FR" sz="18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EFCE8B8-692B-6A32-3C95-2DD8032755AF}"/>
                  </a:ext>
                </a:extLst>
              </p:cNvPr>
              <p:cNvSpPr txBox="1"/>
              <p:nvPr/>
            </p:nvSpPr>
            <p:spPr>
              <a:xfrm>
                <a:off x="2700274" y="1897332"/>
                <a:ext cx="643503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dans un quadrilatère ABCD on a 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A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=4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;</a:t>
                </a:r>
                <a14:m>
                  <m:oMath xmlns:m="http://schemas.openxmlformats.org/officeDocument/2006/math">
                    <m:r>
                      <a:rPr lang="fr-FR" sz="20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0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DC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=4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alors ABCD est un parallélogramme 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EFCE8B8-692B-6A32-3C95-2DD8032755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0274" y="1897332"/>
                <a:ext cx="6435031" cy="707886"/>
              </a:xfrm>
              <a:prstGeom prst="rect">
                <a:avLst/>
              </a:prstGeom>
              <a:blipFill>
                <a:blip r:embed="rId3"/>
                <a:stretch>
                  <a:fillRect l="-1042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7480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42224" y="265267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1651" y="359055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42223" y="4571680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2800" y="560529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22978" y="265267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43005" y="457937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24977" y="5578496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914377"/>
            <a:r>
              <a:rPr lang="fr-MA" sz="2000" kern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Utiliser les propriétés des quadrilatères particuliers pour résoudre des problèmes 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50341" y="3588074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10                         </a:t>
            </a:r>
            <a:r>
              <a:rPr lang="en-US" dirty="0" err="1"/>
              <a:t>Quadrilatères</a:t>
            </a:r>
            <a:r>
              <a:rPr lang="en-US" dirty="0"/>
              <a:t> </a:t>
            </a:r>
            <a:r>
              <a:rPr lang="en-US" dirty="0" err="1"/>
              <a:t>particuliers</a:t>
            </a:r>
            <a:r>
              <a:rPr lang="en-US" dirty="0"/>
              <a:t> 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21651" y="1731987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ker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ym typeface="Arial"/>
              </a:rPr>
              <a:t>Tâche 6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34554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ker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ym typeface="Arial"/>
              </a:rPr>
              <a:t>Tâche 7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41074" y="3588074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b="1" dirty="0">
                <a:solidFill>
                  <a:schemeClr val="tx1"/>
                </a:solidFill>
                <a:sym typeface="Arial"/>
              </a:rPr>
              <a:t>Tâche 8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22978" y="1731146"/>
            <a:ext cx="8110747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chemeClr val="bg2">
                    <a:lumMod val="50000"/>
                  </a:schemeClr>
                </a:solidFill>
              </a:rPr>
              <a:t>Montrer, à partir des propriétés de ses angles, qu’un quadrilatère est ou n’est pas un parallélogramme 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2918390" y="2659511"/>
            <a:ext cx="8110747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b="0" i="0" u="none" strike="noStrike" kern="0" cap="none" spc="0" baseline="0">
                <a:solidFill>
                  <a:prstClr val="white">
                    <a:lumMod val="50000"/>
                  </a:prstClr>
                </a:solidFill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>
                <a:solidFill>
                  <a:schemeClr val="bg2">
                    <a:lumMod val="50000"/>
                  </a:schemeClr>
                </a:solidFill>
              </a:rPr>
              <a:t>Montrer qu’un quadrilatère dont les diagonales sont sécantes en leurs milieux est un parallélogramme 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21651" y="4550940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9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1651" y="5613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Tâche</a:t>
            </a:r>
            <a:r>
              <a:rPr lang="en-US" dirty="0"/>
              <a:t> 10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006058" y="4660711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dirty="0">
                <a:effectLst/>
                <a:latin typeface="Calibri" panose="020F0502020204030204" pitchFamily="34" charset="0"/>
              </a:rPr>
              <a:t>Reconnaître le rectangle, le losange et le carré et montrer les propriétés de leurs diagonales </a:t>
            </a:r>
            <a:endParaRPr lang="fr-MA" sz="1600" dirty="0"/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70913" y="3571459"/>
            <a:ext cx="81504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b="1" dirty="0">
                <a:solidFill>
                  <a:schemeClr val="tx1"/>
                </a:solidFill>
              </a:rPr>
              <a:t>Reconnaître et utiliser les conditions nécessaires et suffisantes pour qu’un</a:t>
            </a:r>
            <a:br>
              <a:rPr lang="fr-MA" b="1" dirty="0">
                <a:solidFill>
                  <a:schemeClr val="tx1"/>
                </a:solidFill>
              </a:rPr>
            </a:br>
            <a:r>
              <a:rPr lang="fr-MA" b="1" dirty="0">
                <a:solidFill>
                  <a:schemeClr val="tx1"/>
                </a:solidFill>
              </a:rPr>
              <a:t>quadrilatère soit un parallélogramme </a:t>
            </a:r>
          </a:p>
        </p:txBody>
      </p:sp>
    </p:spTree>
    <p:extLst>
      <p:ext uri="{BB962C8B-B14F-4D97-AF65-F5344CB8AC3E}">
        <p14:creationId xmlns:p14="http://schemas.microsoft.com/office/powerpoint/2010/main" val="22712503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J’utilise la propriété et je conclus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264B71B7-5B01-B605-0851-5F2439ECF3BC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436" y="959035"/>
            <a:ext cx="8243726" cy="5393813"/>
          </a:xfr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28AC36A-89B4-C0C6-370A-79E9C1E0D3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30" y="1412110"/>
            <a:ext cx="2739062" cy="61056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F86A4DD-F857-CFB9-998D-8452448801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51" y="2022675"/>
            <a:ext cx="1473200" cy="4191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232BB16-1571-1FE5-8654-1A46F52035E8}"/>
              </a:ext>
            </a:extLst>
          </p:cNvPr>
          <p:cNvSpPr txBox="1"/>
          <p:nvPr/>
        </p:nvSpPr>
        <p:spPr>
          <a:xfrm>
            <a:off x="7025833" y="2022675"/>
            <a:ext cx="509286" cy="419100"/>
          </a:xfrm>
          <a:prstGeom prst="rect">
            <a:avLst/>
          </a:prstGeom>
          <a:solidFill>
            <a:srgbClr val="FFFFFE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BA3E0F-C3C2-EBF4-7672-CBB875D0E26C}"/>
              </a:ext>
            </a:extLst>
          </p:cNvPr>
          <p:cNvSpPr txBox="1"/>
          <p:nvPr/>
        </p:nvSpPr>
        <p:spPr>
          <a:xfrm>
            <a:off x="7115123" y="3100361"/>
            <a:ext cx="509286" cy="419100"/>
          </a:xfrm>
          <a:prstGeom prst="rect">
            <a:avLst/>
          </a:prstGeom>
          <a:solidFill>
            <a:srgbClr val="FFFFFE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CB71A4-EBE1-6F4D-D3AE-F29C8B211C6E}"/>
              </a:ext>
            </a:extLst>
          </p:cNvPr>
          <p:cNvSpPr txBox="1"/>
          <p:nvPr/>
        </p:nvSpPr>
        <p:spPr>
          <a:xfrm>
            <a:off x="6096000" y="3905904"/>
            <a:ext cx="509286" cy="419100"/>
          </a:xfrm>
          <a:prstGeom prst="rect">
            <a:avLst/>
          </a:prstGeom>
          <a:solidFill>
            <a:srgbClr val="FFFFFE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2F4CA8-237C-7AB6-191D-4AB774941E79}"/>
              </a:ext>
            </a:extLst>
          </p:cNvPr>
          <p:cNvSpPr txBox="1"/>
          <p:nvPr/>
        </p:nvSpPr>
        <p:spPr>
          <a:xfrm>
            <a:off x="6096000" y="5077233"/>
            <a:ext cx="509286" cy="419100"/>
          </a:xfrm>
          <a:prstGeom prst="rect">
            <a:avLst/>
          </a:prstGeom>
          <a:solidFill>
            <a:srgbClr val="FFFFFE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938A028-0AA2-67F3-71E4-F5274565CBFA}"/>
              </a:ext>
            </a:extLst>
          </p:cNvPr>
          <p:cNvSpPr txBox="1"/>
          <p:nvPr/>
        </p:nvSpPr>
        <p:spPr>
          <a:xfrm>
            <a:off x="7025833" y="5933748"/>
            <a:ext cx="509286" cy="419100"/>
          </a:xfrm>
          <a:prstGeom prst="rect">
            <a:avLst/>
          </a:prstGeom>
          <a:solidFill>
            <a:srgbClr val="FFFFFE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41783-4900-1566-B7FC-FBDEB0243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9DCB9E-4FDE-FA0F-C834-A94DD793F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J’utilise la propriété et je conclus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70FF684-B730-1289-8544-2EAB320D62E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9F202EFE-C3FD-E567-0F16-A474E7F25FE4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436" y="959035"/>
            <a:ext cx="8243726" cy="5393813"/>
          </a:xfr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48755E2-33DA-2CE9-74A0-C86D223B2A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30" y="1412110"/>
            <a:ext cx="2739062" cy="61056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62B3122-45F2-8185-74ED-203A1A01E4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51" y="2022675"/>
            <a:ext cx="1473200" cy="4191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215F2C9-754B-CE87-1C8C-9AB07E966549}"/>
              </a:ext>
            </a:extLst>
          </p:cNvPr>
          <p:cNvSpPr txBox="1"/>
          <p:nvPr/>
        </p:nvSpPr>
        <p:spPr>
          <a:xfrm>
            <a:off x="7025833" y="2022675"/>
            <a:ext cx="509286" cy="419100"/>
          </a:xfrm>
          <a:prstGeom prst="rect">
            <a:avLst/>
          </a:prstGeom>
          <a:solidFill>
            <a:srgbClr val="FFFFFE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0F30301-2E2A-88F4-DB44-33E054E1CFDC}"/>
              </a:ext>
            </a:extLst>
          </p:cNvPr>
          <p:cNvSpPr txBox="1"/>
          <p:nvPr/>
        </p:nvSpPr>
        <p:spPr>
          <a:xfrm>
            <a:off x="7115123" y="3100361"/>
            <a:ext cx="509286" cy="419100"/>
          </a:xfrm>
          <a:prstGeom prst="rect">
            <a:avLst/>
          </a:prstGeom>
          <a:solidFill>
            <a:srgbClr val="FFFFFE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E81B6CC-D856-B87C-C9DC-300818FBA182}"/>
              </a:ext>
            </a:extLst>
          </p:cNvPr>
          <p:cNvSpPr txBox="1"/>
          <p:nvPr/>
        </p:nvSpPr>
        <p:spPr>
          <a:xfrm>
            <a:off x="6096000" y="3905904"/>
            <a:ext cx="509286" cy="419100"/>
          </a:xfrm>
          <a:prstGeom prst="rect">
            <a:avLst/>
          </a:prstGeom>
          <a:solidFill>
            <a:srgbClr val="FFFFFE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66018F-4AB3-4AB8-59B8-20134D986080}"/>
              </a:ext>
            </a:extLst>
          </p:cNvPr>
          <p:cNvSpPr txBox="1"/>
          <p:nvPr/>
        </p:nvSpPr>
        <p:spPr>
          <a:xfrm>
            <a:off x="6096000" y="5077233"/>
            <a:ext cx="509286" cy="419100"/>
          </a:xfrm>
          <a:prstGeom prst="rect">
            <a:avLst/>
          </a:prstGeom>
          <a:solidFill>
            <a:srgbClr val="FFFFFE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8A5664-8A6D-4D48-F1CF-61B898E95CFC}"/>
              </a:ext>
            </a:extLst>
          </p:cNvPr>
          <p:cNvSpPr txBox="1"/>
          <p:nvPr/>
        </p:nvSpPr>
        <p:spPr>
          <a:xfrm>
            <a:off x="7025833" y="5933748"/>
            <a:ext cx="509286" cy="419100"/>
          </a:xfrm>
          <a:prstGeom prst="rect">
            <a:avLst/>
          </a:prstGeom>
          <a:solidFill>
            <a:srgbClr val="FFFFFE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Multiplication 9">
            <a:extLst>
              <a:ext uri="{FF2B5EF4-FFF2-40B4-BE49-F238E27FC236}">
                <a16:creationId xmlns:a16="http://schemas.microsoft.com/office/drawing/2014/main" id="{EF04477C-6202-2373-546D-78A521BAC03D}"/>
              </a:ext>
            </a:extLst>
          </p:cNvPr>
          <p:cNvSpPr/>
          <p:nvPr/>
        </p:nvSpPr>
        <p:spPr>
          <a:xfrm>
            <a:off x="7025833" y="2129742"/>
            <a:ext cx="419996" cy="312033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Multiplication 11">
            <a:extLst>
              <a:ext uri="{FF2B5EF4-FFF2-40B4-BE49-F238E27FC236}">
                <a16:creationId xmlns:a16="http://schemas.microsoft.com/office/drawing/2014/main" id="{169451EC-8987-35F5-E456-969B51BEB695}"/>
              </a:ext>
            </a:extLst>
          </p:cNvPr>
          <p:cNvSpPr/>
          <p:nvPr/>
        </p:nvSpPr>
        <p:spPr>
          <a:xfrm>
            <a:off x="7025833" y="2999646"/>
            <a:ext cx="419996" cy="312033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Multiplication 13">
            <a:extLst>
              <a:ext uri="{FF2B5EF4-FFF2-40B4-BE49-F238E27FC236}">
                <a16:creationId xmlns:a16="http://schemas.microsoft.com/office/drawing/2014/main" id="{4492FABE-AE98-B616-1D44-07CD93AA37C0}"/>
              </a:ext>
            </a:extLst>
          </p:cNvPr>
          <p:cNvSpPr/>
          <p:nvPr/>
        </p:nvSpPr>
        <p:spPr>
          <a:xfrm>
            <a:off x="6104267" y="3905421"/>
            <a:ext cx="419996" cy="312033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Multiplication 14">
            <a:extLst>
              <a:ext uri="{FF2B5EF4-FFF2-40B4-BE49-F238E27FC236}">
                <a16:creationId xmlns:a16="http://schemas.microsoft.com/office/drawing/2014/main" id="{6CB623AD-A00A-3C2E-4B73-4B2C49F7B685}"/>
              </a:ext>
            </a:extLst>
          </p:cNvPr>
          <p:cNvSpPr/>
          <p:nvPr/>
        </p:nvSpPr>
        <p:spPr>
          <a:xfrm>
            <a:off x="7029140" y="4974267"/>
            <a:ext cx="419996" cy="312033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Multiplication 15">
            <a:extLst>
              <a:ext uri="{FF2B5EF4-FFF2-40B4-BE49-F238E27FC236}">
                <a16:creationId xmlns:a16="http://schemas.microsoft.com/office/drawing/2014/main" id="{F7521E4A-C804-0AD7-7AD9-88BEF58696ED}"/>
              </a:ext>
            </a:extLst>
          </p:cNvPr>
          <p:cNvSpPr/>
          <p:nvPr/>
        </p:nvSpPr>
        <p:spPr>
          <a:xfrm>
            <a:off x="7025833" y="5898965"/>
            <a:ext cx="419996" cy="312033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08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5" grpId="0" animBg="1"/>
      <p:bldP spid="1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18DD4FE3-8919-D3D7-8740-4C96ABF3608C}"/>
              </a:ext>
            </a:extLst>
          </p:cNvPr>
          <p:cNvSpPr txBox="1"/>
          <p:nvPr/>
        </p:nvSpPr>
        <p:spPr>
          <a:xfrm>
            <a:off x="2102472" y="1507287"/>
            <a:ext cx="8450603" cy="29148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Suivant les données de la figure, </a:t>
            </a:r>
            <a:r>
              <a:rPr lang="fr-FR" sz="1800" kern="0" dirty="0">
                <a:solidFill>
                  <a:srgbClr val="000000"/>
                </a:solidFill>
                <a:sym typeface="Arial"/>
              </a:rPr>
              <a:t>ABCD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est un parallélogramme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102472" y="498742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8574664" y="4987420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2D5719B-F874-3808-085A-95FA8BA170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555" y="2293816"/>
            <a:ext cx="3580436" cy="134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𝐫é𝐩𝐨𝐧𝐬𝐞 : le fait que les angles opposés  sont égaux est suffisant pour conclure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1682748" y="5286748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B0738A24-6743-825B-0E0A-121D79DAD738}"/>
              </a:ext>
            </a:extLst>
          </p:cNvPr>
          <p:cNvSpPr txBox="1"/>
          <p:nvPr/>
        </p:nvSpPr>
        <p:spPr>
          <a:xfrm>
            <a:off x="1682748" y="1207960"/>
            <a:ext cx="8450603" cy="3392025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Suivant les données de la figure, </a:t>
            </a:r>
            <a:r>
              <a:rPr lang="fr-FR" sz="1800" kern="0" dirty="0">
                <a:solidFill>
                  <a:srgbClr val="000000"/>
                </a:solidFill>
                <a:sym typeface="Arial"/>
              </a:rPr>
              <a:t>ABCD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est un parallélogramme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58E8F8A-227E-F6E2-7E5B-DD50239105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555" y="2293816"/>
            <a:ext cx="3580436" cy="134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B5A7B-E589-22A4-F6D6-66EB65DC1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05DC4-80D5-556D-92A7-91F30CA3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00998-F361-759A-9BFB-426E8E356B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197A48D-FBEB-ED31-FB11-0409A03320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144E6E-2C76-2E6A-3FC5-5CE9DAAF012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77BC03-88A9-F412-C01F-3482B27CB6C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D2F5098-F1F2-BE81-A216-A0FD015415DF}"/>
              </a:ext>
            </a:extLst>
          </p:cNvPr>
          <p:cNvSpPr/>
          <p:nvPr/>
        </p:nvSpPr>
        <p:spPr>
          <a:xfrm>
            <a:off x="1682748" y="546307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EC3807C-286D-4D6A-2AB9-168253D038DD}"/>
              </a:ext>
            </a:extLst>
          </p:cNvPr>
          <p:cNvSpPr/>
          <p:nvPr/>
        </p:nvSpPr>
        <p:spPr>
          <a:xfrm>
            <a:off x="8154940" y="546307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F96E9B1D-8385-C538-E8FD-16417D289059}"/>
              </a:ext>
            </a:extLst>
          </p:cNvPr>
          <p:cNvSpPr txBox="1"/>
          <p:nvPr/>
        </p:nvSpPr>
        <p:spPr>
          <a:xfrm>
            <a:off x="1682748" y="1207960"/>
            <a:ext cx="8450603" cy="3908284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Suivant les données de la figure, </a:t>
            </a:r>
            <a:r>
              <a:rPr lang="fr-FR" sz="1800" kern="0" dirty="0">
                <a:solidFill>
                  <a:srgbClr val="000000"/>
                </a:solidFill>
                <a:sym typeface="Arial"/>
              </a:rPr>
              <a:t>ABCD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est un parallélogramme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9F0B1AB-789D-EF69-C893-74F26CB591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480" y="2353411"/>
            <a:ext cx="3895137" cy="215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338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BB025-702E-B77C-F161-9159F269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D7369B-101C-BE27-5F18-40598E130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𝐫é𝐩𝐨𝐧𝐬𝐞:  le fait que deux côtés sont  parallèles et égaux est suffisant pour conclure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4A3027-AA41-5A1D-B841-57EA58587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6BA6B1E-4C3A-A978-9891-CFF25D116F5C}"/>
              </a:ext>
            </a:extLst>
          </p:cNvPr>
          <p:cNvSpPr/>
          <p:nvPr/>
        </p:nvSpPr>
        <p:spPr>
          <a:xfrm>
            <a:off x="1682748" y="5643048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Vrai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CD88B83-3742-C033-144D-09C6015A6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Google Shape;265;p44">
            <a:extLst>
              <a:ext uri="{FF2B5EF4-FFF2-40B4-BE49-F238E27FC236}">
                <a16:creationId xmlns:a16="http://schemas.microsoft.com/office/drawing/2014/main" id="{E1623F99-FEED-ECB9-64AD-A562F0F8CDA0}"/>
              </a:ext>
            </a:extLst>
          </p:cNvPr>
          <p:cNvSpPr txBox="1"/>
          <p:nvPr/>
        </p:nvSpPr>
        <p:spPr>
          <a:xfrm>
            <a:off x="1682748" y="1207960"/>
            <a:ext cx="8450603" cy="3908284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Suivant les données de la figure, </a:t>
            </a:r>
            <a:r>
              <a:rPr lang="fr-FR" sz="1800" kern="0" dirty="0">
                <a:solidFill>
                  <a:srgbClr val="000000"/>
                </a:solidFill>
                <a:sym typeface="Arial"/>
              </a:rPr>
              <a:t>ABCD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est un parallélogramme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042FEF6-D50A-5987-AE04-62544F9667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480" y="2353411"/>
            <a:ext cx="3895137" cy="215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175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D79A6-A56C-EF80-03A9-7D5F6276E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04653B-2BBA-AA35-0E6B-007F08827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CDF5D-3EAC-3790-B335-0F55E7B698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658C4DB1-1EB0-6D29-CEF7-86C5AD15B83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5628800-4860-AA67-95C2-CCD985077F9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3F07AF8-27AB-E946-9F8D-3FE2F196883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B8F26040-BD6F-3F9A-2D07-B48FE80444A6}"/>
              </a:ext>
            </a:extLst>
          </p:cNvPr>
          <p:cNvSpPr/>
          <p:nvPr/>
        </p:nvSpPr>
        <p:spPr>
          <a:xfrm>
            <a:off x="1682748" y="546307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BB598078-7907-CCBA-D4C7-3E87EF0FCAD1}"/>
              </a:ext>
            </a:extLst>
          </p:cNvPr>
          <p:cNvSpPr/>
          <p:nvPr/>
        </p:nvSpPr>
        <p:spPr>
          <a:xfrm>
            <a:off x="8154940" y="546307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0213ED7C-560F-DD84-88D4-D9F828B3742C}"/>
              </a:ext>
            </a:extLst>
          </p:cNvPr>
          <p:cNvSpPr txBox="1"/>
          <p:nvPr/>
        </p:nvSpPr>
        <p:spPr>
          <a:xfrm>
            <a:off x="1682748" y="1207960"/>
            <a:ext cx="8450603" cy="3908284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Suivant les données de la figure, </a:t>
            </a:r>
            <a:r>
              <a:rPr lang="fr-FR" sz="1800" kern="0" dirty="0">
                <a:solidFill>
                  <a:srgbClr val="000000"/>
                </a:solidFill>
                <a:sym typeface="Arial"/>
              </a:rPr>
              <a:t>ABCD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est un parallélogramme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498DDDF-3E8E-E92D-CAD3-89776B225F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645" y="2369086"/>
            <a:ext cx="5565966" cy="211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2421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AC184-54C8-8B86-6115-38E3D2F93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F8E2F1-FEA6-DE03-6083-3C8D185BE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𝐫é𝐩𝐨𝐧𝐬𝐞 : ce n’est pas suffisant, il faut que chaque deux angles consécutifs soient supplémentaires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5C8695-3B36-B7CF-1F2F-288AB4A5827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BDA90085-2CE0-618B-F85A-EDEACE29A801}"/>
              </a:ext>
            </a:extLst>
          </p:cNvPr>
          <p:cNvSpPr/>
          <p:nvPr/>
        </p:nvSpPr>
        <p:spPr>
          <a:xfrm>
            <a:off x="8154940" y="5463079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C1491FA6-7870-51ED-8DE6-20D08FCE1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Google Shape;265;p44">
            <a:extLst>
              <a:ext uri="{FF2B5EF4-FFF2-40B4-BE49-F238E27FC236}">
                <a16:creationId xmlns:a16="http://schemas.microsoft.com/office/drawing/2014/main" id="{C607CCFF-F551-E528-EC16-9EA68A03448C}"/>
              </a:ext>
            </a:extLst>
          </p:cNvPr>
          <p:cNvSpPr txBox="1"/>
          <p:nvPr/>
        </p:nvSpPr>
        <p:spPr>
          <a:xfrm>
            <a:off x="1682748" y="1207960"/>
            <a:ext cx="8450603" cy="3908284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800" kern="0" dirty="0">
                <a:solidFill>
                  <a:srgbClr val="000000"/>
                </a:solidFill>
                <a:sym typeface="Arial"/>
              </a:rPr>
              <a:t>Voici un contre exemple : ABCD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n’est pas un parallélogramme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49FAFBD-66C8-F0FD-E8D6-7F22DFE567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159" y="2538988"/>
            <a:ext cx="5338016" cy="203301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843DEFB-0F75-A193-C7FE-A9C70B26F364}"/>
              </a:ext>
            </a:extLst>
          </p:cNvPr>
          <p:cNvSpPr txBox="1"/>
          <p:nvPr/>
        </p:nvSpPr>
        <p:spPr>
          <a:xfrm>
            <a:off x="5190419" y="2948082"/>
            <a:ext cx="7176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130°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72F7C32-FFA1-5F9D-3573-4B35BFF0DDBD}"/>
              </a:ext>
            </a:extLst>
          </p:cNvPr>
          <p:cNvSpPr txBox="1"/>
          <p:nvPr/>
        </p:nvSpPr>
        <p:spPr>
          <a:xfrm>
            <a:off x="7692480" y="2815262"/>
            <a:ext cx="7176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50°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A6D9C9A-3E81-CDF5-DC63-8AFD1F474AE5}"/>
              </a:ext>
            </a:extLst>
          </p:cNvPr>
          <p:cNvSpPr txBox="1"/>
          <p:nvPr/>
        </p:nvSpPr>
        <p:spPr>
          <a:xfrm>
            <a:off x="6592885" y="3555494"/>
            <a:ext cx="7176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129°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09D412C-26A9-FA9D-099C-EEED3D76C670}"/>
              </a:ext>
            </a:extLst>
          </p:cNvPr>
          <p:cNvSpPr txBox="1"/>
          <p:nvPr/>
        </p:nvSpPr>
        <p:spPr>
          <a:xfrm>
            <a:off x="4185147" y="3592898"/>
            <a:ext cx="7176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51°</a:t>
            </a:r>
          </a:p>
        </p:txBody>
      </p:sp>
    </p:spTree>
    <p:extLst>
      <p:ext uri="{BB962C8B-B14F-4D97-AF65-F5344CB8AC3E}">
        <p14:creationId xmlns:p14="http://schemas.microsoft.com/office/powerpoint/2010/main" val="25426050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>
                <a:solidFill>
                  <a:schemeClr val="tx1"/>
                </a:solidFill>
              </a:rPr>
              <a:t>Reconnaître et utiliser les conditions nécessaires et suffisantes pour qu’un</a:t>
            </a:r>
            <a:br>
              <a:rPr lang="fr-MA">
                <a:solidFill>
                  <a:schemeClr val="tx1"/>
                </a:solidFill>
              </a:rPr>
            </a:br>
            <a:r>
              <a:rPr lang="fr-MA">
                <a:solidFill>
                  <a:schemeClr val="tx1"/>
                </a:solidFill>
              </a:rPr>
              <a:t>quadrilatère soit un parallélogramme </a:t>
            </a:r>
            <a:endParaRPr lang="fr-MA" dirty="0">
              <a:solidFill>
                <a:schemeClr val="tx1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Diagonales</a:t>
            </a:r>
            <a:r>
              <a:rPr lang="en-US" dirty="0"/>
              <a:t> </a:t>
            </a:r>
          </a:p>
          <a:p>
            <a:r>
              <a:rPr lang="en-US" dirty="0"/>
              <a:t>milieu</a:t>
            </a:r>
          </a:p>
          <a:p>
            <a:r>
              <a:rPr lang="en-US" dirty="0" err="1"/>
              <a:t>Quadrilatère</a:t>
            </a:r>
            <a:r>
              <a:rPr lang="en-US" dirty="0"/>
              <a:t> </a:t>
            </a:r>
          </a:p>
          <a:p>
            <a:r>
              <a:rPr lang="en-US" dirty="0" err="1"/>
              <a:t>Parallélogramme</a:t>
            </a:r>
            <a:r>
              <a:rPr lang="en-US" dirty="0"/>
              <a:t>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Placeholder 11">
                <a:extLst>
                  <a:ext uri="{FF2B5EF4-FFF2-40B4-BE49-F238E27FC236}">
                    <a16:creationId xmlns:a16="http://schemas.microsoft.com/office/drawing/2014/main" id="{00735017-59C1-7D4C-2715-C166FA9BE463}"/>
                  </a:ext>
                </a:extLst>
              </p:cNvPr>
              <p:cNvSpPr>
                <a:spLocks noGrp="1"/>
              </p:cNvSpPr>
              <p:nvPr>
                <p:ph type="body" sz="quarter" idx="21"/>
              </p:nvPr>
            </p:nvSpPr>
            <p:spPr/>
            <p:txBody>
              <a:bodyPr/>
              <a:lstStyle/>
              <a:p>
                <a:pPr lvl="0"/>
                <a:r>
                  <a:rPr lang="fr-FR" b="1" dirty="0"/>
                  <a:t>Les stratégies enseignées pendant le modelage et pratiques pendant la séance sont :</a:t>
                </a:r>
              </a:p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fr-MA" b="1" i="0" u="none" strike="noStrike" dirty="0">
                    <a:solidFill>
                      <a:srgbClr val="000000"/>
                    </a:solidFill>
                    <a:effectLst/>
                  </a:rPr>
                  <a:t>Si O est le centre  du parallélogramme ABCD alors </a:t>
                </a:r>
                <a14:m>
                  <m:oMath xmlns:m="http://schemas.openxmlformats.org/officeDocument/2006/math">
                    <m:r>
                      <a:rPr lang="fr-FR" b="1" i="1" u="none" strike="noStrike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𝑶𝑨</m:t>
                    </m:r>
                    <m:r>
                      <a:rPr lang="fr-FR" b="1" i="1" u="none" strike="noStrike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u="none" strike="noStrike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𝑶𝑪</m:t>
                    </m:r>
                    <m:r>
                      <a:rPr lang="fr-FR" b="1" i="1" u="none" strike="noStrike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fr-FR" b="1" i="1" u="none" strike="noStrike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𝑨𝑪</m:t>
                    </m:r>
                  </m:oMath>
                </a14:m>
                <a:r>
                  <a:rPr lang="fr-MA" b="0" i="0" u="none" strike="noStrike" dirty="0">
                    <a:solidFill>
                      <a:srgbClr val="000000"/>
                    </a:solidFill>
                    <a:effectLst/>
                    <a:latin typeface="-webkit-standard"/>
                  </a:rPr>
                  <a:t> et </a:t>
                </a:r>
                <a14:m>
                  <m:oMath xmlns:m="http://schemas.openxmlformats.org/officeDocument/2006/math">
                    <m:r>
                      <a:rPr lang="fr-FR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r>
                      <a:rPr lang="fr-FR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𝑩</m:t>
                    </m:r>
                    <m:r>
                      <a:rPr lang="fr-FR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𝑶𝑫</m:t>
                    </m:r>
                    <m:r>
                      <a:rPr lang="fr-FR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fr-FR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𝑩𝑫</m:t>
                    </m:r>
                  </m:oMath>
                </a14:m>
                <a:r>
                  <a:rPr lang="fr-MA" dirty="0">
                    <a:solidFill>
                      <a:srgbClr val="000000"/>
                    </a:solidFill>
                    <a:latin typeface="-webkit-standard"/>
                  </a:rPr>
                  <a:t> </a:t>
                </a:r>
                <a:endParaRPr lang="fr-MA" b="0" i="0" u="none" strike="noStrike" dirty="0">
                  <a:solidFill>
                    <a:srgbClr val="000000"/>
                  </a:solidFill>
                  <a:effectLst/>
                  <a:latin typeface="-webkit-standard"/>
                </a:endParaRPr>
              </a:p>
              <a:p>
                <a:pPr marL="0" lvl="0" indent="0"/>
                <a:r>
                  <a:rPr lang="fr-FR" b="1" dirty="0"/>
                  <a:t>Les outils</a:t>
                </a:r>
              </a:p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fr-MA" b="1" i="0" u="none" strike="noStrike" dirty="0" err="1">
                    <a:solidFill>
                      <a:srgbClr val="000000"/>
                    </a:solidFill>
                    <a:effectLst/>
                  </a:rPr>
                  <a:t>GeoGebra</a:t>
                </a:r>
                <a:endParaRPr lang="fr-FR" dirty="0"/>
              </a:p>
            </p:txBody>
          </p:sp>
        </mc:Choice>
        <mc:Fallback xmlns="">
          <p:sp>
            <p:nvSpPr>
              <p:cNvPr id="12" name="Text Placeholder 11">
                <a:extLst>
                  <a:ext uri="{FF2B5EF4-FFF2-40B4-BE49-F238E27FC236}">
                    <a16:creationId xmlns:a16="http://schemas.microsoft.com/office/drawing/2014/main" id="{00735017-59C1-7D4C-2715-C166FA9BE4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1"/>
              </p:nvPr>
            </p:nvSpPr>
            <p:spPr>
              <a:blipFill>
                <a:blip r:embed="rId2"/>
                <a:stretch>
                  <a:fillRect l="-579" b="-7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Reconnaitre les diagonales à partir de la notation </a:t>
            </a:r>
            <a:r>
              <a:rPr lang="fr-FR"/>
              <a:t>du quadrilatère.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Page:89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AD2C6993-0AEB-C2AA-6ABC-AB94B17560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899758"/>
            <a:ext cx="7772400" cy="505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B8B53-7108-EE66-3782-511194941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BB447-F395-5994-CC7A-933205BEF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BEA81A-63D8-3AD0-7DFA-A9EBCF3801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Page:89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6308A8FB-55EE-5ADE-FE9C-442BAB83ABB8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0509FE-BF52-EFCE-E70F-4CC65B6C3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A7B93134-57FB-57BC-224C-39B5C2343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7FEEDF78-2289-C4D9-8BB9-E2EFC39A16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03" y="935007"/>
            <a:ext cx="8920843" cy="5805920"/>
          </a:xfrm>
          <a:prstGeom prst="rect">
            <a:avLst/>
          </a:prstGeom>
        </p:spPr>
      </p:pic>
      <p:sp>
        <p:nvSpPr>
          <p:cNvPr id="4" name="Multiplication 3">
            <a:extLst>
              <a:ext uri="{FF2B5EF4-FFF2-40B4-BE49-F238E27FC236}">
                <a16:creationId xmlns:a16="http://schemas.microsoft.com/office/drawing/2014/main" id="{5821ED10-AFC9-AE1F-7EAC-86E22006D7FB}"/>
              </a:ext>
            </a:extLst>
          </p:cNvPr>
          <p:cNvSpPr/>
          <p:nvPr/>
        </p:nvSpPr>
        <p:spPr>
          <a:xfrm>
            <a:off x="4947557" y="3118757"/>
            <a:ext cx="391886" cy="47352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Multiplication 5">
            <a:extLst>
              <a:ext uri="{FF2B5EF4-FFF2-40B4-BE49-F238E27FC236}">
                <a16:creationId xmlns:a16="http://schemas.microsoft.com/office/drawing/2014/main" id="{6F302BB8-7BA7-5742-15FF-D7204E62D929}"/>
              </a:ext>
            </a:extLst>
          </p:cNvPr>
          <p:cNvSpPr/>
          <p:nvPr/>
        </p:nvSpPr>
        <p:spPr>
          <a:xfrm>
            <a:off x="4980214" y="4038600"/>
            <a:ext cx="391886" cy="47352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Multiplication 9">
            <a:extLst>
              <a:ext uri="{FF2B5EF4-FFF2-40B4-BE49-F238E27FC236}">
                <a16:creationId xmlns:a16="http://schemas.microsoft.com/office/drawing/2014/main" id="{19EB95A2-8148-0D94-6F31-06A675F24201}"/>
              </a:ext>
            </a:extLst>
          </p:cNvPr>
          <p:cNvSpPr/>
          <p:nvPr/>
        </p:nvSpPr>
        <p:spPr>
          <a:xfrm>
            <a:off x="4947557" y="4916235"/>
            <a:ext cx="391886" cy="47352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Multiplication 10">
            <a:extLst>
              <a:ext uri="{FF2B5EF4-FFF2-40B4-BE49-F238E27FC236}">
                <a16:creationId xmlns:a16="http://schemas.microsoft.com/office/drawing/2014/main" id="{1C9334DF-71EA-FF51-0C22-5949C2524EB1}"/>
              </a:ext>
            </a:extLst>
          </p:cNvPr>
          <p:cNvSpPr/>
          <p:nvPr/>
        </p:nvSpPr>
        <p:spPr>
          <a:xfrm>
            <a:off x="5664120" y="5889202"/>
            <a:ext cx="391886" cy="47352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202497B-3F83-D1D9-67D9-D8D4FBB535CD}"/>
              </a:ext>
            </a:extLst>
          </p:cNvPr>
          <p:cNvSpPr txBox="1"/>
          <p:nvPr/>
        </p:nvSpPr>
        <p:spPr>
          <a:xfrm>
            <a:off x="6253843" y="2857500"/>
            <a:ext cx="3118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Côtés opposés égaux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B2F0F53-48E6-D59A-0C47-3FB8C369C2F2}"/>
              </a:ext>
            </a:extLst>
          </p:cNvPr>
          <p:cNvSpPr txBox="1"/>
          <p:nvPr/>
        </p:nvSpPr>
        <p:spPr>
          <a:xfrm>
            <a:off x="6253843" y="3891583"/>
            <a:ext cx="31187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Deux Côtés opposés égaux et parallèles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2D47275-8A21-1B93-C0F8-DA5653953101}"/>
              </a:ext>
            </a:extLst>
          </p:cNvPr>
          <p:cNvSpPr txBox="1"/>
          <p:nvPr/>
        </p:nvSpPr>
        <p:spPr>
          <a:xfrm>
            <a:off x="6389914" y="4849661"/>
            <a:ext cx="31187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diagonales se coupent en leur milieu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CD19463-6696-6C8A-BDEC-9AB135FDEDD0}"/>
              </a:ext>
            </a:extLst>
          </p:cNvPr>
          <p:cNvSpPr txBox="1"/>
          <p:nvPr/>
        </p:nvSpPr>
        <p:spPr>
          <a:xfrm>
            <a:off x="6440447" y="5807739"/>
            <a:ext cx="3118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angles opposés non égaux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F997CFF2-F826-B33C-AFCC-16BEE9897D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237" y="5634207"/>
            <a:ext cx="1211489" cy="65448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AFE66B0-CBBB-2CD1-AE7F-82BEF5DDB7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611" y="3804752"/>
            <a:ext cx="1211490" cy="71121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1B14BC67-EB48-D13F-E396-1AB7B8679C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072" y="2834170"/>
            <a:ext cx="1028700" cy="778979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AA944A57-21A4-95E1-AB4B-74A08D15E2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415" y="4589946"/>
            <a:ext cx="1150013" cy="92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94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" grpId="0" animBg="1"/>
      <p:bldP spid="11" grpId="0" animBg="1"/>
      <p:bldP spid="15" grpId="0"/>
      <p:bldP spid="16" grpId="0"/>
      <p:bldP spid="17" grpId="0"/>
      <p:bldP spid="18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Page:89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359144-261E-77D4-9D64-CAA13DC7F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025" y="1126661"/>
            <a:ext cx="9344280" cy="463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……………..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Espace réservé du contenu 10">
            <a:extLst>
              <a:ext uri="{FF2B5EF4-FFF2-40B4-BE49-F238E27FC236}">
                <a16:creationId xmlns:a16="http://schemas.microsoft.com/office/drawing/2014/main" id="{B6AAE9FC-7E9B-0352-290F-FCE6333616EA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57" y="1403393"/>
            <a:ext cx="11174412" cy="4663051"/>
          </a:xfr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099C6C7-E7C9-ED18-AB4E-FB09DC387B7C}"/>
              </a:ext>
            </a:extLst>
          </p:cNvPr>
          <p:cNvSpPr txBox="1"/>
          <p:nvPr/>
        </p:nvSpPr>
        <p:spPr>
          <a:xfrm>
            <a:off x="730431" y="3411752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2BFE08B-9B91-08EA-625F-7B47A4405E1B}"/>
              </a:ext>
            </a:extLst>
          </p:cNvPr>
          <p:cNvSpPr txBox="1"/>
          <p:nvPr/>
        </p:nvSpPr>
        <p:spPr>
          <a:xfrm>
            <a:off x="5238720" y="2152041"/>
            <a:ext cx="1271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alors</a:t>
            </a:r>
          </a:p>
        </p:txBody>
      </p:sp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FF2B692-4F84-AD28-0003-49D8AEAEF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36" y="1453507"/>
            <a:ext cx="11087980" cy="317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2020</TotalTime>
  <Words>2227</Words>
  <Application>Microsoft Office PowerPoint</Application>
  <PresentationFormat>Grand écran</PresentationFormat>
  <Paragraphs>344</Paragraphs>
  <Slides>69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69</vt:i4>
      </vt:variant>
    </vt:vector>
  </HeadingPairs>
  <TitlesOfParts>
    <vt:vector size="79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-webkit-standard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</vt:lpstr>
      <vt:lpstr>Rappelez vous, les côtés opposés d’un parallélogramme sont égaux.  </vt:lpstr>
      <vt:lpstr> Complétez</vt:lpstr>
      <vt:lpstr>Rappelez vous, dans un parallélogramme les angles opposés sont égaux.</vt:lpstr>
      <vt:lpstr> Répondez par vrai ou faux</vt:lpstr>
      <vt:lpstr> Voici la réponse : les angles consécutifs d’un parallélogramme sont supplémentaires. </vt:lpstr>
      <vt:lpstr> Répondez par vrai ou faux</vt:lpstr>
      <vt:lpstr> Voici la réponse : les angles consécutifs d’un parallélogramme sont supplémentaires. </vt:lpstr>
      <vt:lpstr>Je me prépare  :</vt:lpstr>
      <vt:lpstr>Voici la réponse :</vt:lpstr>
      <vt:lpstr>Voici ce que vous devez retenir jusqu’ici:</vt:lpstr>
      <vt:lpstr>Présentation PowerPoint</vt:lpstr>
      <vt:lpstr>Exprimez vos avis</vt:lpstr>
      <vt:lpstr>A la fin de cette séance, vous serez capables de</vt:lpstr>
      <vt:lpstr>Présentation PowerPoint</vt:lpstr>
      <vt:lpstr>J’utilise la propriété et je conclus :</vt:lpstr>
      <vt:lpstr>Présentation PowerPoint</vt:lpstr>
      <vt:lpstr> Complétez</vt:lpstr>
      <vt:lpstr>Rappelez vous, si dans un  quadrilatère les deux côtés opposés sont égaux alors c’est un parallélogramme </vt:lpstr>
      <vt:lpstr> Complétez</vt:lpstr>
      <vt:lpstr>Rappelez vous, si dans un  quadrilatère deux côtés sont égaux et leurs supports sont parallèles alors c’est un parallélogramme </vt:lpstr>
      <vt:lpstr> Complétez</vt:lpstr>
      <vt:lpstr>Rappelez vous, si dans un  quadrilatère  les angles opposés sont égaux alors c’est un parallélogramme </vt:lpstr>
      <vt:lpstr> Complétez</vt:lpstr>
      <vt:lpstr>Rappelez vous, si dans un  quadrilatère  les diagonales ont le même milieu alors ce quadrilatère est un parallélogramme </vt:lpstr>
      <vt:lpstr> Répondez par vrai ou faux</vt:lpstr>
      <vt:lpstr> Voici la réponse: le quatrième angle mesurera 45° et on utilise la propriété :</vt:lpstr>
      <vt:lpstr> Répondez par vrai ou faux</vt:lpstr>
      <vt:lpstr> Voici la réponse: insuffisant ,il faux que chaque deux côtés opposés soient égaux </vt:lpstr>
      <vt:lpstr>Présentation PowerPoint</vt:lpstr>
      <vt:lpstr>J’utilise la propriété et je conclus :</vt:lpstr>
      <vt:lpstr>J’utilise la propriété et je conclus :</vt:lpstr>
      <vt:lpstr>Présentation PowerPoint</vt:lpstr>
      <vt:lpstr> Complétez</vt:lpstr>
      <vt:lpstr>𝐕𝐨𝐢𝐜𝐢 𝐥𝐚  𝐫é𝐩𝐨𝐧𝐬𝐞 : le fait que les angles opposés  sont égaux est suffisant pour conclure </vt:lpstr>
      <vt:lpstr> Complétez:</vt:lpstr>
      <vt:lpstr>𝐕𝐨𝐢𝐜𝐢 𝐥𝐚  𝐫é𝐩𝐨𝐧𝐬𝐞:  le fait que deux côtés sont  parallèles et égaux est suffisant pour conclure </vt:lpstr>
      <vt:lpstr> Complétez</vt:lpstr>
      <vt:lpstr>𝐕𝐨𝐢𝐜𝐢 𝐥𝐚  𝐫é𝐩𝐨𝐧𝐬𝐞 : ce n’est pas suffisant, il faut que chaque deux angles consécutifs soient supplémentaires </vt:lpstr>
      <vt:lpstr>Présentation PowerPoint</vt:lpstr>
      <vt:lpstr>Travaillez individuellement puis discutez en binômes vos réponses.</vt:lpstr>
      <vt:lpstr>Travaillez individuellement puis discutez en binômes vos réponses.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……………..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151</cp:revision>
  <dcterms:created xsi:type="dcterms:W3CDTF">2025-11-03T10:55:47Z</dcterms:created>
  <dcterms:modified xsi:type="dcterms:W3CDTF">2026-04-06T21:07:09Z</dcterms:modified>
</cp:coreProperties>
</file>