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9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"/>
  </p:notesMasterIdLst>
  <p:handoutMasterIdLst>
    <p:handoutMasterId r:id="rId5"/>
  </p:handoutMasterIdLst>
  <p:sldIdLst>
    <p:sldId id="2147483553" r:id="rId6"/>
    <p:sldId id="2147483485" r:id="rId7"/>
    <p:sldId id="2147483396" r:id="rId8"/>
    <p:sldId id="2147483552" r:id="rId9"/>
    <p:sldId id="2147483606" r:id="rId10"/>
    <p:sldId id="2147483604" r:id="rId11"/>
    <p:sldId id="2134806507" r:id="rId12"/>
    <p:sldId id="2134806552" r:id="rId13"/>
    <p:sldId id="2134806567" r:id="rId14"/>
    <p:sldId id="2134806569" r:id="rId15"/>
    <p:sldId id="2147483582" r:id="rId16"/>
    <p:sldId id="2134806564" r:id="rId17"/>
    <p:sldId id="2147483566" r:id="rId18"/>
    <p:sldId id="2147483556" r:id="rId19"/>
    <p:sldId id="2134806558" r:id="rId20"/>
    <p:sldId id="2134806568" r:id="rId21"/>
    <p:sldId id="2134805874" r:id="rId22"/>
    <p:sldId id="2134805878" r:id="rId23"/>
    <p:sldId id="2147483554" r:id="rId24"/>
    <p:sldId id="2134806573" r:id="rId25"/>
    <p:sldId id="2147483569" r:id="rId26"/>
    <p:sldId id="2147483584" r:id="rId27"/>
    <p:sldId id="2147483607" r:id="rId28"/>
    <p:sldId id="2147483590" r:id="rId29"/>
    <p:sldId id="2147483571" r:id="rId30"/>
    <p:sldId id="2147483559" r:id="rId31"/>
    <p:sldId id="2134806108" r:id="rId32"/>
    <p:sldId id="2147483573" r:id="rId33"/>
    <p:sldId id="2147483586" r:id="rId34"/>
    <p:sldId id="2147483587" r:id="rId35"/>
    <p:sldId id="2147483588" r:id="rId36"/>
    <p:sldId id="2147483589" r:id="rId37"/>
    <p:sldId id="2134806577" r:id="rId38"/>
    <p:sldId id="2134806551" r:id="rId39"/>
    <p:sldId id="2134806578" r:id="rId40"/>
    <p:sldId id="2147483579" r:id="rId41"/>
    <p:sldId id="2147483580" r:id="rId42"/>
    <p:sldId id="2134806579" r:id="rId43"/>
    <p:sldId id="2134806088" r:id="rId44"/>
    <p:sldId id="2134806580" r:id="rId45"/>
    <p:sldId id="2134806582" r:id="rId46"/>
    <p:sldId id="2134806536" r:id="rId47"/>
    <p:sldId id="2134806535" r:id="rId48"/>
    <p:sldId id="2134806584" r:id="rId49"/>
  </p:sldIdLst>
  <p:sldSz cx="12192000" cy="6858000"/>
  <p:notesSz cx="6858000" cy="91440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147483584"/>
            <p14:sldId id="2147483607"/>
            <p14:sldId id="2147483590"/>
            <p14:sldId id="2147483571"/>
            <p14:sldId id="2147483559"/>
            <p14:sldId id="2134806108"/>
            <p14:sldId id="2147483573"/>
            <p14:sldId id="2147483586"/>
            <p14:sldId id="2147483587"/>
            <p14:sldId id="2147483588"/>
            <p14:sldId id="2147483589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notesMaster" Target="notesMasters/notes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slide" Target="slides/slide39.xml" /><Relationship Id="rId45" Type="http://schemas.openxmlformats.org/officeDocument/2006/relationships/slide" Target="slides/slide40.xml" /><Relationship Id="rId46" Type="http://schemas.openxmlformats.org/officeDocument/2006/relationships/slide" Target="slides/slide41.xml" /><Relationship Id="rId47" Type="http://schemas.openxmlformats.org/officeDocument/2006/relationships/slide" Target="slides/slide42.xml" /><Relationship Id="rId48" Type="http://schemas.openxmlformats.org/officeDocument/2006/relationships/slide" Target="slides/slide43.xml" /><Relationship Id="rId49" Type="http://schemas.openxmlformats.org/officeDocument/2006/relationships/slide" Target="slides/slide44.xml" /><Relationship Id="rId5" Type="http://schemas.openxmlformats.org/officeDocument/2006/relationships/handoutMaster" Target="handoutMasters/handoutMaster1.xml" /><Relationship Id="rId50" Type="http://schemas.openxmlformats.org/officeDocument/2006/relationships/tags" Target="tags/tag1.xml" /><Relationship Id="rId51" Type="http://schemas.openxmlformats.org/officeDocument/2006/relationships/presProps" Target="presProps.xml" /><Relationship Id="rId52" Type="http://schemas.openxmlformats.org/officeDocument/2006/relationships/viewProps" Target="viewProps.xml" /><Relationship Id="rId53" Type="http://schemas.openxmlformats.org/officeDocument/2006/relationships/theme" Target="theme/theme1.xml" /><Relationship Id="rId54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2639629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1203173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66130646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84261728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1258855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71336524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10243104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24051527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352884237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591680012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2914747255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186628409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259843565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7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8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13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14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val="1214036893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66272711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6871298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352933995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4104915841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val="3076978059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912952702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1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1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val="335448660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11/11/2025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612631432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3737476001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microsoft.com/office/2007/relationships/hdphoto" Target="../media/image7.wdp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37.png" /><Relationship Id="rId6" Type="http://schemas.openxmlformats.org/officeDocument/2006/relationships/image" Target="../media/image38.png" /><Relationship Id="rId7" Type="http://schemas.openxmlformats.org/officeDocument/2006/relationships/image" Target="../media/image39.png" /><Relationship Id="rId8" Type="http://schemas.openxmlformats.org/officeDocument/2006/relationships/image" Target="../media/image40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1.png" /><Relationship Id="rId3" Type="http://schemas.openxmlformats.org/officeDocument/2006/relationships/image" Target="../media/image9.png" /><Relationship Id="rId4" Type="http://schemas.openxmlformats.org/officeDocument/2006/relationships/image" Target="../media/image36.png" /><Relationship Id="rId5" Type="http://schemas.openxmlformats.org/officeDocument/2006/relationships/image" Target="../media/image4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3.png" /><Relationship Id="rId3" Type="http://schemas.openxmlformats.org/officeDocument/2006/relationships/image" Target="../media/image4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1.png" /><Relationship Id="rId2" Type="http://schemas.openxmlformats.org/officeDocument/2006/relationships/image" Target="../media/image9.png" /><Relationship Id="rId3" Type="http://schemas.openxmlformats.org/officeDocument/2006/relationships/image" Target="../media/image44.png" /><Relationship Id="rId4" Type="http://schemas.openxmlformats.org/officeDocument/2006/relationships/image" Target="../media/image45.png" /><Relationship Id="rId5" Type="http://schemas.openxmlformats.org/officeDocument/2006/relationships/image" Target="../media/image46.png" /><Relationship Id="rId6" Type="http://schemas.openxmlformats.org/officeDocument/2006/relationships/image" Target="../media/image47.png" /><Relationship Id="rId7" Type="http://schemas.openxmlformats.org/officeDocument/2006/relationships/image" Target="../media/image48.png" /><Relationship Id="rId8" Type="http://schemas.openxmlformats.org/officeDocument/2006/relationships/image" Target="../media/image49.png" /><Relationship Id="rId9" Type="http://schemas.openxmlformats.org/officeDocument/2006/relationships/image" Target="../media/image5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5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3.png" /><Relationship Id="rId3" Type="http://schemas.openxmlformats.org/officeDocument/2006/relationships/image" Target="../media/image53.png" /><Relationship Id="rId4" Type="http://schemas.openxmlformats.org/officeDocument/2006/relationships/image" Target="../media/image5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52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9.png" /><Relationship Id="rId3" Type="http://schemas.openxmlformats.org/officeDocument/2006/relationships/image" Target="../media/image5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16.png" /><Relationship Id="rId11" Type="http://schemas.openxmlformats.org/officeDocument/2006/relationships/image" Target="../media/image17.png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jpeg" /><Relationship Id="rId6" Type="http://schemas.openxmlformats.org/officeDocument/2006/relationships/image" Target="../media/image12.jpe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microsoft.com/office/2007/relationships/hdphoto" Target="../media/image15.wdp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56.pn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5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55.png" /><Relationship Id="rId4" Type="http://schemas.openxmlformats.org/officeDocument/2006/relationships/image" Target="../media/image59.png" /><Relationship Id="rId5" Type="http://schemas.openxmlformats.org/officeDocument/2006/relationships/image" Target="../media/image60.png" /><Relationship Id="rId6" Type="http://schemas.openxmlformats.org/officeDocument/2006/relationships/image" Target="../media/image61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55.png" /><Relationship Id="rId4" Type="http://schemas.openxmlformats.org/officeDocument/2006/relationships/image" Target="../media/image59.png" /><Relationship Id="rId5" Type="http://schemas.openxmlformats.org/officeDocument/2006/relationships/image" Target="../media/image60.png" /><Relationship Id="rId6" Type="http://schemas.openxmlformats.org/officeDocument/2006/relationships/image" Target="../media/image61.png" /><Relationship Id="rId7" Type="http://schemas.openxmlformats.org/officeDocument/2006/relationships/image" Target="../media/image62.png" /><Relationship Id="rId8" Type="http://schemas.openxmlformats.org/officeDocument/2006/relationships/image" Target="../media/image63.png" /><Relationship Id="rId9" Type="http://schemas.openxmlformats.org/officeDocument/2006/relationships/image" Target="../media/image64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9.png" /><Relationship Id="rId3" Type="http://schemas.openxmlformats.org/officeDocument/2006/relationships/image" Target="../media/image65.png" /><Relationship Id="rId4" Type="http://schemas.openxmlformats.org/officeDocument/2006/relationships/image" Target="../media/image64.png" /><Relationship Id="rId5" Type="http://schemas.openxmlformats.org/officeDocument/2006/relationships/image" Target="../media/image66.png" /><Relationship Id="rId6" Type="http://schemas.openxmlformats.org/officeDocument/2006/relationships/image" Target="../media/image67.png" /><Relationship Id="rId7" Type="http://schemas.openxmlformats.org/officeDocument/2006/relationships/image" Target="../media/image68.png" /><Relationship Id="rId8" Type="http://schemas.openxmlformats.org/officeDocument/2006/relationships/image" Target="../media/image69.png" /><Relationship Id="rId9" Type="http://schemas.openxmlformats.org/officeDocument/2006/relationships/image" Target="../media/image7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1.png" /><Relationship Id="rId3" Type="http://schemas.openxmlformats.org/officeDocument/2006/relationships/image" Target="../media/image72.png" /><Relationship Id="rId4" Type="http://schemas.microsoft.com/office/2007/relationships/hdphoto" Target="../media/image73.wdp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4.png" /><Relationship Id="rId3" Type="http://schemas.openxmlformats.org/officeDocument/2006/relationships/image" Target="../media/image9.png" /><Relationship Id="rId4" Type="http://schemas.openxmlformats.org/officeDocument/2006/relationships/image" Target="../media/image72.png" /><Relationship Id="rId5" Type="http://schemas.microsoft.com/office/2007/relationships/hdphoto" Target="../media/image73.wdp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1.png" /><Relationship Id="rId3" Type="http://schemas.openxmlformats.org/officeDocument/2006/relationships/image" Target="../media/image75.png" /><Relationship Id="rId4" Type="http://schemas.openxmlformats.org/officeDocument/2006/relationships/image" Target="../media/image76.png" /><Relationship Id="rId5" Type="http://schemas.openxmlformats.org/officeDocument/2006/relationships/image" Target="../media/image7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8.png" /><Relationship Id="rId3" Type="http://schemas.openxmlformats.org/officeDocument/2006/relationships/image" Target="../media/image9.png" /><Relationship Id="rId4" Type="http://schemas.openxmlformats.org/officeDocument/2006/relationships/image" Target="../media/image79.png" /><Relationship Id="rId5" Type="http://schemas.openxmlformats.org/officeDocument/2006/relationships/image" Target="../media/image80.png" /><Relationship Id="rId6" Type="http://schemas.openxmlformats.org/officeDocument/2006/relationships/image" Target="../media/image81.png" /><Relationship Id="rId7" Type="http://schemas.openxmlformats.org/officeDocument/2006/relationships/image" Target="../media/image82.png" /><Relationship Id="rId8" Type="http://schemas.openxmlformats.org/officeDocument/2006/relationships/image" Target="../media/image83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4.png" /><Relationship Id="rId3" Type="http://schemas.openxmlformats.org/officeDocument/2006/relationships/image" Target="../media/image9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71.png" /><Relationship Id="rId3" Type="http://schemas.openxmlformats.org/officeDocument/2006/relationships/image" Target="../media/image84.png" /><Relationship Id="rId4" Type="http://schemas.openxmlformats.org/officeDocument/2006/relationships/image" Target="../media/image85.png" /><Relationship Id="rId5" Type="http://schemas.openxmlformats.org/officeDocument/2006/relationships/image" Target="../media/image86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image" Target="../media/image90.png" /><Relationship Id="rId2" Type="http://schemas.openxmlformats.org/officeDocument/2006/relationships/image" Target="../media/image78.png" /><Relationship Id="rId3" Type="http://schemas.openxmlformats.org/officeDocument/2006/relationships/image" Target="../media/image9.png" /><Relationship Id="rId4" Type="http://schemas.openxmlformats.org/officeDocument/2006/relationships/image" Target="../media/image87.png" /><Relationship Id="rId5" Type="http://schemas.openxmlformats.org/officeDocument/2006/relationships/image" Target="../media/image84.png" /><Relationship Id="rId6" Type="http://schemas.openxmlformats.org/officeDocument/2006/relationships/image" Target="../media/image85.png" /><Relationship Id="rId7" Type="http://schemas.openxmlformats.org/officeDocument/2006/relationships/image" Target="../media/image86.png" /><Relationship Id="rId8" Type="http://schemas.openxmlformats.org/officeDocument/2006/relationships/image" Target="../media/image88.png" /><Relationship Id="rId9" Type="http://schemas.openxmlformats.org/officeDocument/2006/relationships/image" Target="../media/image89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6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91.png" /><Relationship Id="rId4" Type="http://schemas.openxmlformats.org/officeDocument/2006/relationships/image" Target="../media/image92.png" /><Relationship Id="rId5" Type="http://schemas.openxmlformats.org/officeDocument/2006/relationships/image" Target="../media/image93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Relationship Id="rId5" Type="http://schemas.openxmlformats.org/officeDocument/2006/relationships/image" Target="../media/image92.png" /><Relationship Id="rId6" Type="http://schemas.openxmlformats.org/officeDocument/2006/relationships/image" Target="../media/image94.png" /><Relationship Id="rId7" Type="http://schemas.openxmlformats.org/officeDocument/2006/relationships/image" Target="../media/image95.png" /><Relationship Id="rId8" Type="http://schemas.openxmlformats.org/officeDocument/2006/relationships/image" Target="../media/image96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6.png" /><Relationship Id="rId3" Type="http://schemas.openxmlformats.org/officeDocument/2006/relationships/image" Target="../media/image91.png" /><Relationship Id="rId4" Type="http://schemas.openxmlformats.org/officeDocument/2006/relationships/image" Target="../media/image97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6.png" /><Relationship Id="rId5" Type="http://schemas.openxmlformats.org/officeDocument/2006/relationships/image" Target="../media/image97.png" /><Relationship Id="rId6" Type="http://schemas.openxmlformats.org/officeDocument/2006/relationships/image" Target="../media/image98.png" /><Relationship Id="rId7" Type="http://schemas.openxmlformats.org/officeDocument/2006/relationships/image" Target="../media/image99.png" /><Relationship Id="rId8" Type="http://schemas.openxmlformats.org/officeDocument/2006/relationships/image" Target="../media/image100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4.png" /><Relationship Id="rId4" Type="http://schemas.microsoft.com/office/2007/relationships/hdphoto" Target="../media/image15.wdp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4.png" /><Relationship Id="rId3" Type="http://schemas.microsoft.com/office/2007/relationships/hdphoto" Target="../media/image15.wdp" /><Relationship Id="rId4" Type="http://schemas.openxmlformats.org/officeDocument/2006/relationships/image" Target="../media/image101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0.png" /><Relationship Id="rId4" Type="http://schemas.openxmlformats.org/officeDocument/2006/relationships/image" Target="../media/image21.gif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02.png" /><Relationship Id="rId3" Type="http://schemas.microsoft.com/office/2007/relationships/hdphoto" Target="../media/image103.wdp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104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05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9.png" /><Relationship Id="rId3" Type="http://schemas.openxmlformats.org/officeDocument/2006/relationships/image" Target="../media/image106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0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8.png" /><Relationship Id="rId3" Type="http://schemas.openxmlformats.org/officeDocument/2006/relationships/image" Target="../media/image22.png" /><Relationship Id="rId4" Type="http://schemas.openxmlformats.org/officeDocument/2006/relationships/image" Target="../media/image23.png" /><Relationship Id="rId5" Type="http://schemas.openxmlformats.org/officeDocument/2006/relationships/image" Target="../media/image24.jpeg" /><Relationship Id="rId6" Type="http://schemas.openxmlformats.org/officeDocument/2006/relationships/image" Target="../media/image25.png" /><Relationship Id="rId7" Type="http://schemas.openxmlformats.org/officeDocument/2006/relationships/image" Target="../media/image2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7.png" /><Relationship Id="rId3" Type="http://schemas.microsoft.com/office/2007/relationships/hdphoto" Target="../media/image28.wdp" /><Relationship Id="rId4" Type="http://schemas.openxmlformats.org/officeDocument/2006/relationships/image" Target="../media/image29.png" /><Relationship Id="rId5" Type="http://schemas.microsoft.com/office/2007/relationships/hdphoto" Target="../media/image30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1.gif" /><Relationship Id="rId3" Type="http://schemas.openxmlformats.org/officeDocument/2006/relationships/image" Target="../media/image3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49457"/>
            <a:ext cx="6637367" cy="737070"/>
            <a:chOff x="304312" y="4531839"/>
            <a:chExt cx="5330279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330279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Leçon 3</a:t>
              </a:r>
              <a:r>
                <a:rPr lang="fr-FR" sz="2667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05535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57537" y="4589443"/>
              <a:ext cx="343739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6637367" cy="696796"/>
            <a:chOff x="304312" y="5304657"/>
            <a:chExt cx="5330279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330279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Tâche 1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05535" y="5362058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79061" y="5346792"/>
              <a:ext cx="405397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Représenter une situation par une équation du 1</a:t>
              </a:r>
              <a:r>
                <a:rPr lang="fr-FR" sz="2133" b="1" kern="0" baseline="3000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er</a:t>
              </a: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  degré à deux inconnues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230BEEE7-0D9C-30B1-66BE-B34507DAEC3A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>
              <a:solidFill>
                <a:srgbClr val="0070C0"/>
              </a:solidFill>
              <a:ea typeface="Calibri" panose="020f0502020204030204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73F42359-F4B8-F303-0E08-AAA06EAD3A69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>
                <a:solidFill>
                  <a:srgbClr val="002060"/>
                </a:solidFill>
                <a:latin typeface="Calibri" panose="020f0502020204030204"/>
                <a:ea typeface="Calibri" panose="020f0502020204030204"/>
                <a:cs typeface="Calibri"/>
              </a:rPr>
              <a:t>Mathématiques</a:t>
            </a:r>
            <a:endParaRPr lang="fr-FR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11B06E0-E1B0-467D-8B19-11C4F3B274A4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C892F2FC-E064-A890-F89B-D858E4C58D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50E3E5F2-6BB0-3C33-F896-C96E089400BD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34C6896E-95A1-B0F0-3EF9-7EB4D88FC418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6E1D39-05D7-52E5-C73D-FBD8611EA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val="2734115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5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fr-FR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422520087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endParaRPr kumimoji="0" lang="fr-FR" sz="1400" b="0" i="1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0A1AE1-7630-83CC-4F8C-3DD3100C9E7D}"/>
              </a:ext>
            </a:extLst>
          </p:cNvPr>
          <p:cNvSpPr txBox="1"/>
          <p:nvPr/>
        </p:nvSpPr>
        <p:spPr>
          <a:xfrm>
            <a:off x="3716893" y="26833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Equation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CE1EB66-7CFD-5A7F-345D-21149C0D3880}"/>
              </a:ext>
            </a:extLst>
          </p:cNvPr>
          <p:cNvSpPr txBox="1"/>
          <p:nvPr/>
        </p:nvSpPr>
        <p:spPr>
          <a:xfrm>
            <a:off x="3716893" y="36794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Premier degré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667C9B-E960-E915-C117-909E4FFB2379}"/>
              </a:ext>
            </a:extLst>
          </p:cNvPr>
          <p:cNvSpPr txBox="1"/>
          <p:nvPr/>
        </p:nvSpPr>
        <p:spPr>
          <a:xfrm>
            <a:off x="3716893" y="46755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>
                <a:ea typeface="Calibri" panose="020f0502020204030204"/>
                <a:cs typeface="Calibri"/>
                <a:sym typeface="Calibri" panose="020f0502020204030204"/>
              </a:rPr>
              <a:t>Inconnue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val="754196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2" name="Google Shape;15880;p58">
                <a:extLst>
                  <a:ext uri="{FF2B5EF4-FFF2-40B4-BE49-F238E27FC236}">
                    <a16:creationId xmlns:a16="http://schemas.microsoft.com/office/drawing/2014/main" id="{AD1DE15D-D3A8-9824-323A-8425C21A43E7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Un bus transporte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passagers. À un arrêt,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 personnes descendent et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12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montent.</a:t>
                </a:r>
              </a:p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Quelle expression représente le nombre de passagers dans le bus après cet arrêt  ?</a:t>
                </a:r>
              </a:p>
            </p:txBody>
          </p:sp>
        </mc:Choice>
        <mc:Fallback>
          <p:sp>
            <p:nvSpPr>
              <p:cNvPr id="2" name="Google Shape;15880;p58">
                <a:extLst>
                  <a:ext uri="{FF2B5EF4-FFF2-40B4-BE49-F238E27FC236}">
                    <a16:creationId xmlns:a16="http://schemas.microsoft.com/office/drawing/2014/main" id="{AD1DE15D-D3A8-9824-323A-8425C21A4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l="-85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F4A1D2-2DA2-A113-499E-34590037F8FA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+ 19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F4A1D2-2DA2-A113-499E-34590037F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D646BD1-FCBA-71B0-112A-EA34EFF756B3}"/>
                  </a:ext>
                </a:extLst>
              </p:cNvPr>
              <p:cNvSpPr/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− 5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D646BD1-FCBA-71B0-112A-EA34EFF756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19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20D58F0-9435-0DEF-180D-EC608E1A04CE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+5</m:t>
                      </m:r>
                    </m:oMath>
                  </m:oMathPara>
                </a14:m>
                <a:endParaRPr lang="fr-MA" sz="24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20D58F0-9435-0DEF-180D-EC608E1A0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97F9740-E3E3-6F36-9634-1462EFE781FA}"/>
                  </a:ext>
                </a:extLst>
              </p:cNvPr>
              <p:cNvSpPr/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𝐷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− 19</m:t>
                      </m:r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97F9740-E3E3-6F36-9634-1462EFE781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29551"/>
                <a:ext cx="2221774" cy="6460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1567012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682660" y="658768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mc:AlternateContent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A65CB73A-6D83-1AA3-0D27-AA71D8A0697A}"/>
                  </a:ext>
                </a:extLst>
              </p:cNvPr>
              <p:cNvSpPr txBox="1"/>
              <p:nvPr/>
            </p:nvSpPr>
            <p:spPr>
              <a:xfrm>
                <a:off x="906235" y="18165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Voici la bonne réponse: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descendent          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 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 Puis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montent            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 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 + 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 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</m:oMath>
                  </m:oMathPara>
                </a14:m>
                <a:endParaRPr kumimoji="0" lang="fr-FR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A65CB73A-6D83-1AA3-0D27-AA71D8A06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5" y="18165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 r="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094332-2125-13A0-B1E5-35A768218C5C}"/>
              </a:ext>
            </a:extLst>
          </p:cNvPr>
          <p:cNvSpPr txBox="1"/>
          <p:nvPr/>
        </p:nvSpPr>
        <p:spPr>
          <a:xfrm>
            <a:off x="5380396" y="3901422"/>
            <a:ext cx="1337995" cy="3693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sz="2400" b="1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4015F28-C8AB-ACF1-C5B6-A7B45282806A}"/>
              </a:ext>
            </a:extLst>
          </p:cNvPr>
          <p:cNvCxnSpPr/>
          <p:nvPr/>
        </p:nvCxnSpPr>
        <p:spPr>
          <a:xfrm>
            <a:off x="4233001" y="455343"/>
            <a:ext cx="3156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6D7F3F2-D82F-F143-6905-1D97B561F184}"/>
              </a:ext>
            </a:extLst>
          </p:cNvPr>
          <p:cNvCxnSpPr/>
          <p:nvPr/>
        </p:nvCxnSpPr>
        <p:spPr>
          <a:xfrm>
            <a:off x="6946094" y="452331"/>
            <a:ext cx="3156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78CCD462-169A-20B7-4204-32FAEAB36FE8}"/>
                  </a:ext>
                </a:extLst>
              </p:cNvPr>
              <p:cNvSpPr txBox="1"/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Un bus transporte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passagers. À un arrêt,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 personnes descendent et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12 </m:t>
                      </m:r>
                    </m:oMath>
                  </m:oMathPara>
                </a14:m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montent.</a:t>
                </a:r>
              </a:p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>
                    <a:solidFill>
                      <a:srgbClr val="000000"/>
                    </a:solidFill>
                    <a:latin typeface="+mn-lt"/>
                    <a:cs typeface="Calibri" panose="020f0502020204030204" pitchFamily="34" charset="0"/>
                  </a:rPr>
                  <a:t>Quelle expression représente le nombre de passagers dans le bus après cet arrêt  ?</a:t>
                </a:r>
              </a:p>
            </p:txBody>
          </p:sp>
        </mc:Choice>
        <mc:Fallback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78CCD462-169A-20B7-4204-32FAEAB36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l="-85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25DA17-134F-AAAA-25D1-B4E3DAE7CB6D}"/>
                  </a:ext>
                </a:extLst>
              </p:cNvPr>
              <p:cNvSpPr/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/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   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+5</m:t>
                      </m:r>
                    </m:oMath>
                  </m:oMathPara>
                </a14:m>
                <a:endParaRPr lang="fr-MA" sz="24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25DA17-134F-AAAA-25D1-B4E3DAE7CB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478" y="4762505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88DE91-1515-2B4C-60A3-6D9B50E3A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26" y="1582940"/>
            <a:ext cx="10313802" cy="3369856"/>
          </a:xfrm>
          <a:prstGeom prst="rect">
            <a:avLst/>
          </a:prstGeom>
        </p:spPr>
      </p:pic>
    </p:spTree>
    <p:extLst>
      <p:ext uri="{BB962C8B-B14F-4D97-AF65-F5344CB8AC3E}">
        <p14:creationId val="368081903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F00268-346B-FC02-6AD0-C68156303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26" y="1582940"/>
            <a:ext cx="10313802" cy="3369856"/>
          </a:xfrm>
          <a:prstGeom prst="rect">
            <a:avLst/>
          </a:prstGeom>
        </p:spPr>
      </p:pic>
      <mc:AlternateContent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E0D55CE-5E30-4D5E-66D7-774A2CF4CDF9}"/>
                  </a:ext>
                </a:extLst>
              </p:cNvPr>
              <p:cNvSpPr txBox="1"/>
              <p:nvPr/>
            </p:nvSpPr>
            <p:spPr>
              <a:xfrm>
                <a:off x="5526482" y="3429000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4E0D55CE-5E30-4D5E-66D7-774A2CF4C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482" y="3429000"/>
                <a:ext cx="44631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7B66AC7-EBC8-9B66-562E-1F8EF22735C3}"/>
                  </a:ext>
                </a:extLst>
              </p:cNvPr>
              <p:cNvSpPr txBox="1"/>
              <p:nvPr/>
            </p:nvSpPr>
            <p:spPr>
              <a:xfrm>
                <a:off x="6498771" y="2971800"/>
                <a:ext cx="11647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7B66AC7-EBC8-9B66-562E-1F8EF2273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771" y="2971800"/>
                <a:ext cx="116477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31C41CF-76C2-2B7E-99B9-C9F65E0BFEBC}"/>
                  </a:ext>
                </a:extLst>
              </p:cNvPr>
              <p:cNvSpPr txBox="1"/>
              <p:nvPr/>
            </p:nvSpPr>
            <p:spPr>
              <a:xfrm>
                <a:off x="6275614" y="3429000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31C41CF-76C2-2B7E-99B9-C9F65E0BF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614" y="3429000"/>
                <a:ext cx="44631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3E93DE2-C602-D7B3-40EB-4244F549E058}"/>
                  </a:ext>
                </a:extLst>
              </p:cNvPr>
              <p:cNvSpPr txBox="1"/>
              <p:nvPr/>
            </p:nvSpPr>
            <p:spPr>
              <a:xfrm>
                <a:off x="8654142" y="3841483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3E93DE2-C602-D7B3-40EB-4244F549E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142" y="3841483"/>
                <a:ext cx="44631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C5B6CFE-E02D-4165-3DE8-D699E545BA71}"/>
                  </a:ext>
                </a:extLst>
              </p:cNvPr>
              <p:cNvSpPr txBox="1"/>
              <p:nvPr/>
            </p:nvSpPr>
            <p:spPr>
              <a:xfrm>
                <a:off x="5951024" y="3841483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C5B6CFE-E02D-4165-3DE8-D699E545B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024" y="3841483"/>
                <a:ext cx="44631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12C0488-6825-F18B-29B7-81DAB62A7A00}"/>
                  </a:ext>
                </a:extLst>
              </p:cNvPr>
              <p:cNvSpPr txBox="1"/>
              <p:nvPr/>
            </p:nvSpPr>
            <p:spPr>
              <a:xfrm>
                <a:off x="6174181" y="4264852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C12C0488-6825-F18B-29B7-81DAB62A7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4181" y="4264852"/>
                <a:ext cx="44631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11E2173-82F3-FB65-24AC-240D62FC02A8}"/>
                  </a:ext>
                </a:extLst>
              </p:cNvPr>
              <p:cNvSpPr txBox="1"/>
              <p:nvPr/>
            </p:nvSpPr>
            <p:spPr>
              <a:xfrm>
                <a:off x="9100456" y="4231021"/>
                <a:ext cx="4463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11E2173-82F3-FB65-24AC-240D62FC0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0456" y="4231021"/>
                <a:ext cx="44631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>
            <a:fillRect/>
          </a:stretch>
        </p:blipFill>
        <p:spPr>
          <a:xfrm>
            <a:off x="5414010" y="1047750"/>
            <a:ext cx="1263390" cy="1226820"/>
          </a:xfrm>
          <a:custGeom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61861323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C1AA217C-D479-EFE6-89C5-DEDD59D86E35}"/>
                  </a:ext>
                </a:extLst>
              </p:cNvPr>
              <p:cNvSpPr txBox="1"/>
              <p:nvPr/>
            </p:nvSpPr>
            <p:spPr>
              <a:xfrm>
                <a:off x="1172958" y="2261314"/>
                <a:ext cx="5630091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800"/>
                </a:pPr>
                <a:r>
                  <a:rPr lang="fr-FR" sz="2400"/>
                  <a:t>A</a:t>
                </a:r>
                <a:r>
                  <a:rPr sz="2400" err="1"/>
                  <a:t>vec 50 DH, </a:t>
                </a:r>
                <a:r>
                  <a:rPr lang="fr-FR" sz="2400" err="1"/>
                  <a:t>Touda</a:t>
                </a:r>
                <a:r>
                  <a:rPr sz="2400"/>
                  <a:t> veut acheter</a:t>
                </a:r>
                <a:r>
                  <a:rPr lang="fr-FR" sz="2400"/>
                  <a:t>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  <a:defRPr sz="2800"/>
                </a:pPr>
                <a:r>
                  <a:rPr sz="2400"/>
                  <a:t> des pommes à 3 DH </a:t>
                </a:r>
                <a:r>
                  <a:rPr lang="fr-FR" sz="2400"/>
                  <a:t>la </a:t>
                </a:r>
                <a:r>
                  <a:rPr sz="2400"/>
                  <a:t>pièce</a:t>
                </a:r>
                <a:r>
                  <a:rPr lang="fr-FR" sz="2400"/>
                  <a:t>;</a:t>
                </a:r>
                <a:r>
                  <a:rPr sz="2400"/>
                  <a:t> </a:t>
                </a:r>
                <a:endParaRPr lang="fr-FR" sz="2400"/>
              </a:p>
              <a:p>
                <a:pPr marL="457200" indent="-457200">
                  <a:buFont typeface="Arial" panose="020b0604020202020204" pitchFamily="34" charset="0"/>
                  <a:buChar char="•"/>
                  <a:defRPr sz="2800"/>
                </a:pPr>
                <a:r>
                  <a:rPr sz="2400"/>
                  <a:t>des oranges à 2 DH </a:t>
                </a:r>
                <a:r>
                  <a:rPr lang="fr-FR" sz="2400"/>
                  <a:t>la </a:t>
                </a:r>
                <a:r>
                  <a:rPr sz="2400"/>
                  <a:t>pièce.</a:t>
                </a:r>
                <a:endParaRPr lang="fr-FR" sz="2400"/>
              </a:p>
              <a:p>
                <a:pPr>
                  <a:defRPr sz="2800"/>
                </a:pPr>
                <a:r>
                  <a:rPr sz="2400"/>
                  <a:t>Elle note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sz="2400"/>
                  <a:t> le nombre de </a:t>
                </a:r>
                <a:endParaRPr lang="fr-FR" sz="2400"/>
              </a:p>
              <a:p>
                <a:pPr>
                  <a:defRPr sz="2800"/>
                </a:pPr>
                <a:r>
                  <a:rPr lang="fr-FR" sz="2400"/>
                  <a:t>P</a:t>
                </a:r>
                <a:r>
                  <a:rPr sz="2400" err="1"/>
                  <a:t>ommes</a:t>
                </a:r>
                <a:r>
                  <a:rPr lang="fr-FR" sz="2400"/>
                  <a:t> </a:t>
                </a:r>
                <a:r>
                  <a:rPr sz="2400"/>
                  <a:t>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sz="2400"/>
                  <a:t> le nombre d’oranges.</a:t>
                </a:r>
                <a:br>
                  <a:rPr sz="2400"/>
                </a:br>
                <a:br>
                  <a:rPr sz="2400"/>
                </a:br>
                <a:r>
                  <a:rPr sz="2400"/>
                  <a:t>• Quelle relation relie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sz="2400"/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sz="2400"/>
                  <a:t> ? </a:t>
                </a:r>
              </a:p>
            </p:txBody>
          </p:sp>
        </mc:Choice>
        <mc:Fallback>
          <p:sp>
            <p:nvSpPr>
              <p:cNvPr id="2" name="TextBox 2">
                <a:extLst>
                  <a:ext uri="{FF2B5EF4-FFF2-40B4-BE49-F238E27FC236}">
                    <a16:creationId xmlns:a16="http://schemas.microsoft.com/office/drawing/2014/main" id="{C1AA217C-D479-EFE6-89C5-DEDD59D86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958" y="2261314"/>
                <a:ext cx="5630091" cy="2677656"/>
              </a:xfrm>
              <a:prstGeom prst="rect">
                <a:avLst/>
              </a:prstGeom>
              <a:blipFill>
                <a:blip r:embed="rId3"/>
                <a:stretch>
                  <a:fillRect l="-1623" t="-1822" b="-4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68EABA55-7761-821E-0465-1390C0101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9235" y="1874480"/>
            <a:ext cx="4776539" cy="3064490"/>
          </a:xfrm>
          <a:prstGeom prst="rect">
            <a:avLst/>
          </a:prstGeom>
        </p:spPr>
      </p:pic>
    </p:spTree>
    <p:extLst>
      <p:ext uri="{BB962C8B-B14F-4D97-AF65-F5344CB8AC3E}">
        <p14:creationId val="1583904945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>
                <a:solidFill>
                  <a:srgbClr val="106585"/>
                </a:solidFill>
              </a:rPr>
              <a:t>Représenter une situation par une équation du 1</a:t>
            </a:r>
            <a:r>
              <a:rPr lang="fr-FR" altLang="fr-FR" b="1" baseline="30000">
                <a:solidFill>
                  <a:srgbClr val="106585"/>
                </a:solidFill>
              </a:rPr>
              <a:t>er</a:t>
            </a:r>
            <a:r>
              <a:rPr lang="fr-FR" altLang="fr-FR" b="1">
                <a:solidFill>
                  <a:srgbClr val="106585"/>
                </a:solidFill>
              </a:rPr>
              <a:t>  degré à deux inconnues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O</a:t>
            </a:r>
            <a:endParaRPr lang="fr-FR" sz="1200" b="1">
              <a:latin typeface="Dosis Bold" pitchFamily="2" charset="0"/>
            </a:endParaRPr>
          </a:p>
        </p:txBody>
      </p:sp>
    </p:spTree>
    <p:extLst>
      <p:ext uri="{BB962C8B-B14F-4D97-AF65-F5344CB8AC3E}">
        <p14:creationId val="331433718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de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BABD20-B40D-04E4-3D90-82DC4FCC9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95" y="2610314"/>
            <a:ext cx="9874232" cy="9229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A37678-BD30-B9D7-02B9-D9783842C51A}"/>
              </a:ext>
            </a:extLst>
          </p:cNvPr>
          <p:cNvSpPr txBox="1"/>
          <p:nvPr/>
        </p:nvSpPr>
        <p:spPr>
          <a:xfrm>
            <a:off x="943495" y="1523204"/>
            <a:ext cx="7737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Représenter une situation comme celle-ci par une équation :</a:t>
            </a:r>
          </a:p>
        </p:txBody>
      </p:sp>
    </p:spTree>
    <p:extLst>
      <p:ext uri="{BB962C8B-B14F-4D97-AF65-F5344CB8AC3E}">
        <p14:creationId val="1384416015"/>
      </p:ext>
    </p:extLst>
  </p:cSld>
  <p:clrMapOvr>
    <a:masterClrMapping/>
  </p:clrMapOvr>
  <mc:AlternateContent>
    <mc:Choice xmlns:p159="http://schemas.microsoft.com/office/powerpoint/2015/09/main" Requires="p159">
      <p:transition spd="med">
        <p159:morph option="byObject"/>
      </p:transition>
    </mc:Choice>
    <mc:Fallback>
      <p:transition spd="med">
        <p:fade/>
      </p:transition>
    </mc:Fallback>
  </mc:AlternateContent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Consignes et explications données aux élèves (à dire à haute voix)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prête l’attention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Banque des icones utilisées dans les slides</a:t>
            </a:r>
            <a:endParaRPr lang="en-US" sz="18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lève la main avant de répondre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recopie la correction sur le livret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>
                  <a:solidFill>
                    <a:srgbClr val="44546A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Slide réservé à l’enseignant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val="242776316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>
                <a:fillRect/>
              </a:stretch>
            </p:blipFill>
            <p:spPr>
              <a:xfrm>
                <a:off x="8785161" y="1328109"/>
                <a:ext cx="1212279" cy="1231221"/>
              </a:xfrm>
              <a:custGeom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>
                <a:fillRect/>
              </a:stretch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77433153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Voici un exemple de situation que je veux représenter par une équation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lit le paragraphe à voix haute, lentement et distinctement, en marquant la ponctuation et en mettant en valeur les informations importantes.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D298254-503E-A83A-F454-8D189B335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03" y="1382104"/>
            <a:ext cx="9338661" cy="872871"/>
          </a:xfrm>
          <a:prstGeom prst="rect">
            <a:avLst/>
          </a:prstGeom>
        </p:spPr>
      </p:pic>
    </p:spTree>
    <p:extLst>
      <p:ext uri="{BB962C8B-B14F-4D97-AF65-F5344CB8AC3E}">
        <p14:creationId val="1565216846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F08F770-4888-6F82-52BC-05B144ED599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A9EBEF5A-9E37-BFBD-6E1A-00B7F9808094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Voici comment je fais pour représenter cette situation par une équation du 1</a:t>
            </a:r>
            <a:r>
              <a:rPr lang="fr-FR" sz="1600" b="1" baseline="30000">
                <a:solidFill>
                  <a:schemeClr val="bg1">
                    <a:lumMod val="65000"/>
                  </a:schemeClr>
                </a:solidFill>
              </a:rPr>
              <a:t>er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degré à deux inconnues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5FBD21-F038-469E-F173-4D26AC865CB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FE9B661-5959-E6B7-ACFB-A2D95D836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A6B3C0-B30E-0E24-0EC7-034F068ADAE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reprend la situation et explique clairement chaque étape, en se posant la question à voix haute puis en y répondant.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F409D7-8DA1-AEBC-AE9A-3E2D9FB90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44" y="1065438"/>
            <a:ext cx="9338661" cy="8728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5A2F74-EE1D-A08C-FFC4-F21044866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01" y="2109607"/>
            <a:ext cx="9064776" cy="4229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242654-5BFF-1842-66D1-BFA781332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4525" y="2584987"/>
            <a:ext cx="4000847" cy="6287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7A9A62-1A12-80D9-94C4-097BDCCD3F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387" y="3160371"/>
            <a:ext cx="3955122" cy="5372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8C293E-5579-3790-9ACB-55238006B426}"/>
              </a:ext>
            </a:extLst>
          </p:cNvPr>
          <p:cNvSpPr/>
          <p:nvPr/>
        </p:nvSpPr>
        <p:spPr>
          <a:xfrm>
            <a:off x="4630366" y="2575364"/>
            <a:ext cx="714039" cy="537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5FAFB-AD7E-827E-D7AD-7B8990E69852}"/>
              </a:ext>
            </a:extLst>
          </p:cNvPr>
          <p:cNvSpPr/>
          <p:nvPr/>
        </p:nvSpPr>
        <p:spPr>
          <a:xfrm>
            <a:off x="4752970" y="3168647"/>
            <a:ext cx="525023" cy="537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val="1300109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9F9C92B-6CF7-697E-7B65-F3BC2DC6BAAA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3E2BD4B-5E67-DD13-CFD6-F6459DAE2DD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Voici comment je fais pour représenter cette situation par une équation du 1</a:t>
            </a:r>
            <a:r>
              <a:rPr lang="fr-FR" sz="1600" b="1" baseline="30000">
                <a:solidFill>
                  <a:schemeClr val="bg1">
                    <a:lumMod val="65000"/>
                  </a:schemeClr>
                </a:solidFill>
              </a:rPr>
              <a:t>er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degré à deux inconnues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0118EE-5B02-3FEC-F44F-4ABF99B2A9E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M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8755720-0186-567C-C9A8-6C713BA77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D78C5DC-9D1D-27EB-3911-EE8F4C3BFD5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reprend la situation et explique clairement chaque étape, en se posant la question à voix haute puis en y répondant.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720C5D-AD67-376B-8A13-34E3D44C1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44" y="1065438"/>
            <a:ext cx="9338661" cy="8728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76287C-9F34-A813-AB04-8D7E81367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01" y="2109607"/>
            <a:ext cx="9064776" cy="42294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B28AE1-3AEE-4D8A-1EB7-928FD3353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4525" y="2584987"/>
            <a:ext cx="4000847" cy="6287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9CCD269-C998-4A2B-2A9F-9D7144A51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7387" y="3160371"/>
            <a:ext cx="3955122" cy="5372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A4ACAF-6007-7316-8564-12B7EC9AA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401" y="3845346"/>
            <a:ext cx="5326842" cy="4801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F52CD09-91C8-B457-5750-089B8955D9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171" y="4632314"/>
            <a:ext cx="5395428" cy="10059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5F6853D-4797-3A76-038E-1132299A06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1266" y="4890847"/>
            <a:ext cx="3154953" cy="491532"/>
          </a:xfrm>
          <a:prstGeom prst="rect">
            <a:avLst/>
          </a:prstGeom>
        </p:spPr>
      </p:pic>
    </p:spTree>
    <p:extLst>
      <p:ext uri="{BB962C8B-B14F-4D97-AF65-F5344CB8AC3E}">
        <p14:creationId val="977392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BE149F0-9504-B81A-A165-8D8F6CB60ED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4EB7E9DE-3D9D-853D-7FE3-3C8D85100548}"/>
              </a:ext>
            </a:extLst>
          </p:cNvPr>
          <p:cNvSpPr/>
          <p:nvPr/>
        </p:nvSpPr>
        <p:spPr>
          <a:xfrm>
            <a:off x="4444364" y="4840555"/>
            <a:ext cx="3505197" cy="716277"/>
          </a:xfrm>
          <a:prstGeom prst="roundRect">
            <a:avLst/>
          </a:prstGeom>
          <a:solidFill>
            <a:srgbClr val="FCC0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EF920D62-C5F5-644E-ED7C-C403AF3ED54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Définition d’une équation du premier degré à deux inconnues.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6B9DC3-01D4-2494-86B9-3E19649B503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E1612A5E-1F58-12E4-8404-30C8B352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DA9ED3B-1101-7431-B370-FE4401C239B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pourquoi du premier degré</a:t>
            </a:r>
          </a:p>
        </p:txBody>
      </p:sp>
      <mc:AlternateContent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57A830-0D63-613C-FDF8-5147A8CD68A6}"/>
                  </a:ext>
                </a:extLst>
              </p:cNvPr>
              <p:cNvSpPr txBox="1"/>
              <p:nvPr/>
            </p:nvSpPr>
            <p:spPr>
              <a:xfrm>
                <a:off x="4526997" y="1496689"/>
                <a:ext cx="911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est une </a:t>
                </a:r>
                <a:r>
                  <a:rPr kumimoji="0" lang="fr-F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équation du premier degré à deux inconnues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r>
                  <a:rPr kumimoji="0" lang="fr-F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r>
                  <a:rPr kumimoji="0" lang="fr-FR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FSTNH+Calibri"/>
                    <a:ea typeface="+mn-ea"/>
                    <a:cs typeface="+mn-cs"/>
                  </a:rPr>
                  <a:t>  </a:t>
                </a: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57A830-0D63-613C-FDF8-5147A8CD6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997" y="1496689"/>
                <a:ext cx="9110295" cy="400110"/>
              </a:xfrm>
              <a:prstGeom prst="rect">
                <a:avLst/>
              </a:prstGeom>
              <a:blipFill>
                <a:blip r:embed="rId3"/>
                <a:stretch>
                  <a:fillRect l="-736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C15FDBE3-95CF-0417-BF1A-E6E3CFA933F3}"/>
              </a:ext>
            </a:extLst>
          </p:cNvPr>
          <p:cNvSpPr txBox="1"/>
          <p:nvPr/>
        </p:nvSpPr>
        <p:spPr>
          <a:xfrm>
            <a:off x="190500" y="1496689"/>
            <a:ext cx="1580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2000"/>
              <a:t>L’égalité</a:t>
            </a:r>
            <a:endParaRPr kumimoji="0" lang="fr-FR" sz="2000" b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60A91EF-1758-BCD0-C1E1-858B6D42B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410" y="1465062"/>
            <a:ext cx="3154953" cy="491532"/>
          </a:xfrm>
          <a:prstGeom prst="rect">
            <a:avLst/>
          </a:prstGeom>
        </p:spPr>
      </p:pic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7092F3A-CCFC-3136-06FC-3F1C22FDDAE1}"/>
                  </a:ext>
                </a:extLst>
              </p:cNvPr>
              <p:cNvSpPr txBox="1"/>
              <p:nvPr/>
            </p:nvSpPr>
            <p:spPr>
              <a:xfrm>
                <a:off x="573554" y="3938892"/>
                <a:ext cx="2855880" cy="783193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r>
                  <a:rPr lang="fr-FR" sz="2000"/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r>
                  <a:rPr lang="fr-FR" sz="2000"/>
                  <a:t> représentent </a:t>
                </a:r>
              </a:p>
              <a:p>
                <a:pPr lvl="0" algn="ctr">
                  <a:defRPr/>
                </a:pPr>
                <a:r>
                  <a:rPr lang="fr-FR" sz="2000"/>
                  <a:t>des quantités inconnues. </a:t>
                </a: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7092F3A-CCFC-3136-06FC-3F1C22FDD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54" y="3938892"/>
                <a:ext cx="2855880" cy="783193"/>
              </a:xfrm>
              <a:prstGeom prst="roundRect">
                <a:avLst/>
              </a:prstGeom>
              <a:blipFill>
                <a:blip r:embed="rId5"/>
                <a:stretch>
                  <a:fillRect l="-640" r="-2132" b="-77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e 25">
            <a:extLst>
              <a:ext uri="{FF2B5EF4-FFF2-40B4-BE49-F238E27FC236}">
                <a16:creationId xmlns:a16="http://schemas.microsoft.com/office/drawing/2014/main" id="{564F8DCC-591A-234A-1F18-08FE137552B8}"/>
              </a:ext>
            </a:extLst>
          </p:cNvPr>
          <p:cNvGrpSpPr/>
          <p:nvPr/>
        </p:nvGrpSpPr>
        <p:grpSpPr>
          <a:xfrm>
            <a:off x="3339245" y="4281018"/>
            <a:ext cx="3063423" cy="716280"/>
            <a:chOff x="3339245" y="4281018"/>
            <a:chExt cx="3063423" cy="716280"/>
          </a:xfrm>
        </p:grpSpPr>
        <p:cxnSp>
          <p:nvCxnSpPr>
            <p:cNvPr id="16" name="Connecteur droit avec flèche 15">
              <a:extLst>
                <a:ext uri="{FF2B5EF4-FFF2-40B4-BE49-F238E27FC236}">
                  <a16:creationId xmlns:a16="http://schemas.microsoft.com/office/drawing/2014/main" id="{73131E91-10B4-E271-38A1-3939B17E8976}"/>
                </a:ext>
              </a:extLst>
            </p:cNvPr>
            <p:cNvCxnSpPr/>
            <p:nvPr/>
          </p:nvCxnSpPr>
          <p:spPr>
            <a:xfrm flipH="1">
              <a:off x="6372188" y="4281018"/>
              <a:ext cx="0" cy="716280"/>
            </a:xfrm>
            <a:prstGeom prst="straightConnector1">
              <a:avLst/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8FF9221F-A6EE-CEF1-BCDC-12429D2AD02E}"/>
                </a:ext>
              </a:extLst>
            </p:cNvPr>
            <p:cNvCxnSpPr/>
            <p:nvPr/>
          </p:nvCxnSpPr>
          <p:spPr>
            <a:xfrm flipH="1">
              <a:off x="5503508" y="4281018"/>
              <a:ext cx="0" cy="716280"/>
            </a:xfrm>
            <a:prstGeom prst="straightConnector1">
              <a:avLst/>
            </a:pr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56EFE2C8-5A25-A807-8B2C-198178560EFA}"/>
                </a:ext>
              </a:extLst>
            </p:cNvPr>
            <p:cNvCxnSpPr/>
            <p:nvPr/>
          </p:nvCxnSpPr>
          <p:spPr>
            <a:xfrm>
              <a:off x="3339245" y="4281018"/>
              <a:ext cx="3063423" cy="0"/>
            </a:xfrm>
            <a:prstGeom prst="straightConnector1">
              <a:avLst/>
            </a:prstGeom>
            <a:ln w="3810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4227D96-17DA-46E0-98C1-5D16415508AB}"/>
                  </a:ext>
                </a:extLst>
              </p:cNvPr>
              <p:cNvSpPr txBox="1"/>
              <p:nvPr/>
            </p:nvSpPr>
            <p:spPr>
              <a:xfrm>
                <a:off x="8772523" y="5511112"/>
                <a:ext cx="2855880" cy="1123712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r>
                  <a:rPr lang="fr-FR" sz="2000"/>
                  <a:t>,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r>
                  <a:rPr lang="fr-FR" sz="2000"/>
                  <a:t> et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r>
                  <a:rPr lang="fr-FR" sz="2000"/>
                  <a:t> sont des nombres connus non tous nuls.</a:t>
                </a: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4227D96-17DA-46E0-98C1-5D1641550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523" y="5511112"/>
                <a:ext cx="2855880" cy="1123712"/>
              </a:xfrm>
              <a:prstGeom prst="roundRect">
                <a:avLst/>
              </a:prstGeom>
              <a:blipFill>
                <a:blip r:embed="rId6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CBEF75-E37E-23B0-305B-E696FD2CABAC}"/>
              </a:ext>
            </a:extLst>
          </p:cNvPr>
          <p:cNvGrpSpPr/>
          <p:nvPr/>
        </p:nvGrpSpPr>
        <p:grpSpPr>
          <a:xfrm>
            <a:off x="5358636" y="5439258"/>
            <a:ext cx="3291967" cy="731520"/>
            <a:chOff x="5358636" y="5439258"/>
            <a:chExt cx="3291967" cy="731520"/>
          </a:xfrm>
        </p:grpSpPr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BF4A2BDF-91D2-F8D3-45A5-3AC388889391}"/>
                </a:ext>
              </a:extLst>
            </p:cNvPr>
            <p:cNvCxnSpPr/>
            <p:nvPr/>
          </p:nvCxnSpPr>
          <p:spPr>
            <a:xfrm flipH="1">
              <a:off x="6151243" y="5439258"/>
              <a:ext cx="0" cy="71628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CEC22FD5-6C92-DE95-235F-2E14691C420B}"/>
                </a:ext>
              </a:extLst>
            </p:cNvPr>
            <p:cNvCxnSpPr/>
            <p:nvPr/>
          </p:nvCxnSpPr>
          <p:spPr>
            <a:xfrm flipH="1">
              <a:off x="5358636" y="5454498"/>
              <a:ext cx="0" cy="71628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8324AC9C-F4CB-3BEF-BBFC-495FA5A1A6FF}"/>
                </a:ext>
              </a:extLst>
            </p:cNvPr>
            <p:cNvCxnSpPr/>
            <p:nvPr/>
          </p:nvCxnSpPr>
          <p:spPr>
            <a:xfrm>
              <a:off x="5358636" y="6170778"/>
              <a:ext cx="329196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949A3E49-2F4C-172C-EC38-70B9C8896CBD}"/>
                </a:ext>
              </a:extLst>
            </p:cNvPr>
            <p:cNvCxnSpPr/>
            <p:nvPr/>
          </p:nvCxnSpPr>
          <p:spPr>
            <a:xfrm flipH="1">
              <a:off x="7004556" y="5454498"/>
              <a:ext cx="0" cy="71628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38C2C06-0E2A-C42F-DB9B-879B13C825DB}"/>
              </a:ext>
            </a:extLst>
          </p:cNvPr>
          <p:cNvGrpSpPr/>
          <p:nvPr/>
        </p:nvGrpSpPr>
        <p:grpSpPr>
          <a:xfrm>
            <a:off x="628670" y="2272704"/>
            <a:ext cx="10999731" cy="521138"/>
            <a:chOff x="628670" y="2272704"/>
            <a:chExt cx="10999731" cy="521138"/>
          </a:xfrm>
        </p:grpSpPr>
        <mc:AlternateContent>
          <mc:Choice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79F29AF-2844-01B4-E725-51A445746CD1}"/>
                    </a:ext>
                  </a:extLst>
                </p:cNvPr>
                <p:cNvSpPr txBox="1"/>
                <p:nvPr/>
              </p:nvSpPr>
              <p:spPr>
                <a:xfrm>
                  <a:off x="628670" y="2283064"/>
                  <a:ext cx="10999731" cy="510778"/>
                </a:xfrm>
                <a:prstGeom prst="roundRect">
                  <a:avLst/>
                </a:prstGeom>
                <a:solidFill>
                  <a:srgbClr val="FCC0AA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m:rPr>
                            <m:sty m:val="p"/>
                          </m:rPr>
                          <a:rPr lang="fr-FR" sz="2400"/>
                          <m:t>L</m:t>
                        </m:r>
                        <m:r>
                          <m:rPr>
                            <m:sty m:val="p"/>
                          </m:rPr>
                          <a:rPr lang="fr-FR" sz="2400"/>
                          <m:t>′</m:t>
                        </m:r>
                        <m:r>
                          <m:rPr>
                            <m:sty m:val="p"/>
                          </m:rPr>
                          <a:rPr lang="fr-FR" sz="2400"/>
                          <m:t>é</m:t>
                        </m:r>
                        <m:r>
                          <m:rPr>
                            <m:sty m:val="p"/>
                          </m:rPr>
                          <a:rPr lang="fr-FR" sz="2400"/>
                          <m:t>galit</m:t>
                        </m:r>
                        <m:r>
                          <m:rPr>
                            <m:sty m:val="p"/>
                          </m:rPr>
                          <a:rPr lang="fr-FR" sz="2400"/>
                          <m:t>é 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𝑏𝑦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fr-FR" sz="2400" i="1" smtClean="0">
                            <a:solidFill>
                              <a:srgbClr val="FCC0AA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est</m:t>
                        </m:r>
                        <m:r>
                          <m:rPr>
                            <m:sty m:val="p"/>
                          </m:rPr>
                          <a:rPr lang="fr-FR" sz="2400"/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appel</m:t>
                        </m:r>
                        <m:r>
                          <m:rPr>
                            <m:sty m:val="p"/>
                          </m:rPr>
                          <a:rPr lang="fr-FR" sz="2400"/>
                          <m:t>é</m:t>
                        </m:r>
                        <m:r>
                          <m:rPr>
                            <m:sty m:val="p"/>
                          </m:rPr>
                          <a:rPr lang="fr-FR" sz="2400"/>
                          <m:t>e</m:t>
                        </m:r>
                        <m:r>
                          <m:rPr>
                            <m:sty m:val="p"/>
                          </m:rPr>
                          <a:rPr lang="fr-FR" sz="2400"/>
                          <m:t> é</m:t>
                        </m:r>
                        <m:r>
                          <m:rPr>
                            <m:sty m:val="p"/>
                          </m:rPr>
                          <a:rPr lang="fr-FR" sz="2400"/>
                          <m:t>quation</m:t>
                        </m:r>
                        <m:r>
                          <m:rPr>
                            <m:sty m:val="p"/>
                          </m:rPr>
                          <a:rPr lang="fr-FR" sz="2400"/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du</m:t>
                        </m:r>
                        <m:r>
                          <m:rPr>
                            <m:sty m:val="p"/>
                          </m:rPr>
                          <a:rPr lang="fr-FR" sz="2400"/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premier</m:t>
                        </m:r>
                        <m:r>
                          <m:rPr>
                            <m:sty m:val="p"/>
                          </m:rPr>
                          <a:rPr lang="fr-FR" sz="2400"/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degr</m:t>
                        </m:r>
                        <m:r>
                          <m:rPr>
                            <m:sty m:val="p"/>
                          </m:rPr>
                          <a:rPr lang="fr-FR" sz="2400"/>
                          <m:t>é à </m:t>
                        </m:r>
                        <m:r>
                          <m:rPr>
                            <m:sty m:val="p"/>
                          </m:rPr>
                          <a:rPr lang="fr-FR" sz="2400"/>
                          <m:t>deux</m:t>
                        </m:r>
                        <m:r>
                          <m:rPr>
                            <m:sty m:val="p"/>
                          </m:rPr>
                          <a:rPr lang="fr-FR" sz="2400"/>
                          <m:t> </m:t>
                        </m:r>
                        <m:r>
                          <m:rPr>
                            <m:sty m:val="p"/>
                          </m:rPr>
                          <a:rPr lang="fr-FR" sz="2400"/>
                          <m:t>inconnues</m:t>
                        </m:r>
                        <m:r>
                          <m:rPr>
                            <m:sty m:val="p"/>
                          </m:rPr>
                          <a:rPr lang="fr-FR" sz="2400"/>
                          <m:t>.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879F29AF-2844-01B4-E725-51A445746C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670" y="2283064"/>
                  <a:ext cx="10999731" cy="510778"/>
                </a:xfrm>
                <a:prstGeom prst="roundRect">
                  <a:avLst/>
                </a:prstGeom>
                <a:blipFill>
                  <a:blip r:embed="rId7"/>
                  <a:stretch>
                    <a:fillRect b="-1204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809D8E50-3E57-971F-446C-E441FDACDED9}"/>
                    </a:ext>
                  </a:extLst>
                </p:cNvPr>
                <p:cNvSpPr txBox="1"/>
                <p:nvPr/>
              </p:nvSpPr>
              <p:spPr>
                <a:xfrm>
                  <a:off x="1925294" y="2272704"/>
                  <a:ext cx="2245995" cy="510778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14:m>
                    <m:oMathPara>
                      <m:oMathParaPr>
                        <m:jc/>
                      </m:oMathParaPr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fr-FR" sz="24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𝑏𝑦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 = 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fr-FR" sz="2400"/>
                </a:p>
              </p:txBody>
            </p:sp>
          </mc:Choice>
          <mc:Fallback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809D8E50-3E57-971F-446C-E441FDACDE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5294" y="2272704"/>
                  <a:ext cx="2245995" cy="510778"/>
                </a:xfrm>
                <a:prstGeom prst="roundRect">
                  <a:avLst/>
                </a:prstGeom>
                <a:blipFill>
                  <a:blip r:embed="rId8"/>
                  <a:stretch>
                    <a:fillRect b="-357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DB4AC97-F8C6-858D-5C99-3048B79081CA}"/>
                  </a:ext>
                </a:extLst>
              </p:cNvPr>
              <p:cNvSpPr txBox="1"/>
              <p:nvPr/>
            </p:nvSpPr>
            <p:spPr>
              <a:xfrm>
                <a:off x="1925293" y="2268528"/>
                <a:ext cx="2245995" cy="510778"/>
              </a:xfrm>
              <a:prstGeom prst="round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fr-FR" sz="2400"/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DB4AC97-F8C6-858D-5C99-3048B7908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293" y="2268528"/>
                <a:ext cx="2245995" cy="510778"/>
              </a:xfrm>
              <a:prstGeom prst="roundRect">
                <a:avLst/>
              </a:prstGeom>
              <a:blipFill>
                <a:blip r:embed="rId9"/>
                <a:stretch>
                  <a:fillRect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22816886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694 L 0.25833 0.38564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1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5" grpId="0"/>
      <p:bldP spid="14" grpId="0" animBg="1"/>
      <p:bldP spid="20" grpId="0" animBg="1"/>
      <p:bldP spid="29" grpId="0"/>
      <p:bldP spid="2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8253E37-9AC1-7071-4A01-A15C215CC1BB}"/>
              </a:ext>
            </a:extLst>
          </p:cNvPr>
          <p:cNvSpPr txBox="1"/>
          <p:nvPr/>
        </p:nvSpPr>
        <p:spPr>
          <a:xfrm>
            <a:off x="426720" y="13496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  <a:endParaRPr lang="fr-FR" sz="24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549A89-C2DB-0A82-D489-D71098A7481D}"/>
              </a:ext>
            </a:extLst>
          </p:cNvPr>
          <p:cNvSpPr txBox="1"/>
          <p:nvPr/>
        </p:nvSpPr>
        <p:spPr>
          <a:xfrm>
            <a:off x="3591737" y="2100213"/>
            <a:ext cx="7481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Yassine a acheté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pommes et 5 bananes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17 DH.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281C52-F515-A278-9B8A-69D1BDA7DFDF}"/>
              </a:ext>
            </a:extLst>
          </p:cNvPr>
          <p:cNvSpPr txBox="1"/>
          <p:nvPr/>
        </p:nvSpPr>
        <p:spPr>
          <a:xfrm>
            <a:off x="3591737" y="2920889"/>
            <a:ext cx="8173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quantités inconnues sont: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fr-FR" sz="240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…………………… et le prix d’une……………………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12A826-2E49-A41F-7DC8-599BA43AFEDA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7742D68-A67E-FE6F-05CC-A94AC2808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90" b="89974" l="8301" r="99707">
                        <a14:foregroundMark x1="26367" y1="11523" x2="46777" y2="9310"/>
                        <a14:foregroundMark x1="46777" y1="9310" x2="55371" y2="12435"/>
                        <a14:foregroundMark x1="8301" y1="46875" x2="8301" y2="52669"/>
                        <a14:foregroundMark x1="37305" y1="5990" x2="42676" y2="5990"/>
                        <a14:foregroundMark x1="90332" y1="55990" x2="94043" y2="67122"/>
                        <a14:foregroundMark x1="96680" y1="71549" x2="99707" y2="68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6" y="2170287"/>
            <a:ext cx="2453640" cy="3680460"/>
          </a:xfrm>
          <a:prstGeom prst="rect">
            <a:avLst/>
          </a:prstGeom>
        </p:spPr>
      </p:pic>
    </p:spTree>
    <p:extLst>
      <p:ext uri="{BB962C8B-B14F-4D97-AF65-F5344CB8AC3E}">
        <p14:creationId val="468567533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 en s’appuyant sur les informations données dans le texte.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2D25775-927B-F163-3C56-F1C79FD436DB}"/>
              </a:ext>
            </a:extLst>
          </p:cNvPr>
          <p:cNvSpPr txBox="1"/>
          <p:nvPr/>
        </p:nvSpPr>
        <p:spPr>
          <a:xfrm>
            <a:off x="3591737" y="2100213"/>
            <a:ext cx="7481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Yassine a acheté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pommes et 5 bananes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17 DH.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96EE94-7E96-1293-6493-D1665A6BE26F}"/>
              </a:ext>
            </a:extLst>
          </p:cNvPr>
          <p:cNvSpPr txBox="1"/>
          <p:nvPr/>
        </p:nvSpPr>
        <p:spPr>
          <a:xfrm>
            <a:off x="3591737" y="2920889"/>
            <a:ext cx="8173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quantités inconnues sont: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fr-FR" sz="240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prix d’une …………………… et le prix d’une……………………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97C693-9BD6-3CB4-A6E8-3A20DAC5C6DD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E68C77F-7946-0FBD-4078-4D9A33765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90" b="89974" l="8301" r="99707">
                        <a14:foregroundMark x1="26367" y1="11523" x2="46777" y2="9310"/>
                        <a14:foregroundMark x1="46777" y1="9310" x2="55371" y2="12435"/>
                        <a14:foregroundMark x1="8301" y1="46875" x2="8301" y2="52669"/>
                        <a14:foregroundMark x1="37305" y1="5990" x2="42676" y2="5990"/>
                        <a14:foregroundMark x1="90332" y1="55990" x2="94043" y2="67122"/>
                        <a14:foregroundMark x1="96680" y1="71549" x2="99707" y2="684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6" y="2170287"/>
            <a:ext cx="2453640" cy="36804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1D254F-6B72-926D-72E0-17AB8BFBC0B7}"/>
              </a:ext>
            </a:extLst>
          </p:cNvPr>
          <p:cNvSpPr txBox="1"/>
          <p:nvPr/>
        </p:nvSpPr>
        <p:spPr>
          <a:xfrm>
            <a:off x="5227320" y="3658497"/>
            <a:ext cx="17373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pomme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44DEA24-12F9-3038-334C-505B66ED3EE7}"/>
              </a:ext>
            </a:extLst>
          </p:cNvPr>
          <p:cNvSpPr txBox="1"/>
          <p:nvPr/>
        </p:nvSpPr>
        <p:spPr>
          <a:xfrm>
            <a:off x="8868692" y="3658497"/>
            <a:ext cx="17373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fr-FR"/>
              <a:t>banane</a:t>
            </a:r>
          </a:p>
        </p:txBody>
      </p:sp>
    </p:spTree>
    <p:extLst>
      <p:ext uri="{BB962C8B-B14F-4D97-AF65-F5344CB8AC3E}">
        <p14:creationId val="23400650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VdC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8E684D-1372-9BA0-4405-B49EA5EC0D77}"/>
              </a:ext>
            </a:extLst>
          </p:cNvPr>
          <p:cNvSpPr txBox="1"/>
          <p:nvPr/>
        </p:nvSpPr>
        <p:spPr>
          <a:xfrm>
            <a:off x="3668141" y="2857789"/>
            <a:ext cx="303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Le prix d’une pomme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963646-D9DD-F0EA-C97C-AF31D47FE29A}"/>
              </a:ext>
            </a:extLst>
          </p:cNvPr>
          <p:cNvSpPr txBox="1"/>
          <p:nvPr/>
        </p:nvSpPr>
        <p:spPr>
          <a:xfrm>
            <a:off x="3668141" y="3440658"/>
            <a:ext cx="303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Le prix d’une banane :</a:t>
            </a:r>
          </a:p>
        </p:txBody>
      </p:sp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3C5CE8E-0F22-3625-CD73-50EC33FBB700}"/>
                  </a:ext>
                </a:extLst>
              </p:cNvPr>
              <p:cNvSpPr txBox="1"/>
              <p:nvPr/>
            </p:nvSpPr>
            <p:spPr>
              <a:xfrm>
                <a:off x="1537365" y="5277556"/>
                <a:ext cx="8822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La relation qui représente cette situation est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……..  + ……….=17</m:t>
                      </m:r>
                    </m:oMath>
                  </m:oMathPara>
                </a14:m>
                <a:r>
                  <a:rPr lang="fr-FR" sz="2400"/>
                  <a:t> </a:t>
                </a: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3C5CE8E-0F22-3625-CD73-50EC33FBB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365" y="5277556"/>
                <a:ext cx="8822183" cy="461665"/>
              </a:xfrm>
              <a:prstGeom prst="rect">
                <a:avLst/>
              </a:prstGeom>
              <a:blipFill>
                <a:blip r:embed="rId3"/>
                <a:stretch>
                  <a:fillRect l="-1037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8E3EBFA-89EF-DE04-61C9-B67B118FC505}"/>
                  </a:ext>
                </a:extLst>
              </p:cNvPr>
              <p:cNvSpPr txBox="1"/>
              <p:nvPr/>
            </p:nvSpPr>
            <p:spPr>
              <a:xfrm>
                <a:off x="6404084" y="2903955"/>
                <a:ext cx="5987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8E3EBFA-89EF-DE04-61C9-B67B118FC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084" y="2903955"/>
                <a:ext cx="59871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A53E747-3049-60B9-781D-8AC6820DBC0A}"/>
                  </a:ext>
                </a:extLst>
              </p:cNvPr>
              <p:cNvSpPr txBox="1"/>
              <p:nvPr/>
            </p:nvSpPr>
            <p:spPr>
              <a:xfrm>
                <a:off x="6404084" y="3532991"/>
                <a:ext cx="5987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A53E747-3049-60B9-781D-8AC6820DB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084" y="3532991"/>
                <a:ext cx="598714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54C3DF50-997B-1BBC-5B6A-5DA903160F86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768FAC8-3EFF-12C3-7545-99ABBB2AB704}"/>
              </a:ext>
            </a:extLst>
          </p:cNvPr>
          <p:cNvSpPr txBox="1"/>
          <p:nvPr/>
        </p:nvSpPr>
        <p:spPr>
          <a:xfrm>
            <a:off x="426720" y="13496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  <a:endParaRPr lang="fr-FR" sz="240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2738AA-1DE1-9F06-AFAC-45C146675122}"/>
              </a:ext>
            </a:extLst>
          </p:cNvPr>
          <p:cNvSpPr txBox="1"/>
          <p:nvPr/>
        </p:nvSpPr>
        <p:spPr>
          <a:xfrm>
            <a:off x="3591737" y="2100213"/>
            <a:ext cx="7481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Yassine a acheté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pommes et 5 bananes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17 DH.</a:t>
            </a:r>
          </a:p>
        </p:txBody>
      </p:sp>
    </p:spTree>
    <p:extLst>
      <p:ext uri="{BB962C8B-B14F-4D97-AF65-F5344CB8AC3E}">
        <p14:creationId val="4018945297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 en s’appuyant sur les informations données dans le texte.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F4CD773-959F-266B-4E03-7E4CC37B39F9}"/>
              </a:ext>
            </a:extLst>
          </p:cNvPr>
          <p:cNvSpPr txBox="1"/>
          <p:nvPr/>
        </p:nvSpPr>
        <p:spPr>
          <a:xfrm>
            <a:off x="774700" y="3148866"/>
            <a:ext cx="303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Le prix d’une pomme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64485A-3A58-6E31-C349-F8B7144FAB4C}"/>
              </a:ext>
            </a:extLst>
          </p:cNvPr>
          <p:cNvSpPr txBox="1"/>
          <p:nvPr/>
        </p:nvSpPr>
        <p:spPr>
          <a:xfrm>
            <a:off x="774700" y="3731735"/>
            <a:ext cx="303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/>
              <a:t>Le prix d’une banane :</a:t>
            </a:r>
          </a:p>
        </p:txBody>
      </p:sp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E8375C7-EE22-FD93-42EE-4A7CC5FEFAC3}"/>
                  </a:ext>
                </a:extLst>
              </p:cNvPr>
              <p:cNvSpPr txBox="1"/>
              <p:nvPr/>
            </p:nvSpPr>
            <p:spPr>
              <a:xfrm>
                <a:off x="774700" y="4841348"/>
                <a:ext cx="8822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/>
                  <a:t>La relation qui représente cette situation est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fr-FR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……..  + ……….=17</m:t>
                      </m:r>
                    </m:oMath>
                  </m:oMathPara>
                </a14:m>
                <a:r>
                  <a:rPr lang="fr-FR" sz="2400"/>
                  <a:t> </a:t>
                </a: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E8375C7-EE22-FD93-42EE-4A7CC5FEF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4841348"/>
                <a:ext cx="8822183" cy="461665"/>
              </a:xfrm>
              <a:prstGeom prst="rect">
                <a:avLst/>
              </a:prstGeom>
              <a:blipFill>
                <a:blip r:embed="rId4"/>
                <a:stretch>
                  <a:fillRect l="-103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BA73375-062A-400C-5EEA-8A3483314867}"/>
                  </a:ext>
                </a:extLst>
              </p:cNvPr>
              <p:cNvSpPr txBox="1"/>
              <p:nvPr/>
            </p:nvSpPr>
            <p:spPr>
              <a:xfrm>
                <a:off x="3510643" y="3195032"/>
                <a:ext cx="5987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BA73375-062A-400C-5EEA-8A3483314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643" y="3195032"/>
                <a:ext cx="59871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E5C09E-8F3C-B350-05A4-135D54D27D8C}"/>
                  </a:ext>
                </a:extLst>
              </p:cNvPr>
              <p:cNvSpPr txBox="1"/>
              <p:nvPr/>
            </p:nvSpPr>
            <p:spPr>
              <a:xfrm>
                <a:off x="3510643" y="3824068"/>
                <a:ext cx="5987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0E5C09E-8F3C-B350-05A4-135D54D27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643" y="3824068"/>
                <a:ext cx="598714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0112CB6B-87F4-0D45-12D8-D7BD94F29226}"/>
              </a:ext>
            </a:extLst>
          </p:cNvPr>
          <p:cNvSpPr txBox="1"/>
          <p:nvPr/>
        </p:nvSpPr>
        <p:spPr>
          <a:xfrm>
            <a:off x="2057303" y="2100213"/>
            <a:ext cx="7481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Yassine a acheté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pommes et 5 bananes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pour 17 DH.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83DEF1-4C76-97E9-20B4-201BED1CB661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319E0B0-826B-15CE-39E0-39E643EF604E}"/>
                  </a:ext>
                </a:extLst>
              </p:cNvPr>
              <p:cNvSpPr txBox="1"/>
              <p:nvPr/>
            </p:nvSpPr>
            <p:spPr>
              <a:xfrm>
                <a:off x="7739380" y="4841348"/>
                <a:ext cx="97900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319E0B0-826B-15CE-39E0-39E643EF6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380" y="4841348"/>
                <a:ext cx="979006" cy="461665"/>
              </a:xfrm>
              <a:prstGeom prst="rect">
                <a:avLst/>
              </a:prstGeom>
              <a:blipFill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C5E59FC-223E-CBC2-3E13-3949AF6C8EFF}"/>
                  </a:ext>
                </a:extLst>
              </p:cNvPr>
              <p:cNvSpPr txBox="1"/>
              <p:nvPr/>
            </p:nvSpPr>
            <p:spPr>
              <a:xfrm>
                <a:off x="6568440" y="4841348"/>
                <a:ext cx="822959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C5E59FC-223E-CBC2-3E13-3949AF6C8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440" y="4841348"/>
                <a:ext cx="82295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3128806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263AC2F-1B2D-12C8-0454-ED8BDF255C57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3201303-8A61-2C0E-7870-444998CB7F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6CF1A7F-B5E9-56DF-5B13-04B176E9760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6E93845-4FA9-B8B0-D723-18279E7F56D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825BC7C-E14E-BF37-B254-A372DEE6F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51C9A55-512E-A36A-044E-4D0E6C3A9992}"/>
              </a:ext>
            </a:extLst>
          </p:cNvPr>
          <p:cNvSpPr txBox="1"/>
          <p:nvPr/>
        </p:nvSpPr>
        <p:spPr>
          <a:xfrm>
            <a:off x="1120403" y="2133382"/>
            <a:ext cx="7873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une ferme, il y a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poules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 compté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têtes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B2DCDE-6C8C-9917-BEF7-D2EB540EBDB7}"/>
              </a:ext>
            </a:extLst>
          </p:cNvPr>
          <p:cNvSpPr txBox="1"/>
          <p:nvPr/>
        </p:nvSpPr>
        <p:spPr>
          <a:xfrm>
            <a:off x="1120403" y="3260738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quantités inconnues sont: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B6EDF2-EEC5-D6E0-143D-2B868BCEC6F4}"/>
              </a:ext>
            </a:extLst>
          </p:cNvPr>
          <p:cNvSpPr txBox="1"/>
          <p:nvPr/>
        </p:nvSpPr>
        <p:spPr>
          <a:xfrm>
            <a:off x="5057322" y="2904765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n</a:t>
            </a: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ombre de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……………………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577A5E-7FD6-78F6-6876-0C1FC04D5171}"/>
              </a:ext>
            </a:extLst>
          </p:cNvPr>
          <p:cNvSpPr txBox="1"/>
          <p:nvPr/>
        </p:nvSpPr>
        <p:spPr>
          <a:xfrm>
            <a:off x="5057321" y="3628190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n</a:t>
            </a: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ombre de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……………………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DDD29F-CB24-1EE9-BF24-C142EE22C01A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D0A9B9-6A73-D6BA-8ED5-F3FF2A0C12D8}"/>
              </a:ext>
            </a:extLst>
          </p:cNvPr>
          <p:cNvSpPr txBox="1"/>
          <p:nvPr/>
        </p:nvSpPr>
        <p:spPr>
          <a:xfrm>
            <a:off x="426720" y="13496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  <a:endParaRPr lang="fr-FR" sz="2400"/>
          </a:p>
        </p:txBody>
      </p:sp>
    </p:spTree>
    <p:extLst>
      <p:ext uri="{BB962C8B-B14F-4D97-AF65-F5344CB8AC3E}">
        <p14:creationId val="406433096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Repérage dans la semaine</a:t>
            </a:r>
            <a:endParaRPr lang="fr-FR" sz="3200" i="1" kern="0">
              <a:solidFill>
                <a:srgbClr val="44546A"/>
              </a:solidFill>
              <a:latin typeface="Calibri" panose="020f0502020204030204"/>
              <a:ea typeface="Calibri" panose="020f0502020204030204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latin typeface="Arial"/>
                </a:rPr>
                <a:t>Représenter une situation par une équation du 1</a:t>
              </a:r>
              <a:r>
                <a:rPr lang="fr-FR" b="1" baseline="30000">
                  <a:latin typeface="Arial"/>
                </a:rPr>
                <a:t>er</a:t>
              </a:r>
              <a:r>
                <a:rPr lang="fr-FR" b="1">
                  <a:latin typeface="Arial"/>
                </a:rPr>
                <a:t>  degré à deux inconnues 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3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Représenter une situation par un système de deux équations du 1</a:t>
              </a:r>
              <a:r>
                <a:rPr lang="fr-FR" b="1" baseline="30000">
                  <a:solidFill>
                    <a:srgbClr val="FFFFFF"/>
                  </a:solidFill>
                  <a:latin typeface="Arial"/>
                </a:rPr>
                <a:t>er</a:t>
              </a:r>
              <a:r>
                <a:rPr lang="fr-FR" b="1">
                  <a:solidFill>
                    <a:srgbClr val="FFFFFF"/>
                  </a:solidFill>
                  <a:latin typeface="Arial"/>
                </a:rPr>
                <a:t>  degré à deux inconnues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mc:AlternateContent>
          <mc:Choice Requires="a14"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/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>
                    <a:defRPr/>
                  </a:pPr>
                  <a:r>
                    <a:rPr lang="fr-FR" b="1">
                      <a:solidFill>
                        <a:srgbClr val="FFFFFF"/>
                      </a:solidFill>
                      <a:latin typeface="Arial"/>
                    </a:rPr>
                    <a:t>Calculer la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oMath>
                    </m:oMathPara>
                  </a14:m>
                  <a:r>
                    <a:rPr lang="fr-FR" b="1">
                      <a:solidFill>
                        <a:srgbClr val="FFFFFF"/>
                      </a:solidFill>
                      <a:latin typeface="Arial"/>
                    </a:rPr>
                    <a:t> pour une valeur de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r>
                    <a:rPr lang="fr-FR" b="1">
                      <a:solidFill>
                        <a:srgbClr val="FFFFFF"/>
                      </a:solidFill>
                      <a:latin typeface="Arial"/>
                    </a:rPr>
                    <a:t> </a:t>
                  </a:r>
                  <a14:m>
                    <m:oMathPara>
                      <m:oMathParaPr>
                        <m:jc m:val="left"/>
                      </m:oMathParaPr>
                      <m:oMath>
                        <m:r>
                          <m:rPr>
                            <m:sty m:val="bi"/>
                          </m:rPr>
                          <a:rPr lang="fr-FR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fr-FR" b="1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mc:Choice>
          <mc:Fallback>
            <p:sp>
              <p:nvSpPr>
                <p:cNvPr id="21" name="Google Shape;292;p29">
                  <a:extLst>
                    <a:ext uri="{FF2B5EF4-FFF2-40B4-BE49-F238E27FC236}">
                      <a16:creationId xmlns:a16="http://schemas.microsoft.com/office/drawing/2014/main" id="{10C2D34D-FB8B-A95D-F232-29CF7C58B6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09264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Effectuer la division d’un binôme par un monôme de degré inférieur 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223174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>
                  <a:solidFill>
                    <a:srgbClr val="FFFFFF"/>
                  </a:solidFill>
                  <a:latin typeface="Arial"/>
                </a:rPr>
                <a:t>Vérifier si un couple est solution d’un système de deux équations de 1</a:t>
              </a:r>
              <a:r>
                <a:rPr lang="fr-FR" b="1" baseline="30000">
                  <a:solidFill>
                    <a:srgbClr val="FFFFFF"/>
                  </a:solidFill>
                  <a:latin typeface="Arial"/>
                </a:rPr>
                <a:t>er</a:t>
              </a:r>
              <a:r>
                <a:rPr lang="fr-FR" b="1">
                  <a:solidFill>
                    <a:srgbClr val="FFFFFF"/>
                  </a:solidFill>
                  <a:latin typeface="Arial"/>
                </a:rPr>
                <a:t>  degré à deux inconnues 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 panose="020f0502020204030204"/>
                  <a:ea typeface="Calibri" panose="020f0502020204030204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val="126493491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67CF4DD7-0E7D-2B98-CB21-E31D5DF0D44A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E2B4964C-B3F2-A7CC-E92F-0190E5313A1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E2B4964C-B3F2-A7CC-E92F-0190E5313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CB0794-AE70-96B1-2074-491593FBEC8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7483A65-B100-9AE8-F185-510F9B87E74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 en s’appuyant sur les informations données dans le texte..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683501D9-C5F5-E5EB-E916-2F23C523B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A60F979-9579-5FE4-D2BB-2E11BA78F4D3}"/>
              </a:ext>
            </a:extLst>
          </p:cNvPr>
          <p:cNvSpPr txBox="1"/>
          <p:nvPr/>
        </p:nvSpPr>
        <p:spPr>
          <a:xfrm>
            <a:off x="1120403" y="2133382"/>
            <a:ext cx="7873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une ferme, il y a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poules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 compté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têtes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7E77AE-EDB7-8190-2D88-6A49CD41E3FA}"/>
              </a:ext>
            </a:extLst>
          </p:cNvPr>
          <p:cNvSpPr txBox="1"/>
          <p:nvPr/>
        </p:nvSpPr>
        <p:spPr>
          <a:xfrm>
            <a:off x="1120403" y="3260738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quantités inconnues sont: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20B600-D8A0-04BE-77D4-CCFEEBF65745}"/>
              </a:ext>
            </a:extLst>
          </p:cNvPr>
          <p:cNvSpPr txBox="1"/>
          <p:nvPr/>
        </p:nvSpPr>
        <p:spPr>
          <a:xfrm>
            <a:off x="5057322" y="2904765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n</a:t>
            </a: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ombre de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……………………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09200AC-C1D4-381E-E0A9-F0873BBACD41}"/>
              </a:ext>
            </a:extLst>
          </p:cNvPr>
          <p:cNvSpPr txBox="1"/>
          <p:nvPr/>
        </p:nvSpPr>
        <p:spPr>
          <a:xfrm>
            <a:off x="5057321" y="3628190"/>
            <a:ext cx="39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n</a:t>
            </a:r>
            <a:r>
              <a:rPr lang="fr-FR" sz="2400">
                <a:solidFill>
                  <a:prstClr val="black"/>
                </a:solidFill>
                <a:latin typeface="Calibri" panose="020f0502020204030204"/>
              </a:rPr>
              <a:t>ombre de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……………………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2636C8-C29F-EA37-FBD4-3207A106C188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B27C77-C834-E464-9113-6BBE0B6336FD}"/>
              </a:ext>
            </a:extLst>
          </p:cNvPr>
          <p:cNvSpPr txBox="1"/>
          <p:nvPr/>
        </p:nvSpPr>
        <p:spPr>
          <a:xfrm>
            <a:off x="6849274" y="2889283"/>
            <a:ext cx="39932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4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BB892E6-F105-F336-742E-BD687C3AACCB}"/>
              </a:ext>
            </a:extLst>
          </p:cNvPr>
          <p:cNvSpPr txBox="1"/>
          <p:nvPr/>
        </p:nvSpPr>
        <p:spPr>
          <a:xfrm>
            <a:off x="6849274" y="3628189"/>
            <a:ext cx="39932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4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</a:p>
        </p:txBody>
      </p:sp>
    </p:spTree>
    <p:extLst>
      <p:ext uri="{BB962C8B-B14F-4D97-AF65-F5344CB8AC3E}">
        <p14:creationId val="2103800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D20FA49-98C4-0186-B5F5-DDFECAFB613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DFB3624-3103-DB1A-C2A9-5F342823FC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4586FE9-DFA0-E41B-61CC-FDAC8752FBC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415FD1B-5FE9-8AA7-9D7F-5BEB155884E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2D7B8CE-686C-C206-253A-5FF0D5518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34BE74-2A64-BCCD-944A-40BE247FF17B}"/>
                  </a:ext>
                </a:extLst>
              </p:cNvPr>
              <p:cNvSpPr txBox="1"/>
              <p:nvPr/>
            </p:nvSpPr>
            <p:spPr>
              <a:xfrm>
                <a:off x="1120403" y="4788062"/>
                <a:ext cx="8822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L’équation qui représente cette situation est: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……..+ ……….= ……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34BE74-2A64-BCCD-944A-40BE247FF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403" y="4788062"/>
                <a:ext cx="8822183" cy="461665"/>
              </a:xfrm>
              <a:prstGeom prst="rect">
                <a:avLst/>
              </a:prstGeom>
              <a:blipFill>
                <a:blip r:embed="rId3"/>
                <a:stretch>
                  <a:fillRect l="-110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5B7127D-D1D8-8DFA-0DCC-1151AD1377C7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396A0-5C10-584E-1D3F-881485C59F2B}"/>
              </a:ext>
            </a:extLst>
          </p:cNvPr>
          <p:cNvSpPr txBox="1"/>
          <p:nvPr/>
        </p:nvSpPr>
        <p:spPr>
          <a:xfrm>
            <a:off x="426720" y="134961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  <a:endParaRPr lang="fr-FR" sz="24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F314BF-40D7-AD91-A97A-B43080438CB8}"/>
              </a:ext>
            </a:extLst>
          </p:cNvPr>
          <p:cNvSpPr txBox="1"/>
          <p:nvPr/>
        </p:nvSpPr>
        <p:spPr>
          <a:xfrm>
            <a:off x="1120403" y="2133382"/>
            <a:ext cx="7873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une ferme, il y a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poules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 compté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têtes</a:t>
            </a:r>
          </a:p>
        </p:txBody>
      </p:sp>
      <mc:AlternateContent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42D2277-20C0-9A1E-4E59-FEE93F95E522}"/>
                  </a:ext>
                </a:extLst>
              </p:cNvPr>
              <p:cNvSpPr txBox="1"/>
              <p:nvPr/>
            </p:nvSpPr>
            <p:spPr>
              <a:xfrm>
                <a:off x="1794493" y="3229810"/>
                <a:ext cx="39932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le n</a:t>
                </a: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ombre de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poules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42D2277-20C0-9A1E-4E59-FEE93F95E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493" y="3229810"/>
                <a:ext cx="3993243" cy="461665"/>
              </a:xfrm>
              <a:prstGeom prst="rect">
                <a:avLst/>
              </a:prstGeom>
              <a:blipFill>
                <a:blip r:embed="rId4"/>
                <a:stretch>
                  <a:fillRect l="-611" t="-10526" r="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1B3E764-03A4-592C-AA74-AF865141A027}"/>
                  </a:ext>
                </a:extLst>
              </p:cNvPr>
              <p:cNvSpPr txBox="1"/>
              <p:nvPr/>
            </p:nvSpPr>
            <p:spPr>
              <a:xfrm>
                <a:off x="1794492" y="3929464"/>
                <a:ext cx="39932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le n</a:t>
                </a: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ombre de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lapins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1B3E764-03A4-592C-AA74-AF865141A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492" y="3929464"/>
                <a:ext cx="3993243" cy="461665"/>
              </a:xfrm>
              <a:prstGeom prst="rect">
                <a:avLst/>
              </a:prstGeom>
              <a:blipFill>
                <a:blip r:embed="rId5"/>
                <a:stretch>
                  <a:fillRect l="-611" t="-10667" r="0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350745095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8295ED-8AF5-B43D-5D70-2586255A8C8C}"/>
            </a:ext>
          </a:extLst>
        </p:cNvPr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B4ABE1B-4151-36E6-1494-3E7F424DA24F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>
                    <m:oMathParaPr>
                      <m:jc m:val="left"/>
                    </m:oMathParaPr>
                    <m:oMath>
                      <m:r>
                        <m:rPr>
                          <m:sty m:val="bi"/>
                        </m:rPr>
                        <a:rPr kumimoji="0" lang="fr-FR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𝐕𝐨𝐢𝐜𝐢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𝐥𝐚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𝐫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é</m:t>
                      </m:r>
                      <m:r>
                        <m:rPr>
                          <m:sty m:val="b"/>
                        </m:rPr>
                        <a:rPr kumimoji="0" lang="fr-FR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𝐩𝐨𝐧𝐬𝐞</m:t>
                      </m:r>
                    </m:oMath>
                  </m:oMathPara>
                </a14:m>
                <a:r>
                  <a:rPr kumimoji="0" lang="fr-FR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9B4ABE1B-4151-36E6-1494-3E7F424DA2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46560F2-B3E1-E48C-DC80-76CF3DA6867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0EB97BF-A022-6070-34A7-D177E37DB36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justifie en s’appuyant sur les informations données dans le texte.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D437D3D8-8D23-6FCE-1B11-F855524E4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37E4228-E8E0-F30C-A3A8-C61958FE3ED0}"/>
                  </a:ext>
                </a:extLst>
              </p:cNvPr>
              <p:cNvSpPr txBox="1"/>
              <p:nvPr/>
            </p:nvSpPr>
            <p:spPr>
              <a:xfrm>
                <a:off x="2205263" y="-1553217"/>
                <a:ext cx="8822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fr-FR" sz="2400">
                    <a:solidFill>
                      <a:prstClr val="black"/>
                    </a:solidFill>
                  </a:rPr>
                  <a:t>L’équation 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qui représente cette situation est: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37E4228-E8E0-F30C-A3A8-C61958FE3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263" y="-1553217"/>
                <a:ext cx="8822183" cy="461665"/>
              </a:xfrm>
              <a:prstGeom prst="rect">
                <a:avLst/>
              </a:prstGeom>
              <a:blipFill>
                <a:blip r:embed="rId4"/>
                <a:stretch>
                  <a:fillRect l="-110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83C10E1-BEDD-F20F-4271-E7D761EBA5E4}"/>
                  </a:ext>
                </a:extLst>
              </p:cNvPr>
              <p:cNvSpPr txBox="1"/>
              <p:nvPr/>
            </p:nvSpPr>
            <p:spPr>
              <a:xfrm>
                <a:off x="1120403" y="4788062"/>
                <a:ext cx="8822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L’équation qui représente cette situation est: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……..+ ……….= ……</m:t>
                      </m:r>
                    </m:oMath>
                  </m:oMathPara>
                </a14:m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83C10E1-BEDD-F20F-4271-E7D761EBA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403" y="4788062"/>
                <a:ext cx="8822183" cy="461665"/>
              </a:xfrm>
              <a:prstGeom prst="rect">
                <a:avLst/>
              </a:prstGeom>
              <a:blipFill>
                <a:blip r:embed="rId5"/>
                <a:stretch>
                  <a:fillRect l="-1106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86CC1365-2D69-1076-F9D9-D0CDBC15B54B}"/>
              </a:ext>
            </a:extLst>
          </p:cNvPr>
          <p:cNvSpPr/>
          <p:nvPr/>
        </p:nvSpPr>
        <p:spPr>
          <a:xfrm>
            <a:off x="426720" y="1885244"/>
            <a:ext cx="11384280" cy="446983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AA3F07-89C4-B9BF-57C0-2769DE783A6F}"/>
              </a:ext>
            </a:extLst>
          </p:cNvPr>
          <p:cNvSpPr txBox="1"/>
          <p:nvPr/>
        </p:nvSpPr>
        <p:spPr>
          <a:xfrm>
            <a:off x="1120403" y="2133382"/>
            <a:ext cx="7873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une ferme, il y a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poules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des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lapins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 compté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 </a:t>
            </a:r>
            <a:r>
              <a:rPr lang="fr-FR" sz="2400" b="1">
                <a:solidFill>
                  <a:prstClr val="black"/>
                </a:solidFill>
                <a:latin typeface="Calibri" panose="020f0502020204030204"/>
              </a:rPr>
              <a:t>pâtes.</a:t>
            </a: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2A42671-9689-B669-E0BF-100B306C79DD}"/>
                  </a:ext>
                </a:extLst>
              </p:cNvPr>
              <p:cNvSpPr txBox="1"/>
              <p:nvPr/>
            </p:nvSpPr>
            <p:spPr>
              <a:xfrm>
                <a:off x="1794493" y="3229810"/>
                <a:ext cx="39932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le n</a:t>
                </a: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ombre de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poules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2A42671-9689-B669-E0BF-100B306C7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493" y="3229810"/>
                <a:ext cx="3993243" cy="461665"/>
              </a:xfrm>
              <a:prstGeom prst="rect">
                <a:avLst/>
              </a:prstGeom>
              <a:blipFill>
                <a:blip r:embed="rId6"/>
                <a:stretch>
                  <a:fillRect l="-611" t="-10526" r="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664798A-928A-496A-0319-60A404856C87}"/>
                  </a:ext>
                </a:extLst>
              </p:cNvPr>
              <p:cNvSpPr txBox="1"/>
              <p:nvPr/>
            </p:nvSpPr>
            <p:spPr>
              <a:xfrm>
                <a:off x="1794492" y="3929464"/>
                <a:ext cx="39932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le n</a:t>
                </a:r>
                <a:r>
                  <a:rPr lang="fr-FR" sz="2400">
                    <a:solidFill>
                      <a:prstClr val="black"/>
                    </a:solidFill>
                    <a:latin typeface="Calibri" panose="020f0502020204030204"/>
                  </a:rPr>
                  <a:t>ombre de</a:t>
                </a:r>
                <a:r>
                  <a: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lapins : </a:t>
                </a:r>
                <a14:m>
                  <m:oMathPara>
                    <m:oMathParaPr>
                      <m:jc m:val="left"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664798A-928A-496A-0319-60A404856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492" y="3929464"/>
                <a:ext cx="3993243" cy="461665"/>
              </a:xfrm>
              <a:prstGeom prst="rect">
                <a:avLst/>
              </a:prstGeom>
              <a:blipFill>
                <a:blip r:embed="rId7"/>
                <a:stretch>
                  <a:fillRect l="-611" t="-10667" r="0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4A79B4E-59E8-99AC-988E-3EAD6E8CCA37}"/>
                  </a:ext>
                </a:extLst>
              </p:cNvPr>
              <p:cNvSpPr txBox="1"/>
              <p:nvPr/>
            </p:nvSpPr>
            <p:spPr>
              <a:xfrm>
                <a:off x="6753514" y="4797529"/>
                <a:ext cx="836006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4A79B4E-59E8-99AC-988E-3EAD6E8CC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514" y="4797529"/>
                <a:ext cx="83600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811C550-E961-C93F-1247-83956D39BD9E}"/>
                  </a:ext>
                </a:extLst>
              </p:cNvPr>
              <p:cNvSpPr txBox="1"/>
              <p:nvPr/>
            </p:nvSpPr>
            <p:spPr>
              <a:xfrm>
                <a:off x="7833360" y="4797529"/>
                <a:ext cx="99949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811C550-E961-C93F-1247-83956D39B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360" y="4797529"/>
                <a:ext cx="999490" cy="461665"/>
              </a:xfrm>
              <a:prstGeom prst="rect">
                <a:avLst/>
              </a:prstGeom>
              <a:blipFill>
                <a:blip r:embed="rId9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13739DB-362C-040B-174A-1A68EA0D06D2}"/>
                  </a:ext>
                </a:extLst>
              </p:cNvPr>
              <p:cNvSpPr txBox="1"/>
              <p:nvPr/>
            </p:nvSpPr>
            <p:spPr>
              <a:xfrm>
                <a:off x="9065016" y="4797529"/>
                <a:ext cx="99949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>
                    <m:oMathParaPr>
                      <m:jc/>
                    </m:oMathParaPr>
                    <m:oMath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20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13739DB-362C-040B-174A-1A68EA0D0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5016" y="4797529"/>
                <a:ext cx="99949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2659408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89179648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41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1F41BB0-C98C-3150-D913-246D13D904E8}"/>
              </a:ext>
            </a:extLst>
          </p:cNvPr>
          <p:cNvGrpSpPr/>
          <p:nvPr/>
        </p:nvGrpSpPr>
        <p:grpSpPr>
          <a:xfrm>
            <a:off x="816264" y="979830"/>
            <a:ext cx="10342649" cy="4371748"/>
            <a:chOff x="816264" y="979830"/>
            <a:chExt cx="10342649" cy="437174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EFAE605-4C3B-6CD5-F513-579862A0C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420" y="1506421"/>
              <a:ext cx="10338493" cy="3845157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9B485BD-4539-8E32-099C-2C2C1F7E9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6264" y="979830"/>
              <a:ext cx="2629585" cy="4938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2309063496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A1086A-0763-E5C5-B7E9-567693802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0" y="1506421"/>
            <a:ext cx="10338493" cy="3845157"/>
          </a:xfrm>
          <a:prstGeom prst="rect">
            <a:avLst/>
          </a:prstGeom>
        </p:spPr>
      </p:pic>
      <mc:AlternateContent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DAE1CD3-5638-DDD1-564D-CA0EE1CE79AC}"/>
                  </a:ext>
                </a:extLst>
              </p:cNvPr>
              <p:cNvSpPr txBox="1"/>
              <p:nvPr/>
            </p:nvSpPr>
            <p:spPr>
              <a:xfrm>
                <a:off x="6215743" y="4267200"/>
                <a:ext cx="587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DAE1CD3-5638-DDD1-564D-CA0EE1CE7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743" y="4267200"/>
                <a:ext cx="58782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A3F3DBE-D91D-B35A-3AC6-31A8FDA4F186}"/>
                  </a:ext>
                </a:extLst>
              </p:cNvPr>
              <p:cNvSpPr txBox="1"/>
              <p:nvPr/>
            </p:nvSpPr>
            <p:spPr>
              <a:xfrm>
                <a:off x="7652658" y="4267200"/>
                <a:ext cx="5878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A3F3DBE-D91D-B35A-3AC6-31A8FDA4F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658" y="4267200"/>
                <a:ext cx="587828" cy="369332"/>
              </a:xfrm>
              <a:prstGeom prst="rect">
                <a:avLst/>
              </a:prstGeom>
              <a:blipFill>
                <a:blip r:embed="rId7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0018AF-CAD6-7A4E-BA16-62AFF232E116}"/>
                  </a:ext>
                </a:extLst>
              </p:cNvPr>
              <p:cNvSpPr txBox="1"/>
              <p:nvPr/>
            </p:nvSpPr>
            <p:spPr>
              <a:xfrm>
                <a:off x="9295847" y="4865914"/>
                <a:ext cx="1652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60018AF-CAD6-7A4E-BA16-62AFF232E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47" y="4865914"/>
                <a:ext cx="1652865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41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01575E-EA03-732E-910E-20842147C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094" y="1273076"/>
            <a:ext cx="10220830" cy="4406266"/>
          </a:xfrm>
          <a:prstGeom prst="rect">
            <a:avLst/>
          </a:prstGeom>
        </p:spPr>
      </p:pic>
    </p:spTree>
    <p:extLst>
      <p:ext uri="{BB962C8B-B14F-4D97-AF65-F5344CB8AC3E}">
        <p14:creationId val="1679511256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795577C-C53E-1CB9-15D6-324535A20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094" y="1273076"/>
            <a:ext cx="10220830" cy="44062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EE20FA6-78A4-915B-5233-C9CFBF147798}"/>
              </a:ext>
            </a:extLst>
          </p:cNvPr>
          <p:cNvSpPr txBox="1"/>
          <p:nvPr/>
        </p:nvSpPr>
        <p:spPr>
          <a:xfrm>
            <a:off x="2057400" y="2754085"/>
            <a:ext cx="332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Le nombre de billets pour adultes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B476BE-060D-C702-6B3E-5964D744F686}"/>
              </a:ext>
            </a:extLst>
          </p:cNvPr>
          <p:cNvSpPr txBox="1"/>
          <p:nvPr/>
        </p:nvSpPr>
        <p:spPr>
          <a:xfrm>
            <a:off x="2068287" y="3341920"/>
            <a:ext cx="3320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Le nombre de billets pour enfants</a:t>
            </a:r>
          </a:p>
        </p:txBody>
      </p:sp>
      <mc:AlternateContent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3048AA-0E82-9DB1-73AD-159460B397CB}"/>
                  </a:ext>
                </a:extLst>
              </p:cNvPr>
              <p:cNvSpPr txBox="1"/>
              <p:nvPr/>
            </p:nvSpPr>
            <p:spPr>
              <a:xfrm>
                <a:off x="8860971" y="4484925"/>
                <a:ext cx="718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3048AA-0E82-9DB1-73AD-159460B39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971" y="4484925"/>
                <a:ext cx="718454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3378869-A5AE-C894-92AA-31D61FD3CA31}"/>
                  </a:ext>
                </a:extLst>
              </p:cNvPr>
              <p:cNvSpPr txBox="1"/>
              <p:nvPr/>
            </p:nvSpPr>
            <p:spPr>
              <a:xfrm>
                <a:off x="7304315" y="4484925"/>
                <a:ext cx="718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3378869-A5AE-C894-92AA-31D61FD3C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315" y="4484925"/>
                <a:ext cx="71845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FF2068-4AC5-5035-0CD9-7AD27FE900C6}"/>
                  </a:ext>
                </a:extLst>
              </p:cNvPr>
              <p:cNvSpPr txBox="1"/>
              <p:nvPr/>
            </p:nvSpPr>
            <p:spPr>
              <a:xfrm>
                <a:off x="9539231" y="5136733"/>
                <a:ext cx="21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=1400</m:t>
                      </m:r>
                    </m:oMath>
                  </m:oMathPara>
                </a14:m>
                <a:endParaRPr lang="fr-FR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FF2068-4AC5-5035-0CD9-7AD27FE90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231" y="5136733"/>
                <a:ext cx="2188032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Pratique autonome :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val="355969899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5BA510-EB21-40D2-AED8-E0846AD97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261" y="1923881"/>
            <a:ext cx="10135478" cy="3010237"/>
          </a:xfrm>
          <a:prstGeom prst="rect">
            <a:avLst/>
          </a:prstGeom>
        </p:spPr>
      </p:pic>
    </p:spTree>
    <p:extLst>
      <p:ext uri="{BB962C8B-B14F-4D97-AF65-F5344CB8AC3E}">
        <p14:creationId val="3330532315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rPr>
              <a:t>Structure de la séance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1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2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3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(VdC)</a:t>
              </a:r>
              <a:r>
                <a:rPr lang="ar-MA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4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5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/>
                </a:rPr>
                <a:t>6</a:t>
              </a:r>
              <a:endParaRPr lang="fr-FR" sz="1467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>
                <a:latin typeface="Dosis Bold" pitchFamily="2" charset="0"/>
              </a:rPr>
              <a:t>PA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val="345249368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1759905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Dans cette séance nous avons appris comment représenter une situation par une équation du 1</a:t>
            </a:r>
            <a:r>
              <a:rPr lang="fr-FR" sz="1600" b="1" baseline="30000">
                <a:solidFill>
                  <a:schemeClr val="bg1">
                    <a:lumMod val="65000"/>
                  </a:schemeClr>
                </a:solidFill>
              </a:rPr>
              <a:t>er </a:t>
            </a: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degré à deux inconnues 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0BAB9B-505E-25C5-5918-656F6331F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93" y="1102292"/>
            <a:ext cx="8739678" cy="5360220"/>
          </a:xfrm>
          <a:prstGeom prst="rect">
            <a:avLst/>
          </a:prstGeom>
        </p:spPr>
      </p:pic>
    </p:spTree>
    <p:extLst>
      <p:ext uri="{BB962C8B-B14F-4D97-AF65-F5344CB8AC3E}">
        <p14:creationId val="1700131774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>
                <a:latin typeface="Dosis Bold" pitchFamily="2" charset="0"/>
              </a:rPr>
              <a:t>C</a:t>
            </a:r>
            <a:endParaRPr lang="fr-FR" sz="1200" b="1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41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3C48B3-9201-30DD-074D-16D9994BE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53" y="1771564"/>
            <a:ext cx="9822726" cy="2292294"/>
          </a:xfrm>
          <a:prstGeom prst="rect">
            <a:avLst/>
          </a:prstGeom>
        </p:spPr>
      </p:pic>
    </p:spTree>
    <p:extLst>
      <p:ext uri="{BB962C8B-B14F-4D97-AF65-F5344CB8AC3E}">
        <p14:creationId val="90655980"/>
      </p:ext>
    </p:extLst>
  </p:cSld>
  <p:clrMapOvr>
    <a:masterClrMapping/>
  </p:clrMapOvr>
  <mc:AlternateContent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382096702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val="264015936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13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val="3714168149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>
                  <a:solidFill>
                    <a:schemeClr val="tx1"/>
                  </a:solidFill>
                </a:rPr>
              </a:br>
              <a:r>
                <a:rPr lang="fr-FR" sz="5600" b="1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val="286910335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EA697F-8217-E19E-A0B2-C3C8AA022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29" y="1971167"/>
            <a:ext cx="11282207" cy="2240910"/>
          </a:xfrm>
          <a:prstGeom prst="rect">
            <a:avLst/>
          </a:prstGeom>
        </p:spPr>
      </p:pic>
    </p:spTree>
    <p:extLst>
      <p:ext uri="{BB962C8B-B14F-4D97-AF65-F5344CB8AC3E}">
        <p14:creationId val="13818845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val="205743013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25.09.14"/>
  <p:tag name="AS_TITLE" val="Aspose.Slides for .NET 4.0"/>
  <p:tag name="AS_VERSION" val="25.9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Grand écran</PresentationFormat>
  <Paragraphs>223</Paragraphs>
  <Slides>44</Slides>
  <Notes>3</Notes>
  <TotalTime>9521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baseType="lpstr" size="55">
      <vt:lpstr>Arial</vt:lpstr>
      <vt:lpstr>Calibri</vt:lpstr>
      <vt:lpstr>Dosis</vt:lpstr>
      <vt:lpstr>Calibri Light</vt:lpstr>
      <vt:lpstr>Cambria Math</vt:lpstr>
      <vt:lpstr>Poppins ExtraBold</vt:lpstr>
      <vt:lpstr>Aptos</vt:lpstr>
      <vt:lpstr>Dosis Bold</vt:lpstr>
      <vt:lpstr>Hammersmith One</vt:lpstr>
      <vt:lpstr>VFSTNH+Calibri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cp:revision>1179</cp:revision>
  <cp:lastPrinted>2024-10-05T19:15:58.000</cp:lastPrinted>
  <dcterms:created xsi:type="dcterms:W3CDTF">2024-05-28T10:13:44Z</dcterms:created>
  <dcterms:modified xsi:type="dcterms:W3CDTF">2026-08-11T18:31:04Z</dcterms:modified>
</cp:coreProperties>
</file>