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2" r:id="rId2"/>
  </p:sldMasterIdLst>
  <p:notesMasterIdLst>
    <p:notesMasterId r:id="rId56"/>
  </p:notesMasterIdLst>
  <p:handoutMasterIdLst>
    <p:handoutMasterId r:id="rId57"/>
  </p:handoutMasterIdLst>
  <p:sldIdLst>
    <p:sldId id="308" r:id="rId3"/>
    <p:sldId id="288" r:id="rId4"/>
    <p:sldId id="289" r:id="rId5"/>
    <p:sldId id="286" r:id="rId6"/>
    <p:sldId id="314" r:id="rId7"/>
    <p:sldId id="264" r:id="rId8"/>
    <p:sldId id="290" r:id="rId9"/>
    <p:sldId id="292" r:id="rId10"/>
    <p:sldId id="293" r:id="rId11"/>
    <p:sldId id="258" r:id="rId12"/>
    <p:sldId id="294" r:id="rId13"/>
    <p:sldId id="256" r:id="rId14"/>
    <p:sldId id="265" r:id="rId15"/>
    <p:sldId id="2147483403" r:id="rId16"/>
    <p:sldId id="2147483404" r:id="rId17"/>
    <p:sldId id="2147483405" r:id="rId18"/>
    <p:sldId id="295" r:id="rId19"/>
    <p:sldId id="267" r:id="rId20"/>
    <p:sldId id="296" r:id="rId21"/>
    <p:sldId id="306" r:id="rId22"/>
    <p:sldId id="307" r:id="rId23"/>
    <p:sldId id="315" r:id="rId24"/>
    <p:sldId id="316" r:id="rId25"/>
    <p:sldId id="309" r:id="rId26"/>
    <p:sldId id="310" r:id="rId27"/>
    <p:sldId id="297" r:id="rId28"/>
    <p:sldId id="270" r:id="rId29"/>
    <p:sldId id="271" r:id="rId30"/>
    <p:sldId id="272" r:id="rId31"/>
    <p:sldId id="2147483412" r:id="rId32"/>
    <p:sldId id="313" r:id="rId33"/>
    <p:sldId id="259" r:id="rId34"/>
    <p:sldId id="274" r:id="rId35"/>
    <p:sldId id="299" r:id="rId36"/>
    <p:sldId id="311" r:id="rId37"/>
    <p:sldId id="312" r:id="rId38"/>
    <p:sldId id="317" r:id="rId39"/>
    <p:sldId id="318" r:id="rId40"/>
    <p:sldId id="321" r:id="rId41"/>
    <p:sldId id="322" r:id="rId42"/>
    <p:sldId id="300" r:id="rId43"/>
    <p:sldId id="301" r:id="rId44"/>
    <p:sldId id="281" r:id="rId45"/>
    <p:sldId id="323" r:id="rId46"/>
    <p:sldId id="324" r:id="rId47"/>
    <p:sldId id="303" r:id="rId48"/>
    <p:sldId id="304" r:id="rId49"/>
    <p:sldId id="282" r:id="rId50"/>
    <p:sldId id="305" r:id="rId51"/>
    <p:sldId id="262" r:id="rId52"/>
    <p:sldId id="283" r:id="rId53"/>
    <p:sldId id="284" r:id="rId54"/>
    <p:sldId id="291"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314"/>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147483403"/>
            <p14:sldId id="2147483404"/>
            <p14:sldId id="2147483405"/>
          </p14:sldIdLst>
        </p14:section>
        <p14:section name="Contrôle des cahiers" id="{D246771F-C8AA-4F75-BAD7-8024CAB55D79}">
          <p14:sldIdLst>
            <p14:sldId id="295"/>
            <p14:sldId id="267"/>
          </p14:sldIdLst>
        </p14:section>
        <p14:section name="Activation des prérequis" id="{8E8D053C-3AAA-4FF0-9D84-FCA59ECBA887}">
          <p14:sldIdLst>
            <p14:sldId id="296"/>
            <p14:sldId id="306"/>
            <p14:sldId id="307"/>
            <p14:sldId id="315"/>
            <p14:sldId id="316"/>
            <p14:sldId id="309"/>
            <p14:sldId id="310"/>
            <p14:sldId id="297"/>
          </p14:sldIdLst>
        </p14:section>
        <p14:section name="Déclaration de l’objectif" id="{096B6BF6-20D6-43DE-B358-982838B98259}">
          <p14:sldIdLst>
            <p14:sldId id="270"/>
            <p14:sldId id="271"/>
            <p14:sldId id="272"/>
          </p14:sldIdLst>
        </p14:section>
        <p14:section name="Modelage" id="{6D007598-4F88-4283-9E36-970C44D688AD}">
          <p14:sldIdLst>
            <p14:sldId id="2147483412"/>
            <p14:sldId id="313"/>
            <p14:sldId id="259"/>
            <p14:sldId id="274"/>
          </p14:sldIdLst>
        </p14:section>
        <p14:section name="Pratique collective" id="{CF34AB29-930A-422C-8BB3-41EE66488593}">
          <p14:sldIdLst>
            <p14:sldId id="299"/>
            <p14:sldId id="311"/>
            <p14:sldId id="312"/>
            <p14:sldId id="317"/>
            <p14:sldId id="318"/>
            <p14:sldId id="321"/>
            <p14:sldId id="322"/>
          </p14:sldIdLst>
        </p14:section>
        <p14:section name="Pratique en binôme" id="{B5D45BF5-6276-4DCA-B0C6-B46ADF983B36}">
          <p14:sldIdLst>
            <p14:sldId id="300"/>
            <p14:sldId id="301"/>
            <p14:sldId id="281"/>
            <p14:sldId id="323"/>
            <p14:sldId id="324"/>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284"/>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DCEAF7"/>
    <a:srgbClr val="7F7F7F"/>
    <a:srgbClr val="F19D19"/>
    <a:srgbClr val="DCE6F2"/>
    <a:srgbClr val="C8F5E8"/>
    <a:srgbClr val="E0EFE9"/>
    <a:srgbClr val="BFE0D2"/>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1" autoAdjust="0"/>
    <p:restoredTop sz="94660"/>
  </p:normalViewPr>
  <p:slideViewPr>
    <p:cSldViewPr snapToGrid="0">
      <p:cViewPr varScale="1">
        <p:scale>
          <a:sx n="86" d="100"/>
          <a:sy n="86" d="100"/>
        </p:scale>
        <p:origin x="240" y="720"/>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11/02/2026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9932836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7655157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67"/>
        <p:cNvGrpSpPr/>
        <p:nvPr/>
      </p:nvGrpSpPr>
      <p:grpSpPr>
        <a:xfrm>
          <a:off x="0" y="0"/>
          <a:ext cx="0" cy="0"/>
          <a:chOff x="0" y="0"/>
          <a:chExt cx="0" cy="0"/>
        </a:xfrm>
      </p:grpSpPr>
      <p:sp>
        <p:nvSpPr>
          <p:cNvPr id="68" name="Google Shape;68;p4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7460526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age de garde">
  <p:cSld name="Page de garde">
    <p:spTree>
      <p:nvGrpSpPr>
        <p:cNvPr id="1" name="Shape 71"/>
        <p:cNvGrpSpPr/>
        <p:nvPr/>
      </p:nvGrpSpPr>
      <p:grpSpPr>
        <a:xfrm>
          <a:off x="0" y="0"/>
          <a:ext cx="0" cy="0"/>
          <a:chOff x="0" y="0"/>
          <a:chExt cx="0" cy="0"/>
        </a:xfrm>
      </p:grpSpPr>
      <p:sp>
        <p:nvSpPr>
          <p:cNvPr id="72" name="Google Shape;72;p53"/>
          <p:cNvSpPr txBox="1"/>
          <p:nvPr/>
        </p:nvSpPr>
        <p:spPr>
          <a:xfrm>
            <a:off x="271217" y="1173319"/>
            <a:ext cx="4864467" cy="830997"/>
          </a:xfrm>
          <a:prstGeom prst="rect">
            <a:avLst/>
          </a:prstGeom>
          <a:noFill/>
          <a:ln>
            <a:noFill/>
          </a:ln>
        </p:spPr>
        <p:txBody>
          <a:bodyPr spcFirstLastPara="1" wrap="square" lIns="0" tIns="0" rIns="0" bIns="0" anchor="t" anchorCtr="1">
            <a:spAutoFit/>
          </a:bodyPr>
          <a:lstStyle/>
          <a:p>
            <a:pPr marL="0" marR="0" lvl="0" indent="0" algn="l" rtl="0">
              <a:lnSpc>
                <a:spcPct val="100000"/>
              </a:lnSpc>
              <a:spcBef>
                <a:spcPts val="0"/>
              </a:spcBef>
              <a:spcAft>
                <a:spcPts val="0"/>
              </a:spcAft>
              <a:buNone/>
            </a:pPr>
            <a:r>
              <a:rPr lang="fr-FR" sz="5400" b="1" i="0" u="none" strike="noStrike" cap="none">
                <a:solidFill>
                  <a:srgbClr val="002060"/>
                </a:solidFill>
                <a:latin typeface="Calibri"/>
                <a:ea typeface="Calibri"/>
                <a:cs typeface="Calibri"/>
                <a:sym typeface="Calibri"/>
              </a:rPr>
              <a:t>Mathématiques</a:t>
            </a:r>
            <a:endParaRPr sz="1800" b="0" i="0" u="none" strike="noStrike" cap="none">
              <a:solidFill>
                <a:srgbClr val="000000"/>
              </a:solidFill>
              <a:latin typeface="Arial"/>
              <a:ea typeface="Arial"/>
              <a:cs typeface="Arial"/>
              <a:sym typeface="Arial"/>
            </a:endParaRPr>
          </a:p>
        </p:txBody>
      </p:sp>
      <p:sp>
        <p:nvSpPr>
          <p:cNvPr id="73" name="Google Shape;73;p53"/>
          <p:cNvSpPr txBox="1"/>
          <p:nvPr/>
        </p:nvSpPr>
        <p:spPr>
          <a:xfrm>
            <a:off x="10470738" y="1351029"/>
            <a:ext cx="1278303" cy="509691"/>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None/>
            </a:pPr>
            <a:r>
              <a:rPr lang="fr-FR" sz="1800" b="1" i="0" u="none" strike="noStrike" cap="none">
                <a:solidFill>
                  <a:srgbClr val="FFFFFF"/>
                </a:solidFill>
                <a:latin typeface="Calibri"/>
                <a:ea typeface="Calibri"/>
                <a:cs typeface="Calibri"/>
                <a:sym typeface="Calibri"/>
              </a:rPr>
              <a:t>Niveau</a:t>
            </a:r>
            <a:r>
              <a:rPr lang="fr-FR" sz="1200" b="1" i="0" u="none" strike="noStrike" cap="none">
                <a:solidFill>
                  <a:srgbClr val="FFFFFF"/>
                </a:solidFill>
                <a:latin typeface="Dosis"/>
                <a:ea typeface="Dosis"/>
                <a:cs typeface="Dosis"/>
                <a:sym typeface="Dosis"/>
              </a:rPr>
              <a:t>    </a:t>
            </a:r>
            <a:r>
              <a:rPr lang="fr-FR" sz="1000" b="1" i="0" u="none" strike="noStrike" cap="none">
                <a:solidFill>
                  <a:srgbClr val="FFFFFF"/>
                </a:solidFill>
                <a:latin typeface="Dosis"/>
                <a:ea typeface="Dosis"/>
                <a:cs typeface="Dosis"/>
                <a:sym typeface="Dosis"/>
              </a:rPr>
              <a:t>            </a:t>
            </a:r>
            <a:r>
              <a:rPr lang="fr-FR" sz="1200" b="1" i="0" u="none" strike="noStrike" cap="none">
                <a:solidFill>
                  <a:srgbClr val="FFFFFF"/>
                </a:solidFill>
                <a:latin typeface="Dosis"/>
                <a:ea typeface="Dosis"/>
                <a:cs typeface="Dosis"/>
                <a:sym typeface="Dosis"/>
              </a:rPr>
              <a:t>             </a:t>
            </a:r>
            <a:endParaRPr sz="1100" b="0" i="0" u="none" strike="noStrike" cap="none">
              <a:solidFill>
                <a:srgbClr val="000000"/>
              </a:solidFill>
              <a:latin typeface="Arial"/>
              <a:ea typeface="Arial"/>
              <a:cs typeface="Arial"/>
              <a:sym typeface="Arial"/>
            </a:endParaRPr>
          </a:p>
        </p:txBody>
      </p:sp>
      <p:pic>
        <p:nvPicPr>
          <p:cNvPr id="74" name="Google Shape;74;p53"/>
          <p:cNvPicPr preferRelativeResize="0"/>
          <p:nvPr/>
        </p:nvPicPr>
        <p:blipFill rotWithShape="1">
          <a:blip r:embed="rId2">
            <a:alphaModFix/>
          </a:blip>
          <a:srcRect/>
          <a:stretch/>
        </p:blipFill>
        <p:spPr>
          <a:xfrm>
            <a:off x="10400924" y="1260711"/>
            <a:ext cx="1519859" cy="1217796"/>
          </a:xfrm>
          <a:prstGeom prst="rect">
            <a:avLst/>
          </a:prstGeom>
          <a:noFill/>
          <a:ln>
            <a:noFill/>
          </a:ln>
        </p:spPr>
      </p:pic>
      <p:sp>
        <p:nvSpPr>
          <p:cNvPr id="75" name="Google Shape;75;p53"/>
          <p:cNvSpPr txBox="1"/>
          <p:nvPr/>
        </p:nvSpPr>
        <p:spPr>
          <a:xfrm>
            <a:off x="10521702" y="1400909"/>
            <a:ext cx="1278303" cy="509691"/>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None/>
            </a:pPr>
            <a:r>
              <a:rPr lang="fr-FR" sz="1800" b="1" i="0" u="none" strike="noStrike" cap="none">
                <a:solidFill>
                  <a:srgbClr val="FFFFFF"/>
                </a:solidFill>
                <a:latin typeface="Calibri"/>
                <a:ea typeface="Calibri"/>
                <a:cs typeface="Calibri"/>
                <a:sym typeface="Calibri"/>
              </a:rPr>
              <a:t>Niveau</a:t>
            </a:r>
            <a:r>
              <a:rPr lang="fr-FR" sz="1600" b="1" i="0" u="none" strike="noStrike" cap="none">
                <a:solidFill>
                  <a:srgbClr val="FFFFFF"/>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sp>
        <p:nvSpPr>
          <p:cNvPr id="76" name="Google Shape;76;p53"/>
          <p:cNvSpPr txBox="1"/>
          <p:nvPr/>
        </p:nvSpPr>
        <p:spPr>
          <a:xfrm>
            <a:off x="10599249" y="1869611"/>
            <a:ext cx="1123203" cy="346202"/>
          </a:xfrm>
          <a:prstGeom prst="rect">
            <a:avLst/>
          </a:prstGeom>
          <a:noFill/>
          <a:ln>
            <a:noFill/>
          </a:ln>
        </p:spPr>
        <p:txBody>
          <a:bodyPr spcFirstLastPara="1" wrap="square" lIns="68567" tIns="34267" rIns="68567" bIns="34267" anchor="t" anchorCtr="1">
            <a:spAutoFit/>
          </a:bodyPr>
          <a:lstStyle/>
          <a:p>
            <a:pPr marL="0" marR="0" lvl="0" indent="0" algn="ctr" rtl="0">
              <a:lnSpc>
                <a:spcPct val="100000"/>
              </a:lnSpc>
              <a:spcBef>
                <a:spcPts val="0"/>
              </a:spcBef>
              <a:spcAft>
                <a:spcPts val="0"/>
              </a:spcAft>
              <a:buNone/>
            </a:pPr>
            <a:r>
              <a:rPr lang="fr-FR" sz="1800" b="1" i="0" u="none" strike="noStrike" cap="none">
                <a:solidFill>
                  <a:srgbClr val="FCBF18"/>
                </a:solidFill>
                <a:latin typeface="Calibri"/>
                <a:ea typeface="Calibri"/>
                <a:cs typeface="Calibri"/>
                <a:sym typeface="Calibri"/>
              </a:rPr>
              <a:t> AC</a:t>
            </a:r>
            <a:endParaRPr sz="2400"/>
          </a:p>
        </p:txBody>
      </p:sp>
      <p:sp>
        <p:nvSpPr>
          <p:cNvPr id="77" name="Google Shape;77;p53"/>
          <p:cNvSpPr/>
          <p:nvPr/>
        </p:nvSpPr>
        <p:spPr>
          <a:xfrm>
            <a:off x="271220" y="4592685"/>
            <a:ext cx="6693265" cy="522000"/>
          </a:xfrm>
          <a:prstGeom prst="rect">
            <a:avLst/>
          </a:prstGeom>
          <a:solidFill>
            <a:srgbClr val="12501B"/>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None/>
            </a:pPr>
            <a:r>
              <a:rPr lang="fr-FR" sz="1800" b="1" i="0" u="none" strike="noStrike" cap="none">
                <a:solidFill>
                  <a:srgbClr val="FFFFFF"/>
                </a:solidFill>
                <a:latin typeface="Calibri"/>
                <a:ea typeface="Calibri"/>
                <a:cs typeface="Calibri"/>
                <a:sym typeface="Calibri"/>
              </a:rPr>
              <a:t>Leçon</a:t>
            </a:r>
            <a:endParaRPr sz="2400"/>
          </a:p>
        </p:txBody>
      </p:sp>
      <p:sp>
        <p:nvSpPr>
          <p:cNvPr id="78" name="Google Shape;78;p53"/>
          <p:cNvSpPr/>
          <p:nvPr/>
        </p:nvSpPr>
        <p:spPr>
          <a:xfrm>
            <a:off x="271220" y="5289789"/>
            <a:ext cx="6693265" cy="522000"/>
          </a:xfrm>
          <a:prstGeom prst="rect">
            <a:avLst/>
          </a:prstGeom>
          <a:solidFill>
            <a:srgbClr val="54AFE9"/>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None/>
            </a:pPr>
            <a:r>
              <a:rPr lang="fr-FR" sz="1800" b="1" i="0" u="none" strike="noStrike" cap="none">
                <a:solidFill>
                  <a:srgbClr val="FFFFFF"/>
                </a:solidFill>
                <a:latin typeface="Calibri"/>
                <a:ea typeface="Calibri"/>
                <a:cs typeface="Calibri"/>
                <a:sym typeface="Calibri"/>
              </a:rPr>
              <a:t>Tâche </a:t>
            </a:r>
            <a:r>
              <a:rPr lang="fr-FR" sz="2000" b="1" i="0" u="none" strike="noStrike" cap="none">
                <a:solidFill>
                  <a:srgbClr val="FFFFFF"/>
                </a:solidFill>
                <a:latin typeface="Calibri"/>
                <a:ea typeface="Calibri"/>
                <a:cs typeface="Calibri"/>
                <a:sym typeface="Calibri"/>
              </a:rPr>
              <a:t> </a:t>
            </a:r>
            <a:endParaRPr sz="2400"/>
          </a:p>
        </p:txBody>
      </p:sp>
      <p:pic>
        <p:nvPicPr>
          <p:cNvPr id="79" name="Google Shape;79;p53" descr="الصفحة الرئيسية"/>
          <p:cNvPicPr preferRelativeResize="0"/>
          <p:nvPr/>
        </p:nvPicPr>
        <p:blipFill rotWithShape="1">
          <a:blip r:embed="rId3">
            <a:alphaModFix/>
          </a:blip>
          <a:srcRect/>
          <a:stretch/>
        </p:blipFill>
        <p:spPr>
          <a:xfrm>
            <a:off x="4127791" y="1"/>
            <a:ext cx="3936421" cy="596900"/>
          </a:xfrm>
          <a:prstGeom prst="rect">
            <a:avLst/>
          </a:prstGeom>
          <a:noFill/>
          <a:ln>
            <a:noFill/>
          </a:ln>
        </p:spPr>
      </p:pic>
      <p:sp>
        <p:nvSpPr>
          <p:cNvPr id="80" name="Google Shape;80;p53"/>
          <p:cNvSpPr/>
          <p:nvPr/>
        </p:nvSpPr>
        <p:spPr>
          <a:xfrm>
            <a:off x="271219" y="2080489"/>
            <a:ext cx="1413203" cy="445827"/>
          </a:xfrm>
          <a:prstGeom prst="rect">
            <a:avLst/>
          </a:prstGeom>
          <a:noFill/>
          <a:ln>
            <a:noFill/>
          </a:ln>
        </p:spPr>
        <p:txBody>
          <a:bodyPr spcFirstLastPara="1" wrap="square" lIns="68567" tIns="34267" rIns="68567" bIns="34267" anchor="ctr" anchorCtr="0">
            <a:noAutofit/>
          </a:bodyPr>
          <a:lstStyle/>
          <a:p>
            <a:pPr marL="0" marR="0" lvl="0" indent="0" algn="l" rtl="0">
              <a:lnSpc>
                <a:spcPct val="100000"/>
              </a:lnSpc>
              <a:spcBef>
                <a:spcPts val="0"/>
              </a:spcBef>
              <a:spcAft>
                <a:spcPts val="0"/>
              </a:spcAft>
              <a:buNone/>
            </a:pPr>
            <a:r>
              <a:rPr lang="fr-FR" sz="3000" b="1" i="0" u="none" strike="noStrike" cap="none">
                <a:solidFill>
                  <a:srgbClr val="0070C0"/>
                </a:solidFill>
                <a:latin typeface="Calibri"/>
                <a:ea typeface="Calibri"/>
                <a:cs typeface="Calibri"/>
                <a:sym typeface="Calibri"/>
              </a:rPr>
              <a:t>Période</a:t>
            </a:r>
            <a:endParaRPr sz="3000" b="1" i="0" u="none" strike="noStrike" cap="none">
              <a:solidFill>
                <a:srgbClr val="0070C0"/>
              </a:solidFill>
              <a:latin typeface="Calibri"/>
              <a:ea typeface="Calibri"/>
              <a:cs typeface="Calibri"/>
              <a:sym typeface="Calibri"/>
            </a:endParaRPr>
          </a:p>
        </p:txBody>
      </p:sp>
      <p:pic>
        <p:nvPicPr>
          <p:cNvPr id="81" name="Google Shape;81;p53"/>
          <p:cNvPicPr preferRelativeResize="0"/>
          <p:nvPr/>
        </p:nvPicPr>
        <p:blipFill rotWithShape="1">
          <a:blip r:embed="rId4">
            <a:alphaModFix/>
          </a:blip>
          <a:srcRect/>
          <a:stretch/>
        </p:blipFill>
        <p:spPr>
          <a:xfrm>
            <a:off x="7696202" y="3429000"/>
            <a:ext cx="4495799" cy="2997200"/>
          </a:xfrm>
          <a:prstGeom prst="rect">
            <a:avLst/>
          </a:prstGeom>
          <a:noFill/>
          <a:ln>
            <a:noFill/>
          </a:ln>
        </p:spPr>
      </p:pic>
      <p:sp>
        <p:nvSpPr>
          <p:cNvPr id="82" name="Google Shape;82;p53"/>
          <p:cNvSpPr txBox="1">
            <a:spLocks noGrp="1"/>
          </p:cNvSpPr>
          <p:nvPr>
            <p:ph type="body" idx="1"/>
          </p:nvPr>
        </p:nvSpPr>
        <p:spPr>
          <a:xfrm>
            <a:off x="2120816" y="4649155"/>
            <a:ext cx="4791600"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3" name="Google Shape;83;p53"/>
          <p:cNvSpPr txBox="1">
            <a:spLocks noGrp="1"/>
          </p:cNvSpPr>
          <p:nvPr>
            <p:ph type="body" idx="2"/>
          </p:nvPr>
        </p:nvSpPr>
        <p:spPr>
          <a:xfrm>
            <a:off x="2120816" y="5346473"/>
            <a:ext cx="4791600"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4" name="Google Shape;84;p53"/>
          <p:cNvSpPr txBox="1">
            <a:spLocks noGrp="1"/>
          </p:cNvSpPr>
          <p:nvPr>
            <p:ph type="body" idx="3"/>
          </p:nvPr>
        </p:nvSpPr>
        <p:spPr>
          <a:xfrm>
            <a:off x="1572210" y="2134909"/>
            <a:ext cx="548607" cy="44582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0070C0"/>
              </a:buClr>
              <a:buSzPts val="2250"/>
              <a:buNone/>
              <a:defRPr sz="3000" b="1" i="0" u="none" strike="noStrike" cap="none">
                <a:solidFill>
                  <a:srgbClr val="0070C0"/>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5" name="Google Shape;85;p53"/>
          <p:cNvSpPr txBox="1">
            <a:spLocks noGrp="1"/>
          </p:cNvSpPr>
          <p:nvPr>
            <p:ph type="body" idx="4"/>
          </p:nvPr>
        </p:nvSpPr>
        <p:spPr>
          <a:xfrm>
            <a:off x="10803924" y="1882679"/>
            <a:ext cx="356925" cy="346211"/>
          </a:xfrm>
          <a:prstGeom prst="rect">
            <a:avLst/>
          </a:prstGeom>
          <a:noFill/>
          <a:ln>
            <a:noFill/>
          </a:ln>
        </p:spPr>
        <p:txBody>
          <a:bodyPr spcFirstLastPara="1" wrap="square" lIns="91425" tIns="45700" rIns="91425" bIns="45700" anchor="t" anchorCtr="0">
            <a:noAutofit/>
          </a:bodyPr>
          <a:lstStyle>
            <a:lvl1pPr marL="609585" lvl="0" indent="-304792" algn="ctr">
              <a:lnSpc>
                <a:spcPct val="90000"/>
              </a:lnSpc>
              <a:spcBef>
                <a:spcPts val="1000"/>
              </a:spcBef>
              <a:spcAft>
                <a:spcPts val="0"/>
              </a:spcAft>
              <a:buClr>
                <a:srgbClr val="FCBF18"/>
              </a:buClr>
              <a:buSzPts val="1350"/>
              <a:buNone/>
              <a:defRPr sz="1800" b="1" i="0" u="none" strike="noStrike" cap="none">
                <a:solidFill>
                  <a:srgbClr val="FCBF18"/>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6" name="Google Shape;86;p53"/>
          <p:cNvSpPr txBox="1">
            <a:spLocks noGrp="1"/>
          </p:cNvSpPr>
          <p:nvPr>
            <p:ph type="body" idx="5"/>
          </p:nvPr>
        </p:nvSpPr>
        <p:spPr>
          <a:xfrm>
            <a:off x="848299" y="4722285"/>
            <a:ext cx="360741"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7" name="Google Shape;87;p53"/>
          <p:cNvSpPr txBox="1">
            <a:spLocks noGrp="1"/>
          </p:cNvSpPr>
          <p:nvPr>
            <p:ph type="body" idx="6"/>
          </p:nvPr>
        </p:nvSpPr>
        <p:spPr>
          <a:xfrm>
            <a:off x="848299" y="5419389"/>
            <a:ext cx="360741"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509023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lide Modelage">
  <p:cSld name="Slide Modelage">
    <p:spTree>
      <p:nvGrpSpPr>
        <p:cNvPr id="1" name="Shape 88"/>
        <p:cNvGrpSpPr/>
        <p:nvPr/>
      </p:nvGrpSpPr>
      <p:grpSpPr>
        <a:xfrm>
          <a:off x="0" y="0"/>
          <a:ext cx="0" cy="0"/>
          <a:chOff x="0" y="0"/>
          <a:chExt cx="0" cy="0"/>
        </a:xfrm>
      </p:grpSpPr>
      <p:grpSp>
        <p:nvGrpSpPr>
          <p:cNvPr id="89" name="Google Shape;89;p54"/>
          <p:cNvGrpSpPr/>
          <p:nvPr/>
        </p:nvGrpSpPr>
        <p:grpSpPr>
          <a:xfrm>
            <a:off x="0" y="2"/>
            <a:ext cx="12192000" cy="6858001"/>
            <a:chOff x="0" y="0"/>
            <a:chExt cx="13716000" cy="10287000"/>
          </a:xfrm>
        </p:grpSpPr>
        <p:sp>
          <p:nvSpPr>
            <p:cNvPr id="90" name="Google Shape;90;p54"/>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91" name="Google Shape;91;p54"/>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92" name="Google Shape;92;p54"/>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93" name="Google Shape;93;p54"/>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2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54"/>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95" name="Google Shape;95;p54"/>
          <p:cNvSpPr txBox="1">
            <a:spLocks noGrp="1"/>
          </p:cNvSpPr>
          <p:nvPr>
            <p:ph type="body" idx="2"/>
          </p:nvPr>
        </p:nvSpPr>
        <p:spPr>
          <a:xfrm>
            <a:off x="1030288" y="668339"/>
            <a:ext cx="10277475" cy="26828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grpSp>
        <p:nvGrpSpPr>
          <p:cNvPr id="96" name="Google Shape;96;p54"/>
          <p:cNvGrpSpPr/>
          <p:nvPr/>
        </p:nvGrpSpPr>
        <p:grpSpPr>
          <a:xfrm>
            <a:off x="326096" y="244990"/>
            <a:ext cx="593731" cy="480729"/>
            <a:chOff x="277892" y="2283969"/>
            <a:chExt cx="939577" cy="824904"/>
          </a:xfrm>
        </p:grpSpPr>
        <p:sp>
          <p:nvSpPr>
            <p:cNvPr id="97" name="Google Shape;97;p54"/>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alphaModFix/>
              </a:blip>
              <a:stretch>
                <a:fillRect/>
              </a:stretch>
            </a:blipFill>
            <a:ln>
              <a:noFill/>
            </a:ln>
          </p:spPr>
          <p:txBody>
            <a:bodyPr/>
            <a:lstStyle/>
            <a:p>
              <a:endParaRPr lang="fr-FR"/>
            </a:p>
          </p:txBody>
        </p:sp>
        <p:sp>
          <p:nvSpPr>
            <p:cNvPr id="98" name="Google Shape;98;p54"/>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a:lstStyle/>
            <a:p>
              <a:endParaRPr lang="fr-FR"/>
            </a:p>
          </p:txBody>
        </p:sp>
      </p:grpSp>
      <p:sp>
        <p:nvSpPr>
          <p:cNvPr id="99" name="Google Shape;99;p54"/>
          <p:cNvSpPr txBox="1"/>
          <p:nvPr/>
        </p:nvSpPr>
        <p:spPr>
          <a:xfrm>
            <a:off x="11748195" y="95600"/>
            <a:ext cx="274643" cy="338500"/>
          </a:xfrm>
          <a:prstGeom prst="rect">
            <a:avLst/>
          </a:prstGeom>
          <a:solidFill>
            <a:srgbClr val="C00000"/>
          </a:solidFill>
          <a:ln>
            <a:noFill/>
          </a:ln>
        </p:spPr>
        <p:txBody>
          <a:bodyPr spcFirstLastPara="1" wrap="square" lIns="121900" tIns="60933" rIns="121900" bIns="60933" anchor="t" anchorCtr="0">
            <a:spAutoFit/>
          </a:bodyPr>
          <a:lstStyle/>
          <a:p>
            <a:pPr marL="0" marR="0" lvl="0" indent="0" algn="ctr"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M</a:t>
            </a:r>
            <a:endParaRPr sz="14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41474476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lide PC">
  <p:cSld name="Slide PC">
    <p:spTree>
      <p:nvGrpSpPr>
        <p:cNvPr id="1" name="Shape 100"/>
        <p:cNvGrpSpPr/>
        <p:nvPr/>
      </p:nvGrpSpPr>
      <p:grpSpPr>
        <a:xfrm>
          <a:off x="0" y="0"/>
          <a:ext cx="0" cy="0"/>
          <a:chOff x="0" y="0"/>
          <a:chExt cx="0" cy="0"/>
        </a:xfrm>
      </p:grpSpPr>
      <p:grpSp>
        <p:nvGrpSpPr>
          <p:cNvPr id="101" name="Google Shape;101;p55"/>
          <p:cNvGrpSpPr/>
          <p:nvPr/>
        </p:nvGrpSpPr>
        <p:grpSpPr>
          <a:xfrm>
            <a:off x="0" y="2"/>
            <a:ext cx="12192000" cy="6858001"/>
            <a:chOff x="0" y="0"/>
            <a:chExt cx="13716000" cy="10287000"/>
          </a:xfrm>
        </p:grpSpPr>
        <p:sp>
          <p:nvSpPr>
            <p:cNvPr id="102" name="Google Shape;102;p55"/>
            <p:cNvSpPr/>
            <p:nvPr/>
          </p:nvSpPr>
          <p:spPr>
            <a:xfrm>
              <a:off x="0" y="0"/>
              <a:ext cx="13716000" cy="10287000"/>
            </a:xfrm>
            <a:prstGeom prst="rect">
              <a:avLst/>
            </a:prstGeom>
            <a:solidFill>
              <a:srgbClr val="0F9E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03" name="Google Shape;103;p55"/>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04" name="Google Shape;104;p55"/>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05" name="Google Shape;105;p55"/>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55"/>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07" name="Google Shape;107;p55"/>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08" name="Google Shape;108;p55"/>
          <p:cNvSpPr txBox="1"/>
          <p:nvPr/>
        </p:nvSpPr>
        <p:spPr>
          <a:xfrm>
            <a:off x="11597589" y="56566"/>
            <a:ext cx="598963" cy="338500"/>
          </a:xfrm>
          <a:prstGeom prst="rect">
            <a:avLst/>
          </a:prstGeom>
          <a:solidFill>
            <a:srgbClr val="0F9ED5"/>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PC</a:t>
            </a:r>
            <a:endParaRPr sz="1400" b="1" i="0" u="none" strike="noStrike" cap="none">
              <a:solidFill>
                <a:schemeClr val="lt1"/>
              </a:solidFill>
              <a:latin typeface="Arial"/>
              <a:ea typeface="Arial"/>
              <a:cs typeface="Arial"/>
              <a:sym typeface="Arial"/>
            </a:endParaRPr>
          </a:p>
        </p:txBody>
      </p:sp>
      <p:pic>
        <p:nvPicPr>
          <p:cNvPr id="109" name="Google Shape;109;p55"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09101511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lide PB">
  <p:cSld name="Slide PB">
    <p:spTree>
      <p:nvGrpSpPr>
        <p:cNvPr id="1" name="Shape 110"/>
        <p:cNvGrpSpPr/>
        <p:nvPr/>
      </p:nvGrpSpPr>
      <p:grpSpPr>
        <a:xfrm>
          <a:off x="0" y="0"/>
          <a:ext cx="0" cy="0"/>
          <a:chOff x="0" y="0"/>
          <a:chExt cx="0" cy="0"/>
        </a:xfrm>
      </p:grpSpPr>
      <p:grpSp>
        <p:nvGrpSpPr>
          <p:cNvPr id="111" name="Google Shape;111;p56"/>
          <p:cNvGrpSpPr/>
          <p:nvPr/>
        </p:nvGrpSpPr>
        <p:grpSpPr>
          <a:xfrm>
            <a:off x="0" y="2"/>
            <a:ext cx="12192000" cy="6858001"/>
            <a:chOff x="0" y="0"/>
            <a:chExt cx="13716000" cy="10287000"/>
          </a:xfrm>
        </p:grpSpPr>
        <p:sp>
          <p:nvSpPr>
            <p:cNvPr id="112" name="Google Shape;112;p56"/>
            <p:cNvSpPr/>
            <p:nvPr/>
          </p:nvSpPr>
          <p:spPr>
            <a:xfrm>
              <a:off x="0" y="0"/>
              <a:ext cx="13716000" cy="10287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13" name="Google Shape;113;p56"/>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14" name="Google Shape;114;p56"/>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15" name="Google Shape;115;p56"/>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56"/>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17" name="Google Shape;117;p56"/>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pic>
        <p:nvPicPr>
          <p:cNvPr id="118" name="Google Shape;118;p56"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
        <p:nvSpPr>
          <p:cNvPr id="119" name="Google Shape;119;p56"/>
          <p:cNvSpPr txBox="1"/>
          <p:nvPr/>
        </p:nvSpPr>
        <p:spPr>
          <a:xfrm>
            <a:off x="11651063" y="51410"/>
            <a:ext cx="506619" cy="338500"/>
          </a:xfrm>
          <a:prstGeom prst="rect">
            <a:avLst/>
          </a:prstGeom>
          <a:solidFill>
            <a:srgbClr val="0070C0"/>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PB</a:t>
            </a:r>
            <a:endParaRPr sz="1400" b="1" i="0" u="none" strike="noStrike" cap="none">
              <a:solidFill>
                <a:schemeClr val="lt1"/>
              </a:solidFill>
              <a:latin typeface="Arial"/>
              <a:ea typeface="Arial"/>
              <a:cs typeface="Arial"/>
              <a:sym typeface="Arial"/>
            </a:endParaRPr>
          </a:p>
        </p:txBody>
      </p:sp>
      <p:pic>
        <p:nvPicPr>
          <p:cNvPr id="120" name="Google Shape;120;p56"/>
          <p:cNvPicPr preferRelativeResize="0"/>
          <p:nvPr/>
        </p:nvPicPr>
        <p:blipFill rotWithShape="1">
          <a:blip r:embed="rId3">
            <a:alphaModFix/>
          </a:blip>
          <a:srcRect/>
          <a:stretch/>
        </p:blipFill>
        <p:spPr>
          <a:xfrm>
            <a:off x="11541564" y="450977"/>
            <a:ext cx="469925" cy="438719"/>
          </a:xfrm>
          <a:prstGeom prst="rect">
            <a:avLst/>
          </a:prstGeom>
          <a:noFill/>
          <a:ln>
            <a:noFill/>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7768952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lide PA">
  <p:cSld name="Slide PA">
    <p:spTree>
      <p:nvGrpSpPr>
        <p:cNvPr id="1" name="Shape 121"/>
        <p:cNvGrpSpPr/>
        <p:nvPr/>
      </p:nvGrpSpPr>
      <p:grpSpPr>
        <a:xfrm>
          <a:off x="0" y="0"/>
          <a:ext cx="0" cy="0"/>
          <a:chOff x="0" y="0"/>
          <a:chExt cx="0" cy="0"/>
        </a:xfrm>
      </p:grpSpPr>
      <p:grpSp>
        <p:nvGrpSpPr>
          <p:cNvPr id="122" name="Google Shape;122;p57"/>
          <p:cNvGrpSpPr/>
          <p:nvPr/>
        </p:nvGrpSpPr>
        <p:grpSpPr>
          <a:xfrm>
            <a:off x="0" y="2"/>
            <a:ext cx="12192000" cy="6858001"/>
            <a:chOff x="0" y="0"/>
            <a:chExt cx="13716000" cy="10287000"/>
          </a:xfrm>
        </p:grpSpPr>
        <p:sp>
          <p:nvSpPr>
            <p:cNvPr id="123" name="Google Shape;123;p57"/>
            <p:cNvSpPr/>
            <p:nvPr/>
          </p:nvSpPr>
          <p:spPr>
            <a:xfrm>
              <a:off x="0" y="0"/>
              <a:ext cx="13716000" cy="10287000"/>
            </a:xfrm>
            <a:prstGeom prst="rect">
              <a:avLst/>
            </a:prstGeom>
            <a:solidFill>
              <a:srgbClr val="8BC1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24" name="Google Shape;124;p57"/>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25" name="Google Shape;125;p57"/>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26" name="Google Shape;126;p57"/>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57"/>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28" name="Google Shape;128;p57"/>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pic>
        <p:nvPicPr>
          <p:cNvPr id="129" name="Google Shape;129;p57"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pic>
        <p:nvPicPr>
          <p:cNvPr id="130" name="Google Shape;130;p57"/>
          <p:cNvPicPr preferRelativeResize="0"/>
          <p:nvPr/>
        </p:nvPicPr>
        <p:blipFill rotWithShape="1">
          <a:blip r:embed="rId3">
            <a:alphaModFix/>
          </a:blip>
          <a:srcRect/>
          <a:stretch/>
        </p:blipFill>
        <p:spPr>
          <a:xfrm>
            <a:off x="11591277" y="423251"/>
            <a:ext cx="490171" cy="490175"/>
          </a:xfrm>
          <a:prstGeom prst="rect">
            <a:avLst/>
          </a:prstGeom>
          <a:noFill/>
          <a:ln>
            <a:noFill/>
          </a:ln>
        </p:spPr>
      </p:pic>
      <p:sp>
        <p:nvSpPr>
          <p:cNvPr id="131" name="Google Shape;131;p57"/>
          <p:cNvSpPr txBox="1"/>
          <p:nvPr/>
        </p:nvSpPr>
        <p:spPr>
          <a:xfrm>
            <a:off x="11609718" y="111415"/>
            <a:ext cx="453292" cy="553943"/>
          </a:xfrm>
          <a:prstGeom prst="rect">
            <a:avLst/>
          </a:prstGeom>
          <a:solidFill>
            <a:srgbClr val="8BC145"/>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PA</a:t>
            </a:r>
            <a:endParaRPr sz="14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604381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lide Clôture">
  <p:cSld name="Slide Clôture">
    <p:spTree>
      <p:nvGrpSpPr>
        <p:cNvPr id="1" name="Shape 132"/>
        <p:cNvGrpSpPr/>
        <p:nvPr/>
      </p:nvGrpSpPr>
      <p:grpSpPr>
        <a:xfrm>
          <a:off x="0" y="0"/>
          <a:ext cx="0" cy="0"/>
          <a:chOff x="0" y="0"/>
          <a:chExt cx="0" cy="0"/>
        </a:xfrm>
      </p:grpSpPr>
      <p:grpSp>
        <p:nvGrpSpPr>
          <p:cNvPr id="133" name="Google Shape;133;p58"/>
          <p:cNvGrpSpPr/>
          <p:nvPr/>
        </p:nvGrpSpPr>
        <p:grpSpPr>
          <a:xfrm>
            <a:off x="0" y="2"/>
            <a:ext cx="12192000" cy="6858001"/>
            <a:chOff x="0" y="0"/>
            <a:chExt cx="13716000" cy="10287000"/>
          </a:xfrm>
        </p:grpSpPr>
        <p:sp>
          <p:nvSpPr>
            <p:cNvPr id="134" name="Google Shape;134;p58"/>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35" name="Google Shape;135;p58"/>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36" name="Google Shape;136;p58"/>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37" name="Google Shape;137;p58"/>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58"/>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39" name="Google Shape;139;p58"/>
          <p:cNvSpPr txBox="1">
            <a:spLocks noGrp="1"/>
          </p:cNvSpPr>
          <p:nvPr>
            <p:ph type="body" idx="2"/>
          </p:nvPr>
        </p:nvSpPr>
        <p:spPr>
          <a:xfrm>
            <a:off x="1030288" y="668339"/>
            <a:ext cx="10277475" cy="26828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40" name="Google Shape;140;p58"/>
          <p:cNvSpPr/>
          <p:nvPr/>
        </p:nvSpPr>
        <p:spPr>
          <a:xfrm>
            <a:off x="11810036" y="23011"/>
            <a:ext cx="291709" cy="369291"/>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91433" tIns="45700" rIns="91433"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C</a:t>
            </a:r>
            <a:endParaRPr sz="1800" b="1" i="0" u="none" strike="noStrike" cap="none">
              <a:solidFill>
                <a:srgbClr val="FFFFFF"/>
              </a:solidFill>
              <a:latin typeface="Arial"/>
              <a:ea typeface="Arial"/>
              <a:cs typeface="Arial"/>
              <a:sym typeface="Arial"/>
            </a:endParaRPr>
          </a:p>
        </p:txBody>
      </p:sp>
      <p:pic>
        <p:nvPicPr>
          <p:cNvPr id="141" name="Google Shape;141;p58"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1217859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142"/>
        <p:cNvGrpSpPr/>
        <p:nvPr/>
      </p:nvGrpSpPr>
      <p:grpSpPr>
        <a:xfrm>
          <a:off x="0" y="0"/>
          <a:ext cx="0" cy="0"/>
          <a:chOff x="0" y="0"/>
          <a:chExt cx="0" cy="0"/>
        </a:xfrm>
      </p:grpSpPr>
      <p:sp>
        <p:nvSpPr>
          <p:cNvPr id="143" name="Google Shape;143;p5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9"/>
          <p:cNvSpPr txBox="1">
            <a:spLocks noGrp="1"/>
          </p:cNvSpPr>
          <p:nvPr>
            <p:ph type="subTitle" idx="1"/>
          </p:nvPr>
        </p:nvSpPr>
        <p:spPr>
          <a:xfrm>
            <a:off x="1524000" y="3602037"/>
            <a:ext cx="9144000" cy="16557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2400"/>
            </a:lvl1pPr>
            <a:lvl2pPr lvl="1" algn="ctr">
              <a:lnSpc>
                <a:spcPct val="90000"/>
              </a:lnSpc>
              <a:spcBef>
                <a:spcPts val="500"/>
              </a:spcBef>
              <a:spcAft>
                <a:spcPts val="0"/>
              </a:spcAft>
              <a:buClr>
                <a:schemeClr val="dk1"/>
              </a:buClr>
              <a:buSzPts val="1500"/>
              <a:buNone/>
              <a:defRPr sz="2000"/>
            </a:lvl2pPr>
            <a:lvl3pPr lvl="2" algn="ctr">
              <a:lnSpc>
                <a:spcPct val="90000"/>
              </a:lnSpc>
              <a:spcBef>
                <a:spcPts val="500"/>
              </a:spcBef>
              <a:spcAft>
                <a:spcPts val="0"/>
              </a:spcAft>
              <a:buClr>
                <a:schemeClr val="dk1"/>
              </a:buClr>
              <a:buSzPts val="1350"/>
              <a:buNone/>
              <a:defRPr sz="1800"/>
            </a:lvl3pPr>
            <a:lvl4pPr lvl="3" algn="ctr">
              <a:lnSpc>
                <a:spcPct val="90000"/>
              </a:lnSpc>
              <a:spcBef>
                <a:spcPts val="500"/>
              </a:spcBef>
              <a:spcAft>
                <a:spcPts val="0"/>
              </a:spcAft>
              <a:buClr>
                <a:schemeClr val="dk1"/>
              </a:buClr>
              <a:buSzPts val="1200"/>
              <a:buNone/>
              <a:defRPr sz="1600"/>
            </a:lvl4pPr>
            <a:lvl5pPr lvl="4" algn="ctr">
              <a:lnSpc>
                <a:spcPct val="90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a:p>
        </p:txBody>
      </p:sp>
      <p:sp>
        <p:nvSpPr>
          <p:cNvPr id="145" name="Google Shape;145;p5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5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5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428759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148"/>
        <p:cNvGrpSpPr/>
        <p:nvPr/>
      </p:nvGrpSpPr>
      <p:grpSpPr>
        <a:xfrm>
          <a:off x="0" y="0"/>
          <a:ext cx="0" cy="0"/>
          <a:chOff x="0" y="0"/>
          <a:chExt cx="0" cy="0"/>
        </a:xfrm>
      </p:grpSpPr>
      <p:sp>
        <p:nvSpPr>
          <p:cNvPr id="149" name="Google Shape;149;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60"/>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51" name="Google Shape;151;p6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6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6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5650934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154"/>
        <p:cNvGrpSpPr/>
        <p:nvPr/>
      </p:nvGrpSpPr>
      <p:grpSpPr>
        <a:xfrm>
          <a:off x="0" y="0"/>
          <a:ext cx="0" cy="0"/>
          <a:chOff x="0" y="0"/>
          <a:chExt cx="0" cy="0"/>
        </a:xfrm>
      </p:grpSpPr>
      <p:sp>
        <p:nvSpPr>
          <p:cNvPr id="155" name="Google Shape;155;p6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61"/>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757575"/>
              </a:buClr>
              <a:buSzPts val="1800"/>
              <a:buNone/>
              <a:defRPr sz="2400">
                <a:solidFill>
                  <a:srgbClr val="757575"/>
                </a:solidFill>
              </a:defRPr>
            </a:lvl1pPr>
            <a:lvl2pPr marL="1219170" lvl="1" indent="-304792" algn="l">
              <a:lnSpc>
                <a:spcPct val="90000"/>
              </a:lnSpc>
              <a:spcBef>
                <a:spcPts val="500"/>
              </a:spcBef>
              <a:spcAft>
                <a:spcPts val="0"/>
              </a:spcAft>
              <a:buClr>
                <a:srgbClr val="757575"/>
              </a:buClr>
              <a:buSzPts val="1500"/>
              <a:buNone/>
              <a:defRPr sz="2000">
                <a:solidFill>
                  <a:srgbClr val="757575"/>
                </a:solidFill>
              </a:defRPr>
            </a:lvl2pPr>
            <a:lvl3pPr marL="1828754" lvl="2" indent="-304792" algn="l">
              <a:lnSpc>
                <a:spcPct val="90000"/>
              </a:lnSpc>
              <a:spcBef>
                <a:spcPts val="500"/>
              </a:spcBef>
              <a:spcAft>
                <a:spcPts val="0"/>
              </a:spcAft>
              <a:buClr>
                <a:srgbClr val="757575"/>
              </a:buClr>
              <a:buSzPts val="1350"/>
              <a:buNone/>
              <a:defRPr sz="1800">
                <a:solidFill>
                  <a:srgbClr val="757575"/>
                </a:solidFill>
              </a:defRPr>
            </a:lvl3pPr>
            <a:lvl4pPr marL="2438339" lvl="3" indent="-304792" algn="l">
              <a:lnSpc>
                <a:spcPct val="90000"/>
              </a:lnSpc>
              <a:spcBef>
                <a:spcPts val="500"/>
              </a:spcBef>
              <a:spcAft>
                <a:spcPts val="0"/>
              </a:spcAft>
              <a:buClr>
                <a:srgbClr val="757575"/>
              </a:buClr>
              <a:buSzPts val="1200"/>
              <a:buNone/>
              <a:defRPr sz="1600">
                <a:solidFill>
                  <a:srgbClr val="757575"/>
                </a:solidFill>
              </a:defRPr>
            </a:lvl4pPr>
            <a:lvl5pPr marL="3047924" lvl="4" indent="-304792" algn="l">
              <a:lnSpc>
                <a:spcPct val="90000"/>
              </a:lnSpc>
              <a:spcBef>
                <a:spcPts val="500"/>
              </a:spcBef>
              <a:spcAft>
                <a:spcPts val="0"/>
              </a:spcAft>
              <a:buClr>
                <a:srgbClr val="757575"/>
              </a:buClr>
              <a:buSzPts val="1200"/>
              <a:buNone/>
              <a:defRPr sz="1600">
                <a:solidFill>
                  <a:srgbClr val="757575"/>
                </a:solidFill>
              </a:defRPr>
            </a:lvl5pPr>
            <a:lvl6pPr marL="3657509" lvl="5" indent="-304792" algn="l">
              <a:lnSpc>
                <a:spcPct val="90000"/>
              </a:lnSpc>
              <a:spcBef>
                <a:spcPts val="500"/>
              </a:spcBef>
              <a:spcAft>
                <a:spcPts val="0"/>
              </a:spcAft>
              <a:buClr>
                <a:srgbClr val="757575"/>
              </a:buClr>
              <a:buSzPts val="1200"/>
              <a:buNone/>
              <a:defRPr sz="1600">
                <a:solidFill>
                  <a:srgbClr val="757575"/>
                </a:solidFill>
              </a:defRPr>
            </a:lvl6pPr>
            <a:lvl7pPr marL="4267093" lvl="6" indent="-304792" algn="l">
              <a:lnSpc>
                <a:spcPct val="90000"/>
              </a:lnSpc>
              <a:spcBef>
                <a:spcPts val="500"/>
              </a:spcBef>
              <a:spcAft>
                <a:spcPts val="0"/>
              </a:spcAft>
              <a:buClr>
                <a:srgbClr val="757575"/>
              </a:buClr>
              <a:buSzPts val="1200"/>
              <a:buNone/>
              <a:defRPr sz="1600">
                <a:solidFill>
                  <a:srgbClr val="757575"/>
                </a:solidFill>
              </a:defRPr>
            </a:lvl7pPr>
            <a:lvl8pPr marL="4876678" lvl="7" indent="-304792" algn="l">
              <a:lnSpc>
                <a:spcPct val="90000"/>
              </a:lnSpc>
              <a:spcBef>
                <a:spcPts val="500"/>
              </a:spcBef>
              <a:spcAft>
                <a:spcPts val="0"/>
              </a:spcAft>
              <a:buClr>
                <a:srgbClr val="757575"/>
              </a:buClr>
              <a:buSzPts val="1200"/>
              <a:buNone/>
              <a:defRPr sz="1600">
                <a:solidFill>
                  <a:srgbClr val="757575"/>
                </a:solidFill>
              </a:defRPr>
            </a:lvl8pPr>
            <a:lvl9pPr marL="5486263" lvl="8" indent="-304792" algn="l">
              <a:lnSpc>
                <a:spcPct val="90000"/>
              </a:lnSpc>
              <a:spcBef>
                <a:spcPts val="500"/>
              </a:spcBef>
              <a:spcAft>
                <a:spcPts val="0"/>
              </a:spcAft>
              <a:buClr>
                <a:srgbClr val="757575"/>
              </a:buClr>
              <a:buSzPts val="1200"/>
              <a:buNone/>
              <a:defRPr sz="1600">
                <a:solidFill>
                  <a:srgbClr val="757575"/>
                </a:solidFill>
              </a:defRPr>
            </a:lvl9pPr>
          </a:lstStyle>
          <a:p>
            <a:endParaRPr/>
          </a:p>
        </p:txBody>
      </p:sp>
      <p:sp>
        <p:nvSpPr>
          <p:cNvPr id="157" name="Google Shape;157;p6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6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6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4141183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eux contenus" type="twoObj">
  <p:cSld name="Deux contenus">
    <p:spTree>
      <p:nvGrpSpPr>
        <p:cNvPr id="1" name="Shape 160"/>
        <p:cNvGrpSpPr/>
        <p:nvPr/>
      </p:nvGrpSpPr>
      <p:grpSpPr>
        <a:xfrm>
          <a:off x="0" y="0"/>
          <a:ext cx="0" cy="0"/>
          <a:chOff x="0" y="0"/>
          <a:chExt cx="0" cy="0"/>
        </a:xfrm>
      </p:grpSpPr>
      <p:sp>
        <p:nvSpPr>
          <p:cNvPr id="161" name="Google Shape;161;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62"/>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3" name="Google Shape;163;p62"/>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4" name="Google Shape;164;p6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6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6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8594625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167"/>
        <p:cNvGrpSpPr/>
        <p:nvPr/>
      </p:nvGrpSpPr>
      <p:grpSpPr>
        <a:xfrm>
          <a:off x="0" y="0"/>
          <a:ext cx="0" cy="0"/>
          <a:chOff x="0" y="0"/>
          <a:chExt cx="0" cy="0"/>
        </a:xfrm>
      </p:grpSpPr>
      <p:sp>
        <p:nvSpPr>
          <p:cNvPr id="168" name="Google Shape;168;p6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63"/>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170" name="Google Shape;170;p63"/>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71" name="Google Shape;171;p63"/>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172" name="Google Shape;172;p63"/>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73" name="Google Shape;173;p6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6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6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0339265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176"/>
        <p:cNvGrpSpPr/>
        <p:nvPr/>
      </p:nvGrpSpPr>
      <p:grpSpPr>
        <a:xfrm>
          <a:off x="0" y="0"/>
          <a:ext cx="0" cy="0"/>
          <a:chOff x="0" y="0"/>
          <a:chExt cx="0" cy="0"/>
        </a:xfrm>
      </p:grpSpPr>
      <p:sp>
        <p:nvSpPr>
          <p:cNvPr id="177" name="Google Shape;177;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6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6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6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160524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181"/>
        <p:cNvGrpSpPr/>
        <p:nvPr/>
      </p:nvGrpSpPr>
      <p:grpSpPr>
        <a:xfrm>
          <a:off x="0" y="0"/>
          <a:ext cx="0" cy="0"/>
          <a:chOff x="0" y="0"/>
          <a:chExt cx="0" cy="0"/>
        </a:xfrm>
      </p:grpSpPr>
      <p:sp>
        <p:nvSpPr>
          <p:cNvPr id="182" name="Google Shape;182;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65"/>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609585" lvl="0" indent="-507987" algn="l">
              <a:lnSpc>
                <a:spcPct val="90000"/>
              </a:lnSpc>
              <a:spcBef>
                <a:spcPts val="1000"/>
              </a:spcBef>
              <a:spcAft>
                <a:spcPts val="0"/>
              </a:spcAft>
              <a:buClr>
                <a:schemeClr val="dk1"/>
              </a:buClr>
              <a:buSzPts val="2400"/>
              <a:buChar char="•"/>
              <a:defRPr sz="3200"/>
            </a:lvl1pPr>
            <a:lvl2pPr marL="1219170" lvl="1" indent="-482588" algn="l">
              <a:lnSpc>
                <a:spcPct val="90000"/>
              </a:lnSpc>
              <a:spcBef>
                <a:spcPts val="500"/>
              </a:spcBef>
              <a:spcAft>
                <a:spcPts val="0"/>
              </a:spcAft>
              <a:buClr>
                <a:schemeClr val="dk1"/>
              </a:buClr>
              <a:buSzPts val="2100"/>
              <a:buChar char="•"/>
              <a:defRPr sz="2800"/>
            </a:lvl2pPr>
            <a:lvl3pPr marL="1828754" lvl="2" indent="-457189" algn="l">
              <a:lnSpc>
                <a:spcPct val="90000"/>
              </a:lnSpc>
              <a:spcBef>
                <a:spcPts val="500"/>
              </a:spcBef>
              <a:spcAft>
                <a:spcPts val="0"/>
              </a:spcAft>
              <a:buClr>
                <a:schemeClr val="dk1"/>
              </a:buClr>
              <a:buSzPts val="1800"/>
              <a:buChar char="•"/>
              <a:defRPr sz="2400"/>
            </a:lvl3pPr>
            <a:lvl4pPr marL="2438339" lvl="3" indent="-431789" algn="l">
              <a:lnSpc>
                <a:spcPct val="90000"/>
              </a:lnSpc>
              <a:spcBef>
                <a:spcPts val="500"/>
              </a:spcBef>
              <a:spcAft>
                <a:spcPts val="0"/>
              </a:spcAft>
              <a:buClr>
                <a:schemeClr val="dk1"/>
              </a:buClr>
              <a:buSzPts val="1500"/>
              <a:buChar char="•"/>
              <a:defRPr sz="2000"/>
            </a:lvl4pPr>
            <a:lvl5pPr marL="3047924" lvl="4" indent="-431789" algn="l">
              <a:lnSpc>
                <a:spcPct val="90000"/>
              </a:lnSpc>
              <a:spcBef>
                <a:spcPts val="500"/>
              </a:spcBef>
              <a:spcAft>
                <a:spcPts val="0"/>
              </a:spcAft>
              <a:buClr>
                <a:schemeClr val="dk1"/>
              </a:buClr>
              <a:buSzPts val="1500"/>
              <a:buChar char="•"/>
              <a:defRPr sz="2000"/>
            </a:lvl5pPr>
            <a:lvl6pPr marL="3657509" lvl="5" indent="-431789" algn="l">
              <a:lnSpc>
                <a:spcPct val="90000"/>
              </a:lnSpc>
              <a:spcBef>
                <a:spcPts val="500"/>
              </a:spcBef>
              <a:spcAft>
                <a:spcPts val="0"/>
              </a:spcAft>
              <a:buClr>
                <a:schemeClr val="dk1"/>
              </a:buClr>
              <a:buSzPts val="1500"/>
              <a:buChar char="•"/>
              <a:defRPr sz="2000"/>
            </a:lvl6pPr>
            <a:lvl7pPr marL="4267093" lvl="6" indent="-431789" algn="l">
              <a:lnSpc>
                <a:spcPct val="90000"/>
              </a:lnSpc>
              <a:spcBef>
                <a:spcPts val="500"/>
              </a:spcBef>
              <a:spcAft>
                <a:spcPts val="0"/>
              </a:spcAft>
              <a:buClr>
                <a:schemeClr val="dk1"/>
              </a:buClr>
              <a:buSzPts val="1500"/>
              <a:buChar char="•"/>
              <a:defRPr sz="2000"/>
            </a:lvl7pPr>
            <a:lvl8pPr marL="4876678" lvl="7" indent="-431789" algn="l">
              <a:lnSpc>
                <a:spcPct val="90000"/>
              </a:lnSpc>
              <a:spcBef>
                <a:spcPts val="500"/>
              </a:spcBef>
              <a:spcAft>
                <a:spcPts val="0"/>
              </a:spcAft>
              <a:buClr>
                <a:schemeClr val="dk1"/>
              </a:buClr>
              <a:buSzPts val="1500"/>
              <a:buChar char="•"/>
              <a:defRPr sz="2000"/>
            </a:lvl8pPr>
            <a:lvl9pPr marL="5486263" lvl="8" indent="-431789" algn="l">
              <a:lnSpc>
                <a:spcPct val="90000"/>
              </a:lnSpc>
              <a:spcBef>
                <a:spcPts val="500"/>
              </a:spcBef>
              <a:spcAft>
                <a:spcPts val="0"/>
              </a:spcAft>
              <a:buClr>
                <a:schemeClr val="dk1"/>
              </a:buClr>
              <a:buSzPts val="1500"/>
              <a:buChar char="•"/>
              <a:defRPr sz="2000"/>
            </a:lvl9pPr>
          </a:lstStyle>
          <a:p>
            <a:endParaRPr/>
          </a:p>
        </p:txBody>
      </p:sp>
      <p:sp>
        <p:nvSpPr>
          <p:cNvPr id="184" name="Google Shape;184;p65"/>
          <p:cNvSpPr txBox="1">
            <a:spLocks noGrp="1"/>
          </p:cNvSpPr>
          <p:nvPr>
            <p:ph type="body" idx="2"/>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185" name="Google Shape;185;p6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6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6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6183667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188"/>
        <p:cNvGrpSpPr/>
        <p:nvPr/>
      </p:nvGrpSpPr>
      <p:grpSpPr>
        <a:xfrm>
          <a:off x="0" y="0"/>
          <a:ext cx="0" cy="0"/>
          <a:chOff x="0" y="0"/>
          <a:chExt cx="0" cy="0"/>
        </a:xfrm>
      </p:grpSpPr>
      <p:sp>
        <p:nvSpPr>
          <p:cNvPr id="189" name="Google Shape;189;p6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66"/>
          <p:cNvSpPr>
            <a:spLocks noGrp="1"/>
          </p:cNvSpPr>
          <p:nvPr>
            <p:ph type="pic" idx="2"/>
          </p:nvPr>
        </p:nvSpPr>
        <p:spPr>
          <a:xfrm>
            <a:off x="5183188" y="987426"/>
            <a:ext cx="6172200" cy="4873625"/>
          </a:xfrm>
          <a:prstGeom prst="rect">
            <a:avLst/>
          </a:prstGeom>
          <a:noFill/>
          <a:ln>
            <a:noFill/>
          </a:ln>
        </p:spPr>
        <p:txBody>
          <a:bodyPr/>
          <a:lstStyle/>
          <a:p>
            <a:endParaRPr lang="fr-FR"/>
          </a:p>
        </p:txBody>
      </p:sp>
      <p:sp>
        <p:nvSpPr>
          <p:cNvPr id="191" name="Google Shape;191;p66"/>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192" name="Google Shape;192;p6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6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6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7649515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195"/>
        <p:cNvGrpSpPr/>
        <p:nvPr/>
      </p:nvGrpSpPr>
      <p:grpSpPr>
        <a:xfrm>
          <a:off x="0" y="0"/>
          <a:ext cx="0" cy="0"/>
          <a:chOff x="0" y="0"/>
          <a:chExt cx="0" cy="0"/>
        </a:xfrm>
      </p:grpSpPr>
      <p:sp>
        <p:nvSpPr>
          <p:cNvPr id="196" name="Google Shape;196;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p67"/>
          <p:cNvSpPr txBox="1">
            <a:spLocks noGrp="1"/>
          </p:cNvSpPr>
          <p:nvPr>
            <p:ph type="body" idx="1"/>
          </p:nvPr>
        </p:nvSpPr>
        <p:spPr>
          <a:xfrm rot="5400000">
            <a:off x="3920331" y="-1256505"/>
            <a:ext cx="4351339" cy="105156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98" name="Google Shape;198;p6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6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6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567524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201"/>
        <p:cNvGrpSpPr/>
        <p:nvPr/>
      </p:nvGrpSpPr>
      <p:grpSpPr>
        <a:xfrm>
          <a:off x="0" y="0"/>
          <a:ext cx="0" cy="0"/>
          <a:chOff x="0" y="0"/>
          <a:chExt cx="0" cy="0"/>
        </a:xfrm>
      </p:grpSpPr>
      <p:sp>
        <p:nvSpPr>
          <p:cNvPr id="202" name="Google Shape;202;p68"/>
          <p:cNvSpPr txBox="1">
            <a:spLocks noGrp="1"/>
          </p:cNvSpPr>
          <p:nvPr>
            <p:ph type="title"/>
          </p:nvPr>
        </p:nvSpPr>
        <p:spPr>
          <a:xfrm rot="5400000">
            <a:off x="7133431" y="1956595"/>
            <a:ext cx="5811839"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68"/>
          <p:cNvSpPr txBox="1">
            <a:spLocks noGrp="1"/>
          </p:cNvSpPr>
          <p:nvPr>
            <p:ph type="body" idx="1"/>
          </p:nvPr>
        </p:nvSpPr>
        <p:spPr>
          <a:xfrm rot="5400000">
            <a:off x="1799431" y="-596105"/>
            <a:ext cx="5811839" cy="77343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204" name="Google Shape;204;p6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p6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6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0022567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07"/>
        <p:cNvGrpSpPr/>
        <p:nvPr/>
      </p:nvGrpSpPr>
      <p:grpSpPr>
        <a:xfrm>
          <a:off x="0" y="0"/>
          <a:ext cx="0" cy="0"/>
          <a:chOff x="0" y="0"/>
          <a:chExt cx="0" cy="0"/>
        </a:xfrm>
      </p:grpSpPr>
      <p:sp>
        <p:nvSpPr>
          <p:cNvPr id="208" name="Google Shape;208;p69"/>
          <p:cNvSpPr txBox="1">
            <a:spLocks noGrp="1"/>
          </p:cNvSpPr>
          <p:nvPr>
            <p:ph type="title"/>
          </p:nvPr>
        </p:nvSpPr>
        <p:spPr>
          <a:xfrm>
            <a:off x="2621732" y="2174787"/>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 name="Google Shape;209;p69"/>
          <p:cNvSpPr txBox="1">
            <a:spLocks noGrp="1"/>
          </p:cNvSpPr>
          <p:nvPr>
            <p:ph type="subTitle" idx="1"/>
          </p:nvPr>
        </p:nvSpPr>
        <p:spPr>
          <a:xfrm>
            <a:off x="2621744" y="2838921"/>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0" name="Google Shape;210;p69"/>
          <p:cNvSpPr txBox="1">
            <a:spLocks noGrp="1"/>
          </p:cNvSpPr>
          <p:nvPr>
            <p:ph type="subTitle" idx="2"/>
          </p:nvPr>
        </p:nvSpPr>
        <p:spPr>
          <a:xfrm>
            <a:off x="8020252" y="2838921"/>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1" name="Google Shape;211;p69"/>
          <p:cNvSpPr txBox="1">
            <a:spLocks noGrp="1"/>
          </p:cNvSpPr>
          <p:nvPr>
            <p:ph type="title" idx="3"/>
          </p:nvPr>
        </p:nvSpPr>
        <p:spPr>
          <a:xfrm>
            <a:off x="2621768"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69"/>
          <p:cNvSpPr txBox="1">
            <a:spLocks noGrp="1"/>
          </p:cNvSpPr>
          <p:nvPr>
            <p:ph type="subTitle" idx="4"/>
          </p:nvPr>
        </p:nvSpPr>
        <p:spPr>
          <a:xfrm>
            <a:off x="2621744" y="4835433"/>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3" name="Google Shape;213;p69"/>
          <p:cNvSpPr txBox="1">
            <a:spLocks noGrp="1"/>
          </p:cNvSpPr>
          <p:nvPr>
            <p:ph type="subTitle" idx="5"/>
          </p:nvPr>
        </p:nvSpPr>
        <p:spPr>
          <a:xfrm>
            <a:off x="8020252" y="4835433"/>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4" name="Google Shape;214;p69"/>
          <p:cNvSpPr txBox="1">
            <a:spLocks noGrp="1"/>
          </p:cNvSpPr>
          <p:nvPr>
            <p:ph type="title" idx="6"/>
          </p:nvPr>
        </p:nvSpPr>
        <p:spPr>
          <a:xfrm>
            <a:off x="1097755"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69"/>
          <p:cNvSpPr txBox="1">
            <a:spLocks noGrp="1"/>
          </p:cNvSpPr>
          <p:nvPr>
            <p:ph type="title" idx="7"/>
          </p:nvPr>
        </p:nvSpPr>
        <p:spPr>
          <a:xfrm>
            <a:off x="1097755"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69"/>
          <p:cNvSpPr txBox="1">
            <a:spLocks noGrp="1"/>
          </p:cNvSpPr>
          <p:nvPr>
            <p:ph type="title" idx="8"/>
          </p:nvPr>
        </p:nvSpPr>
        <p:spPr>
          <a:xfrm>
            <a:off x="6496263"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69"/>
          <p:cNvSpPr txBox="1">
            <a:spLocks noGrp="1"/>
          </p:cNvSpPr>
          <p:nvPr>
            <p:ph type="title" idx="9"/>
          </p:nvPr>
        </p:nvSpPr>
        <p:spPr>
          <a:xfrm>
            <a:off x="6496263"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69"/>
          <p:cNvSpPr txBox="1">
            <a:spLocks noGrp="1"/>
          </p:cNvSpPr>
          <p:nvPr>
            <p:ph type="title" idx="13"/>
          </p:nvPr>
        </p:nvSpPr>
        <p:spPr>
          <a:xfrm>
            <a:off x="8020264" y="2174787"/>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69"/>
          <p:cNvSpPr txBox="1">
            <a:spLocks noGrp="1"/>
          </p:cNvSpPr>
          <p:nvPr>
            <p:ph type="title" idx="14"/>
          </p:nvPr>
        </p:nvSpPr>
        <p:spPr>
          <a:xfrm>
            <a:off x="8020300"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69"/>
          <p:cNvSpPr txBox="1">
            <a:spLocks noGrp="1"/>
          </p:cNvSpPr>
          <p:nvPr>
            <p:ph type="title" idx="15"/>
          </p:nvPr>
        </p:nvSpPr>
        <p:spPr>
          <a:xfrm>
            <a:off x="959997" y="593375"/>
            <a:ext cx="10272003" cy="763596"/>
          </a:xfrm>
          <a:prstGeom prst="rect">
            <a:avLst/>
          </a:prstGeom>
          <a:noFill/>
          <a:ln>
            <a:noFill/>
          </a:ln>
        </p:spPr>
        <p:txBody>
          <a:bodyPr spcFirstLastPara="1" wrap="square" lIns="91425" tIns="68550" rIns="91425" bIns="68550" anchor="t" anchorCtr="0">
            <a:noAutofit/>
          </a:bodyPr>
          <a:lstStyle>
            <a:lvl1pPr lvl="0" algn="l">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600888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theme" Target="../theme/theme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4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46" name="Google Shape;46;p4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47" name="Google Shape;47;p4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48" name="Google Shape;48;p4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452907401"/>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40.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4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9.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8" Type="http://schemas.openxmlformats.org/officeDocument/2006/relationships/image" Target="../media/image660.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5.png"/><Relationship Id="rId11" Type="http://schemas.openxmlformats.org/officeDocument/2006/relationships/image" Target="../media/image620.png"/><Relationship Id="rId5" Type="http://schemas.openxmlformats.org/officeDocument/2006/relationships/image" Target="../media/image64.png"/><Relationship Id="rId10" Type="http://schemas.openxmlformats.org/officeDocument/2006/relationships/image" Target="../media/image68.png"/><Relationship Id="rId4" Type="http://schemas.openxmlformats.org/officeDocument/2006/relationships/image" Target="../media/image63.png"/><Relationship Id="rId9"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76.png"/><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1.xml"/><Relationship Id="rId4" Type="http://schemas.openxmlformats.org/officeDocument/2006/relationships/image" Target="../media/image50.png"/></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1.png"/><Relationship Id="rId1" Type="http://schemas.openxmlformats.org/officeDocument/2006/relationships/slideLayout" Target="../slideLayouts/slideLayout4.xml"/><Relationship Id="rId5" Type="http://schemas.openxmlformats.org/officeDocument/2006/relationships/image" Target="../media/image79.png"/><Relationship Id="rId4" Type="http://schemas.openxmlformats.org/officeDocument/2006/relationships/image" Target="../media/image7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80.png"/></Relationships>
</file>

<file path=ppt/slides/_rels/slide4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5" Type="http://schemas.openxmlformats.org/officeDocument/2006/relationships/image" Target="../media/image820.png"/><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2.png"/></Relationships>
</file>

<file path=ppt/slides/_rels/slide45.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image" Target="../media/image82.png"/><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8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92.png"/></Relationships>
</file>

<file path=ppt/slides/_rels/slide5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6693265"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6693265" cy="522000"/>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Congruence des triangles</a:t>
            </a: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7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3</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4843667" cy="521999"/>
          </a:xfrm>
          <a:prstGeom prst="rect">
            <a:avLst/>
          </a:prstGeom>
        </p:spPr>
        <p:txBody>
          <a:bodyPr anchor="ctr">
            <a:normAutofit fontScale="92500" lnSpcReduction="10000"/>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dirty="0"/>
              <a:t>Vérifier si deux triangles sont congrus en comparant leurs côtés deux à deux (CCC)</a:t>
            </a: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t>Qui peut me rappeler la signification de ces icônes?</a:t>
            </a:r>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endParaRPr lang="fr-FR"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endParaRPr lang="fr-FR"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lève la main pour participer</a:t>
            </a:r>
            <a:endParaRPr lang="fr-FR" sz="120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12"/>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0" name="Google Shape;310;p12"/>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 name="Google Shape;311;p12"/>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Voici une situation en classe. Que remarquez-vous ? Ce comportement est-il approprié ? Pourquoi ? Que faudrait-il améliorer ou changer ?</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 name="Google Shape;312;p12"/>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400" b="0" i="1" u="none" strike="noStrike" kern="0" cap="none" spc="0" normalizeH="0" baseline="0" noProof="0">
                <a:ln>
                  <a:noFill/>
                </a:ln>
                <a:solidFill>
                  <a:srgbClr val="000000"/>
                </a:solidFill>
                <a:effectLst/>
                <a:uLnTx/>
                <a:uFillTx/>
                <a:latin typeface="Calibri"/>
                <a:ea typeface="Calibri"/>
                <a:cs typeface="Calibri"/>
                <a:sym typeface="Calibri"/>
              </a:rPr>
              <a:t>Demander à 3 élèves au hasard en justifiant leurs réponses</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3"/>
          <p:cNvSpPr txBox="1"/>
          <p:nvPr/>
        </p:nvSpPr>
        <p:spPr>
          <a:xfrm>
            <a:off x="3276599" y="5167674"/>
            <a:ext cx="7336868" cy="1149043"/>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Utilise le téléphone est interdit dans la classe. Même en mode silencieux, la simple vibration ou l'allumage de l'écran pour une notification (un message, un like, une alerte d'actualité) brise instantanément la concentration de l'élève.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18" name="Google Shape;318;p13"/>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9" name="Google Shape;319;p13"/>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 name="Google Shape;320;p13"/>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marR="0" lvl="1"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C’est un mauvais comportement. L’élèves utilise le téléphone.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4"/>
          <p:cNvSpPr txBox="1"/>
          <p:nvPr/>
        </p:nvSpPr>
        <p:spPr>
          <a:xfrm>
            <a:off x="3096716" y="5556419"/>
            <a:ext cx="7605325" cy="697701"/>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867" b="1" i="0" u="none" strike="noStrike" kern="0" cap="none" spc="0" normalizeH="0" baseline="0" noProof="0">
                <a:ln>
                  <a:noFill/>
                </a:ln>
                <a:solidFill>
                  <a:srgbClr val="000000"/>
                </a:solidFill>
                <a:effectLst/>
                <a:uLnTx/>
                <a:uFillTx/>
                <a:latin typeface="Calibri"/>
                <a:ea typeface="Calibri"/>
                <a:cs typeface="Calibri"/>
                <a:sym typeface="Calibri"/>
              </a:rPr>
              <a:t>Si j’ai un téléphone, je l’éteins et je le range dans mon sac.</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867" b="1" i="0" u="none" strike="noStrike" kern="0" cap="none" spc="0" normalizeH="0" baseline="0" noProof="0">
                <a:ln>
                  <a:noFill/>
                </a:ln>
                <a:solidFill>
                  <a:srgbClr val="000000"/>
                </a:solidFill>
                <a:effectLst/>
                <a:uLnTx/>
                <a:uFillTx/>
                <a:latin typeface="Calibri"/>
                <a:ea typeface="Calibri"/>
                <a:cs typeface="Calibri"/>
                <a:sym typeface="Calibri"/>
              </a:rPr>
              <a:t>Je ne le consulte pas pendant la séance.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26" name="Google Shape;326;p14"/>
          <p:cNvPicPr preferRelativeResize="0"/>
          <p:nvPr/>
        </p:nvPicPr>
        <p:blipFill rotWithShape="1">
          <a:blip r:embed="rId3">
            <a:alphaModFix/>
          </a:blip>
          <a:srcRect/>
          <a:stretch/>
        </p:blipFill>
        <p:spPr>
          <a:xfrm>
            <a:off x="3798176" y="1525089"/>
            <a:ext cx="4595648" cy="3807823"/>
          </a:xfrm>
          <a:prstGeom prst="rect">
            <a:avLst/>
          </a:prstGeom>
          <a:noFill/>
          <a:ln>
            <a:noFill/>
          </a:ln>
        </p:spPr>
      </p:pic>
      <p:sp>
        <p:nvSpPr>
          <p:cNvPr id="327" name="Google Shape;327;p14"/>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 name="Google Shape;328;p14"/>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marR="0" lvl="1"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Voici le bon comportement:</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454552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35</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descr="Une image contenant texte, capture d’écran, ligne, Police&#10;&#10;Le contenu généré par l’IA peut être incorrect.">
            <a:extLst>
              <a:ext uri="{FF2B5EF4-FFF2-40B4-BE49-F238E27FC236}">
                <a16:creationId xmlns:a16="http://schemas.microsoft.com/office/drawing/2014/main" id="{F0F074B4-7CCF-C8F6-C179-8D3F8CF5C1C3}"/>
              </a:ext>
            </a:extLst>
          </p:cNvPr>
          <p:cNvPicPr>
            <a:picLocks noChangeAspect="1"/>
          </p:cNvPicPr>
          <p:nvPr/>
        </p:nvPicPr>
        <p:blipFill>
          <a:blip r:embed="rId3"/>
          <a:stretch>
            <a:fillRect/>
          </a:stretch>
        </p:blipFill>
        <p:spPr>
          <a:xfrm>
            <a:off x="957262" y="1917779"/>
            <a:ext cx="10277475" cy="3643924"/>
          </a:xfrm>
          <a:prstGeom prst="rect">
            <a:avLst/>
          </a:prstGeom>
        </p:spPr>
      </p:pic>
    </p:spTree>
    <p:extLst>
      <p:ext uri="{BB962C8B-B14F-4D97-AF65-F5344CB8AC3E}">
        <p14:creationId xmlns:p14="http://schemas.microsoft.com/office/powerpoint/2010/main" val="3812792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 name="Google Shape;265;p44">
                <a:extLst>
                  <a:ext uri="{FF2B5EF4-FFF2-40B4-BE49-F238E27FC236}">
                    <a16:creationId xmlns:a16="http://schemas.microsoft.com/office/drawing/2014/main" id="{08B2CC25-9CD4-DD4E-E3BA-2C88C31253BF}"/>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14:m>
                  <m:oMath xmlns:m="http://schemas.openxmlformats.org/officeDocument/2006/math">
                    <m:r>
                      <a:rPr lang="fr-FR" sz="1800" i="1" kern="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kern="0" dirty="0">
                    <a:solidFill>
                      <a:srgbClr val="000000"/>
                    </a:solidFill>
                    <a:ea typeface="+mn-ea"/>
                    <a:sym typeface="Arial"/>
                  </a:rPr>
                  <a:t>ABC</a:t>
                </a:r>
                <a14:m>
                  <m:oMath xmlns:m="http://schemas.openxmlformats.org/officeDocument/2006/math">
                    <m:r>
                      <a:rPr lang="fr-FR" sz="1800" i="1" kern="0" dirty="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kern="0" dirty="0">
                    <a:solidFill>
                      <a:srgbClr val="000000"/>
                    </a:solidFill>
                    <a:ea typeface="+mn-ea"/>
                    <a:sym typeface="Arial"/>
                  </a:rPr>
                  <a:t>DEF</a:t>
                </a:r>
              </a:p>
            </p:txBody>
          </p:sp>
        </mc:Choice>
        <mc:Fallback xmlns="">
          <p:sp>
            <p:nvSpPr>
              <p:cNvPr id="3" name="Google Shape;265;p44">
                <a:extLst>
                  <a:ext uri="{FF2B5EF4-FFF2-40B4-BE49-F238E27FC236}">
                    <a16:creationId xmlns:a16="http://schemas.microsoft.com/office/drawing/2014/main" id="{08B2CC25-9CD4-DD4E-E3BA-2C88C31253BF}"/>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sp>
        <p:nvSpPr>
          <p:cNvPr id="5" name="Google Shape;266;p44">
            <a:extLst>
              <a:ext uri="{FF2B5EF4-FFF2-40B4-BE49-F238E27FC236}">
                <a16:creationId xmlns:a16="http://schemas.microsoft.com/office/drawing/2014/main" id="{A55D37F7-3777-DFB0-221F-76B497D9A660}"/>
              </a:ext>
            </a:extLst>
          </p:cNvPr>
          <p:cNvSpPr/>
          <p:nvPr/>
        </p:nvSpPr>
        <p:spPr>
          <a:xfrm>
            <a:off x="2986418" y="514758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 name="Google Shape;267;p44">
            <a:extLst>
              <a:ext uri="{FF2B5EF4-FFF2-40B4-BE49-F238E27FC236}">
                <a16:creationId xmlns:a16="http://schemas.microsoft.com/office/drawing/2014/main" id="{9BCA78F1-9E87-C973-DA5C-5A6E3D975CBF}"/>
              </a:ext>
            </a:extLst>
          </p:cNvPr>
          <p:cNvSpPr/>
          <p:nvPr/>
        </p:nvSpPr>
        <p:spPr>
          <a:xfrm>
            <a:off x="7320689" y="5147585"/>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7" name="Groupe 6">
            <a:extLst>
              <a:ext uri="{FF2B5EF4-FFF2-40B4-BE49-F238E27FC236}">
                <a16:creationId xmlns:a16="http://schemas.microsoft.com/office/drawing/2014/main" id="{83C1B221-DD0D-6434-49C4-4C5E402FA90D}"/>
              </a:ext>
            </a:extLst>
          </p:cNvPr>
          <p:cNvGrpSpPr/>
          <p:nvPr/>
        </p:nvGrpSpPr>
        <p:grpSpPr>
          <a:xfrm>
            <a:off x="4204777" y="1481631"/>
            <a:ext cx="4092294" cy="1884343"/>
            <a:chOff x="4204777" y="1481631"/>
            <a:chExt cx="4092294" cy="1884343"/>
          </a:xfrm>
        </p:grpSpPr>
        <p:pic>
          <p:nvPicPr>
            <p:cNvPr id="8" name="Image 7" descr="Une image contenant ligne, Police, diagramme, texte&#10;&#10;Le contenu généré par l’IA peut être incorrect.">
              <a:extLst>
                <a:ext uri="{FF2B5EF4-FFF2-40B4-BE49-F238E27FC236}">
                  <a16:creationId xmlns:a16="http://schemas.microsoft.com/office/drawing/2014/main" id="{782BE5A4-8EFC-3BFB-BEEB-E5756A5CBAE4}"/>
                </a:ext>
              </a:extLst>
            </p:cNvPr>
            <p:cNvPicPr>
              <a:picLocks noChangeAspect="1"/>
            </p:cNvPicPr>
            <p:nvPr/>
          </p:nvPicPr>
          <p:blipFill>
            <a:blip r:embed="rId4"/>
            <a:stretch>
              <a:fillRect/>
            </a:stretch>
          </p:blipFill>
          <p:spPr>
            <a:xfrm>
              <a:off x="4204777" y="1725778"/>
              <a:ext cx="4092294" cy="1543184"/>
            </a:xfrm>
            <a:prstGeom prst="rect">
              <a:avLst/>
            </a:prstGeom>
          </p:spPr>
        </p:pic>
        <p:sp>
          <p:nvSpPr>
            <p:cNvPr id="12" name="ZoneTexte 11">
              <a:extLst>
                <a:ext uri="{FF2B5EF4-FFF2-40B4-BE49-F238E27FC236}">
                  <a16:creationId xmlns:a16="http://schemas.microsoft.com/office/drawing/2014/main" id="{FE64A5B3-212B-54F1-37E2-914C99EE856F}"/>
                </a:ext>
              </a:extLst>
            </p:cNvPr>
            <p:cNvSpPr txBox="1"/>
            <p:nvPr/>
          </p:nvSpPr>
          <p:spPr>
            <a:xfrm>
              <a:off x="4204777" y="2965864"/>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13" name="ZoneTexte 12">
              <a:extLst>
                <a:ext uri="{FF2B5EF4-FFF2-40B4-BE49-F238E27FC236}">
                  <a16:creationId xmlns:a16="http://schemas.microsoft.com/office/drawing/2014/main" id="{91DC3AC0-4032-8487-C20C-6C8B58709C9B}"/>
                </a:ext>
              </a:extLst>
            </p:cNvPr>
            <p:cNvSpPr txBox="1"/>
            <p:nvPr/>
          </p:nvSpPr>
          <p:spPr>
            <a:xfrm>
              <a:off x="5852497" y="2938606"/>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B</a:t>
              </a:r>
            </a:p>
          </p:txBody>
        </p:sp>
        <p:sp>
          <p:nvSpPr>
            <p:cNvPr id="14" name="ZoneTexte 13">
              <a:extLst>
                <a:ext uri="{FF2B5EF4-FFF2-40B4-BE49-F238E27FC236}">
                  <a16:creationId xmlns:a16="http://schemas.microsoft.com/office/drawing/2014/main" id="{BC0BA58B-4CA4-A17B-910F-AB1648CFFF63}"/>
                </a:ext>
              </a:extLst>
            </p:cNvPr>
            <p:cNvSpPr txBox="1"/>
            <p:nvPr/>
          </p:nvSpPr>
          <p:spPr>
            <a:xfrm>
              <a:off x="5144288" y="1766709"/>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C</a:t>
              </a:r>
            </a:p>
          </p:txBody>
        </p:sp>
        <p:sp>
          <p:nvSpPr>
            <p:cNvPr id="15" name="ZoneTexte 14">
              <a:extLst>
                <a:ext uri="{FF2B5EF4-FFF2-40B4-BE49-F238E27FC236}">
                  <a16:creationId xmlns:a16="http://schemas.microsoft.com/office/drawing/2014/main" id="{8A266CBF-3862-742C-5905-44B29477A423}"/>
                </a:ext>
              </a:extLst>
            </p:cNvPr>
            <p:cNvSpPr txBox="1"/>
            <p:nvPr/>
          </p:nvSpPr>
          <p:spPr>
            <a:xfrm>
              <a:off x="7878522" y="2758210"/>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p:sp>
          <p:nvSpPr>
            <p:cNvPr id="19" name="ZoneTexte 18">
              <a:extLst>
                <a:ext uri="{FF2B5EF4-FFF2-40B4-BE49-F238E27FC236}">
                  <a16:creationId xmlns:a16="http://schemas.microsoft.com/office/drawing/2014/main" id="{23E77423-3438-3836-5807-F4029FEEF738}"/>
                </a:ext>
              </a:extLst>
            </p:cNvPr>
            <p:cNvSpPr txBox="1"/>
            <p:nvPr/>
          </p:nvSpPr>
          <p:spPr>
            <a:xfrm>
              <a:off x="6180601" y="151211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sp>
          <p:nvSpPr>
            <p:cNvPr id="20" name="ZoneTexte 19">
              <a:extLst>
                <a:ext uri="{FF2B5EF4-FFF2-40B4-BE49-F238E27FC236}">
                  <a16:creationId xmlns:a16="http://schemas.microsoft.com/office/drawing/2014/main" id="{B5976081-098E-8120-133D-EDF61C3D3E30}"/>
                </a:ext>
              </a:extLst>
            </p:cNvPr>
            <p:cNvSpPr txBox="1"/>
            <p:nvPr/>
          </p:nvSpPr>
          <p:spPr>
            <a:xfrm>
              <a:off x="7645437" y="148163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grpSp>
    </p:spTree>
    <p:extLst>
      <p:ext uri="{BB962C8B-B14F-4D97-AF65-F5344CB8AC3E}">
        <p14:creationId xmlns:p14="http://schemas.microsoft.com/office/powerpoint/2010/main" val="689779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 L’angle de même mesure est entre les deux côtés de même longueur</a:t>
            </a:r>
            <a:endParaRPr lang="fr-FR" dirty="0"/>
          </a:p>
        </p:txBody>
      </p:sp>
      <p:sp>
        <p:nvSpPr>
          <p:cNvPr id="4" name="Espace réservé du contenu 3">
            <a:extLst>
              <a:ext uri="{FF2B5EF4-FFF2-40B4-BE49-F238E27FC236}">
                <a16:creationId xmlns:a16="http://schemas.microsoft.com/office/drawing/2014/main" id="{FB0F43E3-43CE-551E-F9D8-56E51AE26C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attire l’attention sur l’ordre des points: ∆ABC et ∆DEF</a:t>
            </a:r>
          </a:p>
        </p:txBody>
      </p:sp>
      <p:sp>
        <p:nvSpPr>
          <p:cNvPr id="17" name="Google Shape;266;p44">
            <a:extLst>
              <a:ext uri="{FF2B5EF4-FFF2-40B4-BE49-F238E27FC236}">
                <a16:creationId xmlns:a16="http://schemas.microsoft.com/office/drawing/2014/main" id="{8FD8C3BD-72AB-EC4D-A0BC-CF5B2CAC490E}"/>
              </a:ext>
            </a:extLst>
          </p:cNvPr>
          <p:cNvSpPr/>
          <p:nvPr/>
        </p:nvSpPr>
        <p:spPr>
          <a:xfrm>
            <a:off x="2851336" y="5095632"/>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A19F084E-7F63-EC70-FC82-8958817796AC}"/>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5" name="Google Shape;265;p44">
                <a:extLst>
                  <a:ext uri="{FF2B5EF4-FFF2-40B4-BE49-F238E27FC236}">
                    <a16:creationId xmlns:a16="http://schemas.microsoft.com/office/drawing/2014/main" id="{BBB463C6-1D31-B681-2E5E-0186F46087C2}"/>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kumimoji="0" lang="fr-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ABC</a:t>
                </a:r>
                <a14:m>
                  <m:oMath xmlns:m="http://schemas.openxmlformats.org/officeDocument/2006/math">
                    <m:r>
                      <a:rPr kumimoji="0" lang="fr-FR" sz="1800" b="1" i="1" u="none" strike="noStrike" kern="0" cap="none" spc="0" normalizeH="0" baseline="0" noProof="0" dirty="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DEF</a:t>
                </a:r>
              </a:p>
            </p:txBody>
          </p:sp>
        </mc:Choice>
        <mc:Fallback xmlns="">
          <p:sp>
            <p:nvSpPr>
              <p:cNvPr id="5" name="Google Shape;265;p44">
                <a:extLst>
                  <a:ext uri="{FF2B5EF4-FFF2-40B4-BE49-F238E27FC236}">
                    <a16:creationId xmlns:a16="http://schemas.microsoft.com/office/drawing/2014/main" id="{BBB463C6-1D31-B681-2E5E-0186F46087C2}"/>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grpSp>
        <p:nvGrpSpPr>
          <p:cNvPr id="6" name="Groupe 5">
            <a:extLst>
              <a:ext uri="{FF2B5EF4-FFF2-40B4-BE49-F238E27FC236}">
                <a16:creationId xmlns:a16="http://schemas.microsoft.com/office/drawing/2014/main" id="{45EA1B99-8B6D-2296-D542-9E88D86D603A}"/>
              </a:ext>
            </a:extLst>
          </p:cNvPr>
          <p:cNvGrpSpPr/>
          <p:nvPr/>
        </p:nvGrpSpPr>
        <p:grpSpPr>
          <a:xfrm>
            <a:off x="4204777" y="1481631"/>
            <a:ext cx="4092294" cy="1884343"/>
            <a:chOff x="4204777" y="1481631"/>
            <a:chExt cx="4092294" cy="1884343"/>
          </a:xfrm>
        </p:grpSpPr>
        <p:pic>
          <p:nvPicPr>
            <p:cNvPr id="7" name="Image 6" descr="Une image contenant ligne, Police, diagramme, texte&#10;&#10;Le contenu généré par l’IA peut être incorrect.">
              <a:extLst>
                <a:ext uri="{FF2B5EF4-FFF2-40B4-BE49-F238E27FC236}">
                  <a16:creationId xmlns:a16="http://schemas.microsoft.com/office/drawing/2014/main" id="{B3D8EE4C-0259-D461-3D8C-100FDC1DAB6A}"/>
                </a:ext>
              </a:extLst>
            </p:cNvPr>
            <p:cNvPicPr>
              <a:picLocks noChangeAspect="1"/>
            </p:cNvPicPr>
            <p:nvPr/>
          </p:nvPicPr>
          <p:blipFill>
            <a:blip r:embed="rId4"/>
            <a:stretch>
              <a:fillRect/>
            </a:stretch>
          </p:blipFill>
          <p:spPr>
            <a:xfrm>
              <a:off x="4204777" y="1725778"/>
              <a:ext cx="4092294" cy="1543184"/>
            </a:xfrm>
            <a:prstGeom prst="rect">
              <a:avLst/>
            </a:prstGeom>
          </p:spPr>
        </p:pic>
        <p:sp>
          <p:nvSpPr>
            <p:cNvPr id="8" name="ZoneTexte 7">
              <a:extLst>
                <a:ext uri="{FF2B5EF4-FFF2-40B4-BE49-F238E27FC236}">
                  <a16:creationId xmlns:a16="http://schemas.microsoft.com/office/drawing/2014/main" id="{2DCD586D-512D-7621-AB25-77BE28145AA0}"/>
                </a:ext>
              </a:extLst>
            </p:cNvPr>
            <p:cNvSpPr txBox="1"/>
            <p:nvPr/>
          </p:nvSpPr>
          <p:spPr>
            <a:xfrm>
              <a:off x="4204777" y="2965864"/>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9" name="ZoneTexte 8">
              <a:extLst>
                <a:ext uri="{FF2B5EF4-FFF2-40B4-BE49-F238E27FC236}">
                  <a16:creationId xmlns:a16="http://schemas.microsoft.com/office/drawing/2014/main" id="{8497C91C-5109-FA18-4AC7-4840126F2DE1}"/>
                </a:ext>
              </a:extLst>
            </p:cNvPr>
            <p:cNvSpPr txBox="1"/>
            <p:nvPr/>
          </p:nvSpPr>
          <p:spPr>
            <a:xfrm>
              <a:off x="5852497" y="2938606"/>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B</a:t>
              </a:r>
            </a:p>
          </p:txBody>
        </p:sp>
        <p:sp>
          <p:nvSpPr>
            <p:cNvPr id="10" name="ZoneTexte 9">
              <a:extLst>
                <a:ext uri="{FF2B5EF4-FFF2-40B4-BE49-F238E27FC236}">
                  <a16:creationId xmlns:a16="http://schemas.microsoft.com/office/drawing/2014/main" id="{34048613-5C47-491E-80E5-76CAB1E12EE7}"/>
                </a:ext>
              </a:extLst>
            </p:cNvPr>
            <p:cNvSpPr txBox="1"/>
            <p:nvPr/>
          </p:nvSpPr>
          <p:spPr>
            <a:xfrm>
              <a:off x="5144288" y="1766709"/>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C</a:t>
              </a:r>
            </a:p>
          </p:txBody>
        </p:sp>
        <p:sp>
          <p:nvSpPr>
            <p:cNvPr id="11" name="ZoneTexte 10">
              <a:extLst>
                <a:ext uri="{FF2B5EF4-FFF2-40B4-BE49-F238E27FC236}">
                  <a16:creationId xmlns:a16="http://schemas.microsoft.com/office/drawing/2014/main" id="{43E30E57-2578-60C1-A78C-21AE68F9E459}"/>
                </a:ext>
              </a:extLst>
            </p:cNvPr>
            <p:cNvSpPr txBox="1"/>
            <p:nvPr/>
          </p:nvSpPr>
          <p:spPr>
            <a:xfrm>
              <a:off x="7878522" y="2758210"/>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p:sp>
          <p:nvSpPr>
            <p:cNvPr id="12" name="ZoneTexte 11">
              <a:extLst>
                <a:ext uri="{FF2B5EF4-FFF2-40B4-BE49-F238E27FC236}">
                  <a16:creationId xmlns:a16="http://schemas.microsoft.com/office/drawing/2014/main" id="{9F9B35EE-EFEE-32B8-C252-47BE3E5E0ECA}"/>
                </a:ext>
              </a:extLst>
            </p:cNvPr>
            <p:cNvSpPr txBox="1"/>
            <p:nvPr/>
          </p:nvSpPr>
          <p:spPr>
            <a:xfrm>
              <a:off x="6180601" y="151211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sp>
          <p:nvSpPr>
            <p:cNvPr id="13" name="ZoneTexte 12">
              <a:extLst>
                <a:ext uri="{FF2B5EF4-FFF2-40B4-BE49-F238E27FC236}">
                  <a16:creationId xmlns:a16="http://schemas.microsoft.com/office/drawing/2014/main" id="{D405FE6B-6B7F-EA50-A497-BBC5724CDD05}"/>
                </a:ext>
              </a:extLst>
            </p:cNvPr>
            <p:cNvSpPr txBox="1"/>
            <p:nvPr/>
          </p:nvSpPr>
          <p:spPr>
            <a:xfrm>
              <a:off x="7645437" y="148163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grpSp>
    </p:spTree>
    <p:extLst>
      <p:ext uri="{BB962C8B-B14F-4D97-AF65-F5344CB8AC3E}">
        <p14:creationId xmlns:p14="http://schemas.microsoft.com/office/powerpoint/2010/main" val="2362545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44992-7ECC-2D1C-E566-4D1B55B7142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A77830-2D18-5FB0-0020-43C419954A90}"/>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42A643E5-884C-58FC-BE01-73C707DED359}"/>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C11D2FEC-FAF8-0C9F-E789-DBF63385AF8A}"/>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018F8FCE-BDA1-C12E-5C84-C4059F7DC4E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4206DD49-930A-0594-7B55-A6A2662756C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 name="Google Shape;265;p44">
                <a:extLst>
                  <a:ext uri="{FF2B5EF4-FFF2-40B4-BE49-F238E27FC236}">
                    <a16:creationId xmlns:a16="http://schemas.microsoft.com/office/drawing/2014/main" id="{41ECE10A-DBB5-8693-6AFC-C8EA2974476D}"/>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kumimoji="0" lang="fr-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Arial"/>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ABC</a:t>
                </a:r>
                <a14:m>
                  <m:oMath xmlns:m="http://schemas.openxmlformats.org/officeDocument/2006/math">
                    <m:r>
                      <a:rPr kumimoji="0" lang="fr-FR" sz="1800" b="1" i="1" u="none" strike="noStrike" kern="0" cap="none" spc="0" normalizeH="0" baseline="0" noProof="0" dirty="0" smtClean="0">
                        <a:ln>
                          <a:noFill/>
                        </a:ln>
                        <a:solidFill>
                          <a:srgbClr val="000000"/>
                        </a:solidFill>
                        <a:effectLst/>
                        <a:uLnTx/>
                        <a:uFillTx/>
                        <a:latin typeface="Cambria Math" panose="02040503050406030204" pitchFamily="18" charset="0"/>
                        <a:ea typeface="Cambria Math" panose="02040503050406030204" pitchFamily="18" charset="0"/>
                        <a:sym typeface="Arial"/>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EGF</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mc:Choice>
        <mc:Fallback xmlns="">
          <p:sp>
            <p:nvSpPr>
              <p:cNvPr id="3" name="Google Shape;265;p44">
                <a:extLst>
                  <a:ext uri="{FF2B5EF4-FFF2-40B4-BE49-F238E27FC236}">
                    <a16:creationId xmlns:a16="http://schemas.microsoft.com/office/drawing/2014/main" id="{41ECE10A-DBB5-8693-6AFC-C8EA2974476D}"/>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sp>
        <p:nvSpPr>
          <p:cNvPr id="5" name="Google Shape;266;p44">
            <a:extLst>
              <a:ext uri="{FF2B5EF4-FFF2-40B4-BE49-F238E27FC236}">
                <a16:creationId xmlns:a16="http://schemas.microsoft.com/office/drawing/2014/main" id="{72478910-3BCC-7341-6E24-7FAF4347AE3F}"/>
              </a:ext>
            </a:extLst>
          </p:cNvPr>
          <p:cNvSpPr/>
          <p:nvPr/>
        </p:nvSpPr>
        <p:spPr>
          <a:xfrm>
            <a:off x="2986418" y="514758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 name="Google Shape;267;p44">
            <a:extLst>
              <a:ext uri="{FF2B5EF4-FFF2-40B4-BE49-F238E27FC236}">
                <a16:creationId xmlns:a16="http://schemas.microsoft.com/office/drawing/2014/main" id="{D076788F-CD47-8C9A-ECB6-FC40F9DE5F1F}"/>
              </a:ext>
            </a:extLst>
          </p:cNvPr>
          <p:cNvSpPr/>
          <p:nvPr/>
        </p:nvSpPr>
        <p:spPr>
          <a:xfrm>
            <a:off x="7320689" y="5147585"/>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7" name="Image 6" descr="Une image contenant ligne, diagramme, Tracé&#10;&#10;Le contenu généré par l’IA peut être incorrect.">
            <a:extLst>
              <a:ext uri="{FF2B5EF4-FFF2-40B4-BE49-F238E27FC236}">
                <a16:creationId xmlns:a16="http://schemas.microsoft.com/office/drawing/2014/main" id="{82E229C3-EF10-9331-208A-249E530D6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p:spTree>
    <p:extLst>
      <p:ext uri="{BB962C8B-B14F-4D97-AF65-F5344CB8AC3E}">
        <p14:creationId xmlns:p14="http://schemas.microsoft.com/office/powerpoint/2010/main" val="2111148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3DCBC-E8A6-DCB1-9DB9-8809E23FD93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B886AAC-6621-96F4-7DFF-68EBF10FAE9A}"/>
              </a:ext>
            </a:extLst>
          </p:cNvPr>
          <p:cNvSpPr>
            <a:spLocks noGrp="1"/>
          </p:cNvSpPr>
          <p:nvPr>
            <p:ph type="title"/>
          </p:nvPr>
        </p:nvSpPr>
        <p:spPr/>
        <p:txBody>
          <a:bodyPr/>
          <a:lstStyle/>
          <a:p>
            <a:r>
              <a:rPr lang="fr-FR" dirty="0">
                <a:latin typeface="Calibri" panose="020F0502020204030204"/>
              </a:rPr>
              <a:t> L’angle de même mesure est entre les deux côtés de même longueur</a:t>
            </a:r>
            <a:endParaRPr lang="fr-FR" dirty="0"/>
          </a:p>
        </p:txBody>
      </p:sp>
      <p:sp>
        <p:nvSpPr>
          <p:cNvPr id="4" name="Espace réservé du contenu 3">
            <a:extLst>
              <a:ext uri="{FF2B5EF4-FFF2-40B4-BE49-F238E27FC236}">
                <a16:creationId xmlns:a16="http://schemas.microsoft.com/office/drawing/2014/main" id="{653B09E8-EE0C-42F8-2F2F-784B8F6E931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attire l’attention sur l’ordre des points: : ∆ABC et ∆EGF</a:t>
            </a:r>
          </a:p>
        </p:txBody>
      </p:sp>
      <p:sp>
        <p:nvSpPr>
          <p:cNvPr id="17" name="Google Shape;266;p44">
            <a:extLst>
              <a:ext uri="{FF2B5EF4-FFF2-40B4-BE49-F238E27FC236}">
                <a16:creationId xmlns:a16="http://schemas.microsoft.com/office/drawing/2014/main" id="{764F2CA8-11FC-76CE-3188-E1400BADF878}"/>
              </a:ext>
            </a:extLst>
          </p:cNvPr>
          <p:cNvSpPr/>
          <p:nvPr/>
        </p:nvSpPr>
        <p:spPr>
          <a:xfrm>
            <a:off x="2333428" y="5106023"/>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C63B09E9-7B54-2C2F-CCF9-388F58582C19}"/>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5" name="Google Shape;265;p44">
                <a:extLst>
                  <a:ext uri="{FF2B5EF4-FFF2-40B4-BE49-F238E27FC236}">
                    <a16:creationId xmlns:a16="http://schemas.microsoft.com/office/drawing/2014/main" id="{CD72BEAF-F497-72FF-B7B9-0F6FFDF1B97F}"/>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kumimoji="0" lang="fr-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ABC</a:t>
                </a:r>
                <a14:m>
                  <m:oMath xmlns:m="http://schemas.openxmlformats.org/officeDocument/2006/math">
                    <m:r>
                      <a:rPr kumimoji="0" lang="fr-FR" sz="1800" b="1" i="1" u="none" strike="noStrike" kern="0" cap="none" spc="0" normalizeH="0" baseline="0" noProof="0" dirty="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EGF</a:t>
                </a:r>
              </a:p>
            </p:txBody>
          </p:sp>
        </mc:Choice>
        <mc:Fallback xmlns="">
          <p:sp>
            <p:nvSpPr>
              <p:cNvPr id="5" name="Google Shape;265;p44">
                <a:extLst>
                  <a:ext uri="{FF2B5EF4-FFF2-40B4-BE49-F238E27FC236}">
                    <a16:creationId xmlns:a16="http://schemas.microsoft.com/office/drawing/2014/main" id="{CD72BEAF-F497-72FF-B7B9-0F6FFDF1B97F}"/>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pic>
        <p:nvPicPr>
          <p:cNvPr id="6" name="Image 5" descr="Une image contenant ligne, diagramme, Tracé&#10;&#10;Le contenu généré par l’IA peut être incorrect.">
            <a:extLst>
              <a:ext uri="{FF2B5EF4-FFF2-40B4-BE49-F238E27FC236}">
                <a16:creationId xmlns:a16="http://schemas.microsoft.com/office/drawing/2014/main" id="{81132201-32C2-B778-53E9-0FC7A1D00A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p:spTree>
    <p:extLst>
      <p:ext uri="{BB962C8B-B14F-4D97-AF65-F5344CB8AC3E}">
        <p14:creationId xmlns:p14="http://schemas.microsoft.com/office/powerpoint/2010/main" val="3401261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r>
              <a:rPr lang="fr-FR" dirty="0"/>
              <a:t>Nous avons deux triangles dont les côtés sont deux à deux égaux. Observez, puis complétez </a:t>
            </a:r>
          </a:p>
        </p:txBody>
      </p:sp>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30s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a:extLst>
              <a:ext uri="{FF2B5EF4-FFF2-40B4-BE49-F238E27FC236}">
                <a16:creationId xmlns:a16="http://schemas.microsoft.com/office/drawing/2014/main" id="{7F6577E8-1A9F-48A9-50B8-C1C13464579A}"/>
              </a:ext>
            </a:extLst>
          </p:cNvPr>
          <p:cNvPicPr>
            <a:picLocks noChangeAspect="1"/>
          </p:cNvPicPr>
          <p:nvPr/>
        </p:nvPicPr>
        <p:blipFill>
          <a:blip r:embed="rId3"/>
          <a:stretch>
            <a:fillRect/>
          </a:stretch>
        </p:blipFill>
        <p:spPr>
          <a:xfrm>
            <a:off x="730485" y="1861253"/>
            <a:ext cx="11011678" cy="3469283"/>
          </a:xfrm>
          <a:prstGeom prst="rect">
            <a:avLst/>
          </a:prstGeom>
        </p:spPr>
      </p:pic>
    </p:spTree>
    <p:extLst>
      <p:ext uri="{BB962C8B-B14F-4D97-AF65-F5344CB8AC3E}">
        <p14:creationId xmlns:p14="http://schemas.microsoft.com/office/powerpoint/2010/main" val="3794226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Voici la réponse</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rappelle: △ABC et △𝐹𝐸𝐷 sont superposable,  donc ils sont congrus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a:extLst>
              <a:ext uri="{FF2B5EF4-FFF2-40B4-BE49-F238E27FC236}">
                <a16:creationId xmlns:a16="http://schemas.microsoft.com/office/drawing/2014/main" id="{7F47264C-7541-22E5-FF6B-682BFEA63C6D}"/>
              </a:ext>
            </a:extLst>
          </p:cNvPr>
          <p:cNvPicPr>
            <a:picLocks noChangeAspect="1"/>
          </p:cNvPicPr>
          <p:nvPr/>
        </p:nvPicPr>
        <p:blipFill>
          <a:blip r:embed="rId3"/>
          <a:stretch>
            <a:fillRect/>
          </a:stretch>
        </p:blipFill>
        <p:spPr>
          <a:xfrm>
            <a:off x="730485" y="1861253"/>
            <a:ext cx="11011678" cy="3469283"/>
          </a:xfrm>
          <a:prstGeom prst="rect">
            <a:avLst/>
          </a:prstGeom>
        </p:spPr>
      </p:pic>
      <p:sp>
        <p:nvSpPr>
          <p:cNvPr id="9" name="ZoneTexte 8">
            <a:extLst>
              <a:ext uri="{FF2B5EF4-FFF2-40B4-BE49-F238E27FC236}">
                <a16:creationId xmlns:a16="http://schemas.microsoft.com/office/drawing/2014/main" id="{4BCC57C8-7D30-238B-6359-1ED77D7FF8D1}"/>
              </a:ext>
            </a:extLst>
          </p:cNvPr>
          <p:cNvSpPr txBox="1"/>
          <p:nvPr/>
        </p:nvSpPr>
        <p:spPr>
          <a:xfrm>
            <a:off x="2598420" y="3960322"/>
            <a:ext cx="2946400" cy="400110"/>
          </a:xfrm>
          <a:prstGeom prst="rect">
            <a:avLst/>
          </a:prstGeom>
          <a:noFill/>
        </p:spPr>
        <p:txBody>
          <a:bodyPr wrap="square" rtlCol="0">
            <a:spAutoFit/>
          </a:bodyPr>
          <a:lstStyle/>
          <a:p>
            <a:pPr algn="l"/>
            <a:r>
              <a:rPr lang="fr-FR" sz="2000">
                <a:solidFill>
                  <a:srgbClr val="FF0000"/>
                </a:solidFill>
                <a:latin typeface="Calibri" panose="020F0502020204030204" pitchFamily="34" charset="0"/>
                <a:cs typeface="Calibri" panose="020F0502020204030204" pitchFamily="34" charset="0"/>
              </a:rPr>
              <a:t>Oui, ils sont superposables</a:t>
            </a:r>
            <a:endParaRPr lang="fr-FR" sz="2000" dirty="0">
              <a:solidFill>
                <a:srgbClr val="FF0000"/>
              </a:solidFill>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B5893417-D988-5476-9F3B-7E9AB1F9CC9C}"/>
              </a:ext>
            </a:extLst>
          </p:cNvPr>
          <p:cNvSpPr txBox="1"/>
          <p:nvPr/>
        </p:nvSpPr>
        <p:spPr>
          <a:xfrm>
            <a:off x="3288410" y="5556351"/>
            <a:ext cx="473054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Conclusion: les deux triangles sont congrus</a:t>
            </a:r>
          </a:p>
        </p:txBody>
      </p:sp>
      <p:sp>
        <p:nvSpPr>
          <p:cNvPr id="6" name="Rectangle 5">
            <a:extLst>
              <a:ext uri="{FF2B5EF4-FFF2-40B4-BE49-F238E27FC236}">
                <a16:creationId xmlns:a16="http://schemas.microsoft.com/office/drawing/2014/main" id="{98541069-F1E3-45D3-7177-D64DB4184825}"/>
              </a:ext>
            </a:extLst>
          </p:cNvPr>
          <p:cNvSpPr/>
          <p:nvPr/>
        </p:nvSpPr>
        <p:spPr>
          <a:xfrm>
            <a:off x="3166310" y="5359959"/>
            <a:ext cx="4935770" cy="84550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73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Parfait! On se rappelle les conditions pour que deux triangles soient congrus</a:t>
            </a:r>
            <a:endParaRPr lang="fr-FR" dirty="0"/>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FR" dirty="0"/>
              <a:t>L’enseignant lit la synthèse des prérequis</a:t>
            </a:r>
          </a:p>
          <a:p>
            <a:endParaRPr lang="fr-FR" dirty="0"/>
          </a:p>
        </p:txBody>
      </p:sp>
      <p:pic>
        <p:nvPicPr>
          <p:cNvPr id="5" name="Image 4" descr="Une image contenant ligne, diagramme&#10;&#10;Le contenu généré par l’IA peut être incorrect.">
            <a:extLst>
              <a:ext uri="{FF2B5EF4-FFF2-40B4-BE49-F238E27FC236}">
                <a16:creationId xmlns:a16="http://schemas.microsoft.com/office/drawing/2014/main" id="{E8433450-3902-C70A-3A8D-3A478A92C6E7}"/>
              </a:ext>
            </a:extLst>
          </p:cNvPr>
          <p:cNvPicPr>
            <a:picLocks noChangeAspect="1"/>
          </p:cNvPicPr>
          <p:nvPr/>
        </p:nvPicPr>
        <p:blipFill>
          <a:blip r:embed="rId2"/>
          <a:stretch>
            <a:fillRect/>
          </a:stretch>
        </p:blipFill>
        <p:spPr>
          <a:xfrm>
            <a:off x="8915158" y="1785795"/>
            <a:ext cx="2400508" cy="3286410"/>
          </a:xfrm>
          <a:prstGeom prst="rect">
            <a:avLst/>
          </a:prstGeom>
        </p:spPr>
      </p:pic>
      <p:sp>
        <p:nvSpPr>
          <p:cNvPr id="6" name="Rectangle 5">
            <a:extLst>
              <a:ext uri="{FF2B5EF4-FFF2-40B4-BE49-F238E27FC236}">
                <a16:creationId xmlns:a16="http://schemas.microsoft.com/office/drawing/2014/main" id="{25B653F0-836E-B8D8-6C03-6816F8330128}"/>
              </a:ext>
            </a:extLst>
          </p:cNvPr>
          <p:cNvSpPr/>
          <p:nvPr/>
        </p:nvSpPr>
        <p:spPr>
          <a:xfrm>
            <a:off x="876334" y="1172585"/>
            <a:ext cx="10727579" cy="423851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D9BB777-5A88-8BAE-1D3A-303B53DE111C}"/>
              </a:ext>
            </a:extLst>
          </p:cNvPr>
          <p:cNvSpPr txBox="1"/>
          <p:nvPr/>
        </p:nvSpPr>
        <p:spPr>
          <a:xfrm>
            <a:off x="1229360" y="1737359"/>
            <a:ext cx="5781040"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Deux triangles congrus, s’ils ont :</a:t>
            </a:r>
          </a:p>
          <a:p>
            <a:pPr algn="l"/>
            <a:r>
              <a:rPr lang="fr-FR" sz="2000" b="1" dirty="0">
                <a:latin typeface="Calibri" panose="020F0502020204030204" pitchFamily="34" charset="0"/>
                <a:cs typeface="Calibri" panose="020F0502020204030204" pitchFamily="34" charset="0"/>
              </a:rPr>
              <a:t>1. Les côtés deux à deux de même longueur.</a:t>
            </a:r>
          </a:p>
          <a:p>
            <a:pPr algn="l"/>
            <a:r>
              <a:rPr lang="fr-FR" sz="2000" b="1" dirty="0">
                <a:latin typeface="Calibri" panose="020F0502020204030204" pitchFamily="34" charset="0"/>
                <a:cs typeface="Calibri" panose="020F0502020204030204" pitchFamily="34" charset="0"/>
              </a:rPr>
              <a:t>2. Les angles deux à deux de même mesure</a:t>
            </a:r>
          </a:p>
        </p:txBody>
      </p:sp>
      <p:sp>
        <p:nvSpPr>
          <p:cNvPr id="8" name="ZoneTexte 7">
            <a:extLst>
              <a:ext uri="{FF2B5EF4-FFF2-40B4-BE49-F238E27FC236}">
                <a16:creationId xmlns:a16="http://schemas.microsoft.com/office/drawing/2014/main" id="{9E8CDECD-54CF-DD18-A077-A6A2528B6233}"/>
              </a:ext>
            </a:extLst>
          </p:cNvPr>
          <p:cNvSpPr txBox="1"/>
          <p:nvPr/>
        </p:nvSpPr>
        <p:spPr>
          <a:xfrm>
            <a:off x="1225895" y="3344485"/>
            <a:ext cx="5781040"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On écrit ΔABC ≡ ΔDEF</a:t>
            </a:r>
          </a:p>
          <a:p>
            <a:pPr algn="l"/>
            <a:r>
              <a:rPr lang="fr-FR" sz="2000" b="1" dirty="0">
                <a:latin typeface="Calibri" panose="020F0502020204030204" pitchFamily="34" charset="0"/>
                <a:cs typeface="Calibri" panose="020F0502020204030204" pitchFamily="34" charset="0"/>
              </a:rPr>
              <a:t>et on respecte l’ordre de correspondance des sommets</a:t>
            </a:r>
          </a:p>
        </p:txBody>
      </p:sp>
      <p:pic>
        <p:nvPicPr>
          <p:cNvPr id="3" name="Image 8">
            <a:extLst>
              <a:ext uri="{FF2B5EF4-FFF2-40B4-BE49-F238E27FC236}">
                <a16:creationId xmlns:a16="http://schemas.microsoft.com/office/drawing/2014/main" id="{5986A63E-6E61-A3BA-CEE9-7D5E23F9537F}"/>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puis exprimez vos avis.</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872748" y="2214125"/>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40750B3B-78A0-FA52-2F09-AAB6FFAB5514}"/>
              </a:ext>
            </a:extLst>
          </p:cNvPr>
          <p:cNvSpPr txBox="1"/>
          <p:nvPr/>
        </p:nvSpPr>
        <p:spPr>
          <a:xfrm>
            <a:off x="1355118" y="2402818"/>
            <a:ext cx="4939393" cy="646331"/>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b="1" dirty="0">
                <a:solidFill>
                  <a:prstClr val="black"/>
                </a:solidFill>
                <a:latin typeface="Calibri" panose="020F0502020204030204"/>
              </a:rPr>
              <a:t>Comment vérifier, à partir des données de la figure, que ces deux triangles sont congrus</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8" name="Image 7">
            <a:extLst>
              <a:ext uri="{FF2B5EF4-FFF2-40B4-BE49-F238E27FC236}">
                <a16:creationId xmlns:a16="http://schemas.microsoft.com/office/drawing/2014/main" id="{830D3B1D-F69D-73C2-56E0-7217B07B8C41}"/>
              </a:ext>
            </a:extLst>
          </p:cNvPr>
          <p:cNvPicPr>
            <a:picLocks noChangeAspect="1"/>
          </p:cNvPicPr>
          <p:nvPr/>
        </p:nvPicPr>
        <p:blipFill>
          <a:blip r:embed="rId3"/>
          <a:stretch>
            <a:fillRect/>
          </a:stretch>
        </p:blipFill>
        <p:spPr>
          <a:xfrm>
            <a:off x="6891181" y="2085288"/>
            <a:ext cx="4466927" cy="1927722"/>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 de répondre à des questions comme: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872748" y="2214125"/>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11A9C40F-E69F-B07F-4D37-D8B23DCF3BD8}"/>
              </a:ext>
            </a:extLst>
          </p:cNvPr>
          <p:cNvPicPr>
            <a:picLocks noChangeAspect="1"/>
          </p:cNvPicPr>
          <p:nvPr/>
        </p:nvPicPr>
        <p:blipFill>
          <a:blip r:embed="rId3"/>
          <a:stretch>
            <a:fillRect/>
          </a:stretch>
        </p:blipFill>
        <p:spPr>
          <a:xfrm>
            <a:off x="6984699" y="2022942"/>
            <a:ext cx="4466927" cy="1927722"/>
          </a:xfrm>
          <a:prstGeom prst="rect">
            <a:avLst/>
          </a:prstGeom>
        </p:spPr>
      </p:pic>
      <p:sp>
        <p:nvSpPr>
          <p:cNvPr id="7" name="ZoneTexte 6">
            <a:extLst>
              <a:ext uri="{FF2B5EF4-FFF2-40B4-BE49-F238E27FC236}">
                <a16:creationId xmlns:a16="http://schemas.microsoft.com/office/drawing/2014/main" id="{8AF64BEF-DEFC-A897-BC7C-8962C35D5712}"/>
              </a:ext>
            </a:extLst>
          </p:cNvPr>
          <p:cNvSpPr txBox="1"/>
          <p:nvPr/>
        </p:nvSpPr>
        <p:spPr>
          <a:xfrm>
            <a:off x="1355118" y="2402818"/>
            <a:ext cx="4939393" cy="3693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ces deux triangles sont-ils congrus? justifier</a:t>
            </a:r>
          </a:p>
        </p:txBody>
      </p:sp>
    </p:spTree>
    <p:extLst>
      <p:ext uri="{BB962C8B-B14F-4D97-AF65-F5344CB8AC3E}">
        <p14:creationId xmlns:p14="http://schemas.microsoft.com/office/powerpoint/2010/main" val="285536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10000"/>
          </a:bodyPr>
          <a:lstStyle/>
          <a:p>
            <a:r>
              <a:rPr lang="fr-FR" dirty="0"/>
              <a:t>5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3573880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88-C535-1E31-A303-ACE52146A2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4AA1DB-B099-DD36-86F5-121235085B11}"/>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Je vais vous montrer que deux triangles qui ont leurs côtés deux à deux égaux sont congrus</a:t>
            </a:r>
            <a:endParaRPr lang="fr-FR" dirty="0"/>
          </a:p>
        </p:txBody>
      </p:sp>
      <p:sp>
        <p:nvSpPr>
          <p:cNvPr id="4"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L’enseignant explique que l’égalité des côtés suffit pour conclure que les deux triangles sont congrus.</a:t>
            </a:r>
          </a:p>
        </p:txBody>
      </p:sp>
      <p:pic>
        <p:nvPicPr>
          <p:cNvPr id="9" name="Google Shape;289;p51">
            <a:extLst>
              <a:ext uri="{FF2B5EF4-FFF2-40B4-BE49-F238E27FC236}">
                <a16:creationId xmlns:a16="http://schemas.microsoft.com/office/drawing/2014/main" id="{63CFA937-3C45-41A1-0FEF-19A4B1FF7C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Image 4">
            <a:extLst>
              <a:ext uri="{FF2B5EF4-FFF2-40B4-BE49-F238E27FC236}">
                <a16:creationId xmlns:a16="http://schemas.microsoft.com/office/drawing/2014/main" id="{15021385-DB2B-848C-1CFF-3336315F94DF}"/>
              </a:ext>
            </a:extLst>
          </p:cNvPr>
          <p:cNvPicPr>
            <a:picLocks noChangeAspect="1"/>
          </p:cNvPicPr>
          <p:nvPr/>
        </p:nvPicPr>
        <p:blipFill>
          <a:blip r:embed="rId3"/>
          <a:stretch>
            <a:fillRect/>
          </a:stretch>
        </p:blipFill>
        <p:spPr>
          <a:xfrm>
            <a:off x="8169882" y="1556157"/>
            <a:ext cx="3292125" cy="1272650"/>
          </a:xfrm>
          <a:prstGeom prst="rect">
            <a:avLst/>
          </a:prstGeom>
        </p:spPr>
      </p:pic>
      <p:pic>
        <p:nvPicPr>
          <p:cNvPr id="7" name="Image 6">
            <a:extLst>
              <a:ext uri="{FF2B5EF4-FFF2-40B4-BE49-F238E27FC236}">
                <a16:creationId xmlns:a16="http://schemas.microsoft.com/office/drawing/2014/main" id="{68AC3987-128E-AE8E-6AAA-BD6DDF97A6D5}"/>
              </a:ext>
            </a:extLst>
          </p:cNvPr>
          <p:cNvPicPr>
            <a:picLocks noChangeAspect="1"/>
          </p:cNvPicPr>
          <p:nvPr/>
        </p:nvPicPr>
        <p:blipFill>
          <a:blip r:embed="rId4"/>
          <a:stretch>
            <a:fillRect/>
          </a:stretch>
        </p:blipFill>
        <p:spPr>
          <a:xfrm>
            <a:off x="8015212" y="3316381"/>
            <a:ext cx="3292125" cy="1181202"/>
          </a:xfrm>
          <a:prstGeom prst="rect">
            <a:avLst/>
          </a:prstGeom>
        </p:spPr>
      </p:pic>
      <p:pic>
        <p:nvPicPr>
          <p:cNvPr id="12" name="Image 11">
            <a:extLst>
              <a:ext uri="{FF2B5EF4-FFF2-40B4-BE49-F238E27FC236}">
                <a16:creationId xmlns:a16="http://schemas.microsoft.com/office/drawing/2014/main" id="{7C17F763-AF74-28D1-B7A8-063CCE3EBD93}"/>
              </a:ext>
            </a:extLst>
          </p:cNvPr>
          <p:cNvPicPr>
            <a:picLocks noChangeAspect="1"/>
          </p:cNvPicPr>
          <p:nvPr/>
        </p:nvPicPr>
        <p:blipFill>
          <a:blip r:embed="rId5"/>
          <a:stretch>
            <a:fillRect/>
          </a:stretch>
        </p:blipFill>
        <p:spPr>
          <a:xfrm>
            <a:off x="8025603" y="4126271"/>
            <a:ext cx="381033" cy="198137"/>
          </a:xfrm>
          <a:prstGeom prst="rect">
            <a:avLst/>
          </a:prstGeom>
        </p:spPr>
      </p:pic>
      <p:pic>
        <p:nvPicPr>
          <p:cNvPr id="14" name="Image 13">
            <a:extLst>
              <a:ext uri="{FF2B5EF4-FFF2-40B4-BE49-F238E27FC236}">
                <a16:creationId xmlns:a16="http://schemas.microsoft.com/office/drawing/2014/main" id="{7C080654-621F-EE2D-1790-BA1BE3E41075}"/>
              </a:ext>
            </a:extLst>
          </p:cNvPr>
          <p:cNvPicPr>
            <a:picLocks noChangeAspect="1"/>
          </p:cNvPicPr>
          <p:nvPr/>
        </p:nvPicPr>
        <p:blipFill>
          <a:blip r:embed="rId5"/>
          <a:stretch>
            <a:fillRect/>
          </a:stretch>
        </p:blipFill>
        <p:spPr>
          <a:xfrm>
            <a:off x="8197590" y="2447864"/>
            <a:ext cx="381033" cy="198137"/>
          </a:xfrm>
          <a:prstGeom prst="rect">
            <a:avLst/>
          </a:prstGeom>
        </p:spPr>
      </p:pic>
      <p:pic>
        <p:nvPicPr>
          <p:cNvPr id="16" name="Image 15">
            <a:extLst>
              <a:ext uri="{FF2B5EF4-FFF2-40B4-BE49-F238E27FC236}">
                <a16:creationId xmlns:a16="http://schemas.microsoft.com/office/drawing/2014/main" id="{F186AC1C-AE12-FDD7-9DA6-2E65F1DD9D89}"/>
              </a:ext>
            </a:extLst>
          </p:cNvPr>
          <p:cNvPicPr>
            <a:picLocks noChangeAspect="1"/>
          </p:cNvPicPr>
          <p:nvPr/>
        </p:nvPicPr>
        <p:blipFill>
          <a:blip r:embed="rId6"/>
          <a:stretch>
            <a:fillRect/>
          </a:stretch>
        </p:blipFill>
        <p:spPr>
          <a:xfrm>
            <a:off x="9572773" y="1707072"/>
            <a:ext cx="548688" cy="358171"/>
          </a:xfrm>
          <a:prstGeom prst="rect">
            <a:avLst/>
          </a:prstGeom>
        </p:spPr>
      </p:pic>
      <p:pic>
        <p:nvPicPr>
          <p:cNvPr id="18" name="Image 17">
            <a:extLst>
              <a:ext uri="{FF2B5EF4-FFF2-40B4-BE49-F238E27FC236}">
                <a16:creationId xmlns:a16="http://schemas.microsoft.com/office/drawing/2014/main" id="{D3B2B272-BE6B-C79F-998E-EBDE0F306FD7}"/>
              </a:ext>
            </a:extLst>
          </p:cNvPr>
          <p:cNvPicPr>
            <a:picLocks noChangeAspect="1"/>
          </p:cNvPicPr>
          <p:nvPr/>
        </p:nvPicPr>
        <p:blipFill>
          <a:blip r:embed="rId6"/>
          <a:stretch>
            <a:fillRect/>
          </a:stretch>
        </p:blipFill>
        <p:spPr>
          <a:xfrm>
            <a:off x="9470058" y="3397826"/>
            <a:ext cx="548688" cy="358171"/>
          </a:xfrm>
          <a:prstGeom prst="rect">
            <a:avLst/>
          </a:prstGeom>
        </p:spPr>
      </p:pic>
      <p:pic>
        <p:nvPicPr>
          <p:cNvPr id="20" name="Image 19">
            <a:extLst>
              <a:ext uri="{FF2B5EF4-FFF2-40B4-BE49-F238E27FC236}">
                <a16:creationId xmlns:a16="http://schemas.microsoft.com/office/drawing/2014/main" id="{17E42CC3-B267-FCB7-31D0-6A7ED5173147}"/>
              </a:ext>
            </a:extLst>
          </p:cNvPr>
          <p:cNvPicPr>
            <a:picLocks noChangeAspect="1"/>
          </p:cNvPicPr>
          <p:nvPr/>
        </p:nvPicPr>
        <p:blipFill>
          <a:blip r:embed="rId7"/>
          <a:stretch>
            <a:fillRect/>
          </a:stretch>
        </p:blipFill>
        <p:spPr>
          <a:xfrm>
            <a:off x="11076875" y="2368477"/>
            <a:ext cx="350550" cy="205758"/>
          </a:xfrm>
          <a:prstGeom prst="rect">
            <a:avLst/>
          </a:prstGeom>
        </p:spPr>
      </p:pic>
      <p:pic>
        <p:nvPicPr>
          <p:cNvPr id="22" name="Image 21">
            <a:extLst>
              <a:ext uri="{FF2B5EF4-FFF2-40B4-BE49-F238E27FC236}">
                <a16:creationId xmlns:a16="http://schemas.microsoft.com/office/drawing/2014/main" id="{08EB3013-6A0C-CCB1-538A-A8ABD3D6AAF7}"/>
              </a:ext>
            </a:extLst>
          </p:cNvPr>
          <p:cNvPicPr>
            <a:picLocks noChangeAspect="1"/>
          </p:cNvPicPr>
          <p:nvPr/>
        </p:nvPicPr>
        <p:blipFill>
          <a:blip r:embed="rId7"/>
          <a:stretch>
            <a:fillRect/>
          </a:stretch>
        </p:blipFill>
        <p:spPr>
          <a:xfrm>
            <a:off x="10956787" y="4097868"/>
            <a:ext cx="350550" cy="205758"/>
          </a:xfrm>
          <a:prstGeom prst="rect">
            <a:avLst/>
          </a:prstGeom>
        </p:spPr>
      </p:pic>
      <p:sp>
        <p:nvSpPr>
          <p:cNvPr id="23" name="ZoneTexte 22">
            <a:extLst>
              <a:ext uri="{FF2B5EF4-FFF2-40B4-BE49-F238E27FC236}">
                <a16:creationId xmlns:a16="http://schemas.microsoft.com/office/drawing/2014/main" id="{C72CB7BF-CA06-A7F9-C763-4B3CD927395B}"/>
              </a:ext>
            </a:extLst>
          </p:cNvPr>
          <p:cNvSpPr txBox="1"/>
          <p:nvPr/>
        </p:nvSpPr>
        <p:spPr>
          <a:xfrm>
            <a:off x="9358004" y="3063227"/>
            <a:ext cx="303270"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mc:AlternateContent xmlns:mc="http://schemas.openxmlformats.org/markup-compatibility/2006" xmlns:a14="http://schemas.microsoft.com/office/drawing/2010/main">
        <mc:Choice Requires="a14">
          <p:sp>
            <p:nvSpPr>
              <p:cNvPr id="24" name="ZoneTexte 23">
                <a:extLst>
                  <a:ext uri="{FF2B5EF4-FFF2-40B4-BE49-F238E27FC236}">
                    <a16:creationId xmlns:a16="http://schemas.microsoft.com/office/drawing/2014/main" id="{0CC5551A-07CD-5402-8B57-534C295BE765}"/>
                  </a:ext>
                </a:extLst>
              </p:cNvPr>
              <p:cNvSpPr txBox="1"/>
              <p:nvPr/>
            </p:nvSpPr>
            <p:spPr>
              <a:xfrm>
                <a:off x="548640" y="1971040"/>
                <a:ext cx="4781896" cy="400110"/>
              </a:xfrm>
              <a:prstGeom prst="rect">
                <a:avLst/>
              </a:prstGeom>
              <a:noFill/>
            </p:spPr>
            <p:txBody>
              <a:bodyPr wrap="square" rtlCol="0">
                <a:spAutoFit/>
              </a:bodyPr>
              <a:lstStyle/>
              <a:p>
                <a:pPr algn="l"/>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ABC et </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FED sont deux triangles tels que:</a:t>
                </a:r>
              </a:p>
            </p:txBody>
          </p:sp>
        </mc:Choice>
        <mc:Fallback xmlns="">
          <p:sp>
            <p:nvSpPr>
              <p:cNvPr id="24" name="ZoneTexte 23">
                <a:extLst>
                  <a:ext uri="{FF2B5EF4-FFF2-40B4-BE49-F238E27FC236}">
                    <a16:creationId xmlns:a16="http://schemas.microsoft.com/office/drawing/2014/main" id="{0CC5551A-07CD-5402-8B57-534C295BE765}"/>
                  </a:ext>
                </a:extLst>
              </p:cNvPr>
              <p:cNvSpPr txBox="1">
                <a:spLocks noRot="1" noChangeAspect="1" noMove="1" noResize="1" noEditPoints="1" noAdjustHandles="1" noChangeArrowheads="1" noChangeShapeType="1" noTextEdit="1"/>
              </p:cNvSpPr>
              <p:nvPr/>
            </p:nvSpPr>
            <p:spPr>
              <a:xfrm>
                <a:off x="548640" y="1971040"/>
                <a:ext cx="4781896" cy="400110"/>
              </a:xfrm>
              <a:prstGeom prst="rect">
                <a:avLst/>
              </a:prstGeom>
              <a:blipFill>
                <a:blip r:embed="rId8"/>
                <a:stretch>
                  <a:fillRect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ZoneTexte 24">
                <a:extLst>
                  <a:ext uri="{FF2B5EF4-FFF2-40B4-BE49-F238E27FC236}">
                    <a16:creationId xmlns:a16="http://schemas.microsoft.com/office/drawing/2014/main" id="{A171643D-3D55-5C84-3839-E2A6D96BFA37}"/>
                  </a:ext>
                </a:extLst>
              </p:cNvPr>
              <p:cNvSpPr txBox="1"/>
              <p:nvPr/>
            </p:nvSpPr>
            <p:spPr>
              <a:xfrm>
                <a:off x="500147" y="3128368"/>
                <a:ext cx="1673108" cy="400110"/>
              </a:xfrm>
              <a:prstGeom prst="rect">
                <a:avLst/>
              </a:prstGeom>
              <a:noFill/>
            </p:spPr>
            <p:txBody>
              <a:bodyPr wrap="square" rtlCol="0">
                <a:spAutoFit/>
              </a:bodyPr>
              <a:lstStyle/>
              <a:p>
                <a:pPr algn="l"/>
                <a:r>
                  <a:rPr lang="fr-FR" sz="2000" dirty="0">
                    <a:ea typeface="Cambria Math" panose="02040503050406030204" pitchFamily="18" charset="0"/>
                    <a:cs typeface="Calibri" panose="020F0502020204030204" pitchFamily="34" charset="0"/>
                  </a:rPr>
                  <a:t>2) AC</a:t>
                </a:r>
                <a14:m>
                  <m:oMath xmlns:m="http://schemas.openxmlformats.org/officeDocument/2006/math">
                    <m:r>
                      <a:rPr lang="fr-FR" sz="2000" i="1" dirty="0"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FD</a:t>
                </a:r>
              </a:p>
            </p:txBody>
          </p:sp>
        </mc:Choice>
        <mc:Fallback xmlns="">
          <p:sp>
            <p:nvSpPr>
              <p:cNvPr id="25" name="ZoneTexte 24">
                <a:extLst>
                  <a:ext uri="{FF2B5EF4-FFF2-40B4-BE49-F238E27FC236}">
                    <a16:creationId xmlns:a16="http://schemas.microsoft.com/office/drawing/2014/main" id="{A171643D-3D55-5C84-3839-E2A6D96BFA37}"/>
                  </a:ext>
                </a:extLst>
              </p:cNvPr>
              <p:cNvSpPr txBox="1">
                <a:spLocks noRot="1" noChangeAspect="1" noMove="1" noResize="1" noEditPoints="1" noAdjustHandles="1" noChangeArrowheads="1" noChangeShapeType="1" noTextEdit="1"/>
              </p:cNvSpPr>
              <p:nvPr/>
            </p:nvSpPr>
            <p:spPr>
              <a:xfrm>
                <a:off x="500147" y="3128368"/>
                <a:ext cx="1673108" cy="400110"/>
              </a:xfrm>
              <a:prstGeom prst="rect">
                <a:avLst/>
              </a:prstGeom>
              <a:blipFill>
                <a:blip r:embed="rId9"/>
                <a:stretch>
                  <a:fillRect l="-3636" t="-7576"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a:extLst>
                  <a:ext uri="{FF2B5EF4-FFF2-40B4-BE49-F238E27FC236}">
                    <a16:creationId xmlns:a16="http://schemas.microsoft.com/office/drawing/2014/main" id="{F4E1B718-E514-E078-6A06-523C23C12147}"/>
                  </a:ext>
                </a:extLst>
              </p:cNvPr>
              <p:cNvSpPr txBox="1"/>
              <p:nvPr/>
            </p:nvSpPr>
            <p:spPr>
              <a:xfrm>
                <a:off x="500146" y="2501581"/>
                <a:ext cx="2710645" cy="400110"/>
              </a:xfrm>
              <a:prstGeom prst="rect">
                <a:avLst/>
              </a:prstGeom>
              <a:noFill/>
            </p:spPr>
            <p:txBody>
              <a:bodyPr wrap="square" rtlCol="0">
                <a:spAutoFit/>
              </a:bodyPr>
              <a:lstStyle/>
              <a:p>
                <a:r>
                  <a:rPr lang="fr-FR" sz="2000" dirty="0">
                    <a:ea typeface="Cambria Math" panose="02040503050406030204" pitchFamily="18" charset="0"/>
                    <a:cs typeface="Calibri" panose="020F0502020204030204" pitchFamily="34" charset="0"/>
                  </a:rPr>
                  <a:t>1) </a:t>
                </a:r>
                <a:r>
                  <a:rPr lang="fr-FR" sz="2000" dirty="0">
                    <a:latin typeface="Calibri" panose="020F0502020204030204" pitchFamily="34" charset="0"/>
                    <a:cs typeface="Calibri" panose="020F0502020204030204" pitchFamily="34" charset="0"/>
                  </a:rPr>
                  <a:t>AB </a:t>
                </a:r>
                <a14:m>
                  <m:oMath xmlns:m="http://schemas.openxmlformats.org/officeDocument/2006/math">
                    <m:r>
                      <a:rPr lang="fr-FR" sz="2000" b="0" i="1"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FE </a:t>
                </a:r>
              </a:p>
            </p:txBody>
          </p:sp>
        </mc:Choice>
        <mc:Fallback xmlns="">
          <p:sp>
            <p:nvSpPr>
              <p:cNvPr id="26" name="ZoneTexte 25">
                <a:extLst>
                  <a:ext uri="{FF2B5EF4-FFF2-40B4-BE49-F238E27FC236}">
                    <a16:creationId xmlns:a16="http://schemas.microsoft.com/office/drawing/2014/main" id="{F4E1B718-E514-E078-6A06-523C23C12147}"/>
                  </a:ext>
                </a:extLst>
              </p:cNvPr>
              <p:cNvSpPr txBox="1">
                <a:spLocks noRot="1" noChangeAspect="1" noMove="1" noResize="1" noEditPoints="1" noAdjustHandles="1" noChangeArrowheads="1" noChangeShapeType="1" noTextEdit="1"/>
              </p:cNvSpPr>
              <p:nvPr/>
            </p:nvSpPr>
            <p:spPr>
              <a:xfrm>
                <a:off x="500146" y="2501581"/>
                <a:ext cx="2710645" cy="400110"/>
              </a:xfrm>
              <a:prstGeom prst="rect">
                <a:avLst/>
              </a:prstGeom>
              <a:blipFill>
                <a:blip r:embed="rId10"/>
                <a:stretch>
                  <a:fillRect l="-2247" t="-7576"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ZoneTexte 26">
                <a:extLst>
                  <a:ext uri="{FF2B5EF4-FFF2-40B4-BE49-F238E27FC236}">
                    <a16:creationId xmlns:a16="http://schemas.microsoft.com/office/drawing/2014/main" id="{D40ECFBD-C28E-08CE-0C38-238FC5822AB6}"/>
                  </a:ext>
                </a:extLst>
              </p:cNvPr>
              <p:cNvSpPr txBox="1"/>
              <p:nvPr/>
            </p:nvSpPr>
            <p:spPr>
              <a:xfrm>
                <a:off x="701039" y="4367876"/>
                <a:ext cx="4480561" cy="400110"/>
              </a:xfrm>
              <a:prstGeom prst="rect">
                <a:avLst/>
              </a:prstGeom>
              <a:noFill/>
            </p:spPr>
            <p:txBody>
              <a:bodyPr wrap="square" rtlCol="0">
                <a:spAutoFit/>
              </a:bodyPr>
              <a:lstStyle/>
              <a:p>
                <a:pPr algn="l"/>
                <a:r>
                  <a:rPr lang="fr-FR" sz="2000" dirty="0">
                    <a:ea typeface="Cambria Math" panose="02040503050406030204" pitchFamily="18" charset="0"/>
                    <a:cs typeface="Calibri" panose="020F0502020204030204" pitchFamily="34" charset="0"/>
                  </a:rPr>
                  <a:t>Je déduis que: </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ABC</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FED</a:t>
                </a:r>
              </a:p>
            </p:txBody>
          </p:sp>
        </mc:Choice>
        <mc:Fallback xmlns="">
          <p:sp>
            <p:nvSpPr>
              <p:cNvPr id="27" name="ZoneTexte 26">
                <a:extLst>
                  <a:ext uri="{FF2B5EF4-FFF2-40B4-BE49-F238E27FC236}">
                    <a16:creationId xmlns:a16="http://schemas.microsoft.com/office/drawing/2014/main" id="{D40ECFBD-C28E-08CE-0C38-238FC5822AB6}"/>
                  </a:ext>
                </a:extLst>
              </p:cNvPr>
              <p:cNvSpPr txBox="1">
                <a:spLocks noRot="1" noChangeAspect="1" noMove="1" noResize="1" noEditPoints="1" noAdjustHandles="1" noChangeArrowheads="1" noChangeShapeType="1" noTextEdit="1"/>
              </p:cNvSpPr>
              <p:nvPr/>
            </p:nvSpPr>
            <p:spPr>
              <a:xfrm>
                <a:off x="701039" y="4367876"/>
                <a:ext cx="4480561" cy="400110"/>
              </a:xfrm>
              <a:prstGeom prst="rect">
                <a:avLst/>
              </a:prstGeom>
              <a:blipFill>
                <a:blip r:embed="rId11"/>
                <a:stretch>
                  <a:fillRect l="-1361" t="-12308" b="-2923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ZoneTexte 27">
                <a:extLst>
                  <a:ext uri="{FF2B5EF4-FFF2-40B4-BE49-F238E27FC236}">
                    <a16:creationId xmlns:a16="http://schemas.microsoft.com/office/drawing/2014/main" id="{80EAD21F-4C43-2E19-455A-2CE75CC274FA}"/>
                  </a:ext>
                </a:extLst>
              </p:cNvPr>
              <p:cNvSpPr txBox="1"/>
              <p:nvPr/>
            </p:nvSpPr>
            <p:spPr>
              <a:xfrm>
                <a:off x="507073" y="3779534"/>
                <a:ext cx="1673108" cy="400110"/>
              </a:xfrm>
              <a:prstGeom prst="rect">
                <a:avLst/>
              </a:prstGeom>
              <a:noFill/>
            </p:spPr>
            <p:txBody>
              <a:bodyPr wrap="square" rtlCol="0">
                <a:spAutoFit/>
              </a:bodyPr>
              <a:lstStyle/>
              <a:p>
                <a:pPr algn="l"/>
                <a:r>
                  <a:rPr lang="fr-FR" sz="2000" dirty="0">
                    <a:ea typeface="Cambria Math" panose="02040503050406030204" pitchFamily="18" charset="0"/>
                    <a:cs typeface="Calibri" panose="020F0502020204030204" pitchFamily="34" charset="0"/>
                  </a:rPr>
                  <a:t>3) BC</a:t>
                </a:r>
                <a14:m>
                  <m:oMath xmlns:m="http://schemas.openxmlformats.org/officeDocument/2006/math">
                    <m:r>
                      <a:rPr lang="fr-FR" sz="2000" i="1" dirty="0" smtClean="0">
                        <a:latin typeface="Cambria Math" panose="02040503050406030204" pitchFamily="18" charset="0"/>
                        <a:ea typeface="Cambria Math" panose="02040503050406030204" pitchFamily="18" charset="0"/>
                        <a:cs typeface="Calibri" panose="020F0502020204030204" pitchFamily="34" charset="0"/>
                      </a:rPr>
                      <m:t>=</m:t>
                    </m:r>
                    <m:r>
                      <m:rPr>
                        <m:sty m:val="p"/>
                      </m:rPr>
                      <a:rPr lang="fr-FR" sz="2000" b="0" i="0" dirty="0" smtClean="0">
                        <a:latin typeface="Cambria Math" panose="02040503050406030204" pitchFamily="18" charset="0"/>
                        <a:ea typeface="Cambria Math" panose="02040503050406030204" pitchFamily="18" charset="0"/>
                        <a:cs typeface="Calibri" panose="020F0502020204030204" pitchFamily="34" charset="0"/>
                      </a:rPr>
                      <m:t>E</m:t>
                    </m:r>
                  </m:oMath>
                </a14:m>
                <a:r>
                  <a:rPr lang="fr-FR" sz="2000" dirty="0">
                    <a:latin typeface="Calibri" panose="020F0502020204030204" pitchFamily="34" charset="0"/>
                    <a:cs typeface="Calibri" panose="020F0502020204030204" pitchFamily="34" charset="0"/>
                  </a:rPr>
                  <a:t>D</a:t>
                </a:r>
              </a:p>
            </p:txBody>
          </p:sp>
        </mc:Choice>
        <mc:Fallback xmlns="">
          <p:sp>
            <p:nvSpPr>
              <p:cNvPr id="28" name="ZoneTexte 27">
                <a:extLst>
                  <a:ext uri="{FF2B5EF4-FFF2-40B4-BE49-F238E27FC236}">
                    <a16:creationId xmlns:a16="http://schemas.microsoft.com/office/drawing/2014/main" id="{80EAD21F-4C43-2E19-455A-2CE75CC274FA}"/>
                  </a:ext>
                </a:extLst>
              </p:cNvPr>
              <p:cNvSpPr txBox="1">
                <a:spLocks noRot="1" noChangeAspect="1" noMove="1" noResize="1" noEditPoints="1" noAdjustHandles="1" noChangeArrowheads="1" noChangeShapeType="1" noTextEdit="1"/>
              </p:cNvSpPr>
              <p:nvPr/>
            </p:nvSpPr>
            <p:spPr>
              <a:xfrm>
                <a:off x="507073" y="3779534"/>
                <a:ext cx="1673108" cy="400110"/>
              </a:xfrm>
              <a:prstGeom prst="rect">
                <a:avLst/>
              </a:prstGeom>
              <a:blipFill>
                <a:blip r:embed="rId12"/>
                <a:stretch>
                  <a:fillRect l="-3636" t="-7576" b="-27273"/>
                </a:stretch>
              </a:blipFill>
            </p:spPr>
            <p:txBody>
              <a:bodyPr/>
              <a:lstStyle/>
              <a:p>
                <a:r>
                  <a:rPr lang="fr-FR">
                    <a:noFill/>
                  </a:rPr>
                  <a:t> </a:t>
                </a:r>
              </a:p>
            </p:txBody>
          </p:sp>
        </mc:Fallback>
      </mc:AlternateContent>
    </p:spTree>
    <p:extLst>
      <p:ext uri="{BB962C8B-B14F-4D97-AF65-F5344CB8AC3E}">
        <p14:creationId xmlns:p14="http://schemas.microsoft.com/office/powerpoint/2010/main" val="81371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1000"/>
                                        <p:tgtEl>
                                          <p:spTgt spid="22"/>
                                        </p:tgtEl>
                                      </p:cBhvr>
                                    </p:animEffect>
                                    <p:anim calcmode="lin" valueType="num">
                                      <p:cBhvr>
                                        <p:cTn id="51" dur="1000" fill="hold"/>
                                        <p:tgtEl>
                                          <p:spTgt spid="22"/>
                                        </p:tgtEl>
                                        <p:attrNameLst>
                                          <p:attrName>ppt_x</p:attrName>
                                        </p:attrNameLst>
                                      </p:cBhvr>
                                      <p:tavLst>
                                        <p:tav tm="0">
                                          <p:val>
                                            <p:strVal val="#ppt_x"/>
                                          </p:val>
                                        </p:tav>
                                        <p:tav tm="100000">
                                          <p:val>
                                            <p:strVal val="#ppt_x"/>
                                          </p:val>
                                        </p:tav>
                                      </p:tavLst>
                                    </p:anim>
                                    <p:anim calcmode="lin" valueType="num">
                                      <p:cBhvr>
                                        <p:cTn id="5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fade">
                                      <p:cBhvr>
                                        <p:cTn id="62" dur="1000"/>
                                        <p:tgtEl>
                                          <p:spTgt spid="12"/>
                                        </p:tgtEl>
                                      </p:cBhvr>
                                    </p:animEffect>
                                    <p:anim calcmode="lin" valueType="num">
                                      <p:cBhvr>
                                        <p:cTn id="63" dur="1000" fill="hold"/>
                                        <p:tgtEl>
                                          <p:spTgt spid="12"/>
                                        </p:tgtEl>
                                        <p:attrNameLst>
                                          <p:attrName>ppt_x</p:attrName>
                                        </p:attrNameLst>
                                      </p:cBhvr>
                                      <p:tavLst>
                                        <p:tav tm="0">
                                          <p:val>
                                            <p:strVal val="#ppt_x"/>
                                          </p:val>
                                        </p:tav>
                                        <p:tav tm="100000">
                                          <p:val>
                                            <p:strVal val="#ppt_x"/>
                                          </p:val>
                                        </p:tav>
                                      </p:tavLst>
                                    </p:anim>
                                    <p:anim calcmode="lin" valueType="num">
                                      <p:cBhvr>
                                        <p:cTn id="6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1000"/>
                                        <p:tgtEl>
                                          <p:spTgt spid="27"/>
                                        </p:tgtEl>
                                      </p:cBhvr>
                                    </p:animEffect>
                                    <p:anim calcmode="lin" valueType="num">
                                      <p:cBhvr>
                                        <p:cTn id="70" dur="1000" fill="hold"/>
                                        <p:tgtEl>
                                          <p:spTgt spid="27"/>
                                        </p:tgtEl>
                                        <p:attrNameLst>
                                          <p:attrName>ppt_x</p:attrName>
                                        </p:attrNameLst>
                                      </p:cBhvr>
                                      <p:tavLst>
                                        <p:tav tm="0">
                                          <p:val>
                                            <p:strVal val="#ppt_x"/>
                                          </p:val>
                                        </p:tav>
                                        <p:tav tm="100000">
                                          <p:val>
                                            <p:strVal val="#ppt_x"/>
                                          </p:val>
                                        </p:tav>
                                      </p:tavLst>
                                    </p:anim>
                                    <p:anim calcmode="lin" valueType="num">
                                      <p:cBhvr>
                                        <p:cTn id="7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P spid="26" grpId="0"/>
      <p:bldP spid="27" grpId="0"/>
      <p:bldP spid="2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Cette condition de congruence s’appelle le critère de congruence (CCC): côté-côté-côté</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que CCC = côté- côté- côté: les côtés homologues sont égaux..</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descr="Une image contenant ligne, diagramme, Tracé, pente&#10;&#10;Le contenu généré par l’IA peut être incorrect.">
            <a:extLst>
              <a:ext uri="{FF2B5EF4-FFF2-40B4-BE49-F238E27FC236}">
                <a16:creationId xmlns:a16="http://schemas.microsoft.com/office/drawing/2014/main" id="{7A216AF0-03CD-0ED3-7197-4EC9B69938E5}"/>
              </a:ext>
            </a:extLst>
          </p:cNvPr>
          <p:cNvPicPr>
            <a:picLocks noChangeAspect="1"/>
          </p:cNvPicPr>
          <p:nvPr/>
        </p:nvPicPr>
        <p:blipFill>
          <a:blip r:embed="rId3"/>
          <a:stretch>
            <a:fillRect/>
          </a:stretch>
        </p:blipFill>
        <p:spPr>
          <a:xfrm>
            <a:off x="5367557" y="1432674"/>
            <a:ext cx="4725572" cy="1664352"/>
          </a:xfrm>
          <a:prstGeom prst="rect">
            <a:avLst/>
          </a:prstGeom>
        </p:spPr>
      </p:pic>
      <p:pic>
        <p:nvPicPr>
          <p:cNvPr id="8" name="Image 7" descr="Une image contenant Police, texte, blanc, conception&#10;&#10;Le contenu généré par l’IA peut être incorrect.">
            <a:extLst>
              <a:ext uri="{FF2B5EF4-FFF2-40B4-BE49-F238E27FC236}">
                <a16:creationId xmlns:a16="http://schemas.microsoft.com/office/drawing/2014/main" id="{84C36B88-E545-5106-7D0B-0115B4A48898}"/>
              </a:ext>
            </a:extLst>
          </p:cNvPr>
          <p:cNvPicPr>
            <a:picLocks noChangeAspect="1"/>
          </p:cNvPicPr>
          <p:nvPr/>
        </p:nvPicPr>
        <p:blipFill>
          <a:blip r:embed="rId4"/>
          <a:stretch>
            <a:fillRect/>
          </a:stretch>
        </p:blipFill>
        <p:spPr>
          <a:xfrm>
            <a:off x="1787891" y="1641764"/>
            <a:ext cx="1069940" cy="1089755"/>
          </a:xfrm>
          <a:prstGeom prst="rect">
            <a:avLst/>
          </a:prstGeom>
        </p:spPr>
      </p:pic>
      <p:pic>
        <p:nvPicPr>
          <p:cNvPr id="10" name="Image 9">
            <a:extLst>
              <a:ext uri="{FF2B5EF4-FFF2-40B4-BE49-F238E27FC236}">
                <a16:creationId xmlns:a16="http://schemas.microsoft.com/office/drawing/2014/main" id="{3585ADB7-5EE0-F1F0-CF79-30B135F0FA1E}"/>
              </a:ext>
            </a:extLst>
          </p:cNvPr>
          <p:cNvPicPr>
            <a:picLocks noChangeAspect="1"/>
          </p:cNvPicPr>
          <p:nvPr/>
        </p:nvPicPr>
        <p:blipFill>
          <a:blip r:embed="rId5"/>
          <a:stretch>
            <a:fillRect/>
          </a:stretch>
        </p:blipFill>
        <p:spPr>
          <a:xfrm>
            <a:off x="3721271" y="2047945"/>
            <a:ext cx="1258171" cy="277391"/>
          </a:xfrm>
          <a:prstGeom prst="rect">
            <a:avLst/>
          </a:prstGeom>
        </p:spPr>
      </p:pic>
      <p:pic>
        <p:nvPicPr>
          <p:cNvPr id="12" name="Image 11" descr="Une image contenant texte, Police, capture d’écran&#10;&#10;Le contenu généré par l’IA peut être incorrect.">
            <a:extLst>
              <a:ext uri="{FF2B5EF4-FFF2-40B4-BE49-F238E27FC236}">
                <a16:creationId xmlns:a16="http://schemas.microsoft.com/office/drawing/2014/main" id="{3E33912A-F726-B11E-610A-C4DB93E04B20}"/>
              </a:ext>
            </a:extLst>
          </p:cNvPr>
          <p:cNvPicPr>
            <a:picLocks noChangeAspect="1"/>
          </p:cNvPicPr>
          <p:nvPr/>
        </p:nvPicPr>
        <p:blipFill>
          <a:blip r:embed="rId6"/>
          <a:stretch>
            <a:fillRect/>
          </a:stretch>
        </p:blipFill>
        <p:spPr>
          <a:xfrm>
            <a:off x="3243509" y="3593076"/>
            <a:ext cx="4041998" cy="1515749"/>
          </a:xfrm>
          <a:prstGeom prst="rect">
            <a:avLst/>
          </a:prstGeom>
        </p:spPr>
      </p:pic>
      <p:sp>
        <p:nvSpPr>
          <p:cNvPr id="3" name="Flèche vers la droite 2">
            <a:extLst>
              <a:ext uri="{FF2B5EF4-FFF2-40B4-BE49-F238E27FC236}">
                <a16:creationId xmlns:a16="http://schemas.microsoft.com/office/drawing/2014/main" id="{32014D37-94FD-9561-5ABD-B96F6D6AAB35}"/>
              </a:ext>
            </a:extLst>
          </p:cNvPr>
          <p:cNvSpPr/>
          <p:nvPr/>
        </p:nvSpPr>
        <p:spPr>
          <a:xfrm>
            <a:off x="2998033" y="2126155"/>
            <a:ext cx="485575" cy="13869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Je vous montre, à partir  d’un exemple, comment utiliser le critère (CCC) pour vérifier la congruence de deux triangles:</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rappelle que l’égalité des côtés suffit pour conclure que les triangles sont congrus</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Image 4" descr="Une image contenant ligne, diagramme, Police, Tracé&#10;&#10;Le contenu généré par l’IA peut être incorrect.">
            <a:extLst>
              <a:ext uri="{FF2B5EF4-FFF2-40B4-BE49-F238E27FC236}">
                <a16:creationId xmlns:a16="http://schemas.microsoft.com/office/drawing/2014/main" id="{0243613F-B704-53D5-99EA-BA449AB0368A}"/>
              </a:ext>
            </a:extLst>
          </p:cNvPr>
          <p:cNvPicPr>
            <a:picLocks noChangeAspect="1"/>
          </p:cNvPicPr>
          <p:nvPr/>
        </p:nvPicPr>
        <p:blipFill>
          <a:blip r:embed="rId3"/>
          <a:stretch>
            <a:fillRect/>
          </a:stretch>
        </p:blipFill>
        <p:spPr>
          <a:xfrm>
            <a:off x="6168791" y="1678390"/>
            <a:ext cx="4230229" cy="1812955"/>
          </a:xfrm>
          <a:prstGeom prst="rect">
            <a:avLst/>
          </a:prstGeom>
        </p:spPr>
      </p:pic>
      <p:pic>
        <p:nvPicPr>
          <p:cNvPr id="7" name="Image 6" descr="Une image contenant Police, diagramme, capture d’écran, nombre&#10;&#10;Le contenu généré par l’IA peut être incorrect.">
            <a:extLst>
              <a:ext uri="{FF2B5EF4-FFF2-40B4-BE49-F238E27FC236}">
                <a16:creationId xmlns:a16="http://schemas.microsoft.com/office/drawing/2014/main" id="{2CED35D8-6970-3466-A050-C3900275B72C}"/>
              </a:ext>
            </a:extLst>
          </p:cNvPr>
          <p:cNvPicPr>
            <a:picLocks noChangeAspect="1"/>
          </p:cNvPicPr>
          <p:nvPr/>
        </p:nvPicPr>
        <p:blipFill>
          <a:blip r:embed="rId4"/>
          <a:stretch>
            <a:fillRect/>
          </a:stretch>
        </p:blipFill>
        <p:spPr>
          <a:xfrm>
            <a:off x="1272157" y="2017187"/>
            <a:ext cx="1060034" cy="1050127"/>
          </a:xfrm>
          <a:prstGeom prst="rect">
            <a:avLst/>
          </a:prstGeom>
        </p:spPr>
      </p:pic>
      <p:pic>
        <p:nvPicPr>
          <p:cNvPr id="10" name="Image 9">
            <a:extLst>
              <a:ext uri="{FF2B5EF4-FFF2-40B4-BE49-F238E27FC236}">
                <a16:creationId xmlns:a16="http://schemas.microsoft.com/office/drawing/2014/main" id="{E9898F1E-CFD4-843C-8572-13D558FE3044}"/>
              </a:ext>
            </a:extLst>
          </p:cNvPr>
          <p:cNvPicPr>
            <a:picLocks noChangeAspect="1"/>
          </p:cNvPicPr>
          <p:nvPr/>
        </p:nvPicPr>
        <p:blipFill>
          <a:blip r:embed="rId5"/>
          <a:stretch>
            <a:fillRect/>
          </a:stretch>
        </p:blipFill>
        <p:spPr>
          <a:xfrm>
            <a:off x="2788134" y="3756427"/>
            <a:ext cx="3398053" cy="267485"/>
          </a:xfrm>
          <a:prstGeom prst="rect">
            <a:avLst/>
          </a:prstGeom>
        </p:spPr>
      </p:pic>
      <p:sp>
        <p:nvSpPr>
          <p:cNvPr id="11" name="ZoneTexte 10">
            <a:extLst>
              <a:ext uri="{FF2B5EF4-FFF2-40B4-BE49-F238E27FC236}">
                <a16:creationId xmlns:a16="http://schemas.microsoft.com/office/drawing/2014/main" id="{068A4CA7-9D9C-6C78-4137-31BC6CBEBF27}"/>
              </a:ext>
            </a:extLst>
          </p:cNvPr>
          <p:cNvSpPr txBox="1"/>
          <p:nvPr/>
        </p:nvSpPr>
        <p:spPr>
          <a:xfrm>
            <a:off x="1802174" y="3690114"/>
            <a:ext cx="711748"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donc</a:t>
            </a:r>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10000"/>
          </a:bodyPr>
          <a:lstStyle/>
          <a:p>
            <a:r>
              <a:rPr lang="fr-FR" dirty="0"/>
              <a:t>20 min</a:t>
            </a:r>
          </a:p>
        </p:txBody>
      </p:sp>
    </p:spTree>
    <p:extLst>
      <p:ext uri="{BB962C8B-B14F-4D97-AF65-F5344CB8AC3E}">
        <p14:creationId xmlns:p14="http://schemas.microsoft.com/office/powerpoint/2010/main" val="1517288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18307-998E-6942-A930-9B521CD148F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DEF78F-93CE-5977-6C3C-57B3AF793277}"/>
              </a:ext>
            </a:extLst>
          </p:cNvPr>
          <p:cNvSpPr>
            <a:spLocks noGrp="1"/>
          </p:cNvSpPr>
          <p:nvPr>
            <p:ph type="title"/>
          </p:nvPr>
        </p:nvSpPr>
        <p:spPr/>
        <p:txBody>
          <a:bodyPr/>
          <a:lstStyle/>
          <a:p>
            <a:r>
              <a:rPr lang="fr-FR" dirty="0">
                <a:latin typeface="Calibri" panose="020F0502020204030204"/>
              </a:rPr>
              <a:t>Répondez par vrai ou faux.</a:t>
            </a:r>
            <a:endParaRPr lang="fr-FR" dirty="0"/>
          </a:p>
        </p:txBody>
      </p:sp>
      <p:sp>
        <p:nvSpPr>
          <p:cNvPr id="3" name="Content Placeholder 2">
            <a:extLst>
              <a:ext uri="{FF2B5EF4-FFF2-40B4-BE49-F238E27FC236}">
                <a16:creationId xmlns:a16="http://schemas.microsoft.com/office/drawing/2014/main" id="{E5910D43-E16C-D7AE-C7F6-E8F1390E44F5}"/>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0EF7E7F7-F62A-09C3-AEA3-966542A136A8}"/>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F237CFF0-8D0E-49CC-5985-ADB88FD9B79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1F5739D8-04D2-B9D2-F580-DD79C7E37B2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18DD4FE3-8919-D3D7-8740-4C96ABF3608C}"/>
              </a:ext>
            </a:extLst>
          </p:cNvPr>
          <p:cNvSpPr txBox="1"/>
          <p:nvPr/>
        </p:nvSpPr>
        <p:spPr>
          <a:xfrm>
            <a:off x="2333428" y="2428889"/>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fr" sz="1800" b="1" i="0" u="none" strike="noStrike" kern="0" cap="none" spc="0" normalizeH="0" baseline="0" noProof="0" dirty="0">
                <a:ln>
                  <a:noFill/>
                </a:ln>
                <a:solidFill>
                  <a:srgbClr val="000000"/>
                </a:solidFill>
                <a:effectLst/>
                <a:uLnTx/>
                <a:uFillTx/>
                <a:latin typeface="Calibri"/>
                <a:cs typeface="Calibri"/>
                <a:sym typeface="Calibri"/>
              </a:rPr>
              <a:t>Deux triangles ayant les côtés deux à deux égaux sont congrus</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p:sp>
        <p:nvSpPr>
          <p:cNvPr id="17" name="Google Shape;266;p44">
            <a:extLst>
              <a:ext uri="{FF2B5EF4-FFF2-40B4-BE49-F238E27FC236}">
                <a16:creationId xmlns:a16="http://schemas.microsoft.com/office/drawing/2014/main" id="{9E80FFA1-C2AF-7999-52EA-F606EEDD5360}"/>
              </a:ext>
            </a:extLst>
          </p:cNvPr>
          <p:cNvSpPr/>
          <p:nvPr/>
        </p:nvSpPr>
        <p:spPr>
          <a:xfrm>
            <a:off x="2996809" y="4066932"/>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D8AE1540-9716-DAD8-F227-82B15924136D}"/>
              </a:ext>
            </a:extLst>
          </p:cNvPr>
          <p:cNvSpPr/>
          <p:nvPr/>
        </p:nvSpPr>
        <p:spPr>
          <a:xfrm>
            <a:off x="7216780" y="4066932"/>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64008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29928-044D-4844-783C-541F294EC8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2E9335-9785-29B9-B4E6-7F85F91A6B45}"/>
              </a:ext>
            </a:extLst>
          </p:cNvPr>
          <p:cNvSpPr>
            <a:spLocks noGrp="1"/>
          </p:cNvSpPr>
          <p:nvPr>
            <p:ph type="title"/>
          </p:nvPr>
        </p:nvSpPr>
        <p:spPr/>
        <p:txBody>
          <a:bodyPr/>
          <a:lstStyle/>
          <a:p>
            <a:r>
              <a:rPr lang="fr-FR" dirty="0">
                <a:latin typeface="Calibri" panose="020F0502020204030204"/>
              </a:rPr>
              <a:t>Vrai</a:t>
            </a:r>
          </a:p>
        </p:txBody>
      </p:sp>
      <p:sp>
        <p:nvSpPr>
          <p:cNvPr id="5" name="Content Placeholder 4">
            <a:extLst>
              <a:ext uri="{FF2B5EF4-FFF2-40B4-BE49-F238E27FC236}">
                <a16:creationId xmlns:a16="http://schemas.microsoft.com/office/drawing/2014/main" id="{9F1D14D3-8182-BC7D-870C-60EBB78160C0}"/>
              </a:ext>
            </a:extLst>
          </p:cNvPr>
          <p:cNvSpPr>
            <a:spLocks noGrp="1"/>
          </p:cNvSpPr>
          <p:nvPr>
            <p:ph sz="quarter" idx="11"/>
          </p:nvPr>
        </p:nvSpPr>
        <p:spPr/>
        <p:txBody>
          <a:bodyPr/>
          <a:lstStyle/>
          <a:p>
            <a:r>
              <a:rPr lang="fr-FR" dirty="0"/>
              <a:t>L'enseignant rappelle que c’est le critère (CCC) de congruence</a:t>
            </a:r>
          </a:p>
        </p:txBody>
      </p:sp>
      <p:sp>
        <p:nvSpPr>
          <p:cNvPr id="16" name="Google Shape;265;p44">
            <a:extLst>
              <a:ext uri="{FF2B5EF4-FFF2-40B4-BE49-F238E27FC236}">
                <a16:creationId xmlns:a16="http://schemas.microsoft.com/office/drawing/2014/main" id="{84D9028D-B1F9-5859-9AF2-F69732C3621E}"/>
              </a:ext>
            </a:extLst>
          </p:cNvPr>
          <p:cNvSpPr txBox="1"/>
          <p:nvPr/>
        </p:nvSpPr>
        <p:spPr>
          <a:xfrm>
            <a:off x="2333428" y="2428889"/>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0" cap="none" spc="0" normalizeH="0" baseline="0" noProof="0" dirty="0">
                <a:ln>
                  <a:noFill/>
                </a:ln>
                <a:solidFill>
                  <a:srgbClr val="000000"/>
                </a:solidFill>
                <a:effectLst/>
                <a:uLnTx/>
                <a:uFillTx/>
                <a:latin typeface="Calibri"/>
                <a:ea typeface="+mn-ea"/>
                <a:cs typeface="Calibri"/>
                <a:sym typeface="Calibri"/>
              </a:rPr>
              <a:t>Deux triangles ayant les côtés deux à deux égaux sont congrus</a:t>
            </a:r>
            <a:endParaRPr kumimoji="0" lang="fr-FR" sz="1800" b="1" i="0" u="none" strike="noStrike" kern="0" cap="none" spc="0" normalizeH="0" baseline="0" noProof="0" dirty="0">
              <a:ln>
                <a:noFill/>
              </a:ln>
              <a:solidFill>
                <a:srgbClr val="000000"/>
              </a:solidFill>
              <a:effectLst/>
              <a:uLnTx/>
              <a:uFillTx/>
              <a:latin typeface="Calibri"/>
              <a:ea typeface="+mn-ea"/>
              <a:cs typeface="Calibri"/>
              <a:sym typeface="Arial"/>
            </a:endParaRPr>
          </a:p>
        </p:txBody>
      </p:sp>
      <p:sp>
        <p:nvSpPr>
          <p:cNvPr id="17" name="Google Shape;266;p44">
            <a:extLst>
              <a:ext uri="{FF2B5EF4-FFF2-40B4-BE49-F238E27FC236}">
                <a16:creationId xmlns:a16="http://schemas.microsoft.com/office/drawing/2014/main" id="{5D8DE6E8-13E5-AF61-5BA3-E54D5E337CF2}"/>
              </a:ext>
            </a:extLst>
          </p:cNvPr>
          <p:cNvSpPr/>
          <p:nvPr/>
        </p:nvSpPr>
        <p:spPr>
          <a:xfrm>
            <a:off x="2996809" y="4066932"/>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1BDDC2C1-3AE4-D367-3CAC-CCFE137040E0}"/>
              </a:ext>
            </a:extLst>
          </p:cNvPr>
          <p:cNvPicPr>
            <a:picLocks noChangeAspect="1"/>
          </p:cNvPicPr>
          <p:nvPr/>
        </p:nvPicPr>
        <p:blipFill>
          <a:blip r:embed="rId2"/>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240964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0F8E4-A38E-A590-A2BD-050E353F4D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8E80B9B-1E39-6AC1-B95F-49EADC6C0BD0}"/>
              </a:ext>
            </a:extLst>
          </p:cNvPr>
          <p:cNvSpPr>
            <a:spLocks noGrp="1"/>
          </p:cNvSpPr>
          <p:nvPr>
            <p:ph type="title"/>
          </p:nvPr>
        </p:nvSpPr>
        <p:spPr/>
        <p:txBody>
          <a:bodyPr/>
          <a:lstStyle/>
          <a:p>
            <a:r>
              <a:rPr lang="fr-FR" dirty="0">
                <a:latin typeface="Calibri" panose="020F0502020204030204"/>
              </a:rPr>
              <a:t> Observez la figure ci-dessous, puis répondez par vrai ou faux. Justifiez vos réponses</a:t>
            </a:r>
            <a:endParaRPr lang="fr-FR" dirty="0"/>
          </a:p>
        </p:txBody>
      </p:sp>
      <p:sp>
        <p:nvSpPr>
          <p:cNvPr id="3" name="Content Placeholder 2">
            <a:extLst>
              <a:ext uri="{FF2B5EF4-FFF2-40B4-BE49-F238E27FC236}">
                <a16:creationId xmlns:a16="http://schemas.microsoft.com/office/drawing/2014/main" id="{EB486891-FAEC-EC79-01A7-4CCF8630CD01}"/>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8026A6A2-7EBC-9CE2-558B-737242D1A8A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14392967-4A30-1FD3-DCC2-F4F06094677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5CEE81CD-527B-2FA0-E5DD-215F7B6EC88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6" name="Google Shape;265;p44">
                <a:extLst>
                  <a:ext uri="{FF2B5EF4-FFF2-40B4-BE49-F238E27FC236}">
                    <a16:creationId xmlns:a16="http://schemas.microsoft.com/office/drawing/2014/main" id="{227E3808-4805-7468-0A31-6AB5BE77B79F}"/>
                  </a:ext>
                </a:extLst>
              </p:cNvPr>
              <p:cNvSpPr txBox="1"/>
              <p:nvPr/>
            </p:nvSpPr>
            <p:spPr>
              <a:xfrm>
                <a:off x="2447728" y="34290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r>
                  <a:rPr kumimoji="0" lang="fr" sz="1800" b="1" i="0" u="none" strike="noStrike" kern="0" cap="none" spc="0" normalizeH="0" baseline="0" noProof="0" dirty="0">
                    <a:ln>
                      <a:noFill/>
                    </a:ln>
                    <a:solidFill>
                      <a:srgbClr val="000000"/>
                    </a:solidFill>
                    <a:effectLst/>
                    <a:uLnTx/>
                    <a:uFillTx/>
                    <a:latin typeface="Calibri"/>
                    <a:cs typeface="Calibri"/>
                    <a:sym typeface="Calibri"/>
                  </a:rPr>
                  <a:t>Les deux triangles </a:t>
                </a:r>
                <a14:m>
                  <m:oMath xmlns:m="http://schemas.openxmlformats.org/officeDocument/2006/math">
                    <m:r>
                      <a:rPr kumimoji="0" lang="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Calibri"/>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ABC </a:t>
                </a:r>
                <a:r>
                  <a:rPr lang="fr-FR" sz="1800" kern="0" dirty="0">
                    <a:solidFill>
                      <a:srgbClr val="000000"/>
                    </a:solidFill>
                    <a:sym typeface="Arial"/>
                  </a:rPr>
                  <a:t>et ∆MNL sont congrus </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mc:Choice>
        <mc:Fallback xmlns="">
          <p:sp>
            <p:nvSpPr>
              <p:cNvPr id="16" name="Google Shape;265;p44">
                <a:extLst>
                  <a:ext uri="{FF2B5EF4-FFF2-40B4-BE49-F238E27FC236}">
                    <a16:creationId xmlns:a16="http://schemas.microsoft.com/office/drawing/2014/main" id="{227E3808-4805-7468-0A31-6AB5BE77B79F}"/>
                  </a:ext>
                </a:extLst>
              </p:cNvPr>
              <p:cNvSpPr txBox="1">
                <a:spLocks noRot="1" noChangeAspect="1" noMove="1" noResize="1" noEditPoints="1" noAdjustHandles="1" noChangeArrowheads="1" noChangeShapeType="1" noTextEdit="1"/>
              </p:cNvSpPr>
              <p:nvPr/>
            </p:nvSpPr>
            <p:spPr>
              <a:xfrm>
                <a:off x="2447728" y="34290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sp>
        <p:nvSpPr>
          <p:cNvPr id="17" name="Google Shape;266;p44">
            <a:extLst>
              <a:ext uri="{FF2B5EF4-FFF2-40B4-BE49-F238E27FC236}">
                <a16:creationId xmlns:a16="http://schemas.microsoft.com/office/drawing/2014/main" id="{1EF12657-4E63-C53C-3AAE-D60BB6675894}"/>
              </a:ext>
            </a:extLst>
          </p:cNvPr>
          <p:cNvSpPr/>
          <p:nvPr/>
        </p:nvSpPr>
        <p:spPr>
          <a:xfrm>
            <a:off x="2903291" y="513719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3B4BFC02-5689-BB7F-6F44-ABA96267B182}"/>
              </a:ext>
            </a:extLst>
          </p:cNvPr>
          <p:cNvSpPr/>
          <p:nvPr/>
        </p:nvSpPr>
        <p:spPr>
          <a:xfrm>
            <a:off x="7123262" y="513719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5" name="Image 4" descr="Une image contenant ligne, diagramme, Tracé, Police&#10;&#10;Le contenu généré par l’IA peut être incorrect.">
            <a:extLst>
              <a:ext uri="{FF2B5EF4-FFF2-40B4-BE49-F238E27FC236}">
                <a16:creationId xmlns:a16="http://schemas.microsoft.com/office/drawing/2014/main" id="{BDC86F9B-3B10-0228-8399-38336F236C8F}"/>
              </a:ext>
            </a:extLst>
          </p:cNvPr>
          <p:cNvPicPr>
            <a:picLocks noChangeAspect="1"/>
          </p:cNvPicPr>
          <p:nvPr/>
        </p:nvPicPr>
        <p:blipFill>
          <a:blip r:embed="rId4"/>
          <a:stretch>
            <a:fillRect/>
          </a:stretch>
        </p:blipFill>
        <p:spPr>
          <a:xfrm>
            <a:off x="3465520" y="1257181"/>
            <a:ext cx="5311600" cy="1882303"/>
          </a:xfrm>
          <a:prstGeom prst="rect">
            <a:avLst/>
          </a:prstGeom>
        </p:spPr>
      </p:pic>
    </p:spTree>
    <p:extLst>
      <p:ext uri="{BB962C8B-B14F-4D97-AF65-F5344CB8AC3E}">
        <p14:creationId xmlns:p14="http://schemas.microsoft.com/office/powerpoint/2010/main" val="41060056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3A7E7-4F29-D474-8E55-D9334A98E2B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B1AB14A-2F1F-FD2C-C925-C28D00CC2922}"/>
              </a:ext>
            </a:extLst>
          </p:cNvPr>
          <p:cNvSpPr>
            <a:spLocks noGrp="1"/>
          </p:cNvSpPr>
          <p:nvPr>
            <p:ph type="title"/>
          </p:nvPr>
        </p:nvSpPr>
        <p:spPr/>
        <p:txBody>
          <a:bodyPr/>
          <a:lstStyle/>
          <a:p>
            <a:r>
              <a:rPr lang="fr-FR" dirty="0">
                <a:latin typeface="Calibri" panose="020F0502020204030204"/>
              </a:rPr>
              <a:t>Les côtés des deux triangles sont deux à deux de même longueur</a:t>
            </a:r>
          </a:p>
        </p:txBody>
      </p:sp>
      <p:sp>
        <p:nvSpPr>
          <p:cNvPr id="5" name="Content Placeholder 4">
            <a:extLst>
              <a:ext uri="{FF2B5EF4-FFF2-40B4-BE49-F238E27FC236}">
                <a16:creationId xmlns:a16="http://schemas.microsoft.com/office/drawing/2014/main" id="{FE3739E7-59EE-E816-9709-5AC6A836EE6C}"/>
              </a:ext>
            </a:extLst>
          </p:cNvPr>
          <p:cNvSpPr>
            <a:spLocks noGrp="1"/>
          </p:cNvSpPr>
          <p:nvPr>
            <p:ph sz="quarter" idx="11"/>
          </p:nvPr>
        </p:nvSpPr>
        <p:spPr/>
        <p:txBody>
          <a:bodyPr/>
          <a:lstStyle/>
          <a:p>
            <a:r>
              <a:rPr lang="fr-FR" dirty="0"/>
              <a:t>L'enseignant explique pourquoi.</a:t>
            </a:r>
          </a:p>
        </p:txBody>
      </p:sp>
      <p:sp>
        <p:nvSpPr>
          <p:cNvPr id="17" name="Google Shape;266;p44">
            <a:extLst>
              <a:ext uri="{FF2B5EF4-FFF2-40B4-BE49-F238E27FC236}">
                <a16:creationId xmlns:a16="http://schemas.microsoft.com/office/drawing/2014/main" id="{7D983BCD-D6FF-7F08-1FF6-C9B5C8051DAF}"/>
              </a:ext>
            </a:extLst>
          </p:cNvPr>
          <p:cNvSpPr/>
          <p:nvPr/>
        </p:nvSpPr>
        <p:spPr>
          <a:xfrm>
            <a:off x="2830554" y="4991723"/>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2B88E537-9B2B-2388-C01C-614DC350E846}"/>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4" name="Google Shape;265;p44">
                <a:extLst>
                  <a:ext uri="{FF2B5EF4-FFF2-40B4-BE49-F238E27FC236}">
                    <a16:creationId xmlns:a16="http://schemas.microsoft.com/office/drawing/2014/main" id="{41E51C11-FAE5-70EF-ACB3-4C92CD061E3D}"/>
                  </a:ext>
                </a:extLst>
              </p:cNvPr>
              <p:cNvSpPr txBox="1"/>
              <p:nvPr/>
            </p:nvSpPr>
            <p:spPr>
              <a:xfrm>
                <a:off x="2447728" y="34290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r>
                  <a:rPr kumimoji="0" lang="fr" sz="1800" b="1" i="0" u="none" strike="noStrike" kern="0" cap="none" spc="0" normalizeH="0" baseline="0" noProof="0" dirty="0">
                    <a:ln>
                      <a:noFill/>
                    </a:ln>
                    <a:solidFill>
                      <a:srgbClr val="000000"/>
                    </a:solidFill>
                    <a:effectLst/>
                    <a:uLnTx/>
                    <a:uFillTx/>
                    <a:latin typeface="Calibri"/>
                    <a:cs typeface="Calibri"/>
                    <a:sym typeface="Calibri"/>
                  </a:rPr>
                  <a:t>Les deux triangles </a:t>
                </a:r>
                <a14:m>
                  <m:oMath xmlns:m="http://schemas.openxmlformats.org/officeDocument/2006/math">
                    <m:r>
                      <a:rPr kumimoji="0" lang="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Calibri"/>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ABC </a:t>
                </a:r>
                <a:r>
                  <a:rPr lang="fr-FR" sz="1800" kern="0" dirty="0">
                    <a:solidFill>
                      <a:srgbClr val="000000"/>
                    </a:solidFill>
                    <a:sym typeface="Arial"/>
                  </a:rPr>
                  <a:t>et ∆MNL sont congrus </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mc:Choice>
        <mc:Fallback xmlns="">
          <p:sp>
            <p:nvSpPr>
              <p:cNvPr id="4" name="Google Shape;265;p44">
                <a:extLst>
                  <a:ext uri="{FF2B5EF4-FFF2-40B4-BE49-F238E27FC236}">
                    <a16:creationId xmlns:a16="http://schemas.microsoft.com/office/drawing/2014/main" id="{41E51C11-FAE5-70EF-ACB3-4C92CD061E3D}"/>
                  </a:ext>
                </a:extLst>
              </p:cNvPr>
              <p:cNvSpPr txBox="1">
                <a:spLocks noRot="1" noChangeAspect="1" noMove="1" noResize="1" noEditPoints="1" noAdjustHandles="1" noChangeArrowheads="1" noChangeShapeType="1" noTextEdit="1"/>
              </p:cNvSpPr>
              <p:nvPr/>
            </p:nvSpPr>
            <p:spPr>
              <a:xfrm>
                <a:off x="2447728" y="34290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pic>
        <p:nvPicPr>
          <p:cNvPr id="6" name="Image 5" descr="Une image contenant ligne, diagramme, Tracé, Police&#10;&#10;Le contenu généré par l’IA peut être incorrect.">
            <a:extLst>
              <a:ext uri="{FF2B5EF4-FFF2-40B4-BE49-F238E27FC236}">
                <a16:creationId xmlns:a16="http://schemas.microsoft.com/office/drawing/2014/main" id="{6E73063E-3C74-B3CB-E428-09CC2373A940}"/>
              </a:ext>
            </a:extLst>
          </p:cNvPr>
          <p:cNvPicPr>
            <a:picLocks noChangeAspect="1"/>
          </p:cNvPicPr>
          <p:nvPr/>
        </p:nvPicPr>
        <p:blipFill>
          <a:blip r:embed="rId4"/>
          <a:stretch>
            <a:fillRect/>
          </a:stretch>
        </p:blipFill>
        <p:spPr>
          <a:xfrm>
            <a:off x="3465520" y="1257181"/>
            <a:ext cx="5311600" cy="1882303"/>
          </a:xfrm>
          <a:prstGeom prst="rect">
            <a:avLst/>
          </a:prstGeom>
        </p:spPr>
      </p:pic>
    </p:spTree>
    <p:extLst>
      <p:ext uri="{BB962C8B-B14F-4D97-AF65-F5344CB8AC3E}">
        <p14:creationId xmlns:p14="http://schemas.microsoft.com/office/powerpoint/2010/main" val="42372385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2864F-8966-D281-773D-5CB7288673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B8DD36-6056-5D15-0DAC-B55CC4F0E684}"/>
              </a:ext>
            </a:extLst>
          </p:cNvPr>
          <p:cNvSpPr>
            <a:spLocks noGrp="1"/>
          </p:cNvSpPr>
          <p:nvPr>
            <p:ph type="title"/>
          </p:nvPr>
        </p:nvSpPr>
        <p:spPr/>
        <p:txBody>
          <a:bodyPr/>
          <a:lstStyle/>
          <a:p>
            <a:r>
              <a:rPr lang="fr-FR" dirty="0">
                <a:latin typeface="Calibri" panose="020F0502020204030204"/>
              </a:rPr>
              <a:t> Observez la figure ci-dessous, puis répondez par vrai ou faux. Justifiez vos réponses</a:t>
            </a:r>
            <a:endParaRPr lang="fr-FR" dirty="0"/>
          </a:p>
        </p:txBody>
      </p:sp>
      <p:sp>
        <p:nvSpPr>
          <p:cNvPr id="3" name="Content Placeholder 2">
            <a:extLst>
              <a:ext uri="{FF2B5EF4-FFF2-40B4-BE49-F238E27FC236}">
                <a16:creationId xmlns:a16="http://schemas.microsoft.com/office/drawing/2014/main" id="{8017E61A-40A8-38CF-C724-9268AAC85829}"/>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B4431B00-BBB0-69D1-0547-6C6AA46D8C17}"/>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6AF26A25-BF08-1E20-869F-3A81117909B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592E895-A6C3-7162-6CEE-1C2286D299A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6" name="Google Shape;265;p44">
                <a:extLst>
                  <a:ext uri="{FF2B5EF4-FFF2-40B4-BE49-F238E27FC236}">
                    <a16:creationId xmlns:a16="http://schemas.microsoft.com/office/drawing/2014/main" id="{776EE59B-99E7-3AC9-A108-25AEBC06B67C}"/>
                  </a:ext>
                </a:extLst>
              </p:cNvPr>
              <p:cNvSpPr txBox="1"/>
              <p:nvPr/>
            </p:nvSpPr>
            <p:spPr>
              <a:xfrm>
                <a:off x="2447728" y="34290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r>
                  <a:rPr kumimoji="0" lang="fr" sz="1800" b="1" i="0" u="none" strike="noStrike" kern="0" cap="none" spc="0" normalizeH="0" baseline="0" noProof="0" dirty="0">
                    <a:ln>
                      <a:noFill/>
                    </a:ln>
                    <a:solidFill>
                      <a:srgbClr val="000000"/>
                    </a:solidFill>
                    <a:effectLst/>
                    <a:uLnTx/>
                    <a:uFillTx/>
                    <a:latin typeface="Calibri"/>
                    <a:cs typeface="Calibri"/>
                    <a:sym typeface="Calibri"/>
                  </a:rPr>
                  <a:t>Les deux triangles </a:t>
                </a:r>
                <a14:m>
                  <m:oMath xmlns:m="http://schemas.openxmlformats.org/officeDocument/2006/math">
                    <m:r>
                      <a:rPr kumimoji="0" lang="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Calibri"/>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ABC </a:t>
                </a:r>
                <a:r>
                  <a:rPr lang="fr-FR" sz="1800" kern="0" dirty="0">
                    <a:solidFill>
                      <a:srgbClr val="000000"/>
                    </a:solidFill>
                    <a:sym typeface="Arial"/>
                  </a:rPr>
                  <a:t>et ∆MNL sont congrus </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mc:Choice>
        <mc:Fallback xmlns="">
          <p:sp>
            <p:nvSpPr>
              <p:cNvPr id="16" name="Google Shape;265;p44">
                <a:extLst>
                  <a:ext uri="{FF2B5EF4-FFF2-40B4-BE49-F238E27FC236}">
                    <a16:creationId xmlns:a16="http://schemas.microsoft.com/office/drawing/2014/main" id="{776EE59B-99E7-3AC9-A108-25AEBC06B67C}"/>
                  </a:ext>
                </a:extLst>
              </p:cNvPr>
              <p:cNvSpPr txBox="1">
                <a:spLocks noRot="1" noChangeAspect="1" noMove="1" noResize="1" noEditPoints="1" noAdjustHandles="1" noChangeArrowheads="1" noChangeShapeType="1" noTextEdit="1"/>
              </p:cNvSpPr>
              <p:nvPr/>
            </p:nvSpPr>
            <p:spPr>
              <a:xfrm>
                <a:off x="2447728" y="34290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sp>
        <p:nvSpPr>
          <p:cNvPr id="17" name="Google Shape;266;p44">
            <a:extLst>
              <a:ext uri="{FF2B5EF4-FFF2-40B4-BE49-F238E27FC236}">
                <a16:creationId xmlns:a16="http://schemas.microsoft.com/office/drawing/2014/main" id="{35E84751-71F3-BC18-EEA3-115A20AC3F78}"/>
              </a:ext>
            </a:extLst>
          </p:cNvPr>
          <p:cNvSpPr/>
          <p:nvPr/>
        </p:nvSpPr>
        <p:spPr>
          <a:xfrm>
            <a:off x="2903291" y="513719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CAB457B7-213F-B1EF-3CBF-492121B1ACB8}"/>
              </a:ext>
            </a:extLst>
          </p:cNvPr>
          <p:cNvSpPr/>
          <p:nvPr/>
        </p:nvSpPr>
        <p:spPr>
          <a:xfrm>
            <a:off x="7123262" y="513719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8" name="Image 7" descr="Une image contenant ligne, diagramme, Tracé&#10;&#10;Le contenu généré par l’IA peut être incorrect.">
            <a:extLst>
              <a:ext uri="{FF2B5EF4-FFF2-40B4-BE49-F238E27FC236}">
                <a16:creationId xmlns:a16="http://schemas.microsoft.com/office/drawing/2014/main" id="{42B06996-91B9-ABD9-1A3C-9581385B06D6}"/>
              </a:ext>
            </a:extLst>
          </p:cNvPr>
          <p:cNvPicPr>
            <a:picLocks noChangeAspect="1"/>
          </p:cNvPicPr>
          <p:nvPr/>
        </p:nvPicPr>
        <p:blipFill>
          <a:blip r:embed="rId4"/>
          <a:stretch>
            <a:fillRect/>
          </a:stretch>
        </p:blipFill>
        <p:spPr>
          <a:xfrm>
            <a:off x="3202939" y="1284027"/>
            <a:ext cx="5349704" cy="1867062"/>
          </a:xfrm>
          <a:prstGeom prst="rect">
            <a:avLst/>
          </a:prstGeom>
        </p:spPr>
      </p:pic>
    </p:spTree>
    <p:extLst>
      <p:ext uri="{BB962C8B-B14F-4D97-AF65-F5344CB8AC3E}">
        <p14:creationId xmlns:p14="http://schemas.microsoft.com/office/powerpoint/2010/main" val="1948004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C93BC-C88E-BE15-9C7F-7360B200BCB6}"/>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C023CC4D-A66C-B145-CFF8-BCA586F4111D}"/>
                  </a:ext>
                </a:extLst>
              </p:cNvPr>
              <p:cNvSpPr>
                <a:spLocks noGrp="1"/>
              </p:cNvSpPr>
              <p:nvPr>
                <p:ph type="title"/>
              </p:nvPr>
            </p:nvSpPr>
            <p:spPr/>
            <p:txBody>
              <a:bodyPr/>
              <a:lstStyle/>
              <a:p>
                <a:r>
                  <a:rPr lang="fr-FR" dirty="0">
                    <a:latin typeface="Calibri" panose="020F0502020204030204"/>
                  </a:rPr>
                  <a:t>Deux côtés des deux triangles sont deux à deux de même longueur mais le 3</a:t>
                </a:r>
                <a:r>
                  <a:rPr lang="fr-FR" baseline="30000" dirty="0">
                    <a:latin typeface="Calibri" panose="020F0502020204030204"/>
                  </a:rPr>
                  <a:t>ème</a:t>
                </a:r>
                <a:r>
                  <a:rPr lang="fr-FR" dirty="0">
                    <a:latin typeface="Calibri" panose="020F0502020204030204"/>
                  </a:rPr>
                  <a:t> non: AB</a:t>
                </a:r>
                <a14:m>
                  <m:oMath xmlns:m="http://schemas.openxmlformats.org/officeDocument/2006/math">
                    <m:r>
                      <a:rPr lang="fr-FR" i="1" smtClean="0">
                        <a:latin typeface="Cambria Math" panose="02040503050406030204" pitchFamily="18" charset="0"/>
                        <a:ea typeface="Cambria Math" panose="02040503050406030204" pitchFamily="18" charset="0"/>
                      </a:rPr>
                      <m:t>≠</m:t>
                    </m:r>
                  </m:oMath>
                </a14:m>
                <a:r>
                  <a:rPr lang="fr-FR" dirty="0">
                    <a:latin typeface="Calibri" panose="020F0502020204030204"/>
                  </a:rPr>
                  <a:t>MN </a:t>
                </a:r>
              </a:p>
            </p:txBody>
          </p:sp>
        </mc:Choice>
        <mc:Fallback xmlns="">
          <p:sp>
            <p:nvSpPr>
              <p:cNvPr id="2" name="Titre 1">
                <a:extLst>
                  <a:ext uri="{FF2B5EF4-FFF2-40B4-BE49-F238E27FC236}">
                    <a16:creationId xmlns:a16="http://schemas.microsoft.com/office/drawing/2014/main" id="{C023CC4D-A66C-B145-CFF8-BCA586F4111D}"/>
                  </a:ext>
                </a:extLst>
              </p:cNvPr>
              <p:cNvSpPr>
                <a:spLocks noGrp="1" noRot="1" noChangeAspect="1" noMove="1" noResize="1" noEditPoints="1" noAdjustHandles="1" noChangeArrowheads="1" noChangeShapeType="1" noTextEdit="1"/>
              </p:cNvSpPr>
              <p:nvPr>
                <p:ph type="title"/>
              </p:nvPr>
            </p:nvSpPr>
            <p:spPr>
              <a:blipFill>
                <a:blip r:embed="rId2"/>
                <a:stretch>
                  <a:fillRect l="-294" t="-22727" b="-38636"/>
                </a:stretch>
              </a:blipFill>
            </p:spPr>
            <p:txBody>
              <a:bodyPr/>
              <a:lstStyle/>
              <a:p>
                <a:r>
                  <a:rPr lang="fr-FR">
                    <a:noFill/>
                  </a:rPr>
                  <a:t> </a:t>
                </a:r>
              </a:p>
            </p:txBody>
          </p:sp>
        </mc:Fallback>
      </mc:AlternateContent>
      <p:sp>
        <p:nvSpPr>
          <p:cNvPr id="5" name="Content Placeholder 4">
            <a:extLst>
              <a:ext uri="{FF2B5EF4-FFF2-40B4-BE49-F238E27FC236}">
                <a16:creationId xmlns:a16="http://schemas.microsoft.com/office/drawing/2014/main" id="{C81C9D58-3167-F76D-1F49-63F26D405B8B}"/>
              </a:ext>
            </a:extLst>
          </p:cNvPr>
          <p:cNvSpPr>
            <a:spLocks noGrp="1"/>
          </p:cNvSpPr>
          <p:nvPr>
            <p:ph sz="quarter" idx="11"/>
          </p:nvPr>
        </p:nvSpPr>
        <p:spPr/>
        <p:txBody>
          <a:bodyPr/>
          <a:lstStyle/>
          <a:p>
            <a:r>
              <a:rPr lang="fr-FR" dirty="0"/>
              <a:t>L'enseignant explique pourquoi.</a:t>
            </a:r>
          </a:p>
        </p:txBody>
      </p:sp>
      <p:sp>
        <p:nvSpPr>
          <p:cNvPr id="17" name="Google Shape;266;p44">
            <a:extLst>
              <a:ext uri="{FF2B5EF4-FFF2-40B4-BE49-F238E27FC236}">
                <a16:creationId xmlns:a16="http://schemas.microsoft.com/office/drawing/2014/main" id="{B88D2DFC-0BDB-9026-62ED-029718F0B290}"/>
              </a:ext>
            </a:extLst>
          </p:cNvPr>
          <p:cNvSpPr/>
          <p:nvPr/>
        </p:nvSpPr>
        <p:spPr>
          <a:xfrm>
            <a:off x="7329819" y="4867032"/>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dirty="0">
                <a:solidFill>
                  <a:schemeClr val="bg1"/>
                </a:solidFill>
                <a:latin typeface="Calibri"/>
                <a:ea typeface="Calibri"/>
                <a:cs typeface="Calibri"/>
                <a:sym typeface="Calibri"/>
              </a:rPr>
              <a:t>Faux</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E4FEB1B7-6D89-02AD-DF80-76BA65E0B6C5}"/>
              </a:ext>
            </a:extLst>
          </p:cNvPr>
          <p:cNvPicPr>
            <a:picLocks noChangeAspect="1"/>
          </p:cNvPicPr>
          <p:nvPr/>
        </p:nvPicPr>
        <p:blipFill>
          <a:blip r:embed="rId3"/>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4" name="Google Shape;265;p44">
                <a:extLst>
                  <a:ext uri="{FF2B5EF4-FFF2-40B4-BE49-F238E27FC236}">
                    <a16:creationId xmlns:a16="http://schemas.microsoft.com/office/drawing/2014/main" id="{363EF639-13D0-04C7-F0B4-F7809D143113}"/>
                  </a:ext>
                </a:extLst>
              </p:cNvPr>
              <p:cNvSpPr txBox="1"/>
              <p:nvPr/>
            </p:nvSpPr>
            <p:spPr>
              <a:xfrm>
                <a:off x="2447728" y="34290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r>
                  <a:rPr kumimoji="0" lang="fr" sz="1800" b="1" i="0" u="none" strike="noStrike" kern="0" cap="none" spc="0" normalizeH="0" baseline="0" noProof="0" dirty="0">
                    <a:ln>
                      <a:noFill/>
                    </a:ln>
                    <a:solidFill>
                      <a:srgbClr val="000000"/>
                    </a:solidFill>
                    <a:effectLst/>
                    <a:uLnTx/>
                    <a:uFillTx/>
                    <a:latin typeface="Calibri"/>
                    <a:cs typeface="Calibri"/>
                    <a:sym typeface="Calibri"/>
                  </a:rPr>
                  <a:t>Les deux triangles </a:t>
                </a:r>
                <a14:m>
                  <m:oMath xmlns:m="http://schemas.openxmlformats.org/officeDocument/2006/math">
                    <m:r>
                      <a:rPr kumimoji="0" lang="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Calibri"/>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ABC </a:t>
                </a:r>
                <a:r>
                  <a:rPr lang="fr-FR" sz="1800" kern="0" dirty="0">
                    <a:solidFill>
                      <a:srgbClr val="000000"/>
                    </a:solidFill>
                    <a:sym typeface="Arial"/>
                  </a:rPr>
                  <a:t>et ∆MNL sont congrus </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mc:Choice>
        <mc:Fallback xmlns="">
          <p:sp>
            <p:nvSpPr>
              <p:cNvPr id="4" name="Google Shape;265;p44">
                <a:extLst>
                  <a:ext uri="{FF2B5EF4-FFF2-40B4-BE49-F238E27FC236}">
                    <a16:creationId xmlns:a16="http://schemas.microsoft.com/office/drawing/2014/main" id="{363EF639-13D0-04C7-F0B4-F7809D143113}"/>
                  </a:ext>
                </a:extLst>
              </p:cNvPr>
              <p:cNvSpPr txBox="1">
                <a:spLocks noRot="1" noChangeAspect="1" noMove="1" noResize="1" noEditPoints="1" noAdjustHandles="1" noChangeArrowheads="1" noChangeShapeType="1" noTextEdit="1"/>
              </p:cNvSpPr>
              <p:nvPr/>
            </p:nvSpPr>
            <p:spPr>
              <a:xfrm>
                <a:off x="2447728" y="3429000"/>
                <a:ext cx="7092719" cy="1010011"/>
              </a:xfrm>
              <a:prstGeom prst="rect">
                <a:avLst/>
              </a:prstGeom>
              <a:blipFill>
                <a:blip r:embed="rId4"/>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pic>
        <p:nvPicPr>
          <p:cNvPr id="8" name="Image 7" descr="Une image contenant ligne, diagramme, Tracé&#10;&#10;Le contenu généré par l’IA peut être incorrect.">
            <a:extLst>
              <a:ext uri="{FF2B5EF4-FFF2-40B4-BE49-F238E27FC236}">
                <a16:creationId xmlns:a16="http://schemas.microsoft.com/office/drawing/2014/main" id="{FD96D5B9-BEC9-6BDE-2FE2-F62F382A857F}"/>
              </a:ext>
            </a:extLst>
          </p:cNvPr>
          <p:cNvPicPr>
            <a:picLocks noChangeAspect="1"/>
          </p:cNvPicPr>
          <p:nvPr/>
        </p:nvPicPr>
        <p:blipFill>
          <a:blip r:embed="rId5"/>
          <a:stretch>
            <a:fillRect/>
          </a:stretch>
        </p:blipFill>
        <p:spPr>
          <a:xfrm>
            <a:off x="3223721" y="1264385"/>
            <a:ext cx="5349704" cy="1867062"/>
          </a:xfrm>
          <a:prstGeom prst="rect">
            <a:avLst/>
          </a:prstGeom>
        </p:spPr>
      </p:pic>
      <p:sp>
        <p:nvSpPr>
          <p:cNvPr id="6" name="Flèche : bas 5">
            <a:extLst>
              <a:ext uri="{FF2B5EF4-FFF2-40B4-BE49-F238E27FC236}">
                <a16:creationId xmlns:a16="http://schemas.microsoft.com/office/drawing/2014/main" id="{3FD58293-13AE-4309-3B4C-7865A0A4FFA0}"/>
              </a:ext>
            </a:extLst>
          </p:cNvPr>
          <p:cNvSpPr/>
          <p:nvPr/>
        </p:nvSpPr>
        <p:spPr>
          <a:xfrm rot="2842255">
            <a:off x="7170027" y="1016136"/>
            <a:ext cx="157792" cy="345624"/>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
        <p:nvSpPr>
          <p:cNvPr id="7" name="Flèche : bas 6">
            <a:extLst>
              <a:ext uri="{FF2B5EF4-FFF2-40B4-BE49-F238E27FC236}">
                <a16:creationId xmlns:a16="http://schemas.microsoft.com/office/drawing/2014/main" id="{69822C76-50B6-6DBF-8606-49B2B77A1A7F}"/>
              </a:ext>
            </a:extLst>
          </p:cNvPr>
          <p:cNvSpPr/>
          <p:nvPr/>
        </p:nvSpPr>
        <p:spPr>
          <a:xfrm rot="7225985">
            <a:off x="5046818" y="3053596"/>
            <a:ext cx="157792" cy="345624"/>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363657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p:txBody>
          <a:bodyPr/>
          <a:lstStyle/>
          <a:p>
            <a:r>
              <a:rPr lang="en-US" dirty="0"/>
              <a:t>Page 37</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descr="Une image contenant texte, ligne, diagramme, Tracé&#10;&#10;Le contenu généré par l’IA peut être incorrect.">
            <a:extLst>
              <a:ext uri="{FF2B5EF4-FFF2-40B4-BE49-F238E27FC236}">
                <a16:creationId xmlns:a16="http://schemas.microsoft.com/office/drawing/2014/main" id="{EDF7F66E-D4BF-AF87-85F6-568D816FAE82}"/>
              </a:ext>
            </a:extLst>
          </p:cNvPr>
          <p:cNvPicPr>
            <a:picLocks noChangeAspect="1"/>
          </p:cNvPicPr>
          <p:nvPr/>
        </p:nvPicPr>
        <p:blipFill>
          <a:blip r:embed="rId4"/>
          <a:stretch>
            <a:fillRect/>
          </a:stretch>
        </p:blipFill>
        <p:spPr>
          <a:xfrm>
            <a:off x="508071" y="1297438"/>
            <a:ext cx="11338624" cy="4095444"/>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descr="Une image contenant texte, ligne, diagramme, Tracé&#10;&#10;Le contenu généré par l’IA peut être incorrect.">
            <a:extLst>
              <a:ext uri="{FF2B5EF4-FFF2-40B4-BE49-F238E27FC236}">
                <a16:creationId xmlns:a16="http://schemas.microsoft.com/office/drawing/2014/main" id="{AD41AE77-A266-14D3-5B91-FD2DCC0A05F1}"/>
              </a:ext>
            </a:extLst>
          </p:cNvPr>
          <p:cNvPicPr>
            <a:picLocks noChangeAspect="1"/>
          </p:cNvPicPr>
          <p:nvPr/>
        </p:nvPicPr>
        <p:blipFill>
          <a:blip r:embed="rId4"/>
          <a:stretch>
            <a:fillRect/>
          </a:stretch>
        </p:blipFill>
        <p:spPr>
          <a:xfrm>
            <a:off x="508071" y="1297438"/>
            <a:ext cx="11338624" cy="4095444"/>
          </a:xfrm>
          <a:prstGeom prst="rect">
            <a:avLst/>
          </a:prstGeom>
        </p:spPr>
      </p:pic>
      <p:sp>
        <p:nvSpPr>
          <p:cNvPr id="15" name="ZoneTexte 14">
            <a:extLst>
              <a:ext uri="{FF2B5EF4-FFF2-40B4-BE49-F238E27FC236}">
                <a16:creationId xmlns:a16="http://schemas.microsoft.com/office/drawing/2014/main" id="{2DA082F1-C4EE-70BD-096D-543E1D311E5B}"/>
              </a:ext>
            </a:extLst>
          </p:cNvPr>
          <p:cNvSpPr txBox="1"/>
          <p:nvPr/>
        </p:nvSpPr>
        <p:spPr>
          <a:xfrm>
            <a:off x="2102462" y="3473694"/>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AB</a:t>
            </a:r>
          </a:p>
        </p:txBody>
      </p:sp>
      <p:sp>
        <p:nvSpPr>
          <p:cNvPr id="16" name="ZoneTexte 15">
            <a:extLst>
              <a:ext uri="{FF2B5EF4-FFF2-40B4-BE49-F238E27FC236}">
                <a16:creationId xmlns:a16="http://schemas.microsoft.com/office/drawing/2014/main" id="{AFCB5089-4128-89A5-29E8-0A7C33157665}"/>
              </a:ext>
            </a:extLst>
          </p:cNvPr>
          <p:cNvSpPr txBox="1"/>
          <p:nvPr/>
        </p:nvSpPr>
        <p:spPr>
          <a:xfrm>
            <a:off x="3081415" y="3455842"/>
            <a:ext cx="5242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ML</a:t>
            </a:r>
          </a:p>
        </p:txBody>
      </p:sp>
      <p:sp>
        <p:nvSpPr>
          <p:cNvPr id="17" name="ZoneTexte 16">
            <a:extLst>
              <a:ext uri="{FF2B5EF4-FFF2-40B4-BE49-F238E27FC236}">
                <a16:creationId xmlns:a16="http://schemas.microsoft.com/office/drawing/2014/main" id="{96204EF4-B08A-EBD7-CE92-4C1C768026E7}"/>
              </a:ext>
            </a:extLst>
          </p:cNvPr>
          <p:cNvSpPr txBox="1"/>
          <p:nvPr/>
        </p:nvSpPr>
        <p:spPr>
          <a:xfrm>
            <a:off x="2102462" y="3894385"/>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AC</a:t>
            </a:r>
          </a:p>
        </p:txBody>
      </p:sp>
      <p:sp>
        <p:nvSpPr>
          <p:cNvPr id="18" name="ZoneTexte 17">
            <a:extLst>
              <a:ext uri="{FF2B5EF4-FFF2-40B4-BE49-F238E27FC236}">
                <a16:creationId xmlns:a16="http://schemas.microsoft.com/office/drawing/2014/main" id="{1F7CE55C-D86F-9A0C-776C-26E5079EB7D4}"/>
              </a:ext>
            </a:extLst>
          </p:cNvPr>
          <p:cNvSpPr txBox="1"/>
          <p:nvPr/>
        </p:nvSpPr>
        <p:spPr>
          <a:xfrm>
            <a:off x="5391594" y="4789702"/>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CCC</a:t>
            </a:r>
          </a:p>
        </p:txBody>
      </p:sp>
      <p:sp>
        <p:nvSpPr>
          <p:cNvPr id="19" name="ZoneTexte 18">
            <a:extLst>
              <a:ext uri="{FF2B5EF4-FFF2-40B4-BE49-F238E27FC236}">
                <a16:creationId xmlns:a16="http://schemas.microsoft.com/office/drawing/2014/main" id="{AA7E89BE-9B7E-254E-5D5E-BCAB057BD36C}"/>
              </a:ext>
            </a:extLst>
          </p:cNvPr>
          <p:cNvSpPr txBox="1"/>
          <p:nvPr/>
        </p:nvSpPr>
        <p:spPr>
          <a:xfrm>
            <a:off x="2102462" y="4294495"/>
            <a:ext cx="150318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BC      </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LN</a:t>
            </a:r>
          </a:p>
        </p:txBody>
      </p:sp>
      <mc:AlternateContent xmlns:mc="http://schemas.openxmlformats.org/markup-compatibility/2006" xmlns:a14="http://schemas.microsoft.com/office/drawing/2010/main">
        <mc:Choice Requires="a14">
          <p:sp>
            <p:nvSpPr>
              <p:cNvPr id="20" name="ZoneTexte 19">
                <a:extLst>
                  <a:ext uri="{FF2B5EF4-FFF2-40B4-BE49-F238E27FC236}">
                    <a16:creationId xmlns:a16="http://schemas.microsoft.com/office/drawing/2014/main" id="{47EB6B4F-D88C-CB43-C77D-0E027545D1E3}"/>
                  </a:ext>
                </a:extLst>
              </p:cNvPr>
              <p:cNvSpPr txBox="1"/>
              <p:nvPr/>
            </p:nvSpPr>
            <p:spPr>
              <a:xfrm>
                <a:off x="2489048" y="4795151"/>
                <a:ext cx="365761"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0" name="ZoneTexte 19">
                <a:extLst>
                  <a:ext uri="{FF2B5EF4-FFF2-40B4-BE49-F238E27FC236}">
                    <a16:creationId xmlns:a16="http://schemas.microsoft.com/office/drawing/2014/main" id="{47EB6B4F-D88C-CB43-C77D-0E027545D1E3}"/>
                  </a:ext>
                </a:extLst>
              </p:cNvPr>
              <p:cNvSpPr txBox="1">
                <a:spLocks noRot="1" noChangeAspect="1" noMove="1" noResize="1" noEditPoints="1" noAdjustHandles="1" noChangeArrowheads="1" noChangeShapeType="1" noTextEdit="1"/>
              </p:cNvSpPr>
              <p:nvPr/>
            </p:nvSpPr>
            <p:spPr>
              <a:xfrm>
                <a:off x="2489048" y="4795151"/>
                <a:ext cx="365761" cy="400110"/>
              </a:xfrm>
              <a:prstGeom prst="rect">
                <a:avLst/>
              </a:prstGeom>
              <a:blipFill>
                <a:blip r:embed="rId5"/>
                <a:stretch>
                  <a:fillRect/>
                </a:stretch>
              </a:blipFill>
            </p:spPr>
            <p:txBody>
              <a:bodyPr/>
              <a:lstStyle/>
              <a:p>
                <a:r>
                  <a:rPr lang="fr-FR">
                    <a:noFill/>
                  </a:rPr>
                  <a:t> </a:t>
                </a:r>
              </a:p>
            </p:txBody>
          </p:sp>
        </mc:Fallback>
      </mc:AlternateContent>
      <p:sp>
        <p:nvSpPr>
          <p:cNvPr id="21" name="ZoneTexte 20">
            <a:extLst>
              <a:ext uri="{FF2B5EF4-FFF2-40B4-BE49-F238E27FC236}">
                <a16:creationId xmlns:a16="http://schemas.microsoft.com/office/drawing/2014/main" id="{871D4DA2-EA5C-340C-9497-5C3B4766A234}"/>
              </a:ext>
            </a:extLst>
          </p:cNvPr>
          <p:cNvSpPr txBox="1"/>
          <p:nvPr/>
        </p:nvSpPr>
        <p:spPr>
          <a:xfrm>
            <a:off x="3081415" y="3842266"/>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MN</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animBg="1"/>
      <p:bldP spid="20" grpId="0"/>
      <p:bldP spid="2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552F2-90B2-8B82-5F64-ABEE14808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5F52F7-C908-6D56-5107-EFB0F1161F48}"/>
              </a:ext>
            </a:extLst>
          </p:cNvPr>
          <p:cNvSpPr>
            <a:spLocks noGrp="1"/>
          </p:cNvSpPr>
          <p:nvPr>
            <p:ph type="title"/>
          </p:nvPr>
        </p:nvSpPr>
        <p:spPr/>
        <p:txBody>
          <a:bodyPr/>
          <a:lstStyle/>
          <a:p>
            <a:r>
              <a:rPr lang="fr-FR" dirty="0"/>
              <a:t>Travaillez individuellement puis discutez en binômes vos réponses. (corrigez l’erreur: ∆HDE et non ∆CBD)</a:t>
            </a:r>
          </a:p>
        </p:txBody>
      </p:sp>
      <p:sp>
        <p:nvSpPr>
          <p:cNvPr id="3" name="Content Placeholder 2">
            <a:extLst>
              <a:ext uri="{FF2B5EF4-FFF2-40B4-BE49-F238E27FC236}">
                <a16:creationId xmlns:a16="http://schemas.microsoft.com/office/drawing/2014/main" id="{B2306812-4AEF-E1EF-761B-C66999798F33}"/>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7B33BDA6-A4DB-A982-6CF6-EB3CAE887D90}"/>
              </a:ext>
            </a:extLst>
          </p:cNvPr>
          <p:cNvSpPr>
            <a:spLocks noGrp="1"/>
          </p:cNvSpPr>
          <p:nvPr>
            <p:ph type="body" sz="quarter" idx="12"/>
          </p:nvPr>
        </p:nvSpPr>
        <p:spPr/>
        <p:txBody>
          <a:bodyPr/>
          <a:lstStyle/>
          <a:p>
            <a:r>
              <a:rPr lang="en-US" dirty="0"/>
              <a:t>Page 37</a:t>
            </a:r>
            <a:endParaRPr lang="fr-FR" dirty="0"/>
          </a:p>
        </p:txBody>
      </p:sp>
      <p:grpSp>
        <p:nvGrpSpPr>
          <p:cNvPr id="7" name="Groupe 6">
            <a:extLst>
              <a:ext uri="{FF2B5EF4-FFF2-40B4-BE49-F238E27FC236}">
                <a16:creationId xmlns:a16="http://schemas.microsoft.com/office/drawing/2014/main" id="{B9869182-8235-2C56-50CF-2B43B2BF1F13}"/>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90D0E240-7A62-1733-8596-281721476D9A}"/>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B24A30E-E40B-FA78-2F6A-4402534DE1D3}"/>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2" name="Groupe 11">
            <a:extLst>
              <a:ext uri="{FF2B5EF4-FFF2-40B4-BE49-F238E27FC236}">
                <a16:creationId xmlns:a16="http://schemas.microsoft.com/office/drawing/2014/main" id="{517C0174-F086-DB5F-2B0A-0C903B7EFBD2}"/>
              </a:ext>
            </a:extLst>
          </p:cNvPr>
          <p:cNvGrpSpPr/>
          <p:nvPr/>
        </p:nvGrpSpPr>
        <p:grpSpPr>
          <a:xfrm>
            <a:off x="304612" y="1467733"/>
            <a:ext cx="11582775" cy="3934875"/>
            <a:chOff x="304612" y="1467733"/>
            <a:chExt cx="11582775" cy="3934875"/>
          </a:xfrm>
        </p:grpSpPr>
        <p:pic>
          <p:nvPicPr>
            <p:cNvPr id="6" name="Image 5" descr="Une image contenant texte, ligne, diagramme, Police&#10;&#10;Le contenu généré par l’IA peut être incorrect.">
              <a:extLst>
                <a:ext uri="{FF2B5EF4-FFF2-40B4-BE49-F238E27FC236}">
                  <a16:creationId xmlns:a16="http://schemas.microsoft.com/office/drawing/2014/main" id="{C0525409-F6AA-B4DD-079C-481D10990DB5}"/>
                </a:ext>
              </a:extLst>
            </p:cNvPr>
            <p:cNvPicPr>
              <a:picLocks noChangeAspect="1"/>
            </p:cNvPicPr>
            <p:nvPr/>
          </p:nvPicPr>
          <p:blipFill>
            <a:blip r:embed="rId4"/>
            <a:stretch>
              <a:fillRect/>
            </a:stretch>
          </p:blipFill>
          <p:spPr>
            <a:xfrm>
              <a:off x="304612" y="1467733"/>
              <a:ext cx="11582775" cy="3934875"/>
            </a:xfrm>
            <a:prstGeom prst="rect">
              <a:avLst/>
            </a:prstGeom>
          </p:spPr>
        </p:pic>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1E4891DA-D439-52C0-29F0-2765EC54DF4D}"/>
                    </a:ext>
                  </a:extLst>
                </p:cNvPr>
                <p:cNvSpPr txBox="1"/>
                <p:nvPr/>
              </p:nvSpPr>
              <p:spPr>
                <a:xfrm>
                  <a:off x="3808908" y="1959033"/>
                  <a:ext cx="778165" cy="400110"/>
                </a:xfrm>
                <a:prstGeom prst="rect">
                  <a:avLst/>
                </a:prstGeom>
                <a:solidFill>
                  <a:schemeClr val="bg1"/>
                </a:solidFill>
              </p:spPr>
              <p:txBody>
                <a:bodyPr wrap="square" rtlCol="0">
                  <a:spAutoFit/>
                </a:bodyPr>
                <a:lstStyle/>
                <a:p>
                  <a:pPr algn="l"/>
                  <a14:m>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rgbClr val="FF0000"/>
                      </a:solidFill>
                      <a:latin typeface="Calibri" panose="020F0502020204030204" pitchFamily="34" charset="0"/>
                      <a:cs typeface="Calibri" panose="020F0502020204030204" pitchFamily="34" charset="0"/>
                    </a:rPr>
                    <a:t>HDE</a:t>
                  </a:r>
                </a:p>
              </p:txBody>
            </p:sp>
          </mc:Choice>
          <mc:Fallback xmlns="">
            <p:sp>
              <p:nvSpPr>
                <p:cNvPr id="10" name="ZoneTexte 9">
                  <a:extLst>
                    <a:ext uri="{FF2B5EF4-FFF2-40B4-BE49-F238E27FC236}">
                      <a16:creationId xmlns:a16="http://schemas.microsoft.com/office/drawing/2014/main" id="{1E4891DA-D439-52C0-29F0-2765EC54DF4D}"/>
                    </a:ext>
                  </a:extLst>
                </p:cNvPr>
                <p:cNvSpPr txBox="1">
                  <a:spLocks noRot="1" noChangeAspect="1" noMove="1" noResize="1" noEditPoints="1" noAdjustHandles="1" noChangeArrowheads="1" noChangeShapeType="1" noTextEdit="1"/>
                </p:cNvSpPr>
                <p:nvPr/>
              </p:nvSpPr>
              <p:spPr>
                <a:xfrm>
                  <a:off x="3808908" y="1959033"/>
                  <a:ext cx="778165" cy="400110"/>
                </a:xfrm>
                <a:prstGeom prst="rect">
                  <a:avLst/>
                </a:prstGeom>
                <a:blipFill>
                  <a:blip r:embed="rId5"/>
                  <a:stretch>
                    <a:fillRect t="-7576" r="-7874"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663A6DAB-C088-6665-135E-BFAAF8B634B7}"/>
                    </a:ext>
                  </a:extLst>
                </p:cNvPr>
                <p:cNvSpPr txBox="1"/>
                <p:nvPr/>
              </p:nvSpPr>
              <p:spPr>
                <a:xfrm>
                  <a:off x="2236418" y="4096096"/>
                  <a:ext cx="778165" cy="400110"/>
                </a:xfrm>
                <a:prstGeom prst="rect">
                  <a:avLst/>
                </a:prstGeom>
                <a:solidFill>
                  <a:schemeClr val="bg1"/>
                </a:solidFill>
              </p:spPr>
              <p:txBody>
                <a:bodyPr wrap="square" rtlCol="0">
                  <a:spAutoFit/>
                </a:bodyPr>
                <a:lstStyle/>
                <a:p>
                  <a:pPr algn="l"/>
                  <a14:m>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rgbClr val="FF0000"/>
                      </a:solidFill>
                      <a:latin typeface="Calibri" panose="020F0502020204030204" pitchFamily="34" charset="0"/>
                      <a:cs typeface="Calibri" panose="020F0502020204030204" pitchFamily="34" charset="0"/>
                    </a:rPr>
                    <a:t>HDE</a:t>
                  </a:r>
                </a:p>
              </p:txBody>
            </p:sp>
          </mc:Choice>
          <mc:Fallback xmlns="">
            <p:sp>
              <p:nvSpPr>
                <p:cNvPr id="11" name="ZoneTexte 10">
                  <a:extLst>
                    <a:ext uri="{FF2B5EF4-FFF2-40B4-BE49-F238E27FC236}">
                      <a16:creationId xmlns:a16="http://schemas.microsoft.com/office/drawing/2014/main" id="{663A6DAB-C088-6665-135E-BFAAF8B634B7}"/>
                    </a:ext>
                  </a:extLst>
                </p:cNvPr>
                <p:cNvSpPr txBox="1">
                  <a:spLocks noRot="1" noChangeAspect="1" noMove="1" noResize="1" noEditPoints="1" noAdjustHandles="1" noChangeArrowheads="1" noChangeShapeType="1" noTextEdit="1"/>
                </p:cNvSpPr>
                <p:nvPr/>
              </p:nvSpPr>
              <p:spPr>
                <a:xfrm>
                  <a:off x="2236418" y="4096096"/>
                  <a:ext cx="778165" cy="400110"/>
                </a:xfrm>
                <a:prstGeom prst="rect">
                  <a:avLst/>
                </a:prstGeom>
                <a:blipFill>
                  <a:blip r:embed="rId6"/>
                  <a:stretch>
                    <a:fillRect t="-9091" r="-7031" b="-25758"/>
                  </a:stretch>
                </a:blipFill>
              </p:spPr>
              <p:txBody>
                <a:bodyPr/>
                <a:lstStyle/>
                <a:p>
                  <a:r>
                    <a:rPr lang="fr-FR">
                      <a:noFill/>
                    </a:rPr>
                    <a:t> </a:t>
                  </a:r>
                </a:p>
              </p:txBody>
            </p:sp>
          </mc:Fallback>
        </mc:AlternateContent>
      </p:grpSp>
    </p:spTree>
    <p:extLst>
      <p:ext uri="{BB962C8B-B14F-4D97-AF65-F5344CB8AC3E}">
        <p14:creationId xmlns:p14="http://schemas.microsoft.com/office/powerpoint/2010/main" val="5510529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26C38-A516-FAD6-F38D-675C0D28C0DD}"/>
            </a:ext>
          </a:extLst>
        </p:cNvPr>
        <p:cNvGrpSpPr/>
        <p:nvPr/>
      </p:nvGrpSpPr>
      <p:grpSpPr>
        <a:xfrm>
          <a:off x="0" y="0"/>
          <a:ext cx="0" cy="0"/>
          <a:chOff x="0" y="0"/>
          <a:chExt cx="0" cy="0"/>
        </a:xfrm>
      </p:grpSpPr>
      <p:grpSp>
        <p:nvGrpSpPr>
          <p:cNvPr id="23" name="Groupe 22">
            <a:extLst>
              <a:ext uri="{FF2B5EF4-FFF2-40B4-BE49-F238E27FC236}">
                <a16:creationId xmlns:a16="http://schemas.microsoft.com/office/drawing/2014/main" id="{722461EF-94F4-F3C3-7307-3EB4B2E29FC2}"/>
              </a:ext>
            </a:extLst>
          </p:cNvPr>
          <p:cNvGrpSpPr/>
          <p:nvPr/>
        </p:nvGrpSpPr>
        <p:grpSpPr>
          <a:xfrm>
            <a:off x="304612" y="1467733"/>
            <a:ext cx="11582775" cy="3934875"/>
            <a:chOff x="304612" y="1467733"/>
            <a:chExt cx="11582775" cy="3934875"/>
          </a:xfrm>
        </p:grpSpPr>
        <p:pic>
          <p:nvPicPr>
            <p:cNvPr id="24" name="Image 23" descr="Une image contenant texte, ligne, diagramme, Police&#10;&#10;Le contenu généré par l’IA peut être incorrect.">
              <a:extLst>
                <a:ext uri="{FF2B5EF4-FFF2-40B4-BE49-F238E27FC236}">
                  <a16:creationId xmlns:a16="http://schemas.microsoft.com/office/drawing/2014/main" id="{C3376271-F982-2CE0-48AD-45B5EA3CD894}"/>
                </a:ext>
              </a:extLst>
            </p:cNvPr>
            <p:cNvPicPr>
              <a:picLocks noChangeAspect="1"/>
            </p:cNvPicPr>
            <p:nvPr/>
          </p:nvPicPr>
          <p:blipFill>
            <a:blip r:embed="rId2"/>
            <a:stretch>
              <a:fillRect/>
            </a:stretch>
          </p:blipFill>
          <p:spPr>
            <a:xfrm>
              <a:off x="304612" y="1467733"/>
              <a:ext cx="11582775" cy="3934875"/>
            </a:xfrm>
            <a:prstGeom prst="rect">
              <a:avLst/>
            </a:prstGeom>
          </p:spPr>
        </p:pic>
        <mc:AlternateContent xmlns:mc="http://schemas.openxmlformats.org/markup-compatibility/2006" xmlns:a14="http://schemas.microsoft.com/office/drawing/2010/main">
          <mc:Choice Requires="a14">
            <p:sp>
              <p:nvSpPr>
                <p:cNvPr id="25" name="ZoneTexte 24">
                  <a:extLst>
                    <a:ext uri="{FF2B5EF4-FFF2-40B4-BE49-F238E27FC236}">
                      <a16:creationId xmlns:a16="http://schemas.microsoft.com/office/drawing/2014/main" id="{4845B13B-C8E4-BF3D-417D-6ACC8D33F343}"/>
                    </a:ext>
                  </a:extLst>
                </p:cNvPr>
                <p:cNvSpPr txBox="1"/>
                <p:nvPr/>
              </p:nvSpPr>
              <p:spPr>
                <a:xfrm>
                  <a:off x="3808908" y="1959033"/>
                  <a:ext cx="778165" cy="400110"/>
                </a:xfrm>
                <a:prstGeom prst="rect">
                  <a:avLst/>
                </a:prstGeom>
                <a:solidFill>
                  <a:schemeClr val="bg1"/>
                </a:solidFill>
              </p:spPr>
              <p:txBody>
                <a:bodyPr wrap="square" rtlCol="0">
                  <a:spAutoFit/>
                </a:bodyPr>
                <a:lstStyle/>
                <a:p>
                  <a:pPr algn="l"/>
                  <a14:m>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rgbClr val="FF0000"/>
                      </a:solidFill>
                      <a:latin typeface="Calibri" panose="020F0502020204030204" pitchFamily="34" charset="0"/>
                      <a:cs typeface="Calibri" panose="020F0502020204030204" pitchFamily="34" charset="0"/>
                    </a:rPr>
                    <a:t>HDE</a:t>
                  </a:r>
                </a:p>
              </p:txBody>
            </p:sp>
          </mc:Choice>
          <mc:Fallback xmlns="">
            <p:sp>
              <p:nvSpPr>
                <p:cNvPr id="25" name="ZoneTexte 24">
                  <a:extLst>
                    <a:ext uri="{FF2B5EF4-FFF2-40B4-BE49-F238E27FC236}">
                      <a16:creationId xmlns:a16="http://schemas.microsoft.com/office/drawing/2014/main" id="{4845B13B-C8E4-BF3D-417D-6ACC8D33F343}"/>
                    </a:ext>
                  </a:extLst>
                </p:cNvPr>
                <p:cNvSpPr txBox="1">
                  <a:spLocks noRot="1" noChangeAspect="1" noMove="1" noResize="1" noEditPoints="1" noAdjustHandles="1" noChangeArrowheads="1" noChangeShapeType="1" noTextEdit="1"/>
                </p:cNvSpPr>
                <p:nvPr/>
              </p:nvSpPr>
              <p:spPr>
                <a:xfrm>
                  <a:off x="3808908" y="1959033"/>
                  <a:ext cx="778165" cy="400110"/>
                </a:xfrm>
                <a:prstGeom prst="rect">
                  <a:avLst/>
                </a:prstGeom>
                <a:blipFill>
                  <a:blip r:embed="rId3"/>
                  <a:stretch>
                    <a:fillRect t="-7576" r="-7874"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a:extLst>
                    <a:ext uri="{FF2B5EF4-FFF2-40B4-BE49-F238E27FC236}">
                      <a16:creationId xmlns:a16="http://schemas.microsoft.com/office/drawing/2014/main" id="{F231BFCC-B812-F8A4-67CC-04B583746DB9}"/>
                    </a:ext>
                  </a:extLst>
                </p:cNvPr>
                <p:cNvSpPr txBox="1"/>
                <p:nvPr/>
              </p:nvSpPr>
              <p:spPr>
                <a:xfrm>
                  <a:off x="2236418" y="4096096"/>
                  <a:ext cx="778165" cy="400110"/>
                </a:xfrm>
                <a:prstGeom prst="rect">
                  <a:avLst/>
                </a:prstGeom>
                <a:solidFill>
                  <a:schemeClr val="bg1"/>
                </a:solidFill>
              </p:spPr>
              <p:txBody>
                <a:bodyPr wrap="square" rtlCol="0">
                  <a:spAutoFit/>
                </a:bodyPr>
                <a:lstStyle/>
                <a:p>
                  <a:pPr algn="l"/>
                  <a14:m>
                    <m:oMath xmlns:m="http://schemas.openxmlformats.org/officeDocument/2006/math">
                      <m:r>
                        <a:rPr lang="fr-FR" sz="200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chemeClr val="tx1"/>
                      </a:solidFill>
                      <a:latin typeface="Calibri" panose="020F0502020204030204" pitchFamily="34" charset="0"/>
                      <a:cs typeface="Calibri" panose="020F0502020204030204" pitchFamily="34" charset="0"/>
                    </a:rPr>
                    <a:t>HDE</a:t>
                  </a:r>
                </a:p>
              </p:txBody>
            </p:sp>
          </mc:Choice>
          <mc:Fallback xmlns="">
            <p:sp>
              <p:nvSpPr>
                <p:cNvPr id="26" name="ZoneTexte 25">
                  <a:extLst>
                    <a:ext uri="{FF2B5EF4-FFF2-40B4-BE49-F238E27FC236}">
                      <a16:creationId xmlns:a16="http://schemas.microsoft.com/office/drawing/2014/main" id="{F231BFCC-B812-F8A4-67CC-04B583746DB9}"/>
                    </a:ext>
                  </a:extLst>
                </p:cNvPr>
                <p:cNvSpPr txBox="1">
                  <a:spLocks noRot="1" noChangeAspect="1" noMove="1" noResize="1" noEditPoints="1" noAdjustHandles="1" noChangeArrowheads="1" noChangeShapeType="1" noTextEdit="1"/>
                </p:cNvSpPr>
                <p:nvPr/>
              </p:nvSpPr>
              <p:spPr>
                <a:xfrm>
                  <a:off x="2236418" y="4096096"/>
                  <a:ext cx="778165" cy="400110"/>
                </a:xfrm>
                <a:prstGeom prst="rect">
                  <a:avLst/>
                </a:prstGeom>
                <a:blipFill>
                  <a:blip r:embed="rId4"/>
                  <a:stretch>
                    <a:fillRect t="-9091" r="-7031" b="-25758"/>
                  </a:stretch>
                </a:blipFill>
              </p:spPr>
              <p:txBody>
                <a:bodyPr/>
                <a:lstStyle/>
                <a:p>
                  <a:r>
                    <a:rPr lang="fr-FR">
                      <a:noFill/>
                    </a:rPr>
                    <a:t> </a:t>
                  </a:r>
                </a:p>
              </p:txBody>
            </p:sp>
          </mc:Fallback>
        </mc:AlternateContent>
      </p:grpSp>
      <p:sp>
        <p:nvSpPr>
          <p:cNvPr id="2" name="Titre 1">
            <a:extLst>
              <a:ext uri="{FF2B5EF4-FFF2-40B4-BE49-F238E27FC236}">
                <a16:creationId xmlns:a16="http://schemas.microsoft.com/office/drawing/2014/main" id="{1B4178A7-72BB-40EA-19D5-B6685A3B1367}"/>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37BCE92F-DDCE-26AA-85C2-BD107C6CF2A2}"/>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CFDCE814-ADD9-BACE-BB57-16162867C2B0}"/>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8110431D-3864-EBAA-059E-545CE049CD9E}"/>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9601F98C-708F-EA0A-0638-BB3991E46BFE}"/>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5" name="ZoneTexte 14">
            <a:extLst>
              <a:ext uri="{FF2B5EF4-FFF2-40B4-BE49-F238E27FC236}">
                <a16:creationId xmlns:a16="http://schemas.microsoft.com/office/drawing/2014/main" id="{A899632A-880B-A2BC-BC7E-CCB626C83910}"/>
              </a:ext>
            </a:extLst>
          </p:cNvPr>
          <p:cNvSpPr txBox="1"/>
          <p:nvPr/>
        </p:nvSpPr>
        <p:spPr>
          <a:xfrm>
            <a:off x="1686826" y="2704766"/>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AB</a:t>
            </a:r>
          </a:p>
        </p:txBody>
      </p:sp>
      <p:sp>
        <p:nvSpPr>
          <p:cNvPr id="16" name="ZoneTexte 15">
            <a:extLst>
              <a:ext uri="{FF2B5EF4-FFF2-40B4-BE49-F238E27FC236}">
                <a16:creationId xmlns:a16="http://schemas.microsoft.com/office/drawing/2014/main" id="{38B496FB-005D-9CCC-DDAB-20A20B9F269F}"/>
              </a:ext>
            </a:extLst>
          </p:cNvPr>
          <p:cNvSpPr txBox="1"/>
          <p:nvPr/>
        </p:nvSpPr>
        <p:spPr>
          <a:xfrm>
            <a:off x="2665779" y="2686914"/>
            <a:ext cx="5242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HD</a:t>
            </a:r>
          </a:p>
        </p:txBody>
      </p:sp>
      <p:sp>
        <p:nvSpPr>
          <p:cNvPr id="17" name="ZoneTexte 16">
            <a:extLst>
              <a:ext uri="{FF2B5EF4-FFF2-40B4-BE49-F238E27FC236}">
                <a16:creationId xmlns:a16="http://schemas.microsoft.com/office/drawing/2014/main" id="{E2776E96-AFF5-E66E-243F-4609736063FC}"/>
              </a:ext>
            </a:extLst>
          </p:cNvPr>
          <p:cNvSpPr txBox="1"/>
          <p:nvPr/>
        </p:nvSpPr>
        <p:spPr>
          <a:xfrm>
            <a:off x="1686826" y="3125457"/>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BC</a:t>
            </a:r>
          </a:p>
        </p:txBody>
      </p:sp>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1AF460C1-C9F8-C856-775D-C190638FDA24}"/>
                  </a:ext>
                </a:extLst>
              </p:cNvPr>
              <p:cNvSpPr txBox="1"/>
              <p:nvPr/>
            </p:nvSpPr>
            <p:spPr>
              <a:xfrm>
                <a:off x="2026167" y="4510426"/>
                <a:ext cx="136933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AC</a:t>
                </a:r>
                <a14:m>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b="0" i="0" dirty="0">
                    <a:solidFill>
                      <a:srgbClr val="FF0000"/>
                    </a:solidFill>
                    <a:latin typeface="+mj-lt"/>
                    <a:ea typeface="Cambria Math" panose="02040503050406030204" pitchFamily="18" charset="0"/>
                    <a:cs typeface="Calibri" panose="020F0502020204030204" pitchFamily="34" charset="0"/>
                  </a:rPr>
                  <a:t>HE</a:t>
                </a:r>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8" name="ZoneTexte 17">
                <a:extLst>
                  <a:ext uri="{FF2B5EF4-FFF2-40B4-BE49-F238E27FC236}">
                    <a16:creationId xmlns:a16="http://schemas.microsoft.com/office/drawing/2014/main" id="{1AF460C1-C9F8-C856-775D-C190638FDA24}"/>
                  </a:ext>
                </a:extLst>
              </p:cNvPr>
              <p:cNvSpPr txBox="1">
                <a:spLocks noRot="1" noChangeAspect="1" noMove="1" noResize="1" noEditPoints="1" noAdjustHandles="1" noChangeArrowheads="1" noChangeShapeType="1" noTextEdit="1"/>
              </p:cNvSpPr>
              <p:nvPr/>
            </p:nvSpPr>
            <p:spPr>
              <a:xfrm>
                <a:off x="2026167" y="4510426"/>
                <a:ext cx="1369338" cy="400110"/>
              </a:xfrm>
              <a:prstGeom prst="rect">
                <a:avLst/>
              </a:prstGeom>
              <a:blipFill>
                <a:blip r:embed="rId7"/>
                <a:stretch>
                  <a:fillRect l="-4444" t="-9091" b="-27273"/>
                </a:stretch>
              </a:blipFill>
            </p:spPr>
            <p:txBody>
              <a:bodyPr/>
              <a:lstStyle/>
              <a:p>
                <a:r>
                  <a:rPr lang="fr-FR">
                    <a:noFill/>
                  </a:rPr>
                  <a:t> </a:t>
                </a:r>
              </a:p>
            </p:txBody>
          </p:sp>
        </mc:Fallback>
      </mc:AlternateContent>
      <p:sp>
        <p:nvSpPr>
          <p:cNvPr id="19" name="ZoneTexte 18">
            <a:extLst>
              <a:ext uri="{FF2B5EF4-FFF2-40B4-BE49-F238E27FC236}">
                <a16:creationId xmlns:a16="http://schemas.microsoft.com/office/drawing/2014/main" id="{B8938163-D187-40A1-C161-B57120F1F9E9}"/>
              </a:ext>
            </a:extLst>
          </p:cNvPr>
          <p:cNvSpPr txBox="1"/>
          <p:nvPr/>
        </p:nvSpPr>
        <p:spPr>
          <a:xfrm>
            <a:off x="1686826" y="3525567"/>
            <a:ext cx="150318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AC      </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HE</a:t>
            </a:r>
          </a:p>
        </p:txBody>
      </p:sp>
      <p:sp>
        <p:nvSpPr>
          <p:cNvPr id="20" name="ZoneTexte 19">
            <a:extLst>
              <a:ext uri="{FF2B5EF4-FFF2-40B4-BE49-F238E27FC236}">
                <a16:creationId xmlns:a16="http://schemas.microsoft.com/office/drawing/2014/main" id="{CE6158C4-1FF2-D906-F5EF-932F6BE8AE07}"/>
              </a:ext>
            </a:extLst>
          </p:cNvPr>
          <p:cNvSpPr txBox="1"/>
          <p:nvPr/>
        </p:nvSpPr>
        <p:spPr>
          <a:xfrm>
            <a:off x="3030642" y="4063977"/>
            <a:ext cx="233469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ne sont pas congrus</a:t>
            </a:r>
          </a:p>
        </p:txBody>
      </p:sp>
      <p:sp>
        <p:nvSpPr>
          <p:cNvPr id="21" name="ZoneTexte 20">
            <a:extLst>
              <a:ext uri="{FF2B5EF4-FFF2-40B4-BE49-F238E27FC236}">
                <a16:creationId xmlns:a16="http://schemas.microsoft.com/office/drawing/2014/main" id="{B4519F8E-E9D5-4BD3-FFCF-D0B335BDD7C3}"/>
              </a:ext>
            </a:extLst>
          </p:cNvPr>
          <p:cNvSpPr txBox="1"/>
          <p:nvPr/>
        </p:nvSpPr>
        <p:spPr>
          <a:xfrm>
            <a:off x="2665779" y="3073338"/>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DE</a:t>
            </a:r>
          </a:p>
        </p:txBody>
      </p:sp>
      <mc:AlternateContent xmlns:mc="http://schemas.openxmlformats.org/markup-compatibility/2006" xmlns:a14="http://schemas.microsoft.com/office/drawing/2010/main">
        <mc:Choice Requires="a14">
          <p:sp>
            <p:nvSpPr>
              <p:cNvPr id="22" name="ZoneTexte 21">
                <a:extLst>
                  <a:ext uri="{FF2B5EF4-FFF2-40B4-BE49-F238E27FC236}">
                    <a16:creationId xmlns:a16="http://schemas.microsoft.com/office/drawing/2014/main" id="{467CDB59-C940-FE37-98F9-4B435391A655}"/>
                  </a:ext>
                </a:extLst>
              </p:cNvPr>
              <p:cNvSpPr txBox="1"/>
              <p:nvPr/>
            </p:nvSpPr>
            <p:spPr>
              <a:xfrm>
                <a:off x="3808908" y="1959033"/>
                <a:ext cx="778165" cy="400110"/>
              </a:xfrm>
              <a:prstGeom prst="rect">
                <a:avLst/>
              </a:prstGeom>
              <a:solidFill>
                <a:schemeClr val="bg1"/>
              </a:solidFill>
            </p:spPr>
            <p:txBody>
              <a:bodyPr wrap="square" rtlCol="0">
                <a:spAutoFit/>
              </a:bodyPr>
              <a:lstStyle/>
              <a:p>
                <a:pPr algn="l"/>
                <a14:m>
                  <m:oMath xmlns:m="http://schemas.openxmlformats.org/officeDocument/2006/math">
                    <m:r>
                      <a:rPr lang="fr-FR" sz="200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chemeClr val="tx1"/>
                    </a:solidFill>
                    <a:latin typeface="Calibri" panose="020F0502020204030204" pitchFamily="34" charset="0"/>
                    <a:cs typeface="Calibri" panose="020F0502020204030204" pitchFamily="34" charset="0"/>
                  </a:rPr>
                  <a:t>HDE</a:t>
                </a:r>
              </a:p>
            </p:txBody>
          </p:sp>
        </mc:Choice>
        <mc:Fallback xmlns="">
          <p:sp>
            <p:nvSpPr>
              <p:cNvPr id="22" name="ZoneTexte 21">
                <a:extLst>
                  <a:ext uri="{FF2B5EF4-FFF2-40B4-BE49-F238E27FC236}">
                    <a16:creationId xmlns:a16="http://schemas.microsoft.com/office/drawing/2014/main" id="{467CDB59-C940-FE37-98F9-4B435391A655}"/>
                  </a:ext>
                </a:extLst>
              </p:cNvPr>
              <p:cNvSpPr txBox="1">
                <a:spLocks noRot="1" noChangeAspect="1" noMove="1" noResize="1" noEditPoints="1" noAdjustHandles="1" noChangeArrowheads="1" noChangeShapeType="1" noTextEdit="1"/>
              </p:cNvSpPr>
              <p:nvPr/>
            </p:nvSpPr>
            <p:spPr>
              <a:xfrm>
                <a:off x="3808908" y="1959033"/>
                <a:ext cx="778165" cy="400110"/>
              </a:xfrm>
              <a:prstGeom prst="rect">
                <a:avLst/>
              </a:prstGeom>
              <a:blipFill>
                <a:blip r:embed="rId8"/>
                <a:stretch>
                  <a:fillRect t="-7576" r="-7874" b="-25758"/>
                </a:stretch>
              </a:blipFill>
            </p:spPr>
            <p:txBody>
              <a:bodyPr/>
              <a:lstStyle/>
              <a:p>
                <a:r>
                  <a:rPr lang="fr-FR">
                    <a:noFill/>
                  </a:rPr>
                  <a:t> </a:t>
                </a:r>
              </a:p>
            </p:txBody>
          </p:sp>
        </mc:Fallback>
      </mc:AlternateContent>
    </p:spTree>
    <p:extLst>
      <p:ext uri="{BB962C8B-B14F-4D97-AF65-F5344CB8AC3E}">
        <p14:creationId xmlns:p14="http://schemas.microsoft.com/office/powerpoint/2010/main" val="163622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animBg="1"/>
      <p:bldP spid="20" grpId="0"/>
      <p:bldP spid="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1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 37</a:t>
            </a:r>
            <a:endParaRPr lang="fr-FR" dirty="0"/>
          </a:p>
        </p:txBody>
      </p:sp>
      <p:pic>
        <p:nvPicPr>
          <p:cNvPr id="6" name="Image 5" descr="Une image contenant texte, ligne, capture d’écran, diagramme&#10;&#10;Le contenu généré par l’IA peut être incorrect.">
            <a:extLst>
              <a:ext uri="{FF2B5EF4-FFF2-40B4-BE49-F238E27FC236}">
                <a16:creationId xmlns:a16="http://schemas.microsoft.com/office/drawing/2014/main" id="{712DEDBA-1DDB-EC1A-6D37-813354ECA37E}"/>
              </a:ext>
            </a:extLst>
          </p:cNvPr>
          <p:cNvPicPr>
            <a:picLocks noChangeAspect="1"/>
          </p:cNvPicPr>
          <p:nvPr/>
        </p:nvPicPr>
        <p:blipFill>
          <a:blip r:embed="rId2"/>
          <a:stretch>
            <a:fillRect/>
          </a:stretch>
        </p:blipFill>
        <p:spPr>
          <a:xfrm>
            <a:off x="788888" y="1496291"/>
            <a:ext cx="11191936" cy="4075803"/>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26176" y="173214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22800" y="261386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10801" y="435056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2800" y="349558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22800" y="59884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42224" y="173214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67037" y="259543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67035" y="3495589"/>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67035" y="5988449"/>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17281" y="4346573"/>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42224" y="173198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2</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21651" y="2622932"/>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ym typeface="Arial"/>
              </a:rPr>
              <a:t>Tâche 3</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1651" y="3494242"/>
            <a:ext cx="1227600"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prstClr val="white">
                    <a:lumMod val="50000"/>
                  </a:prstClr>
                </a:solidFill>
                <a:uFillTx/>
                <a:latin typeface="Calibri" panose="020F0502020204030204" pitchFamily="34" charset="0"/>
                <a:ea typeface="Calibri"/>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Tâche 4</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33380" y="1731987"/>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Vérifier si deux triangles sont congrus en comparant un angle et deux côtés (CAC)</a:t>
            </a: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b="1" dirty="0">
                <a:sym typeface="Arial"/>
              </a:rPr>
              <a:t>Vérifier si deux triangles sont congrus en comparant leurs côtés deux à deux (CCC)</a:t>
            </a: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Démontrer la congruence de deux triangles</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09652" y="4350563"/>
            <a:ext cx="1227600"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prstClr val="white">
                    <a:lumMod val="50000"/>
                  </a:prstClr>
                </a:solidFill>
                <a:uFillTx/>
                <a:latin typeface="Calibri" panose="020F0502020204030204" pitchFamily="34" charset="0"/>
                <a:ea typeface="Calibri"/>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Tâche 5</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98745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err="1">
                <a:ln>
                  <a:noFill/>
                </a:ln>
                <a:solidFill>
                  <a:srgbClr val="7F7F7F"/>
                </a:solidFill>
                <a:effectLst/>
                <a:uLnTx/>
                <a:uFillTx/>
                <a:latin typeface="Calibri" panose="020F0502020204030204" pitchFamily="34" charset="0"/>
                <a:ea typeface="+mn-ea"/>
                <a:cs typeface="Calibri" panose="020F0502020204030204" pitchFamily="34" charset="0"/>
              </a:rPr>
              <a:t>Tâche</a:t>
            </a:r>
            <a:r>
              <a:rPr kumimoji="0" lang="en-US"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rPr>
              <a:t> 1</a:t>
            </a:r>
            <a:endParaRPr kumimoji="0" lang="fr-FR"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67034" y="5987454"/>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Appliquer la propriété des angles à la base d’un triangle isocèle</a:t>
            </a: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21381" y="4347568"/>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Démontrer l’égalité des distances ou des angles</a:t>
            </a:r>
          </a:p>
        </p:txBody>
      </p:sp>
      <p:sp>
        <p:nvSpPr>
          <p:cNvPr id="2" name="Rectangle 1">
            <a:extLst>
              <a:ext uri="{FF2B5EF4-FFF2-40B4-BE49-F238E27FC236}">
                <a16:creationId xmlns:a16="http://schemas.microsoft.com/office/drawing/2014/main" id="{767A23C4-D780-85A9-B4F6-2D4A366C8042}"/>
              </a:ext>
            </a:extLst>
          </p:cNvPr>
          <p:cNvSpPr/>
          <p:nvPr/>
        </p:nvSpPr>
        <p:spPr>
          <a:xfrm>
            <a:off x="954072" y="999561"/>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rPr>
              <a:t>Leçon 7                              Congruence </a:t>
            </a: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des triangles</a:t>
            </a:r>
          </a:p>
        </p:txBody>
      </p:sp>
      <p:sp>
        <p:nvSpPr>
          <p:cNvPr id="3" name="Text Placeholder 30">
            <a:extLst>
              <a:ext uri="{FF2B5EF4-FFF2-40B4-BE49-F238E27FC236}">
                <a16:creationId xmlns:a16="http://schemas.microsoft.com/office/drawing/2014/main" id="{B919A8D5-7A60-1DF0-A11F-014DF54081FA}"/>
              </a:ext>
            </a:extLst>
          </p:cNvPr>
          <p:cNvSpPr txBox="1">
            <a:spLocks/>
          </p:cNvSpPr>
          <p:nvPr/>
        </p:nvSpPr>
        <p:spPr>
          <a:xfrm>
            <a:off x="962580" y="999481"/>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91B87667-2153-E519-2F28-1F04B4574637}"/>
              </a:ext>
            </a:extLst>
          </p:cNvPr>
          <p:cNvSpPr/>
          <p:nvPr/>
        </p:nvSpPr>
        <p:spPr>
          <a:xfrm>
            <a:off x="960998" y="5277155"/>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Leçon 8                             Triangles particuliers</a:t>
            </a:r>
          </a:p>
        </p:txBody>
      </p:sp>
      <p:sp>
        <p:nvSpPr>
          <p:cNvPr id="5" name="Text Placeholder 30">
            <a:extLst>
              <a:ext uri="{FF2B5EF4-FFF2-40B4-BE49-F238E27FC236}">
                <a16:creationId xmlns:a16="http://schemas.microsoft.com/office/drawing/2014/main" id="{13CAC9BB-9090-B152-F36F-5886571D383E}"/>
              </a:ext>
            </a:extLst>
          </p:cNvPr>
          <p:cNvSpPr txBox="1">
            <a:spLocks/>
          </p:cNvSpPr>
          <p:nvPr/>
        </p:nvSpPr>
        <p:spPr>
          <a:xfrm>
            <a:off x="969506" y="527707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214967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comment vérifier si ces deux triangles sont congrus en utilisant le critère (CCC)</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descr="Une image contenant ligne, diagramme, Police, Tracé&#10;&#10;Le contenu généré par l’IA peut être incorrect.">
            <a:extLst>
              <a:ext uri="{FF2B5EF4-FFF2-40B4-BE49-F238E27FC236}">
                <a16:creationId xmlns:a16="http://schemas.microsoft.com/office/drawing/2014/main" id="{346A1453-C3B0-8BBC-06D5-DC3EE9285228}"/>
              </a:ext>
            </a:extLst>
          </p:cNvPr>
          <p:cNvPicPr>
            <a:picLocks noChangeAspect="1"/>
          </p:cNvPicPr>
          <p:nvPr/>
        </p:nvPicPr>
        <p:blipFill>
          <a:blip r:embed="rId3"/>
          <a:stretch>
            <a:fillRect/>
          </a:stretch>
        </p:blipFill>
        <p:spPr>
          <a:xfrm>
            <a:off x="5983619" y="1449546"/>
            <a:ext cx="5399238" cy="2179509"/>
          </a:xfrm>
          <a:prstGeom prst="rect">
            <a:avLst/>
          </a:prstGeom>
        </p:spPr>
      </p:pic>
      <p:pic>
        <p:nvPicPr>
          <p:cNvPr id="8" name="Image 7" descr="Une image contenant Police, texte, diagramme, conception&#10;&#10;Le contenu généré par l’IA peut être incorrect.">
            <a:extLst>
              <a:ext uri="{FF2B5EF4-FFF2-40B4-BE49-F238E27FC236}">
                <a16:creationId xmlns:a16="http://schemas.microsoft.com/office/drawing/2014/main" id="{0A3F06A4-3A6E-9330-5AC0-E4F592B2A318}"/>
              </a:ext>
            </a:extLst>
          </p:cNvPr>
          <p:cNvPicPr>
            <a:picLocks noChangeAspect="1"/>
          </p:cNvPicPr>
          <p:nvPr/>
        </p:nvPicPr>
        <p:blipFill>
          <a:blip r:embed="rId4"/>
          <a:stretch>
            <a:fillRect/>
          </a:stretch>
        </p:blipFill>
        <p:spPr>
          <a:xfrm>
            <a:off x="1968366" y="1867150"/>
            <a:ext cx="1753514" cy="1060034"/>
          </a:xfrm>
          <a:prstGeom prst="rect">
            <a:avLst/>
          </a:prstGeom>
        </p:spPr>
      </p:pic>
      <p:sp>
        <p:nvSpPr>
          <p:cNvPr id="9" name="ZoneTexte 8">
            <a:extLst>
              <a:ext uri="{FF2B5EF4-FFF2-40B4-BE49-F238E27FC236}">
                <a16:creationId xmlns:a16="http://schemas.microsoft.com/office/drawing/2014/main" id="{72CD515F-9AFD-F1DD-FAFA-589A82381E1C}"/>
              </a:ext>
            </a:extLst>
          </p:cNvPr>
          <p:cNvSpPr txBox="1"/>
          <p:nvPr/>
        </p:nvSpPr>
        <p:spPr>
          <a:xfrm>
            <a:off x="1702028" y="3228945"/>
            <a:ext cx="711748"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donc</a:t>
            </a:r>
          </a:p>
        </p:txBody>
      </p:sp>
      <p:pic>
        <p:nvPicPr>
          <p:cNvPr id="11" name="Image 10">
            <a:extLst>
              <a:ext uri="{FF2B5EF4-FFF2-40B4-BE49-F238E27FC236}">
                <a16:creationId xmlns:a16="http://schemas.microsoft.com/office/drawing/2014/main" id="{28EC6500-B85A-5B21-8FEB-89BF667778DE}"/>
              </a:ext>
            </a:extLst>
          </p:cNvPr>
          <p:cNvPicPr>
            <a:picLocks noChangeAspect="1"/>
          </p:cNvPicPr>
          <p:nvPr/>
        </p:nvPicPr>
        <p:blipFill>
          <a:blip r:embed="rId5"/>
          <a:stretch>
            <a:fillRect/>
          </a:stretch>
        </p:blipFill>
        <p:spPr>
          <a:xfrm>
            <a:off x="2413776" y="3280397"/>
            <a:ext cx="3437680" cy="297206"/>
          </a:xfrm>
          <a:prstGeom prst="rect">
            <a:avLst/>
          </a:prstGeom>
        </p:spPr>
      </p:pic>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descr="Une image contenant texte, capture d’écran, ligne, Police&#10;&#10;Le contenu généré par l’IA peut être incorrect.">
            <a:extLst>
              <a:ext uri="{FF2B5EF4-FFF2-40B4-BE49-F238E27FC236}">
                <a16:creationId xmlns:a16="http://schemas.microsoft.com/office/drawing/2014/main" id="{2DC0E7F0-FE4C-621B-0D36-E71C83F7536C}"/>
              </a:ext>
            </a:extLst>
          </p:cNvPr>
          <p:cNvPicPr>
            <a:picLocks noChangeAspect="1"/>
          </p:cNvPicPr>
          <p:nvPr/>
        </p:nvPicPr>
        <p:blipFill>
          <a:blip r:embed="rId2"/>
          <a:stretch>
            <a:fillRect/>
          </a:stretch>
        </p:blipFill>
        <p:spPr>
          <a:xfrm>
            <a:off x="1128118" y="2132447"/>
            <a:ext cx="10539438" cy="3572162"/>
          </a:xfrm>
          <a:prstGeom prst="rect">
            <a:avLst/>
          </a:prstGeom>
        </p:spPr>
      </p:pic>
    </p:spTree>
    <p:extLst>
      <p:ext uri="{BB962C8B-B14F-4D97-AF65-F5344CB8AC3E}">
        <p14:creationId xmlns:p14="http://schemas.microsoft.com/office/powerpoint/2010/main" val="41249527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dirty="0">
                <a:solidFill>
                  <a:prstClr val="black"/>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11503742" y="452067"/>
            <a:ext cx="570272" cy="539197"/>
          </a:xfrm>
          <a:prstGeom prst="rect">
            <a:avLst/>
          </a:prstGeom>
          <a:noFill/>
          <a:ln cap="flat">
            <a:noFill/>
          </a:ln>
        </p:spPr>
      </p:pic>
      <p:sp>
        <p:nvSpPr>
          <p:cNvPr id="12" name="ZoneTexte 7">
            <a:extLst>
              <a:ext uri="{FF2B5EF4-FFF2-40B4-BE49-F238E27FC236}">
                <a16:creationId xmlns:a16="http://schemas.microsoft.com/office/drawing/2014/main" id="{68A0E193-7E82-6603-BAFA-71DE4DF6EBD0}"/>
              </a:ext>
            </a:extLst>
          </p:cNvPr>
          <p:cNvSpPr txBox="1"/>
          <p:nvPr/>
        </p:nvSpPr>
        <p:spPr>
          <a:xfrm>
            <a:off x="799464" y="3105834"/>
            <a:ext cx="10298102"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spTree>
    <p:extLst>
      <p:ext uri="{BB962C8B-B14F-4D97-AF65-F5344CB8AC3E}">
        <p14:creationId xmlns:p14="http://schemas.microsoft.com/office/powerpoint/2010/main" val="2711011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pPr marL="285750" lvl="0" indent="-285750">
              <a:buFont typeface="Arial" panose="020B0604020202020204" pitchFamily="34" charset="0"/>
              <a:buChar char="•"/>
            </a:pPr>
            <a:r>
              <a:rPr lang="fr-FR" dirty="0"/>
              <a:t>Vérifier si deux triangles sont congrus en comparant leurs côtés deux à deux (CCC)</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Triangles </a:t>
            </a:r>
            <a:r>
              <a:rPr kumimoji="0" lang="en-US"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congrus</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 </a:t>
            </a:r>
            <a:r>
              <a:rPr kumimoji="0" lang="en-US"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critère</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(CCC).</a:t>
            </a:r>
          </a:p>
          <a:p>
            <a:pPr marL="0" indent="0">
              <a:buNone/>
            </a:pPr>
            <a:endParaRPr lang="en-US" dirty="0"/>
          </a:p>
          <a:p>
            <a:pPr marL="0" indent="0">
              <a:buNone/>
            </a:pP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lvl="0"/>
            <a:r>
              <a:rPr lang="fr-FR" b="1" dirty="0"/>
              <a:t>L’élève doit être capable de :</a:t>
            </a:r>
          </a:p>
          <a:p>
            <a:pPr marL="285750" lvl="0" indent="-285750">
              <a:buFont typeface="Arial" panose="020B0604020202020204" pitchFamily="34" charset="0"/>
              <a:buChar char="•"/>
            </a:pPr>
            <a:r>
              <a:rPr lang="fr-FR" dirty="0"/>
              <a:t>Repérer les angles égaux deux à deux.</a:t>
            </a:r>
          </a:p>
          <a:p>
            <a:pPr marL="285750" lvl="0" indent="-285750">
              <a:buFont typeface="Arial" panose="020B0604020202020204" pitchFamily="34" charset="0"/>
              <a:buChar char="•"/>
            </a:pPr>
            <a:r>
              <a:rPr lang="fr-FR" dirty="0"/>
              <a:t>Appliquer le critère (CCC).</a:t>
            </a:r>
          </a:p>
          <a:p>
            <a:pPr lvl="0"/>
            <a:endParaRPr lang="fr-FR" dirty="0"/>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Ne pas respecter la correspondance entre les sommets homologues.</a:t>
            </a:r>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1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1539</TotalTime>
  <Words>1682</Words>
  <Application>Microsoft Macintosh PowerPoint</Application>
  <PresentationFormat>Grand écran</PresentationFormat>
  <Paragraphs>202</Paragraphs>
  <Slides>53</Slides>
  <Notes>4</Notes>
  <HiddenSlides>7</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53</vt:i4>
      </vt:variant>
    </vt:vector>
  </HeadingPairs>
  <TitlesOfParts>
    <vt:vector size="64" baseType="lpstr">
      <vt:lpstr>Aptos</vt:lpstr>
      <vt:lpstr>Aptos Display</vt:lpstr>
      <vt:lpstr>Arial</vt:lpstr>
      <vt:lpstr>Calibri</vt:lpstr>
      <vt:lpstr>Cambria Math</vt:lpstr>
      <vt:lpstr>Dosis</vt:lpstr>
      <vt:lpstr>Georgia</vt:lpstr>
      <vt:lpstr>Play</vt:lpstr>
      <vt:lpstr>Wingdings</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Présentation PowerPoint</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la figure ci-dessous, puis répondez par vrai ou faux.</vt:lpstr>
      <vt:lpstr> L’angle de même mesure est entre les deux côtés de même longueur</vt:lpstr>
      <vt:lpstr> Observez la figure ci-dessous, puis répondez par vrai ou faux</vt:lpstr>
      <vt:lpstr> L’angle de même mesure est entre les deux côtés de même longueur</vt:lpstr>
      <vt:lpstr>Nous avons deux triangles dont les côtés sont deux à deux égaux. Observez, puis complétez </vt:lpstr>
      <vt:lpstr>Voici la réponse</vt:lpstr>
      <vt:lpstr>Parfait! On se rappelle les conditions pour que deux triangles soient congrus</vt:lpstr>
      <vt:lpstr>Présentation PowerPoint</vt:lpstr>
      <vt:lpstr>Observez la figure ci-dessous, puis exprimez vos avis.</vt:lpstr>
      <vt:lpstr>A la fin de cette séance, vous serez capables de de répondre à des questions comme:</vt:lpstr>
      <vt:lpstr>Présentation PowerPoint</vt:lpstr>
      <vt:lpstr>Je vais vous montrer que deux triangles qui ont leurs côtés deux à deux égaux sont congrus</vt:lpstr>
      <vt:lpstr>Cette condition de congruence s’appelle le critère de congruence (CCC): côté-côté-côté</vt:lpstr>
      <vt:lpstr>Je vous montre, à partir  d’un exemple, comment utiliser le critère (CCC) pour vérifier la congruence de deux triangles:</vt:lpstr>
      <vt:lpstr>Présentation PowerPoint</vt:lpstr>
      <vt:lpstr>Répondez par vrai ou faux.</vt:lpstr>
      <vt:lpstr>Vrai</vt:lpstr>
      <vt:lpstr> Observez la figure ci-dessous, puis répondez par vrai ou faux. Justifiez vos réponses</vt:lpstr>
      <vt:lpstr>Les côtés des deux triangles sont deux à deux de même longueur</vt:lpstr>
      <vt:lpstr> Observez la figure ci-dessous, puis répondez par vrai ou faux. Justifiez vos réponses</vt:lpstr>
      <vt:lpstr>Deux côtés des deux triangles sont deux à deux de même longueur mais le 3ème non: AB≠MN </vt:lpstr>
      <vt:lpstr>Présentation PowerPoint</vt:lpstr>
      <vt:lpstr>Travaillez individuellement puis discutez en binômes vos réponses.</vt:lpstr>
      <vt:lpstr>Prenez la correction sur vos livrets.</vt:lpstr>
      <vt:lpstr>Travaillez individuellement puis discutez en binômes vos réponses. (corrigez l’erreur: ∆HDE et non ∆CBD)</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vérifier si ces deux triangles sont congrus en utilisant le critère (CCC)</vt:lpstr>
      <vt:lpstr>Voici l’exercice à faire à la maison pour la séance prochaine.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158</cp:revision>
  <dcterms:created xsi:type="dcterms:W3CDTF">2025-11-03T10:55:47Z</dcterms:created>
  <dcterms:modified xsi:type="dcterms:W3CDTF">2026-02-11T22:00:57Z</dcterms:modified>
</cp:coreProperties>
</file>