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7"/>
  </p:notesMasterIdLst>
  <p:handoutMasterIdLst>
    <p:handoutMasterId r:id="rId58"/>
  </p:handoutMasterIdLst>
  <p:sldIdLst>
    <p:sldId id="2147483553" r:id="rId4"/>
    <p:sldId id="2147483485" r:id="rId5"/>
    <p:sldId id="2147483396" r:id="rId6"/>
    <p:sldId id="2147483552" r:id="rId7"/>
    <p:sldId id="2147483397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47483568" r:id="rId15"/>
    <p:sldId id="2147483567" r:id="rId16"/>
    <p:sldId id="2134806564" r:id="rId17"/>
    <p:sldId id="2147483566" r:id="rId18"/>
    <p:sldId id="2147483556" r:id="rId19"/>
    <p:sldId id="2147483557" r:id="rId20"/>
    <p:sldId id="2147483569" r:id="rId21"/>
    <p:sldId id="2134806568" r:id="rId22"/>
    <p:sldId id="2134805874" r:id="rId23"/>
    <p:sldId id="2134805878" r:id="rId24"/>
    <p:sldId id="2134806573" r:id="rId25"/>
    <p:sldId id="2147483558" r:id="rId26"/>
    <p:sldId id="2147483636" r:id="rId27"/>
    <p:sldId id="2147483637" r:id="rId28"/>
    <p:sldId id="2147483638" r:id="rId29"/>
    <p:sldId id="2147483646" r:id="rId30"/>
    <p:sldId id="2134806108" r:id="rId31"/>
    <p:sldId id="2147483573" r:id="rId32"/>
    <p:sldId id="2147483572" r:id="rId33"/>
    <p:sldId id="2147483577" r:id="rId34"/>
    <p:sldId id="2147483576" r:id="rId35"/>
    <p:sldId id="2147483578" r:id="rId36"/>
    <p:sldId id="2147483571" r:id="rId37"/>
    <p:sldId id="2147483575" r:id="rId38"/>
    <p:sldId id="2147483574" r:id="rId39"/>
    <p:sldId id="2147483640" r:id="rId40"/>
    <p:sldId id="2147483639" r:id="rId41"/>
    <p:sldId id="2147483642" r:id="rId42"/>
    <p:sldId id="2147483641" r:id="rId43"/>
    <p:sldId id="2147483645" r:id="rId44"/>
    <p:sldId id="2134806577" r:id="rId45"/>
    <p:sldId id="2134806551" r:id="rId46"/>
    <p:sldId id="2134806578" r:id="rId47"/>
    <p:sldId id="2147483579" r:id="rId48"/>
    <p:sldId id="2147483580" r:id="rId49"/>
    <p:sldId id="2134806579" r:id="rId50"/>
    <p:sldId id="2134806088" r:id="rId51"/>
    <p:sldId id="2134806580" r:id="rId52"/>
    <p:sldId id="2134806582" r:id="rId53"/>
    <p:sldId id="2134806536" r:id="rId54"/>
    <p:sldId id="2134806535" r:id="rId55"/>
    <p:sldId id="2134806584" r:id="rId5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47483568"/>
            <p14:sldId id="2147483567"/>
            <p14:sldId id="2134806564"/>
            <p14:sldId id="2147483566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47483556"/>
            <p14:sldId id="2147483557"/>
            <p14:sldId id="2147483569"/>
          </p14:sldIdLst>
        </p14:section>
        <p14:section name="Tâche principale" id="{A2A5D278-252D-471E-A046-E0EEBB7C2D2B}">
          <p14:sldIdLst>
            <p14:sldId id="2134806568"/>
            <p14:sldId id="2134805874"/>
            <p14:sldId id="2134805878"/>
            <p14:sldId id="2134806573"/>
            <p14:sldId id="2147483558"/>
            <p14:sldId id="2147483636"/>
            <p14:sldId id="2147483637"/>
            <p14:sldId id="2147483638"/>
            <p14:sldId id="2147483646"/>
            <p14:sldId id="2134806108"/>
            <p14:sldId id="2147483573"/>
            <p14:sldId id="2147483572"/>
            <p14:sldId id="2147483577"/>
            <p14:sldId id="2147483576"/>
            <p14:sldId id="2147483578"/>
            <p14:sldId id="2147483571"/>
            <p14:sldId id="2147483575"/>
            <p14:sldId id="2147483574"/>
            <p14:sldId id="2147483640"/>
            <p14:sldId id="2147483639"/>
            <p14:sldId id="2147483642"/>
            <p14:sldId id="2147483641"/>
            <p14:sldId id="2147483645"/>
          </p14:sldIdLst>
        </p14:section>
        <p14:section name="Pratique en binôme" id="{FBF6C3DA-BDD6-43C8-8043-82F3BE3C64FD}">
          <p14:sldIdLst/>
        </p14:section>
        <p14:section name="Pratique autonome" id="{40CD8AAE-F9F0-47C4-A7F7-0976D79B8EC9}">
          <p14:sldIdLst/>
        </p14:section>
        <p14:section name="Clôture" id="{8EB5D3A0-81F1-4DE6-BEB2-58DE24DBB138}">
          <p14:sldIdLst>
            <p14:sldId id="2134806577"/>
            <p14:sldId id="2134806551"/>
            <p14:sldId id="2134806578"/>
            <p14:sldId id="2147483579"/>
            <p14:sldId id="2147483580"/>
          </p14:sldIdLst>
        </p14:section>
        <p14:section name="Fin de la séance" id="{44B71B2B-D974-4F2C-B5A1-E1796678D1E2}">
          <p14:sldIdLst>
            <p14:sldId id="2134806579"/>
            <p14:sldId id="2134806088"/>
            <p14:sldId id="2134806580"/>
            <p14:sldId id="2134806582"/>
            <p14:sldId id="2134806536"/>
            <p14:sldId id="2134806535"/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20B6"/>
    <a:srgbClr val="FF6565"/>
    <a:srgbClr val="DC94DE"/>
    <a:srgbClr val="B27096"/>
    <a:srgbClr val="FDDF43"/>
    <a:srgbClr val="EB926C"/>
    <a:srgbClr val="5FADE4"/>
    <a:srgbClr val="767171"/>
    <a:srgbClr val="F58750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03" autoAdjust="0"/>
    <p:restoredTop sz="94690" autoAdjust="0"/>
  </p:normalViewPr>
  <p:slideViewPr>
    <p:cSldViewPr snapToGrid="0">
      <p:cViewPr varScale="1">
        <p:scale>
          <a:sx n="79" d="100"/>
          <a:sy n="79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61" Type="http://schemas.openxmlformats.org/officeDocument/2006/relationships/theme" Target="theme/theme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26/12/2025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815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33431-6851-A8C1-D583-6A4C5628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55526D7-6C97-D1A9-FDE0-D3D8E54FD6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E5958EA-71BE-498E-8FD0-E7581318DE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B2FB38-BF12-CC35-0883-CB633AE6B3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9293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1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5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11" Type="http://schemas.openxmlformats.org/officeDocument/2006/relationships/image" Target="../media/image47.png"/><Relationship Id="rId5" Type="http://schemas.openxmlformats.org/officeDocument/2006/relationships/image" Target="../media/image56.png"/><Relationship Id="rId10" Type="http://schemas.openxmlformats.org/officeDocument/2006/relationships/image" Target="../media/image59.png"/><Relationship Id="rId4" Type="http://schemas.openxmlformats.org/officeDocument/2006/relationships/image" Target="../media/image7.png"/><Relationship Id="rId9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7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4.png"/><Relationship Id="rId9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.png"/><Relationship Id="rId7" Type="http://schemas.openxmlformats.org/officeDocument/2006/relationships/image" Target="../media/image4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76.png"/><Relationship Id="rId4" Type="http://schemas.openxmlformats.org/officeDocument/2006/relationships/image" Target="../media/image71.png"/><Relationship Id="rId9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77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9.png"/><Relationship Id="rId11" Type="http://schemas.openxmlformats.org/officeDocument/2006/relationships/image" Target="../media/image51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.png"/><Relationship Id="rId9" Type="http://schemas.openxmlformats.org/officeDocument/2006/relationships/image" Target="../media/image8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7" Type="http://schemas.openxmlformats.org/officeDocument/2006/relationships/image" Target="../media/image4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2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8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1.png"/><Relationship Id="rId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9.png"/><Relationship Id="rId5" Type="http://schemas.openxmlformats.org/officeDocument/2006/relationships/image" Target="../media/image93.png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4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2.png"/><Relationship Id="rId4" Type="http://schemas.openxmlformats.org/officeDocument/2006/relationships/image" Target="../media/image10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9.png"/><Relationship Id="rId5" Type="http://schemas.openxmlformats.org/officeDocument/2006/relationships/image" Target="../media/image970.png"/><Relationship Id="rId4" Type="http://schemas.openxmlformats.org/officeDocument/2006/relationships/image" Target="../media/image8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7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3.png"/><Relationship Id="rId4" Type="http://schemas.openxmlformats.org/officeDocument/2006/relationships/image" Target="../media/image10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52.png"/><Relationship Id="rId7" Type="http://schemas.openxmlformats.org/officeDocument/2006/relationships/image" Target="../media/image129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4.png"/><Relationship Id="rId5" Type="http://schemas.openxmlformats.org/officeDocument/2006/relationships/image" Target="../media/image114.png"/><Relationship Id="rId4" Type="http://schemas.openxmlformats.org/officeDocument/2006/relationships/image" Target="../media/image1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3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6.png"/><Relationship Id="rId5" Type="http://schemas.openxmlformats.org/officeDocument/2006/relationships/image" Target="../media/image118.png"/><Relationship Id="rId4" Type="http://schemas.openxmlformats.org/officeDocument/2006/relationships/image" Target="../media/image11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0.jpeg"/><Relationship Id="rId7" Type="http://schemas.openxmlformats.org/officeDocument/2006/relationships/image" Target="../media/image14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9.png"/><Relationship Id="rId5" Type="http://schemas.openxmlformats.org/officeDocument/2006/relationships/image" Target="../media/image90.png"/><Relationship Id="rId4" Type="http://schemas.openxmlformats.org/officeDocument/2006/relationships/image" Target="../media/image1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9.png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23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</a:t>
              </a:r>
              <a:r>
                <a:rPr lang="fr-FR" sz="2667" b="1" kern="0" dirty="0" smtClean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6"/>
            <a:ext cx="7458868" cy="902085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Tâche </a:t>
              </a:r>
              <a:r>
                <a:rPr lang="fr-FR" sz="2400" b="1" kern="0" dirty="0" smtClean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2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400" kern="0">
                <a:solidFill>
                  <a:schemeClr val="bg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18523" y="4649384"/>
            <a:ext cx="3714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CIDFont+F3"/>
              </a:rPr>
              <a:t>Graphe de l’équation : </a:t>
            </a:r>
            <a:r>
              <a:rPr lang="fr-FR" dirty="0">
                <a:solidFill>
                  <a:schemeClr val="bg1"/>
                </a:solidFill>
                <a:latin typeface="CIDFont+F4"/>
              </a:rPr>
              <a:t>𝒂𝒙 + 𝒃𝒚 = 𝒄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98304" y="5304656"/>
            <a:ext cx="56208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CIDFont+F2"/>
              </a:rPr>
              <a:t>Tracer le graphe de l’équation </a:t>
            </a:r>
            <a:r>
              <a:rPr lang="fr-FR" dirty="0">
                <a:solidFill>
                  <a:schemeClr val="bg1"/>
                </a:solidFill>
                <a:latin typeface="CIDFont+F4"/>
              </a:rPr>
              <a:t>𝒂𝒙 + 𝒃𝒚 = 𝒄 </a:t>
            </a:r>
            <a:r>
              <a:rPr lang="fr-FR" dirty="0">
                <a:solidFill>
                  <a:schemeClr val="bg1"/>
                </a:solidFill>
                <a:latin typeface="CIDFont+F2"/>
              </a:rPr>
              <a:t>à partir </a:t>
            </a:r>
            <a:endParaRPr lang="fr-FR" dirty="0" smtClean="0">
              <a:solidFill>
                <a:schemeClr val="bg1"/>
              </a:solidFill>
              <a:latin typeface="CIDFont+F2"/>
            </a:endParaRPr>
          </a:p>
          <a:p>
            <a:r>
              <a:rPr lang="fr-FR" dirty="0" smtClean="0">
                <a:solidFill>
                  <a:schemeClr val="bg1"/>
                </a:solidFill>
                <a:latin typeface="CIDFont+F2"/>
              </a:rPr>
              <a:t>des </a:t>
            </a:r>
            <a:r>
              <a:rPr lang="fr-FR" dirty="0">
                <a:solidFill>
                  <a:schemeClr val="bg1"/>
                </a:solidFill>
                <a:latin typeface="CIDFont+F2"/>
              </a:rPr>
              <a:t>points d’intersection avec les </a:t>
            </a:r>
            <a:r>
              <a:rPr lang="fr-FR" dirty="0" smtClean="0">
                <a:solidFill>
                  <a:schemeClr val="bg1"/>
                </a:solidFill>
                <a:latin typeface="CIDFont+F2"/>
              </a:rPr>
              <a:t>deux axes </a:t>
            </a:r>
            <a:r>
              <a:rPr lang="fr-FR" dirty="0">
                <a:solidFill>
                  <a:schemeClr val="bg1"/>
                </a:solidFill>
                <a:latin typeface="CIDFont+F2"/>
              </a:rPr>
              <a:t>du repère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sX0" fmla="*/ 0 w 1407925"/>
              <a:gd name="csY0" fmla="*/ 0 h 1227600"/>
              <a:gd name="csX1" fmla="*/ 469308 w 1407925"/>
              <a:gd name="csY1" fmla="*/ 0 h 1227600"/>
              <a:gd name="csX2" fmla="*/ 952696 w 1407925"/>
              <a:gd name="csY2" fmla="*/ 0 h 1227600"/>
              <a:gd name="csX3" fmla="*/ 1407925 w 1407925"/>
              <a:gd name="csY3" fmla="*/ 0 h 1227600"/>
              <a:gd name="csX4" fmla="*/ 1407925 w 1407925"/>
              <a:gd name="csY4" fmla="*/ 421476 h 1227600"/>
              <a:gd name="csX5" fmla="*/ 1407925 w 1407925"/>
              <a:gd name="csY5" fmla="*/ 818400 h 1227600"/>
              <a:gd name="csX6" fmla="*/ 1407925 w 1407925"/>
              <a:gd name="csY6" fmla="*/ 1227600 h 1227600"/>
              <a:gd name="csX7" fmla="*/ 938617 w 1407925"/>
              <a:gd name="csY7" fmla="*/ 1227600 h 1227600"/>
              <a:gd name="csX8" fmla="*/ 483388 w 1407925"/>
              <a:gd name="csY8" fmla="*/ 1227600 h 1227600"/>
              <a:gd name="csX9" fmla="*/ 0 w 1407925"/>
              <a:gd name="csY9" fmla="*/ 1227600 h 1227600"/>
              <a:gd name="csX10" fmla="*/ 0 w 1407925"/>
              <a:gd name="csY10" fmla="*/ 793848 h 1227600"/>
              <a:gd name="csX11" fmla="*/ 0 w 1407925"/>
              <a:gd name="csY11" fmla="*/ 372372 h 1227600"/>
              <a:gd name="csX12" fmla="*/ 0 w 1407925"/>
              <a:gd name="csY12" fmla="*/ 0 h 1227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=""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910886" y="18165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à coins arrondis 1"/>
          <p:cNvSpPr/>
          <p:nvPr/>
        </p:nvSpPr>
        <p:spPr>
          <a:xfrm>
            <a:off x="2544728" y="1636474"/>
            <a:ext cx="5577868" cy="7273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graphe</a:t>
            </a:r>
            <a:endParaRPr lang="fr-FR" sz="2800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544728" y="2644909"/>
            <a:ext cx="5577868" cy="7273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équation</a:t>
            </a:r>
            <a:endParaRPr lang="fr-FR" sz="2800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544728" y="3653344"/>
            <a:ext cx="5577868" cy="8570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Points d’intersection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2DF1734C-C833-280F-D596-4D2EE7907BA4}"/>
                  </a:ext>
                </a:extLst>
              </p:cNvPr>
              <p:cNvSpPr txBox="1"/>
              <p:nvPr/>
            </p:nvSpPr>
            <p:spPr>
              <a:xfrm>
                <a:off x="774699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>
                  <a:spcAft>
                    <a:spcPts val="400"/>
                  </a:spcAft>
                  <a:defRPr/>
                </a:pPr>
                <a:r>
                  <a:rPr lang="fr-FR" sz="1600" dirty="0" smtClean="0">
                    <a:solidFill>
                      <a:schemeClr val="bg1">
                        <a:lumMod val="65000"/>
                      </a:schemeClr>
                    </a:solidFill>
                  </a:rPr>
                  <a:t>On considère </a:t>
                </a:r>
                <a:r>
                  <a:rPr lang="fr-FR" sz="1600" dirty="0">
                    <a:solidFill>
                      <a:schemeClr val="bg1">
                        <a:lumMod val="65000"/>
                      </a:schemeClr>
                    </a:solidFill>
                  </a:rPr>
                  <a:t>l’équation: </a:t>
                </a:r>
                <a14:m>
                  <m:oMath xmlns:m="http://schemas.openxmlformats.org/officeDocument/2006/math">
                    <m:r>
                      <a:rPr lang="ar-DZ" sz="1600" i="1" dirty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16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16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16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fr-FR" sz="1600" dirty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  <a:r>
                  <a:rPr lang="fr-FR" sz="1600" b="1" dirty="0" smtClean="0">
                    <a:solidFill>
                      <a:schemeClr val="bg1">
                        <a:lumMod val="75000"/>
                      </a:schemeClr>
                    </a:solidFill>
                  </a:rPr>
                  <a:t>calculer </a:t>
                </a:r>
                <a14:m>
                  <m:oMath xmlns:m="http://schemas.openxmlformats.org/officeDocument/2006/math">
                    <m:r>
                      <a:rPr lang="fr-FR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75000"/>
                      </a:schemeClr>
                    </a:solidFill>
                  </a:rPr>
                  <a:t>pour </a:t>
                </a:r>
                <a14:m>
                  <m:oMath xmlns:m="http://schemas.openxmlformats.org/officeDocument/2006/math">
                    <m:r>
                      <a:rPr lang="fr-FR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1" i="1" smtClean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fr-FR" sz="1600" b="1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2DF1734C-C833-280F-D596-4D2EE7907B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699" y="177800"/>
                <a:ext cx="10553700" cy="508000"/>
              </a:xfrm>
              <a:prstGeom prst="rect">
                <a:avLst/>
              </a:prstGeom>
              <a:blipFill>
                <a:blip r:embed="rId3"/>
                <a:stretch>
                  <a:fillRect l="-2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30913A2-C00C-F476-D75B-D4DC54F9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1605063" y="1896896"/>
                <a:ext cx="8424153" cy="34163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>
                  <a:spcAft>
                    <a:spcPts val="400"/>
                  </a:spcAft>
                  <a:defRPr/>
                </a:pPr>
                <a:r>
                  <a:rPr lang="ar-DZ" sz="2800" dirty="0" smtClean="0">
                    <a:solidFill>
                      <a:schemeClr val="tx1"/>
                    </a:solidFill>
                  </a:rPr>
                  <a:t>  </a:t>
                </a:r>
              </a:p>
              <a:p>
                <a:pPr>
                  <a:spcAft>
                    <a:spcPts val="400"/>
                  </a:spcAft>
                  <a:defRPr/>
                </a:pPr>
                <a:endParaRPr lang="ar-DZ" sz="2800" dirty="0"/>
              </a:p>
              <a:p>
                <a:pPr>
                  <a:spcAft>
                    <a:spcPts val="400"/>
                  </a:spcAft>
                  <a:defRPr/>
                </a:pPr>
                <a:r>
                  <a:rPr lang="ar-DZ" sz="2800" dirty="0" smtClean="0">
                    <a:solidFill>
                      <a:schemeClr val="tx1"/>
                    </a:solidFill>
                  </a:rPr>
                  <a:t>       </a:t>
                </a:r>
                <a:r>
                  <a:rPr lang="fr-FR" sz="2800" dirty="0" smtClean="0">
                    <a:solidFill>
                      <a:schemeClr val="tx1"/>
                    </a:solidFill>
                  </a:rPr>
                  <a:t>On considère </a:t>
                </a:r>
                <a:r>
                  <a:rPr lang="fr-FR" sz="2800" dirty="0">
                    <a:solidFill>
                      <a:schemeClr val="tx1"/>
                    </a:solidFill>
                  </a:rPr>
                  <a:t>l’équation: </a:t>
                </a:r>
                <a14:m>
                  <m:oMath xmlns:m="http://schemas.openxmlformats.org/officeDocument/2006/math">
                    <m:r>
                      <a:rPr lang="ar-DZ" sz="28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ar-DZ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fr-FR" sz="2800" dirty="0">
                    <a:solidFill>
                      <a:schemeClr val="tx1"/>
                    </a:solidFill>
                  </a:rPr>
                  <a:t> </a:t>
                </a:r>
                <a:endParaRPr lang="ar-DZ" sz="2800" dirty="0" smtClean="0">
                  <a:solidFill>
                    <a:schemeClr val="tx1"/>
                  </a:solidFill>
                </a:endParaRPr>
              </a:p>
              <a:p>
                <a:pPr>
                  <a:spcAft>
                    <a:spcPts val="400"/>
                  </a:spcAft>
                  <a:defRPr/>
                </a:pPr>
                <a:r>
                  <a:rPr lang="ar-DZ" sz="2800" b="1" dirty="0">
                    <a:solidFill>
                      <a:schemeClr val="tx1"/>
                    </a:solidFill>
                  </a:rPr>
                  <a:t> </a:t>
                </a:r>
                <a:r>
                  <a:rPr lang="ar-DZ" sz="2800" b="1" dirty="0" smtClean="0">
                    <a:solidFill>
                      <a:schemeClr val="tx1"/>
                    </a:solidFill>
                  </a:rPr>
                  <a:t>                    </a:t>
                </a:r>
                <a:r>
                  <a:rPr lang="fr-FR" sz="2800" b="1" dirty="0" smtClean="0">
                    <a:solidFill>
                      <a:schemeClr val="tx1"/>
                    </a:solidFill>
                  </a:rPr>
                  <a:t>calculer </a:t>
                </a:r>
                <a14:m>
                  <m:oMath xmlns:m="http://schemas.openxmlformats.org/officeDocument/2006/math">
                    <m:r>
                      <a:rPr lang="fr-FR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b="1" dirty="0">
                    <a:solidFill>
                      <a:schemeClr val="tx1"/>
                    </a:solidFill>
                  </a:rPr>
                  <a:t>pour </a:t>
                </a:r>
                <a14:m>
                  <m:oMath xmlns:m="http://schemas.openxmlformats.org/officeDocument/2006/math">
                    <m:r>
                      <a:rPr lang="fr-FR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ar-DZ" sz="2800" b="1" dirty="0" smtClean="0">
                  <a:solidFill>
                    <a:schemeClr val="tx1"/>
                  </a:solidFill>
                </a:endParaRPr>
              </a:p>
              <a:p>
                <a:pPr>
                  <a:spcAft>
                    <a:spcPts val="400"/>
                  </a:spcAft>
                  <a:defRPr/>
                </a:pPr>
                <a:endParaRPr lang="ar-DZ" sz="2800" b="1" dirty="0"/>
              </a:p>
              <a:p>
                <a:pPr>
                  <a:spcAft>
                    <a:spcPts val="400"/>
                  </a:spcAft>
                  <a:defRPr/>
                </a:pPr>
                <a:endParaRPr lang="ar-DZ" sz="2800" b="1" dirty="0" smtClean="0">
                  <a:solidFill>
                    <a:schemeClr val="tx1"/>
                  </a:solidFill>
                </a:endParaRPr>
              </a:p>
              <a:p>
                <a:pPr>
                  <a:spcAft>
                    <a:spcPts val="400"/>
                  </a:spcAft>
                  <a:defRPr/>
                </a:pPr>
                <a:endParaRPr lang="fr-FR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5063" y="1896896"/>
                <a:ext cx="8424153" cy="3416320"/>
              </a:xfrm>
              <a:prstGeom prst="rect">
                <a:avLst/>
              </a:prstGeom>
              <a:blipFill>
                <a:blip r:embed="rId5"/>
                <a:stretch>
                  <a:fillRect l="-1445" t="-159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584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1605063" y="1231619"/>
                <a:ext cx="8424153" cy="293413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>
                  <a:spcAft>
                    <a:spcPts val="400"/>
                  </a:spcAft>
                  <a:defRPr/>
                </a:pPr>
                <a:r>
                  <a:rPr lang="ar-DZ" sz="2800" dirty="0" smtClean="0">
                    <a:solidFill>
                      <a:schemeClr val="tx1"/>
                    </a:solidFill>
                  </a:rPr>
                  <a:t>  </a:t>
                </a:r>
              </a:p>
              <a:p>
                <a:pPr>
                  <a:spcAft>
                    <a:spcPts val="400"/>
                  </a:spcAft>
                  <a:defRPr/>
                </a:pPr>
                <a:endParaRPr lang="ar-DZ" sz="2800" dirty="0"/>
              </a:p>
              <a:p>
                <a:pPr>
                  <a:spcAft>
                    <a:spcPts val="400"/>
                  </a:spcAft>
                  <a:defRPr/>
                </a:pPr>
                <a:r>
                  <a:rPr lang="fr-FR" sz="2800" dirty="0" smtClean="0">
                    <a:solidFill>
                      <a:schemeClr val="tx1"/>
                    </a:solidFill>
                  </a:rPr>
                  <a:t>Je remplace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800" dirty="0" smtClean="0">
                    <a:solidFill>
                      <a:schemeClr val="tx1"/>
                    </a:solidFill>
                  </a:rPr>
                  <a:t> par 0 dans l’équation</a:t>
                </a:r>
                <a:r>
                  <a:rPr lang="ar-DZ" sz="2800" dirty="0" smtClean="0">
                    <a:solidFill>
                      <a:schemeClr val="tx1"/>
                    </a:solidFill>
                  </a:rPr>
                  <a:t>  </a:t>
                </a:r>
                <a:r>
                  <a:rPr lang="fr-FR" sz="2800" dirty="0" smtClean="0">
                    <a:solidFill>
                      <a:schemeClr val="tx1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ar-DZ" sz="28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fr-FR" sz="2800" dirty="0">
                    <a:solidFill>
                      <a:schemeClr val="tx1"/>
                    </a:solidFill>
                  </a:rPr>
                  <a:t> </a:t>
                </a:r>
                <a:endParaRPr lang="ar-DZ" sz="2800" dirty="0" smtClean="0">
                  <a:solidFill>
                    <a:schemeClr val="tx1"/>
                  </a:solidFill>
                </a:endParaRPr>
              </a:p>
              <a:p>
                <a:pPr>
                  <a:spcAft>
                    <a:spcPts val="400"/>
                  </a:spcAft>
                  <a:defRPr/>
                </a:pPr>
                <a:r>
                  <a:rPr lang="ar-DZ" sz="2800" b="1" dirty="0">
                    <a:solidFill>
                      <a:schemeClr val="tx1"/>
                    </a:solidFill>
                  </a:rPr>
                  <a:t> </a:t>
                </a:r>
                <a:r>
                  <a:rPr lang="ar-DZ" sz="2800" b="1" dirty="0" smtClean="0">
                    <a:solidFill>
                      <a:schemeClr val="tx1"/>
                    </a:solidFill>
                  </a:rPr>
                  <a:t>                    </a:t>
                </a:r>
                <a:r>
                  <a:rPr lang="fr-FR" sz="2800" b="1" dirty="0" smtClean="0">
                    <a:solidFill>
                      <a:schemeClr val="tx1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fr-FR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fr-FR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FR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fr-FR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endParaRPr lang="fr-FR" sz="2800" b="1" dirty="0" smtClean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  <a:p>
                <a:pPr algn="ctr">
                  <a:spcAft>
                    <a:spcPts val="400"/>
                  </a:spcAft>
                  <a:defRPr/>
                </a:pPr>
                <a:r>
                  <a:rPr lang="fr-FR" sz="2800" b="1" dirty="0"/>
                  <a:t> </a:t>
                </a:r>
                <a14:m>
                  <m:oMath xmlns:m="http://schemas.openxmlformats.org/officeDocument/2006/math">
                    <m:r>
                      <a:rPr lang="fr-FR" sz="2800" b="1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8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fr-FR" sz="2800" b="1" dirty="0" smtClean="0"/>
              </a:p>
              <a:p>
                <a:pPr>
                  <a:spcAft>
                    <a:spcPts val="400"/>
                  </a:spcAft>
                  <a:defRPr/>
                </a:pPr>
                <a:r>
                  <a:rPr lang="fr-FR" sz="2800" b="1" dirty="0" smtClean="0"/>
                  <a:t>                                     </a:t>
                </a:r>
                <a:r>
                  <a:rPr lang="fr-FR" sz="2800" b="1" dirty="0"/>
                  <a:t> </a:t>
                </a:r>
                <a14:m>
                  <m:oMath xmlns:m="http://schemas.openxmlformats.org/officeDocument/2006/math"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fr-FR" sz="2800" b="1" dirty="0" smtClean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5063" y="1231619"/>
                <a:ext cx="8424153" cy="2934137"/>
              </a:xfrm>
              <a:prstGeom prst="rect">
                <a:avLst/>
              </a:prstGeom>
              <a:blipFill>
                <a:blip r:embed="rId3"/>
                <a:stretch>
                  <a:fillRect l="-1445" t="-18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A36C3B3D-1D4D-F08E-F92F-D71570C20460}"/>
                  </a:ext>
                </a:extLst>
              </p:cNvPr>
              <p:cNvSpPr txBox="1"/>
              <p:nvPr/>
            </p:nvSpPr>
            <p:spPr>
              <a:xfrm>
                <a:off x="774699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spcAft>
                    <a:spcPts val="400"/>
                  </a:spcAft>
                  <a:defRPr/>
                </a:pPr>
                <a:r>
                  <a:rPr kumimoji="0" lang="fr-F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dirty="0" smtClean="0">
                    <a:solidFill>
                      <a:schemeClr val="bg1">
                        <a:lumMod val="65000"/>
                      </a:schemeClr>
                    </a:solidFill>
                  </a:rPr>
                  <a:t>On considère </a:t>
                </a:r>
                <a:r>
                  <a:rPr lang="fr-FR" sz="1600" dirty="0">
                    <a:solidFill>
                      <a:schemeClr val="bg1">
                        <a:lumMod val="65000"/>
                      </a:schemeClr>
                    </a:solidFill>
                  </a:rPr>
                  <a:t>l’équation: </a:t>
                </a:r>
                <a14:m>
                  <m:oMath xmlns:m="http://schemas.openxmlformats.org/officeDocument/2006/math">
                    <m:r>
                      <a:rPr lang="fr-FR" sz="16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16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16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fr-FR" sz="16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fr-FR" sz="1600" dirty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  <a:r>
                  <a:rPr kumimoji="0" lang="fr-F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calculer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fr-FR" sz="1600" b="1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pour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fr-FR" sz="1600" b="1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fr-FR" sz="1600" b="1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A36C3B3D-1D4D-F08E-F92F-D71570C20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699" y="177800"/>
                <a:ext cx="10553700" cy="508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702340" y="1809344"/>
                <a:ext cx="8346332" cy="360098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400" dirty="0" smtClean="0"/>
              </a:p>
              <a:p>
                <a:endParaRPr lang="fr-MA" sz="2400" dirty="0" smtClean="0"/>
              </a:p>
              <a:p>
                <a:endParaRPr lang="fr-FR" sz="2800" dirty="0"/>
              </a:p>
              <a:p>
                <a:pPr algn="ctr"/>
                <a:r>
                  <a:rPr lang="fr-FR" sz="2800" dirty="0" smtClean="0"/>
                  <a:t>On considère l’équation: </a:t>
                </a:r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fr-FR" sz="2800" dirty="0" smtClean="0"/>
                  <a:t> </a:t>
                </a:r>
              </a:p>
              <a:p>
                <a:pPr algn="ctr"/>
                <a:r>
                  <a:rPr lang="fr-FR" sz="2800" dirty="0" smtClean="0"/>
                  <a:t>calculer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800" i="1" smtClean="0">
                        <a:latin typeface="Cambria Math" panose="02040503050406030204" pitchFamily="18" charset="0"/>
                      </a:rPr>
                      <m:t>𝑝𝑜𝑢𝑟</m:t>
                    </m:r>
                    <m:r>
                      <a:rPr lang="fr-FR" sz="280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fr-FR" sz="2800" dirty="0" smtClean="0"/>
              </a:p>
              <a:p>
                <a:endParaRPr lang="fr-MA" sz="2400" dirty="0"/>
              </a:p>
              <a:p>
                <a:endParaRPr lang="fr-MA" sz="2400" dirty="0" smtClean="0"/>
              </a:p>
              <a:p>
                <a:endParaRPr lang="fr-MA" sz="2400" dirty="0"/>
              </a:p>
              <a:p>
                <a:endParaRPr lang="fr-FR" sz="24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2340" y="1809344"/>
                <a:ext cx="8346332" cy="36009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014180" y="1877438"/>
                <a:ext cx="9676519" cy="262251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MA" sz="2800" i="1" dirty="0" smtClean="0">
                  <a:latin typeface="Cambria Math" panose="02040503050406030204" pitchFamily="18" charset="0"/>
                </a:endParaRPr>
              </a:p>
              <a:p>
                <a:r>
                  <a:rPr lang="fr-FR" sz="2800" b="0" dirty="0" smtClean="0"/>
                  <a:t>Je remplace </a:t>
                </a:r>
                <a14:m>
                  <m:oMath xmlns:m="http://schemas.openxmlformats.org/officeDocument/2006/math"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800" b="0" dirty="0" smtClean="0"/>
                  <a:t> par </a:t>
                </a:r>
                <a14:m>
                  <m:oMath xmlns:m="http://schemas.openxmlformats.org/officeDocument/2006/math"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fr-FR" sz="2800" b="0" dirty="0" smtClean="0"/>
                  <a:t> dans l’équation</a:t>
                </a:r>
                <a14:m>
                  <m:oMath xmlns:m="http://schemas.openxmlformats.org/officeDocument/2006/math"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 2</m:t>
                    </m:r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=6, </m:t>
                    </m:r>
                  </m:oMath>
                </a14:m>
                <a:endParaRPr lang="fr-MA" sz="2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i="1" dirty="0" smtClean="0">
                          <a:latin typeface="Cambria Math" panose="02040503050406030204" pitchFamily="18" charset="0"/>
                        </a:rPr>
                        <m:t>             </m:t>
                      </m:r>
                      <m:r>
                        <a:rPr lang="fr-MA" sz="2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+0</m:t>
                      </m:r>
                      <m:r>
                        <a:rPr lang="fr-M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=6,  </m:t>
                      </m:r>
                      <m:r>
                        <a:rPr lang="fr-M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𝑎𝑙𝑜𝑟𝑠</m:t>
                      </m:r>
                      <m:r>
                        <a:rPr lang="fr-M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:2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fr-FR" sz="28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</m:t>
                      </m:r>
                      <m:r>
                        <a:rPr lang="fr-M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MA" sz="2800" b="0" dirty="0" smtClean="0">
                  <a:ea typeface="Cambria Math" panose="02040503050406030204" pitchFamily="18" charset="0"/>
                </a:endParaRPr>
              </a:p>
              <a:p>
                <a:endParaRPr lang="fr-FR" sz="28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180" y="1877438"/>
                <a:ext cx="9676519" cy="2622513"/>
              </a:xfrm>
              <a:prstGeom prst="rect">
                <a:avLst/>
              </a:prstGeom>
              <a:blipFill>
                <a:blip r:embed="rId3"/>
                <a:stretch>
                  <a:fillRect l="-11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répondre aux questions ci-dessous: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304" y="1582940"/>
            <a:ext cx="10382778" cy="3336052"/>
          </a:xfrm>
          <a:prstGeom prst="rect">
            <a:avLst/>
          </a:prstGeom>
        </p:spPr>
      </p:pic>
      <p:sp>
        <p:nvSpPr>
          <p:cNvPr id="9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réponse de la première question: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7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368249" y="2311121"/>
                <a:ext cx="8760489" cy="3286925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800" b="0" i="1" dirty="0" smtClean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+4=6</m:t>
                    </m:r>
                  </m:oMath>
                </a14:m>
                <a:r>
                  <a:rPr lang="fr-FR" sz="2800" dirty="0" smtClean="0"/>
                  <a:t>              </a:t>
                </a:r>
                <a14:m>
                  <m:oMath xmlns:m="http://schemas.openxmlformats.org/officeDocument/2006/math">
                    <m:r>
                      <a:rPr lang="fr-MA" sz="2800" b="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=6−4=2</m:t>
                    </m:r>
                  </m:oMath>
                </a14:m>
                <a:endParaRPr lang="fr-FR" sz="2800" dirty="0" smtClean="0"/>
              </a:p>
              <a:p>
                <a:r>
                  <a:rPr lang="fr-FR" sz="2800" dirty="0" smtClean="0"/>
                  <a:t>                                                       </a:t>
                </a:r>
                <a14:m>
                  <m:oMath xmlns:m="http://schemas.openxmlformats.org/officeDocument/2006/math">
                    <m:r>
                      <a:rPr lang="fr-FR" sz="2800" b="0" i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8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fr-FR" sz="2800" dirty="0"/>
              </a:p>
              <a:p>
                <a:endParaRPr lang="fr-FR" sz="2800" dirty="0"/>
              </a:p>
              <a:p>
                <a:pPr algn="ctr"/>
                <a:r>
                  <a:rPr lang="fr-FR" sz="2800" dirty="0" smtClean="0"/>
                  <a:t>La solution de l’équation:</a:t>
                </a:r>
                <a:r>
                  <a:rPr lang="fr-FR" sz="2800" dirty="0"/>
                  <a:t> </a:t>
                </a:r>
                <a14:m>
                  <m:oMath xmlns:m="http://schemas.openxmlformats.org/officeDocument/2006/math">
                    <m:r>
                      <a:rPr lang="fr-FR" sz="2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+4=6</m:t>
                    </m:r>
                  </m:oMath>
                </a14:m>
                <a:r>
                  <a:rPr lang="fr-FR" sz="2800" dirty="0"/>
                  <a:t> </a:t>
                </a:r>
                <a:r>
                  <a:rPr lang="fr-FR" sz="2800" dirty="0" smtClean="0"/>
                  <a:t>est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 2</m:t>
                    </m:r>
                  </m:oMath>
                </a14:m>
                <a:endParaRPr lang="fr-FR" sz="2800" dirty="0" smtClean="0"/>
              </a:p>
              <a:p>
                <a:endParaRPr lang="fr-FR" sz="2800" dirty="0"/>
              </a:p>
              <a:p>
                <a:endParaRPr lang="fr-FR" sz="28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249" y="2311121"/>
                <a:ext cx="8760489" cy="32869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/>
          <p:cNvSpPr txBox="1"/>
          <p:nvPr/>
        </p:nvSpPr>
        <p:spPr>
          <a:xfrm>
            <a:off x="5869911" y="2627002"/>
            <a:ext cx="1636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5233481" y="2996334"/>
            <a:ext cx="466928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5233481" y="3576752"/>
            <a:ext cx="466928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</a:t>
            </a:r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la réponse de la question 2: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comment on détermine le degré d’un polynôme.</a:t>
            </a:r>
          </a:p>
        </p:txBody>
      </p:sp>
      <p:sp>
        <p:nvSpPr>
          <p:cNvPr id="6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477108" y="1322579"/>
                <a:ext cx="9116313" cy="83099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 smtClean="0"/>
                  <a:t>Je remplace dans l’expression: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; 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 smtClean="0"/>
                  <a:t>par: 1 l’abscisse du point A et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 smtClean="0"/>
                  <a:t> par son ordonnée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 smtClean="0"/>
                  <a:t>et je calcule:  </a:t>
                </a:r>
                <a:endParaRPr lang="fr-FR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7108" y="1322579"/>
                <a:ext cx="9116313" cy="830997"/>
              </a:xfrm>
              <a:prstGeom prst="rect">
                <a:avLst/>
              </a:prstGeom>
              <a:blipFill>
                <a:blip r:embed="rId3"/>
                <a:stretch>
                  <a:fillRect l="-935" t="-5072" r="-1402" b="-152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1206976" y="2561065"/>
                <a:ext cx="9479123" cy="83099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24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fr-FR" sz="2400" b="0" dirty="0" smtClean="0">
                    <a:ea typeface="Cambria Math" panose="02040503050406030204" pitchFamily="18" charset="0"/>
                  </a:rPr>
                  <a:t>                                                                 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976" y="2561065"/>
                <a:ext cx="9479123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1116007" y="4040271"/>
                <a:ext cx="9661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 smtClean="0"/>
                  <a:t>Alors les coordonnées du point A ne vérifie pas l’équation: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fr-FR" sz="2400" dirty="0" smtClean="0"/>
                  <a:t> </a:t>
                </a:r>
                <a:endParaRPr lang="fr-FR" sz="24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007" y="4040271"/>
                <a:ext cx="9661062" cy="461665"/>
              </a:xfrm>
              <a:prstGeom prst="rect">
                <a:avLst/>
              </a:prstGeom>
              <a:blipFill>
                <a:blip r:embed="rId5"/>
                <a:stretch>
                  <a:fillRect l="-946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1297946" y="5031122"/>
                <a:ext cx="9772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 smtClean="0"/>
                  <a:t>Donc le point A n’appartient pas au graphe d’équation: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7946" y="5031122"/>
                <a:ext cx="9772557" cy="461665"/>
              </a:xfrm>
              <a:prstGeom prst="rect">
                <a:avLst/>
              </a:prstGeom>
              <a:blipFill>
                <a:blip r:embed="rId6"/>
                <a:stretch>
                  <a:fillRect l="-998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vos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avis: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045028" y="2080083"/>
                <a:ext cx="981723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MA" sz="2800" dirty="0" smtClean="0"/>
                  <a:t>On sait que deux points sont suffisants pour tracer le graphe de l’équation comme </a:t>
                </a:r>
                <a14:m>
                  <m:oMath xmlns:m="http://schemas.openxmlformats.org/officeDocument/2006/math"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028" y="2080083"/>
                <a:ext cx="9817239" cy="954107"/>
              </a:xfrm>
              <a:prstGeom prst="rect">
                <a:avLst/>
              </a:prstGeom>
              <a:blipFill>
                <a:blip r:embed="rId3"/>
                <a:stretch>
                  <a:fillRect t="-5732" b="-171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/>
          <p:cNvSpPr txBox="1"/>
          <p:nvPr/>
        </p:nvSpPr>
        <p:spPr>
          <a:xfrm>
            <a:off x="1989572" y="4119824"/>
            <a:ext cx="87923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800" dirty="0" smtClean="0"/>
              <a:t>Peut – on trouver deux points particuliers </a:t>
            </a:r>
          </a:p>
          <a:p>
            <a:pPr algn="ctr"/>
            <a:r>
              <a:rPr lang="fr-MA" sz="2800" dirty="0" smtClean="0"/>
              <a:t>pour tracer ce graphe?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2907915"/>
            <a:ext cx="10908576" cy="805545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/>
              <p:nvPr/>
            </p:nvSpPr>
            <p:spPr>
              <a:xfrm>
                <a:off x="1480818" y="2849023"/>
                <a:ext cx="9995441" cy="46166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endParaRPr lang="fr-FR" dirty="0"/>
              </a:p>
              <a:p>
                <a:r>
                  <a:rPr lang="fr-FR" b="1" dirty="0"/>
                  <a:t>Tracer le graphe de l’équation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b="1" i="1" dirty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b="1" i="1" dirty="0">
                        <a:latin typeface="Cambria Math" panose="02040503050406030204" pitchFamily="18" charset="0"/>
                      </a:rPr>
                      <m:t>𝒃𝒚</m:t>
                    </m:r>
                    <m:r>
                      <a:rPr lang="fr-FR" b="1" i="1" dirty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b="1" i="1" dirty="0">
                        <a:latin typeface="Cambria Math" panose="02040503050406030204" pitchFamily="18" charset="0"/>
                      </a:rPr>
                      <m:t>𝒄</m:t>
                    </m:r>
                    <m:r>
                      <a:rPr lang="fr-FR" b="1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b="1" dirty="0" smtClean="0"/>
                  <a:t>à </a:t>
                </a:r>
                <a:r>
                  <a:rPr lang="fr-FR" b="1" dirty="0"/>
                  <a:t>partir des deux points d’intersection </a:t>
                </a:r>
                <a:r>
                  <a:rPr lang="fr-FR" b="1" dirty="0" smtClean="0"/>
                  <a:t>avec </a:t>
                </a:r>
                <a:r>
                  <a:rPr lang="fr-FR" b="1" dirty="0"/>
                  <a:t>les deux axes du repère</a:t>
                </a:r>
                <a:endParaRPr lang="fr-FR" altLang="fr-FR" b="1" dirty="0">
                  <a:solidFill>
                    <a:srgbClr val="106585"/>
                  </a:solidFill>
                </a:endParaRPr>
              </a:p>
            </p:txBody>
          </p:sp>
        </mc:Choice>
        <mc:Fallback xmlns="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0818" y="2849023"/>
                <a:ext cx="9995441" cy="461665"/>
              </a:xfrm>
              <a:prstGeom prst="rect">
                <a:avLst/>
              </a:prstGeom>
              <a:blipFill>
                <a:blip r:embed="rId3"/>
                <a:stretch>
                  <a:fillRect t="-9211" b="-109211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27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=""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/>
              <p:nvPr/>
            </p:nvSpPr>
            <p:spPr>
              <a:xfrm>
                <a:off x="823101" y="192253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 voici la 1</a:t>
                </a:r>
                <a:r>
                  <a:rPr lang="fr-FR" sz="1600" b="1" baseline="30000" dirty="0" smtClean="0">
                    <a:solidFill>
                      <a:schemeClr val="bg1">
                        <a:lumMod val="65000"/>
                      </a:schemeClr>
                    </a:solidFill>
                  </a:rPr>
                  <a:t>ère</a:t>
                </a:r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 étape: </a:t>
                </a:r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j</a:t>
                </a:r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e détermine</a:t>
                </a:r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le point </a:t>
                </a:r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d’intersection </a:t>
                </a:r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 du graphe de l’équation</a:t>
                </a:r>
                <a14:m>
                  <m:oMath xmlns:m="http://schemas.openxmlformats.org/officeDocument/2006/math">
                    <m:r>
                      <a:rPr lang="fr-MA" sz="16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MA" sz="16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16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16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sz="16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16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16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fr-MA" sz="1600" b="1" i="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avec l’axe des abscisses.</a:t>
                </a:r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101" y="192253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</a:t>
            </a:r>
            <a:r>
              <a:rPr lang="fr-FR" sz="1400" i="1" dirty="0" smtClean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incite les élèves à </a:t>
            </a:r>
            <a:r>
              <a:rPr lang="fr-FR" sz="1400" i="1" dirty="0" smtClean="0">
                <a:solidFill>
                  <a:prstClr val="white">
                    <a:lumMod val="65000"/>
                  </a:prstClr>
                </a:solidFill>
              </a:rPr>
              <a:t>suivre et rappelle comment on résous une équation</a:t>
            </a:r>
            <a:r>
              <a:rPr lang="fr-FR" sz="1400" i="1" dirty="0" smtClean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2117376" y="1104678"/>
                <a:ext cx="7264958" cy="46166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MA" sz="2400" dirty="0" smtClean="0"/>
                  <a:t>Exemple1: tracer le graphe de l’équation: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7376" y="1104678"/>
                <a:ext cx="7264958" cy="461665"/>
              </a:xfrm>
              <a:prstGeom prst="rect">
                <a:avLst/>
              </a:prstGeom>
              <a:blipFill>
                <a:blip r:embed="rId5"/>
                <a:stretch>
                  <a:fillRect l="-1258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/>
          <p:cNvSpPr txBox="1"/>
          <p:nvPr/>
        </p:nvSpPr>
        <p:spPr>
          <a:xfrm>
            <a:off x="975891" y="1735404"/>
            <a:ext cx="9201885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sz="2400" dirty="0" smtClean="0"/>
              <a:t>Je détermine le point d’intersection du graphe avec l’axe des abscisses</a:t>
            </a:r>
            <a:endParaRPr lang="fr-FR" sz="2400" dirty="0"/>
          </a:p>
        </p:txBody>
      </p:sp>
      <p:sp>
        <p:nvSpPr>
          <p:cNvPr id="10" name="Ellipse 9"/>
          <p:cNvSpPr/>
          <p:nvPr/>
        </p:nvSpPr>
        <p:spPr>
          <a:xfrm>
            <a:off x="456444" y="1742484"/>
            <a:ext cx="311499" cy="44750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 smtClean="0"/>
              <a:t>1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369003" y="2387885"/>
                <a:ext cx="85700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chemeClr val="accent4"/>
                  </a:buClr>
                  <a:buFont typeface="Arial" panose="020B0604020202020204" pitchFamily="34" charset="0"/>
                  <a:buChar char="•"/>
                </a:pPr>
                <a:r>
                  <a:rPr lang="fr-FR" sz="2400" dirty="0" smtClean="0"/>
                  <a:t>Je replace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 smtClean="0"/>
                  <a:t> par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fr-FR" sz="2400" dirty="0" smtClean="0"/>
                  <a:t> dans l’équation:</a:t>
                </a:r>
                <a14:m>
                  <m:oMath xmlns:m="http://schemas.openxmlformats.org/officeDocument/2006/math">
                    <m:r>
                      <a:rPr lang="fr-MA" sz="2400" i="1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fr-FR" sz="2400" dirty="0" smtClean="0"/>
                  <a:t> et je calcule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 smtClean="0"/>
                  <a:t>:</a:t>
                </a:r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003" y="2387885"/>
                <a:ext cx="8570043" cy="461665"/>
              </a:xfrm>
              <a:prstGeom prst="rect">
                <a:avLst/>
              </a:prstGeom>
              <a:blipFill>
                <a:blip r:embed="rId6"/>
                <a:stretch>
                  <a:fillRect l="-996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à coins arrondis 12"/>
              <p:cNvSpPr/>
              <p:nvPr/>
            </p:nvSpPr>
            <p:spPr>
              <a:xfrm>
                <a:off x="612193" y="2970865"/>
                <a:ext cx="2247737" cy="566993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Rectangle à coins arrondis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193" y="2970865"/>
                <a:ext cx="2247737" cy="566993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612193" y="5668066"/>
                <a:ext cx="9680278" cy="830997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457200" indent="-457200" algn="ctr">
                  <a:buClr>
                    <a:schemeClr val="accent4"/>
                  </a:buClr>
                  <a:buFont typeface="Wingdings" panose="05000000000000000000" pitchFamily="2" charset="2"/>
                  <a:buChar char="Ø"/>
                </a:pPr>
                <a:r>
                  <a:rPr lang="fr-FR" sz="2400" dirty="0" smtClean="0"/>
                  <a:t>Le point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sz="2400" dirty="0" smtClean="0"/>
                  <a:t>est le point d’intersection du graphe avec l’axe des abscisses</a:t>
                </a:r>
                <a:endParaRPr lang="fr-FR" sz="2400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193" y="5668066"/>
                <a:ext cx="9680278" cy="830997"/>
              </a:xfrm>
              <a:prstGeom prst="rect">
                <a:avLst/>
              </a:prstGeom>
              <a:blipFill>
                <a:blip r:embed="rId8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à coins arrondis 22"/>
              <p:cNvSpPr/>
              <p:nvPr/>
            </p:nvSpPr>
            <p:spPr>
              <a:xfrm>
                <a:off x="2070253" y="3674541"/>
                <a:ext cx="2717272" cy="57929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fr-FR" sz="2400" dirty="0"/>
                  <a:t>on obtient :</a:t>
                </a:r>
                <a14:m>
                  <m:oMath xmlns:m="http://schemas.openxmlformats.org/officeDocument/2006/math">
                    <m:r>
                      <a:rPr lang="fr-FR" sz="24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3" name="Rectangle à coins arrondis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253" y="3674541"/>
                <a:ext cx="2717272" cy="579297"/>
              </a:xfrm>
              <a:prstGeom prst="roundRect">
                <a:avLst/>
              </a:prstGeom>
              <a:blipFill>
                <a:blip r:embed="rId9"/>
                <a:stretch>
                  <a:fillRect l="-2237" b="-123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à coins arrondis 23"/>
              <p:cNvSpPr/>
              <p:nvPr/>
            </p:nvSpPr>
            <p:spPr>
              <a:xfrm>
                <a:off x="3821364" y="4519578"/>
                <a:ext cx="2540525" cy="59503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2400" dirty="0"/>
                  <a:t>donc </a:t>
                </a:r>
                <a14:m>
                  <m:oMath xmlns:m="http://schemas.openxmlformats.org/officeDocument/2006/math">
                    <m:r>
                      <a:rPr lang="fr-FR" sz="24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4" name="Rectangle à coins arrondis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1364" y="4519578"/>
                <a:ext cx="2540525" cy="595037"/>
              </a:xfrm>
              <a:prstGeom prst="roundRect">
                <a:avLst/>
              </a:prstGeom>
              <a:blipFill>
                <a:blip r:embed="rId10"/>
                <a:stretch>
                  <a:fillRect b="-11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90712" y="2847705"/>
            <a:ext cx="3146291" cy="2628953"/>
          </a:xfrm>
          <a:prstGeom prst="rect">
            <a:avLst/>
          </a:prstGeom>
        </p:spPr>
      </p:pic>
      <p:sp>
        <p:nvSpPr>
          <p:cNvPr id="15" name="Flèche à angle droit 14"/>
          <p:cNvSpPr/>
          <p:nvPr/>
        </p:nvSpPr>
        <p:spPr>
          <a:xfrm rot="5400000">
            <a:off x="1323655" y="3312793"/>
            <a:ext cx="398834" cy="109436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à angle droit 15"/>
          <p:cNvSpPr/>
          <p:nvPr/>
        </p:nvSpPr>
        <p:spPr>
          <a:xfrm rot="5400000">
            <a:off x="3074766" y="4037095"/>
            <a:ext cx="398834" cy="109436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  <p:bldP spid="11" grpId="0"/>
      <p:bldP spid="13" grpId="0" animBg="1"/>
      <p:bldP spid="20" grpId="0" animBg="1"/>
      <p:bldP spid="23" grpId="0" animBg="1"/>
      <p:bldP spid="24" grpId="0" animBg="1"/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A82C8-18B1-E49B-EE25-C1F81412A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1DB5434E-306D-02AC-E9E7-5245019A5A25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:r>
                  <a:rPr kumimoji="0" lang="fr-F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Voici la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e>
                      <m:sup>
                        <m:r>
                          <a:rPr kumimoji="0" lang="fr-MA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è</m:t>
                        </m:r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𝒎𝒆</m:t>
                        </m:r>
                      </m:sup>
                    </m:sSup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𝒕𝒂𝒑𝒆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: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je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d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é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termine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le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point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d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’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intersection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 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du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graphe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d</m:t>
                    </m:r>
                    <m:r>
                      <m:rPr>
                        <m:nor/>
                      </m:rPr>
                      <a:rPr lang="fr-MA" sz="1600" b="1" i="0" dirty="0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e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fr-MA" sz="1600" b="1" i="0" dirty="0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l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’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é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quation</m:t>
                    </m:r>
                    <m:r>
                      <a:rPr lang="fr-MA" sz="16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MA" sz="16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16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16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sz="16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16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16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fr-MA" sz="1600" b="1" i="0" dirty="0" smtClean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avec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l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’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axe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fr-FR" sz="1600" b="1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des</m:t>
                    </m:r>
                    <m:r>
                      <m:rPr>
                        <m:nor/>
                      </m:rPr>
                      <a:rPr lang="fr-MA" sz="1600" b="1" i="0" dirty="0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fr-MA" sz="1600" b="1" i="0" dirty="0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ordonn</m:t>
                    </m:r>
                    <m:r>
                      <m:rPr>
                        <m:nor/>
                      </m:rPr>
                      <a:rPr lang="fr-MA" sz="1600" b="1" i="0" dirty="0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é</m:t>
                    </m:r>
                    <m:r>
                      <m:rPr>
                        <m:nor/>
                      </m:rPr>
                      <a:rPr lang="fr-MA" sz="1600" b="1" i="0" dirty="0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es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1DB5434E-306D-02AC-E9E7-5245019A5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820083B0-2A86-0536-E79B-AB6D104AAE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1B5C028-D736-8534-9BD9-07E25D336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22E7703-47D0-F0BF-EFB4-8C8E3A6E8EBC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</a:t>
            </a:r>
            <a:r>
              <a:rPr kumimoji="0" lang="fr-FR" sz="1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suivre et rappelle comment on résous une équation.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llipse 2"/>
          <p:cNvSpPr/>
          <p:nvPr/>
        </p:nvSpPr>
        <p:spPr>
          <a:xfrm>
            <a:off x="362051" y="1324404"/>
            <a:ext cx="403758" cy="41944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</a:t>
            </a:r>
            <a:endParaRPr lang="fr-FR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894303" y="1322426"/>
            <a:ext cx="947559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 smtClean="0"/>
              <a:t>Je détermine le point d’intersection du graphe avec l’axe des ordonnées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362051" y="1976479"/>
                <a:ext cx="83803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chemeClr val="accent4"/>
                  </a:buClr>
                  <a:buFont typeface="Arial" panose="020B0604020202020204" pitchFamily="34" charset="0"/>
                  <a:buChar char="•"/>
                </a:pPr>
                <a:r>
                  <a:rPr lang="fr-FR" sz="2400" dirty="0" smtClean="0"/>
                  <a:t>Je remplace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 smtClean="0"/>
                  <a:t> par 0 dans l’équation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fr-FR" sz="2400" dirty="0" smtClean="0"/>
                  <a:t> et je calcule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2400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051" y="1976479"/>
                <a:ext cx="8380326" cy="461665"/>
              </a:xfrm>
              <a:prstGeom prst="rect">
                <a:avLst/>
              </a:prstGeom>
              <a:blipFill>
                <a:blip r:embed="rId4"/>
                <a:stretch>
                  <a:fillRect l="-945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à coins arrondis 9"/>
              <p:cNvSpPr/>
              <p:nvPr/>
            </p:nvSpPr>
            <p:spPr>
              <a:xfrm>
                <a:off x="563930" y="2630532"/>
                <a:ext cx="2361363" cy="59704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Rectangle à coins arrondis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930" y="2630532"/>
                <a:ext cx="2361363" cy="597040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689621" y="5423574"/>
                <a:ext cx="9680278" cy="954107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457200" indent="-457200" algn="ctr">
                  <a:buClr>
                    <a:schemeClr val="accent4"/>
                  </a:buClr>
                  <a:buFont typeface="Wingdings" panose="05000000000000000000" pitchFamily="2" charset="2"/>
                  <a:buChar char="Ø"/>
                </a:pPr>
                <a:r>
                  <a:rPr lang="fr-FR" sz="2800" dirty="0" smtClean="0"/>
                  <a:t>Le point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800" b="0" i="0" dirty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sz="2800" dirty="0" smtClean="0"/>
                  <a:t>est le point d’intersection du graphe avec l’axe des ordonnées</a:t>
                </a:r>
                <a:endParaRPr lang="fr-FR" sz="28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621" y="5423574"/>
                <a:ext cx="9680278" cy="954107"/>
              </a:xfrm>
              <a:prstGeom prst="rect">
                <a:avLst/>
              </a:prstGeom>
              <a:blipFill>
                <a:blip r:embed="rId6"/>
                <a:stretch>
                  <a:fillRect t="-6410" b="-1794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à coins arrondis 6"/>
              <p:cNvSpPr/>
              <p:nvPr/>
            </p:nvSpPr>
            <p:spPr>
              <a:xfrm>
                <a:off x="2531995" y="3560001"/>
                <a:ext cx="2421286" cy="510381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2400" dirty="0"/>
                  <a:t> </a:t>
                </a:r>
                <a:r>
                  <a:rPr lang="fr-FR" sz="2400" dirty="0" smtClean="0"/>
                  <a:t>j’obtient </a:t>
                </a:r>
                <a:r>
                  <a:rPr lang="fr-FR" sz="2400" dirty="0"/>
                  <a:t>:</a:t>
                </a:r>
                <a14:m>
                  <m:oMath xmlns:m="http://schemas.openxmlformats.org/officeDocument/2006/math">
                    <m:r>
                      <a:rPr lang="fr-FR" sz="2400" i="1" dirty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Rectangle à coins arrondis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1995" y="3560001"/>
                <a:ext cx="2421286" cy="510381"/>
              </a:xfrm>
              <a:prstGeom prst="roundRect">
                <a:avLst/>
              </a:prstGeom>
              <a:blipFill>
                <a:blip r:embed="rId7"/>
                <a:stretch>
                  <a:fillRect t="-3488" b="-197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à coins arrondis 11"/>
              <p:cNvSpPr/>
              <p:nvPr/>
            </p:nvSpPr>
            <p:spPr>
              <a:xfrm>
                <a:off x="4748821" y="4463708"/>
                <a:ext cx="2577374" cy="566541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400" i="1" dirty="0">
                        <a:latin typeface="Cambria Math" panose="02040503050406030204" pitchFamily="18" charset="0"/>
                      </a:rPr>
                      <m:t>𝑎𝑙𝑜𝑟𝑠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dirty="0">
                        <a:latin typeface="Cambria Math" panose="02040503050406030204" pitchFamily="18" charset="0"/>
                      </a:rPr>
                      <m:t>y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Rectangle à coins arrondis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8821" y="4463708"/>
                <a:ext cx="2577374" cy="566541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2937" y="2630532"/>
            <a:ext cx="2347163" cy="2415749"/>
          </a:xfrm>
          <a:prstGeom prst="rect">
            <a:avLst/>
          </a:prstGeom>
        </p:spPr>
      </p:pic>
      <p:sp>
        <p:nvSpPr>
          <p:cNvPr id="18" name="Flèche à angle droit 17"/>
          <p:cNvSpPr/>
          <p:nvPr/>
        </p:nvSpPr>
        <p:spPr>
          <a:xfrm rot="5400000">
            <a:off x="1729092" y="3100693"/>
            <a:ext cx="398834" cy="109436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à angle droit 18"/>
          <p:cNvSpPr/>
          <p:nvPr/>
        </p:nvSpPr>
        <p:spPr>
          <a:xfrm rot="5400000">
            <a:off x="3774932" y="4048480"/>
            <a:ext cx="455669" cy="1137805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459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  <p:bldP spid="10" grpId="0" animBg="1"/>
      <p:bldP spid="11" grpId="0" animBg="1"/>
      <p:bldP spid="7" grpId="0" animBg="1"/>
      <p:bldP spid="12" grpId="0" animBg="1"/>
      <p:bldP spid="18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F4702-A67B-EBED-E4AE-CF0519A8D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65397B61-ADA3-9A94-6A96-9775719579CF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Voici maintenant la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6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fr-MA" sz="16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è</m:t>
                        </m:r>
                        <m:r>
                          <a:rPr lang="fr-FR" sz="16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𝒎𝒆</m:t>
                        </m:r>
                        <m:r>
                          <a:rPr lang="fr-FR" sz="16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𝒕𝒂𝒑𝒆</m:t>
                    </m:r>
                    <m:r>
                      <a:rPr lang="fr-MA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 je trace le graphe de l’équation </a:t>
                </a:r>
                <a14:m>
                  <m:oMath xmlns:m="http://schemas.openxmlformats.org/officeDocument/2006/math">
                    <m:r>
                      <a:rPr lang="fr-FR" sz="1600" i="1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16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i="1" dirty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16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16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i="1" dirty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65397B61-ADA3-9A94-6A96-977571957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9FCA80B2-BD0E-7EBA-8038-10BDE1902F9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FDB3EB3-8F21-ED66-0F47-148ED1265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C511B54-6F6B-EF59-86FD-5E0437D2352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</a:t>
            </a:r>
            <a:r>
              <a:rPr lang="fr-FR" sz="1400" i="1" dirty="0" smtClean="0">
                <a:solidFill>
                  <a:schemeClr val="bg1">
                    <a:lumMod val="65000"/>
                  </a:schemeClr>
                </a:solidFill>
              </a:rPr>
              <a:t>explique qu’un point qui a un abscisse nul est sur l’axe des ordonnées et un point qui a ordonnée nul est sur l’axe des abscisse .</a:t>
            </a:r>
            <a:endParaRPr lang="fr-F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328176" y="1980258"/>
                <a:ext cx="513876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Clr>
                    <a:srgbClr val="00B050"/>
                  </a:buClr>
                  <a:buFont typeface="Arial" panose="020B0604020202020204" pitchFamily="34" charset="0"/>
                  <a:buChar char="•"/>
                </a:pPr>
                <a:r>
                  <a:rPr lang="fr-FR" sz="2400" dirty="0" smtClean="0"/>
                  <a:t>Les deux points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sz="2400" dirty="0" smtClean="0"/>
                  <a:t>et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sz="2400" dirty="0" smtClean="0"/>
                  <a:t> appartiennent au graphe </a:t>
                </a:r>
                <a:r>
                  <a:rPr lang="fr-FR" sz="2400" i="0" dirty="0" smtClean="0">
                    <a:latin typeface="+mj-lt"/>
                  </a:rPr>
                  <a:t>d’équation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fr-FR" sz="24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76" y="1980258"/>
                <a:ext cx="5138767" cy="1200329"/>
              </a:xfrm>
              <a:prstGeom prst="rect">
                <a:avLst/>
              </a:prstGeom>
              <a:blipFill>
                <a:blip r:embed="rId4"/>
                <a:stretch>
                  <a:fillRect l="-1661" t="-4061" b="-30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/>
          <p:cNvSpPr txBox="1"/>
          <p:nvPr/>
        </p:nvSpPr>
        <p:spPr>
          <a:xfrm>
            <a:off x="328175" y="3712669"/>
            <a:ext cx="47788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sz="2800" dirty="0" smtClean="0"/>
              <a:t>Je trace le repère et je place les deux points A et B</a:t>
            </a:r>
            <a:endParaRPr lang="fr-F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328176" y="5535039"/>
                <a:ext cx="311541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Clr>
                    <a:schemeClr val="accent1"/>
                  </a:buClr>
                  <a:buFont typeface="Arial" panose="020B0604020202020204" pitchFamily="34" charset="0"/>
                  <a:buChar char="•"/>
                </a:pPr>
                <a:r>
                  <a:rPr lang="fr-FR" sz="2400" dirty="0" smtClean="0"/>
                  <a:t>Je trace la droite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76" y="5535039"/>
                <a:ext cx="3115415" cy="461665"/>
              </a:xfrm>
              <a:prstGeom prst="rect">
                <a:avLst/>
              </a:prstGeom>
              <a:blipFill>
                <a:blip r:embed="rId5"/>
                <a:stretch>
                  <a:fillRect l="-274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llipse 6"/>
          <p:cNvSpPr/>
          <p:nvPr/>
        </p:nvSpPr>
        <p:spPr>
          <a:xfrm>
            <a:off x="522730" y="1131027"/>
            <a:ext cx="243079" cy="59338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901303" y="1240443"/>
                <a:ext cx="78244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 smtClean="0"/>
                  <a:t>Je trace la droite AB, le graphe de l’équation: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303" y="1240443"/>
                <a:ext cx="7824408" cy="461665"/>
              </a:xfrm>
              <a:prstGeom prst="rect">
                <a:avLst/>
              </a:prstGeom>
              <a:blipFill>
                <a:blip r:embed="rId6"/>
                <a:stretch>
                  <a:fillRect l="-1247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5075" y="1724414"/>
            <a:ext cx="5268207" cy="4847127"/>
          </a:xfrm>
          <a:prstGeom prst="rect">
            <a:avLst/>
          </a:prstGeom>
        </p:spPr>
      </p:pic>
      <p:sp>
        <p:nvSpPr>
          <p:cNvPr id="12" name="Ellipse 11"/>
          <p:cNvSpPr/>
          <p:nvPr/>
        </p:nvSpPr>
        <p:spPr>
          <a:xfrm>
            <a:off x="10963072" y="4059353"/>
            <a:ext cx="97277" cy="6517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9066179" y="2830748"/>
            <a:ext cx="66001" cy="13618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9099179" y="2537884"/>
                <a:ext cx="7879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9179" y="2537884"/>
                <a:ext cx="787943" cy="369332"/>
              </a:xfrm>
              <a:prstGeom prst="rect">
                <a:avLst/>
              </a:prstGeom>
              <a:blipFill>
                <a:blip r:embed="rId8"/>
                <a:stretch>
                  <a:fillRect r="-14729"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10276469" y="4297444"/>
                <a:ext cx="7838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6469" y="4297444"/>
                <a:ext cx="783880" cy="369332"/>
              </a:xfrm>
              <a:prstGeom prst="rect">
                <a:avLst/>
              </a:prstGeom>
              <a:blipFill>
                <a:blip r:embed="rId9"/>
                <a:stretch>
                  <a:fillRect r="-14844"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necteur droit 16"/>
          <p:cNvCxnSpPr/>
          <p:nvPr/>
        </p:nvCxnSpPr>
        <p:spPr>
          <a:xfrm>
            <a:off x="7646557" y="1980258"/>
            <a:ext cx="4147833" cy="25738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6526183" y="2374181"/>
                <a:ext cx="1663429" cy="369332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6183" y="2374181"/>
                <a:ext cx="1663429" cy="369332"/>
              </a:xfrm>
              <a:prstGeom prst="rect">
                <a:avLst/>
              </a:prstGeom>
              <a:blipFill>
                <a:blip r:embed="rId10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798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 animBg="1"/>
      <p:bldP spid="10" grpId="0"/>
      <p:bldP spid="12" grpId="0" animBg="1"/>
      <p:bldP spid="13" grpId="0" animBg="1"/>
      <p:bldP spid="14" grpId="0"/>
      <p:bldP spid="15" grpId="0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69E8F-1388-15ED-7A65-9A2EA1088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EB42709-21C9-FA08-F20E-842684C8D7DD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 voici un autre exemple: </a:t>
                </a:r>
                <a:r>
                  <a:rPr lang="fr-FR" sz="1600" b="1" i="0" dirty="0" smtClean="0">
                    <a:solidFill>
                      <a:schemeClr val="bg1">
                        <a:lumMod val="65000"/>
                      </a:schemeClr>
                    </a:solidFill>
                    <a:latin typeface="+mj-lt"/>
                  </a:rPr>
                  <a:t>tracer le graphe de l′équation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EB42709-21C9-FA08-F20E-842684C8D7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FBE5CF8A-B58A-FD73-0B2F-D4CAEEBF073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AC75BB6-4BDB-55E1-7E5D-C83FDAB484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9BDC5AFD-B613-7785-8C24-D4535BE9944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2033081" y="1078574"/>
                <a:ext cx="6060332" cy="46166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b="1" i="0" dirty="0" smtClean="0">
                    <a:solidFill>
                      <a:schemeClr val="tx1"/>
                    </a:solidFill>
                    <a:latin typeface="+mj-lt"/>
                  </a:rPr>
                  <a:t>trace</a:t>
                </a:r>
                <a:r>
                  <a:rPr lang="fr-MA" sz="2400" b="1" i="0" dirty="0" smtClean="0">
                    <a:solidFill>
                      <a:schemeClr val="tx1"/>
                    </a:solidFill>
                    <a:latin typeface="+mj-lt"/>
                  </a:rPr>
                  <a:t>r</a:t>
                </a:r>
                <a:r>
                  <a:rPr lang="fr-FR" sz="2400" b="1" i="0" dirty="0" smtClean="0">
                    <a:solidFill>
                      <a:schemeClr val="tx1"/>
                    </a:solidFill>
                    <a:latin typeface="+mj-lt"/>
                  </a:rPr>
                  <a:t> le graphe d</a:t>
                </a:r>
                <a:r>
                  <a:rPr lang="fr-MA" sz="2400" b="1" i="0" dirty="0" smtClean="0">
                    <a:solidFill>
                      <a:schemeClr val="tx1"/>
                    </a:solidFill>
                    <a:latin typeface="+mj-lt"/>
                  </a:rPr>
                  <a:t>e l</a:t>
                </a:r>
                <a:r>
                  <a:rPr lang="fr-FR" sz="2400" b="1" i="0" dirty="0" smtClean="0">
                    <a:solidFill>
                      <a:schemeClr val="tx1"/>
                    </a:solidFill>
                    <a:latin typeface="+mj-lt"/>
                  </a:rPr>
                  <a:t>′équation</a:t>
                </a:r>
                <a14:m>
                  <m:oMath xmlns:m="http://schemas.openxmlformats.org/officeDocument/2006/math">
                    <m:r>
                      <a:rPr lang="fr-F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3081" y="1078574"/>
                <a:ext cx="6060332" cy="461665"/>
              </a:xfrm>
              <a:prstGeom prst="rect">
                <a:avLst/>
              </a:prstGeom>
              <a:blipFill>
                <a:blip r:embed="rId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Ellipse 4"/>
          <p:cNvSpPr/>
          <p:nvPr/>
        </p:nvSpPr>
        <p:spPr>
          <a:xfrm>
            <a:off x="415613" y="1763564"/>
            <a:ext cx="350196" cy="32101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1026736" y="1693239"/>
            <a:ext cx="9201885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sz="2400" dirty="0" smtClean="0"/>
              <a:t>Je détermine le point d’intersection du graphe avec l’axe des abscisses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968581" y="2174431"/>
                <a:ext cx="85700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chemeClr val="accent4"/>
                  </a:buClr>
                  <a:buFont typeface="Arial" panose="020B0604020202020204" pitchFamily="34" charset="0"/>
                  <a:buChar char="•"/>
                </a:pPr>
                <a:r>
                  <a:rPr lang="fr-FR" sz="2400" dirty="0" smtClean="0"/>
                  <a:t>Je replace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 smtClean="0"/>
                  <a:t> par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fr-FR" sz="2400" dirty="0" smtClean="0"/>
                  <a:t> dans l’équation:</a:t>
                </a:r>
                <a14:m>
                  <m:oMath xmlns:m="http://schemas.openxmlformats.org/officeDocument/2006/math">
                    <m:r>
                      <a:rPr lang="fr-MA" sz="24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fr-FR" sz="2400" dirty="0" smtClean="0"/>
                  <a:t> et je calcule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 smtClean="0"/>
                  <a:t>:</a:t>
                </a:r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581" y="2174431"/>
                <a:ext cx="8570043" cy="461665"/>
              </a:xfrm>
              <a:prstGeom prst="rect">
                <a:avLst/>
              </a:prstGeom>
              <a:blipFill>
                <a:blip r:embed="rId6"/>
                <a:stretch>
                  <a:fillRect l="-996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590711" y="3048412"/>
                <a:ext cx="3854829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𝑑𝑜𝑛𝑐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711" y="3048412"/>
                <a:ext cx="3854829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necteur droit avec flèche 12"/>
          <p:cNvCxnSpPr>
            <a:stCxn id="7" idx="3"/>
          </p:cNvCxnSpPr>
          <p:nvPr/>
        </p:nvCxnSpPr>
        <p:spPr>
          <a:xfrm>
            <a:off x="4445540" y="3279245"/>
            <a:ext cx="1478605" cy="12490"/>
          </a:xfrm>
          <a:prstGeom prst="straightConnector1">
            <a:avLst/>
          </a:prstGeom>
          <a:ln w="3810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à coins arrondis 13"/>
              <p:cNvSpPr/>
              <p:nvPr/>
            </p:nvSpPr>
            <p:spPr>
              <a:xfrm>
                <a:off x="5924145" y="2858497"/>
                <a:ext cx="5797685" cy="819674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2400" dirty="0" smtClean="0"/>
                  <a:t>Le point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sz="2400" dirty="0" smtClean="0"/>
                  <a:t>est un point du graphe de l’équation :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Rectangle à coins arrondis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4145" y="2858497"/>
                <a:ext cx="5797685" cy="819674"/>
              </a:xfrm>
              <a:prstGeom prst="roundRect">
                <a:avLst/>
              </a:prstGeom>
              <a:blipFill>
                <a:blip r:embed="rId8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Ellipse 14"/>
          <p:cNvSpPr/>
          <p:nvPr/>
        </p:nvSpPr>
        <p:spPr>
          <a:xfrm>
            <a:off x="415613" y="4249730"/>
            <a:ext cx="350196" cy="32101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858490" y="4109078"/>
            <a:ext cx="947559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 smtClean="0"/>
              <a:t>Je détermine le point d’intersection du graphe avec l’axe des ordonnées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1158298" y="4766680"/>
                <a:ext cx="83803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chemeClr val="accent4"/>
                  </a:buClr>
                  <a:buFont typeface="Arial" panose="020B0604020202020204" pitchFamily="34" charset="0"/>
                  <a:buChar char="•"/>
                </a:pPr>
                <a:r>
                  <a:rPr lang="fr-FR" sz="2400" dirty="0" smtClean="0"/>
                  <a:t>Je remplace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 smtClean="0"/>
                  <a:t> par 0 dans l’équation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fr-FR" sz="2400" dirty="0" smtClean="0"/>
                  <a:t> et je calcule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8298" y="4766680"/>
                <a:ext cx="8380326" cy="461665"/>
              </a:xfrm>
              <a:prstGeom prst="rect">
                <a:avLst/>
              </a:prstGeom>
              <a:blipFill>
                <a:blip r:embed="rId9"/>
                <a:stretch>
                  <a:fillRect l="-945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384678" y="5631277"/>
                <a:ext cx="5243001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𝑎𝑙𝑜𝑟𝑠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: −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𝑑𝑜𝑛𝑐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78" y="5631277"/>
                <a:ext cx="5243001" cy="461665"/>
              </a:xfrm>
              <a:prstGeom prst="rect">
                <a:avLst/>
              </a:prstGeom>
              <a:blipFill>
                <a:blip r:embed="rId10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onnecteur droit avec flèche 20"/>
          <p:cNvCxnSpPr>
            <a:stCxn id="19" idx="3"/>
          </p:cNvCxnSpPr>
          <p:nvPr/>
        </p:nvCxnSpPr>
        <p:spPr>
          <a:xfrm flipV="1">
            <a:off x="5627679" y="5860583"/>
            <a:ext cx="928764" cy="1527"/>
          </a:xfrm>
          <a:prstGeom prst="straightConnector1">
            <a:avLst/>
          </a:prstGeom>
          <a:ln w="3810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à coins arrondis 21"/>
              <p:cNvSpPr/>
              <p:nvPr/>
            </p:nvSpPr>
            <p:spPr>
              <a:xfrm>
                <a:off x="6556443" y="5360780"/>
                <a:ext cx="5330758" cy="1030547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2400" dirty="0" smtClean="0"/>
                  <a:t>Le point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;−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sz="2400" dirty="0" smtClean="0"/>
                  <a:t>est un point du graphe de l’équation: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2" name="Rectangle à coins arrondis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6443" y="5360780"/>
                <a:ext cx="5330758" cy="1030547"/>
              </a:xfrm>
              <a:prstGeom prst="roundRect">
                <a:avLst/>
              </a:prstGeom>
              <a:blipFill>
                <a:blip r:embed="rId11"/>
                <a:stretch>
                  <a:fillRect b="-29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717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/>
      <p:bldP spid="7" grpId="0" animBg="1"/>
      <p:bldP spid="14" grpId="0" animBg="1"/>
      <p:bldP spid="15" grpId="0" animBg="1"/>
      <p:bldP spid="16" grpId="0" animBg="1"/>
      <p:bldP spid="17" grpId="0"/>
      <p:bldP spid="19" grpId="0" animBg="1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BA066-38BD-044F-CEDB-CECF69E38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3FCC66D5-36FA-5F80-E6DF-66AF44C0C5BE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 maintenant je trace le graphe , 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043354E-6FFE-9DF5-0B00-ED9AFDCFD9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6EAFA1C5-0076-A836-4A6E-439BB7E2E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DBC7A89-E1D4-1C0D-0C73-1291D5DA7F0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400" i="1" dirty="0" smtClean="0">
                <a:solidFill>
                  <a:schemeClr val="bg1">
                    <a:lumMod val="65000"/>
                  </a:schemeClr>
                </a:solidFill>
              </a:rPr>
              <a:t>qu’un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point qui a un abscisse nul est sur l’axe des ordonnées et un point qui a ordonnée nul est sur l’axe des abscisse.</a:t>
            </a:r>
          </a:p>
        </p:txBody>
      </p:sp>
      <p:sp>
        <p:nvSpPr>
          <p:cNvPr id="6" name="Ellipse 5"/>
          <p:cNvSpPr/>
          <p:nvPr/>
        </p:nvSpPr>
        <p:spPr>
          <a:xfrm>
            <a:off x="522730" y="1131027"/>
            <a:ext cx="243079" cy="59338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901303" y="1196887"/>
                <a:ext cx="728830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 smtClean="0"/>
                  <a:t>Je trace la droite AB, graphe de l’équation: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303" y="1196887"/>
                <a:ext cx="7288309" cy="461665"/>
              </a:xfrm>
              <a:prstGeom prst="rect">
                <a:avLst/>
              </a:prstGeom>
              <a:blipFill>
                <a:blip r:embed="rId4"/>
                <a:stretch>
                  <a:fillRect l="-1339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328176" y="1980258"/>
                <a:ext cx="513876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Clr>
                    <a:srgbClr val="00B050"/>
                  </a:buClr>
                  <a:buFont typeface="Arial" panose="020B0604020202020204" pitchFamily="34" charset="0"/>
                  <a:buChar char="•"/>
                </a:pPr>
                <a:r>
                  <a:rPr lang="fr-FR" sz="2400" dirty="0" smtClean="0"/>
                  <a:t>Les deux points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(1;0) </m:t>
                    </m:r>
                  </m:oMath>
                </a14:m>
                <a:r>
                  <a:rPr lang="fr-FR" sz="2400" dirty="0" smtClean="0"/>
                  <a:t>et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(0;−1) </m:t>
                    </m:r>
                  </m:oMath>
                </a14:m>
                <a:r>
                  <a:rPr lang="fr-FR" sz="2400" dirty="0" smtClean="0"/>
                  <a:t> appartiennent au graphe </a:t>
                </a:r>
                <a:r>
                  <a:rPr lang="fr-FR" sz="2400" i="0" dirty="0" smtClean="0">
                    <a:latin typeface="+mj-lt"/>
                  </a:rPr>
                  <a:t>d’équation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fr-FR" sz="24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76" y="1980258"/>
                <a:ext cx="5138767" cy="1200329"/>
              </a:xfrm>
              <a:prstGeom prst="rect">
                <a:avLst/>
              </a:prstGeom>
              <a:blipFill>
                <a:blip r:embed="rId5"/>
                <a:stretch>
                  <a:fillRect l="-1661" t="-4061" b="-30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/>
          <p:cNvSpPr txBox="1"/>
          <p:nvPr/>
        </p:nvSpPr>
        <p:spPr>
          <a:xfrm>
            <a:off x="328175" y="3712669"/>
            <a:ext cx="4778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sz="2400" dirty="0" smtClean="0"/>
              <a:t>Je trace le repère et je place les deux points A et B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328176" y="5535039"/>
                <a:ext cx="311541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Clr>
                    <a:schemeClr val="accent1"/>
                  </a:buClr>
                  <a:buFont typeface="Arial" panose="020B0604020202020204" pitchFamily="34" charset="0"/>
                  <a:buChar char="•"/>
                </a:pPr>
                <a:r>
                  <a:rPr lang="fr-FR" sz="2400" dirty="0" smtClean="0"/>
                  <a:t>Je trace la droite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76" y="5535039"/>
                <a:ext cx="3115415" cy="461665"/>
              </a:xfrm>
              <a:prstGeom prst="rect">
                <a:avLst/>
              </a:prstGeom>
              <a:blipFill>
                <a:blip r:embed="rId6"/>
                <a:stretch>
                  <a:fillRect l="-274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8293" y="1766158"/>
            <a:ext cx="5268207" cy="4847127"/>
          </a:xfrm>
          <a:prstGeom prst="rect">
            <a:avLst/>
          </a:prstGeom>
        </p:spPr>
      </p:pic>
      <p:sp>
        <p:nvSpPr>
          <p:cNvPr id="14" name="Ellipse 13"/>
          <p:cNvSpPr/>
          <p:nvPr/>
        </p:nvSpPr>
        <p:spPr>
          <a:xfrm>
            <a:off x="9348281" y="4095579"/>
            <a:ext cx="97277" cy="6517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 flipH="1" flipV="1">
            <a:off x="8706253" y="4708187"/>
            <a:ext cx="77823" cy="7782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7329790" y="2393004"/>
            <a:ext cx="3895929" cy="36827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9533106" y="2393004"/>
                <a:ext cx="1361872" cy="369332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3106" y="2393004"/>
                <a:ext cx="1361872" cy="369332"/>
              </a:xfrm>
              <a:prstGeom prst="rect">
                <a:avLst/>
              </a:prstGeom>
              <a:blipFill>
                <a:blip r:embed="rId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/>
          <p:cNvSpPr txBox="1"/>
          <p:nvPr/>
        </p:nvSpPr>
        <p:spPr>
          <a:xfrm>
            <a:off x="8706253" y="3672444"/>
            <a:ext cx="994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latin typeface="Cambria Math" panose="02040503050406030204" pitchFamily="18" charset="0"/>
              </a:rPr>
              <a:t>𝐴(1;0)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8820950" y="4702415"/>
                <a:ext cx="9244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fr-FR" i="1" dirty="0">
                          <a:latin typeface="Cambria Math" panose="02040503050406030204" pitchFamily="18" charset="0"/>
                        </a:rPr>
                        <m:t>(0;−1)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0950" y="4702415"/>
                <a:ext cx="924448" cy="369332"/>
              </a:xfrm>
              <a:prstGeom prst="rect">
                <a:avLst/>
              </a:prstGeom>
              <a:blipFill>
                <a:blip r:embed="rId9"/>
                <a:stretch>
                  <a:fillRect r="-15789"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097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/>
      <p:bldP spid="11" grpId="0"/>
      <p:bldP spid="12" grpId="0"/>
      <p:bldP spid="14" grpId="0" animBg="1"/>
      <p:bldP spid="15" grpId="0" animBg="1"/>
      <p:bldP spid="18" grpId="0" animBg="1"/>
      <p:bldP spid="19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Quelle est la bonne réponse?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1215852" y="1732682"/>
                <a:ext cx="10159884" cy="181588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800" dirty="0" smtClean="0"/>
              </a:p>
              <a:p>
                <a:r>
                  <a:rPr lang="fr-FR" sz="2800" dirty="0" smtClean="0"/>
                  <a:t>Pour déterminer le point d’intersection du graphe de l’équation:</a:t>
                </a:r>
              </a:p>
              <a:p>
                <a:r>
                  <a:rPr lang="fr-FR" sz="2800" dirty="0"/>
                  <a:t> </a:t>
                </a:r>
                <a:r>
                  <a:rPr lang="fr-FR" sz="2800" dirty="0" smtClean="0"/>
                  <a:t>    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fr-FR" sz="2800" dirty="0" smtClean="0"/>
                  <a:t> avec l’axe des abscisses je remplace:</a:t>
                </a:r>
              </a:p>
              <a:p>
                <a:endParaRPr lang="fr-FR" sz="28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852" y="1732682"/>
                <a:ext cx="10159884" cy="1815882"/>
              </a:xfrm>
              <a:prstGeom prst="rect">
                <a:avLst/>
              </a:prstGeom>
              <a:blipFill>
                <a:blip r:embed="rId3"/>
                <a:stretch>
                  <a:fillRect l="-11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à coins arrondis 2"/>
              <p:cNvSpPr/>
              <p:nvPr/>
            </p:nvSpPr>
            <p:spPr>
              <a:xfrm>
                <a:off x="1501801" y="3683682"/>
                <a:ext cx="2351314" cy="807931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𝑝𝑎𝑟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Rectangle à coins arrondis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801" y="3683682"/>
                <a:ext cx="2351314" cy="80793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à coins arrondis 4"/>
              <p:cNvSpPr/>
              <p:nvPr/>
            </p:nvSpPr>
            <p:spPr>
              <a:xfrm>
                <a:off x="8274867" y="3683683"/>
                <a:ext cx="2441750" cy="807930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𝑝𝑎𝑟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5" name="Rectangle à coins arrondis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4867" y="3683683"/>
                <a:ext cx="2441750" cy="807930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à coins arrondis 6"/>
              <p:cNvSpPr/>
              <p:nvPr/>
            </p:nvSpPr>
            <p:spPr>
              <a:xfrm>
                <a:off x="4357992" y="1419169"/>
                <a:ext cx="2188724" cy="665402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8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𝑝𝑎𝑟</m:t>
                      </m:r>
                      <m:r>
                        <a:rPr lang="fr-FR" sz="28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8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sz="28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7" name="Rectangle à coins arrondis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7992" y="1419169"/>
                <a:ext cx="2188724" cy="66540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967721" y="2648615"/>
                <a:ext cx="10408015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 smtClean="0">
                    <a:solidFill>
                      <a:srgbClr val="0070C0"/>
                    </a:solidFill>
                  </a:rPr>
                  <a:t>Rappel: l’ordonnée de tout point appartenant à l’axe des abscisses est nul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fr-FR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21" y="2648615"/>
                <a:ext cx="10408015" cy="461665"/>
              </a:xfrm>
              <a:prstGeom prst="rect">
                <a:avLst/>
              </a:prstGeom>
              <a:blipFill>
                <a:blip r:embed="rId5"/>
                <a:stretch>
                  <a:fillRect l="-878" t="-8974" b="-2692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6487" y="3465228"/>
            <a:ext cx="5268207" cy="3036072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8068828" y="4875779"/>
            <a:ext cx="80386" cy="1074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/>
          <p:cNvCxnSpPr>
            <a:stCxn id="6" idx="2"/>
          </p:cNvCxnSpPr>
          <p:nvPr/>
        </p:nvCxnSpPr>
        <p:spPr>
          <a:xfrm flipH="1" flipV="1">
            <a:off x="6450590" y="4929521"/>
            <a:ext cx="1618238" cy="1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48074" y="2373434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886717" y="3350944"/>
            <a:ext cx="10307732" cy="840405"/>
            <a:chOff x="920818" y="3913087"/>
            <a:chExt cx="10307732" cy="840405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r>
                <a:rPr lang="fr-FR" dirty="0"/>
                <a:t>Tracer le graphe de l’équation 𝒂𝒙 + 𝒃𝒚 = 𝒄 à partir des points d’intersection avec les deux</a:t>
              </a:r>
            </a:p>
            <a:p>
              <a:r>
                <a:rPr lang="fr-FR" dirty="0"/>
                <a:t>axes du repère</a:t>
              </a:r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20818" y="3913087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Séance </a:t>
              </a:r>
              <a:r>
                <a:rPr lang="fr-FR" b="1" kern="0" dirty="0" smtClean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886717" y="4299067"/>
            <a:ext cx="10307731" cy="877270"/>
            <a:chOff x="963450" y="3092649"/>
            <a:chExt cx="10307731" cy="87727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70760" y="314191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</a:t>
              </a:r>
              <a:r>
                <a:rPr lang="fr-FR" b="1" i="0" u="none" strike="noStrike" kern="0" cap="none" spc="0" baseline="0" dirty="0" smtClean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4</a:t>
              </a:r>
              <a:endPara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367313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</a:t>
              </a:r>
              <a:r>
                <a:rPr lang="fr-FR" b="1" i="0" u="none" strike="noStrike" kern="0" cap="none" spc="0" baseline="0" dirty="0" smtClean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5</a:t>
              </a:r>
              <a:endPara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519464" y="1402354"/>
            <a:ext cx="81031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CIDFont+F2"/>
              </a:rPr>
              <a:t>Tracer le graphe de l’équation </a:t>
            </a:r>
            <a:r>
              <a:rPr lang="fr-FR" dirty="0">
                <a:solidFill>
                  <a:schemeClr val="bg1"/>
                </a:solidFill>
                <a:latin typeface="CIDFont+F4"/>
              </a:rPr>
              <a:t>𝒂𝒙 + 𝒃𝒚 = 𝒄 </a:t>
            </a:r>
            <a:r>
              <a:rPr lang="fr-FR" dirty="0">
                <a:solidFill>
                  <a:schemeClr val="bg1"/>
                </a:solidFill>
                <a:latin typeface="CIDFont+F2"/>
              </a:rPr>
              <a:t>à partir du tableau de valeurs</a:t>
            </a:r>
            <a:endParaRPr lang="fr-FR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412752" y="2432426"/>
                <a:ext cx="8800421" cy="7399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dirty="0" smtClean="0">
                    <a:solidFill>
                      <a:schemeClr val="bg1"/>
                    </a:solidFill>
                    <a:latin typeface="CIDFont+F2"/>
                  </a:rPr>
                  <a:t>Tracer le graphe de l’équation </a:t>
                </a:r>
                <a:r>
                  <a:rPr lang="fr-FR" dirty="0">
                    <a:solidFill>
                      <a:schemeClr val="bg1"/>
                    </a:solidFill>
                    <a:latin typeface="CIDFont+F4"/>
                  </a:rPr>
                  <a:t>𝒂𝒙 + 𝒃𝒚 = 𝒄 </a:t>
                </a:r>
                <a:r>
                  <a:rPr lang="fr-FR" dirty="0">
                    <a:solidFill>
                      <a:schemeClr val="bg1"/>
                    </a:solidFill>
                    <a:latin typeface="CIDFont+F2"/>
                  </a:rPr>
                  <a:t>à partir de celui de la fonction </a:t>
                </a:r>
                <a:r>
                  <a:rPr lang="fr-FR" dirty="0" smtClean="0">
                    <a:solidFill>
                      <a:schemeClr val="bg1"/>
                    </a:solidFill>
                    <a:latin typeface="CIDFont+F2"/>
                  </a:rPr>
                  <a:t>:</a:t>
                </a:r>
              </a:p>
              <a:p>
                <a:r>
                  <a:rPr lang="fr-FR" b="1" dirty="0" smtClean="0">
                    <a:solidFill>
                      <a:schemeClr val="bg1"/>
                    </a:solidFill>
                    <a:latin typeface="CIDFont+F2"/>
                  </a:rPr>
                  <a:t> 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fr-F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  <m:r>
                      <a:rPr lang="fr-FR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num>
                      <m:den>
                        <m:r>
                          <a:rPr lang="fr-F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endParaRPr lang="fr-F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752" y="2432426"/>
                <a:ext cx="8800421" cy="739946"/>
              </a:xfrm>
              <a:prstGeom prst="rect">
                <a:avLst/>
              </a:prstGeom>
              <a:blipFill>
                <a:blip r:embed="rId3"/>
                <a:stretch>
                  <a:fillRect l="-624" t="-4959" b="-24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3068353" y="4594664"/>
            <a:ext cx="60767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CIDFont+F2"/>
              </a:rPr>
              <a:t>Tracer le graphe de l’équation </a:t>
            </a:r>
            <a:r>
              <a:rPr lang="fr-FR" dirty="0">
                <a:solidFill>
                  <a:schemeClr val="bg1"/>
                </a:solidFill>
                <a:latin typeface="CIDFont+F4"/>
              </a:rPr>
              <a:t>𝒙 = 𝒂 </a:t>
            </a:r>
            <a:r>
              <a:rPr lang="fr-FR" dirty="0">
                <a:solidFill>
                  <a:schemeClr val="bg1"/>
                </a:solidFill>
                <a:latin typeface="CIDFont+F2"/>
              </a:rPr>
              <a:t>et de l’équation </a:t>
            </a:r>
            <a:r>
              <a:rPr lang="fr-FR" dirty="0">
                <a:solidFill>
                  <a:schemeClr val="bg1"/>
                </a:solidFill>
                <a:latin typeface="CIDFont+F4"/>
              </a:rPr>
              <a:t>𝒚 = 𝒃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14017" y="5396375"/>
            <a:ext cx="84804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CIDFont+F2"/>
              </a:rPr>
              <a:t>Déterminer graphiquement la solution d’un système de deux équations du premier degré </a:t>
            </a:r>
            <a:r>
              <a:rPr lang="fr-FR" dirty="0" smtClean="0">
                <a:solidFill>
                  <a:schemeClr val="bg1"/>
                </a:solidFill>
                <a:latin typeface="CIDFont+F2"/>
              </a:rPr>
              <a:t>à deux </a:t>
            </a:r>
            <a:r>
              <a:rPr lang="fr-FR" dirty="0">
                <a:solidFill>
                  <a:schemeClr val="bg1"/>
                </a:solidFill>
                <a:latin typeface="CIDFont+F2"/>
              </a:rPr>
              <a:t>inconnues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Quelle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 la bonne réponse?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883777" y="2210637"/>
                <a:ext cx="10444623" cy="12003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400" dirty="0" smtClean="0"/>
              </a:p>
              <a:p>
                <a:r>
                  <a:rPr lang="fr-FR" sz="2400" dirty="0" smtClean="0"/>
                  <a:t>En remplaçant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 smtClean="0"/>
                  <a:t>par 0 dans l’équation du graphe </a:t>
                </a:r>
                <a14:m>
                  <m:oMath xmlns:m="http://schemas.openxmlformats.org/officeDocument/2006/math">
                    <m:r>
                      <a:rPr lang="fr-FR" sz="2400" i="1" dirty="0"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fr-FR" sz="2400" dirty="0"/>
                  <a:t> </a:t>
                </a:r>
                <a:r>
                  <a:rPr lang="fr-FR" sz="2400" dirty="0" smtClean="0"/>
                  <a:t>, j’obtiens</a:t>
                </a:r>
              </a:p>
              <a:p>
                <a:endParaRPr lang="fr-FR" sz="2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777" y="2210637"/>
                <a:ext cx="10444623" cy="1200329"/>
              </a:xfrm>
              <a:prstGeom prst="rect">
                <a:avLst/>
              </a:prstGeom>
              <a:blipFill>
                <a:blip r:embed="rId3"/>
                <a:stretch>
                  <a:fillRect l="-8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à coins arrondis 6"/>
              <p:cNvSpPr/>
              <p:nvPr/>
            </p:nvSpPr>
            <p:spPr>
              <a:xfrm>
                <a:off x="1366577" y="3688492"/>
                <a:ext cx="2351314" cy="864053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Rectangle à coins arrondis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577" y="3688492"/>
                <a:ext cx="2351314" cy="86405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à coins arrondis 8"/>
              <p:cNvSpPr/>
              <p:nvPr/>
            </p:nvSpPr>
            <p:spPr>
              <a:xfrm>
                <a:off x="8722372" y="3610033"/>
                <a:ext cx="2351314" cy="942512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Rectangle à coins arrondis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2372" y="3610033"/>
                <a:ext cx="2351314" cy="942512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</a:t>
                </a:r>
                <a:r>
                  <a:rPr kumimoji="0" lang="fr-F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bonne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à coins arrondis 5"/>
              <p:cNvSpPr/>
              <p:nvPr/>
            </p:nvSpPr>
            <p:spPr>
              <a:xfrm>
                <a:off x="4119826" y="3618154"/>
                <a:ext cx="2351314" cy="82738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Rectangle à coins arrondis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9826" y="3618154"/>
                <a:ext cx="2351314" cy="827386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1215958" y="2163348"/>
                <a:ext cx="9348280" cy="5232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800" dirty="0" smtClean="0"/>
                  <a:t>En remplaçant</a:t>
                </a:r>
                <a:r>
                  <a:rPr lang="fr-FR" sz="2800" b="0" dirty="0" smtClean="0"/>
                  <a:t> remplace </a:t>
                </a:r>
                <a14:m>
                  <m:oMath xmlns:m="http://schemas.openxmlformats.org/officeDocument/2006/math"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b="0" dirty="0" smtClean="0"/>
                  <a:t>par 0: </a:t>
                </a:r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fr-F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  <m:r>
                      <a:rPr lang="fr-M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fr-FR" sz="2800" dirty="0" smtClean="0"/>
                  <a:t>  j’obtiens:</a:t>
                </a:r>
                <a:endParaRPr lang="fr-FR" sz="28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958" y="2163348"/>
                <a:ext cx="9348280" cy="523220"/>
              </a:xfrm>
              <a:prstGeom prst="rect">
                <a:avLst/>
              </a:prstGeom>
              <a:blipFill>
                <a:blip r:embed="rId5"/>
                <a:stretch>
                  <a:fillRect l="-1237" t="-10227" b="-306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dirty="0" smtClean="0">
                <a:solidFill>
                  <a:schemeClr val="bg1">
                    <a:lumMod val="65000"/>
                  </a:schemeClr>
                </a:solidFill>
              </a:rPr>
              <a:t>Complétez:</a:t>
            </a:r>
            <a:endParaRPr lang="fr-FR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229881" y="685800"/>
            <a:ext cx="11176000" cy="40947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</a:rPr>
              <a:t>L'enseignant </a:t>
            </a:r>
            <a:r>
              <a:rPr lang="fr-FR" sz="1400" i="1" dirty="0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donne un moment de réflexion aux élèves et leur demande de levez les ardoises et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 choisit au hasard deux élèves pour </a:t>
            </a:r>
            <a:r>
              <a:rPr lang="fr-FR" sz="1400" i="1" dirty="0" smtClean="0">
                <a:solidFill>
                  <a:prstClr val="white">
                    <a:lumMod val="65000"/>
                  </a:prstClr>
                </a:solidFill>
              </a:rPr>
              <a:t>justifier</a:t>
            </a:r>
          </a:p>
          <a:p>
            <a:pPr lvl="0">
              <a:spcAft>
                <a:spcPts val="400"/>
              </a:spcAft>
              <a:defRPr/>
            </a:pPr>
            <a:r>
              <a:rPr lang="fr-FR" sz="1400" i="1" dirty="0" smtClean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oralement leurs réponses.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1698171" y="1989573"/>
                <a:ext cx="8400422" cy="12003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MA" sz="2400" dirty="0" smtClean="0"/>
                  <a:t>Complétez:</a:t>
                </a:r>
                <a:endParaRPr lang="fr-FR" sz="2400" dirty="0" smtClean="0"/>
              </a:p>
              <a:p>
                <a:pPr algn="ctr"/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0" i="0" dirty="0" smtClean="0">
                    <a:latin typeface="+mj-lt"/>
                  </a:rPr>
                  <a:t>alors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 ………= ……..</m:t>
                    </m:r>
                  </m:oMath>
                </a14:m>
                <a:endParaRPr lang="fr-MA" sz="2400" b="0" i="0" dirty="0" smtClean="0">
                  <a:latin typeface="+mj-lt"/>
                </a:endParaRPr>
              </a:p>
              <a:p>
                <a:pPr algn="ctr"/>
                <a:endParaRPr lang="fr-FR" sz="2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8171" y="1989573"/>
                <a:ext cx="8400422" cy="1200329"/>
              </a:xfrm>
              <a:prstGeom prst="rect">
                <a:avLst/>
              </a:prstGeom>
              <a:blipFill>
                <a:blip r:embed="rId3"/>
                <a:stretch>
                  <a:fillRect l="-1087" t="-35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165610" y="3865515"/>
                <a:ext cx="9908076" cy="156966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400" dirty="0" smtClean="0"/>
              </a:p>
              <a:p>
                <a:r>
                  <a:rPr lang="fr-FR" sz="2400" dirty="0" smtClean="0"/>
                  <a:t>Le point d’intersection du graphe de l’équation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fr-FR" sz="2400" dirty="0" smtClean="0"/>
                  <a:t> avec l’axe des abscisses  est: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(…..;……..)</m:t>
                    </m:r>
                  </m:oMath>
                </a14:m>
                <a:endParaRPr lang="fr-FR" sz="2400" dirty="0" smtClean="0"/>
              </a:p>
              <a:p>
                <a:endParaRPr lang="fr-FR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610" y="3865515"/>
                <a:ext cx="9908076" cy="1569660"/>
              </a:xfrm>
              <a:prstGeom prst="rect">
                <a:avLst/>
              </a:prstGeom>
              <a:blipFill>
                <a:blip r:embed="rId4"/>
                <a:stretch>
                  <a:fillRect l="-86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04484-C9F2-BE5E-91AE-C301CCC97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4392056-BEFD-D976-4C4D-E05BE7C0B5D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24D6B0A4-AE86-4703-00AA-5D38F8BBCD68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21E49076-4CEC-03F7-6513-73753865D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2617595" y="2408223"/>
                <a:ext cx="5737609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=8   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𝑎𝑙𝑜𝑟𝑠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: 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fr-FR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7595" y="2408223"/>
                <a:ext cx="5737609" cy="7838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1657863" y="3868617"/>
                <a:ext cx="947571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dirty="0" smtClean="0"/>
                  <a:t>Le point d’intersection avec l’axe des abscisses est: </a:t>
                </a:r>
                <a14:m>
                  <m:oMath xmlns:m="http://schemas.openxmlformats.org/officeDocument/2006/math">
                    <m:r>
                      <a:rPr lang="fr-FR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(2;0)</m:t>
                    </m:r>
                  </m:oMath>
                </a14:m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863" y="3868617"/>
                <a:ext cx="9475711" cy="523220"/>
              </a:xfrm>
              <a:prstGeom prst="rect">
                <a:avLst/>
              </a:prstGeom>
              <a:blipFill>
                <a:blip r:embed="rId5"/>
                <a:stretch>
                  <a:fillRect l="-1351" t="-11765" b="-341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854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Quelle est la bonne réponse?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1215852" y="1732682"/>
                <a:ext cx="9766996" cy="181588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800" dirty="0" smtClean="0"/>
              </a:p>
              <a:p>
                <a:r>
                  <a:rPr lang="fr-FR" sz="2800" dirty="0" smtClean="0"/>
                  <a:t>Pour déterminer le point d’intersection du graphe de l’équation :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fr-FR" sz="2800" dirty="0" smtClean="0"/>
                  <a:t> avec l’axe des ordonnées je remplace:</a:t>
                </a:r>
              </a:p>
              <a:p>
                <a:endParaRPr lang="fr-FR" sz="28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852" y="1732682"/>
                <a:ext cx="9766996" cy="1815882"/>
              </a:xfrm>
              <a:prstGeom prst="rect">
                <a:avLst/>
              </a:prstGeom>
              <a:blipFill>
                <a:blip r:embed="rId3"/>
                <a:stretch>
                  <a:fillRect l="-11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à coins arrondis 6"/>
              <p:cNvSpPr/>
              <p:nvPr/>
            </p:nvSpPr>
            <p:spPr>
              <a:xfrm>
                <a:off x="8109019" y="3688493"/>
                <a:ext cx="2441750" cy="737592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𝑝𝑎𝑟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7" name="Rectangle à coins arrondis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9019" y="3688493"/>
                <a:ext cx="2441750" cy="73759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à coins arrondis 8"/>
              <p:cNvSpPr/>
              <p:nvPr/>
            </p:nvSpPr>
            <p:spPr>
              <a:xfrm>
                <a:off x="1366577" y="3688492"/>
                <a:ext cx="2351314" cy="737593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𝑝𝑎𝑟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9" name="Rectangle à coins arrondis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577" y="3688492"/>
                <a:ext cx="2351314" cy="737593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</a:t>
                </a:r>
                <a:r>
                  <a:rPr kumimoji="0" lang="fr-F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la bonne 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à coins arrondis 5"/>
              <p:cNvSpPr/>
              <p:nvPr/>
            </p:nvSpPr>
            <p:spPr>
              <a:xfrm>
                <a:off x="5015554" y="1688579"/>
                <a:ext cx="2071992" cy="667275"/>
              </a:xfrm>
              <a:prstGeom prst="roundRect">
                <a:avLst/>
              </a:prstGeom>
              <a:solidFill>
                <a:srgbClr val="00B0F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8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𝑝𝑎𝑟</m:t>
                      </m:r>
                      <m:r>
                        <a:rPr lang="fr-FR" sz="28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8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sz="28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6" name="Rectangle à coins arrondis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554" y="1688579"/>
                <a:ext cx="2071992" cy="66727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967721" y="2679709"/>
                <a:ext cx="10408015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 smtClean="0">
                    <a:solidFill>
                      <a:srgbClr val="0070C0"/>
                    </a:solidFill>
                  </a:rPr>
                  <a:t>Rappel: l’abscisse de tout point appartenant à l’axe des ordonnées est nul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fr-FR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21" y="2679709"/>
                <a:ext cx="10408015" cy="461665"/>
              </a:xfrm>
              <a:prstGeom prst="rect">
                <a:avLst/>
              </a:prstGeom>
              <a:blipFill>
                <a:blip r:embed="rId5"/>
                <a:stretch>
                  <a:fillRect l="-878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6487" y="3465228"/>
            <a:ext cx="5268207" cy="3036072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6450036" y="3922652"/>
            <a:ext cx="45719" cy="1909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6463350" y="4091576"/>
            <a:ext cx="5025" cy="891688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444A7-A4E9-BEE1-C729-EFB59BED9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26E7A32-55C0-87BE-1795-74A00C9DE99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Quelle est la bonne réponse?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83EB8F9-33D2-8483-A2F2-90D82E1E88C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604FCB4-2AE8-F570-B4FD-57BBA0AA100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DD4794C-871E-D4A8-4AE7-4AEC25DFA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883777" y="2210637"/>
                <a:ext cx="10444623" cy="12003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400" dirty="0" smtClean="0"/>
              </a:p>
              <a:p>
                <a:r>
                  <a:rPr lang="fr-FR" sz="2400" dirty="0" smtClean="0"/>
                  <a:t>En remplaçant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 smtClean="0"/>
                  <a:t>par 0 dans l’équation du graphe </a:t>
                </a:r>
                <a14:m>
                  <m:oMath xmlns:m="http://schemas.openxmlformats.org/officeDocument/2006/math">
                    <m:r>
                      <a:rPr lang="fr-FR" sz="2400" i="1" dirty="0"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fr-FR" sz="2400" dirty="0"/>
                  <a:t> </a:t>
                </a:r>
                <a:r>
                  <a:rPr lang="fr-FR" sz="2400" dirty="0" smtClean="0"/>
                  <a:t>, j’obtiens</a:t>
                </a:r>
              </a:p>
              <a:p>
                <a:endParaRPr lang="fr-FR" sz="24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777" y="2210637"/>
                <a:ext cx="10444623" cy="1200329"/>
              </a:xfrm>
              <a:prstGeom prst="rect">
                <a:avLst/>
              </a:prstGeom>
              <a:blipFill>
                <a:blip r:embed="rId3"/>
                <a:stretch>
                  <a:fillRect l="-8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à coins arrondis 6"/>
              <p:cNvSpPr/>
              <p:nvPr/>
            </p:nvSpPr>
            <p:spPr>
              <a:xfrm>
                <a:off x="1366577" y="3688492"/>
                <a:ext cx="2351314" cy="795959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7" name="Rectangle à coins arrondis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577" y="3688492"/>
                <a:ext cx="2351314" cy="795959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à coins arrondis 8"/>
              <p:cNvSpPr/>
              <p:nvPr/>
            </p:nvSpPr>
            <p:spPr>
              <a:xfrm>
                <a:off x="7196296" y="3688491"/>
                <a:ext cx="2351314" cy="795960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9" name="Rectangle à coins arrondis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6296" y="3688491"/>
                <a:ext cx="2351314" cy="795960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881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5042F-3249-A98B-EF05-5B6BD16FD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B34F018-A5C4-3FF5-38CE-A6C28D3A9F1E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B34F018-A5C4-3FF5-38CE-A6C28D3A9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C09BD21-19D6-C2EE-B0FF-8CBE7BBE993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DC765980-1E63-0F91-E453-017E5249C8C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CD547CDD-993B-D1A9-6EA0-840AA6E0A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à coins arrondis 5"/>
              <p:cNvSpPr/>
              <p:nvPr/>
            </p:nvSpPr>
            <p:spPr>
              <a:xfrm>
                <a:off x="4372709" y="3266461"/>
                <a:ext cx="2351314" cy="76079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Rectangle à coins arrondis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2709" y="3266461"/>
                <a:ext cx="2351314" cy="76079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2090058" y="2163348"/>
                <a:ext cx="7576457" cy="5232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800" dirty="0" smtClean="0"/>
                  <a:t>En remplaçant </a:t>
                </a:r>
                <a14:m>
                  <m:oMath xmlns:m="http://schemas.openxmlformats.org/officeDocument/2006/math"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b="0" dirty="0" smtClean="0"/>
                  <a:t>par 0: </a:t>
                </a:r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  <m:r>
                      <a:rPr lang="fr-M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fr-FR" sz="2800" dirty="0" smtClean="0"/>
                  <a:t> j’obtiens:</a:t>
                </a:r>
                <a:endParaRPr lang="fr-FR" sz="28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0058" y="2163348"/>
                <a:ext cx="7576457" cy="523220"/>
              </a:xfrm>
              <a:prstGeom prst="rect">
                <a:avLst/>
              </a:prstGeom>
              <a:blipFill>
                <a:blip r:embed="rId5"/>
                <a:stretch>
                  <a:fillRect l="-1606" t="-10227" b="-306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093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08A5A-7B3B-A5D5-CF30-CD0C2DC47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97916ABD-3E64-703C-A29F-1B176DF0137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Complétez:</a:t>
            </a: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</a:rPr>
              <a:t>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11E4109-C577-51D5-CCAA-15CEE8E9F70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22E4A941-168E-783E-65DB-2C95459C8C74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488F317-E223-4723-0C65-BC74B1E6A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1587525" y="1959428"/>
                <a:ext cx="8400422" cy="12003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MA" sz="2400" dirty="0" smtClean="0"/>
                  <a:t>complétez:</a:t>
                </a:r>
                <a:endParaRPr lang="fr-FR" sz="2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𝑎𝑙𝑜𝑟𝑠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= ………= ……..</m:t>
                      </m:r>
                    </m:oMath>
                  </m:oMathPara>
                </a14:m>
                <a:endParaRPr lang="fr-FR" sz="2400" dirty="0" smtClean="0"/>
              </a:p>
              <a:p>
                <a:endParaRPr lang="fr-FR" sz="24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525" y="1959428"/>
                <a:ext cx="8400422" cy="1200329"/>
              </a:xfrm>
              <a:prstGeom prst="rect">
                <a:avLst/>
              </a:prstGeom>
              <a:blipFill>
                <a:blip r:embed="rId3"/>
                <a:stretch>
                  <a:fillRect l="-1014" t="-35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1311248" y="3426488"/>
                <a:ext cx="9908076" cy="156966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400" dirty="0" smtClean="0"/>
              </a:p>
              <a:p>
                <a:r>
                  <a:rPr lang="fr-FR" sz="2400" dirty="0" smtClean="0"/>
                  <a:t>Le point d’intersection du graphe de l’équation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fr-FR" sz="2400" dirty="0" smtClean="0"/>
                  <a:t> avec l’axe des  ordonnées   est: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(…..;……..)</m:t>
                    </m:r>
                  </m:oMath>
                </a14:m>
                <a:endParaRPr lang="fr-FR" sz="2400" dirty="0" smtClean="0"/>
              </a:p>
              <a:p>
                <a:endParaRPr lang="fr-FR" sz="24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248" y="3426488"/>
                <a:ext cx="9908076" cy="1569660"/>
              </a:xfrm>
              <a:prstGeom prst="rect">
                <a:avLst/>
              </a:prstGeom>
              <a:blipFill>
                <a:blip r:embed="rId4"/>
                <a:stretch>
                  <a:fillRect l="-86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104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F7C59-04FC-4846-7964-29CF88B03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51060F0D-C262-B44B-7537-7A1149AF9F6C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51060F0D-C262-B44B-7537-7A1149AF9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5FB72D4-B217-8E28-FC7E-53B324F7EA7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7FB4540-9402-80B1-35FF-FC541CF6A9B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A3A26B2E-FF7D-B904-C140-5E58FCCD7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2376574" y="1729507"/>
                <a:ext cx="7777424" cy="61465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 , </m:t>
                    </m:r>
                  </m:oMath>
                </a14:m>
                <a:r>
                  <a:rPr lang="fr-FR" sz="2400" b="0" i="0" dirty="0" smtClean="0">
                    <a:latin typeface="+mj-lt"/>
                  </a:rPr>
                  <a:t>alors:</a:t>
                </a:r>
                <a14:m>
                  <m:oMath xmlns:m="http://schemas.openxmlformats.org/officeDocument/2006/math">
                    <m:r>
                      <a:rPr lang="fr-MA" sz="2400" b="0" i="0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574" y="1729507"/>
                <a:ext cx="7777424" cy="614655"/>
              </a:xfrm>
              <a:prstGeom prst="rect">
                <a:avLst/>
              </a:prstGeom>
              <a:blipFill>
                <a:blip r:embed="rId4"/>
                <a:stretch>
                  <a:fillRect b="-87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1311248" y="3426488"/>
                <a:ext cx="9908076" cy="156966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400" dirty="0" smtClean="0"/>
              </a:p>
              <a:p>
                <a:r>
                  <a:rPr lang="fr-FR" sz="2400" dirty="0" smtClean="0"/>
                  <a:t>Le point d’intersection du graphe de l’équation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fr-FR" sz="2400" dirty="0" smtClean="0"/>
                  <a:t> avec l’axe des  ordonnées   est: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;−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sz="2400" dirty="0" smtClean="0">
                  <a:solidFill>
                    <a:srgbClr val="FF0000"/>
                  </a:solidFill>
                </a:endParaRPr>
              </a:p>
              <a:p>
                <a:endParaRPr lang="fr-FR" sz="24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248" y="3426488"/>
                <a:ext cx="9908076" cy="1569660"/>
              </a:xfrm>
              <a:prstGeom prst="rect">
                <a:avLst/>
              </a:prstGeom>
              <a:blipFill>
                <a:blip r:embed="rId5"/>
                <a:stretch>
                  <a:fillRect l="-86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385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6A565-16D3-20B9-E10B-6610CFDBC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5541" y="2713056"/>
            <a:ext cx="4562859" cy="2632667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A4B993BD-151F-4C47-FD3A-5F59F77B6F6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Quelle est la bonne réponse?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AD37115-15A7-1A20-91DE-2046DBB7819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01B8A994-460A-8C6D-91C9-11240AEF02C8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DCB7F27-22D0-4AFA-AE83-40A4DBE8C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lipse 1"/>
          <p:cNvSpPr/>
          <p:nvPr/>
        </p:nvSpPr>
        <p:spPr>
          <a:xfrm>
            <a:off x="10100239" y="3401365"/>
            <a:ext cx="45719" cy="150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9259347" y="4594608"/>
            <a:ext cx="45719" cy="150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9"/>
          <p:cNvCxnSpPr/>
          <p:nvPr/>
        </p:nvCxnSpPr>
        <p:spPr>
          <a:xfrm flipH="1">
            <a:off x="8892792" y="2924070"/>
            <a:ext cx="1647929" cy="227092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496" y="2745698"/>
            <a:ext cx="4562859" cy="2449300"/>
          </a:xfrm>
          <a:prstGeom prst="rect">
            <a:avLst/>
          </a:prstGeom>
        </p:spPr>
      </p:pic>
      <p:sp>
        <p:nvSpPr>
          <p:cNvPr id="12" name="Ellipse 11"/>
          <p:cNvSpPr/>
          <p:nvPr/>
        </p:nvSpPr>
        <p:spPr>
          <a:xfrm>
            <a:off x="1617785" y="3406389"/>
            <a:ext cx="45719" cy="150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3340576" y="2984360"/>
            <a:ext cx="85912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16"/>
          <p:cNvCxnSpPr/>
          <p:nvPr/>
        </p:nvCxnSpPr>
        <p:spPr>
          <a:xfrm flipH="1">
            <a:off x="1014884" y="2924070"/>
            <a:ext cx="2703006" cy="74357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0000651" y="3578438"/>
                <a:ext cx="9339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0651" y="3578438"/>
                <a:ext cx="933910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9259568" y="4600833"/>
                <a:ext cx="10999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;−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9568" y="4600833"/>
                <a:ext cx="1099980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1256482" y="3697793"/>
                <a:ext cx="10999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;−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6482" y="3697793"/>
                <a:ext cx="1099980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3344218" y="3057150"/>
                <a:ext cx="9339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4218" y="3057150"/>
                <a:ext cx="933910" cy="369332"/>
              </a:xfrm>
              <a:prstGeom prst="rect">
                <a:avLst/>
              </a:prstGeom>
              <a:blipFill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/>
              <p:cNvSpPr txBox="1"/>
              <p:nvPr/>
            </p:nvSpPr>
            <p:spPr>
              <a:xfrm>
                <a:off x="919310" y="1272350"/>
                <a:ext cx="103000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 smtClean="0"/>
                  <a:t> choisissez parmi les deux graphes celui qui représente </a:t>
                </a:r>
                <a:r>
                  <a:rPr lang="fr-FR" sz="2400" dirty="0"/>
                  <a:t>l</a:t>
                </a:r>
                <a:r>
                  <a:rPr lang="fr-FR" sz="2400" dirty="0" smtClean="0"/>
                  <a:t>e graphe de l’équation:</a:t>
                </a:r>
              </a:p>
              <a:p>
                <a:pPr algn="ctr"/>
                <a:r>
                  <a:rPr lang="fr-FR" sz="2400" dirty="0" smtClean="0"/>
                  <a:t>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0" name="ZoneText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310" y="1272350"/>
                <a:ext cx="10300014" cy="830997"/>
              </a:xfrm>
              <a:prstGeom prst="rect">
                <a:avLst/>
              </a:prstGeom>
              <a:blipFill>
                <a:blip r:embed="rId8"/>
                <a:stretch>
                  <a:fillRect l="-296" t="-5882" b="-51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à coins arrondis 4"/>
          <p:cNvSpPr/>
          <p:nvPr/>
        </p:nvSpPr>
        <p:spPr>
          <a:xfrm>
            <a:off x="2080009" y="5669803"/>
            <a:ext cx="1637881" cy="57774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 smtClean="0">
                <a:solidFill>
                  <a:schemeClr val="tx1"/>
                </a:solidFill>
              </a:rPr>
              <a:t>(1)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8744305" y="5693750"/>
            <a:ext cx="1637881" cy="61661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 smtClean="0">
                <a:solidFill>
                  <a:schemeClr val="tx1"/>
                </a:solidFill>
              </a:rPr>
              <a:t>(2)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68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477DD-C07E-1179-40D1-5197EA029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9CF6796D-DBAA-86C3-10EC-98B9033CA29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</a:t>
                </a:r>
                <a:r>
                  <a:rPr kumimoji="0" lang="fr-F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la bonne 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9CF6796D-DBAA-86C3-10EC-98B9033CA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301DA67-8915-BAD1-4F43-D3E046A594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D962BE87-22A1-ADA4-0C98-C7F977A8C97A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133CF616-0E43-76FC-8C1B-2603CE4E6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507254" y="5133815"/>
            <a:ext cx="86717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Car le point A est un point de l’axe des abscisses et B est point de l’axe des ordonnées </a:t>
            </a:r>
            <a:endParaRPr lang="fr-FR" sz="24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4622" y="1966129"/>
            <a:ext cx="4562859" cy="2632667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>
            <a:off x="9942343" y="2733152"/>
            <a:ext cx="45719" cy="803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9063613" y="391333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9"/>
          <p:cNvCxnSpPr/>
          <p:nvPr/>
        </p:nvCxnSpPr>
        <p:spPr>
          <a:xfrm flipH="1">
            <a:off x="8691824" y="2493149"/>
            <a:ext cx="1487157" cy="1958271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9942343" y="2913130"/>
                <a:ext cx="9339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2343" y="2913130"/>
                <a:ext cx="933910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848192" y="3728665"/>
                <a:ext cx="10999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;−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8192" y="3728665"/>
                <a:ext cx="1099980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à coins arrondis 15"/>
          <p:cNvSpPr/>
          <p:nvPr/>
        </p:nvSpPr>
        <p:spPr>
          <a:xfrm>
            <a:off x="2807991" y="2974154"/>
            <a:ext cx="1637881" cy="61661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 smtClean="0">
                <a:solidFill>
                  <a:schemeClr val="tx1"/>
                </a:solidFill>
              </a:rPr>
              <a:t>(2)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69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ysClr val="windowText" lastClr="000000"/>
                </a:solidFill>
              </a:rPr>
              <a:t>Page101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43" y="1192336"/>
            <a:ext cx="10185228" cy="447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909" y="1205802"/>
            <a:ext cx="10366744" cy="4129872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164854" y="3577213"/>
            <a:ext cx="341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 smtClean="0">
                <a:solidFill>
                  <a:srgbClr val="FF0000"/>
                </a:solidFill>
              </a:rPr>
              <a:t>0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096000" y="3999244"/>
            <a:ext cx="548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 smtClean="0">
                <a:solidFill>
                  <a:srgbClr val="FF0000"/>
                </a:solidFill>
              </a:rPr>
              <a:t>-4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436161" y="4038878"/>
            <a:ext cx="341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 smtClean="0">
                <a:solidFill>
                  <a:srgbClr val="FF0000"/>
                </a:solidFill>
              </a:rPr>
              <a:t>0</a:t>
            </a:r>
            <a:endParaRPr lang="fr-FR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7887956" y="4500543"/>
                <a:ext cx="29140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956" y="4500543"/>
                <a:ext cx="2914022" cy="461665"/>
              </a:xfrm>
              <a:prstGeom prst="rect">
                <a:avLst/>
              </a:prstGeom>
              <a:blipFill>
                <a:blip r:embed="rId6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/>
          <p:cNvSpPr txBox="1"/>
          <p:nvPr/>
        </p:nvSpPr>
        <p:spPr>
          <a:xfrm>
            <a:off x="5287109" y="5012508"/>
            <a:ext cx="2510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>
                <a:solidFill>
                  <a:srgbClr val="FF0000"/>
                </a:solidFill>
              </a:rPr>
              <a:t>d</a:t>
            </a:r>
            <a:r>
              <a:rPr lang="fr-MA" sz="2400" dirty="0" smtClean="0">
                <a:solidFill>
                  <a:srgbClr val="FF0000"/>
                </a:solidFill>
              </a:rPr>
              <a:t>es ordonnées 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0253308" y="3537579"/>
            <a:ext cx="548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 smtClean="0">
                <a:solidFill>
                  <a:srgbClr val="FF0000"/>
                </a:solidFill>
              </a:rPr>
              <a:t>-4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0" grpId="0"/>
      <p:bldP spid="13" grpId="0"/>
      <p:bldP spid="1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defRPr/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</a:t>
            </a:r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besoin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420" y="1113895"/>
            <a:ext cx="10292972" cy="286604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882725" y="2546916"/>
            <a:ext cx="522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dirty="0" smtClean="0">
                <a:solidFill>
                  <a:srgbClr val="FF0000"/>
                </a:solidFill>
              </a:rPr>
              <a:t>0</a:t>
            </a:r>
            <a:endParaRPr lang="fr-FR" sz="32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3106615" y="3205808"/>
                <a:ext cx="803868" cy="897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MA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615" y="3205808"/>
                <a:ext cx="803868" cy="8974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8"/>
          <p:cNvSpPr txBox="1"/>
          <p:nvPr/>
        </p:nvSpPr>
        <p:spPr>
          <a:xfrm>
            <a:off x="4873241" y="3392910"/>
            <a:ext cx="542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dirty="0" smtClean="0">
                <a:solidFill>
                  <a:srgbClr val="FF0000"/>
                </a:solidFill>
              </a:rPr>
              <a:t>2</a:t>
            </a:r>
            <a:endParaRPr lang="fr-FR" sz="2800" dirty="0">
              <a:solidFill>
                <a:srgbClr val="FF0000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6491" y="4377248"/>
            <a:ext cx="9746901" cy="967572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2612571" y="4468507"/>
            <a:ext cx="331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 smtClean="0">
                <a:solidFill>
                  <a:srgbClr val="FF0000"/>
                </a:solidFill>
              </a:rPr>
              <a:t>2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106615" y="4455449"/>
            <a:ext cx="350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>
                <a:solidFill>
                  <a:srgbClr val="FF0000"/>
                </a:solidFill>
              </a:rPr>
              <a:t>0</a:t>
            </a:r>
            <a:endParaRPr lang="fr-FR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8400422" y="4500543"/>
                <a:ext cx="163788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422" y="4500543"/>
                <a:ext cx="1637881" cy="461665"/>
              </a:xfrm>
              <a:prstGeom prst="rect">
                <a:avLst/>
              </a:prstGeom>
              <a:blipFill>
                <a:blip r:embed="rId7"/>
                <a:stretch>
                  <a:fillRect l="-372" r="-743"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/>
          <p:cNvSpPr txBox="1"/>
          <p:nvPr/>
        </p:nvSpPr>
        <p:spPr>
          <a:xfrm>
            <a:off x="1537397" y="4883155"/>
            <a:ext cx="2606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>
                <a:solidFill>
                  <a:srgbClr val="FF0000"/>
                </a:solidFill>
              </a:rPr>
              <a:t>d</a:t>
            </a:r>
            <a:r>
              <a:rPr lang="fr-MA" sz="2400" dirty="0" smtClean="0">
                <a:solidFill>
                  <a:srgbClr val="FF0000"/>
                </a:solidFill>
              </a:rPr>
              <a:t>es abscisses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51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3" grpId="0"/>
      <p:bldP spid="15" grpId="0"/>
      <p:bldP spid="16" grpId="0"/>
      <p:bldP spid="1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5803" y="1286189"/>
            <a:ext cx="8062686" cy="4139920"/>
          </a:xfrm>
          <a:prstGeom prst="rect">
            <a:avLst/>
          </a:prstGeom>
        </p:spPr>
      </p:pic>
      <p:cxnSp>
        <p:nvCxnSpPr>
          <p:cNvPr id="9" name="Connecteur droit 8"/>
          <p:cNvCxnSpPr/>
          <p:nvPr/>
        </p:nvCxnSpPr>
        <p:spPr>
          <a:xfrm flipH="1">
            <a:off x="5084466" y="1668026"/>
            <a:ext cx="2833635" cy="34164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Ellipse 5"/>
          <p:cNvSpPr/>
          <p:nvPr/>
        </p:nvSpPr>
        <p:spPr>
          <a:xfrm>
            <a:off x="7164475" y="2461847"/>
            <a:ext cx="60290" cy="1205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 flipH="1">
            <a:off x="5627076" y="4320790"/>
            <a:ext cx="80387" cy="1306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6310365" y="2019719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(2;0)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365" y="2019719"/>
                <a:ext cx="914400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4129873" y="4201438"/>
                <a:ext cx="12258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dirty="0"/>
                  <a:t>B</a:t>
                </a:r>
                <a14:m>
                  <m:oMath xmlns:m="http://schemas.openxmlformats.org/officeDocument/2006/math">
                    <m:r>
                      <a:rPr lang="fr-MA" b="0" i="1" smtClean="0">
                        <a:latin typeface="Cambria Math" panose="02040503050406030204" pitchFamily="18" charset="0"/>
                      </a:rPr>
                      <m:t>(0;−4)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9873" y="4201438"/>
                <a:ext cx="1225898" cy="369332"/>
              </a:xfrm>
              <a:prstGeom prst="rect">
                <a:avLst/>
              </a:prstGeom>
              <a:blipFill>
                <a:blip r:embed="rId7"/>
                <a:stretch>
                  <a:fillRect l="-3960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7918101" y="1939332"/>
                <a:ext cx="1818752" cy="369332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8101" y="1939332"/>
                <a:ext cx="1818752" cy="369332"/>
              </a:xfrm>
              <a:prstGeom prst="rect">
                <a:avLst/>
              </a:prstGeom>
              <a:blipFill>
                <a:blip r:embed="rId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ysClr val="windowText" lastClr="000000"/>
                </a:solidFill>
              </a:rPr>
              <a:t>Page:101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68" y="1788607"/>
            <a:ext cx="10336002" cy="337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</a:t>
            </a:r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appris :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10" y="1599184"/>
            <a:ext cx="10924954" cy="432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ysClr val="windowText" lastClr="000000"/>
                </a:solidFill>
              </a:rPr>
              <a:t>Page101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864" y="1821040"/>
            <a:ext cx="9766570" cy="365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ysClr val="windowText" lastClr="000000"/>
                </a:solidFill>
              </a:rPr>
              <a:t>Page:99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523" y="2256816"/>
            <a:ext cx="10612877" cy="318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=""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9932</TotalTime>
  <Words>2283</Words>
  <Application>Microsoft Office PowerPoint</Application>
  <PresentationFormat>Grand écran</PresentationFormat>
  <Paragraphs>349</Paragraphs>
  <Slides>53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53</vt:i4>
      </vt:variant>
    </vt:vector>
  </HeadingPairs>
  <TitlesOfParts>
    <vt:vector size="67" baseType="lpstr">
      <vt:lpstr>Aptos</vt:lpstr>
      <vt:lpstr>Arial</vt:lpstr>
      <vt:lpstr>Calibri</vt:lpstr>
      <vt:lpstr>Cambria Math</vt:lpstr>
      <vt:lpstr>CIDFont+F2</vt:lpstr>
      <vt:lpstr>CIDFont+F3</vt:lpstr>
      <vt:lpstr>CIDFont+F4</vt:lpstr>
      <vt:lpstr>Dosis</vt:lpstr>
      <vt:lpstr>Dosis Bold</vt:lpstr>
      <vt:lpstr>Poppins ExtraBold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pc</cp:lastModifiedBy>
  <cp:revision>1215</cp:revision>
  <cp:lastPrinted>2024-10-05T19:15:58Z</cp:lastPrinted>
  <dcterms:created xsi:type="dcterms:W3CDTF">2024-05-28T10:13:44Z</dcterms:created>
  <dcterms:modified xsi:type="dcterms:W3CDTF">2025-12-26T20:15:03Z</dcterms:modified>
</cp:coreProperties>
</file>