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08" r:id="rId2"/>
    <p:sldId id="288" r:id="rId3"/>
    <p:sldId id="289" r:id="rId4"/>
    <p:sldId id="286" r:id="rId5"/>
    <p:sldId id="350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309" r:id="rId29"/>
    <p:sldId id="310" r:id="rId30"/>
    <p:sldId id="297" r:id="rId31"/>
    <p:sldId id="270" r:id="rId32"/>
    <p:sldId id="271" r:id="rId33"/>
    <p:sldId id="272" r:id="rId34"/>
    <p:sldId id="2147483419" r:id="rId35"/>
    <p:sldId id="2147483423" r:id="rId36"/>
    <p:sldId id="2147483422" r:id="rId37"/>
    <p:sldId id="260" r:id="rId38"/>
    <p:sldId id="279" r:id="rId39"/>
    <p:sldId id="298" r:id="rId40"/>
    <p:sldId id="313" r:id="rId41"/>
    <p:sldId id="259" r:id="rId42"/>
    <p:sldId id="274" r:id="rId43"/>
    <p:sldId id="299" r:id="rId44"/>
    <p:sldId id="322" r:id="rId45"/>
    <p:sldId id="323" r:id="rId46"/>
    <p:sldId id="311" r:id="rId47"/>
    <p:sldId id="312" r:id="rId48"/>
    <p:sldId id="332" r:id="rId49"/>
    <p:sldId id="333" r:id="rId50"/>
    <p:sldId id="300" r:id="rId51"/>
    <p:sldId id="301" r:id="rId52"/>
    <p:sldId id="281" r:id="rId53"/>
    <p:sldId id="348" r:id="rId54"/>
    <p:sldId id="349" r:id="rId55"/>
    <p:sldId id="346" r:id="rId56"/>
    <p:sldId id="303" r:id="rId57"/>
    <p:sldId id="304" r:id="rId58"/>
    <p:sldId id="282" r:id="rId59"/>
    <p:sldId id="305" r:id="rId60"/>
    <p:sldId id="262" r:id="rId61"/>
    <p:sldId id="283" r:id="rId62"/>
    <p:sldId id="284" r:id="rId63"/>
    <p:sldId id="2147483421" r:id="rId6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309"/>
            <p14:sldId id="310"/>
            <p14:sldId id="297"/>
            <p14:sldId id="270"/>
            <p14:sldId id="271"/>
            <p14:sldId id="272"/>
            <p14:sldId id="2147483419"/>
            <p14:sldId id="2147483423"/>
            <p14:sldId id="2147483422"/>
            <p14:sldId id="260"/>
            <p14:sldId id="279"/>
          </p14:sldIdLst>
        </p14:section>
        <p14:section name="Déclaration de l’objectif" id="{096B6BF6-20D6-43DE-B358-982838B98259}">
          <p14:sldIdLst/>
        </p14:section>
        <p14:section name="Modelage" id="{6D007598-4F88-4283-9E36-970C44D688AD}">
          <p14:sldIdLst>
            <p14:sldId id="298"/>
            <p14:sldId id="313"/>
            <p14:sldId id="259"/>
            <p14:sldId id="274"/>
          </p14:sldIdLst>
        </p14:section>
        <p14:section name="Pratique collective" id="{CF34AB29-930A-422C-8BB3-41EE66488593}">
          <p14:sldIdLst>
            <p14:sldId id="299"/>
            <p14:sldId id="322"/>
            <p14:sldId id="323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8"/>
            <p14:sldId id="349"/>
            <p14:sldId id="346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EBE8"/>
    <a:srgbClr val="C1E5F5"/>
    <a:srgbClr val="156082"/>
    <a:srgbClr val="1D6FA9"/>
    <a:srgbClr val="DCEAF7"/>
    <a:srgbClr val="7F7F7F"/>
    <a:srgbClr val="F19D19"/>
    <a:srgbClr val="DCE6F2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3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0.png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7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96329" y="5288319"/>
            <a:ext cx="5450863" cy="521999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Montrer qu’un quadrilatère dont les diagonales sont </a:t>
            </a:r>
          </a:p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Sécantes en leurs milieux est un parallélogramme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:85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F4A03EA-5B42-A887-2C85-F67863A2D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37" y="1328498"/>
            <a:ext cx="11272040" cy="306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es diagonales d’un parallélogramme se coupent en ………………………..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point de rencontre des deux diagonales est appelé centre du parallélogramme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D12D2D-A2D0-2A74-9E7C-5BDCEF7562F6}"/>
              </a:ext>
            </a:extLst>
          </p:cNvPr>
          <p:cNvSpPr txBox="1"/>
          <p:nvPr/>
        </p:nvSpPr>
        <p:spPr>
          <a:xfrm>
            <a:off x="3135091" y="2999320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es diagonales d’un parallélogramme se coupent en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leur milieux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698C5-0948-0003-B10C-2309FE06411D}"/>
              </a:ext>
            </a:extLst>
          </p:cNvPr>
          <p:cNvSpPr txBox="1"/>
          <p:nvPr/>
        </p:nvSpPr>
        <p:spPr>
          <a:xfrm>
            <a:off x="2500133" y="2822955"/>
            <a:ext cx="7413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S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i ABCD est un parallélogramme de centre O, alors O est le milieux des deux segments ……………et ………..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dans un quadrilatère EFGH, les diagonales sont les segments EG et FH.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AA8F62-AAEC-CE91-12C4-D5E9DFAF10F7}"/>
              </a:ext>
            </a:extLst>
          </p:cNvPr>
          <p:cNvSpPr txBox="1"/>
          <p:nvPr/>
        </p:nvSpPr>
        <p:spPr>
          <a:xfrm>
            <a:off x="2500133" y="2822955"/>
            <a:ext cx="7413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S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i ABCD est un parallélogramme de centre O ,alors O est le milieux des deux segments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AC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et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BD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quadrilatère tel que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𝑨𝑩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𝑫𝑪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𝑫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Alors ABCD est un parallélogramme  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Les côtés opposés sont égaux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333428" y="429842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CA81CC85-4C0B-FAED-E9D4-95ACF4192E27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quadrilatère tel que :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𝑨𝑩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𝑫𝑪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𝑫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Alors ABCD est un parallélogramme  </a:t>
                </a: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CA81CC85-4C0B-FAED-E9D4-95ACF4192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333428" y="1145894"/>
            <a:ext cx="7092719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triangles MNL et ABC sont congrus 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1952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620E357-7B68-1BBC-2EF7-8C1CBF8F6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640" y="2003054"/>
            <a:ext cx="5650294" cy="168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 on applique le critère CAC de congruence de deux triangles.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2333428" y="468039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82023F8B-25E0-05B0-A99F-2015E3FBCEA3}"/>
              </a:ext>
            </a:extLst>
          </p:cNvPr>
          <p:cNvSpPr txBox="1"/>
          <p:nvPr/>
        </p:nvSpPr>
        <p:spPr>
          <a:xfrm>
            <a:off x="2333428" y="1145894"/>
            <a:ext cx="7092719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deux triangles MNL et ABC sont congrus 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5FD56C3-C23D-799C-7603-D94188EA1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640" y="2003054"/>
            <a:ext cx="5650294" cy="168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me prépare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3D40BA8-3FA4-9C36-B58A-D3B39FF89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2" y="1110045"/>
            <a:ext cx="11385586" cy="480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 en traçant une figure à main levée sur le tableau 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8B0875-AD59-144D-D895-9B8C6FBF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2" y="1110045"/>
            <a:ext cx="11385586" cy="48053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47CED9-1414-BA40-F653-4C2827CF9585}"/>
                  </a:ext>
                </a:extLst>
              </p:cNvPr>
              <p:cNvSpPr txBox="1"/>
              <p:nvPr/>
            </p:nvSpPr>
            <p:spPr>
              <a:xfrm>
                <a:off x="1263847" y="3327261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47CED9-1414-BA40-F653-4C2827CF9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847" y="3327261"/>
                <a:ext cx="64432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5FD059C-6EDB-5B8C-CB9E-4608131573D4}"/>
                  </a:ext>
                </a:extLst>
              </p:cNvPr>
              <p:cNvSpPr txBox="1"/>
              <p:nvPr/>
            </p:nvSpPr>
            <p:spPr>
              <a:xfrm>
                <a:off x="2095652" y="3327261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𝐵𝐷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5FD059C-6EDB-5B8C-CB9E-460813157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652" y="3327261"/>
                <a:ext cx="6443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9DF61FF-609B-5BBE-140F-56CADF9AAE3F}"/>
                  </a:ext>
                </a:extLst>
              </p:cNvPr>
              <p:cNvSpPr txBox="1"/>
              <p:nvPr/>
            </p:nvSpPr>
            <p:spPr>
              <a:xfrm>
                <a:off x="2417814" y="3727371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𝑂𝐵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9DF61FF-609B-5BBE-140F-56CADF9AAE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814" y="3727371"/>
                <a:ext cx="6443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21777A2-358F-18DB-4EE8-44BCC7765F7E}"/>
                  </a:ext>
                </a:extLst>
              </p:cNvPr>
              <p:cNvSpPr txBox="1"/>
              <p:nvPr/>
            </p:nvSpPr>
            <p:spPr>
              <a:xfrm>
                <a:off x="3901303" y="3706066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21777A2-358F-18DB-4EE8-44BCC7765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303" y="3706066"/>
                <a:ext cx="6443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D48697B-29A8-D582-381E-05C00D994166}"/>
                  </a:ext>
                </a:extLst>
              </p:cNvPr>
              <p:cNvSpPr txBox="1"/>
              <p:nvPr/>
            </p:nvSpPr>
            <p:spPr>
              <a:xfrm>
                <a:off x="3159558" y="4106176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𝐴𝑂𝐵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D48697B-29A8-D582-381E-05C00D994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558" y="4106176"/>
                <a:ext cx="644324" cy="400110"/>
              </a:xfrm>
              <a:prstGeom prst="rect">
                <a:avLst/>
              </a:prstGeom>
              <a:blipFill>
                <a:blip r:embed="rId8"/>
                <a:stretch>
                  <a:fillRect r="-38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8DA28F5E-3116-5E1B-B185-72D84A12F3F9}"/>
              </a:ext>
            </a:extLst>
          </p:cNvPr>
          <p:cNvSpPr txBox="1"/>
          <p:nvPr/>
        </p:nvSpPr>
        <p:spPr>
          <a:xfrm>
            <a:off x="1264606" y="4943514"/>
            <a:ext cx="1605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Congrus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401EE28-EED4-25E0-E858-DD1B3DA71115}"/>
                  </a:ext>
                </a:extLst>
              </p:cNvPr>
              <p:cNvSpPr txBox="1"/>
              <p:nvPr/>
            </p:nvSpPr>
            <p:spPr>
              <a:xfrm>
                <a:off x="8104842" y="2946136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401EE28-EED4-25E0-E858-DD1B3DA71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842" y="2946136"/>
                <a:ext cx="6443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3F5EB97-CC97-6913-9B47-C0BE113E2B1F}"/>
                  </a:ext>
                </a:extLst>
              </p:cNvPr>
              <p:cNvSpPr txBox="1"/>
              <p:nvPr/>
            </p:nvSpPr>
            <p:spPr>
              <a:xfrm>
                <a:off x="9518883" y="2900324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𝑂𝐷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3F5EB97-CC97-6913-9B47-C0BE113E2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883" y="2900324"/>
                <a:ext cx="6443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381DAC9-D9D6-C849-5691-0D4C9690AB0C}"/>
                  </a:ext>
                </a:extLst>
              </p:cNvPr>
              <p:cNvSpPr txBox="1"/>
              <p:nvPr/>
            </p:nvSpPr>
            <p:spPr>
              <a:xfrm>
                <a:off x="7621931" y="3332085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𝐵𝑂𝐶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381DAC9-D9D6-C849-5691-0D4C9690A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931" y="3332085"/>
                <a:ext cx="644324" cy="400110"/>
              </a:xfrm>
              <a:prstGeom prst="rect">
                <a:avLst/>
              </a:prstGeom>
              <a:blipFill>
                <a:blip r:embed="rId11"/>
                <a:stretch>
                  <a:fillRect r="-39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E5A342B4-63E5-B71A-AE03-C17646F5A614}"/>
              </a:ext>
            </a:extLst>
          </p:cNvPr>
          <p:cNvSpPr txBox="1"/>
          <p:nvPr/>
        </p:nvSpPr>
        <p:spPr>
          <a:xfrm>
            <a:off x="10946906" y="3728752"/>
            <a:ext cx="1605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Congrus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EE7D5D0-8FF2-7E24-C5A4-DE30C576E58E}"/>
                  </a:ext>
                </a:extLst>
              </p:cNvPr>
              <p:cNvSpPr txBox="1"/>
              <p:nvPr/>
            </p:nvSpPr>
            <p:spPr>
              <a:xfrm>
                <a:off x="6868280" y="4939822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EE7D5D0-8FF2-7E24-C5A4-DE30C576E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280" y="4939822"/>
                <a:ext cx="644324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AB5FF42-6855-E06A-5511-4540D8D92FFB}"/>
                  </a:ext>
                </a:extLst>
              </p:cNvPr>
              <p:cNvSpPr txBox="1"/>
              <p:nvPr/>
            </p:nvSpPr>
            <p:spPr>
              <a:xfrm>
                <a:off x="8328291" y="4941203"/>
                <a:ext cx="6443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AB5FF42-6855-E06A-5511-4540D8D92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91" y="4941203"/>
                <a:ext cx="644324" cy="400110"/>
              </a:xfrm>
              <a:prstGeom prst="rect">
                <a:avLst/>
              </a:prstGeom>
              <a:blipFill>
                <a:blip r:embed="rId13"/>
                <a:stretch>
                  <a:fillRect l="-9615" t="-6250" b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ZoneTexte 28">
            <a:extLst>
              <a:ext uri="{FF2B5EF4-FFF2-40B4-BE49-F238E27FC236}">
                <a16:creationId xmlns:a16="http://schemas.microsoft.com/office/drawing/2014/main" id="{3CBC3167-E144-E083-9602-F188740E9A1A}"/>
              </a:ext>
            </a:extLst>
          </p:cNvPr>
          <p:cNvSpPr txBox="1"/>
          <p:nvPr/>
        </p:nvSpPr>
        <p:spPr>
          <a:xfrm>
            <a:off x="9904445" y="5339932"/>
            <a:ext cx="2067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 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 de ce qu’on a vu jusqu’ici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7CDDEB4-2B2F-4E2D-80D9-99CE9B9BCAF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8" y="965903"/>
            <a:ext cx="9481952" cy="2822788"/>
          </a:xfrm>
        </p:spPr>
      </p:pic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C76A3D6-175F-94FB-AB11-5BFD0608393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8" y="4043722"/>
            <a:ext cx="11745815" cy="2495985"/>
          </a:xfrm>
        </p:spPr>
      </p:pic>
    </p:spTree>
    <p:extLst>
      <p:ext uri="{BB962C8B-B14F-4D97-AF65-F5344CB8AC3E}">
        <p14:creationId xmlns:p14="http://schemas.microsoft.com/office/powerpoint/2010/main" val="3280348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8591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61174" y="1885986"/>
            <a:ext cx="9417146" cy="34343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8" y="2402818"/>
            <a:ext cx="4939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On trace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deux cercles c et d de même centre.</a:t>
            </a:r>
          </a:p>
          <a:p>
            <a:pPr lvl="0" defTabSz="342900"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BD et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 et sont deux diamètre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  de c et d respectivement.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A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ura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-t-on toujours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 AB//DC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442013E-7653-9F8B-FCDB-CA97CE5BF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606" y="2621499"/>
            <a:ext cx="2843192" cy="261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37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7148508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872748" y="2402818"/>
            <a:ext cx="629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Montrer qu’un quadrilatère</a:t>
            </a:r>
            <a:r>
              <a:rPr lang="fr-MA" b="1" dirty="0"/>
              <a:t> 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dont les diagonales sont sécantes</a:t>
            </a:r>
            <a:br>
              <a:rPr lang="fr-MA" sz="1800" b="1" dirty="0">
                <a:effectLst/>
                <a:latin typeface="Calibri" panose="020F0502020204030204" pitchFamily="34" charset="0"/>
              </a:rPr>
            </a:br>
            <a:r>
              <a:rPr lang="fr-MA" sz="1800" b="1" dirty="0">
                <a:effectLst/>
                <a:latin typeface="Calibri" panose="020F0502020204030204" pitchFamily="34" charset="0"/>
              </a:rPr>
              <a:t>en leurs milieux est un parallélogramme.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54437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803529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8885C-8076-F06F-0152-81FD722C6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2F89E9-3A64-3D16-39A7-DCA232731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dirty="0"/>
              <a:t>Voici la propriété que nous avons démontré précédemment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226DE5-A015-062F-EEF2-DF87F09EC9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et attire l’attention des élèves que c’est une condition suffisante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D831F089-6DFA-281D-0460-0A7E6D0AD8B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28B478E-268A-D52E-85DB-58A1866A5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2216150"/>
            <a:ext cx="11269740" cy="246002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2FC061F-7C08-47E7-DB5F-D4AF62C5199F}"/>
              </a:ext>
            </a:extLst>
          </p:cNvPr>
          <p:cNvSpPr txBox="1"/>
          <p:nvPr/>
        </p:nvSpPr>
        <p:spPr>
          <a:xfrm>
            <a:off x="539750" y="2216150"/>
            <a:ext cx="2307622" cy="400110"/>
          </a:xfrm>
          <a:prstGeom prst="rect">
            <a:avLst/>
          </a:prstGeom>
          <a:solidFill>
            <a:srgbClr val="D3EBE8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0303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7436C-7117-02AA-D59A-909B824F9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7F3EB-7CE0-4ABD-AF41-96560282E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0648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D0B65EC0-B92D-EC8E-90C8-CDE90C4707F5}"/>
              </a:ext>
            </a:extLst>
          </p:cNvPr>
          <p:cNvSpPr txBox="1"/>
          <p:nvPr/>
        </p:nvSpPr>
        <p:spPr>
          <a:xfrm>
            <a:off x="1244184" y="3132944"/>
            <a:ext cx="96331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dans un quadrilatère les diagonales se coupent en leurs milieux alors ce quadrilatère est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268838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EDDF64D-A0DD-D91C-0E11-744F1DEC28CC}"/>
              </a:ext>
            </a:extLst>
          </p:cNvPr>
          <p:cNvSpPr txBox="1"/>
          <p:nvPr/>
        </p:nvSpPr>
        <p:spPr>
          <a:xfrm>
            <a:off x="1244184" y="3132944"/>
            <a:ext cx="96331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dans un quadrilatère les diagonales se coupent en leurs milieux alors ce quadrilatère est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.</a:t>
            </a:r>
          </a:p>
        </p:txBody>
      </p:sp>
    </p:spTree>
    <p:extLst>
      <p:ext uri="{BB962C8B-B14F-4D97-AF65-F5344CB8AC3E}">
        <p14:creationId xmlns:p14="http://schemas.microsoft.com/office/powerpoint/2010/main" val="1657131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prouver qu’un quadrilatère est un parallélogramme en utilisant la propriété précédente: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D10008-3B02-978B-9E13-F46F4D5C23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69" y="1071563"/>
            <a:ext cx="10932768" cy="217013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1FD5A9E-3256-52F2-FF73-3AB94CAED8A9}"/>
              </a:ext>
            </a:extLst>
          </p:cNvPr>
          <p:cNvGrpSpPr/>
          <p:nvPr/>
        </p:nvGrpSpPr>
        <p:grpSpPr>
          <a:xfrm>
            <a:off x="798752" y="3498822"/>
            <a:ext cx="10405542" cy="2454137"/>
            <a:chOff x="798752" y="3498822"/>
            <a:chExt cx="10405542" cy="245413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31F105A-DB97-6778-8FD2-0D08E44B1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752" y="3498822"/>
              <a:ext cx="10405542" cy="2454137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84A8C84-A7B9-6EBA-1ED2-935386F7079A}"/>
                </a:ext>
              </a:extLst>
            </p:cNvPr>
            <p:cNvSpPr txBox="1"/>
            <p:nvPr/>
          </p:nvSpPr>
          <p:spPr>
            <a:xfrm>
              <a:off x="2706716" y="5386327"/>
              <a:ext cx="524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C1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A7BEBDC-8AF1-86C8-BD6A-793F297B9166}"/>
                </a:ext>
              </a:extLst>
            </p:cNvPr>
            <p:cNvSpPr txBox="1"/>
            <p:nvPr/>
          </p:nvSpPr>
          <p:spPr>
            <a:xfrm>
              <a:off x="3486034" y="4008263"/>
              <a:ext cx="524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traduis les données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4D49BC-9064-C3A0-E8E0-65C468A3D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2"/>
          <a:stretch/>
        </p:blipFill>
        <p:spPr>
          <a:xfrm>
            <a:off x="423284" y="4302177"/>
            <a:ext cx="10479705" cy="167036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9408C4B-E4D9-A616-A78E-71705B4A7C1C}"/>
              </a:ext>
            </a:extLst>
          </p:cNvPr>
          <p:cNvGrpSpPr/>
          <p:nvPr/>
        </p:nvGrpSpPr>
        <p:grpSpPr>
          <a:xfrm>
            <a:off x="370488" y="1275093"/>
            <a:ext cx="10405542" cy="2454137"/>
            <a:chOff x="370488" y="1275093"/>
            <a:chExt cx="10405542" cy="245413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950B5BA-FB05-FD97-4491-239CFAA30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488" y="1275093"/>
              <a:ext cx="10405542" cy="2454137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E1B0D-EE31-6324-E360-0FE83D1D5F03}"/>
                </a:ext>
              </a:extLst>
            </p:cNvPr>
            <p:cNvSpPr txBox="1"/>
            <p:nvPr/>
          </p:nvSpPr>
          <p:spPr>
            <a:xfrm>
              <a:off x="2363816" y="3228945"/>
              <a:ext cx="524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C1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5A0E5C0-C80D-0263-CAF1-E0DF17AA6224}"/>
                </a:ext>
              </a:extLst>
            </p:cNvPr>
            <p:cNvSpPr txBox="1"/>
            <p:nvPr/>
          </p:nvSpPr>
          <p:spPr>
            <a:xfrm>
              <a:off x="2987270" y="1784608"/>
              <a:ext cx="524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la propriété et je conclus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01F4818-D74A-DE7E-7D52-6A813B4A42A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8"/>
          <a:stretch/>
        </p:blipFill>
        <p:spPr>
          <a:xfrm>
            <a:off x="299804" y="1963711"/>
            <a:ext cx="10697710" cy="712010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B4D7DF-FD21-8461-0C93-F0404D78E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6"/>
          <a:stretch/>
        </p:blipFill>
        <p:spPr>
          <a:xfrm>
            <a:off x="299803" y="4077325"/>
            <a:ext cx="8169639" cy="12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F79FE9D-AA7B-96B1-100B-BA35C827915E}"/>
              </a:ext>
            </a:extLst>
          </p:cNvPr>
          <p:cNvSpPr txBox="1"/>
          <p:nvPr/>
        </p:nvSpPr>
        <p:spPr>
          <a:xfrm>
            <a:off x="1067147" y="2721114"/>
            <a:ext cx="53787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segments EF et GH ont le même milieu,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alors le quadrilatère EGFH est un 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1AD61B7-3197-8805-4C7A-3CAF6BDEA27B}"/>
              </a:ext>
            </a:extLst>
          </p:cNvPr>
          <p:cNvSpPr txBox="1"/>
          <p:nvPr/>
        </p:nvSpPr>
        <p:spPr>
          <a:xfrm>
            <a:off x="1184223" y="2853108"/>
            <a:ext cx="5482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segments EF et GH ont le même milieu,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alors le quadrilatère EGFH est un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102472" y="1507287"/>
            <a:ext cx="8450603" cy="29148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Selon les données de la figure, BDCE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102472" y="49874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8574664" y="498742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4D3E1B-7A0F-DCC8-E29A-C71A685B5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179" y="2016825"/>
            <a:ext cx="3457580" cy="240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 le point A est le milieu des deux diagonales BC et ED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1682748" y="528674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B0738A24-6743-825B-0E0A-121D79DAD738}"/>
              </a:ext>
            </a:extLst>
          </p:cNvPr>
          <p:cNvSpPr txBox="1"/>
          <p:nvPr/>
        </p:nvSpPr>
        <p:spPr>
          <a:xfrm>
            <a:off x="1682748" y="1207960"/>
            <a:ext cx="8450603" cy="339202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kern="0" dirty="0">
                <a:solidFill>
                  <a:srgbClr val="000000"/>
                </a:solidFill>
                <a:sym typeface="Arial"/>
              </a:rPr>
              <a:t>Selon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les données de la figure, BDCE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8AEC9D4-CA50-D36D-08CD-2432381C3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6"/>
          <a:stretch/>
        </p:blipFill>
        <p:spPr>
          <a:xfrm>
            <a:off x="6302455" y="1926771"/>
            <a:ext cx="3457580" cy="258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F96E9B1D-8385-C538-E8FD-16417D289059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Selon les données de la figure, BDEC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8E5C85-2E6B-B936-F973-FFD4B4371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91" y="1972366"/>
            <a:ext cx="3119516" cy="291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 les diagonales ne se coupent pas en leur milieu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8498199" y="546307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E1623F99-FEED-ECB9-64AD-A562F0F8CDA0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Selon les données de la figure, BDEC est un parallélogramme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7169F7E-D4C4-D3D9-4CB8-384122F9C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91" y="1972366"/>
            <a:ext cx="3119516" cy="291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265267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453124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052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43005" y="2652678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22978" y="359505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Utiliser les propriétés des quadrilatères particuliers pour résoudre des problèmes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8080" y="455044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22790" y="1087891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    Quadrilatères particuliers 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21651" y="1731987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6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1075" y="2633979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b="1" dirty="0">
                <a:solidFill>
                  <a:schemeClr val="tx1"/>
                </a:solidFill>
                <a:sym typeface="Arial"/>
              </a:rPr>
              <a:t>Tâche 7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8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33380" y="1767909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Montrer, à partir des propriétés de ses angles, qu’un quadrilatère est ou n’est pas un parallélogramme 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2918390" y="2681484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b="1" dirty="0">
                <a:solidFill>
                  <a:schemeClr val="tx1"/>
                </a:solidFill>
              </a:rPr>
              <a:t>Montrer qu’un quadrilatère dont les diagonales sont sécantes en leurs milieux est un parallélogramme 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4550940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9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13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10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14930" y="4577655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Reconnaître le rectangle, le losange et le carré et montrer les propriétés de leurs diagonales </a:t>
            </a:r>
            <a:endParaRPr lang="fr-MA" sz="1600" dirty="0"/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2974077" y="3602021"/>
            <a:ext cx="81504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Reconnaître et utiliser les conditions nécessaires et suffisantes pour qu’un</a:t>
            </a:r>
            <a:br>
              <a:rPr lang="fr-MA" dirty="0"/>
            </a:br>
            <a:r>
              <a:rPr lang="fr-MA" dirty="0"/>
              <a:t>quadrilatère soit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E45CEC5A-E695-1359-A642-43E7D8899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401" y="963903"/>
            <a:ext cx="7772400" cy="493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520F5B6B-E8A8-9ED7-1FA5-798D27E2C1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7" y="1050161"/>
            <a:ext cx="7467600" cy="9779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A579ED5-8B4E-BBF5-4DFE-F41AB61B3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73" y="2251080"/>
            <a:ext cx="2882900" cy="4826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CB65A6CF-4FC2-2298-8806-56E9A80885E5}"/>
              </a:ext>
            </a:extLst>
          </p:cNvPr>
          <p:cNvGrpSpPr/>
          <p:nvPr/>
        </p:nvGrpSpPr>
        <p:grpSpPr>
          <a:xfrm>
            <a:off x="6692763" y="2110557"/>
            <a:ext cx="4247782" cy="4165600"/>
            <a:chOff x="6692763" y="2110557"/>
            <a:chExt cx="4247782" cy="416560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ACCED5B-04CC-A029-950B-33614A492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74"/>
            <a:stretch/>
          </p:blipFill>
          <p:spPr>
            <a:xfrm>
              <a:off x="6692763" y="2110557"/>
              <a:ext cx="3785362" cy="4165600"/>
            </a:xfrm>
            <a:prstGeom prst="rect">
              <a:avLst/>
            </a:prstGeom>
          </p:spPr>
        </p:pic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CA28AC1-6DFB-9276-117D-D7F9E5F18E1E}"/>
                </a:ext>
              </a:extLst>
            </p:cNvPr>
            <p:cNvCxnSpPr/>
            <p:nvPr/>
          </p:nvCxnSpPr>
          <p:spPr>
            <a:xfrm>
              <a:off x="7060367" y="2608289"/>
              <a:ext cx="3572880" cy="3087973"/>
            </a:xfrm>
            <a:prstGeom prst="line">
              <a:avLst/>
            </a:prstGeom>
            <a:ln w="285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2B5E623-1F1D-F2DC-8542-B5511620E6C3}"/>
                </a:ext>
              </a:extLst>
            </p:cNvPr>
            <p:cNvSpPr txBox="1"/>
            <p:nvPr/>
          </p:nvSpPr>
          <p:spPr>
            <a:xfrm>
              <a:off x="10325949" y="5696262"/>
              <a:ext cx="614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FB2E7-6971-7239-0411-9CFD29320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060029-935F-D190-6CD3-855531FAB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9B9D9E1-10B7-970E-AF39-D272602BC60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EFE4A4B-49FA-09F4-7B15-3737AB2BDB2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55B8C23-5C3D-93CC-67BF-466981765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235102C6-9527-CAA7-ABAD-6092E355B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D2697035-5122-C491-2B7D-79C5772B5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27" y="1050161"/>
            <a:ext cx="5600700" cy="558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1B09D52-5815-94D1-0478-2352E516B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7" y="1550649"/>
            <a:ext cx="7772400" cy="1112088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1E7E6044-88E3-2554-2C52-5A32806F0497}"/>
              </a:ext>
            </a:extLst>
          </p:cNvPr>
          <p:cNvGrpSpPr/>
          <p:nvPr/>
        </p:nvGrpSpPr>
        <p:grpSpPr>
          <a:xfrm>
            <a:off x="6692763" y="2110557"/>
            <a:ext cx="4247782" cy="4165600"/>
            <a:chOff x="6692763" y="2110557"/>
            <a:chExt cx="4247782" cy="41656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12BA5B9-554D-160A-5123-47BA3F235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74"/>
            <a:stretch/>
          </p:blipFill>
          <p:spPr>
            <a:xfrm>
              <a:off x="6692763" y="2110557"/>
              <a:ext cx="3785362" cy="4165600"/>
            </a:xfrm>
            <a:prstGeom prst="rect">
              <a:avLst/>
            </a:prstGeom>
          </p:spPr>
        </p:pic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4AF147E-28FA-3812-BB6B-A5B51EF0891D}"/>
                </a:ext>
              </a:extLst>
            </p:cNvPr>
            <p:cNvCxnSpPr/>
            <p:nvPr/>
          </p:nvCxnSpPr>
          <p:spPr>
            <a:xfrm>
              <a:off x="7060367" y="2608289"/>
              <a:ext cx="3572880" cy="3087973"/>
            </a:xfrm>
            <a:prstGeom prst="line">
              <a:avLst/>
            </a:prstGeom>
            <a:ln w="285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7F4110C-6262-A287-EB1C-30CAB5F79708}"/>
                </a:ext>
              </a:extLst>
            </p:cNvPr>
            <p:cNvSpPr txBox="1"/>
            <p:nvPr/>
          </p:nvSpPr>
          <p:spPr>
            <a:xfrm>
              <a:off x="10325949" y="5696262"/>
              <a:ext cx="614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F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614DEAF-80D1-AEEB-B635-E383DEA2C997}"/>
              </a:ext>
            </a:extLst>
          </p:cNvPr>
          <p:cNvSpPr txBox="1"/>
          <p:nvPr/>
        </p:nvSpPr>
        <p:spPr>
          <a:xfrm>
            <a:off x="2839214" y="2262627"/>
            <a:ext cx="822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411ED25-4114-EE12-EA0A-DB99AA05AEDA}"/>
              </a:ext>
            </a:extLst>
          </p:cNvPr>
          <p:cNvSpPr txBox="1"/>
          <p:nvPr/>
        </p:nvSpPr>
        <p:spPr>
          <a:xfrm>
            <a:off x="6379531" y="1904325"/>
            <a:ext cx="329783" cy="40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7F613CC-3526-B93D-1EC7-50F9C7383CA0}"/>
              </a:ext>
            </a:extLst>
          </p:cNvPr>
          <p:cNvSpPr txBox="1"/>
          <p:nvPr/>
        </p:nvSpPr>
        <p:spPr>
          <a:xfrm>
            <a:off x="4321227" y="1844114"/>
            <a:ext cx="329783" cy="40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87192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13F5D-A3A0-B2D8-7998-11C4CBC82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9A17C-163B-4253-9A29-2DA6BFF23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53B88F-1144-7B9A-81A4-B9F8F64D2F4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28776CE-9E2D-B182-E010-079BB1FF321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D59FFF9-E862-D9B4-F7F0-29E1BC286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2C68156A-1E62-1944-91DC-CFF3D3B28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BAFD2B5D-9CCD-3FFC-A89C-021224B8B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26" y="2437858"/>
            <a:ext cx="11527124" cy="99114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E49E3B-28C7-6473-AC43-03E5AB5659F2}"/>
              </a:ext>
            </a:extLst>
          </p:cNvPr>
          <p:cNvSpPr txBox="1"/>
          <p:nvPr/>
        </p:nvSpPr>
        <p:spPr>
          <a:xfrm>
            <a:off x="5263110" y="2933429"/>
            <a:ext cx="2291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ont le même milieu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4569B0-0279-AF67-E370-2635F55ACD23}"/>
              </a:ext>
            </a:extLst>
          </p:cNvPr>
          <p:cNvSpPr txBox="1"/>
          <p:nvPr/>
        </p:nvSpPr>
        <p:spPr>
          <a:xfrm>
            <a:off x="9223012" y="2933429"/>
            <a:ext cx="2291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256104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31419B-45DC-D3AA-9BB0-02D148B48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977A43B-E74E-8756-2F94-46C65D295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44" y="1161216"/>
            <a:ext cx="11155701" cy="2316849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47817186-6A40-E444-F1FD-8139B98BEC40}"/>
              </a:ext>
            </a:extLst>
          </p:cNvPr>
          <p:cNvGrpSpPr/>
          <p:nvPr/>
        </p:nvGrpSpPr>
        <p:grpSpPr>
          <a:xfrm>
            <a:off x="7928520" y="3429000"/>
            <a:ext cx="3335657" cy="2832639"/>
            <a:chOff x="6692763" y="2110557"/>
            <a:chExt cx="4247782" cy="416560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4163BAB-39B2-926B-28AB-B9C1D62DB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74"/>
            <a:stretch/>
          </p:blipFill>
          <p:spPr>
            <a:xfrm>
              <a:off x="6692763" y="2110557"/>
              <a:ext cx="3785362" cy="4165600"/>
            </a:xfrm>
            <a:prstGeom prst="rect">
              <a:avLst/>
            </a:prstGeom>
          </p:spPr>
        </p:pic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5920778-5B5A-8946-1E79-3E2F2F9E79AB}"/>
                </a:ext>
              </a:extLst>
            </p:cNvPr>
            <p:cNvCxnSpPr/>
            <p:nvPr/>
          </p:nvCxnSpPr>
          <p:spPr>
            <a:xfrm>
              <a:off x="7060367" y="2608289"/>
              <a:ext cx="3572880" cy="3087973"/>
            </a:xfrm>
            <a:prstGeom prst="line">
              <a:avLst/>
            </a:prstGeom>
            <a:ln w="285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8A6CAB2-7DAE-A2C7-4A40-E02E152B78EA}"/>
                </a:ext>
              </a:extLst>
            </p:cNvPr>
            <p:cNvSpPr txBox="1"/>
            <p:nvPr/>
          </p:nvSpPr>
          <p:spPr>
            <a:xfrm>
              <a:off x="10325949" y="5696262"/>
              <a:ext cx="614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F</a:t>
              </a:r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14815877-70A1-153A-B846-F0363EB9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663796A-93EE-0BFD-F109-8DEA2EF3C37B}"/>
              </a:ext>
            </a:extLst>
          </p:cNvPr>
          <p:cNvSpPr txBox="1"/>
          <p:nvPr/>
        </p:nvSpPr>
        <p:spPr>
          <a:xfrm>
            <a:off x="8656779" y="2469504"/>
            <a:ext cx="2291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milieu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2A596C0-A4E7-EDA6-1175-DCC3228C93FE}"/>
              </a:ext>
            </a:extLst>
          </p:cNvPr>
          <p:cNvSpPr txBox="1"/>
          <p:nvPr/>
        </p:nvSpPr>
        <p:spPr>
          <a:xfrm>
            <a:off x="4558572" y="1562120"/>
            <a:ext cx="35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C0B149E-F8AC-72E0-83D4-F50E7BB8EB47}"/>
              </a:ext>
            </a:extLst>
          </p:cNvPr>
          <p:cNvSpPr txBox="1"/>
          <p:nvPr/>
        </p:nvSpPr>
        <p:spPr>
          <a:xfrm>
            <a:off x="6768735" y="1607585"/>
            <a:ext cx="35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956033E-F354-878A-005B-C56ED7A592D9}"/>
              </a:ext>
            </a:extLst>
          </p:cNvPr>
          <p:cNvSpPr txBox="1"/>
          <p:nvPr/>
        </p:nvSpPr>
        <p:spPr>
          <a:xfrm>
            <a:off x="3131841" y="2006083"/>
            <a:ext cx="916614" cy="399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37C477F-D78D-398A-A1DB-AF7D96512DED}"/>
              </a:ext>
            </a:extLst>
          </p:cNvPr>
          <p:cNvSpPr txBox="1"/>
          <p:nvPr/>
        </p:nvSpPr>
        <p:spPr>
          <a:xfrm>
            <a:off x="5553440" y="2469504"/>
            <a:ext cx="479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5CC9121-534B-1B5D-2E27-CA5822B3FD99}"/>
              </a:ext>
            </a:extLst>
          </p:cNvPr>
          <p:cNvSpPr txBox="1"/>
          <p:nvPr/>
        </p:nvSpPr>
        <p:spPr>
          <a:xfrm>
            <a:off x="6651940" y="2469504"/>
            <a:ext cx="591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C17D3FC-79B3-6FA8-D87D-BB769F280868}"/>
              </a:ext>
            </a:extLst>
          </p:cNvPr>
          <p:cNvSpPr txBox="1"/>
          <p:nvPr/>
        </p:nvSpPr>
        <p:spPr>
          <a:xfrm>
            <a:off x="2605204" y="2897843"/>
            <a:ext cx="2311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4" grpId="0"/>
      <p:bldP spid="15" grpId="0"/>
      <p:bldP spid="17" grpId="0"/>
      <p:bldP spid="18" grpId="0"/>
      <p:bldP spid="1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Page:87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468053F-D03F-CE4A-7364-15858A26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75" y="1284469"/>
            <a:ext cx="10960100" cy="380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Montrer qu’un quadrilatère</a:t>
            </a:r>
            <a:r>
              <a:rPr lang="fr-MA" b="1" dirty="0"/>
              <a:t> 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dont les diagonales sont sécantes en leurs milieux est un parallélogramme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Diagonales</a:t>
            </a:r>
            <a:r>
              <a:rPr lang="en-US" dirty="0"/>
              <a:t> </a:t>
            </a:r>
          </a:p>
          <a:p>
            <a:r>
              <a:rPr lang="en-US" dirty="0"/>
              <a:t>Milieu</a:t>
            </a:r>
          </a:p>
          <a:p>
            <a:r>
              <a:rPr lang="en-US" dirty="0" err="1"/>
              <a:t>Quadrilatère</a:t>
            </a:r>
            <a:r>
              <a:rPr lang="en-US" dirty="0"/>
              <a:t> </a:t>
            </a:r>
          </a:p>
          <a:p>
            <a:r>
              <a:rPr lang="en-US" dirty="0" err="1"/>
              <a:t>Parallélogramme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tracer deux segments de longueurs différentes se coupant en leurs milieux, puis de relier les extrémités.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Faire varier les conditions. "Que se passe-t-il si les segments se coupent mais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pas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en leur milieu 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Insistez sur le fait que cette propriété est une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condition suffisante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 C'est un outil de "preuve"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les diagonales à partir de la notation du quadrilatère.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à utiliser la propriété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D76B29-827D-B4C2-8440-8AB7068EE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" y="1866900"/>
            <a:ext cx="11729638" cy="31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3F4DCA-8BD6-9B97-91D7-726565720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4" y="1563557"/>
            <a:ext cx="11413188" cy="30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1460</TotalTime>
  <Words>1824</Words>
  <Application>Microsoft Macintosh PowerPoint</Application>
  <PresentationFormat>Grand écran</PresentationFormat>
  <Paragraphs>263</Paragraphs>
  <Slides>63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3" baseType="lpstr">
      <vt:lpstr>-webkit-standard</vt:lpstr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Rappelez vous, le point de rencontre des deux diagonales est appelé centre du parallélogramme  </vt:lpstr>
      <vt:lpstr> Complétez</vt:lpstr>
      <vt:lpstr>Rappelez vous, dans un quadrilatère EFGH, les diagonales sont les segments EG et FH. </vt:lpstr>
      <vt:lpstr> Répondez par vrai ou faux</vt:lpstr>
      <vt:lpstr> Les côtés opposés sont égaux</vt:lpstr>
      <vt:lpstr> Répondez par vrai ou faux</vt:lpstr>
      <vt:lpstr> Voici la réponse: on applique le critère CAC de congruence de deux triangles. </vt:lpstr>
      <vt:lpstr>Je me prépare :</vt:lpstr>
      <vt:lpstr>Voici la réponse : </vt:lpstr>
      <vt:lpstr>Voici un résumé de ce qu’on a vu jusqu’ici :</vt:lpstr>
      <vt:lpstr>Présentation PowerPoint</vt:lpstr>
      <vt:lpstr>Exprimez vos avis</vt:lpstr>
      <vt:lpstr>A la fin de cette séance, vous serez capables de:</vt:lpstr>
      <vt:lpstr>Présentation PowerPoint</vt:lpstr>
      <vt:lpstr>Voici la propriété que nous avons démontré précédemment :</vt:lpstr>
      <vt:lpstr>Présentation PowerPoint</vt:lpstr>
      <vt:lpstr>Complétez:</vt:lpstr>
      <vt:lpstr> 𝐕𝐨𝐢𝐜𝐢 𝐥𝐚  𝐫é𝐩𝐨𝐧𝐬𝐞.</vt:lpstr>
      <vt:lpstr>Présentation PowerPoint</vt:lpstr>
      <vt:lpstr>Je vous montre comment prouver qu’un quadrilatère est un parallélogramme en utilisant la propriété précédente:</vt:lpstr>
      <vt:lpstr>Je traduis les données :</vt:lpstr>
      <vt:lpstr>J’utilise la propriété et je conclus :</vt:lpstr>
      <vt:lpstr>Présentation PowerPoint</vt:lpstr>
      <vt:lpstr>Complétez</vt:lpstr>
      <vt:lpstr> 𝐕𝐨𝐢𝐜𝐢 𝐥𝐚  𝐫é𝐩𝐨𝐧𝐬𝐞.</vt:lpstr>
      <vt:lpstr> Répondez par vrai ou faux</vt:lpstr>
      <vt:lpstr>𝐕𝐨𝐢𝐜𝐢 𝐥𝐚  𝐫é𝐩𝐨𝐧𝐬𝐞: le point A est le milieu des deux diagonales BC et ED </vt:lpstr>
      <vt:lpstr> Répondez par vrai ou faux</vt:lpstr>
      <vt:lpstr>𝐕𝐨𝐢𝐜𝐢 𝐥𝐚  𝐫é𝐩𝐨𝐧𝐬𝐞: les diagonales ne se coupent pas en leur milieu 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à utiliser la propriété suivante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Microsoft Office User</cp:lastModifiedBy>
  <cp:revision>145</cp:revision>
  <dcterms:created xsi:type="dcterms:W3CDTF">2025-11-03T10:55:47Z</dcterms:created>
  <dcterms:modified xsi:type="dcterms:W3CDTF">2026-04-06T19:59:35Z</dcterms:modified>
</cp:coreProperties>
</file>