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handoutMasterIdLst>
    <p:handoutMasterId r:id="rId59"/>
  </p:handoutMasterIdLst>
  <p:sldIdLst>
    <p:sldId id="308" r:id="rId2"/>
    <p:sldId id="288" r:id="rId3"/>
    <p:sldId id="289" r:id="rId4"/>
    <p:sldId id="286" r:id="rId5"/>
    <p:sldId id="287" r:id="rId6"/>
    <p:sldId id="264" r:id="rId7"/>
    <p:sldId id="290" r:id="rId8"/>
    <p:sldId id="292" r:id="rId9"/>
    <p:sldId id="293" r:id="rId10"/>
    <p:sldId id="258" r:id="rId11"/>
    <p:sldId id="294" r:id="rId12"/>
    <p:sldId id="256" r:id="rId13"/>
    <p:sldId id="265" r:id="rId14"/>
    <p:sldId id="2147483403" r:id="rId15"/>
    <p:sldId id="2147483404" r:id="rId16"/>
    <p:sldId id="2147483405" r:id="rId17"/>
    <p:sldId id="295" r:id="rId18"/>
    <p:sldId id="267" r:id="rId19"/>
    <p:sldId id="296" r:id="rId20"/>
    <p:sldId id="315" r:id="rId21"/>
    <p:sldId id="316" r:id="rId22"/>
    <p:sldId id="317" r:id="rId23"/>
    <p:sldId id="318" r:id="rId24"/>
    <p:sldId id="309" r:id="rId25"/>
    <p:sldId id="310" r:id="rId26"/>
    <p:sldId id="297" r:id="rId27"/>
    <p:sldId id="270" r:id="rId28"/>
    <p:sldId id="271" r:id="rId29"/>
    <p:sldId id="272" r:id="rId30"/>
    <p:sldId id="298" r:id="rId31"/>
    <p:sldId id="313" r:id="rId32"/>
    <p:sldId id="259" r:id="rId33"/>
    <p:sldId id="274" r:id="rId34"/>
    <p:sldId id="275" r:id="rId35"/>
    <p:sldId id="299" r:id="rId36"/>
    <p:sldId id="319" r:id="rId37"/>
    <p:sldId id="320" r:id="rId38"/>
    <p:sldId id="321" r:id="rId39"/>
    <p:sldId id="322" r:id="rId40"/>
    <p:sldId id="323" r:id="rId41"/>
    <p:sldId id="324" r:id="rId42"/>
    <p:sldId id="327" r:id="rId43"/>
    <p:sldId id="328" r:id="rId44"/>
    <p:sldId id="300" r:id="rId45"/>
    <p:sldId id="301" r:id="rId46"/>
    <p:sldId id="281" r:id="rId47"/>
    <p:sldId id="329" r:id="rId48"/>
    <p:sldId id="330" r:id="rId49"/>
    <p:sldId id="303" r:id="rId50"/>
    <p:sldId id="304" r:id="rId51"/>
    <p:sldId id="282" r:id="rId52"/>
    <p:sldId id="305" r:id="rId53"/>
    <p:sldId id="262" r:id="rId54"/>
    <p:sldId id="283" r:id="rId55"/>
    <p:sldId id="284" r:id="rId56"/>
    <p:sldId id="291" r:id="rId5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17008B6-3FFD-4BDC-8186-F55938689B22}">
          <p14:sldIdLst>
            <p14:sldId id="308"/>
            <p14:sldId id="288"/>
            <p14:sldId id="289"/>
            <p14:sldId id="286"/>
            <p14:sldId id="287"/>
            <p14:sldId id="264"/>
            <p14:sldId id="290"/>
            <p14:sldId id="292"/>
          </p14:sldIdLst>
        </p14:section>
        <p14:section name="Ouverture de la séance" id="{2EB02A95-5B55-41FB-8E86-2A90C4C55040}">
          <p14:sldIdLst>
            <p14:sldId id="293"/>
            <p14:sldId id="258"/>
          </p14:sldIdLst>
        </p14:section>
        <p14:section name="Discussion informelle" id="{424B5FE0-E67A-49E0-BAF3-0DF201233B69}">
          <p14:sldIdLst>
            <p14:sldId id="294"/>
            <p14:sldId id="256"/>
            <p14:sldId id="265"/>
            <p14:sldId id="2147483403"/>
            <p14:sldId id="2147483404"/>
            <p14:sldId id="2147483405"/>
            <p14:sldId id="295"/>
            <p14:sldId id="267"/>
          </p14:sldIdLst>
        </p14:section>
        <p14:section name="Contrôle des cahiers" id="{D246771F-C8AA-4F75-BAD7-8024CAB55D79}">
          <p14:sldIdLst/>
        </p14:section>
        <p14:section name="Activation des prérequis" id="{8E8D053C-3AAA-4FF0-9D84-FCA59ECBA887}">
          <p14:sldIdLst>
            <p14:sldId id="296"/>
            <p14:sldId id="315"/>
            <p14:sldId id="316"/>
            <p14:sldId id="317"/>
            <p14:sldId id="318"/>
            <p14:sldId id="309"/>
            <p14:sldId id="310"/>
            <p14:sldId id="297"/>
          </p14:sldIdLst>
        </p14:section>
        <p14:section name="Déclaration de l’objectif" id="{096B6BF6-20D6-43DE-B358-982838B98259}">
          <p14:sldIdLst>
            <p14:sldId id="270"/>
            <p14:sldId id="271"/>
            <p14:sldId id="272"/>
          </p14:sldIdLst>
        </p14:section>
        <p14:section name="Modelage" id="{6D007598-4F88-4283-9E36-970C44D688AD}">
          <p14:sldIdLst>
            <p14:sldId id="298"/>
            <p14:sldId id="313"/>
            <p14:sldId id="259"/>
            <p14:sldId id="274"/>
            <p14:sldId id="275"/>
          </p14:sldIdLst>
        </p14:section>
        <p14:section name="Pratique collective" id="{CF34AB29-930A-422C-8BB3-41EE66488593}">
          <p14:sldIdLst>
            <p14:sldId id="299"/>
            <p14:sldId id="319"/>
            <p14:sldId id="320"/>
            <p14:sldId id="321"/>
            <p14:sldId id="322"/>
            <p14:sldId id="323"/>
            <p14:sldId id="324"/>
            <p14:sldId id="327"/>
            <p14:sldId id="328"/>
          </p14:sldIdLst>
        </p14:section>
        <p14:section name="Pratique en binôme" id="{B5D45BF5-6276-4DCA-B0C6-B46ADF983B36}">
          <p14:sldIdLst>
            <p14:sldId id="300"/>
            <p14:sldId id="301"/>
            <p14:sldId id="281"/>
            <p14:sldId id="329"/>
            <p14:sldId id="330"/>
          </p14:sldIdLst>
        </p14:section>
        <p14:section name="Pratique autonome" id="{89211873-F649-4A72-AB32-DC4F4703E8C4}">
          <p14:sldIdLst>
            <p14:sldId id="303"/>
            <p14:sldId id="304"/>
            <p14:sldId id="282"/>
          </p14:sldIdLst>
        </p14:section>
        <p14:section name="Clôture de la séance" id="{EBCF91DF-0CDC-4636-96C9-6E6A8A771057}">
          <p14:sldIdLst>
            <p14:sldId id="305"/>
            <p14:sldId id="262"/>
            <p14:sldId id="283"/>
            <p14:sldId id="284"/>
            <p14:sldId id="29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6082"/>
    <a:srgbClr val="1D6FA9"/>
    <a:srgbClr val="DCEAF7"/>
    <a:srgbClr val="7F7F7F"/>
    <a:srgbClr val="F19D19"/>
    <a:srgbClr val="DCE6F2"/>
    <a:srgbClr val="C8F5E8"/>
    <a:srgbClr val="E0EFE9"/>
    <a:srgbClr val="BFE0D2"/>
    <a:srgbClr val="94CF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258" autoAdjust="0"/>
    <p:restoredTop sz="94660"/>
  </p:normalViewPr>
  <p:slideViewPr>
    <p:cSldViewPr snapToGrid="0">
      <p:cViewPr varScale="1">
        <p:scale>
          <a:sx n="110" d="100"/>
          <a:sy n="110" d="100"/>
        </p:scale>
        <p:origin x="480" y="184"/>
      </p:cViewPr>
      <p:guideLst/>
    </p:cSldViewPr>
  </p:slideViewPr>
  <p:notesTextViewPr>
    <p:cViewPr>
      <p:scale>
        <a:sx n="1" d="1"/>
        <a:sy n="1" d="1"/>
      </p:scale>
      <p:origin x="0" y="0"/>
    </p:cViewPr>
  </p:notesTextViewPr>
  <p:notesViewPr>
    <p:cSldViewPr snapToGrid="0">
      <p:cViewPr>
        <p:scale>
          <a:sx n="53" d="100"/>
          <a:sy n="53" d="100"/>
        </p:scale>
        <p:origin x="2648" y="3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CA5832-8482-8A13-D616-D4DC4E00088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BE1AF20E-8CB3-9A78-DAA5-452D3E71FC8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F2FC19-8473-42DA-A224-417563F70EEA}" type="datetimeFigureOut">
              <a:rPr lang="fr-FR" smtClean="0"/>
              <a:t>11/02/2026</a:t>
            </a:fld>
            <a:endParaRPr lang="fr-FR"/>
          </a:p>
        </p:txBody>
      </p:sp>
      <p:sp>
        <p:nvSpPr>
          <p:cNvPr id="4" name="Footer Placeholder 3">
            <a:extLst>
              <a:ext uri="{FF2B5EF4-FFF2-40B4-BE49-F238E27FC236}">
                <a16:creationId xmlns:a16="http://schemas.microsoft.com/office/drawing/2014/main" id="{2B9D4D5A-5873-3B93-7107-421D27E9FC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149A08A6-BCEB-76AD-D845-2FB6B36FF1D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00F93E-B376-4B8D-8801-C9B277E79C77}" type="slidenum">
              <a:rPr lang="fr-FR" smtClean="0"/>
              <a:t>‹N°›</a:t>
            </a:fld>
            <a:endParaRPr lang="fr-FR"/>
          </a:p>
        </p:txBody>
      </p:sp>
    </p:spTree>
    <p:extLst>
      <p:ext uri="{BB962C8B-B14F-4D97-AF65-F5344CB8AC3E}">
        <p14:creationId xmlns:p14="http://schemas.microsoft.com/office/powerpoint/2010/main" val="1702707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45F59-58A7-4602-A285-8B7522B6192F}" type="datetimeFigureOut">
              <a:rPr lang="fr-FR" smtClean="0"/>
              <a:t>11/02/2026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A4B3F7-B838-4AD4-9179-ECE6A67C82A7}" type="slidenum">
              <a:rPr lang="fr-FR" smtClean="0"/>
              <a:t>‹N°›</a:t>
            </a:fld>
            <a:endParaRPr lang="fr-FR"/>
          </a:p>
        </p:txBody>
      </p:sp>
    </p:spTree>
    <p:extLst>
      <p:ext uri="{BB962C8B-B14F-4D97-AF65-F5344CB8AC3E}">
        <p14:creationId xmlns:p14="http://schemas.microsoft.com/office/powerpoint/2010/main" val="3111439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BFA4B3F7-B838-4AD4-9179-ECE6A67C82A7}" type="slidenum">
              <a:rPr lang="fr-FR" smtClean="0"/>
              <a:t>11</a:t>
            </a:fld>
            <a:endParaRPr lang="fr-FR"/>
          </a:p>
        </p:txBody>
      </p:sp>
    </p:spTree>
    <p:extLst>
      <p:ext uri="{BB962C8B-B14F-4D97-AF65-F5344CB8AC3E}">
        <p14:creationId xmlns:p14="http://schemas.microsoft.com/office/powerpoint/2010/main" val="317119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12: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7" name="Google Shape;307;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5" name="Google Shape;315;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3" name="Google Shape;323;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png"/><Relationship Id="rId7" Type="http://schemas.openxmlformats.org/officeDocument/2006/relationships/image" Target="../media/image19.jpe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7.png"/><Relationship Id="rId10" Type="http://schemas.microsoft.com/office/2007/relationships/hdphoto" Target="../media/hdphoto3.wdp"/><Relationship Id="rId4" Type="http://schemas.openxmlformats.org/officeDocument/2006/relationships/image" Target="../media/image16.png"/><Relationship Id="rId9" Type="http://schemas.openxmlformats.org/officeDocument/2006/relationships/image" Target="../media/image2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13.png"/><Relationship Id="rId2" Type="http://schemas.openxmlformats.org/officeDocument/2006/relationships/image" Target="../media/image22.png"/><Relationship Id="rId1" Type="http://schemas.openxmlformats.org/officeDocument/2006/relationships/slideMaster" Target="../slideMasters/slideMaster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hyperlink" Target="https://drive.google.com/drive/folders/15A4aThGXboZ7RlTminYue4etFTXwyFRM?usp=drive_link" TargetMode="External"/><Relationship Id="rId3" Type="http://schemas.openxmlformats.org/officeDocument/2006/relationships/image" Target="../media/image27.png"/><Relationship Id="rId7" Type="http://schemas.openxmlformats.org/officeDocument/2006/relationships/image" Target="../media/image31.sv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30.png"/><Relationship Id="rId5" Type="http://schemas.openxmlformats.org/officeDocument/2006/relationships/image" Target="../media/image29.svg"/><Relationship Id="rId10" Type="http://schemas.openxmlformats.org/officeDocument/2006/relationships/image" Target="../media/image33.svg"/><Relationship Id="rId4" Type="http://schemas.openxmlformats.org/officeDocument/2006/relationships/image" Target="../media/image28.png"/><Relationship Id="rId9" Type="http://schemas.openxmlformats.org/officeDocument/2006/relationships/image" Target="../media/image3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gif"/><Relationship Id="rId1" Type="http://schemas.openxmlformats.org/officeDocument/2006/relationships/slideMaster" Target="../slideMasters/slideMaster1.xml"/><Relationship Id="rId5" Type="http://schemas.openxmlformats.org/officeDocument/2006/relationships/image" Target="../media/image12.png"/><Relationship Id="rId4" Type="http://schemas.microsoft.com/office/2007/relationships/hdphoto" Target="../media/hdphoto4.wdp"/></Relationships>
</file>

<file path=ppt/slideLayouts/_rels/slideLayout1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0.png"/><Relationship Id="rId1" Type="http://schemas.openxmlformats.org/officeDocument/2006/relationships/slideMaster" Target="../slideMasters/slideMaster1.xml"/><Relationship Id="rId4" Type="http://schemas.openxmlformats.org/officeDocument/2006/relationships/image" Target="../media/image4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8.svg"/><Relationship Id="rId2" Type="http://schemas.openxmlformats.org/officeDocument/2006/relationships/image" Target="../media/image35.gif"/><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7.wdp"/></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8.wdp"/></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9.wdp"/></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2.png"/><Relationship Id="rId7"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1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de garde">
    <p:spTree>
      <p:nvGrpSpPr>
        <p:cNvPr id="1" name=""/>
        <p:cNvGrpSpPr/>
        <p:nvPr/>
      </p:nvGrpSpPr>
      <p:grpSpPr>
        <a:xfrm>
          <a:off x="0" y="0"/>
          <a:ext cx="0" cy="0"/>
          <a:chOff x="0" y="0"/>
          <a:chExt cx="0" cy="0"/>
        </a:xfrm>
      </p:grpSpPr>
      <p:sp>
        <p:nvSpPr>
          <p:cNvPr id="23" name="Google Shape;738;p98">
            <a:extLst>
              <a:ext uri="{FF2B5EF4-FFF2-40B4-BE49-F238E27FC236}">
                <a16:creationId xmlns:a16="http://schemas.microsoft.com/office/drawing/2014/main" id="{1530F5E6-2DBF-5246-2FFD-73AE39131B49}"/>
              </a:ext>
            </a:extLst>
          </p:cNvPr>
          <p:cNvSpPr txBox="1"/>
          <p:nvPr userDrawn="1"/>
        </p:nvSpPr>
        <p:spPr>
          <a:xfrm>
            <a:off x="10470737" y="135102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b="1">
                <a:solidFill>
                  <a:srgbClr val="FFFFFF"/>
                </a:solidFill>
                <a:latin typeface="Calibri"/>
                <a:ea typeface="Calibri"/>
                <a:cs typeface="Calibri"/>
              </a:rPr>
              <a:t>Niveau</a:t>
            </a:r>
            <a:r>
              <a:rPr lang="fr-FR" sz="1200" b="1">
                <a:solidFill>
                  <a:srgbClr val="FFFFFF"/>
                </a:solidFill>
                <a:latin typeface="Dosis"/>
                <a:ea typeface="Dosis"/>
                <a:cs typeface="Dosis"/>
              </a:rPr>
              <a:t>    </a:t>
            </a:r>
            <a:r>
              <a:rPr lang="fr-FR" sz="1000" b="1">
                <a:solidFill>
                  <a:srgbClr val="FFFFFF"/>
                </a:solidFill>
                <a:latin typeface="Dosis"/>
                <a:ea typeface="Dosis"/>
                <a:cs typeface="Dosis"/>
              </a:rPr>
              <a:t>            </a:t>
            </a:r>
            <a:r>
              <a:rPr lang="fr-FR" sz="1200" b="1">
                <a:solidFill>
                  <a:srgbClr val="FFFFFF"/>
                </a:solidFill>
                <a:latin typeface="Dosis"/>
                <a:ea typeface="Dosis"/>
                <a:cs typeface="Dosis"/>
              </a:rPr>
              <a:t>             </a:t>
            </a:r>
            <a:endParaRPr lang="fr-FR" sz="1100"/>
          </a:p>
        </p:txBody>
      </p:sp>
      <p:pic>
        <p:nvPicPr>
          <p:cNvPr id="24" name="Google Shape;743;p98">
            <a:extLst>
              <a:ext uri="{FF2B5EF4-FFF2-40B4-BE49-F238E27FC236}">
                <a16:creationId xmlns:a16="http://schemas.microsoft.com/office/drawing/2014/main" id="{3C8FAB56-B905-B4D3-C85A-B1EC17789934}"/>
              </a:ext>
            </a:extLst>
          </p:cNvPr>
          <p:cNvPicPr>
            <a:picLocks noChangeAspect="1"/>
          </p:cNvPicPr>
          <p:nvPr userDrawn="1"/>
        </p:nvPicPr>
        <p:blipFill>
          <a:blip r:embed="rId2">
            <a:alphaModFix/>
          </a:blip>
          <a:srcRect/>
          <a:stretch>
            <a:fillRect/>
          </a:stretch>
        </p:blipFill>
        <p:spPr>
          <a:xfrm>
            <a:off x="10400923" y="1260711"/>
            <a:ext cx="1519859" cy="1217796"/>
          </a:xfrm>
          <a:prstGeom prst="rect">
            <a:avLst/>
          </a:prstGeom>
          <a:noFill/>
          <a:ln cap="flat">
            <a:noFill/>
          </a:ln>
        </p:spPr>
      </p:pic>
      <p:sp>
        <p:nvSpPr>
          <p:cNvPr id="25" name="Google Shape;744;p98">
            <a:extLst>
              <a:ext uri="{FF2B5EF4-FFF2-40B4-BE49-F238E27FC236}">
                <a16:creationId xmlns:a16="http://schemas.microsoft.com/office/drawing/2014/main" id="{E352CC90-04F9-4FEC-7808-329A389DB36D}"/>
              </a:ext>
            </a:extLst>
          </p:cNvPr>
          <p:cNvSpPr txBox="1"/>
          <p:nvPr userDrawn="1"/>
        </p:nvSpPr>
        <p:spPr>
          <a:xfrm>
            <a:off x="10521700" y="140090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sz="1800" b="1"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1600" b="1"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26" name="Google Shape;745;p98">
            <a:extLst>
              <a:ext uri="{FF2B5EF4-FFF2-40B4-BE49-F238E27FC236}">
                <a16:creationId xmlns:a16="http://schemas.microsoft.com/office/drawing/2014/main" id="{3902D7DD-335C-B83B-FBF0-3461CEB92A0F}"/>
              </a:ext>
            </a:extLst>
          </p:cNvPr>
          <p:cNvSpPr txBox="1"/>
          <p:nvPr userDrawn="1"/>
        </p:nvSpPr>
        <p:spPr>
          <a:xfrm>
            <a:off x="10599248" y="1869610"/>
            <a:ext cx="1123203" cy="346210"/>
          </a:xfrm>
          <a:prstGeom prst="rect">
            <a:avLst/>
          </a:prstGeom>
          <a:noFill/>
          <a:ln cap="flat">
            <a:noFill/>
          </a:ln>
        </p:spPr>
        <p:txBody>
          <a:bodyPr vert="horz" wrap="square" lIns="68570" tIns="34271" rIns="68570" bIns="34271" anchor="t" anchorCtr="1" compatLnSpc="1">
            <a:spAutoFit/>
          </a:bodyPr>
          <a:lstStyle/>
          <a:p>
            <a:pPr algn="ctr" defTabSz="914378">
              <a:buClrTx/>
              <a:defRPr sz="1800" b="0" i="0" u="none" strike="noStrike" kern="0" cap="none" spc="0" baseline="0">
                <a:solidFill>
                  <a:srgbClr val="000000"/>
                </a:solidFill>
                <a:uFillTx/>
              </a:defRPr>
            </a:pPr>
            <a:r>
              <a:rPr lang="fr-FR" sz="1800" b="1" dirty="0">
                <a:solidFill>
                  <a:srgbClr val="FCBF18"/>
                </a:solidFill>
                <a:latin typeface="Calibri" panose="020F0502020204030204" pitchFamily="34" charset="0"/>
                <a:ea typeface="Calibri" panose="020F0502020204030204" pitchFamily="34" charset="0"/>
                <a:cs typeface="Calibri" panose="020F0502020204030204" pitchFamily="34" charset="0"/>
              </a:rPr>
              <a:t> AC</a:t>
            </a:r>
          </a:p>
        </p:txBody>
      </p:sp>
      <p:pic>
        <p:nvPicPr>
          <p:cNvPr id="35" name="Google Shape;730;p98" descr="الصفحة الرئيسية">
            <a:extLst>
              <a:ext uri="{FF2B5EF4-FFF2-40B4-BE49-F238E27FC236}">
                <a16:creationId xmlns:a16="http://schemas.microsoft.com/office/drawing/2014/main" id="{022D203A-7644-5D55-624B-311DEAA3376B}"/>
              </a:ext>
            </a:extLst>
          </p:cNvPr>
          <p:cNvPicPr>
            <a:picLocks noChangeAspect="1"/>
          </p:cNvPicPr>
          <p:nvPr userDrawn="1"/>
        </p:nvPicPr>
        <p:blipFill>
          <a:blip r:embed="rId3">
            <a:alphaModFix/>
          </a:blip>
          <a:srcRect/>
          <a:stretch>
            <a:fillRect/>
          </a:stretch>
        </p:blipFill>
        <p:spPr>
          <a:xfrm>
            <a:off x="3668233" y="0"/>
            <a:ext cx="4855535" cy="736270"/>
          </a:xfrm>
          <a:prstGeom prst="rect">
            <a:avLst/>
          </a:prstGeom>
          <a:noFill/>
          <a:ln cap="flat">
            <a:noFill/>
          </a:ln>
        </p:spPr>
      </p:pic>
      <p:pic>
        <p:nvPicPr>
          <p:cNvPr id="37" name="Image 36">
            <a:extLst>
              <a:ext uri="{FF2B5EF4-FFF2-40B4-BE49-F238E27FC236}">
                <a16:creationId xmlns:a16="http://schemas.microsoft.com/office/drawing/2014/main" id="{837B2A9C-AEBD-FDF9-BC64-EAACB3B217F0}"/>
              </a:ext>
            </a:extLst>
          </p:cNvPr>
          <p:cNvPicPr>
            <a:picLocks noChangeAspect="1"/>
          </p:cNvPicPr>
          <p:nvPr userDrawn="1"/>
        </p:nvPicPr>
        <p:blipFill>
          <a:blip r:embed="rId4" cstate="print">
            <a:extLst>
              <a:ext uri="{BEBA8EAE-BF5A-486C-A8C5-ECC9F3942E4B}">
                <a14:imgProps xmlns:a14="http://schemas.microsoft.com/office/drawing/2010/main">
                  <a14:imgLayer r:embed="rId5">
                    <a14:imgEffect>
                      <a14:backgroundRemoval t="4785" b="94922" l="3125" r="93229">
                        <a14:foregroundMark x1="9049" y1="58594" x2="8594" y2="74023"/>
                        <a14:foregroundMark x1="4427" y1="77734" x2="15234" y2="91602"/>
                        <a14:foregroundMark x1="15234" y1="91602" x2="15625" y2="91895"/>
                        <a14:foregroundMark x1="3320" y1="77441" x2="4167" y2="82031"/>
                        <a14:foregroundMark x1="29492" y1="94922" x2="43359" y2="91016"/>
                        <a14:foregroundMark x1="43359" y1="91016" x2="43424" y2="91016"/>
                        <a14:foregroundMark x1="51563" y1="92773" x2="55143" y2="88379"/>
                        <a14:foregroundMark x1="85612" y1="86426" x2="93424" y2="78613"/>
                        <a14:foregroundMark x1="93424" y1="78613" x2="90039" y2="90918"/>
                        <a14:foregroundMark x1="57878" y1="8105" x2="75065" y2="8105"/>
                        <a14:foregroundMark x1="25521" y1="6836" x2="32747" y2="6836"/>
                        <a14:foregroundMark x1="58073" y1="5273" x2="66862" y2="4297"/>
                        <a14:foregroundMark x1="66862" y1="4297" x2="72331" y2="5469"/>
                        <a14:foregroundMark x1="72331" y1="5469" x2="73763" y2="4785"/>
                      </a14:backgroundRemoval>
                    </a14:imgEffect>
                  </a14:imgLayer>
                </a14:imgProps>
              </a:ext>
              <a:ext uri="{28A0092B-C50C-407E-A947-70E740481C1C}">
                <a14:useLocalDpi xmlns:a14="http://schemas.microsoft.com/office/drawing/2010/main" val="0"/>
              </a:ext>
            </a:extLst>
          </a:blip>
          <a:stretch>
            <a:fillRect/>
          </a:stretch>
        </p:blipFill>
        <p:spPr>
          <a:xfrm>
            <a:off x="7696201" y="3429000"/>
            <a:ext cx="4495799" cy="2997200"/>
          </a:xfrm>
          <a:prstGeom prst="rect">
            <a:avLst/>
          </a:prstGeom>
        </p:spPr>
      </p:pic>
      <p:sp>
        <p:nvSpPr>
          <p:cNvPr id="45" name="Espace réservé du texte 43">
            <a:extLst>
              <a:ext uri="{FF2B5EF4-FFF2-40B4-BE49-F238E27FC236}">
                <a16:creationId xmlns:a16="http://schemas.microsoft.com/office/drawing/2014/main" id="{7F5E0C99-8D40-CBB2-766A-713159421275}"/>
              </a:ext>
            </a:extLst>
          </p:cNvPr>
          <p:cNvSpPr>
            <a:spLocks noGrp="1"/>
          </p:cNvSpPr>
          <p:nvPr>
            <p:ph type="body" sz="quarter" idx="14" hasCustomPrompt="1"/>
          </p:nvPr>
        </p:nvSpPr>
        <p:spPr>
          <a:xfrm>
            <a:off x="10803924" y="1882678"/>
            <a:ext cx="356925" cy="346211"/>
          </a:xfrm>
        </p:spPr>
        <p:txBody>
          <a:bodyPr>
            <a:noAutofit/>
          </a:bodyPr>
          <a:lstStyle>
            <a:lvl1pPr marL="0" indent="0" algn="ctr" defTabSz="914378" rtl="0" eaLnBrk="1" latinLnBrk="0" hangingPunct="1">
              <a:buClrTx/>
              <a:buNone/>
              <a:def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7" name="Text Placeholder 6">
            <a:extLst>
              <a:ext uri="{FF2B5EF4-FFF2-40B4-BE49-F238E27FC236}">
                <a16:creationId xmlns:a16="http://schemas.microsoft.com/office/drawing/2014/main" id="{1F167873-4F2A-2E68-9DEA-31794E958BD3}"/>
              </a:ext>
            </a:extLst>
          </p:cNvPr>
          <p:cNvSpPr>
            <a:spLocks noGrp="1"/>
          </p:cNvSpPr>
          <p:nvPr>
            <p:ph type="body" sz="quarter" idx="19" hasCustomPrompt="1"/>
          </p:nvPr>
        </p:nvSpPr>
        <p:spPr>
          <a:xfrm>
            <a:off x="1686856" y="2366503"/>
            <a:ext cx="409473" cy="522000"/>
          </a:xfrm>
        </p:spPr>
        <p:txBody>
          <a:bodyPr/>
          <a:lstStyle>
            <a:lvl1pPr>
              <a:buNone/>
              <a:defRPr lang="fr-FR" sz="3000" b="1" i="0" u="none" strike="noStrike" kern="0" cap="none" spc="0" baseline="0" dirty="0">
                <a:solidFill>
                  <a:srgbClr val="0070C0"/>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8" name="TextBox 7">
            <a:extLst>
              <a:ext uri="{FF2B5EF4-FFF2-40B4-BE49-F238E27FC236}">
                <a16:creationId xmlns:a16="http://schemas.microsoft.com/office/drawing/2014/main" id="{99E42638-5610-A241-4463-6A085A6F726B}"/>
              </a:ext>
            </a:extLst>
          </p:cNvPr>
          <p:cNvSpPr txBox="1"/>
          <p:nvPr userDrawn="1"/>
        </p:nvSpPr>
        <p:spPr>
          <a:xfrm>
            <a:off x="391997" y="1378425"/>
            <a:ext cx="4993200" cy="831600"/>
          </a:xfrm>
          <a:prstGeom prst="rect">
            <a:avLst/>
          </a:prstGeom>
          <a:noFill/>
        </p:spPr>
        <p:txBody>
          <a:bodyPr wrap="square" rtlCol="0">
            <a:spAutoFit/>
          </a:bodyPr>
          <a:lstStyle/>
          <a:p>
            <a:pPr lvl="0"/>
            <a:r>
              <a:rPr lang="en-US" sz="5400" b="1" i="0" u="none" strike="noStrike" kern="0" cap="none" spc="0" baseline="0" dirty="0">
                <a:solidFill>
                  <a:srgbClr val="002060"/>
                </a:solidFill>
                <a:uFillTx/>
                <a:latin typeface="Calibri"/>
                <a:cs typeface="Calibri"/>
              </a:rPr>
              <a:t>Mathématiques</a:t>
            </a:r>
            <a:endParaRPr lang="fr-FR" sz="5400" b="1" i="0" u="none" strike="noStrike" kern="0" cap="none" spc="0" baseline="0" dirty="0">
              <a:solidFill>
                <a:srgbClr val="002060"/>
              </a:solidFill>
              <a:uFillTx/>
              <a:latin typeface="Calibri"/>
              <a:cs typeface="Calibri"/>
            </a:endParaRPr>
          </a:p>
        </p:txBody>
      </p:sp>
      <p:sp>
        <p:nvSpPr>
          <p:cNvPr id="9" name="TextBox 8">
            <a:extLst>
              <a:ext uri="{FF2B5EF4-FFF2-40B4-BE49-F238E27FC236}">
                <a16:creationId xmlns:a16="http://schemas.microsoft.com/office/drawing/2014/main" id="{D017F484-2477-B3F9-BE05-6957BC8C2899}"/>
              </a:ext>
            </a:extLst>
          </p:cNvPr>
          <p:cNvSpPr txBox="1"/>
          <p:nvPr userDrawn="1"/>
        </p:nvSpPr>
        <p:spPr>
          <a:xfrm>
            <a:off x="391997" y="2305050"/>
            <a:ext cx="1519200" cy="522000"/>
          </a:xfrm>
          <a:prstGeom prst="rect">
            <a:avLst/>
          </a:prstGeom>
          <a:noFill/>
        </p:spPr>
        <p:txBody>
          <a:bodyPr wrap="square" rtlCol="0">
            <a:spAutoFit/>
          </a:bodyPr>
          <a:lstStyle/>
          <a:p>
            <a:pPr lvl="0"/>
            <a:r>
              <a:rPr lang="en-US" sz="3000" b="1" i="0" u="none" strike="noStrike" kern="0" cap="none" spc="0" baseline="0" dirty="0">
                <a:solidFill>
                  <a:srgbClr val="0070C0"/>
                </a:solidFill>
                <a:uFillTx/>
                <a:latin typeface="Calibri" panose="020F0502020204030204" pitchFamily="34" charset="0"/>
                <a:cs typeface="Calibri" panose="020F0502020204030204" pitchFamily="34" charset="0"/>
              </a:rPr>
              <a:t>Période</a:t>
            </a:r>
            <a:endParaRPr lang="fr-FR" sz="3000" b="1" i="0" u="none" strike="noStrike" kern="0" cap="none" spc="0" baseline="0" dirty="0">
              <a:solidFill>
                <a:srgbClr val="0070C0"/>
              </a:solidFill>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81250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ônes pour l’élève">
    <p:bg>
      <p:bgPr>
        <a:solidFill>
          <a:srgbClr val="DCE6F2"/>
        </a:solidFill>
        <a:effectLst/>
      </p:bgPr>
    </p:bg>
    <p:spTree>
      <p:nvGrpSpPr>
        <p:cNvPr id="1" name=""/>
        <p:cNvGrpSpPr/>
        <p:nvPr/>
      </p:nvGrpSpPr>
      <p:grpSpPr>
        <a:xfrm>
          <a:off x="0" y="0"/>
          <a:ext cx="0" cy="0"/>
          <a:chOff x="0" y="0"/>
          <a:chExt cx="0" cy="0"/>
        </a:xfrm>
      </p:grpSpPr>
      <p:grpSp>
        <p:nvGrpSpPr>
          <p:cNvPr id="2" name="Groupe 20">
            <a:extLst>
              <a:ext uri="{FF2B5EF4-FFF2-40B4-BE49-F238E27FC236}">
                <a16:creationId xmlns:a16="http://schemas.microsoft.com/office/drawing/2014/main" id="{455484CA-69F8-E897-4194-227636DCF03E}"/>
              </a:ext>
            </a:extLst>
          </p:cNvPr>
          <p:cNvGrpSpPr/>
          <p:nvPr userDrawn="1"/>
        </p:nvGrpSpPr>
        <p:grpSpPr>
          <a:xfrm>
            <a:off x="863927" y="4507781"/>
            <a:ext cx="5760430" cy="603600"/>
            <a:chOff x="647945" y="3380837"/>
            <a:chExt cx="4320322" cy="452700"/>
          </a:xfrm>
        </p:grpSpPr>
        <p:sp>
          <p:nvSpPr>
            <p:cNvPr id="3" name="Google Shape;334;p53">
              <a:extLst>
                <a:ext uri="{FF2B5EF4-FFF2-40B4-BE49-F238E27FC236}">
                  <a16:creationId xmlns:a16="http://schemas.microsoft.com/office/drawing/2014/main" id="{F98C3186-68F4-DA75-23D3-C638DE9F3D4C}"/>
                </a:ext>
              </a:extLst>
            </p:cNvPr>
            <p:cNvSpPr txBox="1"/>
            <p:nvPr/>
          </p:nvSpPr>
          <p:spPr>
            <a:xfrm>
              <a:off x="1372968" y="3457186"/>
              <a:ext cx="3595299" cy="300002"/>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autonomie</a:t>
              </a:r>
              <a:endParaRPr lang="fr-FR" altLang="fr-FR" sz="2000" kern="0" dirty="0">
                <a:solidFill>
                  <a:srgbClr val="000000"/>
                </a:solidFill>
                <a:latin typeface="Calibri" panose="020F0502020204030204" pitchFamily="34" charset="0"/>
                <a:cs typeface="Calibri" panose="020F0502020204030204" pitchFamily="34" charset="0"/>
                <a:sym typeface="Arial"/>
              </a:endParaRPr>
            </a:p>
          </p:txBody>
        </p:sp>
        <p:pic>
          <p:nvPicPr>
            <p:cNvPr id="4" name="Google Shape;338;p53">
              <a:extLst>
                <a:ext uri="{FF2B5EF4-FFF2-40B4-BE49-F238E27FC236}">
                  <a16:creationId xmlns:a16="http://schemas.microsoft.com/office/drawing/2014/main" id="{EE8B5758-FC32-6DBC-FA34-8AD293E331F4}"/>
                </a:ext>
              </a:extLst>
            </p:cNvPr>
            <p:cNvPicPr preferRelativeResize="0"/>
            <p:nvPr/>
          </p:nvPicPr>
          <p:blipFill rotWithShape="1">
            <a:blip r:embed="rId2">
              <a:alphaModFix/>
            </a:blip>
            <a:srcRect/>
            <a:stretch/>
          </p:blipFill>
          <p:spPr>
            <a:xfrm>
              <a:off x="647945" y="3380837"/>
              <a:ext cx="460215" cy="452700"/>
            </a:xfrm>
            <a:prstGeom prst="rect">
              <a:avLst/>
            </a:prstGeom>
            <a:noFill/>
            <a:ln>
              <a:noFill/>
            </a:ln>
          </p:spPr>
        </p:pic>
      </p:grpSp>
      <p:grpSp>
        <p:nvGrpSpPr>
          <p:cNvPr id="5" name="Groupe 19">
            <a:extLst>
              <a:ext uri="{FF2B5EF4-FFF2-40B4-BE49-F238E27FC236}">
                <a16:creationId xmlns:a16="http://schemas.microsoft.com/office/drawing/2014/main" id="{6A2A93EC-87F6-95D1-5797-17C55B688302}"/>
              </a:ext>
            </a:extLst>
          </p:cNvPr>
          <p:cNvGrpSpPr/>
          <p:nvPr userDrawn="1"/>
        </p:nvGrpSpPr>
        <p:grpSpPr>
          <a:xfrm>
            <a:off x="884384" y="3752370"/>
            <a:ext cx="10372677" cy="498415"/>
            <a:chOff x="663288" y="2814277"/>
            <a:chExt cx="7779508" cy="373811"/>
          </a:xfrm>
        </p:grpSpPr>
        <p:sp>
          <p:nvSpPr>
            <p:cNvPr id="19" name="Google Shape;335;p53">
              <a:extLst>
                <a:ext uri="{FF2B5EF4-FFF2-40B4-BE49-F238E27FC236}">
                  <a16:creationId xmlns:a16="http://schemas.microsoft.com/office/drawing/2014/main" id="{16265EDD-5F5E-B918-CCF9-5A4977E0A2E1}"/>
                </a:ext>
              </a:extLst>
            </p:cNvPr>
            <p:cNvSpPr txBox="1"/>
            <p:nvPr/>
          </p:nvSpPr>
          <p:spPr>
            <a:xfrm>
              <a:off x="1372969" y="2851181"/>
              <a:ext cx="7069827" cy="300001"/>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binômes</a:t>
              </a:r>
            </a:p>
          </p:txBody>
        </p:sp>
        <p:pic>
          <p:nvPicPr>
            <p:cNvPr id="20" name="Google Shape;339;p53">
              <a:extLst>
                <a:ext uri="{FF2B5EF4-FFF2-40B4-BE49-F238E27FC236}">
                  <a16:creationId xmlns:a16="http://schemas.microsoft.com/office/drawing/2014/main" id="{43A7DB30-C267-63FA-52A5-387FE7EB2813}"/>
                </a:ext>
              </a:extLst>
            </p:cNvPr>
            <p:cNvPicPr preferRelativeResize="0"/>
            <p:nvPr/>
          </p:nvPicPr>
          <p:blipFill rotWithShape="1">
            <a:blip r:embed="rId3">
              <a:alphaModFix/>
            </a:blip>
            <a:srcRect/>
            <a:stretch/>
          </p:blipFill>
          <p:spPr>
            <a:xfrm>
              <a:off x="663288" y="2814277"/>
              <a:ext cx="413750" cy="373811"/>
            </a:xfrm>
            <a:prstGeom prst="rect">
              <a:avLst/>
            </a:prstGeom>
            <a:noFill/>
            <a:ln>
              <a:noFill/>
            </a:ln>
          </p:spPr>
        </p:pic>
      </p:grpSp>
      <p:grpSp>
        <p:nvGrpSpPr>
          <p:cNvPr id="21" name="Groupe 17">
            <a:extLst>
              <a:ext uri="{FF2B5EF4-FFF2-40B4-BE49-F238E27FC236}">
                <a16:creationId xmlns:a16="http://schemas.microsoft.com/office/drawing/2014/main" id="{AB8F74CF-5AE3-7B7C-8F1A-7138C5479B0F}"/>
              </a:ext>
            </a:extLst>
          </p:cNvPr>
          <p:cNvGrpSpPr/>
          <p:nvPr userDrawn="1"/>
        </p:nvGrpSpPr>
        <p:grpSpPr>
          <a:xfrm>
            <a:off x="887673" y="2319672"/>
            <a:ext cx="6840126" cy="498414"/>
            <a:chOff x="657162" y="1688359"/>
            <a:chExt cx="5130094" cy="373810"/>
          </a:xfrm>
        </p:grpSpPr>
        <p:pic>
          <p:nvPicPr>
            <p:cNvPr id="22" name="Google Shape;289;p51">
              <a:extLst>
                <a:ext uri="{FF2B5EF4-FFF2-40B4-BE49-F238E27FC236}">
                  <a16:creationId xmlns:a16="http://schemas.microsoft.com/office/drawing/2014/main" id="{AF9116B7-A8C5-1AC9-6D6A-06E46B310BA3}"/>
                </a:ext>
              </a:extLst>
            </p:cNvPr>
            <p:cNvPicPr preferRelativeResize="0"/>
            <p:nvPr/>
          </p:nvPicPr>
          <p:blipFill rotWithShape="1">
            <a:blip r:embed="rId4">
              <a:alphaModFix/>
            </a:blip>
            <a:srcRect/>
            <a:stretch/>
          </p:blipFill>
          <p:spPr>
            <a:xfrm>
              <a:off x="657162" y="1688359"/>
              <a:ext cx="417704" cy="373810"/>
            </a:xfrm>
            <a:prstGeom prst="rect">
              <a:avLst/>
            </a:prstGeom>
            <a:noFill/>
            <a:ln>
              <a:noFill/>
            </a:ln>
          </p:spPr>
        </p:pic>
        <p:sp>
          <p:nvSpPr>
            <p:cNvPr id="23" name="Google Shape;290;p51">
              <a:extLst>
                <a:ext uri="{FF2B5EF4-FFF2-40B4-BE49-F238E27FC236}">
                  <a16:creationId xmlns:a16="http://schemas.microsoft.com/office/drawing/2014/main" id="{7C2661D8-C739-826A-F71A-B0D3928B2B2F}"/>
                </a:ext>
              </a:extLst>
            </p:cNvPr>
            <p:cNvSpPr txBox="1"/>
            <p:nvPr/>
          </p:nvSpPr>
          <p:spPr>
            <a:xfrm>
              <a:off x="1364376" y="1725263"/>
              <a:ext cx="4422880" cy="300001"/>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écoutent l’enseignant avec attention</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grpSp>
        <p:nvGrpSpPr>
          <p:cNvPr id="24" name="Groupe 16">
            <a:extLst>
              <a:ext uri="{FF2B5EF4-FFF2-40B4-BE49-F238E27FC236}">
                <a16:creationId xmlns:a16="http://schemas.microsoft.com/office/drawing/2014/main" id="{55116010-721E-395D-81F9-3AB0089260C9}"/>
              </a:ext>
            </a:extLst>
          </p:cNvPr>
          <p:cNvGrpSpPr/>
          <p:nvPr userDrawn="1"/>
        </p:nvGrpSpPr>
        <p:grpSpPr>
          <a:xfrm>
            <a:off x="954798" y="1692132"/>
            <a:ext cx="5669559" cy="426303"/>
            <a:chOff x="716099" y="1269098"/>
            <a:chExt cx="4252169" cy="319727"/>
          </a:xfrm>
        </p:grpSpPr>
        <p:sp>
          <p:nvSpPr>
            <p:cNvPr id="25" name="Google Shape;293;p51">
              <a:extLst>
                <a:ext uri="{FF2B5EF4-FFF2-40B4-BE49-F238E27FC236}">
                  <a16:creationId xmlns:a16="http://schemas.microsoft.com/office/drawing/2014/main" id="{7032D0E0-EBEC-53E8-0B49-48526A3D36F9}"/>
                </a:ext>
              </a:extLst>
            </p:cNvPr>
            <p:cNvSpPr txBox="1"/>
            <p:nvPr/>
          </p:nvSpPr>
          <p:spPr>
            <a:xfrm>
              <a:off x="1372969" y="1278960"/>
              <a:ext cx="3595299"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lèvent la main pour participer</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26" name="Google Shape;294;p51" descr="Lever la main - Icônes mains et gestes gratuites">
              <a:extLst>
                <a:ext uri="{FF2B5EF4-FFF2-40B4-BE49-F238E27FC236}">
                  <a16:creationId xmlns:a16="http://schemas.microsoft.com/office/drawing/2014/main" id="{2ACEC901-186A-BF79-835B-E57B82F459EF}"/>
                </a:ext>
              </a:extLst>
            </p:cNvPr>
            <p:cNvPicPr preferRelativeResize="0"/>
            <p:nvPr/>
          </p:nvPicPr>
          <p:blipFill rotWithShape="1">
            <a:blip r:embed="rId5">
              <a:alphaModFix/>
            </a:blip>
            <a:srcRect/>
            <a:stretch/>
          </p:blipFill>
          <p:spPr>
            <a:xfrm>
              <a:off x="716099" y="1269098"/>
              <a:ext cx="405665" cy="319727"/>
            </a:xfrm>
            <a:prstGeom prst="rect">
              <a:avLst/>
            </a:prstGeom>
            <a:noFill/>
            <a:ln>
              <a:noFill/>
            </a:ln>
          </p:spPr>
        </p:pic>
      </p:grpSp>
      <p:grpSp>
        <p:nvGrpSpPr>
          <p:cNvPr id="27" name="Groupe 4">
            <a:extLst>
              <a:ext uri="{FF2B5EF4-FFF2-40B4-BE49-F238E27FC236}">
                <a16:creationId xmlns:a16="http://schemas.microsoft.com/office/drawing/2014/main" id="{A476E449-2EDB-16AA-E1CA-9C17502AAE06}"/>
              </a:ext>
            </a:extLst>
          </p:cNvPr>
          <p:cNvGrpSpPr/>
          <p:nvPr userDrawn="1"/>
        </p:nvGrpSpPr>
        <p:grpSpPr>
          <a:xfrm>
            <a:off x="863575" y="916351"/>
            <a:ext cx="6681334" cy="603600"/>
            <a:chOff x="915782" y="892042"/>
            <a:chExt cx="6681334" cy="603600"/>
          </a:xfrm>
        </p:grpSpPr>
        <p:sp>
          <p:nvSpPr>
            <p:cNvPr id="28" name="Google Shape;333;p53">
              <a:extLst>
                <a:ext uri="{FF2B5EF4-FFF2-40B4-BE49-F238E27FC236}">
                  <a16:creationId xmlns:a16="http://schemas.microsoft.com/office/drawing/2014/main" id="{DFD7CD4B-7B90-E1D3-21AD-ACB5739F4ED9}"/>
                </a:ext>
              </a:extLst>
            </p:cNvPr>
            <p:cNvSpPr txBox="1"/>
            <p:nvPr/>
          </p:nvSpPr>
          <p:spPr>
            <a:xfrm>
              <a:off x="1882832" y="949173"/>
              <a:ext cx="57142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utilisent l’ardoise pour répondre</a:t>
              </a:r>
              <a:endParaRPr sz="2000" kern="0" dirty="0">
                <a:solidFill>
                  <a:srgbClr val="000000"/>
                </a:solidFill>
                <a:latin typeface="Calibri" panose="020F0502020204030204" pitchFamily="34" charset="0"/>
                <a:cs typeface="Calibri" panose="020F0502020204030204" pitchFamily="34" charset="0"/>
                <a:sym typeface="Arial"/>
              </a:endParaRPr>
            </a:p>
          </p:txBody>
        </p:sp>
        <p:grpSp>
          <p:nvGrpSpPr>
            <p:cNvPr id="29" name="Groupe 26">
              <a:extLst>
                <a:ext uri="{FF2B5EF4-FFF2-40B4-BE49-F238E27FC236}">
                  <a16:creationId xmlns:a16="http://schemas.microsoft.com/office/drawing/2014/main" id="{A0ECEF0B-4454-0780-970F-F29223465F33}"/>
                </a:ext>
              </a:extLst>
            </p:cNvPr>
            <p:cNvGrpSpPr/>
            <p:nvPr/>
          </p:nvGrpSpPr>
          <p:grpSpPr>
            <a:xfrm>
              <a:off x="915782" y="892042"/>
              <a:ext cx="632111" cy="603600"/>
              <a:chOff x="779845" y="4335989"/>
              <a:chExt cx="442253" cy="575842"/>
            </a:xfrm>
          </p:grpSpPr>
          <p:pic>
            <p:nvPicPr>
              <p:cNvPr id="30" name="Google Shape;307;p51" descr="Une image contenant Dessin animé, clipart, Animation, illustration&#10;&#10;Description générée automatiquement">
                <a:extLst>
                  <a:ext uri="{FF2B5EF4-FFF2-40B4-BE49-F238E27FC236}">
                    <a16:creationId xmlns:a16="http://schemas.microsoft.com/office/drawing/2014/main" id="{631B41C6-5093-1874-B93F-DF1E71265567}"/>
                  </a:ext>
                </a:extLst>
              </p:cNvPr>
              <p:cNvPicPr preferRelativeResize="0"/>
              <p:nvPr/>
            </p:nvPicPr>
            <p:blipFill rotWithShape="1">
              <a:blip r:embed="rId6">
                <a:alphaModFix/>
              </a:blip>
              <a:srcRect l="18242" t="9344" r="18458" b="23864"/>
              <a:stretch/>
            </p:blipFill>
            <p:spPr>
              <a:xfrm>
                <a:off x="779845" y="4335989"/>
                <a:ext cx="442253" cy="575842"/>
              </a:xfrm>
              <a:prstGeom prst="rect">
                <a:avLst/>
              </a:prstGeom>
              <a:noFill/>
              <a:ln>
                <a:noFill/>
              </a:ln>
            </p:spPr>
          </p:pic>
          <p:sp>
            <p:nvSpPr>
              <p:cNvPr id="31" name="Rectangle 30">
                <a:extLst>
                  <a:ext uri="{FF2B5EF4-FFF2-40B4-BE49-F238E27FC236}">
                    <a16:creationId xmlns:a16="http://schemas.microsoft.com/office/drawing/2014/main" id="{B7B9C88E-B244-D0E5-DBC7-CAAEF4B2E030}"/>
                  </a:ext>
                </a:extLst>
              </p:cNvPr>
              <p:cNvSpPr/>
              <p:nvPr/>
            </p:nvSpPr>
            <p:spPr>
              <a:xfrm>
                <a:off x="1078544" y="4438901"/>
                <a:ext cx="126559" cy="89253"/>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dirty="0">
                  <a:solidFill>
                    <a:srgbClr val="FFFFFF"/>
                  </a:solidFill>
                  <a:latin typeface="Calibri" panose="020F0502020204030204" pitchFamily="34" charset="0"/>
                  <a:cs typeface="Calibri" panose="020F0502020204030204" pitchFamily="34" charset="0"/>
                  <a:sym typeface="Arial"/>
                </a:endParaRPr>
              </a:p>
            </p:txBody>
          </p:sp>
        </p:grpSp>
      </p:grpSp>
      <p:grpSp>
        <p:nvGrpSpPr>
          <p:cNvPr id="32" name="Groupe 18">
            <a:extLst>
              <a:ext uri="{FF2B5EF4-FFF2-40B4-BE49-F238E27FC236}">
                <a16:creationId xmlns:a16="http://schemas.microsoft.com/office/drawing/2014/main" id="{F3573989-899D-DD36-F65B-31E027EEE3BF}"/>
              </a:ext>
            </a:extLst>
          </p:cNvPr>
          <p:cNvGrpSpPr/>
          <p:nvPr userDrawn="1"/>
        </p:nvGrpSpPr>
        <p:grpSpPr>
          <a:xfrm>
            <a:off x="915782" y="3014983"/>
            <a:ext cx="8342891" cy="482880"/>
            <a:chOff x="686836" y="2261237"/>
            <a:chExt cx="6257168" cy="362160"/>
          </a:xfrm>
        </p:grpSpPr>
        <p:sp>
          <p:nvSpPr>
            <p:cNvPr id="33" name="Google Shape;295;p51">
              <a:extLst>
                <a:ext uri="{FF2B5EF4-FFF2-40B4-BE49-F238E27FC236}">
                  <a16:creationId xmlns:a16="http://schemas.microsoft.com/office/drawing/2014/main" id="{6D8A138A-8404-BF79-B7CE-ED709CE3DE1C}"/>
                </a:ext>
              </a:extLst>
            </p:cNvPr>
            <p:cNvSpPr txBox="1"/>
            <p:nvPr/>
          </p:nvSpPr>
          <p:spPr>
            <a:xfrm>
              <a:off x="1372968" y="2323395"/>
              <a:ext cx="5571036"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élèvent gardent des traces écrites sur les livrets ou leurs cahiers</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nvGrpSpPr>
            <p:cNvPr id="34" name="Groupe 37">
              <a:extLst>
                <a:ext uri="{FF2B5EF4-FFF2-40B4-BE49-F238E27FC236}">
                  <a16:creationId xmlns:a16="http://schemas.microsoft.com/office/drawing/2014/main" id="{D258F6F1-54E9-CC65-6804-B72492331640}"/>
                </a:ext>
              </a:extLst>
            </p:cNvPr>
            <p:cNvGrpSpPr/>
            <p:nvPr/>
          </p:nvGrpSpPr>
          <p:grpSpPr>
            <a:xfrm>
              <a:off x="686836" y="2261237"/>
              <a:ext cx="413750" cy="353971"/>
              <a:chOff x="10280460" y="4850932"/>
              <a:chExt cx="630930" cy="588164"/>
            </a:xfrm>
          </p:grpSpPr>
          <p:pic>
            <p:nvPicPr>
              <p:cNvPr id="35" name="Picture 7">
                <a:extLst>
                  <a:ext uri="{FF2B5EF4-FFF2-40B4-BE49-F238E27FC236}">
                    <a16:creationId xmlns:a16="http://schemas.microsoft.com/office/drawing/2014/main" id="{D769BB9A-B098-79E1-8239-99CA09660C46}"/>
                  </a:ext>
                </a:extLst>
              </p:cNvPr>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36" name="Picture 7">
                <a:extLst>
                  <a:ext uri="{FF2B5EF4-FFF2-40B4-BE49-F238E27FC236}">
                    <a16:creationId xmlns:a16="http://schemas.microsoft.com/office/drawing/2014/main" id="{C784C1E5-128D-2566-862A-59901DE4B6A7}"/>
                  </a:ext>
                </a:extLst>
              </p:cNvPr>
              <p:cNvPicPr>
                <a:picLocks noChangeAspect="1"/>
              </p:cNvPicPr>
              <p:nvPr/>
            </p:nvPicPr>
            <p:blipFill>
              <a:blip r:embed="rId8"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sp>
        <p:nvSpPr>
          <p:cNvPr id="37" name="Google Shape;291;p51">
            <a:extLst>
              <a:ext uri="{FF2B5EF4-FFF2-40B4-BE49-F238E27FC236}">
                <a16:creationId xmlns:a16="http://schemas.microsoft.com/office/drawing/2014/main" id="{A40F8BC1-7C32-736A-15E5-657A517D14A8}"/>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l’élève</a:t>
            </a:r>
            <a:endParaRPr lang="fr-FR" sz="1867" kern="0" dirty="0">
              <a:solidFill>
                <a:srgbClr val="000000"/>
              </a:solidFill>
              <a:latin typeface="Calibri" panose="020F0502020204030204" pitchFamily="34" charset="0"/>
              <a:cs typeface="Calibri" panose="020F0502020204030204" pitchFamily="34" charset="0"/>
              <a:sym typeface="Arial"/>
            </a:endParaRPr>
          </a:p>
        </p:txBody>
      </p:sp>
      <p:sp>
        <p:nvSpPr>
          <p:cNvPr id="38" name="Google Shape;335;p53">
            <a:extLst>
              <a:ext uri="{FF2B5EF4-FFF2-40B4-BE49-F238E27FC236}">
                <a16:creationId xmlns:a16="http://schemas.microsoft.com/office/drawing/2014/main" id="{2369AF76-2833-62D1-EB9E-5C27BDD16343}"/>
              </a:ext>
            </a:extLst>
          </p:cNvPr>
          <p:cNvSpPr txBox="1"/>
          <p:nvPr userDrawn="1"/>
        </p:nvSpPr>
        <p:spPr>
          <a:xfrm>
            <a:off x="1830624" y="5422784"/>
            <a:ext cx="4867240"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MA" sz="2000" b="1" kern="0" dirty="0">
                <a:solidFill>
                  <a:srgbClr val="44546A"/>
                </a:solidFill>
                <a:latin typeface="Calibri" panose="020F0502020204030204" pitchFamily="34" charset="0"/>
                <a:ea typeface="Calibri"/>
                <a:cs typeface="Calibri" panose="020F0502020204030204" pitchFamily="34" charset="0"/>
                <a:sym typeface="Calibri"/>
              </a:rPr>
              <a:t>L</a:t>
            </a:r>
            <a:r>
              <a:rPr lang="fr" sz="2000" b="1" kern="0" dirty="0">
                <a:solidFill>
                  <a:srgbClr val="44546A"/>
                </a:solidFill>
                <a:latin typeface="Calibri" panose="020F0502020204030204" pitchFamily="34" charset="0"/>
                <a:ea typeface="Calibri"/>
                <a:cs typeface="Calibri" panose="020F0502020204030204" pitchFamily="34" charset="0"/>
                <a:sym typeface="Calibri"/>
              </a:rPr>
              <a:t>es élèves passent au tableau</a:t>
            </a:r>
            <a:endParaRPr sz="2000" kern="0" dirty="0">
              <a:solidFill>
                <a:srgbClr val="000000"/>
              </a:solidFill>
              <a:latin typeface="Calibri" panose="020F0502020204030204" pitchFamily="34" charset="0"/>
              <a:cs typeface="Calibri" panose="020F0502020204030204" pitchFamily="34" charset="0"/>
              <a:sym typeface="Arial"/>
            </a:endParaRPr>
          </a:p>
        </p:txBody>
      </p:sp>
      <p:pic>
        <p:nvPicPr>
          <p:cNvPr id="39" name="Picture 1">
            <a:extLst>
              <a:ext uri="{FF2B5EF4-FFF2-40B4-BE49-F238E27FC236}">
                <a16:creationId xmlns:a16="http://schemas.microsoft.com/office/drawing/2014/main" id="{6AE998C4-B93B-EDF2-241A-2D56A1D7A190}"/>
              </a:ext>
            </a:extLst>
          </p:cNvPr>
          <p:cNvPicPr>
            <a:picLocks noChangeAspect="1"/>
          </p:cNvPicPr>
          <p:nvPr userDrawn="1"/>
        </p:nvPicPr>
        <p:blipFill>
          <a:blip r:embed="rId9" cstate="hqprint">
            <a:extLst>
              <a:ext uri="{BEBA8EAE-BF5A-486C-A8C5-ECC9F3942E4B}">
                <a14:imgProps xmlns:a14="http://schemas.microsoft.com/office/drawing/2010/main">
                  <a14:imgLayer r:embed="rId10">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863575" y="5298758"/>
            <a:ext cx="648055" cy="648055"/>
          </a:xfrm>
          <a:prstGeom prst="rect">
            <a:avLst/>
          </a:prstGeom>
        </p:spPr>
      </p:pic>
    </p:spTree>
    <p:extLst>
      <p:ext uri="{BB962C8B-B14F-4D97-AF65-F5344CB8AC3E}">
        <p14:creationId xmlns:p14="http://schemas.microsoft.com/office/powerpoint/2010/main" val="781240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tériel nécessaire">
    <p:bg>
      <p:bgPr>
        <a:solidFill>
          <a:srgbClr val="DCE6F2"/>
        </a:solidFill>
        <a:effectLst/>
      </p:bgPr>
    </p:bg>
    <p:spTree>
      <p:nvGrpSpPr>
        <p:cNvPr id="1" name=""/>
        <p:cNvGrpSpPr/>
        <p:nvPr/>
      </p:nvGrpSpPr>
      <p:grpSpPr>
        <a:xfrm>
          <a:off x="0" y="0"/>
          <a:ext cx="0" cy="0"/>
          <a:chOff x="0" y="0"/>
          <a:chExt cx="0" cy="0"/>
        </a:xfrm>
      </p:grpSpPr>
      <p:grpSp>
        <p:nvGrpSpPr>
          <p:cNvPr id="6" name="Google Shape;250;p28">
            <a:extLst>
              <a:ext uri="{FF2B5EF4-FFF2-40B4-BE49-F238E27FC236}">
                <a16:creationId xmlns:a16="http://schemas.microsoft.com/office/drawing/2014/main" id="{A8360E5E-9716-211B-4AB4-F30E96005C08}"/>
              </a:ext>
            </a:extLst>
          </p:cNvPr>
          <p:cNvGrpSpPr/>
          <p:nvPr userDrawn="1"/>
        </p:nvGrpSpPr>
        <p:grpSpPr>
          <a:xfrm>
            <a:off x="1306286" y="1032992"/>
            <a:ext cx="9579427" cy="5403036"/>
            <a:chOff x="1619475" y="1029778"/>
            <a:chExt cx="6095701" cy="3804525"/>
          </a:xfrm>
        </p:grpSpPr>
        <p:sp>
          <p:nvSpPr>
            <p:cNvPr id="7" name="Google Shape;251;p28">
              <a:extLst>
                <a:ext uri="{FF2B5EF4-FFF2-40B4-BE49-F238E27FC236}">
                  <a16:creationId xmlns:a16="http://schemas.microsoft.com/office/drawing/2014/main" id="{FA17CCFF-EE09-3EC4-5D73-7FB52CE5990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a:solidFill>
                  <a:srgbClr val="FFFFFF"/>
                </a:solidFill>
                <a:latin typeface="Calibri" panose="020F0502020204030204" pitchFamily="34" charset="0"/>
                <a:ea typeface="Calibri"/>
                <a:cs typeface="Calibri" panose="020F0502020204030204" pitchFamily="34" charset="0"/>
                <a:sym typeface="Arial"/>
              </a:endParaRPr>
            </a:p>
          </p:txBody>
        </p:sp>
        <p:sp>
          <p:nvSpPr>
            <p:cNvPr id="8" name="Google Shape;252;p28">
              <a:extLst>
                <a:ext uri="{FF2B5EF4-FFF2-40B4-BE49-F238E27FC236}">
                  <a16:creationId xmlns:a16="http://schemas.microsoft.com/office/drawing/2014/main" id="{ECBB120E-536C-8FEB-869A-62ABAFAC3241}"/>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9" name="Google Shape;255;p28">
            <a:extLst>
              <a:ext uri="{FF2B5EF4-FFF2-40B4-BE49-F238E27FC236}">
                <a16:creationId xmlns:a16="http://schemas.microsoft.com/office/drawing/2014/main" id="{A70412DC-1D3C-A7CC-7D08-6DA571BCD97C}"/>
              </a:ext>
            </a:extLst>
          </p:cNvPr>
          <p:cNvSpPr/>
          <p:nvPr userDrawn="1"/>
        </p:nvSpPr>
        <p:spPr>
          <a:xfrm>
            <a:off x="948075" y="181482"/>
            <a:ext cx="3947196" cy="584801"/>
          </a:xfrm>
          <a:prstGeom prst="rect">
            <a:avLst/>
          </a:prstGeom>
          <a:noFill/>
          <a:ln cap="flat">
            <a:noFill/>
            <a:prstDash val="solid"/>
          </a:ln>
        </p:spPr>
        <p:txBody>
          <a:bodyPr vert="horz" wrap="square" lIns="91427" tIns="45695" rIns="91427" bIns="45695" anchor="t" anchorCtr="0" compatLnSpc="1">
            <a:noAutofit/>
          </a:bodyPr>
          <a:lstStyle/>
          <a:p>
            <a:pPr defTabSz="457189">
              <a:lnSpc>
                <a:spcPct val="90000"/>
              </a:lnSpc>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panose="020F0502020204030204" pitchFamily="34" charset="0"/>
                <a:cs typeface="Calibri" panose="020F0502020204030204" pitchFamily="34" charset="0"/>
                <a:sym typeface="Arial"/>
              </a:rPr>
              <a:t>Matériel nécessaire</a:t>
            </a:r>
          </a:p>
        </p:txBody>
      </p:sp>
      <p:sp>
        <p:nvSpPr>
          <p:cNvPr id="10" name="Google Shape;995;p109">
            <a:extLst>
              <a:ext uri="{FF2B5EF4-FFF2-40B4-BE49-F238E27FC236}">
                <a16:creationId xmlns:a16="http://schemas.microsoft.com/office/drawing/2014/main" id="{22D538A4-3182-65C8-6ABA-050037FC3F41}"/>
              </a:ext>
            </a:extLst>
          </p:cNvPr>
          <p:cNvSpPr txBox="1"/>
          <p:nvPr userDrawn="1"/>
        </p:nvSpPr>
        <p:spPr>
          <a:xfrm>
            <a:off x="1508625" y="1416789"/>
            <a:ext cx="4266849"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lnSpc>
                <a:spcPct val="130000"/>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l’enseignant</a:t>
            </a:r>
          </a:p>
        </p:txBody>
      </p:sp>
      <p:sp>
        <p:nvSpPr>
          <p:cNvPr id="11" name="Google Shape;996;p109">
            <a:extLst>
              <a:ext uri="{FF2B5EF4-FFF2-40B4-BE49-F238E27FC236}">
                <a16:creationId xmlns:a16="http://schemas.microsoft.com/office/drawing/2014/main" id="{66364002-3C43-EA1F-98DB-2415C1736FA0}"/>
              </a:ext>
            </a:extLst>
          </p:cNvPr>
          <p:cNvSpPr txBox="1"/>
          <p:nvPr userDrawn="1"/>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l’élève</a:t>
            </a:r>
          </a:p>
        </p:txBody>
      </p:sp>
      <p:pic>
        <p:nvPicPr>
          <p:cNvPr id="13" name="Picture 12">
            <a:extLst>
              <a:ext uri="{FF2B5EF4-FFF2-40B4-BE49-F238E27FC236}">
                <a16:creationId xmlns:a16="http://schemas.microsoft.com/office/drawing/2014/main" id="{90826B0B-A604-22AA-6B36-0CE111A5321B}"/>
              </a:ext>
            </a:extLst>
          </p:cNvPr>
          <p:cNvPicPr>
            <a:picLocks noChangeAspect="1"/>
          </p:cNvPicPr>
          <p:nvPr userDrawn="1"/>
        </p:nvPicPr>
        <p:blipFill>
          <a:blip r:embed="rId2">
            <a:clrChange>
              <a:clrFrom>
                <a:srgbClr val="FFFFFF"/>
              </a:clrFrom>
              <a:clrTo>
                <a:srgbClr val="FFFFFF">
                  <a:alpha val="0"/>
                </a:srgbClr>
              </a:clrTo>
            </a:clrChange>
          </a:blip>
          <a:stretch>
            <a:fillRect/>
          </a:stretch>
        </p:blipFill>
        <p:spPr>
          <a:xfrm rot="19675284">
            <a:off x="8544238" y="4865352"/>
            <a:ext cx="1564020" cy="174252"/>
          </a:xfrm>
          <a:prstGeom prst="rect">
            <a:avLst/>
          </a:prstGeom>
        </p:spPr>
      </p:pic>
      <p:pic>
        <p:nvPicPr>
          <p:cNvPr id="14" name="Picture 13">
            <a:extLst>
              <a:ext uri="{FF2B5EF4-FFF2-40B4-BE49-F238E27FC236}">
                <a16:creationId xmlns:a16="http://schemas.microsoft.com/office/drawing/2014/main" id="{F8EC4882-7C52-C087-E415-A9FE7DECFDEF}"/>
              </a:ext>
            </a:extLst>
          </p:cNvPr>
          <p:cNvPicPr>
            <a:picLocks noChangeAspect="1"/>
          </p:cNvPicPr>
          <p:nvPr userDrawn="1"/>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8786281" y="2316888"/>
            <a:ext cx="1478097" cy="1109845"/>
          </a:xfrm>
          <a:prstGeom prst="rect">
            <a:avLst/>
          </a:prstGeom>
          <a:ln w="19050">
            <a:no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A0BC54C1-3967-5578-4E72-B4CAFC18A08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492110" y="5381605"/>
            <a:ext cx="413335" cy="397411"/>
          </a:xfrm>
          <a:prstGeom prst="rect">
            <a:avLst/>
          </a:prstGeom>
        </p:spPr>
      </p:pic>
      <p:pic>
        <p:nvPicPr>
          <p:cNvPr id="40" name="Picture 4">
            <a:extLst>
              <a:ext uri="{FF2B5EF4-FFF2-40B4-BE49-F238E27FC236}">
                <a16:creationId xmlns:a16="http://schemas.microsoft.com/office/drawing/2014/main" id="{CC630518-916E-ACA4-D8BB-8D1B317C61B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769475" y="4700745"/>
            <a:ext cx="1491516" cy="108039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1" name="ZoneTexte 10">
            <a:extLst>
              <a:ext uri="{FF2B5EF4-FFF2-40B4-BE49-F238E27FC236}">
                <a16:creationId xmlns:a16="http://schemas.microsoft.com/office/drawing/2014/main" id="{136304CA-9344-CA01-AF56-88EE7AC7B643}"/>
              </a:ext>
            </a:extLst>
          </p:cNvPr>
          <p:cNvSpPr txBox="1"/>
          <p:nvPr userDrawn="1"/>
        </p:nvSpPr>
        <p:spPr>
          <a:xfrm>
            <a:off x="8617364" y="3426733"/>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Cahier de l’élève</a:t>
            </a:r>
          </a:p>
        </p:txBody>
      </p:sp>
      <p:sp>
        <p:nvSpPr>
          <p:cNvPr id="42" name="Rectangle 41">
            <a:extLst>
              <a:ext uri="{FF2B5EF4-FFF2-40B4-BE49-F238E27FC236}">
                <a16:creationId xmlns:a16="http://schemas.microsoft.com/office/drawing/2014/main" id="{33213196-BB7D-7049-E6FD-D6A3E6F126B3}"/>
              </a:ext>
            </a:extLst>
          </p:cNvPr>
          <p:cNvSpPr/>
          <p:nvPr userDrawn="1"/>
        </p:nvSpPr>
        <p:spPr>
          <a:xfrm>
            <a:off x="4218715" y="3878375"/>
            <a:ext cx="1349291" cy="600164"/>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Fiche technique de préparation de la séance</a:t>
            </a:r>
          </a:p>
        </p:txBody>
      </p:sp>
      <p:pic>
        <p:nvPicPr>
          <p:cNvPr id="43" name="Image 20">
            <a:extLst>
              <a:ext uri="{FF2B5EF4-FFF2-40B4-BE49-F238E27FC236}">
                <a16:creationId xmlns:a16="http://schemas.microsoft.com/office/drawing/2014/main" id="{F7D6FA7E-4E73-2155-87D8-FD7655791AF4}"/>
              </a:ext>
            </a:extLst>
          </p:cNvPr>
          <p:cNvPicPr>
            <a:picLocks noChangeAspect="1"/>
          </p:cNvPicPr>
          <p:nvPr userDrawn="1"/>
        </p:nvPicPr>
        <p:blipFill>
          <a:blip r:embed="rId6"/>
          <a:stretch>
            <a:fillRect/>
          </a:stretch>
        </p:blipFill>
        <p:spPr>
          <a:xfrm>
            <a:off x="4010586" y="2316888"/>
            <a:ext cx="1765551" cy="1457749"/>
          </a:xfrm>
          <a:prstGeom prst="rect">
            <a:avLst/>
          </a:prstGeom>
          <a:ln>
            <a:solidFill>
              <a:schemeClr val="accent1"/>
            </a:solidFill>
          </a:ln>
          <a:effectLst>
            <a:outerShdw blurRad="50800" dist="38100" dir="2700000" algn="tl" rotWithShape="0">
              <a:prstClr val="black">
                <a:alpha val="40000"/>
              </a:prstClr>
            </a:outerShdw>
          </a:effectLst>
        </p:spPr>
      </p:pic>
      <p:sp>
        <p:nvSpPr>
          <p:cNvPr id="44" name="Rectangle 43">
            <a:extLst>
              <a:ext uri="{FF2B5EF4-FFF2-40B4-BE49-F238E27FC236}">
                <a16:creationId xmlns:a16="http://schemas.microsoft.com/office/drawing/2014/main" id="{035B0005-5CB7-5851-ED75-A8F4E9987C07}"/>
              </a:ext>
            </a:extLst>
          </p:cNvPr>
          <p:cNvSpPr/>
          <p:nvPr userDrawn="1"/>
        </p:nvSpPr>
        <p:spPr>
          <a:xfrm>
            <a:off x="2118499" y="3514273"/>
            <a:ext cx="1349291" cy="261610"/>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Support PPT</a:t>
            </a:r>
          </a:p>
        </p:txBody>
      </p:sp>
      <p:sp>
        <p:nvSpPr>
          <p:cNvPr id="45" name="ZoneTexte 24">
            <a:extLst>
              <a:ext uri="{FF2B5EF4-FFF2-40B4-BE49-F238E27FC236}">
                <a16:creationId xmlns:a16="http://schemas.microsoft.com/office/drawing/2014/main" id="{212D7E7D-188B-E302-A4A1-B9D9218ED360}"/>
              </a:ext>
            </a:extLst>
          </p:cNvPr>
          <p:cNvSpPr txBox="1"/>
          <p:nvPr userDrawn="1"/>
        </p:nvSpPr>
        <p:spPr>
          <a:xfrm>
            <a:off x="6383334" y="3948484"/>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Livret</a:t>
            </a:r>
          </a:p>
        </p:txBody>
      </p:sp>
      <p:sp>
        <p:nvSpPr>
          <p:cNvPr id="47" name="Picture Placeholder 46">
            <a:extLst>
              <a:ext uri="{FF2B5EF4-FFF2-40B4-BE49-F238E27FC236}">
                <a16:creationId xmlns:a16="http://schemas.microsoft.com/office/drawing/2014/main" id="{E158C153-CEB9-6B25-4344-46AB868B4159}"/>
              </a:ext>
            </a:extLst>
          </p:cNvPr>
          <p:cNvSpPr>
            <a:spLocks noGrp="1"/>
          </p:cNvSpPr>
          <p:nvPr>
            <p:ph type="pic" sz="quarter" idx="10"/>
          </p:nvPr>
        </p:nvSpPr>
        <p:spPr>
          <a:xfrm>
            <a:off x="1773800" y="2320200"/>
            <a:ext cx="1976400" cy="1108800"/>
          </a:xfrm>
        </p:spPr>
        <p:txBody>
          <a:bodyPr/>
          <a:lstStyle/>
          <a:p>
            <a:endParaRPr lang="fr-FR"/>
          </a:p>
        </p:txBody>
      </p:sp>
      <p:sp>
        <p:nvSpPr>
          <p:cNvPr id="48" name="Picture Placeholder 46">
            <a:extLst>
              <a:ext uri="{FF2B5EF4-FFF2-40B4-BE49-F238E27FC236}">
                <a16:creationId xmlns:a16="http://schemas.microsoft.com/office/drawing/2014/main" id="{F5AA724E-4917-3B05-FA7A-466E7FD5919B}"/>
              </a:ext>
            </a:extLst>
          </p:cNvPr>
          <p:cNvSpPr>
            <a:spLocks noGrp="1"/>
          </p:cNvSpPr>
          <p:nvPr>
            <p:ph type="pic" sz="quarter" idx="11"/>
          </p:nvPr>
        </p:nvSpPr>
        <p:spPr>
          <a:xfrm>
            <a:off x="1847600" y="4260622"/>
            <a:ext cx="1828800" cy="1728000"/>
          </a:xfrm>
        </p:spPr>
        <p:txBody>
          <a:bodyPr/>
          <a:lstStyle/>
          <a:p>
            <a:endParaRPr lang="fr-FR"/>
          </a:p>
        </p:txBody>
      </p:sp>
      <p:sp>
        <p:nvSpPr>
          <p:cNvPr id="49" name="Picture Placeholder 46">
            <a:extLst>
              <a:ext uri="{FF2B5EF4-FFF2-40B4-BE49-F238E27FC236}">
                <a16:creationId xmlns:a16="http://schemas.microsoft.com/office/drawing/2014/main" id="{824CE353-F760-8F0B-B724-42EC32B6F969}"/>
              </a:ext>
            </a:extLst>
          </p:cNvPr>
          <p:cNvSpPr>
            <a:spLocks noGrp="1"/>
          </p:cNvSpPr>
          <p:nvPr>
            <p:ph type="pic" sz="quarter" idx="12"/>
          </p:nvPr>
        </p:nvSpPr>
        <p:spPr>
          <a:xfrm>
            <a:off x="6770034" y="2373367"/>
            <a:ext cx="1134000" cy="1587600"/>
          </a:xfrm>
        </p:spPr>
        <p:txBody>
          <a:bodyPr/>
          <a:lstStyle/>
          <a:p>
            <a:endParaRPr lang="fr-FR"/>
          </a:p>
        </p:txBody>
      </p:sp>
      <p:pic>
        <p:nvPicPr>
          <p:cNvPr id="50" name="Picture 49" descr="Image générée">
            <a:extLst>
              <a:ext uri="{FF2B5EF4-FFF2-40B4-BE49-F238E27FC236}">
                <a16:creationId xmlns:a16="http://schemas.microsoft.com/office/drawing/2014/main" id="{5F3834D9-D25B-1AA0-4467-FDDA80A5FD8A}"/>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615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pérage dans la semain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Repérage dans la semaine</a:t>
            </a:r>
            <a:endParaRPr lang="fr-FR" sz="3200" i="1" kern="0" dirty="0">
              <a:solidFill>
                <a:srgbClr val="44546A"/>
              </a:solidFill>
              <a:latin typeface="Calibri" panose="020F0502020204030204" pitchFamily="34" charset="0"/>
              <a:ea typeface="Calibri"/>
              <a:cs typeface="Calibri" panose="020F0502020204030204" pitchFamily="34" charset="0"/>
              <a:sym typeface="Arial"/>
            </a:endParaRP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76009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rientations didactiques">
    <p:bg>
      <p:bgPr>
        <a:solidFill>
          <a:srgbClr val="DCEAF7"/>
        </a:solidFill>
        <a:effectLst/>
      </p:bgPr>
    </p:bg>
    <p:spTree>
      <p:nvGrpSpPr>
        <p:cNvPr id="1" name=""/>
        <p:cNvGrpSpPr/>
        <p:nvPr/>
      </p:nvGrpSpPr>
      <p:grpSpPr>
        <a:xfrm>
          <a:off x="0" y="0"/>
          <a:ext cx="0" cy="0"/>
          <a:chOff x="0" y="0"/>
          <a:chExt cx="0" cy="0"/>
        </a:xfrm>
      </p:grpSpPr>
      <p:sp>
        <p:nvSpPr>
          <p:cNvPr id="6" name="Google Shape;288;p29">
            <a:extLst>
              <a:ext uri="{FF2B5EF4-FFF2-40B4-BE49-F238E27FC236}">
                <a16:creationId xmlns:a16="http://schemas.microsoft.com/office/drawing/2014/main" id="{DB0419AF-12E8-4B75-B2A3-79C60BD7B153}"/>
              </a:ext>
            </a:extLst>
          </p:cNvPr>
          <p:cNvSpPr/>
          <p:nvPr userDrawn="1"/>
        </p:nvSpPr>
        <p:spPr>
          <a:xfrm>
            <a:off x="2217704" y="1122970"/>
            <a:ext cx="9506272" cy="1072799"/>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7" name="Google Shape;289;p29">
            <a:extLst>
              <a:ext uri="{FF2B5EF4-FFF2-40B4-BE49-F238E27FC236}">
                <a16:creationId xmlns:a16="http://schemas.microsoft.com/office/drawing/2014/main" id="{6032A094-4B75-9B75-81F8-5C0A96A7FEC5}"/>
              </a:ext>
            </a:extLst>
          </p:cNvPr>
          <p:cNvSpPr/>
          <p:nvPr userDrawn="1"/>
        </p:nvSpPr>
        <p:spPr>
          <a:xfrm>
            <a:off x="412308" y="1122972"/>
            <a:ext cx="1606147" cy="107279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l"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sp>
        <p:nvSpPr>
          <p:cNvPr id="8" name="Google Shape;292;p29">
            <a:extLst>
              <a:ext uri="{FF2B5EF4-FFF2-40B4-BE49-F238E27FC236}">
                <a16:creationId xmlns:a16="http://schemas.microsoft.com/office/drawing/2014/main" id="{A96B0953-8A9F-2B58-6DE2-1051EC9FAB64}"/>
              </a:ext>
            </a:extLst>
          </p:cNvPr>
          <p:cNvSpPr/>
          <p:nvPr userDrawn="1"/>
        </p:nvSpPr>
        <p:spPr>
          <a:xfrm>
            <a:off x="2235200" y="3629540"/>
            <a:ext cx="9515672" cy="1758781"/>
          </a:xfrm>
          <a:custGeom>
            <a:avLst>
              <a:gd name="f0" fmla="val 29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9" name="Google Shape;293;p29">
            <a:extLst>
              <a:ext uri="{FF2B5EF4-FFF2-40B4-BE49-F238E27FC236}">
                <a16:creationId xmlns:a16="http://schemas.microsoft.com/office/drawing/2014/main" id="{544EDA35-E020-83A7-38E8-D3AF7F799FEF}"/>
              </a:ext>
            </a:extLst>
          </p:cNvPr>
          <p:cNvSpPr/>
          <p:nvPr userDrawn="1"/>
        </p:nvSpPr>
        <p:spPr>
          <a:xfrm>
            <a:off x="412307" y="3629540"/>
            <a:ext cx="1606147" cy="1758781"/>
          </a:xfrm>
          <a:custGeom>
            <a:avLst>
              <a:gd name="f0" fmla="val 177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0" name="Google Shape;288;p29">
            <a:extLst>
              <a:ext uri="{FF2B5EF4-FFF2-40B4-BE49-F238E27FC236}">
                <a16:creationId xmlns:a16="http://schemas.microsoft.com/office/drawing/2014/main" id="{0B97DB80-C7BB-9267-7FC7-A40947A692A0}"/>
              </a:ext>
            </a:extLst>
          </p:cNvPr>
          <p:cNvSpPr/>
          <p:nvPr userDrawn="1"/>
        </p:nvSpPr>
        <p:spPr>
          <a:xfrm>
            <a:off x="2244600" y="5631768"/>
            <a:ext cx="9506272" cy="98178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alt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1" name="Google Shape;289;p29">
            <a:extLst>
              <a:ext uri="{FF2B5EF4-FFF2-40B4-BE49-F238E27FC236}">
                <a16:creationId xmlns:a16="http://schemas.microsoft.com/office/drawing/2014/main" id="{E0B8569E-54AF-1B54-B073-0433F038D5A6}"/>
              </a:ext>
            </a:extLst>
          </p:cNvPr>
          <p:cNvSpPr/>
          <p:nvPr userDrawn="1"/>
        </p:nvSpPr>
        <p:spPr>
          <a:xfrm>
            <a:off x="412308" y="5631768"/>
            <a:ext cx="1606147" cy="981787"/>
          </a:xfrm>
          <a:custGeom>
            <a:avLst>
              <a:gd name="f0" fmla="val 21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2" name="Google Shape;853;p104">
            <a:extLst>
              <a:ext uri="{FF2B5EF4-FFF2-40B4-BE49-F238E27FC236}">
                <a16:creationId xmlns:a16="http://schemas.microsoft.com/office/drawing/2014/main" id="{C295CB38-5765-1953-FCB3-90200B7911C4}"/>
              </a:ext>
            </a:extLst>
          </p:cNvPr>
          <p:cNvSpPr/>
          <p:nvPr userDrawn="1"/>
        </p:nvSpPr>
        <p:spPr>
          <a:xfrm>
            <a:off x="825760" y="226972"/>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Orientations didactiques pour cette séance</a:t>
            </a:r>
            <a:endParaRPr lang="en-US" sz="2400" kern="0" dirty="0">
              <a:solidFill>
                <a:srgbClr val="44546A"/>
              </a:solidFill>
              <a:latin typeface="Calibri" panose="020F0502020204030204" pitchFamily="34" charset="0"/>
              <a:cs typeface="Calibri" panose="020F0502020204030204" pitchFamily="34" charset="0"/>
              <a:sym typeface="Arial"/>
            </a:endParaRPr>
          </a:p>
        </p:txBody>
      </p:sp>
      <p:sp>
        <p:nvSpPr>
          <p:cNvPr id="13" name="Google Shape;288;p29">
            <a:extLst>
              <a:ext uri="{FF2B5EF4-FFF2-40B4-BE49-F238E27FC236}">
                <a16:creationId xmlns:a16="http://schemas.microsoft.com/office/drawing/2014/main" id="{48DD3D7D-51E7-9A1D-BDA1-1A57D1ED1119}"/>
              </a:ext>
            </a:extLst>
          </p:cNvPr>
          <p:cNvSpPr/>
          <p:nvPr userDrawn="1"/>
        </p:nvSpPr>
        <p:spPr>
          <a:xfrm>
            <a:off x="2208304" y="2439216"/>
            <a:ext cx="9506272" cy="94687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numCol="2" anchor="ctr" anchorCtr="0" compatLnSpc="1">
            <a:noAutofit/>
          </a:bodyPr>
          <a:lstStyle/>
          <a:p>
            <a:pPr marL="287850" indent="-287850" defTabSz="1219140">
              <a:buClr>
                <a:srgbClr val="000000"/>
              </a:buClr>
              <a:buSzPts val="1200"/>
              <a:buFont typeface="Arial"/>
              <a:buChar char="•"/>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14" name="Google Shape;289;p29">
            <a:extLst>
              <a:ext uri="{FF2B5EF4-FFF2-40B4-BE49-F238E27FC236}">
                <a16:creationId xmlns:a16="http://schemas.microsoft.com/office/drawing/2014/main" id="{8F2A31FA-AF00-D81F-2074-6BDAD3556153}"/>
              </a:ext>
            </a:extLst>
          </p:cNvPr>
          <p:cNvSpPr/>
          <p:nvPr userDrawn="1"/>
        </p:nvSpPr>
        <p:spPr>
          <a:xfrm>
            <a:off x="402908" y="2439216"/>
            <a:ext cx="1606147" cy="94687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pic>
        <p:nvPicPr>
          <p:cNvPr id="15" name="Picture 14" descr="Image générée">
            <a:extLst>
              <a:ext uri="{FF2B5EF4-FFF2-40B4-BE49-F238E27FC236}">
                <a16:creationId xmlns:a16="http://schemas.microsoft.com/office/drawing/2014/main" id="{381B1BC2-8735-DB66-B5F6-3C1A854D65AE}"/>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3">
            <a:extLst>
              <a:ext uri="{FF2B5EF4-FFF2-40B4-BE49-F238E27FC236}">
                <a16:creationId xmlns:a16="http://schemas.microsoft.com/office/drawing/2014/main" id="{178AE3B1-E6F8-42FE-A6B9-960A499B711F}"/>
              </a:ext>
            </a:extLst>
          </p:cNvPr>
          <p:cNvSpPr>
            <a:spLocks noGrp="1"/>
          </p:cNvSpPr>
          <p:nvPr>
            <p:ph type="body" sz="quarter" idx="19" hasCustomPrompt="1"/>
          </p:nvPr>
        </p:nvSpPr>
        <p:spPr>
          <a:xfrm>
            <a:off x="2233324" y="1132548"/>
            <a:ext cx="9463104" cy="1071438"/>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p:txBody>
      </p:sp>
      <p:sp>
        <p:nvSpPr>
          <p:cNvPr id="17" name="Text Placeholder 3">
            <a:extLst>
              <a:ext uri="{FF2B5EF4-FFF2-40B4-BE49-F238E27FC236}">
                <a16:creationId xmlns:a16="http://schemas.microsoft.com/office/drawing/2014/main" id="{A16C0127-9DD3-53F9-FE9C-ABA1D6CA430D}"/>
              </a:ext>
            </a:extLst>
          </p:cNvPr>
          <p:cNvSpPr>
            <a:spLocks noGrp="1"/>
          </p:cNvSpPr>
          <p:nvPr>
            <p:ph type="body" sz="quarter" idx="20" hasCustomPrompt="1"/>
          </p:nvPr>
        </p:nvSpPr>
        <p:spPr>
          <a:xfrm>
            <a:off x="2217704" y="2440832"/>
            <a:ext cx="9478724" cy="945261"/>
          </a:xfrm>
        </p:spPr>
        <p:txBody>
          <a:bodyPr numCol="2" anchor="ctr"/>
          <a:lstStyle>
            <a:lvl1pPr>
              <a:buFont typeface="Arial" panose="020B0604020202020204" pitchFamily="34" charset="0"/>
              <a:buChar char="•"/>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en-US" dirty="0"/>
              <a:t>Xxx</a:t>
            </a:r>
          </a:p>
          <a:p>
            <a:pPr lvl="0"/>
            <a:r>
              <a:rPr lang="en-US" dirty="0"/>
              <a:t>Xxx</a:t>
            </a:r>
          </a:p>
          <a:p>
            <a:pPr lvl="0"/>
            <a:r>
              <a:rPr lang="en-US" dirty="0"/>
              <a:t>Xxx</a:t>
            </a:r>
          </a:p>
          <a:p>
            <a:pPr lvl="0"/>
            <a:r>
              <a:rPr lang="en-US" dirty="0"/>
              <a:t>Xxx</a:t>
            </a:r>
            <a:endParaRPr lang="fr-FR" dirty="0"/>
          </a:p>
        </p:txBody>
      </p:sp>
      <p:sp>
        <p:nvSpPr>
          <p:cNvPr id="18" name="Text Placeholder 3">
            <a:extLst>
              <a:ext uri="{FF2B5EF4-FFF2-40B4-BE49-F238E27FC236}">
                <a16:creationId xmlns:a16="http://schemas.microsoft.com/office/drawing/2014/main" id="{5D6A8BE8-89D1-5F22-6D3C-99F0799F8DEB}"/>
              </a:ext>
            </a:extLst>
          </p:cNvPr>
          <p:cNvSpPr>
            <a:spLocks noGrp="1"/>
          </p:cNvSpPr>
          <p:nvPr>
            <p:ph type="body" sz="quarter" idx="21" hasCustomPrompt="1"/>
          </p:nvPr>
        </p:nvSpPr>
        <p:spPr>
          <a:xfrm>
            <a:off x="2235852" y="3654221"/>
            <a:ext cx="9478724" cy="1734100"/>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a:p>
            <a:pPr lvl="0"/>
            <a:r>
              <a:rPr lang="fr-FR" dirty="0"/>
              <a:t>Les outils (par exemple: carte lexicale…) </a:t>
            </a:r>
          </a:p>
          <a:p>
            <a:pPr lvl="0"/>
            <a:r>
              <a:rPr lang="fr-FR" dirty="0"/>
              <a:t>Xxx</a:t>
            </a:r>
          </a:p>
        </p:txBody>
      </p:sp>
      <p:sp>
        <p:nvSpPr>
          <p:cNvPr id="19" name="Text Placeholder 3">
            <a:extLst>
              <a:ext uri="{FF2B5EF4-FFF2-40B4-BE49-F238E27FC236}">
                <a16:creationId xmlns:a16="http://schemas.microsoft.com/office/drawing/2014/main" id="{3B12E37B-916D-345C-AD9E-B136ED1D8842}"/>
              </a:ext>
            </a:extLst>
          </p:cNvPr>
          <p:cNvSpPr>
            <a:spLocks noGrp="1"/>
          </p:cNvSpPr>
          <p:nvPr>
            <p:ph type="body" sz="quarter" idx="22" hasCustomPrompt="1"/>
          </p:nvPr>
        </p:nvSpPr>
        <p:spPr>
          <a:xfrm>
            <a:off x="2253062" y="5636360"/>
            <a:ext cx="9478724" cy="977195"/>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Pendant le feedback, attirer l’attention des élèves sur les erreurs fréquentes :</a:t>
            </a:r>
          </a:p>
          <a:p>
            <a:pPr lvl="0"/>
            <a:r>
              <a:rPr lang="fr-FR" dirty="0"/>
              <a:t>Xxx</a:t>
            </a:r>
          </a:p>
        </p:txBody>
      </p:sp>
      <p:sp>
        <p:nvSpPr>
          <p:cNvPr id="20" name="Google Shape;853;p104">
            <a:extLst>
              <a:ext uri="{FF2B5EF4-FFF2-40B4-BE49-F238E27FC236}">
                <a16:creationId xmlns:a16="http://schemas.microsoft.com/office/drawing/2014/main" id="{6564A30E-7F1C-F926-A721-DAD6689EFEF4}"/>
              </a:ext>
            </a:extLst>
          </p:cNvPr>
          <p:cNvSpPr/>
          <p:nvPr userDrawn="1"/>
        </p:nvSpPr>
        <p:spPr>
          <a:xfrm>
            <a:off x="412307" y="2439293"/>
            <a:ext cx="1605600" cy="946800"/>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fr-FR" sz="2000" b="1" dirty="0">
                <a:latin typeface="Calibri" panose="020F0502020204030204" pitchFamily="34" charset="0"/>
                <a:cs typeface="Calibri" panose="020F0502020204030204" pitchFamily="34" charset="0"/>
              </a:rPr>
              <a:t>Notions clés</a:t>
            </a:r>
          </a:p>
        </p:txBody>
      </p:sp>
      <p:sp>
        <p:nvSpPr>
          <p:cNvPr id="21" name="Google Shape;853;p104">
            <a:extLst>
              <a:ext uri="{FF2B5EF4-FFF2-40B4-BE49-F238E27FC236}">
                <a16:creationId xmlns:a16="http://schemas.microsoft.com/office/drawing/2014/main" id="{7A967060-6080-8657-C168-AAAA345A0B5E}"/>
              </a:ext>
            </a:extLst>
          </p:cNvPr>
          <p:cNvSpPr/>
          <p:nvPr userDrawn="1"/>
        </p:nvSpPr>
        <p:spPr>
          <a:xfrm>
            <a:off x="403455" y="1132547"/>
            <a:ext cx="1605600" cy="1063221"/>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en-US" sz="2000" b="1" dirty="0" err="1">
                <a:latin typeface="Calibri" panose="020F0502020204030204" pitchFamily="34" charset="0"/>
                <a:cs typeface="Calibri" panose="020F0502020204030204" pitchFamily="34" charset="0"/>
              </a:rPr>
              <a:t>Tâches</a:t>
            </a:r>
            <a:r>
              <a:rPr lang="en-US" sz="2000" b="1" dirty="0">
                <a:latin typeface="Calibri" panose="020F0502020204030204" pitchFamily="34" charset="0"/>
                <a:cs typeface="Calibri" panose="020F0502020204030204" pitchFamily="34" charset="0"/>
              </a:rPr>
              <a:t> à </a:t>
            </a:r>
            <a:r>
              <a:rPr lang="en-US" sz="2000" b="1" dirty="0" err="1">
                <a:latin typeface="Calibri" panose="020F0502020204030204" pitchFamily="34" charset="0"/>
                <a:cs typeface="Calibri" panose="020F0502020204030204" pitchFamily="34" charset="0"/>
              </a:rPr>
              <a:t>réussir</a:t>
            </a:r>
            <a:endParaRPr lang="fr-FR" sz="2000" b="1" dirty="0">
              <a:latin typeface="Calibri" panose="020F0502020204030204" pitchFamily="34" charset="0"/>
              <a:cs typeface="Calibri" panose="020F0502020204030204" pitchFamily="34" charset="0"/>
            </a:endParaRPr>
          </a:p>
        </p:txBody>
      </p:sp>
      <p:sp>
        <p:nvSpPr>
          <p:cNvPr id="22" name="Google Shape;853;p104">
            <a:extLst>
              <a:ext uri="{FF2B5EF4-FFF2-40B4-BE49-F238E27FC236}">
                <a16:creationId xmlns:a16="http://schemas.microsoft.com/office/drawing/2014/main" id="{302794D7-B75D-443C-FA67-7588362F1440}"/>
              </a:ext>
            </a:extLst>
          </p:cNvPr>
          <p:cNvSpPr/>
          <p:nvPr userDrawn="1"/>
        </p:nvSpPr>
        <p:spPr>
          <a:xfrm>
            <a:off x="412307" y="3654221"/>
            <a:ext cx="1605600" cy="1734100"/>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Stratégies et outils didactiques</a:t>
            </a:r>
          </a:p>
        </p:txBody>
      </p:sp>
      <p:sp>
        <p:nvSpPr>
          <p:cNvPr id="23" name="Google Shape;853;p104">
            <a:extLst>
              <a:ext uri="{FF2B5EF4-FFF2-40B4-BE49-F238E27FC236}">
                <a16:creationId xmlns:a16="http://schemas.microsoft.com/office/drawing/2014/main" id="{B8608167-4931-94B1-F0EE-D3DA4408EBF1}"/>
              </a:ext>
            </a:extLst>
          </p:cNvPr>
          <p:cNvSpPr/>
          <p:nvPr userDrawn="1"/>
        </p:nvSpPr>
        <p:spPr>
          <a:xfrm>
            <a:off x="412307" y="5636360"/>
            <a:ext cx="1605600" cy="977195"/>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Eléments de feedback</a:t>
            </a: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153500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atique Pédagogique Efficac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Pratique Pédagogique Efficace de la Semaine</a:t>
            </a: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à coins arrondis 2">
            <a:extLst>
              <a:ext uri="{FF2B5EF4-FFF2-40B4-BE49-F238E27FC236}">
                <a16:creationId xmlns:a16="http://schemas.microsoft.com/office/drawing/2014/main" id="{07817361-C8BF-DC04-5CC1-00D7EE33E80A}"/>
              </a:ext>
            </a:extLst>
          </p:cNvPr>
          <p:cNvSpPr/>
          <p:nvPr userDrawn="1"/>
        </p:nvSpPr>
        <p:spPr>
          <a:xfrm>
            <a:off x="304800" y="1262245"/>
            <a:ext cx="11291147" cy="559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2133" b="1" kern="0" dirty="0">
                <a:solidFill>
                  <a:srgbClr val="FFFFFF"/>
                </a:solidFill>
                <a:latin typeface="Calibri" panose="020F0502020204030204" pitchFamily="34" charset="0"/>
                <a:cs typeface="Calibri" panose="020F0502020204030204" pitchFamily="34" charset="0"/>
                <a:sym typeface="Arial"/>
              </a:rPr>
              <a:t>Donner un feedback de manière efficace aux élèves</a:t>
            </a:r>
          </a:p>
        </p:txBody>
      </p:sp>
      <p:sp>
        <p:nvSpPr>
          <p:cNvPr id="7" name="Rectangle à coins arrondis 13">
            <a:extLst>
              <a:ext uri="{FF2B5EF4-FFF2-40B4-BE49-F238E27FC236}">
                <a16:creationId xmlns:a16="http://schemas.microsoft.com/office/drawing/2014/main" id="{710314CC-0AB6-DA63-763A-7BA531C34D31}"/>
              </a:ext>
            </a:extLst>
          </p:cNvPr>
          <p:cNvSpPr/>
          <p:nvPr userDrawn="1"/>
        </p:nvSpPr>
        <p:spPr>
          <a:xfrm>
            <a:off x="304800" y="2628796"/>
            <a:ext cx="2873248"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Pourquoi c’est important ?</a:t>
            </a:r>
          </a:p>
        </p:txBody>
      </p:sp>
      <p:pic>
        <p:nvPicPr>
          <p:cNvPr id="8" name="Image 18">
            <a:extLst>
              <a:ext uri="{FF2B5EF4-FFF2-40B4-BE49-F238E27FC236}">
                <a16:creationId xmlns:a16="http://schemas.microsoft.com/office/drawing/2014/main" id="{BE35A20A-79A6-BC4C-B761-793B343AFC49}"/>
              </a:ext>
            </a:extLst>
          </p:cNvPr>
          <p:cNvPicPr>
            <a:picLocks noChangeAspect="1"/>
          </p:cNvPicPr>
          <p:nvPr userDrawn="1"/>
        </p:nvPicPr>
        <p:blipFill>
          <a:blip r:embed="rId3"/>
          <a:stretch>
            <a:fillRect/>
          </a:stretch>
        </p:blipFill>
        <p:spPr>
          <a:xfrm>
            <a:off x="10141874" y="1158017"/>
            <a:ext cx="1137399" cy="751840"/>
          </a:xfrm>
          <a:prstGeom prst="rect">
            <a:avLst/>
          </a:prstGeom>
          <a:ln w="38100">
            <a:solidFill>
              <a:srgbClr val="156082"/>
            </a:solidFill>
          </a:ln>
        </p:spPr>
      </p:pic>
      <p:sp>
        <p:nvSpPr>
          <p:cNvPr id="9" name="Rectangle à coins arrondis 22">
            <a:extLst>
              <a:ext uri="{FF2B5EF4-FFF2-40B4-BE49-F238E27FC236}">
                <a16:creationId xmlns:a16="http://schemas.microsoft.com/office/drawing/2014/main" id="{231233C5-A6EF-A81F-8794-ECA65494280A}"/>
              </a:ext>
            </a:extLst>
          </p:cNvPr>
          <p:cNvSpPr/>
          <p:nvPr userDrawn="1"/>
        </p:nvSpPr>
        <p:spPr>
          <a:xfrm>
            <a:off x="362779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Bonnes pratiques</a:t>
            </a:r>
          </a:p>
        </p:txBody>
      </p:sp>
      <p:sp>
        <p:nvSpPr>
          <p:cNvPr id="10" name="Rectangle à coins arrondis 23">
            <a:extLst>
              <a:ext uri="{FF2B5EF4-FFF2-40B4-BE49-F238E27FC236}">
                <a16:creationId xmlns:a16="http://schemas.microsoft.com/office/drawing/2014/main" id="{224B6940-5456-5257-0478-EEF645943074}"/>
              </a:ext>
            </a:extLst>
          </p:cNvPr>
          <p:cNvSpPr/>
          <p:nvPr userDrawn="1"/>
        </p:nvSpPr>
        <p:spPr>
          <a:xfrm>
            <a:off x="783674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Pratiques à éviter</a:t>
            </a:r>
          </a:p>
        </p:txBody>
      </p:sp>
      <p:sp>
        <p:nvSpPr>
          <p:cNvPr id="27" name="Rectangle 26">
            <a:extLst>
              <a:ext uri="{FF2B5EF4-FFF2-40B4-BE49-F238E27FC236}">
                <a16:creationId xmlns:a16="http://schemas.microsoft.com/office/drawing/2014/main" id="{35BE10E1-FAE9-07F0-EE56-E170BA07A2EC}"/>
              </a:ext>
            </a:extLst>
          </p:cNvPr>
          <p:cNvSpPr/>
          <p:nvPr userDrawn="1"/>
        </p:nvSpPr>
        <p:spPr>
          <a:xfrm>
            <a:off x="304800" y="6150185"/>
            <a:ext cx="11291147" cy="67733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Pour plus d’informations Veuillez consulter le lien Suivant : </a:t>
            </a:r>
          </a:p>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Autres questions ? Veuillez Contacter l’inspecteur encadrant</a:t>
            </a:r>
          </a:p>
        </p:txBody>
      </p:sp>
      <p:pic>
        <p:nvPicPr>
          <p:cNvPr id="42" name="Graphic 41" descr="Handshake with solid fill">
            <a:extLst>
              <a:ext uri="{FF2B5EF4-FFF2-40B4-BE49-F238E27FC236}">
                <a16:creationId xmlns:a16="http://schemas.microsoft.com/office/drawing/2014/main" id="{43B73333-66C9-B016-85F3-57ED66A47BC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221083" y="1993815"/>
            <a:ext cx="549076" cy="549076"/>
          </a:xfrm>
          <a:prstGeom prst="rect">
            <a:avLst/>
          </a:prstGeom>
        </p:spPr>
      </p:pic>
      <p:pic>
        <p:nvPicPr>
          <p:cNvPr id="44" name="Graphic 43" descr="No sign with solid fill">
            <a:extLst>
              <a:ext uri="{FF2B5EF4-FFF2-40B4-BE49-F238E27FC236}">
                <a16:creationId xmlns:a16="http://schemas.microsoft.com/office/drawing/2014/main" id="{010C90E2-D2BB-4844-7DD3-B8E18C29F8E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9640956" y="2013585"/>
            <a:ext cx="500918" cy="500918"/>
          </a:xfrm>
          <a:prstGeom prst="rect">
            <a:avLst/>
          </a:prstGeom>
        </p:spPr>
      </p:pic>
      <p:sp>
        <p:nvSpPr>
          <p:cNvPr id="50" name="Text Placeholder 49">
            <a:extLst>
              <a:ext uri="{FF2B5EF4-FFF2-40B4-BE49-F238E27FC236}">
                <a16:creationId xmlns:a16="http://schemas.microsoft.com/office/drawing/2014/main" id="{99ABF8C0-44A0-D350-70D7-F757FE2866EA}"/>
              </a:ext>
            </a:extLst>
          </p:cNvPr>
          <p:cNvSpPr>
            <a:spLocks noGrp="1"/>
          </p:cNvSpPr>
          <p:nvPr>
            <p:ph type="body" sz="quarter" idx="10" hasCustomPrompt="1"/>
          </p:nvPr>
        </p:nvSpPr>
        <p:spPr>
          <a:xfrm>
            <a:off x="253322" y="3190552"/>
            <a:ext cx="2873248"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a:t>Xxx</a:t>
            </a:r>
          </a:p>
          <a:p>
            <a:pPr lvl="0"/>
            <a:r>
              <a:rPr lang="en-US" dirty="0"/>
              <a:t>Xxx</a:t>
            </a:r>
          </a:p>
          <a:p>
            <a:pPr lvl="0"/>
            <a:r>
              <a:rPr lang="en-US" dirty="0" err="1"/>
              <a:t>Xx</a:t>
            </a:r>
            <a:endParaRPr lang="en-US" dirty="0"/>
          </a:p>
          <a:p>
            <a:pPr lvl="0"/>
            <a:r>
              <a:rPr lang="en-US" dirty="0" err="1"/>
              <a:t>Xx</a:t>
            </a:r>
            <a:endParaRPr lang="fr-FR" dirty="0"/>
          </a:p>
        </p:txBody>
      </p:sp>
      <p:sp>
        <p:nvSpPr>
          <p:cNvPr id="51" name="Text Placeholder 49">
            <a:extLst>
              <a:ext uri="{FF2B5EF4-FFF2-40B4-BE49-F238E27FC236}">
                <a16:creationId xmlns:a16="http://schemas.microsoft.com/office/drawing/2014/main" id="{93ED2D80-264B-2858-5374-3ACA0D7E4307}"/>
              </a:ext>
            </a:extLst>
          </p:cNvPr>
          <p:cNvSpPr>
            <a:spLocks noGrp="1"/>
          </p:cNvSpPr>
          <p:nvPr>
            <p:ph type="body" sz="quarter" idx="11" hasCustomPrompt="1"/>
          </p:nvPr>
        </p:nvSpPr>
        <p:spPr>
          <a:xfrm>
            <a:off x="3627796" y="3190551"/>
            <a:ext cx="3759199"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a:t>Xxx</a:t>
            </a:r>
          </a:p>
          <a:p>
            <a:pPr lvl="0"/>
            <a:r>
              <a:rPr lang="en-US" dirty="0"/>
              <a:t>Xxx</a:t>
            </a:r>
          </a:p>
          <a:p>
            <a:pPr lvl="0"/>
            <a:r>
              <a:rPr lang="en-US" dirty="0" err="1"/>
              <a:t>Xx</a:t>
            </a:r>
            <a:endParaRPr lang="en-US" dirty="0"/>
          </a:p>
          <a:p>
            <a:pPr lvl="0"/>
            <a:r>
              <a:rPr lang="en-US" dirty="0" err="1"/>
              <a:t>Xx</a:t>
            </a:r>
            <a:endParaRPr lang="fr-FR" dirty="0"/>
          </a:p>
        </p:txBody>
      </p:sp>
      <p:sp>
        <p:nvSpPr>
          <p:cNvPr id="52" name="Text Placeholder 49">
            <a:extLst>
              <a:ext uri="{FF2B5EF4-FFF2-40B4-BE49-F238E27FC236}">
                <a16:creationId xmlns:a16="http://schemas.microsoft.com/office/drawing/2014/main" id="{F3B207E1-EF2D-9BAB-F462-3268E1DEBFE2}"/>
              </a:ext>
            </a:extLst>
          </p:cNvPr>
          <p:cNvSpPr>
            <a:spLocks noGrp="1"/>
          </p:cNvSpPr>
          <p:nvPr>
            <p:ph type="body" sz="quarter" idx="12" hasCustomPrompt="1"/>
          </p:nvPr>
        </p:nvSpPr>
        <p:spPr>
          <a:xfrm>
            <a:off x="7816647" y="3190551"/>
            <a:ext cx="3779300"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a:t>Xxx</a:t>
            </a:r>
          </a:p>
          <a:p>
            <a:pPr lvl="0"/>
            <a:r>
              <a:rPr lang="en-US" dirty="0"/>
              <a:t>Xxx</a:t>
            </a:r>
          </a:p>
          <a:p>
            <a:pPr lvl="0"/>
            <a:r>
              <a:rPr lang="en-US" dirty="0" err="1"/>
              <a:t>Xx</a:t>
            </a:r>
            <a:endParaRPr lang="en-US" dirty="0"/>
          </a:p>
          <a:p>
            <a:pPr lvl="0"/>
            <a:r>
              <a:rPr lang="en-US" dirty="0" err="1"/>
              <a:t>Xx</a:t>
            </a:r>
            <a:endParaRPr lang="fr-FR" dirty="0"/>
          </a:p>
        </p:txBody>
      </p:sp>
      <p:sp>
        <p:nvSpPr>
          <p:cNvPr id="5" name="Text Placeholder 4">
            <a:extLst>
              <a:ext uri="{FF2B5EF4-FFF2-40B4-BE49-F238E27FC236}">
                <a16:creationId xmlns:a16="http://schemas.microsoft.com/office/drawing/2014/main" id="{E30863B3-86D2-D6DA-8984-19E4C3B97364}"/>
              </a:ext>
            </a:extLst>
          </p:cNvPr>
          <p:cNvSpPr>
            <a:spLocks noGrp="1"/>
          </p:cNvSpPr>
          <p:nvPr>
            <p:ph type="body" sz="quarter" idx="13" hasCustomPrompt="1"/>
          </p:nvPr>
        </p:nvSpPr>
        <p:spPr>
          <a:xfrm>
            <a:off x="5648039" y="6238017"/>
            <a:ext cx="4493835" cy="389965"/>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Calibri" panose="020F0502020204030204" pitchFamily="34" charset="0"/>
                <a:cs typeface="Calibri" panose="020F0502020204030204" pitchFamily="34" charset="0"/>
              </a:defRPr>
            </a:lvl1pPr>
            <a:lvl2pPr>
              <a:buNone/>
              <a:defRPr sz="1200">
                <a:latin typeface="Calibri" panose="020F0502020204030204" pitchFamily="34" charset="0"/>
                <a:cs typeface="Calibri" panose="020F0502020204030204" pitchFamily="34" charset="0"/>
              </a:defRPr>
            </a:lvl2pPr>
            <a:lvl3pPr>
              <a:buNone/>
              <a:defRPr sz="1200">
                <a:latin typeface="Calibri" panose="020F0502020204030204" pitchFamily="34" charset="0"/>
                <a:cs typeface="Calibri" panose="020F0502020204030204" pitchFamily="34" charset="0"/>
              </a:defRPr>
            </a:lvl3pPr>
            <a:lvl4pPr>
              <a:buNone/>
              <a:defRPr sz="1200">
                <a:latin typeface="Calibri" panose="020F0502020204030204" pitchFamily="34" charset="0"/>
                <a:cs typeface="Calibri" panose="020F0502020204030204" pitchFamily="34" charset="0"/>
              </a:defRPr>
            </a:lvl4pPr>
            <a:lvl5pPr>
              <a:buNone/>
              <a:defRPr sz="1200">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kern="0" dirty="0">
                <a:solidFill>
                  <a:srgbClr val="000000"/>
                </a:solidFill>
                <a:latin typeface="Calibri" panose="020F0502020204030204" pitchFamily="34" charset="0"/>
                <a:cs typeface="Calibri" panose="020F0502020204030204" pitchFamily="34" charset="0"/>
                <a:sym typeface="Arial"/>
              </a:rPr>
              <a:t>« </a:t>
            </a:r>
            <a:r>
              <a:rPr lang="fr-FR" sz="1600" kern="0" dirty="0">
                <a:solidFill>
                  <a:srgbClr val="000000"/>
                </a:solidFill>
                <a:latin typeface="Calibri" panose="020F0502020204030204" pitchFamily="34" charset="0"/>
                <a:cs typeface="Calibri" panose="020F0502020204030204" pitchFamily="34" charset="0"/>
                <a:sym typeface="Arial"/>
                <a:hlinkClick r:id="rId8"/>
              </a:rPr>
              <a:t>Banque des pratiques pédagogiques efficaces </a:t>
            </a:r>
            <a:r>
              <a:rPr lang="fr-FR" sz="1600" kern="0" dirty="0">
                <a:solidFill>
                  <a:srgbClr val="000000"/>
                </a:solidFill>
                <a:latin typeface="Calibri" panose="020F0502020204030204" pitchFamily="34" charset="0"/>
                <a:cs typeface="Calibri" panose="020F0502020204030204" pitchFamily="34" charset="0"/>
                <a:sym typeface="Arial"/>
              </a:rPr>
              <a:t>»</a:t>
            </a:r>
          </a:p>
        </p:txBody>
      </p:sp>
      <p:pic>
        <p:nvPicPr>
          <p:cNvPr id="11" name="Graphic 10" descr="Bullseye with solid fill">
            <a:extLst>
              <a:ext uri="{FF2B5EF4-FFF2-40B4-BE49-F238E27FC236}">
                <a16:creationId xmlns:a16="http://schemas.microsoft.com/office/drawing/2014/main" id="{DA838800-BA03-865C-FAC5-9BCCC281F097}"/>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439746" y="2014103"/>
            <a:ext cx="500400" cy="500400"/>
          </a:xfrm>
          <a:prstGeom prst="rect">
            <a:avLst/>
          </a:prstGeom>
        </p:spPr>
      </p:pic>
    </p:spTree>
    <p:extLst>
      <p:ext uri="{BB962C8B-B14F-4D97-AF65-F5344CB8AC3E}">
        <p14:creationId xmlns:p14="http://schemas.microsoft.com/office/powerpoint/2010/main" val="2003568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ructure de la séance">
    <p:bg>
      <p:bgPr>
        <a:solidFill>
          <a:srgbClr val="DCE6F2"/>
        </a:solidFill>
        <a:effectLst/>
      </p:bgPr>
    </p:bg>
    <p:spTree>
      <p:nvGrpSpPr>
        <p:cNvPr id="1" name=""/>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B71405C-E132-F074-752A-522052544B0D}"/>
              </a:ext>
            </a:extLst>
          </p:cNvPr>
          <p:cNvGrpSpPr/>
          <p:nvPr userDrawn="1"/>
        </p:nvGrpSpPr>
        <p:grpSpPr>
          <a:xfrm>
            <a:off x="1945490" y="1011968"/>
            <a:ext cx="8301023" cy="5193545"/>
            <a:chOff x="1619475" y="1029778"/>
            <a:chExt cx="6095701" cy="3804525"/>
          </a:xfrm>
        </p:grpSpPr>
        <p:sp>
          <p:nvSpPr>
            <p:cNvPr id="5" name="Google Shape;251;p28">
              <a:extLst>
                <a:ext uri="{FF2B5EF4-FFF2-40B4-BE49-F238E27FC236}">
                  <a16:creationId xmlns:a16="http://schemas.microsoft.com/office/drawing/2014/main" id="{424CAD94-9BC3-9334-E90D-3BB5EE56D37F}"/>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11" name="Google Shape;252;p28">
              <a:extLst>
                <a:ext uri="{FF2B5EF4-FFF2-40B4-BE49-F238E27FC236}">
                  <a16:creationId xmlns:a16="http://schemas.microsoft.com/office/drawing/2014/main" id="{7D76BE51-F758-84BB-A089-AD0F5E8B552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12" name="Google Shape;255;p28">
            <a:extLst>
              <a:ext uri="{FF2B5EF4-FFF2-40B4-BE49-F238E27FC236}">
                <a16:creationId xmlns:a16="http://schemas.microsoft.com/office/drawing/2014/main" id="{7DA7A975-0BFA-0171-FB29-113FAAFBB3EE}"/>
              </a:ext>
            </a:extLst>
          </p:cNvPr>
          <p:cNvSpPr/>
          <p:nvPr userDrawn="1"/>
        </p:nvSpPr>
        <p:spPr>
          <a:xfrm>
            <a:off x="963315" y="165262"/>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Structure de la séance</a:t>
            </a:r>
            <a:endParaRPr lang="fr-FR" sz="1467" kern="0" dirty="0">
              <a:solidFill>
                <a:srgbClr val="000000"/>
              </a:solidFill>
              <a:latin typeface="Calibri" panose="020F0502020204030204" pitchFamily="34" charset="0"/>
              <a:cs typeface="Calibri" panose="020F0502020204030204" pitchFamily="34" charset="0"/>
              <a:sym typeface="Arial"/>
            </a:endParaRPr>
          </a:p>
        </p:txBody>
      </p:sp>
      <p:pic>
        <p:nvPicPr>
          <p:cNvPr id="13" name="Picture 2" descr="Image générée">
            <a:extLst>
              <a:ext uri="{FF2B5EF4-FFF2-40B4-BE49-F238E27FC236}">
                <a16:creationId xmlns:a16="http://schemas.microsoft.com/office/drawing/2014/main" id="{A1C7E789-651D-CC90-8513-248F5C858B8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2" y="30483"/>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A3FE43CA-6C2F-0686-9241-631290B69727}"/>
              </a:ext>
            </a:extLst>
          </p:cNvPr>
          <p:cNvGrpSpPr/>
          <p:nvPr userDrawn="1"/>
        </p:nvGrpSpPr>
        <p:grpSpPr>
          <a:xfrm>
            <a:off x="2336946" y="1407978"/>
            <a:ext cx="7518111" cy="548005"/>
            <a:chOff x="1764463" y="1060636"/>
            <a:chExt cx="5638583" cy="411004"/>
          </a:xfrm>
        </p:grpSpPr>
        <p:sp>
          <p:nvSpPr>
            <p:cNvPr id="17" name="Google Shape;275;p28">
              <a:extLst>
                <a:ext uri="{FF2B5EF4-FFF2-40B4-BE49-F238E27FC236}">
                  <a16:creationId xmlns:a16="http://schemas.microsoft.com/office/drawing/2014/main" id="{08E6331C-0B84-F58D-2A65-7DFAB9994FF1}"/>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solidFill>
                <a:srgbClr val="F19D19"/>
              </a:solidFill>
              <a:prstDash val="solid"/>
            </a:ln>
          </p:spPr>
          <p:txBody>
            <a:bodyPr vert="horz" wrap="square" lIns="68567" tIns="34271" rIns="68567" bIns="34271" anchor="ctr" anchorCtr="1" compatLnSpc="1">
              <a:noAutofit/>
            </a:bodyPr>
            <a:lstStyle/>
            <a:p>
              <a:pPr algn="ctr" defTabSz="1219110"/>
              <a:r>
                <a:rPr lang="fr-FR" sz="2133" b="1" kern="0" dirty="0">
                  <a:solidFill>
                    <a:srgbClr val="FFFFFF"/>
                  </a:solidFill>
                  <a:latin typeface="Calibri" panose="020F0502020204030204" pitchFamily="34" charset="0"/>
                  <a:ea typeface="Calibri"/>
                  <a:cs typeface="Calibri" panose="020F0502020204030204" pitchFamily="34" charset="0"/>
                  <a:sym typeface="Arial"/>
                </a:rPr>
                <a:t>1</a:t>
              </a:r>
            </a:p>
          </p:txBody>
        </p:sp>
        <p:sp>
          <p:nvSpPr>
            <p:cNvPr id="18" name="Google Shape;276;p28">
              <a:extLst>
                <a:ext uri="{FF2B5EF4-FFF2-40B4-BE49-F238E27FC236}">
                  <a16:creationId xmlns:a16="http://schemas.microsoft.com/office/drawing/2014/main" id="{521BD7C7-59D6-F138-978F-4AB155889227}"/>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0" name="Google Shape;278;p28">
              <a:extLst>
                <a:ext uri="{FF2B5EF4-FFF2-40B4-BE49-F238E27FC236}">
                  <a16:creationId xmlns:a16="http://schemas.microsoft.com/office/drawing/2014/main" id="{256F3608-8BCC-D992-72CC-8A7F795FDC1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chemeClr val="accent6">
                  <a:lumMod val="40000"/>
                  <a:lumOff val="60000"/>
                </a:schemeClr>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1" name="Google Shape;277;p28">
              <a:extLst>
                <a:ext uri="{FF2B5EF4-FFF2-40B4-BE49-F238E27FC236}">
                  <a16:creationId xmlns:a16="http://schemas.microsoft.com/office/drawing/2014/main" id="{3CB598B3-3A75-3B5B-656D-CB59D4B85F3C}"/>
                </a:ext>
              </a:extLst>
            </p:cNvPr>
            <p:cNvSpPr txBox="1"/>
            <p:nvPr/>
          </p:nvSpPr>
          <p:spPr>
            <a:xfrm>
              <a:off x="2214439" y="1112834"/>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Ouverture de la séance</a:t>
              </a:r>
            </a:p>
          </p:txBody>
        </p:sp>
      </p:grpSp>
      <p:sp>
        <p:nvSpPr>
          <p:cNvPr id="22" name="Google Shape;275;p28">
            <a:extLst>
              <a:ext uri="{FF2B5EF4-FFF2-40B4-BE49-F238E27FC236}">
                <a16:creationId xmlns:a16="http://schemas.microsoft.com/office/drawing/2014/main" id="{13B66026-2F1C-8EEC-C55A-3E2267A81F31}"/>
              </a:ext>
            </a:extLst>
          </p:cNvPr>
          <p:cNvSpPr/>
          <p:nvPr userDrawn="1"/>
        </p:nvSpPr>
        <p:spPr>
          <a:xfrm>
            <a:off x="2336945" y="2310757"/>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2</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23" name="Google Shape;276;p28">
            <a:extLst>
              <a:ext uri="{FF2B5EF4-FFF2-40B4-BE49-F238E27FC236}">
                <a16:creationId xmlns:a16="http://schemas.microsoft.com/office/drawing/2014/main" id="{35EE909F-5B77-43E5-71AF-AA17BE0B6885}"/>
              </a:ext>
            </a:extLst>
          </p:cNvPr>
          <p:cNvSpPr/>
          <p:nvPr userDrawn="1"/>
        </p:nvSpPr>
        <p:spPr>
          <a:xfrm>
            <a:off x="2860122" y="2234356"/>
            <a:ext cx="6994935"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6" name="Google Shape;278;p28">
            <a:extLst>
              <a:ext uri="{FF2B5EF4-FFF2-40B4-BE49-F238E27FC236}">
                <a16:creationId xmlns:a16="http://schemas.microsoft.com/office/drawing/2014/main" id="{131447B8-88F5-B917-3031-E64441CCE5E4}"/>
              </a:ext>
            </a:extLst>
          </p:cNvPr>
          <p:cNvSpPr/>
          <p:nvPr userDrawn="1"/>
        </p:nvSpPr>
        <p:spPr>
          <a:xfrm>
            <a:off x="9301364" y="2248560"/>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8" name="Google Shape;277;p28">
            <a:extLst>
              <a:ext uri="{FF2B5EF4-FFF2-40B4-BE49-F238E27FC236}">
                <a16:creationId xmlns:a16="http://schemas.microsoft.com/office/drawing/2014/main" id="{94B8B070-367E-06E9-E0A9-6E278B2B32BC}"/>
              </a:ext>
            </a:extLst>
          </p:cNvPr>
          <p:cNvSpPr txBox="1"/>
          <p:nvPr userDrawn="1"/>
        </p:nvSpPr>
        <p:spPr>
          <a:xfrm>
            <a:off x="2930042" y="2318590"/>
            <a:ext cx="5296572" cy="461614"/>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Modelage</a:t>
            </a:r>
          </a:p>
        </p:txBody>
      </p:sp>
      <p:grpSp>
        <p:nvGrpSpPr>
          <p:cNvPr id="29" name="Group 28">
            <a:extLst>
              <a:ext uri="{FF2B5EF4-FFF2-40B4-BE49-F238E27FC236}">
                <a16:creationId xmlns:a16="http://schemas.microsoft.com/office/drawing/2014/main" id="{484A0DD3-A018-7BDC-5E24-9925ADE4860D}"/>
              </a:ext>
            </a:extLst>
          </p:cNvPr>
          <p:cNvGrpSpPr/>
          <p:nvPr userDrawn="1"/>
        </p:nvGrpSpPr>
        <p:grpSpPr>
          <a:xfrm>
            <a:off x="2336946" y="3060735"/>
            <a:ext cx="7518111" cy="548005"/>
            <a:chOff x="1764463" y="1060636"/>
            <a:chExt cx="5638583" cy="411004"/>
          </a:xfrm>
        </p:grpSpPr>
        <p:sp>
          <p:nvSpPr>
            <p:cNvPr id="30" name="Google Shape;275;p28">
              <a:extLst>
                <a:ext uri="{FF2B5EF4-FFF2-40B4-BE49-F238E27FC236}">
                  <a16:creationId xmlns:a16="http://schemas.microsoft.com/office/drawing/2014/main" id="{EE0B76E1-6822-AE01-6764-F5FB75D528E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9ED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3</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1" name="Google Shape;276;p28">
              <a:extLst>
                <a:ext uri="{FF2B5EF4-FFF2-40B4-BE49-F238E27FC236}">
                  <a16:creationId xmlns:a16="http://schemas.microsoft.com/office/drawing/2014/main" id="{FA1826B2-60AC-A0B9-0CF8-1D592120006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F9ED5"/>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3" name="Google Shape;278;p28">
              <a:extLst>
                <a:ext uri="{FF2B5EF4-FFF2-40B4-BE49-F238E27FC236}">
                  <a16:creationId xmlns:a16="http://schemas.microsoft.com/office/drawing/2014/main" id="{070F7352-D540-A174-1DC1-79CEFBB4D70D}"/>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34" name="Google Shape;277;p28">
              <a:extLst>
                <a:ext uri="{FF2B5EF4-FFF2-40B4-BE49-F238E27FC236}">
                  <a16:creationId xmlns:a16="http://schemas.microsoft.com/office/drawing/2014/main" id="{36DE7B8F-39E3-8D2B-2B8B-410700C8C370}"/>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collective</a:t>
              </a:r>
            </a:p>
          </p:txBody>
        </p:sp>
      </p:grpSp>
      <p:grpSp>
        <p:nvGrpSpPr>
          <p:cNvPr id="35" name="Group 34">
            <a:extLst>
              <a:ext uri="{FF2B5EF4-FFF2-40B4-BE49-F238E27FC236}">
                <a16:creationId xmlns:a16="http://schemas.microsoft.com/office/drawing/2014/main" id="{97BB5DC2-04A1-3B98-9B4A-6A1DFDCBE183}"/>
              </a:ext>
            </a:extLst>
          </p:cNvPr>
          <p:cNvGrpSpPr/>
          <p:nvPr userDrawn="1"/>
        </p:nvGrpSpPr>
        <p:grpSpPr>
          <a:xfrm>
            <a:off x="2336946" y="3887114"/>
            <a:ext cx="7518111" cy="548005"/>
            <a:chOff x="1764463" y="1060636"/>
            <a:chExt cx="5638583" cy="411004"/>
          </a:xfrm>
        </p:grpSpPr>
        <p:sp>
          <p:nvSpPr>
            <p:cNvPr id="36" name="Google Shape;275;p28">
              <a:extLst>
                <a:ext uri="{FF2B5EF4-FFF2-40B4-BE49-F238E27FC236}">
                  <a16:creationId xmlns:a16="http://schemas.microsoft.com/office/drawing/2014/main" id="{DE53882E-663B-ACF6-4055-29CE20FCBAD6}"/>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070C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4</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7" name="Google Shape;276;p28">
              <a:extLst>
                <a:ext uri="{FF2B5EF4-FFF2-40B4-BE49-F238E27FC236}">
                  <a16:creationId xmlns:a16="http://schemas.microsoft.com/office/drawing/2014/main" id="{FD13BDDE-0F3A-173D-BB5D-4BDF593AB9A4}"/>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070C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9" name="Google Shape;278;p28">
              <a:extLst>
                <a:ext uri="{FF2B5EF4-FFF2-40B4-BE49-F238E27FC236}">
                  <a16:creationId xmlns:a16="http://schemas.microsoft.com/office/drawing/2014/main" id="{9AE8B48F-9157-ADAC-2056-9DCC817229F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0" name="Google Shape;277;p28">
              <a:extLst>
                <a:ext uri="{FF2B5EF4-FFF2-40B4-BE49-F238E27FC236}">
                  <a16:creationId xmlns:a16="http://schemas.microsoft.com/office/drawing/2014/main" id="{97A7A3E6-D824-B5AB-142A-0A76180C6E21}"/>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en binôme</a:t>
              </a:r>
            </a:p>
          </p:txBody>
        </p:sp>
      </p:grpSp>
      <p:grpSp>
        <p:nvGrpSpPr>
          <p:cNvPr id="41" name="Group 40">
            <a:extLst>
              <a:ext uri="{FF2B5EF4-FFF2-40B4-BE49-F238E27FC236}">
                <a16:creationId xmlns:a16="http://schemas.microsoft.com/office/drawing/2014/main" id="{BD1C3A7F-72C7-633D-F6E7-0C21959DAABF}"/>
              </a:ext>
            </a:extLst>
          </p:cNvPr>
          <p:cNvGrpSpPr/>
          <p:nvPr userDrawn="1"/>
        </p:nvGrpSpPr>
        <p:grpSpPr>
          <a:xfrm>
            <a:off x="2336946" y="4713491"/>
            <a:ext cx="7518111" cy="548005"/>
            <a:chOff x="1764463" y="1060636"/>
            <a:chExt cx="5638583" cy="411004"/>
          </a:xfrm>
        </p:grpSpPr>
        <p:sp>
          <p:nvSpPr>
            <p:cNvPr id="43" name="Google Shape;275;p28">
              <a:extLst>
                <a:ext uri="{FF2B5EF4-FFF2-40B4-BE49-F238E27FC236}">
                  <a16:creationId xmlns:a16="http://schemas.microsoft.com/office/drawing/2014/main" id="{D7E88F6C-134A-2D52-8809-D16E173DEB8B}"/>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BC14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5</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45" name="Google Shape;276;p28">
              <a:extLst>
                <a:ext uri="{FF2B5EF4-FFF2-40B4-BE49-F238E27FC236}">
                  <a16:creationId xmlns:a16="http://schemas.microsoft.com/office/drawing/2014/main" id="{14CB13DE-5B8A-7209-0929-3CD0EEAF6D9B}"/>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92D05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48" name="Google Shape;278;p28">
              <a:extLst>
                <a:ext uri="{FF2B5EF4-FFF2-40B4-BE49-F238E27FC236}">
                  <a16:creationId xmlns:a16="http://schemas.microsoft.com/office/drawing/2014/main" id="{DFEE628A-E51B-AAB4-D7B0-ED8582314510}"/>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9" name="Google Shape;277;p28">
              <a:extLst>
                <a:ext uri="{FF2B5EF4-FFF2-40B4-BE49-F238E27FC236}">
                  <a16:creationId xmlns:a16="http://schemas.microsoft.com/office/drawing/2014/main" id="{5A277F9A-C52D-C449-7586-9EA90403EDFC}"/>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autonome</a:t>
              </a:r>
            </a:p>
          </p:txBody>
        </p:sp>
      </p:grpSp>
      <p:grpSp>
        <p:nvGrpSpPr>
          <p:cNvPr id="53" name="Group 52">
            <a:extLst>
              <a:ext uri="{FF2B5EF4-FFF2-40B4-BE49-F238E27FC236}">
                <a16:creationId xmlns:a16="http://schemas.microsoft.com/office/drawing/2014/main" id="{38609008-8598-8DA3-5CF0-36C7F92580DF}"/>
              </a:ext>
            </a:extLst>
          </p:cNvPr>
          <p:cNvGrpSpPr/>
          <p:nvPr userDrawn="1"/>
        </p:nvGrpSpPr>
        <p:grpSpPr>
          <a:xfrm>
            <a:off x="2336946" y="5539871"/>
            <a:ext cx="7518111" cy="548005"/>
            <a:chOff x="1764463" y="1060636"/>
            <a:chExt cx="5638583" cy="411004"/>
          </a:xfrm>
        </p:grpSpPr>
        <p:sp>
          <p:nvSpPr>
            <p:cNvPr id="54" name="Google Shape;275;p28">
              <a:extLst>
                <a:ext uri="{FF2B5EF4-FFF2-40B4-BE49-F238E27FC236}">
                  <a16:creationId xmlns:a16="http://schemas.microsoft.com/office/drawing/2014/main" id="{7A5BFF89-3876-69CC-9A25-265205B19B7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6</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55" name="Google Shape;276;p28">
              <a:extLst>
                <a:ext uri="{FF2B5EF4-FFF2-40B4-BE49-F238E27FC236}">
                  <a16:creationId xmlns:a16="http://schemas.microsoft.com/office/drawing/2014/main" id="{516AE221-2B10-10F0-74F7-99F581D8E5A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57" name="Google Shape;278;p28">
              <a:extLst>
                <a:ext uri="{FF2B5EF4-FFF2-40B4-BE49-F238E27FC236}">
                  <a16:creationId xmlns:a16="http://schemas.microsoft.com/office/drawing/2014/main" id="{C06BF0CF-9607-5CE3-2B1B-82BB78BA62F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58" name="Google Shape;277;p28">
              <a:extLst>
                <a:ext uri="{FF2B5EF4-FFF2-40B4-BE49-F238E27FC236}">
                  <a16:creationId xmlns:a16="http://schemas.microsoft.com/office/drawing/2014/main" id="{392280B0-7590-3FE1-5000-E5BA3C9C5BCF}"/>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Clôture</a:t>
              </a:r>
            </a:p>
          </p:txBody>
        </p:sp>
      </p:grpSp>
      <p:sp>
        <p:nvSpPr>
          <p:cNvPr id="60" name="Text Placeholder 59">
            <a:extLst>
              <a:ext uri="{FF2B5EF4-FFF2-40B4-BE49-F238E27FC236}">
                <a16:creationId xmlns:a16="http://schemas.microsoft.com/office/drawing/2014/main" id="{2997086D-6002-18E9-088F-7D2FC79B25E4}"/>
              </a:ext>
            </a:extLst>
          </p:cNvPr>
          <p:cNvSpPr>
            <a:spLocks noGrp="1"/>
          </p:cNvSpPr>
          <p:nvPr>
            <p:ph type="body" sz="quarter" idx="10" hasCustomPrompt="1"/>
          </p:nvPr>
        </p:nvSpPr>
        <p:spPr>
          <a:xfrm>
            <a:off x="7879221" y="1447571"/>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1" name="Text Placeholder 59">
            <a:extLst>
              <a:ext uri="{FF2B5EF4-FFF2-40B4-BE49-F238E27FC236}">
                <a16:creationId xmlns:a16="http://schemas.microsoft.com/office/drawing/2014/main" id="{13288093-8A60-FA70-C6FB-7D69FB80D893}"/>
              </a:ext>
            </a:extLst>
          </p:cNvPr>
          <p:cNvSpPr>
            <a:spLocks noGrp="1"/>
          </p:cNvSpPr>
          <p:nvPr>
            <p:ph type="body" sz="quarter" idx="11" hasCustomPrompt="1"/>
          </p:nvPr>
        </p:nvSpPr>
        <p:spPr>
          <a:xfrm>
            <a:off x="7879221" y="2277958"/>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2" name="Text Placeholder 59">
            <a:extLst>
              <a:ext uri="{FF2B5EF4-FFF2-40B4-BE49-F238E27FC236}">
                <a16:creationId xmlns:a16="http://schemas.microsoft.com/office/drawing/2014/main" id="{A3A18267-30BE-A144-8A47-7EDFF6042B2F}"/>
              </a:ext>
            </a:extLst>
          </p:cNvPr>
          <p:cNvSpPr>
            <a:spLocks noGrp="1"/>
          </p:cNvSpPr>
          <p:nvPr>
            <p:ph type="body" sz="quarter" idx="12" hasCustomPrompt="1"/>
          </p:nvPr>
        </p:nvSpPr>
        <p:spPr>
          <a:xfrm>
            <a:off x="7879220" y="310433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15 min</a:t>
            </a:r>
            <a:endParaRPr lang="fr-FR" dirty="0"/>
          </a:p>
        </p:txBody>
      </p:sp>
      <p:sp>
        <p:nvSpPr>
          <p:cNvPr id="63" name="Text Placeholder 59">
            <a:extLst>
              <a:ext uri="{FF2B5EF4-FFF2-40B4-BE49-F238E27FC236}">
                <a16:creationId xmlns:a16="http://schemas.microsoft.com/office/drawing/2014/main" id="{69911D84-D37E-215F-8EF0-B39B19B6F1A1}"/>
              </a:ext>
            </a:extLst>
          </p:cNvPr>
          <p:cNvSpPr>
            <a:spLocks noGrp="1"/>
          </p:cNvSpPr>
          <p:nvPr>
            <p:ph type="body" sz="quarter" idx="13" hasCustomPrompt="1"/>
          </p:nvPr>
        </p:nvSpPr>
        <p:spPr>
          <a:xfrm>
            <a:off x="7879219" y="392802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4" name="Text Placeholder 59">
            <a:extLst>
              <a:ext uri="{FF2B5EF4-FFF2-40B4-BE49-F238E27FC236}">
                <a16:creationId xmlns:a16="http://schemas.microsoft.com/office/drawing/2014/main" id="{DBCF547F-8119-1ABE-E176-4FEDF97A3CC1}"/>
              </a:ext>
            </a:extLst>
          </p:cNvPr>
          <p:cNvSpPr>
            <a:spLocks noGrp="1"/>
          </p:cNvSpPr>
          <p:nvPr>
            <p:ph type="body" sz="quarter" idx="14" hasCustomPrompt="1"/>
          </p:nvPr>
        </p:nvSpPr>
        <p:spPr>
          <a:xfrm>
            <a:off x="7879218" y="475709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7 min</a:t>
            </a:r>
            <a:endParaRPr lang="fr-FR" dirty="0"/>
          </a:p>
        </p:txBody>
      </p:sp>
      <p:sp>
        <p:nvSpPr>
          <p:cNvPr id="65" name="Text Placeholder 59">
            <a:extLst>
              <a:ext uri="{FF2B5EF4-FFF2-40B4-BE49-F238E27FC236}">
                <a16:creationId xmlns:a16="http://schemas.microsoft.com/office/drawing/2014/main" id="{4E6C3199-30EC-380B-E406-0655DBA57A7E}"/>
              </a:ext>
            </a:extLst>
          </p:cNvPr>
          <p:cNvSpPr>
            <a:spLocks noGrp="1"/>
          </p:cNvSpPr>
          <p:nvPr>
            <p:ph type="body" sz="quarter" idx="15" hasCustomPrompt="1"/>
          </p:nvPr>
        </p:nvSpPr>
        <p:spPr>
          <a:xfrm>
            <a:off x="7879217" y="558347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2561190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uver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Ouverture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pic>
        <p:nvPicPr>
          <p:cNvPr id="15" name="Google Shape;1333;p128">
            <a:extLst>
              <a:ext uri="{FF2B5EF4-FFF2-40B4-BE49-F238E27FC236}">
                <a16:creationId xmlns:a16="http://schemas.microsoft.com/office/drawing/2014/main" id="{E4A7273E-67E2-0C23-0C4F-F01019D0FF62}"/>
              </a:ext>
            </a:extLst>
          </p:cNvPr>
          <p:cNvPicPr>
            <a:picLocks noChangeAspect="1"/>
          </p:cNvPicPr>
          <p:nvPr userDrawn="1"/>
        </p:nvPicPr>
        <p:blipFill>
          <a:blip r:embed="rId5">
            <a:alphaModFix/>
          </a:blip>
          <a:srcRect/>
          <a:stretch>
            <a:fillRect/>
          </a:stretch>
        </p:blipFill>
        <p:spPr>
          <a:xfrm>
            <a:off x="6261214" y="1609414"/>
            <a:ext cx="649253" cy="649253"/>
          </a:xfrm>
          <a:prstGeom prst="rect">
            <a:avLst/>
          </a:prstGeom>
          <a:noFill/>
          <a:ln cap="flat">
            <a:noFill/>
          </a:ln>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499334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scussion informell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993162"/>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Discussion informelle</a:t>
            </a:r>
          </a:p>
        </p:txBody>
      </p:sp>
      <p:pic>
        <p:nvPicPr>
          <p:cNvPr id="13" name="Picture 1">
            <a:extLst>
              <a:ext uri="{FF2B5EF4-FFF2-40B4-BE49-F238E27FC236}">
                <a16:creationId xmlns:a16="http://schemas.microsoft.com/office/drawing/2014/main" id="{81DC4E81-0C61-B93A-A49E-EEE6F672BAA1}"/>
              </a:ext>
            </a:extLst>
          </p:cNvPr>
          <p:cNvPicPr>
            <a:picLocks noChangeAspect="1"/>
          </p:cNvPicPr>
          <p:nvPr userDrawn="1"/>
        </p:nvPicPr>
        <p:blipFill>
          <a:blip r:embed="rId2">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1124103" y="1875577"/>
            <a:ext cx="2856443" cy="285644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4" name="Freeform 17">
            <a:extLst>
              <a:ext uri="{FF2B5EF4-FFF2-40B4-BE49-F238E27FC236}">
                <a16:creationId xmlns:a16="http://schemas.microsoft.com/office/drawing/2014/main" id="{C744DE00-AF1E-C1C2-374B-720BC4F53728}"/>
              </a:ext>
            </a:extLst>
          </p:cNvPr>
          <p:cNvSpPr>
            <a:spLocks noEditPoints="1"/>
          </p:cNvSpPr>
          <p:nvPr userDrawn="1"/>
        </p:nvSpPr>
        <p:spPr bwMode="auto">
          <a:xfrm>
            <a:off x="1890297" y="1779907"/>
            <a:ext cx="691824" cy="704171"/>
          </a:xfrm>
          <a:custGeom>
            <a:avLst/>
            <a:gdLst>
              <a:gd name="T0" fmla="*/ 1830 w 2759"/>
              <a:gd name="T1" fmla="*/ 1151 h 2558"/>
              <a:gd name="T2" fmla="*/ 2122 w 2759"/>
              <a:gd name="T3" fmla="*/ 851 h 2558"/>
              <a:gd name="T4" fmla="*/ 1243 w 2759"/>
              <a:gd name="T5" fmla="*/ 851 h 2558"/>
              <a:gd name="T6" fmla="*/ 1533 w 2759"/>
              <a:gd name="T7" fmla="*/ 1151 h 2558"/>
              <a:gd name="T8" fmla="*/ 1243 w 2759"/>
              <a:gd name="T9" fmla="*/ 851 h 2558"/>
              <a:gd name="T10" fmla="*/ 655 w 2759"/>
              <a:gd name="T11" fmla="*/ 1151 h 2558"/>
              <a:gd name="T12" fmla="*/ 946 w 2759"/>
              <a:gd name="T13" fmla="*/ 851 h 2558"/>
              <a:gd name="T14" fmla="*/ 1379 w 2759"/>
              <a:gd name="T15" fmla="*/ 0 h 2558"/>
              <a:gd name="T16" fmla="*/ 1584 w 2759"/>
              <a:gd name="T17" fmla="*/ 11 h 2558"/>
              <a:gd name="T18" fmla="*/ 1778 w 2759"/>
              <a:gd name="T19" fmla="*/ 43 h 2558"/>
              <a:gd name="T20" fmla="*/ 1962 w 2759"/>
              <a:gd name="T21" fmla="*/ 97 h 2558"/>
              <a:gd name="T22" fmla="*/ 2131 w 2759"/>
              <a:gd name="T23" fmla="*/ 168 h 2558"/>
              <a:gd name="T24" fmla="*/ 2285 w 2759"/>
              <a:gd name="T25" fmla="*/ 255 h 2558"/>
              <a:gd name="T26" fmla="*/ 2421 w 2759"/>
              <a:gd name="T27" fmla="*/ 357 h 2558"/>
              <a:gd name="T28" fmla="*/ 2536 w 2759"/>
              <a:gd name="T29" fmla="*/ 473 h 2558"/>
              <a:gd name="T30" fmla="*/ 2630 w 2759"/>
              <a:gd name="T31" fmla="*/ 600 h 2558"/>
              <a:gd name="T32" fmla="*/ 2700 w 2759"/>
              <a:gd name="T33" fmla="*/ 738 h 2558"/>
              <a:gd name="T34" fmla="*/ 2744 w 2759"/>
              <a:gd name="T35" fmla="*/ 884 h 2558"/>
              <a:gd name="T36" fmla="*/ 2759 w 2759"/>
              <a:gd name="T37" fmla="*/ 1038 h 2558"/>
              <a:gd name="T38" fmla="*/ 2744 w 2759"/>
              <a:gd name="T39" fmla="*/ 1191 h 2558"/>
              <a:gd name="T40" fmla="*/ 2700 w 2759"/>
              <a:gd name="T41" fmla="*/ 1338 h 2558"/>
              <a:gd name="T42" fmla="*/ 2630 w 2759"/>
              <a:gd name="T43" fmla="*/ 1476 h 2558"/>
              <a:gd name="T44" fmla="*/ 2536 w 2759"/>
              <a:gd name="T45" fmla="*/ 1604 h 2558"/>
              <a:gd name="T46" fmla="*/ 2421 w 2759"/>
              <a:gd name="T47" fmla="*/ 1720 h 2558"/>
              <a:gd name="T48" fmla="*/ 2285 w 2759"/>
              <a:gd name="T49" fmla="*/ 1822 h 2558"/>
              <a:gd name="T50" fmla="*/ 2131 w 2759"/>
              <a:gd name="T51" fmla="*/ 1909 h 2558"/>
              <a:gd name="T52" fmla="*/ 1962 w 2759"/>
              <a:gd name="T53" fmla="*/ 1980 h 2558"/>
              <a:gd name="T54" fmla="*/ 1778 w 2759"/>
              <a:gd name="T55" fmla="*/ 2032 h 2558"/>
              <a:gd name="T56" fmla="*/ 1584 w 2759"/>
              <a:gd name="T57" fmla="*/ 2066 h 2558"/>
              <a:gd name="T58" fmla="*/ 1379 w 2759"/>
              <a:gd name="T59" fmla="*/ 2077 h 2558"/>
              <a:gd name="T60" fmla="*/ 1221 w 2759"/>
              <a:gd name="T61" fmla="*/ 2068 h 2558"/>
              <a:gd name="T62" fmla="*/ 1067 w 2759"/>
              <a:gd name="T63" fmla="*/ 2045 h 2558"/>
              <a:gd name="T64" fmla="*/ 250 w 2759"/>
              <a:gd name="T65" fmla="*/ 2558 h 2558"/>
              <a:gd name="T66" fmla="*/ 518 w 2759"/>
              <a:gd name="T67" fmla="*/ 1847 h 2558"/>
              <a:gd name="T68" fmla="*/ 381 w 2759"/>
              <a:gd name="T69" fmla="*/ 1752 h 2558"/>
              <a:gd name="T70" fmla="*/ 261 w 2759"/>
              <a:gd name="T71" fmla="*/ 1644 h 2558"/>
              <a:gd name="T72" fmla="*/ 163 w 2759"/>
              <a:gd name="T73" fmla="*/ 1526 h 2558"/>
              <a:gd name="T74" fmla="*/ 85 w 2759"/>
              <a:gd name="T75" fmla="*/ 1396 h 2558"/>
              <a:gd name="T76" fmla="*/ 32 w 2759"/>
              <a:gd name="T77" fmla="*/ 1259 h 2558"/>
              <a:gd name="T78" fmla="*/ 3 w 2759"/>
              <a:gd name="T79" fmla="*/ 1113 h 2558"/>
              <a:gd name="T80" fmla="*/ 3 w 2759"/>
              <a:gd name="T81" fmla="*/ 960 h 2558"/>
              <a:gd name="T82" fmla="*/ 33 w 2759"/>
              <a:gd name="T83" fmla="*/ 810 h 2558"/>
              <a:gd name="T84" fmla="*/ 90 w 2759"/>
              <a:gd name="T85" fmla="*/ 668 h 2558"/>
              <a:gd name="T86" fmla="*/ 172 w 2759"/>
              <a:gd name="T87" fmla="*/ 535 h 2558"/>
              <a:gd name="T88" fmla="*/ 277 w 2759"/>
              <a:gd name="T89" fmla="*/ 413 h 2558"/>
              <a:gd name="T90" fmla="*/ 404 w 2759"/>
              <a:gd name="T91" fmla="*/ 304 h 2558"/>
              <a:gd name="T92" fmla="*/ 549 w 2759"/>
              <a:gd name="T93" fmla="*/ 208 h 2558"/>
              <a:gd name="T94" fmla="*/ 711 w 2759"/>
              <a:gd name="T95" fmla="*/ 129 h 2558"/>
              <a:gd name="T96" fmla="*/ 888 w 2759"/>
              <a:gd name="T97" fmla="*/ 68 h 2558"/>
              <a:gd name="T98" fmla="*/ 1077 w 2759"/>
              <a:gd name="T99" fmla="*/ 25 h 2558"/>
              <a:gd name="T100" fmla="*/ 1276 w 2759"/>
              <a:gd name="T101" fmla="*/ 3 h 2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59" h="2558">
                <a:moveTo>
                  <a:pt x="1830" y="851"/>
                </a:moveTo>
                <a:lnTo>
                  <a:pt x="1830" y="1151"/>
                </a:lnTo>
                <a:lnTo>
                  <a:pt x="2122" y="1151"/>
                </a:lnTo>
                <a:lnTo>
                  <a:pt x="2122" y="851"/>
                </a:lnTo>
                <a:lnTo>
                  <a:pt x="1830" y="851"/>
                </a:lnTo>
                <a:close/>
                <a:moveTo>
                  <a:pt x="1243" y="851"/>
                </a:moveTo>
                <a:lnTo>
                  <a:pt x="1243" y="1151"/>
                </a:lnTo>
                <a:lnTo>
                  <a:pt x="1533" y="1151"/>
                </a:lnTo>
                <a:lnTo>
                  <a:pt x="1533" y="851"/>
                </a:lnTo>
                <a:lnTo>
                  <a:pt x="1243" y="851"/>
                </a:lnTo>
                <a:close/>
                <a:moveTo>
                  <a:pt x="655" y="851"/>
                </a:moveTo>
                <a:lnTo>
                  <a:pt x="655" y="1151"/>
                </a:lnTo>
                <a:lnTo>
                  <a:pt x="946" y="1151"/>
                </a:lnTo>
                <a:lnTo>
                  <a:pt x="946" y="851"/>
                </a:lnTo>
                <a:lnTo>
                  <a:pt x="655" y="851"/>
                </a:lnTo>
                <a:close/>
                <a:moveTo>
                  <a:pt x="1379" y="0"/>
                </a:moveTo>
                <a:lnTo>
                  <a:pt x="1483" y="3"/>
                </a:lnTo>
                <a:lnTo>
                  <a:pt x="1584" y="11"/>
                </a:lnTo>
                <a:lnTo>
                  <a:pt x="1682" y="25"/>
                </a:lnTo>
                <a:lnTo>
                  <a:pt x="1778" y="43"/>
                </a:lnTo>
                <a:lnTo>
                  <a:pt x="1871" y="68"/>
                </a:lnTo>
                <a:lnTo>
                  <a:pt x="1962" y="97"/>
                </a:lnTo>
                <a:lnTo>
                  <a:pt x="2048" y="129"/>
                </a:lnTo>
                <a:lnTo>
                  <a:pt x="2131" y="168"/>
                </a:lnTo>
                <a:lnTo>
                  <a:pt x="2209" y="208"/>
                </a:lnTo>
                <a:lnTo>
                  <a:pt x="2285" y="255"/>
                </a:lnTo>
                <a:lnTo>
                  <a:pt x="2355" y="304"/>
                </a:lnTo>
                <a:lnTo>
                  <a:pt x="2421" y="357"/>
                </a:lnTo>
                <a:lnTo>
                  <a:pt x="2481" y="413"/>
                </a:lnTo>
                <a:lnTo>
                  <a:pt x="2536" y="473"/>
                </a:lnTo>
                <a:lnTo>
                  <a:pt x="2586" y="535"/>
                </a:lnTo>
                <a:lnTo>
                  <a:pt x="2630" y="600"/>
                </a:lnTo>
                <a:lnTo>
                  <a:pt x="2668" y="668"/>
                </a:lnTo>
                <a:lnTo>
                  <a:pt x="2700" y="738"/>
                </a:lnTo>
                <a:lnTo>
                  <a:pt x="2725" y="810"/>
                </a:lnTo>
                <a:lnTo>
                  <a:pt x="2744" y="884"/>
                </a:lnTo>
                <a:lnTo>
                  <a:pt x="2754" y="960"/>
                </a:lnTo>
                <a:lnTo>
                  <a:pt x="2759" y="1038"/>
                </a:lnTo>
                <a:lnTo>
                  <a:pt x="2754" y="1116"/>
                </a:lnTo>
                <a:lnTo>
                  <a:pt x="2744" y="1191"/>
                </a:lnTo>
                <a:lnTo>
                  <a:pt x="2725" y="1266"/>
                </a:lnTo>
                <a:lnTo>
                  <a:pt x="2700" y="1338"/>
                </a:lnTo>
                <a:lnTo>
                  <a:pt x="2668" y="1409"/>
                </a:lnTo>
                <a:lnTo>
                  <a:pt x="2630" y="1476"/>
                </a:lnTo>
                <a:lnTo>
                  <a:pt x="2586" y="1541"/>
                </a:lnTo>
                <a:lnTo>
                  <a:pt x="2536" y="1604"/>
                </a:lnTo>
                <a:lnTo>
                  <a:pt x="2481" y="1663"/>
                </a:lnTo>
                <a:lnTo>
                  <a:pt x="2421" y="1720"/>
                </a:lnTo>
                <a:lnTo>
                  <a:pt x="2355" y="1772"/>
                </a:lnTo>
                <a:lnTo>
                  <a:pt x="2285" y="1822"/>
                </a:lnTo>
                <a:lnTo>
                  <a:pt x="2209" y="1867"/>
                </a:lnTo>
                <a:lnTo>
                  <a:pt x="2131" y="1909"/>
                </a:lnTo>
                <a:lnTo>
                  <a:pt x="2048" y="1948"/>
                </a:lnTo>
                <a:lnTo>
                  <a:pt x="1962" y="1980"/>
                </a:lnTo>
                <a:lnTo>
                  <a:pt x="1871" y="2009"/>
                </a:lnTo>
                <a:lnTo>
                  <a:pt x="1778" y="2032"/>
                </a:lnTo>
                <a:lnTo>
                  <a:pt x="1682" y="2052"/>
                </a:lnTo>
                <a:lnTo>
                  <a:pt x="1584" y="2066"/>
                </a:lnTo>
                <a:lnTo>
                  <a:pt x="1483" y="2074"/>
                </a:lnTo>
                <a:lnTo>
                  <a:pt x="1379" y="2077"/>
                </a:lnTo>
                <a:lnTo>
                  <a:pt x="1300" y="2074"/>
                </a:lnTo>
                <a:lnTo>
                  <a:pt x="1221" y="2068"/>
                </a:lnTo>
                <a:lnTo>
                  <a:pt x="1143" y="2059"/>
                </a:lnTo>
                <a:lnTo>
                  <a:pt x="1067" y="2045"/>
                </a:lnTo>
                <a:lnTo>
                  <a:pt x="993" y="2030"/>
                </a:lnTo>
                <a:lnTo>
                  <a:pt x="250" y="2558"/>
                </a:lnTo>
                <a:lnTo>
                  <a:pt x="592" y="1890"/>
                </a:lnTo>
                <a:lnTo>
                  <a:pt x="518" y="1847"/>
                </a:lnTo>
                <a:lnTo>
                  <a:pt x="447" y="1801"/>
                </a:lnTo>
                <a:lnTo>
                  <a:pt x="381" y="1752"/>
                </a:lnTo>
                <a:lnTo>
                  <a:pt x="319" y="1700"/>
                </a:lnTo>
                <a:lnTo>
                  <a:pt x="261" y="1644"/>
                </a:lnTo>
                <a:lnTo>
                  <a:pt x="209" y="1586"/>
                </a:lnTo>
                <a:lnTo>
                  <a:pt x="163" y="1526"/>
                </a:lnTo>
                <a:lnTo>
                  <a:pt x="121" y="1462"/>
                </a:lnTo>
                <a:lnTo>
                  <a:pt x="85" y="1396"/>
                </a:lnTo>
                <a:lnTo>
                  <a:pt x="55" y="1328"/>
                </a:lnTo>
                <a:lnTo>
                  <a:pt x="32" y="1259"/>
                </a:lnTo>
                <a:lnTo>
                  <a:pt x="14" y="1187"/>
                </a:lnTo>
                <a:lnTo>
                  <a:pt x="3" y="1113"/>
                </a:lnTo>
                <a:lnTo>
                  <a:pt x="0" y="1038"/>
                </a:lnTo>
                <a:lnTo>
                  <a:pt x="3" y="960"/>
                </a:lnTo>
                <a:lnTo>
                  <a:pt x="15" y="884"/>
                </a:lnTo>
                <a:lnTo>
                  <a:pt x="33" y="810"/>
                </a:lnTo>
                <a:lnTo>
                  <a:pt x="59" y="738"/>
                </a:lnTo>
                <a:lnTo>
                  <a:pt x="90" y="668"/>
                </a:lnTo>
                <a:lnTo>
                  <a:pt x="128" y="600"/>
                </a:lnTo>
                <a:lnTo>
                  <a:pt x="172" y="535"/>
                </a:lnTo>
                <a:lnTo>
                  <a:pt x="222" y="473"/>
                </a:lnTo>
                <a:lnTo>
                  <a:pt x="277" y="413"/>
                </a:lnTo>
                <a:lnTo>
                  <a:pt x="338" y="357"/>
                </a:lnTo>
                <a:lnTo>
                  <a:pt x="404" y="304"/>
                </a:lnTo>
                <a:lnTo>
                  <a:pt x="474" y="255"/>
                </a:lnTo>
                <a:lnTo>
                  <a:pt x="549" y="208"/>
                </a:lnTo>
                <a:lnTo>
                  <a:pt x="629" y="168"/>
                </a:lnTo>
                <a:lnTo>
                  <a:pt x="711" y="129"/>
                </a:lnTo>
                <a:lnTo>
                  <a:pt x="798" y="97"/>
                </a:lnTo>
                <a:lnTo>
                  <a:pt x="888" y="68"/>
                </a:lnTo>
                <a:lnTo>
                  <a:pt x="981" y="43"/>
                </a:lnTo>
                <a:lnTo>
                  <a:pt x="1077" y="25"/>
                </a:lnTo>
                <a:lnTo>
                  <a:pt x="1176" y="11"/>
                </a:lnTo>
                <a:lnTo>
                  <a:pt x="1276" y="3"/>
                </a:lnTo>
                <a:lnTo>
                  <a:pt x="1379" y="0"/>
                </a:lnTo>
                <a:close/>
              </a:path>
            </a:pathLst>
          </a:custGeom>
          <a:solidFill>
            <a:srgbClr val="F7C475"/>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a:solidFill>
                <a:prstClr val="black"/>
              </a:solidFill>
              <a:latin typeface="Georgia"/>
              <a:cs typeface="Arial" panose="020B0604020202020204" pitchFamily="34" charset="0"/>
            </a:endParaRPr>
          </a:p>
        </p:txBody>
      </p:sp>
      <p:sp>
        <p:nvSpPr>
          <p:cNvPr id="15" name="Freeform 18">
            <a:extLst>
              <a:ext uri="{FF2B5EF4-FFF2-40B4-BE49-F238E27FC236}">
                <a16:creationId xmlns:a16="http://schemas.microsoft.com/office/drawing/2014/main" id="{87772EAF-D513-9472-B872-5A7B64B000FE}"/>
              </a:ext>
            </a:extLst>
          </p:cNvPr>
          <p:cNvSpPr>
            <a:spLocks/>
          </p:cNvSpPr>
          <p:nvPr userDrawn="1"/>
        </p:nvSpPr>
        <p:spPr bwMode="auto">
          <a:xfrm rot="21039827">
            <a:off x="2207633" y="1946096"/>
            <a:ext cx="584715" cy="634720"/>
          </a:xfrm>
          <a:custGeom>
            <a:avLst/>
            <a:gdLst>
              <a:gd name="T0" fmla="*/ 1716 w 2331"/>
              <a:gd name="T1" fmla="*/ 35 h 2303"/>
              <a:gd name="T2" fmla="*/ 1866 w 2331"/>
              <a:gd name="T3" fmla="*/ 117 h 2303"/>
              <a:gd name="T4" fmla="*/ 1999 w 2331"/>
              <a:gd name="T5" fmla="*/ 214 h 2303"/>
              <a:gd name="T6" fmla="*/ 2113 w 2331"/>
              <a:gd name="T7" fmla="*/ 324 h 2303"/>
              <a:gd name="T8" fmla="*/ 2204 w 2331"/>
              <a:gd name="T9" fmla="*/ 446 h 2303"/>
              <a:gd name="T10" fmla="*/ 2273 w 2331"/>
              <a:gd name="T11" fmla="*/ 579 h 2303"/>
              <a:gd name="T12" fmla="*/ 2316 w 2331"/>
              <a:gd name="T13" fmla="*/ 719 h 2303"/>
              <a:gd name="T14" fmla="*/ 2331 w 2331"/>
              <a:gd name="T15" fmla="*/ 867 h 2303"/>
              <a:gd name="T16" fmla="*/ 2317 w 2331"/>
              <a:gd name="T17" fmla="*/ 1007 h 2303"/>
              <a:gd name="T18" fmla="*/ 2279 w 2331"/>
              <a:gd name="T19" fmla="*/ 1141 h 2303"/>
              <a:gd name="T20" fmla="*/ 2217 w 2331"/>
              <a:gd name="T21" fmla="*/ 1268 h 2303"/>
              <a:gd name="T22" fmla="*/ 2133 w 2331"/>
              <a:gd name="T23" fmla="*/ 1385 h 2303"/>
              <a:gd name="T24" fmla="*/ 2030 w 2331"/>
              <a:gd name="T25" fmla="*/ 1492 h 2303"/>
              <a:gd name="T26" fmla="*/ 1908 w 2331"/>
              <a:gd name="T27" fmla="*/ 1588 h 2303"/>
              <a:gd name="T28" fmla="*/ 1771 w 2331"/>
              <a:gd name="T29" fmla="*/ 1672 h 2303"/>
              <a:gd name="T30" fmla="*/ 1392 w 2331"/>
              <a:gd name="T31" fmla="*/ 1805 h 2303"/>
              <a:gd name="T32" fmla="*/ 1251 w 2331"/>
              <a:gd name="T33" fmla="*/ 1831 h 2303"/>
              <a:gd name="T34" fmla="*/ 1104 w 2331"/>
              <a:gd name="T35" fmla="*/ 1846 h 2303"/>
              <a:gd name="T36" fmla="*/ 924 w 2331"/>
              <a:gd name="T37" fmla="*/ 1845 h 2303"/>
              <a:gd name="T38" fmla="*/ 724 w 2331"/>
              <a:gd name="T39" fmla="*/ 1821 h 2303"/>
              <a:gd name="T40" fmla="*/ 536 w 2331"/>
              <a:gd name="T41" fmla="*/ 1775 h 2303"/>
              <a:gd name="T42" fmla="*/ 361 w 2331"/>
              <a:gd name="T43" fmla="*/ 1709 h 2303"/>
              <a:gd name="T44" fmla="*/ 202 w 2331"/>
              <a:gd name="T45" fmla="*/ 1624 h 2303"/>
              <a:gd name="T46" fmla="*/ 63 w 2331"/>
              <a:gd name="T47" fmla="*/ 1524 h 2303"/>
              <a:gd name="T48" fmla="*/ 17 w 2331"/>
              <a:gd name="T49" fmla="*/ 1469 h 2303"/>
              <a:gd name="T50" fmla="*/ 144 w 2331"/>
              <a:gd name="T51" fmla="*/ 1468 h 2303"/>
              <a:gd name="T52" fmla="*/ 363 w 2331"/>
              <a:gd name="T53" fmla="*/ 1445 h 2303"/>
              <a:gd name="T54" fmla="*/ 569 w 2331"/>
              <a:gd name="T55" fmla="*/ 1402 h 2303"/>
              <a:gd name="T56" fmla="*/ 765 w 2331"/>
              <a:gd name="T57" fmla="*/ 1341 h 2303"/>
              <a:gd name="T58" fmla="*/ 946 w 2331"/>
              <a:gd name="T59" fmla="*/ 1261 h 2303"/>
              <a:gd name="T60" fmla="*/ 1112 w 2331"/>
              <a:gd name="T61" fmla="*/ 1164 h 2303"/>
              <a:gd name="T62" fmla="*/ 1259 w 2331"/>
              <a:gd name="T63" fmla="*/ 1053 h 2303"/>
              <a:gd name="T64" fmla="*/ 1387 w 2331"/>
              <a:gd name="T65" fmla="*/ 928 h 2303"/>
              <a:gd name="T66" fmla="*/ 1493 w 2331"/>
              <a:gd name="T67" fmla="*/ 791 h 2303"/>
              <a:gd name="T68" fmla="*/ 1576 w 2331"/>
              <a:gd name="T69" fmla="*/ 644 h 2303"/>
              <a:gd name="T70" fmla="*/ 1633 w 2331"/>
              <a:gd name="T71" fmla="*/ 488 h 2303"/>
              <a:gd name="T72" fmla="*/ 1663 w 2331"/>
              <a:gd name="T73" fmla="*/ 324 h 2303"/>
              <a:gd name="T74" fmla="*/ 1664 w 2331"/>
              <a:gd name="T75" fmla="*/ 178 h 2303"/>
              <a:gd name="T76" fmla="*/ 1648 w 2331"/>
              <a:gd name="T77" fmla="*/ 58 h 2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31" h="2303">
                <a:moveTo>
                  <a:pt x="1634" y="0"/>
                </a:moveTo>
                <a:lnTo>
                  <a:pt x="1716" y="35"/>
                </a:lnTo>
                <a:lnTo>
                  <a:pt x="1793" y="73"/>
                </a:lnTo>
                <a:lnTo>
                  <a:pt x="1866" y="117"/>
                </a:lnTo>
                <a:lnTo>
                  <a:pt x="1935" y="164"/>
                </a:lnTo>
                <a:lnTo>
                  <a:pt x="1999" y="214"/>
                </a:lnTo>
                <a:lnTo>
                  <a:pt x="2058" y="267"/>
                </a:lnTo>
                <a:lnTo>
                  <a:pt x="2113" y="324"/>
                </a:lnTo>
                <a:lnTo>
                  <a:pt x="2161" y="385"/>
                </a:lnTo>
                <a:lnTo>
                  <a:pt x="2204" y="446"/>
                </a:lnTo>
                <a:lnTo>
                  <a:pt x="2242" y="511"/>
                </a:lnTo>
                <a:lnTo>
                  <a:pt x="2273" y="579"/>
                </a:lnTo>
                <a:lnTo>
                  <a:pt x="2298" y="648"/>
                </a:lnTo>
                <a:lnTo>
                  <a:pt x="2316" y="719"/>
                </a:lnTo>
                <a:lnTo>
                  <a:pt x="2326" y="792"/>
                </a:lnTo>
                <a:lnTo>
                  <a:pt x="2331" y="867"/>
                </a:lnTo>
                <a:lnTo>
                  <a:pt x="2328" y="938"/>
                </a:lnTo>
                <a:lnTo>
                  <a:pt x="2317" y="1007"/>
                </a:lnTo>
                <a:lnTo>
                  <a:pt x="2302" y="1075"/>
                </a:lnTo>
                <a:lnTo>
                  <a:pt x="2279" y="1141"/>
                </a:lnTo>
                <a:lnTo>
                  <a:pt x="2251" y="1206"/>
                </a:lnTo>
                <a:lnTo>
                  <a:pt x="2217" y="1268"/>
                </a:lnTo>
                <a:lnTo>
                  <a:pt x="2177" y="1328"/>
                </a:lnTo>
                <a:lnTo>
                  <a:pt x="2133" y="1385"/>
                </a:lnTo>
                <a:lnTo>
                  <a:pt x="2083" y="1440"/>
                </a:lnTo>
                <a:lnTo>
                  <a:pt x="2030" y="1492"/>
                </a:lnTo>
                <a:lnTo>
                  <a:pt x="1971" y="1542"/>
                </a:lnTo>
                <a:lnTo>
                  <a:pt x="1908" y="1588"/>
                </a:lnTo>
                <a:lnTo>
                  <a:pt x="1841" y="1631"/>
                </a:lnTo>
                <a:lnTo>
                  <a:pt x="1771" y="1672"/>
                </a:lnTo>
                <a:lnTo>
                  <a:pt x="2095" y="2303"/>
                </a:lnTo>
                <a:lnTo>
                  <a:pt x="1392" y="1805"/>
                </a:lnTo>
                <a:lnTo>
                  <a:pt x="1322" y="1818"/>
                </a:lnTo>
                <a:lnTo>
                  <a:pt x="1251" y="1831"/>
                </a:lnTo>
                <a:lnTo>
                  <a:pt x="1178" y="1841"/>
                </a:lnTo>
                <a:lnTo>
                  <a:pt x="1104" y="1846"/>
                </a:lnTo>
                <a:lnTo>
                  <a:pt x="1028" y="1848"/>
                </a:lnTo>
                <a:lnTo>
                  <a:pt x="924" y="1845"/>
                </a:lnTo>
                <a:lnTo>
                  <a:pt x="824" y="1836"/>
                </a:lnTo>
                <a:lnTo>
                  <a:pt x="724" y="1821"/>
                </a:lnTo>
                <a:lnTo>
                  <a:pt x="628" y="1801"/>
                </a:lnTo>
                <a:lnTo>
                  <a:pt x="536" y="1775"/>
                </a:lnTo>
                <a:lnTo>
                  <a:pt x="446" y="1745"/>
                </a:lnTo>
                <a:lnTo>
                  <a:pt x="361" y="1709"/>
                </a:lnTo>
                <a:lnTo>
                  <a:pt x="280" y="1670"/>
                </a:lnTo>
                <a:lnTo>
                  <a:pt x="202" y="1624"/>
                </a:lnTo>
                <a:lnTo>
                  <a:pt x="130" y="1577"/>
                </a:lnTo>
                <a:lnTo>
                  <a:pt x="63" y="1524"/>
                </a:lnTo>
                <a:lnTo>
                  <a:pt x="0" y="1468"/>
                </a:lnTo>
                <a:lnTo>
                  <a:pt x="17" y="1469"/>
                </a:lnTo>
                <a:lnTo>
                  <a:pt x="34" y="1471"/>
                </a:lnTo>
                <a:lnTo>
                  <a:pt x="144" y="1468"/>
                </a:lnTo>
                <a:lnTo>
                  <a:pt x="255" y="1459"/>
                </a:lnTo>
                <a:lnTo>
                  <a:pt x="363" y="1445"/>
                </a:lnTo>
                <a:lnTo>
                  <a:pt x="468" y="1427"/>
                </a:lnTo>
                <a:lnTo>
                  <a:pt x="569" y="1402"/>
                </a:lnTo>
                <a:lnTo>
                  <a:pt x="669" y="1373"/>
                </a:lnTo>
                <a:lnTo>
                  <a:pt x="765" y="1341"/>
                </a:lnTo>
                <a:lnTo>
                  <a:pt x="858" y="1303"/>
                </a:lnTo>
                <a:lnTo>
                  <a:pt x="946" y="1261"/>
                </a:lnTo>
                <a:lnTo>
                  <a:pt x="1031" y="1214"/>
                </a:lnTo>
                <a:lnTo>
                  <a:pt x="1112" y="1164"/>
                </a:lnTo>
                <a:lnTo>
                  <a:pt x="1188" y="1110"/>
                </a:lnTo>
                <a:lnTo>
                  <a:pt x="1259" y="1053"/>
                </a:lnTo>
                <a:lnTo>
                  <a:pt x="1326" y="992"/>
                </a:lnTo>
                <a:lnTo>
                  <a:pt x="1387" y="928"/>
                </a:lnTo>
                <a:lnTo>
                  <a:pt x="1443" y="861"/>
                </a:lnTo>
                <a:lnTo>
                  <a:pt x="1493" y="791"/>
                </a:lnTo>
                <a:lnTo>
                  <a:pt x="1538" y="719"/>
                </a:lnTo>
                <a:lnTo>
                  <a:pt x="1576" y="644"/>
                </a:lnTo>
                <a:lnTo>
                  <a:pt x="1607" y="567"/>
                </a:lnTo>
                <a:lnTo>
                  <a:pt x="1633" y="488"/>
                </a:lnTo>
                <a:lnTo>
                  <a:pt x="1651" y="407"/>
                </a:lnTo>
                <a:lnTo>
                  <a:pt x="1663" y="324"/>
                </a:lnTo>
                <a:lnTo>
                  <a:pt x="1666" y="239"/>
                </a:lnTo>
                <a:lnTo>
                  <a:pt x="1664" y="178"/>
                </a:lnTo>
                <a:lnTo>
                  <a:pt x="1658" y="117"/>
                </a:lnTo>
                <a:lnTo>
                  <a:pt x="1648" y="58"/>
                </a:lnTo>
                <a:lnTo>
                  <a:pt x="1634" y="0"/>
                </a:lnTo>
                <a:close/>
              </a:path>
            </a:pathLst>
          </a:custGeom>
          <a:solidFill>
            <a:srgbClr val="F19D19"/>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dirty="0">
              <a:solidFill>
                <a:prstClr val="black"/>
              </a:solidFill>
              <a:latin typeface="Georgia"/>
              <a:cs typeface="Arial" panose="020B0604020202020204" pitchFamily="34" charset="0"/>
            </a:endParaRP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spTree>
    <p:extLst>
      <p:ext uri="{BB962C8B-B14F-4D97-AF65-F5344CB8AC3E}">
        <p14:creationId xmlns:p14="http://schemas.microsoft.com/office/powerpoint/2010/main" val="3436087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Contrôle des cahier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16464" y="2131992"/>
            <a:ext cx="5985399" cy="1701300"/>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400" b="1" kern="0" dirty="0">
                <a:solidFill>
                  <a:srgbClr val="F19D19"/>
                </a:solidFill>
                <a:latin typeface="Calibri" panose="020F0502020204030204" pitchFamily="34" charset="0"/>
                <a:cs typeface="Calibri" panose="020F0502020204030204" pitchFamily="34" charset="0"/>
              </a:rPr>
              <a:t>Contrôle des cahiers et correction des devoirs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3" name="Image 11" descr="Une image contenant Visage humain, personne, habits, dessin&#10;&#10;Le contenu généré par l’IA peut être incorrect.">
            <a:extLst>
              <a:ext uri="{FF2B5EF4-FFF2-40B4-BE49-F238E27FC236}">
                <a16:creationId xmlns:a16="http://schemas.microsoft.com/office/drawing/2014/main" id="{566E1B4D-074A-EFA3-17EB-A3834A0427C3}"/>
              </a:ext>
            </a:extLst>
          </p:cNvPr>
          <p:cNvPicPr>
            <a:picLocks noChangeAspect="1"/>
          </p:cNvPicPr>
          <p:nvPr userDrawn="1"/>
        </p:nvPicPr>
        <p:blipFill>
          <a:blip r:embed="rId2"/>
          <a:stretch>
            <a:fillRect/>
          </a:stretch>
        </p:blipFill>
        <p:spPr>
          <a:xfrm>
            <a:off x="289743" y="1746941"/>
            <a:ext cx="3766659" cy="3766659"/>
          </a:xfrm>
          <a:prstGeom prst="rect">
            <a:avLst/>
          </a:prstGeom>
        </p:spPr>
      </p:pic>
    </p:spTree>
    <p:extLst>
      <p:ext uri="{BB962C8B-B14F-4D97-AF65-F5344CB8AC3E}">
        <p14:creationId xmlns:p14="http://schemas.microsoft.com/office/powerpoint/2010/main" val="3355754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ctivation des prérequi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840616"/>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Activation des prérequis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2" name="Image 2">
            <a:extLst>
              <a:ext uri="{FF2B5EF4-FFF2-40B4-BE49-F238E27FC236}">
                <a16:creationId xmlns:a16="http://schemas.microsoft.com/office/drawing/2014/main" id="{1801F4AF-8932-E23F-A90D-D75E958CBA2A}"/>
              </a:ext>
            </a:extLst>
          </p:cNvPr>
          <p:cNvPicPr>
            <a:picLocks noChangeAspect="1"/>
          </p:cNvPicPr>
          <p:nvPr userDrawn="1"/>
        </p:nvPicPr>
        <p:blipFill>
          <a:blip r:embed="rId2"/>
          <a:stretch>
            <a:fillRect/>
          </a:stretch>
        </p:blipFill>
        <p:spPr>
          <a:xfrm>
            <a:off x="399616" y="1583362"/>
            <a:ext cx="3843765" cy="3843765"/>
          </a:xfrm>
          <a:prstGeom prst="rect">
            <a:avLst/>
          </a:prstGeom>
        </p:spPr>
      </p:pic>
    </p:spTree>
    <p:extLst>
      <p:ext uri="{BB962C8B-B14F-4D97-AF65-F5344CB8AC3E}">
        <p14:creationId xmlns:p14="http://schemas.microsoft.com/office/powerpoint/2010/main" val="3019199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Ouver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8065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ynthèse des prérequi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Synthèse des prérequis</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5264150"/>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une synthèse des prérequis</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2077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éclaration de l’objectif">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Déclaration de l’objectif </a:t>
            </a:r>
            <a:b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b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de la séance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grpSp>
        <p:nvGrpSpPr>
          <p:cNvPr id="3" name="Groupe 1">
            <a:extLst>
              <a:ext uri="{FF2B5EF4-FFF2-40B4-BE49-F238E27FC236}">
                <a16:creationId xmlns:a16="http://schemas.microsoft.com/office/drawing/2014/main" id="{2DE31D31-74FF-5927-3B7C-DF53EAFFDF93}"/>
              </a:ext>
            </a:extLst>
          </p:cNvPr>
          <p:cNvGrpSpPr/>
          <p:nvPr userDrawn="1"/>
        </p:nvGrpSpPr>
        <p:grpSpPr>
          <a:xfrm>
            <a:off x="1204787" y="2139690"/>
            <a:ext cx="2432604" cy="2689799"/>
            <a:chOff x="1169970" y="1521517"/>
            <a:chExt cx="2675209" cy="2958054"/>
          </a:xfrm>
        </p:grpSpPr>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5" name="Google Shape;1205;p11">
              <a:extLst>
                <a:ext uri="{FF2B5EF4-FFF2-40B4-BE49-F238E27FC236}">
                  <a16:creationId xmlns:a16="http://schemas.microsoft.com/office/drawing/2014/main" id="{CEECF5B1-A983-36B2-1E0A-1DE0AB11762A}"/>
                </a:ext>
              </a:extLst>
            </p:cNvPr>
            <p:cNvPicPr preferRelativeResize="0"/>
            <p:nvPr/>
          </p:nvPicPr>
          <p:blipFill rotWithShape="1">
            <a:blip r:embed="rId4">
              <a:alphaModFix/>
            </a:blip>
            <a:srcRect/>
            <a:stretch/>
          </p:blipFill>
          <p:spPr>
            <a:xfrm>
              <a:off x="2671488" y="1521517"/>
              <a:ext cx="1173691" cy="1173691"/>
            </a:xfrm>
            <a:prstGeom prst="rect">
              <a:avLst/>
            </a:prstGeom>
            <a:noFill/>
            <a:ln>
              <a:noFill/>
            </a:ln>
          </p:spPr>
        </p:pic>
      </p:grpSp>
    </p:spTree>
    <p:extLst>
      <p:ext uri="{BB962C8B-B14F-4D97-AF65-F5344CB8AC3E}">
        <p14:creationId xmlns:p14="http://schemas.microsoft.com/office/powerpoint/2010/main" val="177473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odelage">
    <p:bg>
      <p:bgPr>
        <a:gradFill flip="none" rotWithShape="1">
          <a:gsLst>
            <a:gs pos="0">
              <a:schemeClr val="bg1"/>
            </a:gs>
            <a:gs pos="71000">
              <a:schemeClr val="bg1"/>
            </a:gs>
            <a:gs pos="85000">
              <a:srgbClr val="FF0000"/>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9C82A8D-28C0-EB5E-3709-AF311F8D01CD}"/>
              </a:ext>
            </a:extLst>
          </p:cNvPr>
          <p:cNvGrpSpPr/>
          <p:nvPr userDrawn="1"/>
        </p:nvGrpSpPr>
        <p:grpSpPr>
          <a:xfrm>
            <a:off x="812158" y="829917"/>
            <a:ext cx="10567685" cy="5198169"/>
            <a:chOff x="2184400" y="1402025"/>
            <a:chExt cx="7823200" cy="4942038"/>
          </a:xfrm>
        </p:grpSpPr>
        <p:sp>
          <p:nvSpPr>
            <p:cNvPr id="7" name="Rectangle : coins arrondis 10">
              <a:extLst>
                <a:ext uri="{FF2B5EF4-FFF2-40B4-BE49-F238E27FC236}">
                  <a16:creationId xmlns:a16="http://schemas.microsoft.com/office/drawing/2014/main" id="{3F189926-0EF4-AA79-2B18-4601E9F8A8FE}"/>
                </a:ext>
              </a:extLst>
            </p:cNvPr>
            <p:cNvSpPr/>
            <p:nvPr/>
          </p:nvSpPr>
          <p:spPr>
            <a:xfrm>
              <a:off x="2184400" y="1402025"/>
              <a:ext cx="7823200" cy="4942038"/>
            </a:xfrm>
            <a:prstGeom prst="roundRect">
              <a:avLst>
                <a:gd name="adj" fmla="val 2665"/>
              </a:avLst>
            </a:prstGeom>
            <a:solidFill>
              <a:srgbClr val="C00000"/>
            </a:solidFill>
            <a:ln>
              <a:solidFill>
                <a:srgbClr val="C0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75D9E3C6-7F1C-98B2-DE3E-BEA5903BEC4E}"/>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p:txBody>
        </p:sp>
      </p:grpSp>
      <p:sp>
        <p:nvSpPr>
          <p:cNvPr id="10" name="Oval 9">
            <a:extLst>
              <a:ext uri="{FF2B5EF4-FFF2-40B4-BE49-F238E27FC236}">
                <a16:creationId xmlns:a16="http://schemas.microsoft.com/office/drawing/2014/main" id="{275B312E-EE1D-91E7-D2A4-94C6C58C9E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sp>
        <p:nvSpPr>
          <p:cNvPr id="12" name="ZoneTexte 12">
            <a:extLst>
              <a:ext uri="{FF2B5EF4-FFF2-40B4-BE49-F238E27FC236}">
                <a16:creationId xmlns:a16="http://schemas.microsoft.com/office/drawing/2014/main" id="{928CA9CB-1960-5BE9-8BA5-06D197E76037}"/>
              </a:ext>
            </a:extLst>
          </p:cNvPr>
          <p:cNvSpPr txBox="1"/>
          <p:nvPr userDrawn="1"/>
        </p:nvSpPr>
        <p:spPr>
          <a:xfrm>
            <a:off x="2858328" y="3954018"/>
            <a:ext cx="6097656" cy="769441"/>
          </a:xfrm>
          <a:prstGeom prst="rect">
            <a:avLst/>
          </a:prstGeom>
          <a:noFill/>
        </p:spPr>
        <p:txBody>
          <a:bodyPr wrap="square">
            <a:spAutoFit/>
          </a:bodyPr>
          <a:lstStyle/>
          <a:p>
            <a:pPr algn="ctr" defTabSz="457189">
              <a:defRPr/>
            </a:pPr>
            <a:r>
              <a:rPr lang="fr-FR" sz="4400" b="1" dirty="0">
                <a:solidFill>
                  <a:srgbClr val="C00000"/>
                </a:solidFill>
                <a:latin typeface="Calibri" panose="020F0502020204030204"/>
              </a:rPr>
              <a:t>Modelage</a:t>
            </a:r>
          </a:p>
        </p:txBody>
      </p:sp>
      <p:pic>
        <p:nvPicPr>
          <p:cNvPr id="13" name="Image 5">
            <a:extLst>
              <a:ext uri="{FF2B5EF4-FFF2-40B4-BE49-F238E27FC236}">
                <a16:creationId xmlns:a16="http://schemas.microsoft.com/office/drawing/2014/main" id="{8F67DF80-3377-88C2-8858-2773AE1645FA}"/>
              </a:ext>
            </a:extLst>
          </p:cNvPr>
          <p:cNvPicPr>
            <a:picLocks noChangeAspect="1"/>
          </p:cNvPicPr>
          <p:nvPr userDrawn="1"/>
        </p:nvPicPr>
        <p:blipFill>
          <a:blip r:embed="rId3"/>
          <a:stretch>
            <a:fillRect/>
          </a:stretch>
        </p:blipFill>
        <p:spPr>
          <a:xfrm>
            <a:off x="4344253" y="1192462"/>
            <a:ext cx="3503492" cy="2545921"/>
          </a:xfrm>
          <a:prstGeom prst="rect">
            <a:avLst/>
          </a:prstGeom>
        </p:spPr>
      </p:pic>
      <p:grpSp>
        <p:nvGrpSpPr>
          <p:cNvPr id="14" name="Groupe 9">
            <a:extLst>
              <a:ext uri="{FF2B5EF4-FFF2-40B4-BE49-F238E27FC236}">
                <a16:creationId xmlns:a16="http://schemas.microsoft.com/office/drawing/2014/main" id="{7D66805A-4845-FD80-804A-C183910E655C}"/>
              </a:ext>
            </a:extLst>
          </p:cNvPr>
          <p:cNvGrpSpPr/>
          <p:nvPr userDrawn="1"/>
        </p:nvGrpSpPr>
        <p:grpSpPr>
          <a:xfrm>
            <a:off x="5759801" y="1145404"/>
            <a:ext cx="591112" cy="561273"/>
            <a:chOff x="277892" y="2322046"/>
            <a:chExt cx="828656" cy="786827"/>
          </a:xfrm>
        </p:grpSpPr>
        <p:sp>
          <p:nvSpPr>
            <p:cNvPr id="15" name="Freeform 2">
              <a:extLst>
                <a:ext uri="{FF2B5EF4-FFF2-40B4-BE49-F238E27FC236}">
                  <a16:creationId xmlns:a16="http://schemas.microsoft.com/office/drawing/2014/main" id="{E2D83DE9-3B8E-3EA6-79DA-4EDDD8844EC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
          <p:nvSpPr>
            <p:cNvPr id="16" name="Freeform 4">
              <a:extLst>
                <a:ext uri="{FF2B5EF4-FFF2-40B4-BE49-F238E27FC236}">
                  <a16:creationId xmlns:a16="http://schemas.microsoft.com/office/drawing/2014/main" id="{02566BFB-6FF0-C108-1D4D-9FEF91C910F7}"/>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a:p>
          </p:txBody>
        </p:sp>
      </p:grpSp>
      <p:sp>
        <p:nvSpPr>
          <p:cNvPr id="17" name="Text Placeholder 23">
            <a:extLst>
              <a:ext uri="{FF2B5EF4-FFF2-40B4-BE49-F238E27FC236}">
                <a16:creationId xmlns:a16="http://schemas.microsoft.com/office/drawing/2014/main" id="{F11AACC7-6BBA-FB2F-ED06-97D2C944B07B}"/>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6981211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atique collective">
    <p:bg>
      <p:bgPr>
        <a:gradFill>
          <a:gsLst>
            <a:gs pos="100000">
              <a:schemeClr val="accent4">
                <a:lumMod val="0"/>
                <a:lumOff val="100000"/>
              </a:schemeClr>
            </a:gs>
            <a:gs pos="21000">
              <a:schemeClr val="accent4">
                <a:lumMod val="0"/>
                <a:lumOff val="100000"/>
              </a:schemeClr>
            </a:gs>
            <a:gs pos="41000">
              <a:srgbClr val="1D6FA9"/>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818CB3E-F584-78E1-8764-EFFBC0C304CB}"/>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40E721E3-A192-7DDF-411F-CD6F3A7CBB52}"/>
                </a:ext>
              </a:extLst>
            </p:cNvPr>
            <p:cNvSpPr/>
            <p:nvPr/>
          </p:nvSpPr>
          <p:spPr>
            <a:xfrm>
              <a:off x="2184400" y="1402025"/>
              <a:ext cx="7823200" cy="4942038"/>
            </a:xfrm>
            <a:prstGeom prst="roundRect">
              <a:avLst>
                <a:gd name="adj" fmla="val 2665"/>
              </a:avLst>
            </a:prstGeom>
            <a:solidFill>
              <a:srgbClr val="0F9ED5"/>
            </a:solidFill>
            <a:ln>
              <a:solidFill>
                <a:srgbClr val="0F9ED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970F1763-EFA5-6D9D-B9D5-3013F318A333}"/>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a:p>
              <a:pPr algn="ctr" defTabSz="457189">
                <a:defRPr/>
              </a:pPr>
              <a:r>
                <a:rPr lang="fr-FR" sz="4400" b="1" dirty="0">
                  <a:solidFill>
                    <a:srgbClr val="0F9ED5"/>
                  </a:solidFill>
                  <a:latin typeface="Calibri" panose="020F0502020204030204"/>
                </a:rPr>
                <a:t>Pratique guidée collective</a:t>
              </a:r>
            </a:p>
          </p:txBody>
        </p:sp>
      </p:grpSp>
      <p:sp>
        <p:nvSpPr>
          <p:cNvPr id="10" name="Oval 9">
            <a:extLst>
              <a:ext uri="{FF2B5EF4-FFF2-40B4-BE49-F238E27FC236}">
                <a16:creationId xmlns:a16="http://schemas.microsoft.com/office/drawing/2014/main" id="{62ED4730-5EB5-C846-AAF0-FA87753C74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
            <a:extLst>
              <a:ext uri="{FF2B5EF4-FFF2-40B4-BE49-F238E27FC236}">
                <a16:creationId xmlns:a16="http://schemas.microsoft.com/office/drawing/2014/main" id="{79E6CAA1-6560-6DE7-7F6D-A94F7B9BA8E5}"/>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4992506" y="1398207"/>
            <a:ext cx="2206989" cy="2206989"/>
          </a:xfrm>
          <a:prstGeom prst="rect">
            <a:avLst/>
          </a:prstGeom>
        </p:spPr>
      </p:pic>
      <p:sp>
        <p:nvSpPr>
          <p:cNvPr id="13" name="Text Placeholder 23">
            <a:extLst>
              <a:ext uri="{FF2B5EF4-FFF2-40B4-BE49-F238E27FC236}">
                <a16:creationId xmlns:a16="http://schemas.microsoft.com/office/drawing/2014/main" id="{A6DA47B5-A346-C69B-BDB7-D323D5643890}"/>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3803474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ratique en binôme">
    <p:bg>
      <p:bgPr>
        <a:gradFill>
          <a:gsLst>
            <a:gs pos="8000">
              <a:srgbClr val="16537F"/>
            </a:gs>
            <a:gs pos="100000">
              <a:srgbClr val="16537F"/>
            </a:gs>
            <a:gs pos="39000">
              <a:schemeClr val="accent4">
                <a:lumMod val="0"/>
                <a:lumOff val="100000"/>
              </a:schemeClr>
            </a:gs>
            <a:gs pos="73000">
              <a:srgbClr val="16537F"/>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D8193AB-FB1F-142E-2002-6FE9DEB2BFD0}"/>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364162B8-DB3E-A677-B3B0-423DFF0BE754}"/>
                </a:ext>
              </a:extLst>
            </p:cNvPr>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F2A46882-096C-691E-AA66-E1636863F4D9}"/>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4400" b="1" dirty="0">
                <a:solidFill>
                  <a:srgbClr val="0070C0"/>
                </a:solidFill>
                <a:latin typeface="Calibri" panose="020F0502020204030204"/>
              </a:endParaRPr>
            </a:p>
            <a:p>
              <a:pPr algn="ctr" defTabSz="457189">
                <a:defRPr/>
              </a:pPr>
              <a:r>
                <a:rPr lang="fr-FR" sz="4400" b="1" dirty="0">
                  <a:solidFill>
                    <a:srgbClr val="0070C0"/>
                  </a:solidFill>
                  <a:latin typeface="Calibri" panose="020F0502020204030204"/>
                </a:rPr>
                <a:t>Pratique en binôme</a:t>
              </a:r>
            </a:p>
          </p:txBody>
        </p:sp>
      </p:grpSp>
      <p:sp>
        <p:nvSpPr>
          <p:cNvPr id="10" name="Oval 9">
            <a:extLst>
              <a:ext uri="{FF2B5EF4-FFF2-40B4-BE49-F238E27FC236}">
                <a16:creationId xmlns:a16="http://schemas.microsoft.com/office/drawing/2014/main" id="{979E02AC-1272-F890-A1D4-24BE30689B03}"/>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BC77F27D-3D28-E243-22FE-1AF96E5D0956}"/>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
        <p:nvSpPr>
          <p:cNvPr id="13" name="Text Placeholder 23">
            <a:extLst>
              <a:ext uri="{FF2B5EF4-FFF2-40B4-BE49-F238E27FC236}">
                <a16:creationId xmlns:a16="http://schemas.microsoft.com/office/drawing/2014/main" id="{FE9A70FA-56D5-E562-AB92-2D1AAFB7722F}"/>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081084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exercice à travailler">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36070611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rrection de l'exercic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Correction de l'exercice</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818159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atique autonome">
    <p:bg>
      <p:bgPr>
        <a:gradFill>
          <a:gsLst>
            <a:gs pos="74000">
              <a:schemeClr val="accent2">
                <a:lumMod val="0"/>
                <a:lumOff val="100000"/>
              </a:schemeClr>
            </a:gs>
            <a:gs pos="2000">
              <a:srgbClr val="8BC145"/>
            </a:gs>
            <a:gs pos="91000">
              <a:srgbClr val="8BC145"/>
            </a:gs>
          </a:gsLst>
          <a:path path="shap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6B7B771-D9E6-7703-B664-984A50A9B632}"/>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0593496A-7222-9DC4-B8A3-41363F57615D}"/>
                </a:ext>
              </a:extLst>
            </p:cNvPr>
            <p:cNvSpPr/>
            <p:nvPr/>
          </p:nvSpPr>
          <p:spPr>
            <a:xfrm>
              <a:off x="2184400" y="1402025"/>
              <a:ext cx="7823200" cy="4942038"/>
            </a:xfrm>
            <a:prstGeom prst="roundRect">
              <a:avLst>
                <a:gd name="adj" fmla="val 2665"/>
              </a:avLst>
            </a:prstGeom>
            <a:solidFill>
              <a:srgbClr val="8BC145"/>
            </a:solidFill>
            <a:ln>
              <a:solidFill>
                <a:srgbClr val="8BC14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600DE2B5-C21D-C983-F082-F6DB19AA8B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4000" b="1" dirty="0">
                <a:solidFill>
                  <a:prstClr val="black"/>
                </a:solidFill>
                <a:latin typeface="Calibri" panose="020F0502020204030204"/>
              </a:endParaRPr>
            </a:p>
            <a:p>
              <a:pPr algn="ctr" defTabSz="457189">
                <a:defRPr/>
              </a:pPr>
              <a:endParaRPr lang="fr-FR" sz="4000" b="1" dirty="0">
                <a:solidFill>
                  <a:prstClr val="black"/>
                </a:solidFill>
                <a:latin typeface="Calibri" panose="020F0502020204030204"/>
              </a:endParaRPr>
            </a:p>
            <a:p>
              <a:pPr algn="ctr" defTabSz="457189">
                <a:defRPr/>
              </a:pPr>
              <a:r>
                <a:rPr lang="fr-FR" sz="4400" b="1" dirty="0">
                  <a:solidFill>
                    <a:srgbClr val="8BC145"/>
                  </a:solidFill>
                  <a:latin typeface="Calibri" panose="020F0502020204030204"/>
                </a:rPr>
                <a:t>Pratique autonome</a:t>
              </a:r>
            </a:p>
          </p:txBody>
        </p:sp>
      </p:grpSp>
      <p:sp>
        <p:nvSpPr>
          <p:cNvPr id="10" name="Oval 9">
            <a:extLst>
              <a:ext uri="{FF2B5EF4-FFF2-40B4-BE49-F238E27FC236}">
                <a16:creationId xmlns:a16="http://schemas.microsoft.com/office/drawing/2014/main" id="{874E8214-1EA9-2524-0E0A-6BE86BDF2C26}"/>
              </a:ext>
            </a:extLst>
          </p:cNvPr>
          <p:cNvSpPr/>
          <p:nvPr/>
        </p:nvSpPr>
        <p:spPr>
          <a:xfrm>
            <a:off x="10366088" y="5002108"/>
            <a:ext cx="649878" cy="649879"/>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0922D62D-2CC4-E988-BDFA-75264CC07681}"/>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418" b="100000" l="684" r="89844"/>
                    </a14:imgEffect>
                  </a14:imgLayer>
                </a14:imgProps>
              </a:ext>
              <a:ext uri="{28A0092B-C50C-407E-A947-70E740481C1C}">
                <a14:useLocalDpi xmlns:a14="http://schemas.microsoft.com/office/drawing/2010/main" val="0"/>
              </a:ext>
            </a:extLst>
          </a:blip>
          <a:stretch>
            <a:fillRect/>
          </a:stretch>
        </p:blipFill>
        <p:spPr>
          <a:xfrm>
            <a:off x="4960599" y="1158197"/>
            <a:ext cx="2270803" cy="2270803"/>
          </a:xfrm>
          <a:prstGeom prst="rect">
            <a:avLst/>
          </a:prstGeom>
        </p:spPr>
      </p:pic>
      <p:sp>
        <p:nvSpPr>
          <p:cNvPr id="13" name="Text Placeholder 23">
            <a:extLst>
              <a:ext uri="{FF2B5EF4-FFF2-40B4-BE49-F238E27FC236}">
                <a16:creationId xmlns:a16="http://schemas.microsoft.com/office/drawing/2014/main" id="{450EC0AC-AE50-353B-FC81-2F80EE9A46B9}"/>
              </a:ext>
            </a:extLst>
          </p:cNvPr>
          <p:cNvSpPr>
            <a:spLocks noGrp="1"/>
          </p:cNvSpPr>
          <p:nvPr>
            <p:ph type="body" sz="quarter" idx="10" hasCustomPrompt="1"/>
          </p:nvPr>
        </p:nvSpPr>
        <p:spPr>
          <a:xfrm>
            <a:off x="9143533" y="5148686"/>
            <a:ext cx="132465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7 min</a:t>
            </a:r>
            <a:endParaRPr lang="fr-FR" dirty="0"/>
          </a:p>
        </p:txBody>
      </p:sp>
    </p:spTree>
    <p:extLst>
      <p:ext uri="{BB962C8B-B14F-4D97-AF65-F5344CB8AC3E}">
        <p14:creationId xmlns:p14="http://schemas.microsoft.com/office/powerpoint/2010/main" val="22142786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
        <p:nvSpPr>
          <p:cNvPr id="2" name="Espace réservé du contenu 12">
            <a:extLst>
              <a:ext uri="{FF2B5EF4-FFF2-40B4-BE49-F238E27FC236}">
                <a16:creationId xmlns:a16="http://schemas.microsoft.com/office/drawing/2014/main" id="{9DD1B16D-1996-B134-78C1-F1BCCE89F2A7}"/>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3" name="Text Placeholder 2">
            <a:extLst>
              <a:ext uri="{FF2B5EF4-FFF2-40B4-BE49-F238E27FC236}">
                <a16:creationId xmlns:a16="http://schemas.microsoft.com/office/drawing/2014/main" id="{F761AB2B-C65C-FE07-DA69-7E8AF9FA4443}"/>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41289260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ô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Clôture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9110087" y="5229083"/>
            <a:ext cx="1250065"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1433733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Modelag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2" name="Groupe 1">
            <a:extLst>
              <a:ext uri="{FF2B5EF4-FFF2-40B4-BE49-F238E27FC236}">
                <a16:creationId xmlns:a16="http://schemas.microsoft.com/office/drawing/2014/main" id="{C22727D2-BE22-8622-92D4-25E68C3F1FFB}"/>
              </a:ext>
            </a:extLst>
          </p:cNvPr>
          <p:cNvGrpSpPr/>
          <p:nvPr userDrawn="1"/>
        </p:nvGrpSpPr>
        <p:grpSpPr>
          <a:xfrm>
            <a:off x="326095" y="267178"/>
            <a:ext cx="523639" cy="458540"/>
            <a:chOff x="277892" y="2322046"/>
            <a:chExt cx="828656" cy="786827"/>
          </a:xfrm>
        </p:grpSpPr>
        <p:sp>
          <p:nvSpPr>
            <p:cNvPr id="3" name="Freeform 2">
              <a:extLst>
                <a:ext uri="{FF2B5EF4-FFF2-40B4-BE49-F238E27FC236}">
                  <a16:creationId xmlns:a16="http://schemas.microsoft.com/office/drawing/2014/main" id="{41196D48-55A6-0E12-52D3-8A9CEC441622}"/>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4" name="Freeform 4">
              <a:extLst>
                <a:ext uri="{FF2B5EF4-FFF2-40B4-BE49-F238E27FC236}">
                  <a16:creationId xmlns:a16="http://schemas.microsoft.com/office/drawing/2014/main" id="{ADF35ECF-4AD4-1636-C7D9-4EF43C28A373}"/>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4">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a:p>
          </p:txBody>
        </p:sp>
      </p:grpSp>
      <p:sp>
        <p:nvSpPr>
          <p:cNvPr id="5" name="ZoneTexte 4">
            <a:extLst>
              <a:ext uri="{FF2B5EF4-FFF2-40B4-BE49-F238E27FC236}">
                <a16:creationId xmlns:a16="http://schemas.microsoft.com/office/drawing/2014/main" id="{BDC5D4E5-59CF-DD84-D4E9-422961FC3B66}"/>
              </a:ext>
            </a:extLst>
          </p:cNvPr>
          <p:cNvSpPr txBox="1"/>
          <p:nvPr userDrawn="1"/>
        </p:nvSpPr>
        <p:spPr>
          <a:xfrm>
            <a:off x="11748194" y="95600"/>
            <a:ext cx="274643" cy="307777"/>
          </a:xfrm>
          <a:prstGeom prst="rect">
            <a:avLst/>
          </a:prstGeom>
          <a:solidFill>
            <a:srgbClr val="C00000"/>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Tree>
    <p:extLst>
      <p:ext uri="{BB962C8B-B14F-4D97-AF65-F5344CB8AC3E}">
        <p14:creationId xmlns:p14="http://schemas.microsoft.com/office/powerpoint/2010/main" val="3694968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lide devoir maison ">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contenu 12">
            <a:extLst>
              <a:ext uri="{FF2B5EF4-FFF2-40B4-BE49-F238E27FC236}">
                <a16:creationId xmlns:a16="http://schemas.microsoft.com/office/drawing/2014/main" id="{C76A0BA3-F678-6E27-051B-2A913F5D5DE5}"/>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faire à la maison ou la capture d’écran du livret.</a:t>
            </a:r>
          </a:p>
        </p:txBody>
      </p:sp>
      <p:sp>
        <p:nvSpPr>
          <p:cNvPr id="3" name="Text Placeholder 2">
            <a:extLst>
              <a:ext uri="{FF2B5EF4-FFF2-40B4-BE49-F238E27FC236}">
                <a16:creationId xmlns:a16="http://schemas.microsoft.com/office/drawing/2014/main" id="{0BF74FCE-19AA-2ABA-0F7A-5BFE91FC403D}"/>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20381092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7D6CB4-D5E0-255A-D1DC-2090D98B6F2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07C596B-9060-C73D-988B-933619E2C5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D925645-3992-73C1-B7D9-83B3414DA554}"/>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5" name="Espace réservé du pied de page 4">
            <a:extLst>
              <a:ext uri="{FF2B5EF4-FFF2-40B4-BE49-F238E27FC236}">
                <a16:creationId xmlns:a16="http://schemas.microsoft.com/office/drawing/2014/main" id="{1D6A59ED-4700-4062-BF8B-2CC57435B37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E9F18B-8E77-9500-6820-87AF5B16095D}"/>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5695530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CA458F-2512-35F6-17BC-106AB251049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6E1150-90A2-9F92-2182-EAEED0D411D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3A9A9C4-7B64-F690-48DE-91AA2D0A9908}"/>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5" name="Espace réservé du pied de page 4">
            <a:extLst>
              <a:ext uri="{FF2B5EF4-FFF2-40B4-BE49-F238E27FC236}">
                <a16:creationId xmlns:a16="http://schemas.microsoft.com/office/drawing/2014/main" id="{5731C833-F5F1-19BE-0FC1-22A56E5CB73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21557C-E8E2-88A7-3931-25BBB92AE8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1511630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FD7C76-CA2B-57C8-5B7E-DB8C99C9B0D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685EAB4-90DB-C44B-3AF0-0122A8A671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E3346BB-CFF7-AD6B-201A-FCF11EC822F2}"/>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5" name="Espace réservé du pied de page 4">
            <a:extLst>
              <a:ext uri="{FF2B5EF4-FFF2-40B4-BE49-F238E27FC236}">
                <a16:creationId xmlns:a16="http://schemas.microsoft.com/office/drawing/2014/main" id="{1F7BDABC-576B-CBBB-3AF1-CFD797E6B27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2DF6E42-1452-3011-0330-A7AC647788B2}"/>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139084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013A38-1EBE-A72A-4B94-A778570E495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661F48A-18E1-FE2C-22D9-A835F3976CC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1AF196C-C1D3-2EE1-A515-B6A7FA4D727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63FCDA3-0D1C-069E-B43B-AF1C7E2CA754}"/>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6" name="Espace réservé du pied de page 5">
            <a:extLst>
              <a:ext uri="{FF2B5EF4-FFF2-40B4-BE49-F238E27FC236}">
                <a16:creationId xmlns:a16="http://schemas.microsoft.com/office/drawing/2014/main" id="{ADE20BDA-C5FC-A025-D6F6-EA5CD4B5585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DE8B263-4A71-39DD-5C76-0BBAAC67D64B}"/>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6576775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397850-407C-3ED9-DCC1-B9B859DD462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CE57CD9-B92D-DB20-5A9F-BDE10F3128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FCE6B9E-2F01-D160-23F0-D69401DFC1E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1249E26-B33C-4CC0-6A07-C69C8EDBD0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4D1B625-4F39-843A-9038-BFE63192138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5744FDA-B113-EB64-D3C8-ACAA4372C643}"/>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8" name="Espace réservé du pied de page 7">
            <a:extLst>
              <a:ext uri="{FF2B5EF4-FFF2-40B4-BE49-F238E27FC236}">
                <a16:creationId xmlns:a16="http://schemas.microsoft.com/office/drawing/2014/main" id="{6789C29A-4CC1-DDCD-96B2-4D97D250630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D6D1AF8-30BB-FFA4-8602-8B4B38F80FF6}"/>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768340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AB53BB-3E3D-063F-B297-D62AC044172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FFF0F35-A834-44FB-3385-235A2609B4C0}"/>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4" name="Espace réservé du pied de page 3">
            <a:extLst>
              <a:ext uri="{FF2B5EF4-FFF2-40B4-BE49-F238E27FC236}">
                <a16:creationId xmlns:a16="http://schemas.microsoft.com/office/drawing/2014/main" id="{B10CADCD-6655-1E71-E9E7-519A7BDBA38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2623ADB-4151-BE8E-26E1-9A457A9811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7440956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1F509CF-6FEC-2EE9-9B15-9A20EE2088E4}"/>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3" name="Espace réservé du pied de page 2">
            <a:extLst>
              <a:ext uri="{FF2B5EF4-FFF2-40B4-BE49-F238E27FC236}">
                <a16:creationId xmlns:a16="http://schemas.microsoft.com/office/drawing/2014/main" id="{92B67623-D981-F7B4-3FB0-0E1E0375D2B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9D62BB9-AC39-EF12-765A-46767DFA606E}"/>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5050117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7DDCB1-A8E4-F8B0-F5A7-24D6B10A37F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FEF833B-6463-E8C5-F183-3B5DB3DB47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CF26C76-1698-47EF-8D75-6991869C54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DB30515-19F5-BC27-083C-985C1D3A4CCB}"/>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6" name="Espace réservé du pied de page 5">
            <a:extLst>
              <a:ext uri="{FF2B5EF4-FFF2-40B4-BE49-F238E27FC236}">
                <a16:creationId xmlns:a16="http://schemas.microsoft.com/office/drawing/2014/main" id="{F34D5ED6-F0CE-7DE2-BDA4-126FC350004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35274F0-D15B-62AE-743F-E7FEDDD649F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8356510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05A142-2C20-AFC9-9698-9A9981E5CBC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43BF5DE-ACA4-E552-2A87-01F046D207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4701E04-9A33-A8A6-6CA8-601B9E71B2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385318D-7A1F-774E-8C7D-646E8D428DB8}"/>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6" name="Espace réservé du pied de page 5">
            <a:extLst>
              <a:ext uri="{FF2B5EF4-FFF2-40B4-BE49-F238E27FC236}">
                <a16:creationId xmlns:a16="http://schemas.microsoft.com/office/drawing/2014/main" id="{B2B1F594-F245-3490-1986-61461F012BE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392BD1E-4AD7-A5A0-CA43-D84AFDB96DF7}"/>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217362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PC">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a:extLst>
              <a:ext uri="{FF2B5EF4-FFF2-40B4-BE49-F238E27FC236}">
                <a16:creationId xmlns:a16="http://schemas.microsoft.com/office/drawing/2014/main" id="{35F82235-1647-48CF-0D02-D2A4A746DF20}"/>
              </a:ext>
            </a:extLst>
          </p:cNvPr>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schemeClr val="bg1"/>
                </a:solidFill>
              </a:rPr>
              <a:t>PC</a:t>
            </a:r>
            <a:endParaRPr lang="fr-FR" b="1" dirty="0">
              <a:solidFill>
                <a:schemeClr val="bg1"/>
              </a:solidFill>
            </a:endParaRP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5550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E023BC-6740-9B98-BA88-E73BC905D3F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CD15FC6-78AA-2F20-9213-ED07B9D135E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F61B4A9-ACC0-878C-EEC8-D510BF67EE48}"/>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5" name="Espace réservé du pied de page 4">
            <a:extLst>
              <a:ext uri="{FF2B5EF4-FFF2-40B4-BE49-F238E27FC236}">
                <a16:creationId xmlns:a16="http://schemas.microsoft.com/office/drawing/2014/main" id="{C96C4B90-192C-B2DA-EE2D-91CAD592420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A9DFAEF-7D14-9A4E-659C-8F6A371B6C4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6813315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42A9420-E15E-6F2E-09B5-6D70440220A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FB2B366-540E-57E6-117D-53B623E054A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1C4DCEE-3C92-99E5-AEDF-6005AA36730E}"/>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5" name="Espace réservé du pied de page 4">
            <a:extLst>
              <a:ext uri="{FF2B5EF4-FFF2-40B4-BE49-F238E27FC236}">
                <a16:creationId xmlns:a16="http://schemas.microsoft.com/office/drawing/2014/main" id="{2CDF65CC-A58F-7C98-A121-99B978E7566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7630D65-F02F-F89B-2B64-2FD2F71A689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9017436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er diapos">
  <p:cSld name="1er diapos">
    <p:spTree>
      <p:nvGrpSpPr>
        <p:cNvPr id="1" name="Shape 49"/>
        <p:cNvGrpSpPr/>
        <p:nvPr/>
      </p:nvGrpSpPr>
      <p:grpSpPr>
        <a:xfrm>
          <a:off x="0" y="0"/>
          <a:ext cx="0" cy="0"/>
          <a:chOff x="0" y="0"/>
          <a:chExt cx="0" cy="0"/>
        </a:xfrm>
      </p:grpSpPr>
      <p:grpSp>
        <p:nvGrpSpPr>
          <p:cNvPr id="50" name="Google Shape;50;p42"/>
          <p:cNvGrpSpPr/>
          <p:nvPr/>
        </p:nvGrpSpPr>
        <p:grpSpPr>
          <a:xfrm>
            <a:off x="0" y="2"/>
            <a:ext cx="12192000" cy="6858001"/>
            <a:chOff x="0" y="0"/>
            <a:chExt cx="13716000" cy="10287000"/>
          </a:xfrm>
        </p:grpSpPr>
        <p:sp>
          <p:nvSpPr>
            <p:cNvPr id="51" name="Google Shape;51;p42"/>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2" name="Google Shape;52;p42"/>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3" name="Google Shape;53;p42"/>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54" name="Google Shape;54;p42"/>
          <p:cNvGrpSpPr/>
          <p:nvPr/>
        </p:nvGrpSpPr>
        <p:grpSpPr>
          <a:xfrm>
            <a:off x="11779125" y="129890"/>
            <a:ext cx="232364" cy="375234"/>
            <a:chOff x="3292012" y="1302714"/>
            <a:chExt cx="867138" cy="473009"/>
          </a:xfrm>
        </p:grpSpPr>
        <p:sp>
          <p:nvSpPr>
            <p:cNvPr id="55" name="Google Shape;55;p42"/>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56" name="Google Shape;56;p42"/>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57" name="Google Shape;57;p42"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1943896713"/>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2eme diapos">
  <p:cSld name="2eme diapos">
    <p:spTree>
      <p:nvGrpSpPr>
        <p:cNvPr id="1" name="Shape 58"/>
        <p:cNvGrpSpPr/>
        <p:nvPr/>
      </p:nvGrpSpPr>
      <p:grpSpPr>
        <a:xfrm>
          <a:off x="0" y="0"/>
          <a:ext cx="0" cy="0"/>
          <a:chOff x="0" y="0"/>
          <a:chExt cx="0" cy="0"/>
        </a:xfrm>
      </p:grpSpPr>
      <p:grpSp>
        <p:nvGrpSpPr>
          <p:cNvPr id="59" name="Google Shape;59;p43"/>
          <p:cNvGrpSpPr/>
          <p:nvPr/>
        </p:nvGrpSpPr>
        <p:grpSpPr>
          <a:xfrm>
            <a:off x="0" y="2"/>
            <a:ext cx="12192000" cy="6858001"/>
            <a:chOff x="0" y="0"/>
            <a:chExt cx="13716000" cy="10287000"/>
          </a:xfrm>
        </p:grpSpPr>
        <p:sp>
          <p:nvSpPr>
            <p:cNvPr id="60" name="Google Shape;60;p43"/>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1" name="Google Shape;61;p43"/>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2" name="Google Shape;62;p43"/>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63" name="Google Shape;63;p43"/>
          <p:cNvGrpSpPr/>
          <p:nvPr/>
        </p:nvGrpSpPr>
        <p:grpSpPr>
          <a:xfrm>
            <a:off x="11779125" y="129890"/>
            <a:ext cx="232364" cy="375234"/>
            <a:chOff x="3292012" y="1302714"/>
            <a:chExt cx="867138" cy="473009"/>
          </a:xfrm>
        </p:grpSpPr>
        <p:sp>
          <p:nvSpPr>
            <p:cNvPr id="64" name="Google Shape;64;p43"/>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65" name="Google Shape;65;p43"/>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66" name="Google Shape;66;p43"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2662989999"/>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PB">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39662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Tree>
    <p:extLst>
      <p:ext uri="{BB962C8B-B14F-4D97-AF65-F5344CB8AC3E}">
        <p14:creationId xmlns:p14="http://schemas.microsoft.com/office/powerpoint/2010/main" val="1240576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Clô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996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rôle des cahier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solidFill>
                  <a:prstClr val="white">
                    <a:lumMod val="65000"/>
                  </a:prstClr>
                </a:solidFill>
                <a:latin typeface="Calibri" panose="020F0502020204030204"/>
              </a:rPr>
              <a:t>L’enseignant contrôle les réalisations d’un échantillon d’élèves avant de passer à la correction au tableau</a:t>
            </a:r>
            <a:endParaRPr lang="fr-FR" dirty="0"/>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corriger ou capture d’écran du livret</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70BAB172-2F58-33A8-7C80-58366D5F18EC}"/>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71944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cônes pour l’enseignant">
    <p:bg>
      <p:bgPr>
        <a:solidFill>
          <a:srgbClr val="DCE6F2"/>
        </a:solidFill>
        <a:effectLst/>
      </p:bgPr>
    </p:bg>
    <p:spTree>
      <p:nvGrpSpPr>
        <p:cNvPr id="1" name=""/>
        <p:cNvGrpSpPr/>
        <p:nvPr/>
      </p:nvGrpSpPr>
      <p:grpSpPr>
        <a:xfrm>
          <a:off x="0" y="0"/>
          <a:ext cx="0" cy="0"/>
          <a:chOff x="0" y="0"/>
          <a:chExt cx="0" cy="0"/>
        </a:xfrm>
      </p:grpSpPr>
      <p:sp>
        <p:nvSpPr>
          <p:cNvPr id="6" name="Google Shape;321;p52">
            <a:extLst>
              <a:ext uri="{FF2B5EF4-FFF2-40B4-BE49-F238E27FC236}">
                <a16:creationId xmlns:a16="http://schemas.microsoft.com/office/drawing/2014/main" id="{72ADEC78-C166-E7B6-0228-F3ECC0331BC2}"/>
              </a:ext>
            </a:extLst>
          </p:cNvPr>
          <p:cNvSpPr txBox="1"/>
          <p:nvPr userDrawn="1"/>
        </p:nvSpPr>
        <p:spPr>
          <a:xfrm>
            <a:off x="2151695" y="1298921"/>
            <a:ext cx="4239248"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Pages réservées à l’enseignant(e)</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7" name="Google Shape;322;p52">
            <a:extLst>
              <a:ext uri="{FF2B5EF4-FFF2-40B4-BE49-F238E27FC236}">
                <a16:creationId xmlns:a16="http://schemas.microsoft.com/office/drawing/2014/main" id="{E4C322F2-106E-8B8C-D527-BEB0DA3609BD}"/>
              </a:ext>
            </a:extLst>
          </p:cNvPr>
          <p:cNvSpPr txBox="1"/>
          <p:nvPr userDrawn="1"/>
        </p:nvSpPr>
        <p:spPr>
          <a:xfrm>
            <a:off x="2151695" y="2226131"/>
            <a:ext cx="8241199"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Modelage de la tâche par l’enseignant (explicitation à haute voix)</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8" name="Google Shape;318;p52" descr="Image générée">
            <a:extLst>
              <a:ext uri="{FF2B5EF4-FFF2-40B4-BE49-F238E27FC236}">
                <a16:creationId xmlns:a16="http://schemas.microsoft.com/office/drawing/2014/main" id="{AA7CEDC4-4EAD-5796-C8DE-A3FE218AEFCB}"/>
              </a:ext>
            </a:extLst>
          </p:cNvPr>
          <p:cNvPicPr preferRelativeResize="0"/>
          <p:nvPr userDrawn="1"/>
        </p:nvPicPr>
        <p:blipFill rotWithShape="1">
          <a:blip r:embed="rId2">
            <a:alphaModFix/>
          </a:blip>
          <a:srcRect t="23545" r="71114" b="60700"/>
          <a:stretch/>
        </p:blipFill>
        <p:spPr>
          <a:xfrm>
            <a:off x="992594" y="2946687"/>
            <a:ext cx="1035476" cy="854359"/>
          </a:xfrm>
          <a:prstGeom prst="rect">
            <a:avLst/>
          </a:prstGeom>
          <a:noFill/>
          <a:ln>
            <a:noFill/>
          </a:ln>
        </p:spPr>
      </p:pic>
      <p:sp>
        <p:nvSpPr>
          <p:cNvPr id="9" name="Google Shape;322;p52">
            <a:extLst>
              <a:ext uri="{FF2B5EF4-FFF2-40B4-BE49-F238E27FC236}">
                <a16:creationId xmlns:a16="http://schemas.microsoft.com/office/drawing/2014/main" id="{B506BC51-2309-B11A-BF8E-62D4306DA8F0}"/>
              </a:ext>
            </a:extLst>
          </p:cNvPr>
          <p:cNvSpPr txBox="1"/>
          <p:nvPr userDrawn="1"/>
        </p:nvSpPr>
        <p:spPr>
          <a:xfrm>
            <a:off x="2151695" y="3159518"/>
            <a:ext cx="93593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Consignes et explications données aux élèves – hors modelage (à dire à haute voix)</a:t>
            </a:r>
            <a:endParaRPr sz="2000"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10" name="Google Shape;332;p53">
            <a:extLst>
              <a:ext uri="{FF2B5EF4-FFF2-40B4-BE49-F238E27FC236}">
                <a16:creationId xmlns:a16="http://schemas.microsoft.com/office/drawing/2014/main" id="{73DA3CC4-D07A-FD24-06B2-470FF6AFCBFE}"/>
              </a:ext>
            </a:extLst>
          </p:cNvPr>
          <p:cNvSpPr txBox="1"/>
          <p:nvPr userDrawn="1"/>
        </p:nvSpPr>
        <p:spPr>
          <a:xfrm>
            <a:off x="2151695" y="400551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Rappel du contrat de classe </a:t>
            </a:r>
            <a:endParaRPr sz="1867" kern="0" dirty="0">
              <a:solidFill>
                <a:srgbClr val="000000"/>
              </a:solidFill>
              <a:latin typeface="Calibri" panose="020F0502020204030204" pitchFamily="34" charset="0"/>
              <a:cs typeface="Calibri" panose="020F0502020204030204" pitchFamily="34" charset="0"/>
              <a:sym typeface="Arial"/>
            </a:endParaRPr>
          </a:p>
        </p:txBody>
      </p:sp>
      <p:pic>
        <p:nvPicPr>
          <p:cNvPr id="11" name="Google Shape;336;p53">
            <a:extLst>
              <a:ext uri="{FF2B5EF4-FFF2-40B4-BE49-F238E27FC236}">
                <a16:creationId xmlns:a16="http://schemas.microsoft.com/office/drawing/2014/main" id="{707D932E-E30A-7595-2289-FC158DAB3283}"/>
              </a:ext>
            </a:extLst>
          </p:cNvPr>
          <p:cNvPicPr preferRelativeResize="0"/>
          <p:nvPr userDrawn="1"/>
        </p:nvPicPr>
        <p:blipFill rotWithShape="1">
          <a:blip r:embed="rId3">
            <a:alphaModFix/>
          </a:blip>
          <a:srcRect/>
          <a:stretch/>
        </p:blipFill>
        <p:spPr>
          <a:xfrm>
            <a:off x="1127953" y="4033935"/>
            <a:ext cx="753729" cy="603600"/>
          </a:xfrm>
          <a:prstGeom prst="rect">
            <a:avLst/>
          </a:prstGeom>
          <a:noFill/>
          <a:ln>
            <a:noFill/>
          </a:ln>
        </p:spPr>
      </p:pic>
      <p:sp>
        <p:nvSpPr>
          <p:cNvPr id="12" name="Google Shape;291;p51">
            <a:extLst>
              <a:ext uri="{FF2B5EF4-FFF2-40B4-BE49-F238E27FC236}">
                <a16:creationId xmlns:a16="http://schemas.microsoft.com/office/drawing/2014/main" id="{B102DBF7-8612-EAB2-F4F6-FE2824A33C62}"/>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l’enseignant</a:t>
            </a:r>
            <a:endParaRPr lang="fr-FR" sz="1867" kern="0" dirty="0">
              <a:solidFill>
                <a:srgbClr val="000000"/>
              </a:solidFill>
              <a:latin typeface="Calibri" panose="020F0502020204030204" pitchFamily="34" charset="0"/>
              <a:cs typeface="Calibri" panose="020F0502020204030204" pitchFamily="34" charset="0"/>
              <a:sym typeface="Arial"/>
            </a:endParaRPr>
          </a:p>
        </p:txBody>
      </p:sp>
      <p:grpSp>
        <p:nvGrpSpPr>
          <p:cNvPr id="13" name="Groupe 3">
            <a:extLst>
              <a:ext uri="{FF2B5EF4-FFF2-40B4-BE49-F238E27FC236}">
                <a16:creationId xmlns:a16="http://schemas.microsoft.com/office/drawing/2014/main" id="{7C8BB474-F23B-5C87-47EF-B73EA69BFC17}"/>
              </a:ext>
            </a:extLst>
          </p:cNvPr>
          <p:cNvGrpSpPr/>
          <p:nvPr userDrawn="1"/>
        </p:nvGrpSpPr>
        <p:grpSpPr>
          <a:xfrm>
            <a:off x="1153868" y="2019636"/>
            <a:ext cx="814489" cy="699291"/>
            <a:chOff x="277892" y="2322046"/>
            <a:chExt cx="828656" cy="786827"/>
          </a:xfrm>
        </p:grpSpPr>
        <p:sp>
          <p:nvSpPr>
            <p:cNvPr id="14" name="Freeform 2">
              <a:extLst>
                <a:ext uri="{FF2B5EF4-FFF2-40B4-BE49-F238E27FC236}">
                  <a16:creationId xmlns:a16="http://schemas.microsoft.com/office/drawing/2014/main" id="{410781AD-EC8B-9893-FFEA-ADFD5BF9DD5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latin typeface="Calibri" panose="020F0502020204030204" pitchFamily="34" charset="0"/>
                <a:cs typeface="Calibri" panose="020F0502020204030204" pitchFamily="34" charset="0"/>
              </a:endParaRPr>
            </a:p>
          </p:txBody>
        </p:sp>
        <p:sp>
          <p:nvSpPr>
            <p:cNvPr id="15" name="Freeform 4">
              <a:extLst>
                <a:ext uri="{FF2B5EF4-FFF2-40B4-BE49-F238E27FC236}">
                  <a16:creationId xmlns:a16="http://schemas.microsoft.com/office/drawing/2014/main" id="{50FDC7F3-F5D0-66D4-CD0D-B9EC4EE2A3C9}"/>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a:latin typeface="Calibri" panose="020F0502020204030204" pitchFamily="34" charset="0"/>
                <a:cs typeface="Calibri" panose="020F0502020204030204" pitchFamily="34" charset="0"/>
              </a:endParaRPr>
            </a:p>
          </p:txBody>
        </p:sp>
      </p:grpSp>
      <p:pic>
        <p:nvPicPr>
          <p:cNvPr id="16" name="Picture 2" descr="Image générée">
            <a:extLst>
              <a:ext uri="{FF2B5EF4-FFF2-40B4-BE49-F238E27FC236}">
                <a16:creationId xmlns:a16="http://schemas.microsoft.com/office/drawing/2014/main" id="{527D9024-1749-B2A5-B66C-218973707C9F}"/>
              </a:ext>
            </a:extLst>
          </p:cNvPr>
          <p:cNvPicPr>
            <a:picLocks noChangeAspect="1" noChangeArrowheads="1"/>
          </p:cNvPicPr>
          <p:nvPr userDrawn="1"/>
        </p:nvPicPr>
        <p:blipFill rotWithShape="1">
          <a:blip r:embed="rId8" cstate="print">
            <a:extLst>
              <a:ext uri="{28A0092B-C50C-407E-A947-70E740481C1C}">
                <a14:useLocalDpi xmlns:a14="http://schemas.microsoft.com/office/drawing/2010/main" val="0"/>
              </a:ext>
            </a:extLst>
          </a:blip>
          <a:srcRect t="11064" b="10678"/>
          <a:stretch>
            <a:fillRect/>
          </a:stretch>
        </p:blipFill>
        <p:spPr bwMode="auto">
          <a:xfrm>
            <a:off x="1153867" y="1023539"/>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2">
            <a:extLst>
              <a:ext uri="{FF2B5EF4-FFF2-40B4-BE49-F238E27FC236}">
                <a16:creationId xmlns:a16="http://schemas.microsoft.com/office/drawing/2014/main" id="{99F2DA21-0D6B-EEDA-E4D7-20FE6425D166}"/>
              </a:ext>
            </a:extLst>
          </p:cNvPr>
          <p:cNvPicPr>
            <a:picLocks noChangeAspect="1"/>
          </p:cNvPicPr>
          <p:nvPr userDrawn="1"/>
        </p:nvPicPr>
        <p:blipFill>
          <a:blip r:embed="rId9">
            <a:duotone>
              <a:schemeClr val="accent2">
                <a:shade val="45000"/>
                <a:satMod val="135000"/>
              </a:schemeClr>
              <a:prstClr val="white"/>
            </a:duotone>
          </a:blip>
          <a:stretch>
            <a:fillRect/>
          </a:stretch>
        </p:blipFill>
        <p:spPr>
          <a:xfrm>
            <a:off x="1198230" y="4942460"/>
            <a:ext cx="590757" cy="603600"/>
          </a:xfrm>
          <a:prstGeom prst="ellipse">
            <a:avLst/>
          </a:prstGeom>
          <a:solidFill>
            <a:srgbClr val="FFC000"/>
          </a:solidFill>
          <a:ln>
            <a:noFill/>
          </a:ln>
        </p:spPr>
      </p:pic>
      <p:sp>
        <p:nvSpPr>
          <p:cNvPr id="18" name="Google Shape;332;p53">
            <a:extLst>
              <a:ext uri="{FF2B5EF4-FFF2-40B4-BE49-F238E27FC236}">
                <a16:creationId xmlns:a16="http://schemas.microsoft.com/office/drawing/2014/main" id="{D8F68E27-C54B-2365-46CC-80826021819A}"/>
              </a:ext>
            </a:extLst>
          </p:cNvPr>
          <p:cNvSpPr txBox="1"/>
          <p:nvPr userDrawn="1"/>
        </p:nvSpPr>
        <p:spPr>
          <a:xfrm>
            <a:off x="2064863" y="503403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Correction du devoir maison</a:t>
            </a:r>
            <a:endParaRPr sz="1867"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93520114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68B7D6-72FD-23EC-C6E6-953B0A5B95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D1DA3A3-D9BA-C806-C100-A31FE09116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7BC0920-3829-AA94-F2C5-CFE7152D4D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03B0BB0-0C34-4B10-ACDF-EACD0FA6154F}" type="datetimeFigureOut">
              <a:rPr lang="fr-FR" smtClean="0"/>
              <a:t>11/02/2026</a:t>
            </a:fld>
            <a:endParaRPr lang="fr-FR"/>
          </a:p>
        </p:txBody>
      </p:sp>
      <p:sp>
        <p:nvSpPr>
          <p:cNvPr id="5" name="Espace réservé du pied de page 4">
            <a:extLst>
              <a:ext uri="{FF2B5EF4-FFF2-40B4-BE49-F238E27FC236}">
                <a16:creationId xmlns:a16="http://schemas.microsoft.com/office/drawing/2014/main" id="{AD3EB402-30F3-6FBA-D48E-6957733E9D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CBA3FC22-293D-2F1B-E36D-B1660CD5CA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96BB794-D201-4EBE-865A-45FE0EF738B6}" type="slidenum">
              <a:rPr lang="fr-FR" smtClean="0"/>
              <a:t>‹N°›</a:t>
            </a:fld>
            <a:endParaRPr lang="fr-FR"/>
          </a:p>
        </p:txBody>
      </p:sp>
    </p:spTree>
    <p:extLst>
      <p:ext uri="{BB962C8B-B14F-4D97-AF65-F5344CB8AC3E}">
        <p14:creationId xmlns:p14="http://schemas.microsoft.com/office/powerpoint/2010/main" val="1312416514"/>
      </p:ext>
    </p:extLst>
  </p:cSld>
  <p:clrMap bg1="lt1" tx1="dk1" bg2="lt2" tx2="dk2" accent1="accent1" accent2="accent2" accent3="accent3" accent4="accent4" accent5="accent5" accent6="accent6" hlink="hlink" folHlink="folHlink"/>
  <p:sldLayoutIdLst>
    <p:sldLayoutId id="2147483666" r:id="rId1"/>
    <p:sldLayoutId id="2147483660" r:id="rId2"/>
    <p:sldLayoutId id="2147483661" r:id="rId3"/>
    <p:sldLayoutId id="2147483662" r:id="rId4"/>
    <p:sldLayoutId id="2147483663" r:id="rId5"/>
    <p:sldLayoutId id="2147483664" r:id="rId6"/>
    <p:sldLayoutId id="2147483665" r:id="rId7"/>
    <p:sldLayoutId id="2147483674" r:id="rId8"/>
    <p:sldLayoutId id="2147483675" r:id="rId9"/>
    <p:sldLayoutId id="2147483676" r:id="rId10"/>
    <p:sldLayoutId id="2147483677" r:id="rId11"/>
    <p:sldLayoutId id="2147483678" r:id="rId12"/>
    <p:sldLayoutId id="2147483698" r:id="rId13"/>
    <p:sldLayoutId id="2147483680" r:id="rId14"/>
    <p:sldLayoutId id="2147483681"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 id="2147483694" r:id="rId26"/>
    <p:sldLayoutId id="2147483695" r:id="rId27"/>
    <p:sldLayoutId id="2147483696" r:id="rId28"/>
    <p:sldLayoutId id="2147483697" r:id="rId29"/>
    <p:sldLayoutId id="2147483701" r:id="rId30"/>
    <p:sldLayoutId id="2147483699" r:id="rId31"/>
    <p:sldLayoutId id="2147483700" r:id="rId32"/>
    <p:sldLayoutId id="2147483682" r:id="rId33"/>
    <p:sldLayoutId id="2147483683" r:id="rId34"/>
    <p:sldLayoutId id="2147483653" r:id="rId35"/>
    <p:sldLayoutId id="2147483654" r:id="rId36"/>
    <p:sldLayoutId id="2147483655" r:id="rId37"/>
    <p:sldLayoutId id="2147483656" r:id="rId38"/>
    <p:sldLayoutId id="2147483657" r:id="rId39"/>
    <p:sldLayoutId id="2147483658" r:id="rId40"/>
    <p:sldLayoutId id="2147483659" r:id="rId41"/>
    <p:sldLayoutId id="2147483702" r:id="rId42"/>
    <p:sldLayoutId id="2147483703"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xml"/><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xml"/><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530.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54.png"/></Relationships>
</file>

<file path=ppt/slides/_rels/slide21.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57.png"/><Relationship Id="rId11" Type="http://schemas.openxmlformats.org/officeDocument/2006/relationships/image" Target="../media/image530.png"/><Relationship Id="rId5" Type="http://schemas.openxmlformats.org/officeDocument/2006/relationships/image" Target="../media/image560.png"/><Relationship Id="rId10" Type="http://schemas.openxmlformats.org/officeDocument/2006/relationships/image" Target="../media/image61.png"/><Relationship Id="rId4" Type="http://schemas.openxmlformats.org/officeDocument/2006/relationships/image" Target="../media/image55.png"/><Relationship Id="rId9" Type="http://schemas.openxmlformats.org/officeDocument/2006/relationships/image" Target="../media/image60.png"/></Relationships>
</file>

<file path=ppt/slides/_rels/slide2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54.png"/></Relationships>
</file>

<file path=ppt/slides/_rels/slide23.xml.rels><?xml version="1.0" encoding="UTF-8" standalone="yes"?>
<Relationships xmlns="http://schemas.openxmlformats.org/package/2006/relationships"><Relationship Id="rId8" Type="http://schemas.openxmlformats.org/officeDocument/2006/relationships/image" Target="../media/image65.png"/><Relationship Id="rId7" Type="http://schemas.openxmlformats.org/officeDocument/2006/relationships/image" Target="../media/image64.png"/><Relationship Id="rId12" Type="http://schemas.openxmlformats.org/officeDocument/2006/relationships/image" Target="../media/image69.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55.png"/><Relationship Id="rId11" Type="http://schemas.openxmlformats.org/officeDocument/2006/relationships/image" Target="../media/image68.png"/><Relationship Id="rId5" Type="http://schemas.openxmlformats.org/officeDocument/2006/relationships/image" Target="../media/image54.png"/><Relationship Id="rId10" Type="http://schemas.openxmlformats.org/officeDocument/2006/relationships/image" Target="../media/image67.png"/><Relationship Id="rId4" Type="http://schemas.openxmlformats.org/officeDocument/2006/relationships/image" Target="../media/image62.png"/><Relationship Id="rId9" Type="http://schemas.openxmlformats.org/officeDocument/2006/relationships/image" Target="../media/image66.png"/></Relationships>
</file>

<file path=ppt/slides/_rels/slide2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0.png"/><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26.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3" Type="http://schemas.openxmlformats.org/officeDocument/2006/relationships/image" Target="../media/image74.png"/><Relationship Id="rId7" Type="http://schemas.openxmlformats.org/officeDocument/2006/relationships/image" Target="../media/image75.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740.png"/><Relationship Id="rId5" Type="http://schemas.openxmlformats.org/officeDocument/2006/relationships/image" Target="../media/image630.png"/><Relationship Id="rId4" Type="http://schemas.openxmlformats.org/officeDocument/2006/relationships/image" Target="../media/image720.png"/></Relationships>
</file>

<file path=ppt/slides/_rels/slide3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3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16.png"/><Relationship Id="rId1" Type="http://schemas.openxmlformats.org/officeDocument/2006/relationships/slideLayout" Target="../slideLayouts/slideLayout3.xml"/><Relationship Id="rId5" Type="http://schemas.openxmlformats.org/officeDocument/2006/relationships/image" Target="../media/image82.png"/><Relationship Id="rId4" Type="http://schemas.openxmlformats.org/officeDocument/2006/relationships/image" Target="../media/image81.png"/></Relationships>
</file>

<file path=ppt/slides/_rels/slide3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16.png"/><Relationship Id="rId1" Type="http://schemas.openxmlformats.org/officeDocument/2006/relationships/slideLayout" Target="../slideLayouts/slideLayout3.xml"/><Relationship Id="rId5" Type="http://schemas.openxmlformats.org/officeDocument/2006/relationships/image" Target="../media/image85.png"/><Relationship Id="rId4" Type="http://schemas.openxmlformats.org/officeDocument/2006/relationships/image" Target="../media/image8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6.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18.png"/><Relationship Id="rId1" Type="http://schemas.openxmlformats.org/officeDocument/2006/relationships/slideLayout" Target="../slideLayouts/slideLayout4.xml"/><Relationship Id="rId4" Type="http://schemas.openxmlformats.org/officeDocument/2006/relationships/image" Target="../media/image86.png"/></Relationships>
</file>

<file path=ppt/slides/_rels/slide39.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16.png"/><Relationship Id="rId1" Type="http://schemas.openxmlformats.org/officeDocument/2006/relationships/slideLayout" Target="../slideLayouts/slideLayout4.xml"/><Relationship Id="rId4" Type="http://schemas.openxmlformats.org/officeDocument/2006/relationships/image" Target="../media/image86.png"/></Relationships>
</file>

<file path=ppt/slides/_rels/slide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1.xml"/><Relationship Id="rId4" Type="http://schemas.openxmlformats.org/officeDocument/2006/relationships/image" Target="../media/image48.png"/></Relationships>
</file>

<file path=ppt/slides/_rels/slide40.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18.png"/><Relationship Id="rId1" Type="http://schemas.openxmlformats.org/officeDocument/2006/relationships/slideLayout" Target="../slideLayouts/slideLayout4.xml"/><Relationship Id="rId4" Type="http://schemas.openxmlformats.org/officeDocument/2006/relationships/image" Target="../media/image89.png"/></Relationships>
</file>

<file path=ppt/slides/_rels/slide4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90.png"/><Relationship Id="rId1" Type="http://schemas.openxmlformats.org/officeDocument/2006/relationships/slideLayout" Target="../slideLayouts/slideLayout4.xml"/><Relationship Id="rId5" Type="http://schemas.openxmlformats.org/officeDocument/2006/relationships/image" Target="../media/image89.png"/><Relationship Id="rId4" Type="http://schemas.openxmlformats.org/officeDocument/2006/relationships/image" Target="../media/image88.png"/></Relationships>
</file>

<file path=ppt/slides/_rels/slide42.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18.png"/><Relationship Id="rId1" Type="http://schemas.openxmlformats.org/officeDocument/2006/relationships/slideLayout" Target="../slideLayouts/slideLayout4.xml"/><Relationship Id="rId5" Type="http://schemas.openxmlformats.org/officeDocument/2006/relationships/image" Target="../media/image92.png"/><Relationship Id="rId4" Type="http://schemas.openxmlformats.org/officeDocument/2006/relationships/image" Target="../media/image91.png"/></Relationships>
</file>

<file path=ppt/slides/_rels/slide4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93.png"/><Relationship Id="rId1" Type="http://schemas.openxmlformats.org/officeDocument/2006/relationships/slideLayout" Target="../slideLayouts/slideLayout4.xml"/><Relationship Id="rId5" Type="http://schemas.openxmlformats.org/officeDocument/2006/relationships/image" Target="../media/image92.png"/><Relationship Id="rId4" Type="http://schemas.openxmlformats.org/officeDocument/2006/relationships/image" Target="../media/image9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5.xml"/><Relationship Id="rId4" Type="http://schemas.openxmlformats.org/officeDocument/2006/relationships/image" Target="../media/image95.png"/></Relationships>
</file>

<file path=ppt/slides/_rels/slide4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95.png"/><Relationship Id="rId1" Type="http://schemas.openxmlformats.org/officeDocument/2006/relationships/slideLayout" Target="../slideLayouts/slideLayout5.xml"/><Relationship Id="rId5" Type="http://schemas.openxmlformats.org/officeDocument/2006/relationships/image" Target="../media/image96.png"/><Relationship Id="rId4" Type="http://schemas.openxmlformats.org/officeDocument/2006/relationships/image" Target="../media/image20.jpeg"/></Relationships>
</file>

<file path=ppt/slides/_rels/slide4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5.xml"/><Relationship Id="rId4" Type="http://schemas.openxmlformats.org/officeDocument/2006/relationships/image" Target="../media/image97.png"/></Relationships>
</file>

<file path=ppt/slides/_rels/slide4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5.xml"/><Relationship Id="rId5" Type="http://schemas.openxmlformats.org/officeDocument/2006/relationships/image" Target="../media/image98.png"/><Relationship Id="rId4" Type="http://schemas.openxmlformats.org/officeDocument/2006/relationships/image" Target="../media/image97.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8.xml"/></Relationships>
</file>

<file path=ppt/slides/_rels/slide51.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00.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3.xml.rels><?xml version="1.0" encoding="UTF-8" standalone="yes"?>
<Relationships xmlns="http://schemas.openxmlformats.org/package/2006/relationships"><Relationship Id="rId3" Type="http://schemas.openxmlformats.org/officeDocument/2006/relationships/hyperlink" Target="https://pixabay.com/fr/question-point-d-interrogation-1015308/" TargetMode="External"/><Relationship Id="rId2" Type="http://schemas.openxmlformats.org/officeDocument/2006/relationships/image" Target="../media/image101.jp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104.png"/><Relationship Id="rId4" Type="http://schemas.openxmlformats.org/officeDocument/2006/relationships/image" Target="../media/image103.png"/></Relationships>
</file>

<file path=ppt/slides/_rels/slide55.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hyperlink" Target="https://drive.google.com/drive/folders/1EL5AcbXKLcZcptBw8zodh5LsuwwjlMQY?usp=drive_link" TargetMode="Externa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6FEA15-69D0-A51C-B0B6-70FD8D1867D3}"/>
              </a:ext>
            </a:extLst>
          </p:cNvPr>
          <p:cNvSpPr>
            <a:spLocks noGrp="1"/>
          </p:cNvSpPr>
          <p:nvPr>
            <p:ph type="body" sz="quarter" idx="14"/>
          </p:nvPr>
        </p:nvSpPr>
        <p:spPr/>
        <p:txBody>
          <a:bodyPr/>
          <a:lstStyle/>
          <a:p>
            <a:r>
              <a:rPr lang="en-US" dirty="0"/>
              <a:t>2</a:t>
            </a:r>
            <a:endParaRPr lang="fr-FR" dirty="0"/>
          </a:p>
        </p:txBody>
      </p:sp>
      <p:sp>
        <p:nvSpPr>
          <p:cNvPr id="8" name="Text Placeholder 7">
            <a:extLst>
              <a:ext uri="{FF2B5EF4-FFF2-40B4-BE49-F238E27FC236}">
                <a16:creationId xmlns:a16="http://schemas.microsoft.com/office/drawing/2014/main" id="{246B463C-2C20-EB38-B568-79C9E3645676}"/>
              </a:ext>
            </a:extLst>
          </p:cNvPr>
          <p:cNvSpPr>
            <a:spLocks noGrp="1"/>
          </p:cNvSpPr>
          <p:nvPr>
            <p:ph type="body" sz="quarter" idx="19"/>
          </p:nvPr>
        </p:nvSpPr>
        <p:spPr/>
        <p:txBody>
          <a:bodyPr/>
          <a:lstStyle/>
          <a:p>
            <a:r>
              <a:rPr lang="fr-FR" dirty="0"/>
              <a:t>3</a:t>
            </a:r>
          </a:p>
        </p:txBody>
      </p:sp>
      <p:grpSp>
        <p:nvGrpSpPr>
          <p:cNvPr id="27" name="Groupe 26">
            <a:extLst>
              <a:ext uri="{FF2B5EF4-FFF2-40B4-BE49-F238E27FC236}">
                <a16:creationId xmlns:a16="http://schemas.microsoft.com/office/drawing/2014/main" id="{4665E728-B129-706A-BDB1-22B94D41AFBF}"/>
              </a:ext>
            </a:extLst>
          </p:cNvPr>
          <p:cNvGrpSpPr/>
          <p:nvPr/>
        </p:nvGrpSpPr>
        <p:grpSpPr>
          <a:xfrm>
            <a:off x="271218" y="4592685"/>
            <a:ext cx="6693265" cy="522000"/>
            <a:chOff x="304312" y="4531839"/>
            <a:chExt cx="5990003" cy="696796"/>
          </a:xfrm>
        </p:grpSpPr>
        <p:sp>
          <p:nvSpPr>
            <p:cNvPr id="28" name="Google Shape;223;p26">
              <a:extLst>
                <a:ext uri="{FF2B5EF4-FFF2-40B4-BE49-F238E27FC236}">
                  <a16:creationId xmlns:a16="http://schemas.microsoft.com/office/drawing/2014/main" id="{A46CB91A-EBEB-F991-CD39-28DB7BAB45BE}"/>
                </a:ext>
              </a:extLst>
            </p:cNvPr>
            <p:cNvSpPr/>
            <p:nvPr/>
          </p:nvSpPr>
          <p:spPr>
            <a:xfrm>
              <a:off x="304312" y="4531839"/>
              <a:ext cx="5990003" cy="696796"/>
            </a:xfrm>
            <a:prstGeom prst="rect">
              <a:avLst/>
            </a:prstGeom>
            <a:solidFill>
              <a:schemeClr val="accent3">
                <a:lumMod val="75000"/>
              </a:schemeClr>
            </a:solidFill>
            <a:ln w="38103" cap="flat">
              <a:noFill/>
              <a:prstDash val="solid"/>
            </a:ln>
          </p:spPr>
          <p:txBody>
            <a:bodyPr vert="horz" wrap="square" lIns="68570" tIns="34271" rIns="68570" bIns="34271" anchor="ctr" anchorCtr="0" compatLnSpc="1">
              <a:noAutofit/>
            </a:bodyPr>
            <a:lstStyle/>
            <a:p>
              <a:pPr defTabSz="914378">
                <a:buClrTx/>
              </a:pPr>
              <a:endParaRPr lang="fr-FR" sz="1800" b="1" dirty="0">
                <a:solidFill>
                  <a:srgbClr val="FFFFFF"/>
                </a:solidFill>
                <a:latin typeface="Calibri"/>
                <a:ea typeface="Calibri"/>
                <a:cs typeface="Calibri"/>
              </a:endParaRPr>
            </a:p>
          </p:txBody>
        </p:sp>
        <p:sp>
          <p:nvSpPr>
            <p:cNvPr id="29" name="Google Shape;735;p98">
              <a:extLst>
                <a:ext uri="{FF2B5EF4-FFF2-40B4-BE49-F238E27FC236}">
                  <a16:creationId xmlns:a16="http://schemas.microsoft.com/office/drawing/2014/main" id="{AD1724B8-EA3E-2F08-C15C-29C1D1553FDD}"/>
                </a:ext>
              </a:extLst>
            </p:cNvPr>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a:solidFill>
                  <a:srgbClr val="FFFFFF"/>
                </a:solidFill>
                <a:latin typeface="Calibri"/>
                <a:ea typeface="Calibri"/>
                <a:cs typeface="Calibri"/>
              </a:endParaRPr>
            </a:p>
          </p:txBody>
        </p:sp>
      </p:grpSp>
      <p:grpSp>
        <p:nvGrpSpPr>
          <p:cNvPr id="31" name="Groupe 30">
            <a:extLst>
              <a:ext uri="{FF2B5EF4-FFF2-40B4-BE49-F238E27FC236}">
                <a16:creationId xmlns:a16="http://schemas.microsoft.com/office/drawing/2014/main" id="{CF462A6B-5C20-3975-F90E-B1FC46965C44}"/>
              </a:ext>
            </a:extLst>
          </p:cNvPr>
          <p:cNvGrpSpPr/>
          <p:nvPr/>
        </p:nvGrpSpPr>
        <p:grpSpPr>
          <a:xfrm>
            <a:off x="271218" y="5289789"/>
            <a:ext cx="6693265" cy="522000"/>
            <a:chOff x="304312" y="5304657"/>
            <a:chExt cx="5990003" cy="696796"/>
          </a:xfrm>
        </p:grpSpPr>
        <p:sp>
          <p:nvSpPr>
            <p:cNvPr id="32" name="Google Shape;224;p26">
              <a:extLst>
                <a:ext uri="{FF2B5EF4-FFF2-40B4-BE49-F238E27FC236}">
                  <a16:creationId xmlns:a16="http://schemas.microsoft.com/office/drawing/2014/main" id="{DEB7DF84-BD99-EC95-89FA-F9508B730598}"/>
                </a:ext>
              </a:extLst>
            </p:cNvPr>
            <p:cNvSpPr/>
            <p:nvPr/>
          </p:nvSpPr>
          <p:spPr>
            <a:xfrm>
              <a:off x="304312" y="5304657"/>
              <a:ext cx="5990003" cy="696796"/>
            </a:xfrm>
            <a:prstGeom prst="rect">
              <a:avLst/>
            </a:prstGeom>
            <a:solidFill>
              <a:srgbClr val="54AFE9"/>
            </a:solidFill>
            <a:ln w="38103" cap="flat">
              <a:noFill/>
              <a:prstDash val="solid"/>
            </a:ln>
            <a:effectLst/>
          </p:spPr>
          <p:txBody>
            <a:bodyPr vert="horz" wrap="square" lIns="68570" tIns="34271" rIns="68570" bIns="34271" anchor="ctr" anchorCtr="0" compatLnSpc="1">
              <a:noAutofit/>
            </a:bodyPr>
            <a:lstStyle/>
            <a:p>
              <a:pPr defTabSz="914378">
                <a:buClrTx/>
                <a:defRPr sz="1800" b="0" i="0" u="none" strike="noStrike" kern="0" cap="none" spc="0" baseline="0">
                  <a:solidFill>
                    <a:srgbClr val="000000"/>
                  </a:solidFill>
                  <a:uFillTx/>
                </a:defRPr>
              </a:pPr>
              <a:r>
                <a:rPr lang="fr-FR" sz="1800" b="1" dirty="0">
                  <a:solidFill>
                    <a:srgbClr val="FFFFFF"/>
                  </a:solidFill>
                  <a:latin typeface="Calibri"/>
                  <a:ea typeface="Calibri"/>
                  <a:cs typeface="Calibri"/>
                </a:rPr>
                <a:t> </a:t>
              </a:r>
              <a:r>
                <a:rPr lang="fr-FR" sz="2000" b="1" dirty="0">
                  <a:solidFill>
                    <a:srgbClr val="FFFFFF"/>
                  </a:solidFill>
                  <a:latin typeface="Calibri"/>
                  <a:ea typeface="Calibri"/>
                  <a:cs typeface="Calibri"/>
                </a:rPr>
                <a:t> </a:t>
              </a:r>
            </a:p>
          </p:txBody>
        </p:sp>
        <p:sp>
          <p:nvSpPr>
            <p:cNvPr id="33" name="Google Shape;742;p98">
              <a:extLst>
                <a:ext uri="{FF2B5EF4-FFF2-40B4-BE49-F238E27FC236}">
                  <a16:creationId xmlns:a16="http://schemas.microsoft.com/office/drawing/2014/main" id="{2683E674-65A3-93A9-1D16-D4E9E60AFC0F}"/>
                </a:ext>
              </a:extLst>
            </p:cNvPr>
            <p:cNvSpPr/>
            <p:nvPr/>
          </p:nvSpPr>
          <p:spPr>
            <a:xfrm>
              <a:off x="1850355" y="5380322"/>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a:solidFill>
                  <a:srgbClr val="FFFFFF"/>
                </a:solidFill>
                <a:latin typeface="Calibri"/>
                <a:ea typeface="Calibri"/>
                <a:cs typeface="Calibri"/>
              </a:endParaRPr>
            </a:p>
          </p:txBody>
        </p:sp>
      </p:grpSp>
      <p:sp>
        <p:nvSpPr>
          <p:cNvPr id="9" name="Espace réservé du texte 43">
            <a:extLst>
              <a:ext uri="{FF2B5EF4-FFF2-40B4-BE49-F238E27FC236}">
                <a16:creationId xmlns:a16="http://schemas.microsoft.com/office/drawing/2014/main" id="{7DEC17B5-AD7F-BD47-F7CF-DD89EBC16D6B}"/>
              </a:ext>
            </a:extLst>
          </p:cNvPr>
          <p:cNvSpPr txBox="1">
            <a:spLocks/>
          </p:cNvSpPr>
          <p:nvPr/>
        </p:nvSpPr>
        <p:spPr>
          <a:xfrm>
            <a:off x="2120815" y="4591216"/>
            <a:ext cx="4843667"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Congruence des triangles</a:t>
            </a:r>
          </a:p>
        </p:txBody>
      </p:sp>
      <p:sp>
        <p:nvSpPr>
          <p:cNvPr id="10" name="Espace réservé du texte 43">
            <a:extLst>
              <a:ext uri="{FF2B5EF4-FFF2-40B4-BE49-F238E27FC236}">
                <a16:creationId xmlns:a16="http://schemas.microsoft.com/office/drawing/2014/main" id="{DD979FC7-7D7A-BA7E-4DF0-D43F0F90D5D7}"/>
              </a:ext>
            </a:extLst>
          </p:cNvPr>
          <p:cNvSpPr txBox="1">
            <a:spLocks/>
          </p:cNvSpPr>
          <p:nvPr/>
        </p:nvSpPr>
        <p:spPr>
          <a:xfrm>
            <a:off x="271217" y="4591216"/>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t>Leçon</a:t>
            </a:r>
            <a:r>
              <a:rPr lang="en-US" dirty="0"/>
              <a:t> 7 </a:t>
            </a:r>
          </a:p>
        </p:txBody>
      </p:sp>
      <p:sp>
        <p:nvSpPr>
          <p:cNvPr id="11" name="Espace réservé du texte 43">
            <a:extLst>
              <a:ext uri="{FF2B5EF4-FFF2-40B4-BE49-F238E27FC236}">
                <a16:creationId xmlns:a16="http://schemas.microsoft.com/office/drawing/2014/main" id="{9A565E53-78F6-3990-8269-7E3C33DC136E}"/>
              </a:ext>
            </a:extLst>
          </p:cNvPr>
          <p:cNvSpPr txBox="1">
            <a:spLocks/>
          </p:cNvSpPr>
          <p:nvPr/>
        </p:nvSpPr>
        <p:spPr>
          <a:xfrm>
            <a:off x="271217" y="5288319"/>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Tâche 2 </a:t>
            </a:r>
          </a:p>
        </p:txBody>
      </p:sp>
      <p:sp>
        <p:nvSpPr>
          <p:cNvPr id="12" name="Espace réservé du texte 43">
            <a:extLst>
              <a:ext uri="{FF2B5EF4-FFF2-40B4-BE49-F238E27FC236}">
                <a16:creationId xmlns:a16="http://schemas.microsoft.com/office/drawing/2014/main" id="{9D40EE84-97BD-1D2C-C9FD-BC704A6339F3}"/>
              </a:ext>
            </a:extLst>
          </p:cNvPr>
          <p:cNvSpPr txBox="1">
            <a:spLocks/>
          </p:cNvSpPr>
          <p:nvPr/>
        </p:nvSpPr>
        <p:spPr>
          <a:xfrm>
            <a:off x="2120815" y="5288319"/>
            <a:ext cx="4843667" cy="521999"/>
          </a:xfrm>
          <a:prstGeom prst="rect">
            <a:avLst/>
          </a:prstGeom>
        </p:spPr>
        <p:txBody>
          <a:bodyPr anchor="ctr">
            <a:normAutofit fontScale="92500" lnSpcReduction="10000"/>
          </a:bodyPr>
          <a:lstStyle>
            <a:lvl1pPr marL="0" marR="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lang="fr-FR" sz="1800" b="1" kern="120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fr-FR" dirty="0"/>
              <a:t>Vérifier si deux triangles sont congrus en comparant un angle et deux côtés (CAC)</a:t>
            </a:r>
          </a:p>
        </p:txBody>
      </p:sp>
    </p:spTree>
    <p:extLst>
      <p:ext uri="{BB962C8B-B14F-4D97-AF65-F5344CB8AC3E}">
        <p14:creationId xmlns:p14="http://schemas.microsoft.com/office/powerpoint/2010/main" val="3027004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B6F5DF-0766-C867-1810-88D60798CD41}"/>
              </a:ext>
            </a:extLst>
          </p:cNvPr>
          <p:cNvSpPr>
            <a:spLocks noGrp="1"/>
          </p:cNvSpPr>
          <p:nvPr>
            <p:ph type="title"/>
          </p:nvPr>
        </p:nvSpPr>
        <p:spPr/>
        <p:txBody>
          <a:bodyPr/>
          <a:lstStyle/>
          <a:p>
            <a:r>
              <a:rPr lang="fr-MA" dirty="0">
                <a:latin typeface="Calibri" panose="020F0502020204030204"/>
              </a:rPr>
              <a:t>Bonjour! Prêts pour démarrer notre séance? Allons-y!</a:t>
            </a:r>
            <a:endParaRPr lang="fr-FR" dirty="0"/>
          </a:p>
        </p:txBody>
      </p:sp>
      <p:sp>
        <p:nvSpPr>
          <p:cNvPr id="9" name="Content Placeholder 8">
            <a:extLst>
              <a:ext uri="{FF2B5EF4-FFF2-40B4-BE49-F238E27FC236}">
                <a16:creationId xmlns:a16="http://schemas.microsoft.com/office/drawing/2014/main" id="{7AD43FBD-3D96-5C11-B29E-7B7C90DACC25}"/>
              </a:ext>
            </a:extLst>
          </p:cNvPr>
          <p:cNvSpPr>
            <a:spLocks noGrp="1"/>
          </p:cNvSpPr>
          <p:nvPr>
            <p:ph sz="quarter" idx="11"/>
          </p:nvPr>
        </p:nvSpPr>
        <p:spPr/>
        <p:txBody>
          <a:bodyPr/>
          <a:lstStyle/>
          <a:p>
            <a:endParaRPr lang="fr-FR" dirty="0"/>
          </a:p>
        </p:txBody>
      </p:sp>
      <p:pic>
        <p:nvPicPr>
          <p:cNvPr id="6" name="Google Shape;5926;p4" descr="Une fusée Soyouz décolle vers l'ISS avec un Russe et un Américain à bord, fusée  qui décolle - heartfeltfuneralcompany.co.uk">
            <a:extLst>
              <a:ext uri="{FF2B5EF4-FFF2-40B4-BE49-F238E27FC236}">
                <a16:creationId xmlns:a16="http://schemas.microsoft.com/office/drawing/2014/main" id="{D838B08A-7DEA-CBC4-308E-04C430712264}"/>
              </a:ext>
            </a:extLst>
          </p:cNvPr>
          <p:cNvPicPr preferRelativeResize="0"/>
          <p:nvPr/>
        </p:nvPicPr>
        <p:blipFill rotWithShape="1">
          <a:blip r:embed="rId2">
            <a:alphaModFix/>
          </a:blip>
          <a:srcRect l="12628" r="42945"/>
          <a:stretch/>
        </p:blipFill>
        <p:spPr>
          <a:xfrm>
            <a:off x="3948453" y="1699037"/>
            <a:ext cx="4295093" cy="3951537"/>
          </a:xfrm>
          <a:prstGeom prst="ellipse">
            <a:avLst/>
          </a:prstGeom>
          <a:noFill/>
          <a:ln>
            <a:noFill/>
          </a:ln>
        </p:spPr>
      </p:pic>
    </p:spTree>
    <p:extLst>
      <p:ext uri="{BB962C8B-B14F-4D97-AF65-F5344CB8AC3E}">
        <p14:creationId xmlns:p14="http://schemas.microsoft.com/office/powerpoint/2010/main" val="3763986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9B1F6A-5117-74A4-6783-8DF71E620B20}"/>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3837393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8BFAD14A-5CD2-F115-D5F1-55A9E4D4C943}"/>
              </a:ext>
            </a:extLst>
          </p:cNvPr>
          <p:cNvSpPr>
            <a:spLocks noGrp="1"/>
          </p:cNvSpPr>
          <p:nvPr>
            <p:ph type="title"/>
          </p:nvPr>
        </p:nvSpPr>
        <p:spPr/>
        <p:txBody>
          <a:bodyPr/>
          <a:lstStyle/>
          <a:p>
            <a:r>
              <a:rPr lang="fr-FR" dirty="0"/>
              <a:t>Qui peut me rappeler la signification de ces icônes?</a:t>
            </a:r>
          </a:p>
        </p:txBody>
      </p:sp>
      <p:sp>
        <p:nvSpPr>
          <p:cNvPr id="7" name="Espace réservé du contenu 6">
            <a:extLst>
              <a:ext uri="{FF2B5EF4-FFF2-40B4-BE49-F238E27FC236}">
                <a16:creationId xmlns:a16="http://schemas.microsoft.com/office/drawing/2014/main" id="{FF79423D-A211-E359-3ADA-88468D534BA3}"/>
              </a:ext>
            </a:extLst>
          </p:cNvPr>
          <p:cNvSpPr>
            <a:spLocks noGrp="1"/>
          </p:cNvSpPr>
          <p:nvPr>
            <p:ph sz="quarter" idx="11"/>
          </p:nvPr>
        </p:nvSpPr>
        <p:spPr/>
        <p:txBody>
          <a:bodyPr/>
          <a:lstStyle/>
          <a:p>
            <a:r>
              <a:rPr lang="fr-FR" dirty="0">
                <a:solidFill>
                  <a:srgbClr val="AEABAB"/>
                </a:solidFill>
              </a:rPr>
              <a:t>Demander à 3 élèves au hasard</a:t>
            </a:r>
          </a:p>
        </p:txBody>
      </p:sp>
      <p:pic>
        <p:nvPicPr>
          <p:cNvPr id="9" name="Google Shape;1173;p113" descr="Lever la main - Icônes mains et gestes gratuites">
            <a:extLst>
              <a:ext uri="{FF2B5EF4-FFF2-40B4-BE49-F238E27FC236}">
                <a16:creationId xmlns:a16="http://schemas.microsoft.com/office/drawing/2014/main" id="{9F98256E-5527-DC36-48D6-418FD8A63E4F}"/>
              </a:ext>
            </a:extLst>
          </p:cNvPr>
          <p:cNvPicPr>
            <a:picLocks noChangeAspect="1"/>
          </p:cNvPicPr>
          <p:nvPr/>
        </p:nvPicPr>
        <p:blipFill>
          <a:blip r:embed="rId2">
            <a:alphaModFix/>
          </a:blip>
          <a:srcRect/>
          <a:stretch>
            <a:fillRect/>
          </a:stretch>
        </p:blipFill>
        <p:spPr>
          <a:xfrm>
            <a:off x="2133600" y="2115480"/>
            <a:ext cx="1756042" cy="1756042"/>
          </a:xfrm>
          <a:prstGeom prst="rect">
            <a:avLst/>
          </a:prstGeom>
          <a:noFill/>
          <a:ln cap="flat">
            <a:noFill/>
          </a:ln>
        </p:spPr>
      </p:pic>
      <p:pic>
        <p:nvPicPr>
          <p:cNvPr id="10" name="Google Shape;1174;p113">
            <a:extLst>
              <a:ext uri="{FF2B5EF4-FFF2-40B4-BE49-F238E27FC236}">
                <a16:creationId xmlns:a16="http://schemas.microsoft.com/office/drawing/2014/main" id="{730133DB-1135-1E01-7978-D36D96088783}"/>
              </a:ext>
            </a:extLst>
          </p:cNvPr>
          <p:cNvPicPr>
            <a:picLocks noChangeAspect="1"/>
          </p:cNvPicPr>
          <p:nvPr/>
        </p:nvPicPr>
        <p:blipFill>
          <a:blip r:embed="rId3">
            <a:alphaModFix/>
          </a:blip>
          <a:srcRect/>
          <a:stretch>
            <a:fillRect/>
          </a:stretch>
        </p:blipFill>
        <p:spPr>
          <a:xfrm>
            <a:off x="8677197" y="2115480"/>
            <a:ext cx="1747084" cy="1747084"/>
          </a:xfrm>
          <a:prstGeom prst="rect">
            <a:avLst/>
          </a:prstGeom>
          <a:noFill/>
          <a:ln cap="flat">
            <a:noFill/>
          </a:ln>
        </p:spPr>
      </p:pic>
      <p:pic>
        <p:nvPicPr>
          <p:cNvPr id="3" name="Google Shape;1333;p128">
            <a:extLst>
              <a:ext uri="{FF2B5EF4-FFF2-40B4-BE49-F238E27FC236}">
                <a16:creationId xmlns:a16="http://schemas.microsoft.com/office/drawing/2014/main" id="{1EE48F6D-F006-8CF3-F155-FBE9DEF41A91}"/>
              </a:ext>
            </a:extLst>
          </p:cNvPr>
          <p:cNvPicPr>
            <a:picLocks noChangeAspect="1"/>
          </p:cNvPicPr>
          <p:nvPr/>
        </p:nvPicPr>
        <p:blipFill>
          <a:blip r:embed="rId4">
            <a:alphaModFix/>
          </a:blip>
          <a:srcRect/>
          <a:stretch>
            <a:fillRect/>
          </a:stretch>
        </p:blipFill>
        <p:spPr>
          <a:xfrm>
            <a:off x="11081316" y="225184"/>
            <a:ext cx="452042" cy="452042"/>
          </a:xfrm>
          <a:prstGeom prst="rect">
            <a:avLst/>
          </a:prstGeom>
          <a:noFill/>
          <a:ln cap="flat">
            <a:noFill/>
          </a:ln>
        </p:spPr>
      </p:pic>
      <p:pic>
        <p:nvPicPr>
          <p:cNvPr id="4" name="Picture 2" descr="Lever la main - Icônes mains et gestes gratuites">
            <a:extLst>
              <a:ext uri="{FF2B5EF4-FFF2-40B4-BE49-F238E27FC236}">
                <a16:creationId xmlns:a16="http://schemas.microsoft.com/office/drawing/2014/main" id="{40CF9AB9-32F9-D1BE-825C-8DA659EFA28F}"/>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589416" y="461518"/>
            <a:ext cx="431416" cy="431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27090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2FCFF5-44F3-ECD3-CD6F-0C38F8831059}"/>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DB545A46-849B-F9C1-A55E-C3B41BAEE263}"/>
              </a:ext>
            </a:extLst>
          </p:cNvPr>
          <p:cNvSpPr>
            <a:spLocks noGrp="1"/>
          </p:cNvSpPr>
          <p:nvPr>
            <p:ph type="title"/>
          </p:nvPr>
        </p:nvSpPr>
        <p:spPr/>
        <p:txBody>
          <a:bodyPr/>
          <a:lstStyle/>
          <a:p>
            <a:endParaRPr lang="fr-FR" dirty="0"/>
          </a:p>
        </p:txBody>
      </p:sp>
      <p:sp>
        <p:nvSpPr>
          <p:cNvPr id="7" name="Espace réservé du contenu 6">
            <a:extLst>
              <a:ext uri="{FF2B5EF4-FFF2-40B4-BE49-F238E27FC236}">
                <a16:creationId xmlns:a16="http://schemas.microsoft.com/office/drawing/2014/main" id="{888A8C63-1272-1FEA-2FC1-240FA8B16AB3}"/>
              </a:ext>
            </a:extLst>
          </p:cNvPr>
          <p:cNvSpPr>
            <a:spLocks noGrp="1"/>
          </p:cNvSpPr>
          <p:nvPr>
            <p:ph sz="quarter" idx="11"/>
          </p:nvPr>
        </p:nvSpPr>
        <p:spPr/>
        <p:txBody>
          <a:bodyPr/>
          <a:lstStyle/>
          <a:p>
            <a:endParaRPr lang="fr-FR" dirty="0">
              <a:solidFill>
                <a:srgbClr val="AEABAB"/>
              </a:solidFill>
            </a:endParaRPr>
          </a:p>
        </p:txBody>
      </p:sp>
      <p:pic>
        <p:nvPicPr>
          <p:cNvPr id="9" name="Google Shape;1173;p113" descr="Lever la main - Icônes mains et gestes gratuites">
            <a:extLst>
              <a:ext uri="{FF2B5EF4-FFF2-40B4-BE49-F238E27FC236}">
                <a16:creationId xmlns:a16="http://schemas.microsoft.com/office/drawing/2014/main" id="{0539993E-512D-55A5-D681-31356781B0F2}"/>
              </a:ext>
            </a:extLst>
          </p:cNvPr>
          <p:cNvPicPr>
            <a:picLocks noChangeAspect="1"/>
          </p:cNvPicPr>
          <p:nvPr/>
        </p:nvPicPr>
        <p:blipFill>
          <a:blip r:embed="rId2">
            <a:alphaModFix/>
          </a:blip>
          <a:srcRect/>
          <a:stretch>
            <a:fillRect/>
          </a:stretch>
        </p:blipFill>
        <p:spPr>
          <a:xfrm>
            <a:off x="2133600" y="2115480"/>
            <a:ext cx="1756042" cy="1756042"/>
          </a:xfrm>
          <a:prstGeom prst="rect">
            <a:avLst/>
          </a:prstGeom>
          <a:noFill/>
          <a:ln cap="flat">
            <a:noFill/>
          </a:ln>
        </p:spPr>
      </p:pic>
      <p:pic>
        <p:nvPicPr>
          <p:cNvPr id="10" name="Google Shape;1174;p113">
            <a:extLst>
              <a:ext uri="{FF2B5EF4-FFF2-40B4-BE49-F238E27FC236}">
                <a16:creationId xmlns:a16="http://schemas.microsoft.com/office/drawing/2014/main" id="{59FEE208-2B5A-6403-1725-A52EA619FD8B}"/>
              </a:ext>
            </a:extLst>
          </p:cNvPr>
          <p:cNvPicPr>
            <a:picLocks noChangeAspect="1"/>
          </p:cNvPicPr>
          <p:nvPr/>
        </p:nvPicPr>
        <p:blipFill>
          <a:blip r:embed="rId3">
            <a:alphaModFix/>
          </a:blip>
          <a:srcRect/>
          <a:stretch>
            <a:fillRect/>
          </a:stretch>
        </p:blipFill>
        <p:spPr>
          <a:xfrm>
            <a:off x="8677197" y="2115480"/>
            <a:ext cx="1747084" cy="1747084"/>
          </a:xfrm>
          <a:prstGeom prst="rect">
            <a:avLst/>
          </a:prstGeom>
          <a:noFill/>
          <a:ln cap="flat">
            <a:noFill/>
          </a:ln>
        </p:spPr>
      </p:pic>
      <p:sp>
        <p:nvSpPr>
          <p:cNvPr id="3" name="ZoneTexte 2">
            <a:extLst>
              <a:ext uri="{FF2B5EF4-FFF2-40B4-BE49-F238E27FC236}">
                <a16:creationId xmlns:a16="http://schemas.microsoft.com/office/drawing/2014/main" id="{DE251DD0-AFBA-78FA-88A3-99DEA1591817}"/>
              </a:ext>
            </a:extLst>
          </p:cNvPr>
          <p:cNvSpPr txBox="1"/>
          <p:nvPr/>
        </p:nvSpPr>
        <p:spPr>
          <a:xfrm>
            <a:off x="1468611" y="4077885"/>
            <a:ext cx="3771982" cy="646331"/>
          </a:xfrm>
          <a:prstGeom prst="rect">
            <a:avLst/>
          </a:prstGeom>
          <a:noFill/>
        </p:spPr>
        <p:txBody>
          <a:bodyPr wrap="square">
            <a:spAutoFit/>
          </a:bodyPr>
          <a:lstStyle/>
          <a:p>
            <a:pPr defTabSz="914378">
              <a:buClrTx/>
              <a:defRPr sz="1800" b="0" i="0" u="none" strike="noStrike" kern="0" cap="none" spc="0" baseline="0">
                <a:solidFill>
                  <a:srgbClr val="000000"/>
                </a:solidFill>
                <a:uFillTx/>
              </a:defRPr>
            </a:pPr>
            <a:r>
              <a:rPr lang="fr-FR" sz="1800" b="1" dirty="0">
                <a:solidFill>
                  <a:srgbClr val="44546A"/>
                </a:solidFill>
                <a:latin typeface="Calibri"/>
                <a:ea typeface="Calibri"/>
                <a:cs typeface="Calibri"/>
              </a:rPr>
              <a:t>Je participe activement.</a:t>
            </a:r>
          </a:p>
          <a:p>
            <a:pPr defTabSz="914378">
              <a:buClrTx/>
              <a:defRPr sz="1800" b="0" i="0" u="none" strike="noStrike" kern="0" cap="none" spc="0" baseline="0">
                <a:solidFill>
                  <a:srgbClr val="000000"/>
                </a:solidFill>
                <a:uFillTx/>
              </a:defRPr>
            </a:pPr>
            <a:r>
              <a:rPr lang="fr-FR" sz="1800" b="1" dirty="0">
                <a:solidFill>
                  <a:srgbClr val="44546A"/>
                </a:solidFill>
                <a:latin typeface="Calibri"/>
                <a:ea typeface="Calibri"/>
                <a:cs typeface="Calibri"/>
              </a:rPr>
              <a:t>Je lève la main pour participer</a:t>
            </a:r>
            <a:endParaRPr lang="fr-FR" sz="1200" dirty="0"/>
          </a:p>
        </p:txBody>
      </p:sp>
      <p:sp>
        <p:nvSpPr>
          <p:cNvPr id="4" name="Google Shape;1186;p114">
            <a:extLst>
              <a:ext uri="{FF2B5EF4-FFF2-40B4-BE49-F238E27FC236}">
                <a16:creationId xmlns:a16="http://schemas.microsoft.com/office/drawing/2014/main" id="{BA912C29-713E-AEE3-8DAC-6D0BEE26707E}"/>
              </a:ext>
            </a:extLst>
          </p:cNvPr>
          <p:cNvSpPr txBox="1"/>
          <p:nvPr/>
        </p:nvSpPr>
        <p:spPr>
          <a:xfrm>
            <a:off x="7350558" y="4077885"/>
            <a:ext cx="4400362" cy="900208"/>
          </a:xfrm>
          <a:prstGeom prst="rect">
            <a:avLst/>
          </a:prstGeom>
          <a:noFill/>
          <a:ln cap="flat">
            <a:noFill/>
          </a:ln>
        </p:spPr>
        <p:txBody>
          <a:bodyPr vert="horz" wrap="square" lIns="68570" tIns="34271" rIns="68570" bIns="34271" anchor="t" anchorCtr="0" compatLnSpc="1">
            <a:spAutoFit/>
          </a:bodyPr>
          <a:lstStyle/>
          <a:p>
            <a:pPr defTabSz="914378">
              <a:buClrTx/>
              <a:defRPr sz="1800" b="0" i="0" u="none" strike="noStrike" kern="0" cap="none" spc="0" baseline="0">
                <a:solidFill>
                  <a:srgbClr val="000000"/>
                </a:solidFill>
                <a:uFillTx/>
              </a:defRPr>
            </a:pPr>
            <a:r>
              <a:rPr lang="fr-FR" b="1" dirty="0">
                <a:solidFill>
                  <a:srgbClr val="44546A"/>
                </a:solidFill>
                <a:latin typeface="Calibri" panose="020F0502020204030204" pitchFamily="34" charset="0"/>
                <a:ea typeface="Calibri"/>
                <a:cs typeface="Calibri" panose="020F0502020204030204" pitchFamily="34" charset="0"/>
              </a:rPr>
              <a:t>Je prête attention quand l’enseignant parle</a:t>
            </a:r>
            <a:endParaRPr lang="fr-FR" dirty="0">
              <a:latin typeface="Calibri" panose="020F0502020204030204" pitchFamily="34" charset="0"/>
              <a:cs typeface="Calibri" panose="020F0502020204030204" pitchFamily="34" charset="0"/>
            </a:endParaRPr>
          </a:p>
          <a:p>
            <a:pPr defTabSz="914378">
              <a:buClrTx/>
              <a:defRPr sz="1800" b="0" i="0" u="none" strike="noStrike" kern="0" cap="none" spc="0" baseline="0">
                <a:solidFill>
                  <a:srgbClr val="000000"/>
                </a:solidFill>
                <a:uFillTx/>
              </a:defRPr>
            </a:pPr>
            <a:r>
              <a:rPr lang="fr-FR" b="1" dirty="0">
                <a:solidFill>
                  <a:srgbClr val="44546A"/>
                </a:solidFill>
                <a:latin typeface="Calibri" panose="020F0502020204030204" pitchFamily="34" charset="0"/>
                <a:ea typeface="Calibri"/>
                <a:cs typeface="Calibri" panose="020F0502020204030204" pitchFamily="34" charset="0"/>
              </a:rPr>
              <a:t>Je prête attention quand d’autres camarades répondent à l’enseignant</a:t>
            </a:r>
            <a:endParaRPr lang="fr-FR" dirty="0">
              <a:latin typeface="Calibri" panose="020F0502020204030204" pitchFamily="34" charset="0"/>
              <a:cs typeface="Calibri" panose="020F0502020204030204" pitchFamily="34" charset="0"/>
            </a:endParaRPr>
          </a:p>
        </p:txBody>
      </p:sp>
      <p:pic>
        <p:nvPicPr>
          <p:cNvPr id="2" name="Image 8">
            <a:extLst>
              <a:ext uri="{FF2B5EF4-FFF2-40B4-BE49-F238E27FC236}">
                <a16:creationId xmlns:a16="http://schemas.microsoft.com/office/drawing/2014/main" id="{C1F8369D-D9F1-260D-479C-3D7615A8CD1A}"/>
              </a:ext>
            </a:extLst>
          </p:cNvPr>
          <p:cNvPicPr>
            <a:picLocks noChangeAspect="1"/>
          </p:cNvPicPr>
          <p:nvPr/>
        </p:nvPicPr>
        <p:blipFill>
          <a:blip r:embed="rId3"/>
          <a:stretch>
            <a:fillRect/>
          </a:stretch>
        </p:blipFill>
        <p:spPr>
          <a:xfrm>
            <a:off x="11645716" y="505406"/>
            <a:ext cx="325863" cy="325863"/>
          </a:xfrm>
          <a:prstGeom prst="rect">
            <a:avLst/>
          </a:prstGeom>
        </p:spPr>
      </p:pic>
    </p:spTree>
    <p:extLst>
      <p:ext uri="{BB962C8B-B14F-4D97-AF65-F5344CB8AC3E}">
        <p14:creationId xmlns:p14="http://schemas.microsoft.com/office/powerpoint/2010/main" val="40319243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pic>
        <p:nvPicPr>
          <p:cNvPr id="309" name="Google Shape;309;p12"/>
          <p:cNvPicPr preferRelativeResize="0"/>
          <p:nvPr/>
        </p:nvPicPr>
        <p:blipFill rotWithShape="1">
          <a:blip r:embed="rId3">
            <a:alphaModFix/>
          </a:blip>
          <a:srcRect/>
          <a:stretch/>
        </p:blipFill>
        <p:spPr>
          <a:xfrm>
            <a:off x="3823576" y="1446487"/>
            <a:ext cx="4544848" cy="3765732"/>
          </a:xfrm>
          <a:prstGeom prst="rect">
            <a:avLst/>
          </a:prstGeom>
          <a:noFill/>
          <a:ln>
            <a:noFill/>
          </a:ln>
        </p:spPr>
      </p:pic>
      <p:sp>
        <p:nvSpPr>
          <p:cNvPr id="310" name="Google Shape;310;p12"/>
          <p:cNvSpPr/>
          <p:nvPr/>
        </p:nvSpPr>
        <p:spPr>
          <a:xfrm>
            <a:off x="6310017" y="1141689"/>
            <a:ext cx="2212257" cy="835743"/>
          </a:xfrm>
          <a:prstGeom prst="wedgeEllipseCallout">
            <a:avLst>
              <a:gd name="adj1" fmla="val -52865"/>
              <a:gd name="adj2" fmla="val 68109"/>
            </a:avLst>
          </a:prstGeom>
          <a:solidFill>
            <a:schemeClr val="lt1"/>
          </a:solidFill>
          <a:ln w="19050" cap="flat" cmpd="sng">
            <a:solidFill>
              <a:schemeClr val="accent2"/>
            </a:solidFill>
            <a:prstDash val="solid"/>
            <a:miter lim="800000"/>
            <a:headEnd type="none" w="sm" len="sm"/>
            <a:tailEnd type="none" w="sm" len="sm"/>
          </a:ln>
        </p:spPr>
        <p:txBody>
          <a:bodyPr spcFirstLastPara="1" wrap="square" lIns="121900" tIns="60933" rIns="121900" bIns="60933" anchor="ctr" anchorCtr="0">
            <a:noAutofit/>
          </a:bodyPr>
          <a:lstStyle/>
          <a:p>
            <a:pPr algn="ctr" defTabSz="1219170">
              <a:buClr>
                <a:srgbClr val="000000"/>
              </a:buClr>
            </a:pPr>
            <a:r>
              <a:rPr lang="fr-FR" sz="1467" b="1" kern="0">
                <a:solidFill>
                  <a:srgbClr val="000000"/>
                </a:solidFill>
                <a:latin typeface="Arial"/>
                <a:ea typeface="Arial"/>
                <a:cs typeface="Arial"/>
                <a:sym typeface="Arial"/>
              </a:rPr>
              <a:t>Nous allons démarrer!</a:t>
            </a:r>
            <a:endParaRPr sz="1867" kern="0">
              <a:solidFill>
                <a:srgbClr val="000000"/>
              </a:solidFill>
              <a:latin typeface="Arial"/>
              <a:cs typeface="Arial"/>
              <a:sym typeface="Arial"/>
            </a:endParaRPr>
          </a:p>
        </p:txBody>
      </p:sp>
      <p:sp>
        <p:nvSpPr>
          <p:cNvPr id="311" name="Google Shape;311;p12"/>
          <p:cNvSpPr txBox="1"/>
          <p:nvPr/>
        </p:nvSpPr>
        <p:spPr>
          <a:xfrm>
            <a:off x="694395" y="190902"/>
            <a:ext cx="11055645" cy="615499"/>
          </a:xfrm>
          <a:prstGeom prst="rect">
            <a:avLst/>
          </a:prstGeom>
          <a:noFill/>
          <a:ln>
            <a:noFill/>
          </a:ln>
        </p:spPr>
        <p:txBody>
          <a:bodyPr spcFirstLastPara="1" wrap="square" lIns="121900" tIns="60933" rIns="121900" bIns="60933" anchor="t" anchorCtr="0">
            <a:spAutoFit/>
          </a:bodyPr>
          <a:lstStyle/>
          <a:p>
            <a:pPr defTabSz="1219170">
              <a:buClr>
                <a:srgbClr val="000000"/>
              </a:buClr>
            </a:pPr>
            <a:r>
              <a:rPr lang="fr-FR" sz="1600" b="1" kern="0">
                <a:solidFill>
                  <a:srgbClr val="000000"/>
                </a:solidFill>
                <a:latin typeface="Calibri"/>
                <a:ea typeface="Calibri"/>
                <a:cs typeface="Calibri"/>
                <a:sym typeface="Calibri"/>
              </a:rPr>
              <a:t>Voici une situation en classe. Que remarquez-vous ? Ce comportement est-il approprié ? Pourquoi ? Que faudrait-il améliorer ou changer ?</a:t>
            </a:r>
            <a:endParaRPr sz="1867" kern="0">
              <a:solidFill>
                <a:srgbClr val="000000"/>
              </a:solidFill>
              <a:latin typeface="Arial"/>
              <a:cs typeface="Arial"/>
              <a:sym typeface="Arial"/>
            </a:endParaRPr>
          </a:p>
        </p:txBody>
      </p:sp>
      <p:sp>
        <p:nvSpPr>
          <p:cNvPr id="312" name="Google Shape;312;p12"/>
          <p:cNvSpPr txBox="1"/>
          <p:nvPr/>
        </p:nvSpPr>
        <p:spPr>
          <a:xfrm>
            <a:off x="961477" y="707261"/>
            <a:ext cx="8224720" cy="338500"/>
          </a:xfrm>
          <a:prstGeom prst="rect">
            <a:avLst/>
          </a:prstGeom>
          <a:noFill/>
          <a:ln>
            <a:noFill/>
          </a:ln>
        </p:spPr>
        <p:txBody>
          <a:bodyPr spcFirstLastPara="1" wrap="square" lIns="121900" tIns="60933" rIns="121900" bIns="60933" anchor="t" anchorCtr="0">
            <a:spAutoFit/>
          </a:bodyPr>
          <a:lstStyle/>
          <a:p>
            <a:pPr defTabSz="1219170">
              <a:buClr>
                <a:srgbClr val="000000"/>
              </a:buClr>
            </a:pPr>
            <a:r>
              <a:rPr lang="fr-FR" sz="1400" i="1" kern="0">
                <a:solidFill>
                  <a:srgbClr val="000000"/>
                </a:solidFill>
                <a:latin typeface="Calibri"/>
                <a:ea typeface="Calibri"/>
                <a:cs typeface="Calibri"/>
                <a:sym typeface="Calibri"/>
              </a:rPr>
              <a:t>Demander à 3 élèves au hasard en justifiant leurs réponses</a:t>
            </a:r>
            <a:endParaRPr sz="1867" kern="0">
              <a:solidFill>
                <a:srgbClr val="000000"/>
              </a:solidFill>
              <a:latin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13"/>
          <p:cNvSpPr txBox="1"/>
          <p:nvPr/>
        </p:nvSpPr>
        <p:spPr>
          <a:xfrm>
            <a:off x="3276599" y="5167674"/>
            <a:ext cx="7336868" cy="1149043"/>
          </a:xfrm>
          <a:prstGeom prst="rect">
            <a:avLst/>
          </a:prstGeom>
          <a:noFill/>
          <a:ln>
            <a:noFill/>
          </a:ln>
        </p:spPr>
        <p:txBody>
          <a:bodyPr spcFirstLastPara="1" wrap="square" lIns="121900" tIns="60933" rIns="121900" bIns="60933" anchor="t" anchorCtr="0">
            <a:spAutoFit/>
          </a:bodyPr>
          <a:lstStyle/>
          <a:p>
            <a:pPr defTabSz="1219170">
              <a:buClr>
                <a:srgbClr val="000000"/>
              </a:buClr>
            </a:pPr>
            <a:endParaRPr sz="1867" b="1" kern="0">
              <a:solidFill>
                <a:srgbClr val="000000"/>
              </a:solidFill>
              <a:latin typeface="Arial"/>
              <a:ea typeface="Arial"/>
              <a:cs typeface="Arial"/>
              <a:sym typeface="Arial"/>
            </a:endParaRPr>
          </a:p>
          <a:p>
            <a:pPr defTabSz="1219170">
              <a:buClr>
                <a:srgbClr val="000000"/>
              </a:buClr>
            </a:pPr>
            <a:r>
              <a:rPr lang="fr-FR" sz="1600" b="1" kern="0">
                <a:solidFill>
                  <a:srgbClr val="000000"/>
                </a:solidFill>
                <a:latin typeface="Calibri"/>
                <a:ea typeface="Calibri"/>
                <a:cs typeface="Calibri"/>
                <a:sym typeface="Calibri"/>
              </a:rPr>
              <a:t>Utilise le téléphone est interdit dans la classe. Même en mode silencieux, la simple vibration ou l'allumage de l'écran pour une notification (un message, un like, une alerte d'actualité) brise instantanément la concentration de l'élève.</a:t>
            </a:r>
            <a:endParaRPr sz="1867" kern="0">
              <a:solidFill>
                <a:srgbClr val="000000"/>
              </a:solidFill>
              <a:latin typeface="Arial"/>
              <a:cs typeface="Arial"/>
              <a:sym typeface="Arial"/>
            </a:endParaRPr>
          </a:p>
        </p:txBody>
      </p:sp>
      <p:pic>
        <p:nvPicPr>
          <p:cNvPr id="318" name="Google Shape;318;p13"/>
          <p:cNvPicPr preferRelativeResize="0"/>
          <p:nvPr/>
        </p:nvPicPr>
        <p:blipFill rotWithShape="1">
          <a:blip r:embed="rId3">
            <a:alphaModFix/>
          </a:blip>
          <a:srcRect/>
          <a:stretch/>
        </p:blipFill>
        <p:spPr>
          <a:xfrm>
            <a:off x="3823576" y="1446487"/>
            <a:ext cx="4544848" cy="3765732"/>
          </a:xfrm>
          <a:prstGeom prst="rect">
            <a:avLst/>
          </a:prstGeom>
          <a:noFill/>
          <a:ln>
            <a:noFill/>
          </a:ln>
        </p:spPr>
      </p:pic>
      <p:sp>
        <p:nvSpPr>
          <p:cNvPr id="319" name="Google Shape;319;p13"/>
          <p:cNvSpPr/>
          <p:nvPr/>
        </p:nvSpPr>
        <p:spPr>
          <a:xfrm>
            <a:off x="6310017" y="1141689"/>
            <a:ext cx="2212257" cy="835743"/>
          </a:xfrm>
          <a:prstGeom prst="wedgeEllipseCallout">
            <a:avLst>
              <a:gd name="adj1" fmla="val -52865"/>
              <a:gd name="adj2" fmla="val 68109"/>
            </a:avLst>
          </a:prstGeom>
          <a:solidFill>
            <a:schemeClr val="lt1"/>
          </a:solidFill>
          <a:ln w="19050" cap="flat" cmpd="sng">
            <a:solidFill>
              <a:schemeClr val="accent2"/>
            </a:solidFill>
            <a:prstDash val="solid"/>
            <a:miter lim="800000"/>
            <a:headEnd type="none" w="sm" len="sm"/>
            <a:tailEnd type="none" w="sm" len="sm"/>
          </a:ln>
        </p:spPr>
        <p:txBody>
          <a:bodyPr spcFirstLastPara="1" wrap="square" lIns="121900" tIns="60933" rIns="121900" bIns="60933" anchor="ctr" anchorCtr="0">
            <a:noAutofit/>
          </a:bodyPr>
          <a:lstStyle/>
          <a:p>
            <a:pPr algn="ctr" defTabSz="1219170">
              <a:buClr>
                <a:srgbClr val="000000"/>
              </a:buClr>
            </a:pPr>
            <a:r>
              <a:rPr lang="fr-FR" sz="1467" b="1" kern="0">
                <a:solidFill>
                  <a:srgbClr val="000000"/>
                </a:solidFill>
                <a:latin typeface="Arial"/>
                <a:ea typeface="Arial"/>
                <a:cs typeface="Arial"/>
                <a:sym typeface="Arial"/>
              </a:rPr>
              <a:t>Nous allons démarrer!</a:t>
            </a:r>
            <a:endParaRPr sz="1867" kern="0">
              <a:solidFill>
                <a:srgbClr val="000000"/>
              </a:solidFill>
              <a:latin typeface="Arial"/>
              <a:cs typeface="Arial"/>
              <a:sym typeface="Arial"/>
            </a:endParaRPr>
          </a:p>
        </p:txBody>
      </p:sp>
      <p:sp>
        <p:nvSpPr>
          <p:cNvPr id="320" name="Google Shape;320;p13"/>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defTabSz="1219170">
              <a:buClr>
                <a:srgbClr val="000000"/>
              </a:buClr>
            </a:pPr>
            <a:r>
              <a:rPr lang="fr-FR" sz="1600" b="1" kern="0">
                <a:solidFill>
                  <a:srgbClr val="000000"/>
                </a:solidFill>
                <a:latin typeface="Calibri"/>
                <a:ea typeface="Calibri"/>
                <a:cs typeface="Calibri"/>
                <a:sym typeface="Calibri"/>
              </a:rPr>
              <a:t>C’est un mauvais comportement. L’élèves utilise le téléphone.</a:t>
            </a:r>
            <a:endParaRPr sz="1867" kern="0">
              <a:solidFill>
                <a:srgbClr val="000000"/>
              </a:solidFill>
              <a:latin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14"/>
          <p:cNvSpPr txBox="1"/>
          <p:nvPr/>
        </p:nvSpPr>
        <p:spPr>
          <a:xfrm>
            <a:off x="3096716" y="5556419"/>
            <a:ext cx="7605325" cy="697701"/>
          </a:xfrm>
          <a:prstGeom prst="rect">
            <a:avLst/>
          </a:prstGeom>
          <a:noFill/>
          <a:ln>
            <a:noFill/>
          </a:ln>
        </p:spPr>
        <p:txBody>
          <a:bodyPr spcFirstLastPara="1" wrap="square" lIns="121900" tIns="60933" rIns="121900" bIns="60933" anchor="t" anchorCtr="0">
            <a:spAutoFit/>
          </a:bodyPr>
          <a:lstStyle/>
          <a:p>
            <a:pPr defTabSz="1219170">
              <a:buClr>
                <a:srgbClr val="000000"/>
              </a:buClr>
            </a:pPr>
            <a:r>
              <a:rPr lang="fr-FR" sz="1867" b="1" kern="0">
                <a:solidFill>
                  <a:srgbClr val="000000"/>
                </a:solidFill>
                <a:latin typeface="Calibri"/>
                <a:ea typeface="Calibri"/>
                <a:cs typeface="Calibri"/>
                <a:sym typeface="Calibri"/>
              </a:rPr>
              <a:t>Si j’ai un téléphone, je l’éteins et je le range dans mon sac.</a:t>
            </a:r>
            <a:endParaRPr sz="1867" kern="0">
              <a:solidFill>
                <a:srgbClr val="000000"/>
              </a:solidFill>
              <a:latin typeface="Arial"/>
              <a:cs typeface="Arial"/>
              <a:sym typeface="Arial"/>
            </a:endParaRPr>
          </a:p>
          <a:p>
            <a:pPr defTabSz="1219170">
              <a:buClr>
                <a:srgbClr val="000000"/>
              </a:buClr>
            </a:pPr>
            <a:r>
              <a:rPr lang="fr-FR" sz="1867" b="1" kern="0">
                <a:solidFill>
                  <a:srgbClr val="000000"/>
                </a:solidFill>
                <a:latin typeface="Calibri"/>
                <a:ea typeface="Calibri"/>
                <a:cs typeface="Calibri"/>
                <a:sym typeface="Calibri"/>
              </a:rPr>
              <a:t>Je ne le consulte pas pendant la séance.</a:t>
            </a:r>
            <a:endParaRPr sz="1867" kern="0">
              <a:solidFill>
                <a:srgbClr val="000000"/>
              </a:solidFill>
              <a:latin typeface="Arial"/>
              <a:cs typeface="Arial"/>
              <a:sym typeface="Arial"/>
            </a:endParaRPr>
          </a:p>
        </p:txBody>
      </p:sp>
      <p:pic>
        <p:nvPicPr>
          <p:cNvPr id="326" name="Google Shape;326;p14"/>
          <p:cNvPicPr preferRelativeResize="0"/>
          <p:nvPr/>
        </p:nvPicPr>
        <p:blipFill rotWithShape="1">
          <a:blip r:embed="rId3">
            <a:alphaModFix/>
          </a:blip>
          <a:srcRect/>
          <a:stretch/>
        </p:blipFill>
        <p:spPr>
          <a:xfrm>
            <a:off x="3798176" y="1525089"/>
            <a:ext cx="4595648" cy="3807823"/>
          </a:xfrm>
          <a:prstGeom prst="rect">
            <a:avLst/>
          </a:prstGeom>
          <a:noFill/>
          <a:ln>
            <a:noFill/>
          </a:ln>
        </p:spPr>
      </p:pic>
      <p:sp>
        <p:nvSpPr>
          <p:cNvPr id="327" name="Google Shape;327;p14"/>
          <p:cNvSpPr/>
          <p:nvPr/>
        </p:nvSpPr>
        <p:spPr>
          <a:xfrm>
            <a:off x="6310017" y="1141689"/>
            <a:ext cx="2212257" cy="835743"/>
          </a:xfrm>
          <a:prstGeom prst="wedgeEllipseCallout">
            <a:avLst>
              <a:gd name="adj1" fmla="val -52865"/>
              <a:gd name="adj2" fmla="val 68109"/>
            </a:avLst>
          </a:prstGeom>
          <a:solidFill>
            <a:schemeClr val="lt1"/>
          </a:solidFill>
          <a:ln w="19050" cap="flat" cmpd="sng">
            <a:solidFill>
              <a:schemeClr val="accent2"/>
            </a:solidFill>
            <a:prstDash val="solid"/>
            <a:miter lim="800000"/>
            <a:headEnd type="none" w="sm" len="sm"/>
            <a:tailEnd type="none" w="sm" len="sm"/>
          </a:ln>
        </p:spPr>
        <p:txBody>
          <a:bodyPr spcFirstLastPara="1" wrap="square" lIns="121900" tIns="60933" rIns="121900" bIns="60933" anchor="ctr" anchorCtr="0">
            <a:noAutofit/>
          </a:bodyPr>
          <a:lstStyle/>
          <a:p>
            <a:pPr algn="ctr" defTabSz="1219170">
              <a:buClr>
                <a:srgbClr val="000000"/>
              </a:buClr>
            </a:pPr>
            <a:r>
              <a:rPr lang="fr-FR" sz="1467" b="1" kern="0">
                <a:solidFill>
                  <a:srgbClr val="000000"/>
                </a:solidFill>
                <a:latin typeface="Arial"/>
                <a:ea typeface="Arial"/>
                <a:cs typeface="Arial"/>
                <a:sym typeface="Arial"/>
              </a:rPr>
              <a:t>Nous allons démarrer!</a:t>
            </a:r>
            <a:endParaRPr sz="1867" kern="0">
              <a:solidFill>
                <a:srgbClr val="000000"/>
              </a:solidFill>
              <a:latin typeface="Arial"/>
              <a:cs typeface="Arial"/>
              <a:sym typeface="Arial"/>
            </a:endParaRPr>
          </a:p>
        </p:txBody>
      </p:sp>
      <p:sp>
        <p:nvSpPr>
          <p:cNvPr id="328" name="Google Shape;328;p14"/>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defTabSz="1219170">
              <a:buClr>
                <a:srgbClr val="000000"/>
              </a:buClr>
            </a:pPr>
            <a:r>
              <a:rPr lang="fr-FR" sz="1600" b="1" kern="0">
                <a:solidFill>
                  <a:srgbClr val="000000"/>
                </a:solidFill>
                <a:latin typeface="Calibri"/>
                <a:ea typeface="Calibri"/>
                <a:cs typeface="Calibri"/>
                <a:sym typeface="Calibri"/>
              </a:rPr>
              <a:t>Voici le bon comportement:</a:t>
            </a:r>
            <a:endParaRPr sz="1867" kern="0">
              <a:solidFill>
                <a:srgbClr val="000000"/>
              </a:solidFill>
              <a:latin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9CD532-0E3B-0905-4DBC-441E9874D0A2}"/>
              </a:ext>
            </a:extLst>
          </p:cNvPr>
          <p:cNvSpPr>
            <a:spLocks noGrp="1"/>
          </p:cNvSpPr>
          <p:nvPr>
            <p:ph type="body" sz="quarter" idx="10"/>
          </p:nvPr>
        </p:nvSpPr>
        <p:spPr/>
        <p:txBody>
          <a:bodyPr/>
          <a:lstStyle/>
          <a:p>
            <a:endParaRPr lang="fr-FR" dirty="0"/>
          </a:p>
        </p:txBody>
      </p:sp>
    </p:spTree>
    <p:extLst>
      <p:ext uri="{BB962C8B-B14F-4D97-AF65-F5344CB8AC3E}">
        <p14:creationId xmlns:p14="http://schemas.microsoft.com/office/powerpoint/2010/main" val="14545525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9BD5B2-7762-593D-23DF-48AD015EA170}"/>
              </a:ext>
            </a:extLst>
          </p:cNvPr>
          <p:cNvSpPr>
            <a:spLocks noGrp="1"/>
          </p:cNvSpPr>
          <p:nvPr>
            <p:ph type="title"/>
          </p:nvPr>
        </p:nvSpPr>
        <p:spPr/>
        <p:txBody>
          <a:bodyPr/>
          <a:lstStyle/>
          <a:p>
            <a:r>
              <a:rPr lang="fr-FR" dirty="0"/>
              <a:t>On commence par la correction de l’exercice maison de la séance précédente.</a:t>
            </a:r>
          </a:p>
        </p:txBody>
      </p:sp>
      <p:sp>
        <p:nvSpPr>
          <p:cNvPr id="16" name="Content Placeholder 15">
            <a:extLst>
              <a:ext uri="{FF2B5EF4-FFF2-40B4-BE49-F238E27FC236}">
                <a16:creationId xmlns:a16="http://schemas.microsoft.com/office/drawing/2014/main" id="{085E4A41-1064-F24C-023F-22A5E29EA9B4}"/>
              </a:ext>
            </a:extLst>
          </p:cNvPr>
          <p:cNvSpPr>
            <a:spLocks noGrp="1"/>
          </p:cNvSpPr>
          <p:nvPr>
            <p:ph sz="quarter" idx="11"/>
          </p:nvPr>
        </p:nvSpPr>
        <p:spPr/>
        <p:txBody>
          <a:bodyPr/>
          <a:lstStyle/>
          <a:p>
            <a:r>
              <a:rPr lang="fr-FR" dirty="0">
                <a:latin typeface="Calibri" panose="020F0502020204030204"/>
              </a:rPr>
              <a:t>L’enseignant contrôle les réalisations d’un échantillon d’élèves avant de passer à la correction au tableau. Il fait un Rappel de définitions ou d’erreurs fréquentes etc.</a:t>
            </a:r>
            <a:endParaRPr lang="fr-FR" dirty="0"/>
          </a:p>
        </p:txBody>
      </p:sp>
      <p:sp>
        <p:nvSpPr>
          <p:cNvPr id="17" name="Text Placeholder 16">
            <a:extLst>
              <a:ext uri="{FF2B5EF4-FFF2-40B4-BE49-F238E27FC236}">
                <a16:creationId xmlns:a16="http://schemas.microsoft.com/office/drawing/2014/main" id="{6FAA6584-8557-0CE2-085A-8632A12501A2}"/>
              </a:ext>
            </a:extLst>
          </p:cNvPr>
          <p:cNvSpPr>
            <a:spLocks noGrp="1"/>
          </p:cNvSpPr>
          <p:nvPr>
            <p:ph type="body" sz="quarter" idx="12"/>
          </p:nvPr>
        </p:nvSpPr>
        <p:spPr>
          <a:xfrm>
            <a:off x="5483225" y="6062848"/>
            <a:ext cx="1225550" cy="471488"/>
          </a:xfrm>
        </p:spPr>
        <p:txBody>
          <a:bodyPr/>
          <a:lstStyle/>
          <a:p>
            <a:r>
              <a:rPr lang="fr-FR" dirty="0"/>
              <a:t>33</a:t>
            </a:r>
          </a:p>
        </p:txBody>
      </p:sp>
      <p:pic>
        <p:nvPicPr>
          <p:cNvPr id="5" name="Picture 52">
            <a:extLst>
              <a:ext uri="{FF2B5EF4-FFF2-40B4-BE49-F238E27FC236}">
                <a16:creationId xmlns:a16="http://schemas.microsoft.com/office/drawing/2014/main" id="{F905DF4D-BE2A-A7D3-B5B9-13E9F3B9E7B7}"/>
              </a:ext>
            </a:extLst>
          </p:cNvPr>
          <p:cNvPicPr>
            <a:picLocks noChangeAspect="1"/>
          </p:cNvPicPr>
          <p:nvPr/>
        </p:nvPicPr>
        <p:blipFill>
          <a:blip r:embed="rId2">
            <a:duotone>
              <a:schemeClr val="accent2">
                <a:shade val="45000"/>
                <a:satMod val="135000"/>
              </a:schemeClr>
              <a:prstClr val="white"/>
            </a:duotone>
          </a:blip>
          <a:stretch>
            <a:fillRect/>
          </a:stretch>
        </p:blipFill>
        <p:spPr>
          <a:xfrm>
            <a:off x="11655045" y="457806"/>
            <a:ext cx="404207" cy="412994"/>
          </a:xfrm>
          <a:prstGeom prst="ellipse">
            <a:avLst/>
          </a:prstGeom>
          <a:solidFill>
            <a:srgbClr val="FFC000"/>
          </a:solidFill>
          <a:ln>
            <a:noFill/>
          </a:ln>
        </p:spPr>
      </p:pic>
      <p:pic>
        <p:nvPicPr>
          <p:cNvPr id="4" name="Image 3" descr="Une image contenant texte, ligne, capture d’écran, diagramme&#10;&#10;Le contenu généré par l’IA peut être incorrect.">
            <a:extLst>
              <a:ext uri="{FF2B5EF4-FFF2-40B4-BE49-F238E27FC236}">
                <a16:creationId xmlns:a16="http://schemas.microsoft.com/office/drawing/2014/main" id="{C8A5CB8B-D7F5-80E8-1275-4B02D4D9836B}"/>
              </a:ext>
            </a:extLst>
          </p:cNvPr>
          <p:cNvPicPr>
            <a:picLocks noChangeAspect="1"/>
          </p:cNvPicPr>
          <p:nvPr/>
        </p:nvPicPr>
        <p:blipFill>
          <a:blip r:embed="rId3"/>
          <a:stretch>
            <a:fillRect/>
          </a:stretch>
        </p:blipFill>
        <p:spPr>
          <a:xfrm>
            <a:off x="1030246" y="1440934"/>
            <a:ext cx="10387877" cy="4551075"/>
          </a:xfrm>
          <a:prstGeom prst="rect">
            <a:avLst/>
          </a:prstGeom>
        </p:spPr>
      </p:pic>
    </p:spTree>
    <p:extLst>
      <p:ext uri="{BB962C8B-B14F-4D97-AF65-F5344CB8AC3E}">
        <p14:creationId xmlns:p14="http://schemas.microsoft.com/office/powerpoint/2010/main" val="38127921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8251AF-3382-19E1-031C-98C58BB3E45D}"/>
              </a:ext>
            </a:extLst>
          </p:cNvPr>
          <p:cNvSpPr>
            <a:spLocks noGrp="1"/>
          </p:cNvSpPr>
          <p:nvPr>
            <p:ph type="body" sz="quarter" idx="10"/>
          </p:nvPr>
        </p:nvSpPr>
        <p:spPr/>
        <p:txBody>
          <a:bodyPr/>
          <a:lstStyle/>
          <a:p>
            <a:endParaRPr lang="fr-FR"/>
          </a:p>
        </p:txBody>
      </p:sp>
    </p:spTree>
    <p:extLst>
      <p:ext uri="{BB962C8B-B14F-4D97-AF65-F5344CB8AC3E}">
        <p14:creationId xmlns:p14="http://schemas.microsoft.com/office/powerpoint/2010/main" val="1795830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8400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4570C-FF51-B6C7-A680-4941804B55F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68620A9-05B6-8078-DC3E-E09419213CFA}"/>
              </a:ext>
            </a:extLst>
          </p:cNvPr>
          <p:cNvSpPr>
            <a:spLocks noGrp="1"/>
          </p:cNvSpPr>
          <p:nvPr>
            <p:ph type="title"/>
          </p:nvPr>
        </p:nvSpPr>
        <p:spPr/>
        <p:txBody>
          <a:bodyPr/>
          <a:lstStyle/>
          <a:p>
            <a:r>
              <a:rPr lang="fr-FR" dirty="0">
                <a:latin typeface="Calibri" panose="020F0502020204030204"/>
              </a:rPr>
              <a:t> </a:t>
            </a:r>
            <a:r>
              <a:rPr kumimoji="0" lang="fr-FR" sz="1600" b="1" i="0" u="none" strike="noStrike" kern="1200" cap="none" spc="0" normalizeH="0" baseline="0" noProof="0" dirty="0">
                <a:ln>
                  <a:noFill/>
                </a:ln>
                <a:solidFill>
                  <a:prstClr val="black"/>
                </a:solidFill>
                <a:effectLst/>
                <a:uLnTx/>
                <a:uFillTx/>
                <a:latin typeface="Calibri" panose="020F0502020204030204"/>
                <a:ea typeface="+mj-ea"/>
                <a:cs typeface="Calibri" panose="020F0502020204030204" pitchFamily="34" charset="0"/>
              </a:rPr>
              <a:t>Observez la figure ci-dessous, puis répondez par vrai ou faux</a:t>
            </a:r>
            <a:endParaRPr lang="fr-FR" dirty="0"/>
          </a:p>
        </p:txBody>
      </p:sp>
      <p:sp>
        <p:nvSpPr>
          <p:cNvPr id="4" name="Espace réservé du contenu 3">
            <a:extLst>
              <a:ext uri="{FF2B5EF4-FFF2-40B4-BE49-F238E27FC236}">
                <a16:creationId xmlns:a16="http://schemas.microsoft.com/office/drawing/2014/main" id="{E2F6376D-D58E-10E6-6F72-18341CB3DB69}"/>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grpSp>
        <p:nvGrpSpPr>
          <p:cNvPr id="9" name="Groupe 8">
            <a:extLst>
              <a:ext uri="{FF2B5EF4-FFF2-40B4-BE49-F238E27FC236}">
                <a16:creationId xmlns:a16="http://schemas.microsoft.com/office/drawing/2014/main" id="{1085BB2F-7B0D-4A76-1119-1DFBB4E150A9}"/>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53911800-CA49-0510-8756-1DA845952548}"/>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D0571468-2EE0-4667-B097-A9D54FFF4F72}"/>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7" name="Google Shape;266;p44">
            <a:extLst>
              <a:ext uri="{FF2B5EF4-FFF2-40B4-BE49-F238E27FC236}">
                <a16:creationId xmlns:a16="http://schemas.microsoft.com/office/drawing/2014/main" id="{804FB4B1-0F04-7596-4BA9-E5A38599AF17}"/>
              </a:ext>
            </a:extLst>
          </p:cNvPr>
          <p:cNvSpPr/>
          <p:nvPr/>
        </p:nvSpPr>
        <p:spPr>
          <a:xfrm>
            <a:off x="2996809" y="5054069"/>
            <a:ext cx="1978411" cy="726583"/>
          </a:xfrm>
          <a:prstGeom prst="rect">
            <a:avLst/>
          </a:prstGeom>
          <a:solidFill>
            <a:srgbClr val="EEEEEE"/>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500" b="1" i="0" u="none" strike="noStrike" kern="0" cap="none" spc="0" normalizeH="0" baseline="0" noProof="0">
                <a:ln>
                  <a:noFill/>
                </a:ln>
                <a:solidFill>
                  <a:srgbClr val="000000"/>
                </a:solidFill>
                <a:effectLst/>
                <a:uLnTx/>
                <a:uFillTx/>
                <a:latin typeface="Calibri"/>
                <a:ea typeface="Calibri"/>
                <a:cs typeface="Calibri"/>
                <a:sym typeface="Calibri"/>
              </a:rPr>
              <a:t>Vrai</a:t>
            </a:r>
            <a:endParaRPr kumimoji="0" sz="1500" b="1"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 name="Google Shape;267;p44">
            <a:extLst>
              <a:ext uri="{FF2B5EF4-FFF2-40B4-BE49-F238E27FC236}">
                <a16:creationId xmlns:a16="http://schemas.microsoft.com/office/drawing/2014/main" id="{895C42CC-4DC4-7BA8-6A7F-E6D7DA0500BA}"/>
              </a:ext>
            </a:extLst>
          </p:cNvPr>
          <p:cNvSpPr/>
          <p:nvPr/>
        </p:nvSpPr>
        <p:spPr>
          <a:xfrm>
            <a:off x="7216780" y="5054068"/>
            <a:ext cx="1978411" cy="726583"/>
          </a:xfrm>
          <a:prstGeom prst="rect">
            <a:avLst/>
          </a:prstGeom>
          <a:solidFill>
            <a:srgbClr val="EEEEEE"/>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500" b="1" i="0" u="none" strike="noStrike" kern="0" cap="none" spc="0" normalizeH="0" baseline="0" noProof="0">
                <a:ln>
                  <a:noFill/>
                </a:ln>
                <a:solidFill>
                  <a:srgbClr val="000000"/>
                </a:solidFill>
                <a:effectLst/>
                <a:uLnTx/>
                <a:uFillTx/>
                <a:latin typeface="Calibri"/>
                <a:ea typeface="Calibri"/>
                <a:cs typeface="Calibri"/>
                <a:sym typeface="Calibri"/>
              </a:rPr>
              <a:t>Faux</a:t>
            </a:r>
            <a:endParaRPr kumimoji="0" sz="1500" b="1" i="0" u="none" strike="noStrike" kern="0" cap="none" spc="0" normalizeH="0" baseline="0" noProof="0">
              <a:ln>
                <a:noFill/>
              </a:ln>
              <a:solidFill>
                <a:srgbClr val="000000"/>
              </a:solidFill>
              <a:effectLst/>
              <a:uLnTx/>
              <a:uFillTx/>
              <a:latin typeface="Calibri"/>
              <a:ea typeface="Calibri"/>
              <a:cs typeface="Calibri"/>
              <a:sym typeface="Calibri"/>
            </a:endParaRP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3017F3E4-E122-1C89-F23B-ABA9201273C5}"/>
                  </a:ext>
                </a:extLst>
              </p:cNvPr>
              <p:cNvSpPr txBox="1"/>
              <p:nvPr/>
            </p:nvSpPr>
            <p:spPr>
              <a:xfrm>
                <a:off x="1447763" y="3819791"/>
                <a:ext cx="6585857" cy="461665"/>
              </a:xfrm>
              <a:prstGeom prst="rect">
                <a:avLst/>
              </a:prstGeom>
              <a:noFill/>
            </p:spPr>
            <p:txBody>
              <a:bodyPr wrap="square" rtlCol="0">
                <a:spAutoFit/>
              </a:bodyPr>
              <a:lstStyle/>
              <a:p>
                <a:pPr lvl="0"/>
                <a14:m>
                  <m:oMath xmlns:m="http://schemas.openxmlformats.org/officeDocument/2006/math">
                    <m:r>
                      <a:rPr lang="fr-FR" sz="2400" i="1" smtClean="0">
                        <a:solidFill>
                          <a:prstClr val="black"/>
                        </a:solidFill>
                        <a:latin typeface="Cambria Math" panose="02040503050406030204" pitchFamily="18" charset="0"/>
                        <a:ea typeface="Cambria Math" panose="02040503050406030204" pitchFamily="18" charset="0"/>
                      </a:rPr>
                      <m:t>∆</m:t>
                    </m:r>
                  </m:oMath>
                </a14:m>
                <a:r>
                  <a:rPr lang="fr-FR" sz="2400" dirty="0">
                    <a:solidFill>
                      <a:prstClr val="black"/>
                    </a:solidFill>
                    <a:latin typeface="Aptos Display" panose="02110004020202020204"/>
                    <a:ea typeface="Cambria Math" panose="02040503050406030204" pitchFamily="18" charset="0"/>
                  </a:rPr>
                  <a:t>FGE </a:t>
                </a:r>
                <a14:m>
                  <m:oMath xmlns:m="http://schemas.openxmlformats.org/officeDocument/2006/math">
                    <m:r>
                      <a:rPr lang="fr-FR" sz="2400" i="1" smtClean="0">
                        <a:solidFill>
                          <a:prstClr val="black"/>
                        </a:solidFill>
                        <a:latin typeface="Cambria Math" panose="02040503050406030204" pitchFamily="18" charset="0"/>
                        <a:ea typeface="Cambria Math" panose="02040503050406030204" pitchFamily="18" charset="0"/>
                      </a:rPr>
                      <m:t>≡</m:t>
                    </m:r>
                    <m:r>
                      <a:rPr lang="fr-FR" sz="2400" i="1">
                        <a:solidFill>
                          <a:prstClr val="black"/>
                        </a:solidFill>
                        <a:latin typeface="Cambria Math" panose="02040503050406030204" pitchFamily="18" charset="0"/>
                        <a:ea typeface="Cambria Math" panose="02040503050406030204" pitchFamily="18" charset="0"/>
                      </a:rPr>
                      <m:t>∆</m:t>
                    </m:r>
                  </m:oMath>
                </a14:m>
                <a:r>
                  <a:rPr lang="fr-FR" sz="2400" dirty="0"/>
                  <a:t>CBA</a:t>
                </a:r>
                <a:endParaRPr lang="fr-FR" sz="2400" dirty="0">
                  <a:solidFill>
                    <a:prstClr val="black"/>
                  </a:solidFill>
                </a:endParaRPr>
              </a:p>
            </p:txBody>
          </p:sp>
        </mc:Choice>
        <mc:Fallback xmlns="">
          <p:sp>
            <p:nvSpPr>
              <p:cNvPr id="3" name="ZoneTexte 2">
                <a:extLst>
                  <a:ext uri="{FF2B5EF4-FFF2-40B4-BE49-F238E27FC236}">
                    <a16:creationId xmlns:a16="http://schemas.microsoft.com/office/drawing/2014/main" id="{3017F3E4-E122-1C89-F23B-ABA9201273C5}"/>
                  </a:ext>
                </a:extLst>
              </p:cNvPr>
              <p:cNvSpPr txBox="1">
                <a:spLocks noRot="1" noChangeAspect="1" noMove="1" noResize="1" noEditPoints="1" noAdjustHandles="1" noChangeArrowheads="1" noChangeShapeType="1" noTextEdit="1"/>
              </p:cNvSpPr>
              <p:nvPr/>
            </p:nvSpPr>
            <p:spPr>
              <a:xfrm>
                <a:off x="1447763" y="3819791"/>
                <a:ext cx="6585857" cy="461665"/>
              </a:xfrm>
              <a:prstGeom prst="rect">
                <a:avLst/>
              </a:prstGeom>
              <a:blipFill>
                <a:blip r:embed="rId3"/>
                <a:stretch>
                  <a:fillRect l="-185" t="-10667" b="-30667"/>
                </a:stretch>
              </a:blipFill>
            </p:spPr>
            <p:txBody>
              <a:bodyPr/>
              <a:lstStyle/>
              <a:p>
                <a:r>
                  <a:rPr lang="fr-FR">
                    <a:noFill/>
                  </a:rPr>
                  <a:t> </a:t>
                </a:r>
              </a:p>
            </p:txBody>
          </p:sp>
        </mc:Fallback>
      </mc:AlternateContent>
      <p:sp>
        <p:nvSpPr>
          <p:cNvPr id="5" name="Rectangle 4">
            <a:extLst>
              <a:ext uri="{FF2B5EF4-FFF2-40B4-BE49-F238E27FC236}">
                <a16:creationId xmlns:a16="http://schemas.microsoft.com/office/drawing/2014/main" id="{6C3816A2-6808-90AA-15C3-FE5F98E61B03}"/>
              </a:ext>
            </a:extLst>
          </p:cNvPr>
          <p:cNvSpPr/>
          <p:nvPr/>
        </p:nvSpPr>
        <p:spPr>
          <a:xfrm>
            <a:off x="765786" y="1528002"/>
            <a:ext cx="10727579" cy="297799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Image 5" descr="Une image contenant ligne, diagramme&#10;&#10;Le contenu généré par l’IA peut être incorrect.">
            <a:extLst>
              <a:ext uri="{FF2B5EF4-FFF2-40B4-BE49-F238E27FC236}">
                <a16:creationId xmlns:a16="http://schemas.microsoft.com/office/drawing/2014/main" id="{72CC59A4-2E3F-E8F6-8509-1A33359F38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04793" y="1689788"/>
            <a:ext cx="2770949" cy="2041753"/>
          </a:xfrm>
          <a:prstGeom prst="rect">
            <a:avLst/>
          </a:prstGeom>
        </p:spPr>
      </p:pic>
      <p:pic>
        <p:nvPicPr>
          <p:cNvPr id="7" name="Image 6" descr="Une image contenant ligne, diagramme, triangle&#10;&#10;Description générée automatiquement">
            <a:extLst>
              <a:ext uri="{FF2B5EF4-FFF2-40B4-BE49-F238E27FC236}">
                <a16:creationId xmlns:a16="http://schemas.microsoft.com/office/drawing/2014/main" id="{D225D12C-C7F7-9F0E-5175-5F9AE19CBC9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51727" y="1689788"/>
            <a:ext cx="3421067" cy="1936638"/>
          </a:xfrm>
          <a:prstGeom prst="rect">
            <a:avLst/>
          </a:prstGeom>
        </p:spPr>
      </p:pic>
    </p:spTree>
    <p:extLst>
      <p:ext uri="{BB962C8B-B14F-4D97-AF65-F5344CB8AC3E}">
        <p14:creationId xmlns:p14="http://schemas.microsoft.com/office/powerpoint/2010/main" val="21938316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84B0F-3841-E1B5-3389-1CE50CB659F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15D1C16-F414-F587-E953-BB2AF95172E3}"/>
              </a:ext>
            </a:extLst>
          </p:cNvPr>
          <p:cNvSpPr>
            <a:spLocks noGrp="1"/>
          </p:cNvSpPr>
          <p:nvPr>
            <p:ph type="title"/>
          </p:nvPr>
        </p:nvSpPr>
        <p:spPr/>
        <p:txBody>
          <a:bodyPr/>
          <a:lstStyle/>
          <a:p>
            <a:r>
              <a:rPr lang="fr-FR" dirty="0">
                <a:latin typeface="Calibri" panose="020F0502020204030204"/>
              </a:rPr>
              <a:t> </a:t>
            </a:r>
            <a:r>
              <a:rPr kumimoji="0" lang="fr-FR" sz="1600" b="1" i="0" u="none" strike="noStrike" kern="1200" cap="none" spc="0" normalizeH="0" baseline="0" noProof="0" dirty="0">
                <a:ln>
                  <a:noFill/>
                </a:ln>
                <a:solidFill>
                  <a:prstClr val="black"/>
                </a:solidFill>
                <a:effectLst/>
                <a:uLnTx/>
                <a:uFillTx/>
                <a:latin typeface="Calibri" panose="020F0502020204030204"/>
                <a:ea typeface="+mj-ea"/>
                <a:cs typeface="Calibri" panose="020F0502020204030204" pitchFamily="34" charset="0"/>
              </a:rPr>
              <a:t>Les angles et les longueurs des côtés des deux triangles sont deux à deux égaux, et l’ordre des lettres est bien respecté. On peut aussi appliquer le critère (ACA)</a:t>
            </a:r>
            <a:endParaRPr lang="fr-FR" dirty="0"/>
          </a:p>
        </p:txBody>
      </p:sp>
      <p:sp>
        <p:nvSpPr>
          <p:cNvPr id="4" name="Espace réservé du contenu 3">
            <a:extLst>
              <a:ext uri="{FF2B5EF4-FFF2-40B4-BE49-F238E27FC236}">
                <a16:creationId xmlns:a16="http://schemas.microsoft.com/office/drawing/2014/main" id="{B7B01AC1-B871-5918-96F8-B2DCC5B99BC4}"/>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affiche et explique la solution. Il donne ensuite le feedback ciblé en attirant l'attention des élèves sur les erreurs les plus fréquentes</a:t>
            </a:r>
          </a:p>
        </p:txBody>
      </p:sp>
      <p:pic>
        <p:nvPicPr>
          <p:cNvPr id="3" name="Image 8">
            <a:extLst>
              <a:ext uri="{FF2B5EF4-FFF2-40B4-BE49-F238E27FC236}">
                <a16:creationId xmlns:a16="http://schemas.microsoft.com/office/drawing/2014/main" id="{63A409A6-7341-5858-E386-2AA613BC3F0B}"/>
              </a:ext>
            </a:extLst>
          </p:cNvPr>
          <p:cNvPicPr>
            <a:picLocks noChangeAspect="1"/>
          </p:cNvPicPr>
          <p:nvPr/>
        </p:nvPicPr>
        <p:blipFill>
          <a:blip r:embed="rId2"/>
          <a:stretch>
            <a:fillRect/>
          </a:stretch>
        </p:blipFill>
        <p:spPr>
          <a:xfrm>
            <a:off x="11645716" y="505406"/>
            <a:ext cx="325863" cy="325863"/>
          </a:xfrm>
          <a:prstGeom prst="rect">
            <a:avLst/>
          </a:prstGeom>
        </p:spPr>
      </p:pic>
      <p:sp>
        <p:nvSpPr>
          <p:cNvPr id="5" name="Google Shape;266;p44">
            <a:extLst>
              <a:ext uri="{FF2B5EF4-FFF2-40B4-BE49-F238E27FC236}">
                <a16:creationId xmlns:a16="http://schemas.microsoft.com/office/drawing/2014/main" id="{52335885-8A48-67F2-D343-8D932088EC09}"/>
              </a:ext>
            </a:extLst>
          </p:cNvPr>
          <p:cNvSpPr/>
          <p:nvPr/>
        </p:nvSpPr>
        <p:spPr>
          <a:xfrm>
            <a:off x="1795451" y="4721575"/>
            <a:ext cx="1978411" cy="726583"/>
          </a:xfrm>
          <a:prstGeom prst="rect">
            <a:avLst/>
          </a:prstGeom>
          <a:solidFill>
            <a:srgbClr val="156082"/>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600" b="1" i="0" u="none" strike="noStrike" kern="0" cap="none" spc="0" normalizeH="0" baseline="0" noProof="0" dirty="0">
                <a:ln>
                  <a:noFill/>
                </a:ln>
                <a:solidFill>
                  <a:schemeClr val="bg1"/>
                </a:solidFill>
                <a:effectLst/>
                <a:uLnTx/>
                <a:uFillTx/>
                <a:latin typeface="Calibri"/>
                <a:ea typeface="Calibri"/>
                <a:cs typeface="Calibri"/>
                <a:sym typeface="Calibri"/>
              </a:rPr>
              <a:t>Vrai</a:t>
            </a:r>
            <a:endParaRPr kumimoji="0" sz="1600" b="1" i="0" u="none" strike="noStrike" kern="0" cap="none" spc="0" normalizeH="0" baseline="0" noProof="0" dirty="0">
              <a:ln>
                <a:noFill/>
              </a:ln>
              <a:solidFill>
                <a:schemeClr val="bg1"/>
              </a:solidFill>
              <a:effectLst/>
              <a:uLnTx/>
              <a:uFillTx/>
              <a:latin typeface="Calibri"/>
              <a:ea typeface="Calibri"/>
              <a:cs typeface="Calibri"/>
              <a:sym typeface="Calibri"/>
            </a:endParaRPr>
          </a:p>
        </p:txBody>
      </p:sp>
      <p:sp>
        <p:nvSpPr>
          <p:cNvPr id="6" name="Rectangle 5">
            <a:extLst>
              <a:ext uri="{FF2B5EF4-FFF2-40B4-BE49-F238E27FC236}">
                <a16:creationId xmlns:a16="http://schemas.microsoft.com/office/drawing/2014/main" id="{A4D9439F-299A-3A20-4179-CDF211F80716}"/>
              </a:ext>
            </a:extLst>
          </p:cNvPr>
          <p:cNvSpPr/>
          <p:nvPr/>
        </p:nvSpPr>
        <p:spPr>
          <a:xfrm>
            <a:off x="765786" y="1528002"/>
            <a:ext cx="10727579" cy="297799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descr="Une image contenant ligne, diagramme&#10;&#10;Le contenu généré par l’IA peut être incorrect.">
            <a:extLst>
              <a:ext uri="{FF2B5EF4-FFF2-40B4-BE49-F238E27FC236}">
                <a16:creationId xmlns:a16="http://schemas.microsoft.com/office/drawing/2014/main" id="{12CD6C5D-CED7-8DFB-9DF2-2111DE92F8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04793" y="1689788"/>
            <a:ext cx="2770949" cy="2041753"/>
          </a:xfrm>
          <a:prstGeom prst="rect">
            <a:avLst/>
          </a:prstGeom>
        </p:spPr>
      </p:pic>
      <p:pic>
        <p:nvPicPr>
          <p:cNvPr id="8" name="Image 7" descr="Une image contenant ligne, diagramme, triangle&#10;&#10;Description générée automatiquement">
            <a:extLst>
              <a:ext uri="{FF2B5EF4-FFF2-40B4-BE49-F238E27FC236}">
                <a16:creationId xmlns:a16="http://schemas.microsoft.com/office/drawing/2014/main" id="{2DD89186-20B9-5287-25C9-883AEC1756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51727" y="1689788"/>
            <a:ext cx="3421067" cy="1936638"/>
          </a:xfrm>
          <a:prstGeom prst="rect">
            <a:avLst/>
          </a:prstGeom>
        </p:spPr>
      </p:pic>
      <mc:AlternateContent xmlns:mc="http://schemas.openxmlformats.org/markup-compatibility/2006" xmlns:a14="http://schemas.microsoft.com/office/drawing/2010/main">
        <mc:Choice Requires="a14">
          <p:sp>
            <p:nvSpPr>
              <p:cNvPr id="9" name="ZoneTexte 8">
                <a:extLst>
                  <a:ext uri="{FF2B5EF4-FFF2-40B4-BE49-F238E27FC236}">
                    <a16:creationId xmlns:a16="http://schemas.microsoft.com/office/drawing/2014/main" id="{53942FFF-D85E-EFB8-C70D-A05156E38CA3}"/>
                  </a:ext>
                </a:extLst>
              </p:cNvPr>
              <p:cNvSpPr txBox="1"/>
              <p:nvPr/>
            </p:nvSpPr>
            <p:spPr>
              <a:xfrm>
                <a:off x="5040168" y="4699363"/>
                <a:ext cx="686724" cy="400110"/>
              </a:xfrm>
              <a:prstGeom prst="rect">
                <a:avLst/>
              </a:prstGeom>
              <a:solidFill>
                <a:schemeClr val="bg2"/>
              </a:solid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b="0" i="1" smtClean="0">
                          <a:solidFill>
                            <a:schemeClr val="tx1"/>
                          </a:solidFill>
                          <a:latin typeface="Cambria Math" panose="02040503050406030204" pitchFamily="18" charset="0"/>
                          <a:cs typeface="Calibri" panose="020F0502020204030204" pitchFamily="34" charset="0"/>
                        </a:rPr>
                        <m:t>𝐹</m:t>
                      </m:r>
                    </m:oMath>
                  </m:oMathPara>
                </a14:m>
                <a:endParaRPr lang="fr-FR" sz="2000" dirty="0">
                  <a:solidFill>
                    <a:schemeClr val="tx1"/>
                  </a:solidFill>
                  <a:latin typeface="Calibri" panose="020F0502020204030204" pitchFamily="34" charset="0"/>
                  <a:cs typeface="Calibri" panose="020F0502020204030204" pitchFamily="34" charset="0"/>
                </a:endParaRPr>
              </a:p>
            </p:txBody>
          </p:sp>
        </mc:Choice>
        <mc:Fallback xmlns="">
          <p:sp>
            <p:nvSpPr>
              <p:cNvPr id="9" name="ZoneTexte 8">
                <a:extLst>
                  <a:ext uri="{FF2B5EF4-FFF2-40B4-BE49-F238E27FC236}">
                    <a16:creationId xmlns:a16="http://schemas.microsoft.com/office/drawing/2014/main" id="{53942FFF-D85E-EFB8-C70D-A05156E38CA3}"/>
                  </a:ext>
                </a:extLst>
              </p:cNvPr>
              <p:cNvSpPr txBox="1">
                <a:spLocks noRot="1" noChangeAspect="1" noMove="1" noResize="1" noEditPoints="1" noAdjustHandles="1" noChangeArrowheads="1" noChangeShapeType="1" noTextEdit="1"/>
              </p:cNvSpPr>
              <p:nvPr/>
            </p:nvSpPr>
            <p:spPr>
              <a:xfrm>
                <a:off x="5040168" y="4699363"/>
                <a:ext cx="686724" cy="400110"/>
              </a:xfrm>
              <a:prstGeom prst="rect">
                <a:avLst/>
              </a:prstGeom>
              <a:blipFill>
                <a:blip r:embed="rId5"/>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0" name="ZoneTexte 9">
                <a:extLst>
                  <a:ext uri="{FF2B5EF4-FFF2-40B4-BE49-F238E27FC236}">
                    <a16:creationId xmlns:a16="http://schemas.microsoft.com/office/drawing/2014/main" id="{FD9806A2-C555-4E6F-CC28-7E9BCA2F917D}"/>
                  </a:ext>
                </a:extLst>
              </p:cNvPr>
              <p:cNvSpPr txBox="1"/>
              <p:nvPr/>
            </p:nvSpPr>
            <p:spPr>
              <a:xfrm>
                <a:off x="5036703" y="5236229"/>
                <a:ext cx="686724" cy="400110"/>
              </a:xfrm>
              <a:prstGeom prst="rect">
                <a:avLst/>
              </a:prstGeom>
              <a:solidFill>
                <a:schemeClr val="bg2"/>
              </a:solid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b="0" i="1" smtClean="0">
                          <a:solidFill>
                            <a:schemeClr val="tx1"/>
                          </a:solidFill>
                          <a:latin typeface="Cambria Math" panose="02040503050406030204" pitchFamily="18" charset="0"/>
                          <a:cs typeface="Calibri" panose="020F0502020204030204" pitchFamily="34" charset="0"/>
                        </a:rPr>
                        <m:t>𝐺</m:t>
                      </m:r>
                    </m:oMath>
                  </m:oMathPara>
                </a14:m>
                <a:endParaRPr lang="fr-FR" sz="2000" dirty="0">
                  <a:solidFill>
                    <a:schemeClr val="tx1"/>
                  </a:solidFill>
                  <a:latin typeface="Calibri" panose="020F0502020204030204" pitchFamily="34" charset="0"/>
                  <a:cs typeface="Calibri" panose="020F0502020204030204" pitchFamily="34" charset="0"/>
                </a:endParaRPr>
              </a:p>
            </p:txBody>
          </p:sp>
        </mc:Choice>
        <mc:Fallback xmlns="">
          <p:sp>
            <p:nvSpPr>
              <p:cNvPr id="10" name="ZoneTexte 9">
                <a:extLst>
                  <a:ext uri="{FF2B5EF4-FFF2-40B4-BE49-F238E27FC236}">
                    <a16:creationId xmlns:a16="http://schemas.microsoft.com/office/drawing/2014/main" id="{FD9806A2-C555-4E6F-CC28-7E9BCA2F917D}"/>
                  </a:ext>
                </a:extLst>
              </p:cNvPr>
              <p:cNvSpPr txBox="1">
                <a:spLocks noRot="1" noChangeAspect="1" noMove="1" noResize="1" noEditPoints="1" noAdjustHandles="1" noChangeArrowheads="1" noChangeShapeType="1" noTextEdit="1"/>
              </p:cNvSpPr>
              <p:nvPr/>
            </p:nvSpPr>
            <p:spPr>
              <a:xfrm>
                <a:off x="5036703" y="5236229"/>
                <a:ext cx="686724" cy="400110"/>
              </a:xfrm>
              <a:prstGeom prst="rect">
                <a:avLst/>
              </a:prstGeom>
              <a:blipFill>
                <a:blip r:embed="rId6"/>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1" name="ZoneTexte 10">
                <a:extLst>
                  <a:ext uri="{FF2B5EF4-FFF2-40B4-BE49-F238E27FC236}">
                    <a16:creationId xmlns:a16="http://schemas.microsoft.com/office/drawing/2014/main" id="{27266583-FC03-6408-D690-AAD5447EE9A9}"/>
                  </a:ext>
                </a:extLst>
              </p:cNvPr>
              <p:cNvSpPr txBox="1"/>
              <p:nvPr/>
            </p:nvSpPr>
            <p:spPr>
              <a:xfrm>
                <a:off x="5036703" y="5932424"/>
                <a:ext cx="686724" cy="400110"/>
              </a:xfrm>
              <a:prstGeom prst="rect">
                <a:avLst/>
              </a:prstGeom>
              <a:solidFill>
                <a:schemeClr val="bg2"/>
              </a:solidFill>
            </p:spPr>
            <p:txBody>
              <a:bodyPr wrap="square" rtlCol="0">
                <a:spAutoFit/>
              </a:bodyPr>
              <a:lstStyle>
                <a:defPPr>
                  <a:defRPr lang="fr-FR"/>
                </a:defPPr>
                <a:lvl1pPr>
                  <a:defRPr sz="2000" b="0" i="1">
                    <a:latin typeface="Cambria Math" panose="02040503050406030204" pitchFamily="18" charset="0"/>
                    <a:cs typeface="Calibri" panose="020F0502020204030204" pitchFamily="34" charset="0"/>
                  </a:defRPr>
                </a:lvl1pPr>
              </a:lstStyle>
              <a:p>
                <a:pPr/>
                <a14:m>
                  <m:oMathPara xmlns:m="http://schemas.openxmlformats.org/officeDocument/2006/math">
                    <m:oMathParaPr>
                      <m:jc m:val="centerGroup"/>
                    </m:oMathParaPr>
                    <m:oMath xmlns:m="http://schemas.openxmlformats.org/officeDocument/2006/math">
                      <m:r>
                        <a:rPr lang="fr-FR" b="0" i="1" smtClean="0">
                          <a:solidFill>
                            <a:schemeClr val="tx1"/>
                          </a:solidFill>
                          <a:latin typeface="Cambria Math" panose="02040503050406030204" pitchFamily="18" charset="0"/>
                        </a:rPr>
                        <m:t>𝐸</m:t>
                      </m:r>
                    </m:oMath>
                  </m:oMathPara>
                </a14:m>
                <a:endParaRPr lang="fr-FR" dirty="0">
                  <a:solidFill>
                    <a:schemeClr val="tx1"/>
                  </a:solidFill>
                </a:endParaRPr>
              </a:p>
            </p:txBody>
          </p:sp>
        </mc:Choice>
        <mc:Fallback xmlns="">
          <p:sp>
            <p:nvSpPr>
              <p:cNvPr id="11" name="ZoneTexte 10">
                <a:extLst>
                  <a:ext uri="{FF2B5EF4-FFF2-40B4-BE49-F238E27FC236}">
                    <a16:creationId xmlns:a16="http://schemas.microsoft.com/office/drawing/2014/main" id="{27266583-FC03-6408-D690-AAD5447EE9A9}"/>
                  </a:ext>
                </a:extLst>
              </p:cNvPr>
              <p:cNvSpPr txBox="1">
                <a:spLocks noRot="1" noChangeAspect="1" noMove="1" noResize="1" noEditPoints="1" noAdjustHandles="1" noChangeArrowheads="1" noChangeShapeType="1" noTextEdit="1"/>
              </p:cNvSpPr>
              <p:nvPr/>
            </p:nvSpPr>
            <p:spPr>
              <a:xfrm>
                <a:off x="5036703" y="5932424"/>
                <a:ext cx="686724" cy="400110"/>
              </a:xfrm>
              <a:prstGeom prst="rect">
                <a:avLst/>
              </a:prstGeom>
              <a:blipFill>
                <a:blip r:embed="rId7"/>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2" name="ZoneTexte 11">
                <a:extLst>
                  <a:ext uri="{FF2B5EF4-FFF2-40B4-BE49-F238E27FC236}">
                    <a16:creationId xmlns:a16="http://schemas.microsoft.com/office/drawing/2014/main" id="{405CB30C-17C5-D6E3-B71D-28155672C39A}"/>
                  </a:ext>
                </a:extLst>
              </p:cNvPr>
              <p:cNvSpPr txBox="1"/>
              <p:nvPr/>
            </p:nvSpPr>
            <p:spPr>
              <a:xfrm>
                <a:off x="7291530" y="4706289"/>
                <a:ext cx="686724" cy="400110"/>
              </a:xfrm>
              <a:prstGeom prst="rect">
                <a:avLst/>
              </a:prstGeom>
              <a:solidFill>
                <a:schemeClr val="bg2"/>
              </a:solidFill>
            </p:spPr>
            <p:txBody>
              <a:bodyPr wrap="square" rtlCol="0">
                <a:spAutoFit/>
              </a:bodyPr>
              <a:lstStyle>
                <a:defPPr>
                  <a:defRPr lang="fr-FR"/>
                </a:defPPr>
                <a:lvl1pPr>
                  <a:defRPr sz="2000" b="0" i="1">
                    <a:latin typeface="Cambria Math" panose="02040503050406030204" pitchFamily="18" charset="0"/>
                    <a:cs typeface="Calibri" panose="020F0502020204030204" pitchFamily="34" charset="0"/>
                  </a:defRPr>
                </a:lvl1pPr>
              </a:lstStyle>
              <a:p>
                <a:pPr/>
                <a14:m>
                  <m:oMathPara xmlns:m="http://schemas.openxmlformats.org/officeDocument/2006/math">
                    <m:oMathParaPr>
                      <m:jc m:val="centerGroup"/>
                    </m:oMathParaPr>
                    <m:oMath xmlns:m="http://schemas.openxmlformats.org/officeDocument/2006/math">
                      <m:r>
                        <a:rPr lang="fr-FR" b="0" i="1" smtClean="0">
                          <a:solidFill>
                            <a:schemeClr val="tx1"/>
                          </a:solidFill>
                          <a:latin typeface="Cambria Math" panose="02040503050406030204" pitchFamily="18" charset="0"/>
                        </a:rPr>
                        <m:t>𝐶</m:t>
                      </m:r>
                    </m:oMath>
                  </m:oMathPara>
                </a14:m>
                <a:endParaRPr lang="fr-FR" dirty="0">
                  <a:solidFill>
                    <a:schemeClr val="tx1"/>
                  </a:solidFill>
                </a:endParaRPr>
              </a:p>
            </p:txBody>
          </p:sp>
        </mc:Choice>
        <mc:Fallback xmlns="">
          <p:sp>
            <p:nvSpPr>
              <p:cNvPr id="12" name="ZoneTexte 11">
                <a:extLst>
                  <a:ext uri="{FF2B5EF4-FFF2-40B4-BE49-F238E27FC236}">
                    <a16:creationId xmlns:a16="http://schemas.microsoft.com/office/drawing/2014/main" id="{405CB30C-17C5-D6E3-B71D-28155672C39A}"/>
                  </a:ext>
                </a:extLst>
              </p:cNvPr>
              <p:cNvSpPr txBox="1">
                <a:spLocks noRot="1" noChangeAspect="1" noMove="1" noResize="1" noEditPoints="1" noAdjustHandles="1" noChangeArrowheads="1" noChangeShapeType="1" noTextEdit="1"/>
              </p:cNvSpPr>
              <p:nvPr/>
            </p:nvSpPr>
            <p:spPr>
              <a:xfrm>
                <a:off x="7291530" y="4706289"/>
                <a:ext cx="686724" cy="400110"/>
              </a:xfrm>
              <a:prstGeom prst="rect">
                <a:avLst/>
              </a:prstGeom>
              <a:blipFill>
                <a:blip r:embed="rId8"/>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3" name="ZoneTexte 12">
                <a:extLst>
                  <a:ext uri="{FF2B5EF4-FFF2-40B4-BE49-F238E27FC236}">
                    <a16:creationId xmlns:a16="http://schemas.microsoft.com/office/drawing/2014/main" id="{98535430-2D95-900C-DDA8-FCA24F5A8B00}"/>
                  </a:ext>
                </a:extLst>
              </p:cNvPr>
              <p:cNvSpPr txBox="1"/>
              <p:nvPr/>
            </p:nvSpPr>
            <p:spPr>
              <a:xfrm>
                <a:off x="7277674" y="5336671"/>
                <a:ext cx="686724" cy="400110"/>
              </a:xfrm>
              <a:prstGeom prst="rect">
                <a:avLst/>
              </a:prstGeom>
              <a:solidFill>
                <a:schemeClr val="bg2"/>
              </a:solidFill>
            </p:spPr>
            <p:txBody>
              <a:bodyPr wrap="square" rtlCol="0">
                <a:spAutoFit/>
              </a:bodyPr>
              <a:lstStyle>
                <a:defPPr>
                  <a:defRPr lang="fr-FR"/>
                </a:defPPr>
                <a:lvl1pPr>
                  <a:defRPr sz="2000" b="0" i="1">
                    <a:latin typeface="Cambria Math" panose="02040503050406030204" pitchFamily="18" charset="0"/>
                    <a:cs typeface="Calibri" panose="020F0502020204030204" pitchFamily="34" charset="0"/>
                  </a:defRPr>
                </a:lvl1pPr>
              </a:lstStyle>
              <a:p>
                <a:pPr/>
                <a14:m>
                  <m:oMathPara xmlns:m="http://schemas.openxmlformats.org/officeDocument/2006/math">
                    <m:oMathParaPr>
                      <m:jc m:val="centerGroup"/>
                    </m:oMathParaPr>
                    <m:oMath xmlns:m="http://schemas.openxmlformats.org/officeDocument/2006/math">
                      <m:r>
                        <a:rPr lang="fr-FR" b="0" i="1" smtClean="0">
                          <a:solidFill>
                            <a:schemeClr val="tx1"/>
                          </a:solidFill>
                          <a:latin typeface="Cambria Math" panose="02040503050406030204" pitchFamily="18" charset="0"/>
                        </a:rPr>
                        <m:t>𝐵</m:t>
                      </m:r>
                    </m:oMath>
                  </m:oMathPara>
                </a14:m>
                <a:endParaRPr lang="fr-FR" dirty="0">
                  <a:solidFill>
                    <a:schemeClr val="tx1"/>
                  </a:solidFill>
                </a:endParaRPr>
              </a:p>
            </p:txBody>
          </p:sp>
        </mc:Choice>
        <mc:Fallback xmlns="">
          <p:sp>
            <p:nvSpPr>
              <p:cNvPr id="13" name="ZoneTexte 12">
                <a:extLst>
                  <a:ext uri="{FF2B5EF4-FFF2-40B4-BE49-F238E27FC236}">
                    <a16:creationId xmlns:a16="http://schemas.microsoft.com/office/drawing/2014/main" id="{98535430-2D95-900C-DDA8-FCA24F5A8B00}"/>
                  </a:ext>
                </a:extLst>
              </p:cNvPr>
              <p:cNvSpPr txBox="1">
                <a:spLocks noRot="1" noChangeAspect="1" noMove="1" noResize="1" noEditPoints="1" noAdjustHandles="1" noChangeArrowheads="1" noChangeShapeType="1" noTextEdit="1"/>
              </p:cNvSpPr>
              <p:nvPr/>
            </p:nvSpPr>
            <p:spPr>
              <a:xfrm>
                <a:off x="7277674" y="5336671"/>
                <a:ext cx="686724" cy="400110"/>
              </a:xfrm>
              <a:prstGeom prst="rect">
                <a:avLst/>
              </a:prstGeom>
              <a:blipFill>
                <a:blip r:embed="rId9"/>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4" name="ZoneTexte 13">
                <a:extLst>
                  <a:ext uri="{FF2B5EF4-FFF2-40B4-BE49-F238E27FC236}">
                    <a16:creationId xmlns:a16="http://schemas.microsoft.com/office/drawing/2014/main" id="{A33158D1-9355-48F4-C6DB-A185F33BDBF3}"/>
                  </a:ext>
                </a:extLst>
              </p:cNvPr>
              <p:cNvSpPr txBox="1"/>
              <p:nvPr/>
            </p:nvSpPr>
            <p:spPr>
              <a:xfrm>
                <a:off x="7253427" y="5946275"/>
                <a:ext cx="686724" cy="400110"/>
              </a:xfrm>
              <a:prstGeom prst="rect">
                <a:avLst/>
              </a:prstGeom>
              <a:solidFill>
                <a:schemeClr val="bg2"/>
              </a:solidFill>
            </p:spPr>
            <p:txBody>
              <a:bodyPr wrap="square" rtlCol="0">
                <a:spAutoFit/>
              </a:bodyPr>
              <a:lstStyle>
                <a:defPPr>
                  <a:defRPr lang="fr-FR"/>
                </a:defPPr>
                <a:lvl1pPr>
                  <a:defRPr sz="2000" b="0" i="1">
                    <a:latin typeface="Cambria Math" panose="02040503050406030204" pitchFamily="18" charset="0"/>
                    <a:cs typeface="Calibri" panose="020F0502020204030204" pitchFamily="34" charset="0"/>
                  </a:defRPr>
                </a:lvl1pPr>
              </a:lstStyle>
              <a:p>
                <a:pPr/>
                <a14:m>
                  <m:oMathPara xmlns:m="http://schemas.openxmlformats.org/officeDocument/2006/math">
                    <m:oMathParaPr>
                      <m:jc m:val="centerGroup"/>
                    </m:oMathParaPr>
                    <m:oMath xmlns:m="http://schemas.openxmlformats.org/officeDocument/2006/math">
                      <m:r>
                        <a:rPr lang="fr-FR" b="0" i="1" smtClean="0">
                          <a:solidFill>
                            <a:schemeClr val="tx1"/>
                          </a:solidFill>
                          <a:latin typeface="Cambria Math" panose="02040503050406030204" pitchFamily="18" charset="0"/>
                        </a:rPr>
                        <m:t>𝐴</m:t>
                      </m:r>
                    </m:oMath>
                  </m:oMathPara>
                </a14:m>
                <a:endParaRPr lang="fr-FR" dirty="0">
                  <a:solidFill>
                    <a:schemeClr val="tx1"/>
                  </a:solidFill>
                </a:endParaRPr>
              </a:p>
            </p:txBody>
          </p:sp>
        </mc:Choice>
        <mc:Fallback xmlns="">
          <p:sp>
            <p:nvSpPr>
              <p:cNvPr id="14" name="ZoneTexte 13">
                <a:extLst>
                  <a:ext uri="{FF2B5EF4-FFF2-40B4-BE49-F238E27FC236}">
                    <a16:creationId xmlns:a16="http://schemas.microsoft.com/office/drawing/2014/main" id="{A33158D1-9355-48F4-C6DB-A185F33BDBF3}"/>
                  </a:ext>
                </a:extLst>
              </p:cNvPr>
              <p:cNvSpPr txBox="1">
                <a:spLocks noRot="1" noChangeAspect="1" noMove="1" noResize="1" noEditPoints="1" noAdjustHandles="1" noChangeArrowheads="1" noChangeShapeType="1" noTextEdit="1"/>
              </p:cNvSpPr>
              <p:nvPr/>
            </p:nvSpPr>
            <p:spPr>
              <a:xfrm>
                <a:off x="7253427" y="5946275"/>
                <a:ext cx="686724" cy="400110"/>
              </a:xfrm>
              <a:prstGeom prst="rect">
                <a:avLst/>
              </a:prstGeom>
              <a:blipFill>
                <a:blip r:embed="rId10"/>
                <a:stretch>
                  <a:fillRect/>
                </a:stretch>
              </a:blipFill>
            </p:spPr>
            <p:txBody>
              <a:bodyPr/>
              <a:lstStyle/>
              <a:p>
                <a:r>
                  <a:rPr lang="fr-FR">
                    <a:noFill/>
                  </a:rPr>
                  <a:t> </a:t>
                </a:r>
              </a:p>
            </p:txBody>
          </p:sp>
        </mc:Fallback>
      </mc:AlternateContent>
      <p:cxnSp>
        <p:nvCxnSpPr>
          <p:cNvPr id="15" name="Connecteur droit avec flèche 14">
            <a:extLst>
              <a:ext uri="{FF2B5EF4-FFF2-40B4-BE49-F238E27FC236}">
                <a16:creationId xmlns:a16="http://schemas.microsoft.com/office/drawing/2014/main" id="{E426D912-A3BB-1D97-5CC5-985471D9EEBF}"/>
              </a:ext>
            </a:extLst>
          </p:cNvPr>
          <p:cNvCxnSpPr>
            <a:cxnSpLocks/>
          </p:cNvCxnSpPr>
          <p:nvPr/>
        </p:nvCxnSpPr>
        <p:spPr>
          <a:xfrm flipV="1">
            <a:off x="6096000" y="4906344"/>
            <a:ext cx="826421" cy="6926"/>
          </a:xfrm>
          <a:prstGeom prst="straightConnector1">
            <a:avLst/>
          </a:prstGeom>
          <a:ln>
            <a:headEnd type="triangle"/>
            <a:tailEnd type="triangle"/>
          </a:ln>
        </p:spPr>
        <p:style>
          <a:lnRef idx="1">
            <a:schemeClr val="accent2"/>
          </a:lnRef>
          <a:fillRef idx="0">
            <a:schemeClr val="accent2"/>
          </a:fillRef>
          <a:effectRef idx="0">
            <a:schemeClr val="accent2"/>
          </a:effectRef>
          <a:fontRef idx="minor">
            <a:schemeClr val="tx1"/>
          </a:fontRef>
        </p:style>
      </p:cxnSp>
      <p:cxnSp>
        <p:nvCxnSpPr>
          <p:cNvPr id="18" name="Connecteur droit avec flèche 17">
            <a:extLst>
              <a:ext uri="{FF2B5EF4-FFF2-40B4-BE49-F238E27FC236}">
                <a16:creationId xmlns:a16="http://schemas.microsoft.com/office/drawing/2014/main" id="{BFC469DE-0857-DAAE-5C74-D51F9A95DED3}"/>
              </a:ext>
            </a:extLst>
          </p:cNvPr>
          <p:cNvCxnSpPr>
            <a:cxnSpLocks/>
          </p:cNvCxnSpPr>
          <p:nvPr/>
        </p:nvCxnSpPr>
        <p:spPr>
          <a:xfrm flipV="1">
            <a:off x="6113317" y="5474380"/>
            <a:ext cx="826421" cy="6926"/>
          </a:xfrm>
          <a:prstGeom prst="straightConnector1">
            <a:avLst/>
          </a:prstGeom>
          <a:ln>
            <a:headEnd type="triangle"/>
            <a:tailEnd type="triangle"/>
          </a:ln>
        </p:spPr>
        <p:style>
          <a:lnRef idx="1">
            <a:schemeClr val="accent2"/>
          </a:lnRef>
          <a:fillRef idx="0">
            <a:schemeClr val="accent2"/>
          </a:fillRef>
          <a:effectRef idx="0">
            <a:schemeClr val="accent2"/>
          </a:effectRef>
          <a:fontRef idx="minor">
            <a:schemeClr val="tx1"/>
          </a:fontRef>
        </p:style>
      </p:cxnSp>
      <p:cxnSp>
        <p:nvCxnSpPr>
          <p:cNvPr id="19" name="Connecteur droit avec flèche 18">
            <a:extLst>
              <a:ext uri="{FF2B5EF4-FFF2-40B4-BE49-F238E27FC236}">
                <a16:creationId xmlns:a16="http://schemas.microsoft.com/office/drawing/2014/main" id="{85995BC5-565E-32B5-DFCA-747E1BE45625}"/>
              </a:ext>
            </a:extLst>
          </p:cNvPr>
          <p:cNvCxnSpPr>
            <a:cxnSpLocks/>
          </p:cNvCxnSpPr>
          <p:nvPr/>
        </p:nvCxnSpPr>
        <p:spPr>
          <a:xfrm flipV="1">
            <a:off x="6089070" y="6125546"/>
            <a:ext cx="826421" cy="6926"/>
          </a:xfrm>
          <a:prstGeom prst="straightConnector1">
            <a:avLst/>
          </a:prstGeom>
          <a:ln>
            <a:headEnd type="triangle"/>
            <a:tailEnd type="triangle"/>
          </a:ln>
        </p:spPr>
        <p:style>
          <a:lnRef idx="1">
            <a:schemeClr val="accent2"/>
          </a:lnRef>
          <a:fillRef idx="0">
            <a:schemeClr val="accent2"/>
          </a:fillRef>
          <a:effectRef idx="0">
            <a:schemeClr val="accent2"/>
          </a:effectRef>
          <a:fontRef idx="minor">
            <a:schemeClr val="tx1"/>
          </a:fontRef>
        </p:style>
      </p:cxnSp>
      <mc:AlternateContent xmlns:mc="http://schemas.openxmlformats.org/markup-compatibility/2006" xmlns:a14="http://schemas.microsoft.com/office/drawing/2010/main">
        <mc:Choice Requires="a14">
          <p:sp>
            <p:nvSpPr>
              <p:cNvPr id="20" name="ZoneTexte 19">
                <a:extLst>
                  <a:ext uri="{FF2B5EF4-FFF2-40B4-BE49-F238E27FC236}">
                    <a16:creationId xmlns:a16="http://schemas.microsoft.com/office/drawing/2014/main" id="{BDDA6E06-A596-10FC-FD06-AF25BDCB78DF}"/>
                  </a:ext>
                </a:extLst>
              </p:cNvPr>
              <p:cNvSpPr txBox="1"/>
              <p:nvPr/>
            </p:nvSpPr>
            <p:spPr>
              <a:xfrm>
                <a:off x="1447763" y="3819791"/>
                <a:ext cx="6585857" cy="461665"/>
              </a:xfrm>
              <a:prstGeom prst="rect">
                <a:avLst/>
              </a:prstGeom>
              <a:noFill/>
            </p:spPr>
            <p:txBody>
              <a:bodyPr wrap="square" rtlCol="0">
                <a:spAutoFit/>
              </a:bodyPr>
              <a:lstStyle/>
              <a:p>
                <a:pPr lvl="0"/>
                <a14:m>
                  <m:oMath xmlns:m="http://schemas.openxmlformats.org/officeDocument/2006/math">
                    <m:r>
                      <a:rPr lang="fr-FR" sz="2400" i="1" smtClean="0">
                        <a:solidFill>
                          <a:prstClr val="black"/>
                        </a:solidFill>
                        <a:latin typeface="Cambria Math" panose="02040503050406030204" pitchFamily="18" charset="0"/>
                        <a:ea typeface="Cambria Math" panose="02040503050406030204" pitchFamily="18" charset="0"/>
                      </a:rPr>
                      <m:t>∆</m:t>
                    </m:r>
                  </m:oMath>
                </a14:m>
                <a:r>
                  <a:rPr lang="fr-FR" sz="2400" dirty="0">
                    <a:solidFill>
                      <a:prstClr val="black"/>
                    </a:solidFill>
                    <a:latin typeface="Aptos Display" panose="02110004020202020204"/>
                    <a:ea typeface="Cambria Math" panose="02040503050406030204" pitchFamily="18" charset="0"/>
                  </a:rPr>
                  <a:t>FGE </a:t>
                </a:r>
                <a14:m>
                  <m:oMath xmlns:m="http://schemas.openxmlformats.org/officeDocument/2006/math">
                    <m:r>
                      <a:rPr lang="fr-FR" sz="2400" i="1" smtClean="0">
                        <a:solidFill>
                          <a:prstClr val="black"/>
                        </a:solidFill>
                        <a:latin typeface="Cambria Math" panose="02040503050406030204" pitchFamily="18" charset="0"/>
                        <a:ea typeface="Cambria Math" panose="02040503050406030204" pitchFamily="18" charset="0"/>
                      </a:rPr>
                      <m:t>≡</m:t>
                    </m:r>
                    <m:r>
                      <a:rPr lang="fr-FR" sz="2400" i="1">
                        <a:solidFill>
                          <a:prstClr val="black"/>
                        </a:solidFill>
                        <a:latin typeface="Cambria Math" panose="02040503050406030204" pitchFamily="18" charset="0"/>
                        <a:ea typeface="Cambria Math" panose="02040503050406030204" pitchFamily="18" charset="0"/>
                      </a:rPr>
                      <m:t>∆</m:t>
                    </m:r>
                  </m:oMath>
                </a14:m>
                <a:r>
                  <a:rPr lang="fr-FR" sz="2400" dirty="0"/>
                  <a:t>CBA</a:t>
                </a:r>
                <a:endParaRPr lang="fr-FR" sz="2400" dirty="0">
                  <a:solidFill>
                    <a:prstClr val="black"/>
                  </a:solidFill>
                </a:endParaRPr>
              </a:p>
            </p:txBody>
          </p:sp>
        </mc:Choice>
        <mc:Fallback xmlns="">
          <p:sp>
            <p:nvSpPr>
              <p:cNvPr id="20" name="ZoneTexte 19">
                <a:extLst>
                  <a:ext uri="{FF2B5EF4-FFF2-40B4-BE49-F238E27FC236}">
                    <a16:creationId xmlns:a16="http://schemas.microsoft.com/office/drawing/2014/main" id="{BDDA6E06-A596-10FC-FD06-AF25BDCB78DF}"/>
                  </a:ext>
                </a:extLst>
              </p:cNvPr>
              <p:cNvSpPr txBox="1">
                <a:spLocks noRot="1" noChangeAspect="1" noMove="1" noResize="1" noEditPoints="1" noAdjustHandles="1" noChangeArrowheads="1" noChangeShapeType="1" noTextEdit="1"/>
              </p:cNvSpPr>
              <p:nvPr/>
            </p:nvSpPr>
            <p:spPr>
              <a:xfrm>
                <a:off x="1447763" y="3819791"/>
                <a:ext cx="6585857" cy="461665"/>
              </a:xfrm>
              <a:prstGeom prst="rect">
                <a:avLst/>
              </a:prstGeom>
              <a:blipFill>
                <a:blip r:embed="rId11"/>
                <a:stretch>
                  <a:fillRect l="-185" t="-10667" b="-30667"/>
                </a:stretch>
              </a:blipFill>
            </p:spPr>
            <p:txBody>
              <a:bodyPr/>
              <a:lstStyle/>
              <a:p>
                <a:r>
                  <a:rPr lang="fr-FR">
                    <a:noFill/>
                  </a:rPr>
                  <a:t> </a:t>
                </a:r>
              </a:p>
            </p:txBody>
          </p:sp>
        </mc:Fallback>
      </mc:AlternateContent>
    </p:spTree>
    <p:extLst>
      <p:ext uri="{BB962C8B-B14F-4D97-AF65-F5344CB8AC3E}">
        <p14:creationId xmlns:p14="http://schemas.microsoft.com/office/powerpoint/2010/main" val="851698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000"/>
                                        <p:tgtEl>
                                          <p:spTgt spid="13"/>
                                        </p:tgtEl>
                                      </p:cBhvr>
                                    </p:animEffect>
                                    <p:anim calcmode="lin" valueType="num">
                                      <p:cBhvr>
                                        <p:cTn id="25" dur="1000" fill="hold"/>
                                        <p:tgtEl>
                                          <p:spTgt spid="13"/>
                                        </p:tgtEl>
                                        <p:attrNameLst>
                                          <p:attrName>ppt_x</p:attrName>
                                        </p:attrNameLst>
                                      </p:cBhvr>
                                      <p:tavLst>
                                        <p:tav tm="0">
                                          <p:val>
                                            <p:strVal val="#ppt_x"/>
                                          </p:val>
                                        </p:tav>
                                        <p:tav tm="100000">
                                          <p:val>
                                            <p:strVal val="#ppt_x"/>
                                          </p:val>
                                        </p:tav>
                                      </p:tavLst>
                                    </p:anim>
                                    <p:anim calcmode="lin" valueType="num">
                                      <p:cBhvr>
                                        <p:cTn id="2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1000"/>
                                        <p:tgtEl>
                                          <p:spTgt spid="11"/>
                                        </p:tgtEl>
                                      </p:cBhvr>
                                    </p:animEffect>
                                    <p:anim calcmode="lin" valueType="num">
                                      <p:cBhvr>
                                        <p:cTn id="32" dur="1000" fill="hold"/>
                                        <p:tgtEl>
                                          <p:spTgt spid="11"/>
                                        </p:tgtEl>
                                        <p:attrNameLst>
                                          <p:attrName>ppt_x</p:attrName>
                                        </p:attrNameLst>
                                      </p:cBhvr>
                                      <p:tavLst>
                                        <p:tav tm="0">
                                          <p:val>
                                            <p:strVal val="#ppt_x"/>
                                          </p:val>
                                        </p:tav>
                                        <p:tav tm="100000">
                                          <p:val>
                                            <p:strVal val="#ppt_x"/>
                                          </p:val>
                                        </p:tav>
                                      </p:tavLst>
                                    </p:anim>
                                    <p:anim calcmode="lin" valueType="num">
                                      <p:cBhvr>
                                        <p:cTn id="33" dur="1000" fill="hold"/>
                                        <p:tgtEl>
                                          <p:spTgt spid="11"/>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fade">
                                      <p:cBhvr>
                                        <p:cTn id="36" dur="1000"/>
                                        <p:tgtEl>
                                          <p:spTgt spid="14"/>
                                        </p:tgtEl>
                                      </p:cBhvr>
                                    </p:animEffect>
                                    <p:anim calcmode="lin" valueType="num">
                                      <p:cBhvr>
                                        <p:cTn id="37" dur="1000" fill="hold"/>
                                        <p:tgtEl>
                                          <p:spTgt spid="14"/>
                                        </p:tgtEl>
                                        <p:attrNameLst>
                                          <p:attrName>ppt_x</p:attrName>
                                        </p:attrNameLst>
                                      </p:cBhvr>
                                      <p:tavLst>
                                        <p:tav tm="0">
                                          <p:val>
                                            <p:strVal val="#ppt_x"/>
                                          </p:val>
                                        </p:tav>
                                        <p:tav tm="100000">
                                          <p:val>
                                            <p:strVal val="#ppt_x"/>
                                          </p:val>
                                        </p:tav>
                                      </p:tavLst>
                                    </p:anim>
                                    <p:anim calcmode="lin" valueType="num">
                                      <p:cBhvr>
                                        <p:cTn id="3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p:txBody>
          <a:bodyPr/>
          <a:lstStyle/>
          <a:p>
            <a:r>
              <a:rPr lang="fr-FR" dirty="0">
                <a:latin typeface="Calibri" panose="020F0502020204030204"/>
              </a:rPr>
              <a:t> </a:t>
            </a:r>
            <a:r>
              <a:rPr kumimoji="0" lang="fr-FR" sz="1600" b="1" i="0" u="none" strike="noStrike" kern="1200" cap="none" spc="0" normalizeH="0" baseline="0" noProof="0" dirty="0">
                <a:ln>
                  <a:noFill/>
                </a:ln>
                <a:solidFill>
                  <a:prstClr val="black"/>
                </a:solidFill>
                <a:effectLst/>
                <a:uLnTx/>
                <a:uFillTx/>
                <a:latin typeface="Calibri" panose="020F0502020204030204"/>
                <a:ea typeface="+mj-ea"/>
                <a:cs typeface="Calibri" panose="020F0502020204030204" pitchFamily="34" charset="0"/>
              </a:rPr>
              <a:t>Observez la figure ci-dessous, puis répondez par vrai ou faux</a:t>
            </a:r>
            <a:endParaRPr lang="fr-FR"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grpSp>
        <p:nvGrpSpPr>
          <p:cNvPr id="9" name="Groupe 8">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3" name="Google Shape;266;p44">
            <a:extLst>
              <a:ext uri="{FF2B5EF4-FFF2-40B4-BE49-F238E27FC236}">
                <a16:creationId xmlns:a16="http://schemas.microsoft.com/office/drawing/2014/main" id="{8468F052-263B-16A4-A0E2-3D41921FEEF9}"/>
              </a:ext>
            </a:extLst>
          </p:cNvPr>
          <p:cNvSpPr/>
          <p:nvPr/>
        </p:nvSpPr>
        <p:spPr>
          <a:xfrm>
            <a:off x="2996809" y="4887821"/>
            <a:ext cx="1978411" cy="726583"/>
          </a:xfrm>
          <a:prstGeom prst="rect">
            <a:avLst/>
          </a:prstGeom>
          <a:solidFill>
            <a:srgbClr val="EEEEEE"/>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500" b="1" i="0" u="none" strike="noStrike" kern="0" cap="none" spc="0" normalizeH="0" baseline="0" noProof="0">
                <a:ln>
                  <a:noFill/>
                </a:ln>
                <a:solidFill>
                  <a:srgbClr val="000000"/>
                </a:solidFill>
                <a:effectLst/>
                <a:uLnTx/>
                <a:uFillTx/>
                <a:latin typeface="Calibri"/>
                <a:ea typeface="Calibri"/>
                <a:cs typeface="Calibri"/>
                <a:sym typeface="Calibri"/>
              </a:rPr>
              <a:t>Vrai</a:t>
            </a:r>
            <a:endParaRPr kumimoji="0" sz="1500" b="1"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 name="Google Shape;267;p44">
            <a:extLst>
              <a:ext uri="{FF2B5EF4-FFF2-40B4-BE49-F238E27FC236}">
                <a16:creationId xmlns:a16="http://schemas.microsoft.com/office/drawing/2014/main" id="{4CE95A65-63E0-3F5A-BB9C-C7F334161DB5}"/>
              </a:ext>
            </a:extLst>
          </p:cNvPr>
          <p:cNvSpPr/>
          <p:nvPr/>
        </p:nvSpPr>
        <p:spPr>
          <a:xfrm>
            <a:off x="7216780" y="4877430"/>
            <a:ext cx="1978411" cy="726583"/>
          </a:xfrm>
          <a:prstGeom prst="rect">
            <a:avLst/>
          </a:prstGeom>
          <a:solidFill>
            <a:srgbClr val="EEEEEE"/>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500" b="1" i="0" u="none" strike="noStrike" kern="0" cap="none" spc="0" normalizeH="0" baseline="0" noProof="0">
                <a:ln>
                  <a:noFill/>
                </a:ln>
                <a:solidFill>
                  <a:srgbClr val="000000"/>
                </a:solidFill>
                <a:effectLst/>
                <a:uLnTx/>
                <a:uFillTx/>
                <a:latin typeface="Calibri"/>
                <a:ea typeface="Calibri"/>
                <a:cs typeface="Calibri"/>
                <a:sym typeface="Calibri"/>
              </a:rPr>
              <a:t>Faux</a:t>
            </a:r>
            <a:endParaRPr kumimoji="0" sz="1500" b="1" i="0" u="none" strike="noStrike" kern="0" cap="none" spc="0" normalizeH="0" baseline="0" noProof="0">
              <a:ln>
                <a:noFill/>
              </a:ln>
              <a:solidFill>
                <a:srgbClr val="000000"/>
              </a:solidFill>
              <a:effectLst/>
              <a:uLnTx/>
              <a:uFillTx/>
              <a:latin typeface="Calibri"/>
              <a:ea typeface="Calibri"/>
              <a:cs typeface="Calibri"/>
              <a:sym typeface="Calibri"/>
            </a:endParaRPr>
          </a:p>
        </p:txBody>
      </p:sp>
      <mc:AlternateContent xmlns:mc="http://schemas.openxmlformats.org/markup-compatibility/2006" xmlns:a14="http://schemas.microsoft.com/office/drawing/2010/main">
        <mc:Choice Requires="a14">
          <p:sp>
            <p:nvSpPr>
              <p:cNvPr id="6" name="ZoneTexte 5">
                <a:extLst>
                  <a:ext uri="{FF2B5EF4-FFF2-40B4-BE49-F238E27FC236}">
                    <a16:creationId xmlns:a16="http://schemas.microsoft.com/office/drawing/2014/main" id="{433F2040-0885-8A7A-8572-C07488B990F7}"/>
                  </a:ext>
                </a:extLst>
              </p:cNvPr>
              <p:cNvSpPr txBox="1"/>
              <p:nvPr/>
            </p:nvSpPr>
            <p:spPr>
              <a:xfrm>
                <a:off x="1447763" y="3819791"/>
                <a:ext cx="6585857" cy="461665"/>
              </a:xfrm>
              <a:prstGeom prst="rect">
                <a:avLst/>
              </a:prstGeom>
              <a:noFill/>
            </p:spPr>
            <p:txBody>
              <a:bodyPr wrap="square" rtlCol="0">
                <a:spAutoFit/>
              </a:bodyPr>
              <a:lstStyle/>
              <a:p>
                <a:pPr lvl="0"/>
                <a14:m>
                  <m:oMath xmlns:m="http://schemas.openxmlformats.org/officeDocument/2006/math">
                    <m:r>
                      <a:rPr lang="fr-FR" sz="2400" i="1" smtClean="0">
                        <a:solidFill>
                          <a:prstClr val="black"/>
                        </a:solidFill>
                        <a:latin typeface="Cambria Math" panose="02040503050406030204" pitchFamily="18" charset="0"/>
                        <a:ea typeface="Cambria Math" panose="02040503050406030204" pitchFamily="18" charset="0"/>
                      </a:rPr>
                      <m:t>∆</m:t>
                    </m:r>
                  </m:oMath>
                </a14:m>
                <a:r>
                  <a:rPr lang="fr-FR" sz="2400" dirty="0">
                    <a:solidFill>
                      <a:prstClr val="black"/>
                    </a:solidFill>
                    <a:latin typeface="Aptos Display" panose="02110004020202020204"/>
                    <a:ea typeface="Cambria Math" panose="02040503050406030204" pitchFamily="18" charset="0"/>
                  </a:rPr>
                  <a:t>EFG </a:t>
                </a:r>
                <a14:m>
                  <m:oMath xmlns:m="http://schemas.openxmlformats.org/officeDocument/2006/math">
                    <m:r>
                      <a:rPr lang="fr-FR" sz="2400" i="1" smtClean="0">
                        <a:solidFill>
                          <a:prstClr val="black"/>
                        </a:solidFill>
                        <a:latin typeface="Cambria Math" panose="02040503050406030204" pitchFamily="18" charset="0"/>
                        <a:ea typeface="Cambria Math" panose="02040503050406030204" pitchFamily="18" charset="0"/>
                      </a:rPr>
                      <m:t>≡</m:t>
                    </m:r>
                    <m:r>
                      <a:rPr lang="fr-FR" sz="2400" i="1">
                        <a:solidFill>
                          <a:prstClr val="black"/>
                        </a:solidFill>
                        <a:latin typeface="Cambria Math" panose="02040503050406030204" pitchFamily="18" charset="0"/>
                        <a:ea typeface="Cambria Math" panose="02040503050406030204" pitchFamily="18" charset="0"/>
                      </a:rPr>
                      <m:t>∆</m:t>
                    </m:r>
                  </m:oMath>
                </a14:m>
                <a:r>
                  <a:rPr lang="fr-FR" sz="2400" b="0" i="0" dirty="0">
                    <a:solidFill>
                      <a:prstClr val="black"/>
                    </a:solidFill>
                    <a:latin typeface="+mj-lt"/>
                    <a:ea typeface="Cambria Math" panose="02040503050406030204" pitchFamily="18" charset="0"/>
                  </a:rPr>
                  <a:t>A</a:t>
                </a:r>
                <a:r>
                  <a:rPr lang="fr-FR" sz="2400" dirty="0"/>
                  <a:t>BC</a:t>
                </a:r>
                <a:endParaRPr lang="fr-FR" sz="2400" dirty="0">
                  <a:solidFill>
                    <a:prstClr val="black"/>
                  </a:solidFill>
                </a:endParaRPr>
              </a:p>
            </p:txBody>
          </p:sp>
        </mc:Choice>
        <mc:Fallback xmlns="">
          <p:sp>
            <p:nvSpPr>
              <p:cNvPr id="6" name="ZoneTexte 5">
                <a:extLst>
                  <a:ext uri="{FF2B5EF4-FFF2-40B4-BE49-F238E27FC236}">
                    <a16:creationId xmlns:a16="http://schemas.microsoft.com/office/drawing/2014/main" id="{433F2040-0885-8A7A-8572-C07488B990F7}"/>
                  </a:ext>
                </a:extLst>
              </p:cNvPr>
              <p:cNvSpPr txBox="1">
                <a:spLocks noRot="1" noChangeAspect="1" noMove="1" noResize="1" noEditPoints="1" noAdjustHandles="1" noChangeArrowheads="1" noChangeShapeType="1" noTextEdit="1"/>
              </p:cNvSpPr>
              <p:nvPr/>
            </p:nvSpPr>
            <p:spPr>
              <a:xfrm>
                <a:off x="1447763" y="3819791"/>
                <a:ext cx="6585857" cy="461665"/>
              </a:xfrm>
              <a:prstGeom prst="rect">
                <a:avLst/>
              </a:prstGeom>
              <a:blipFill>
                <a:blip r:embed="rId3"/>
                <a:stretch>
                  <a:fillRect l="-185" t="-10667" b="-30667"/>
                </a:stretch>
              </a:blipFill>
            </p:spPr>
            <p:txBody>
              <a:bodyPr/>
              <a:lstStyle/>
              <a:p>
                <a:r>
                  <a:rPr lang="fr-FR">
                    <a:noFill/>
                  </a:rPr>
                  <a:t> </a:t>
                </a:r>
              </a:p>
            </p:txBody>
          </p:sp>
        </mc:Fallback>
      </mc:AlternateContent>
      <p:sp>
        <p:nvSpPr>
          <p:cNvPr id="7" name="Rectangle 6">
            <a:extLst>
              <a:ext uri="{FF2B5EF4-FFF2-40B4-BE49-F238E27FC236}">
                <a16:creationId xmlns:a16="http://schemas.microsoft.com/office/drawing/2014/main" id="{4EDE6BB1-36F2-B8F6-195E-16FD02BFD4F4}"/>
              </a:ext>
            </a:extLst>
          </p:cNvPr>
          <p:cNvSpPr/>
          <p:nvPr/>
        </p:nvSpPr>
        <p:spPr>
          <a:xfrm>
            <a:off x="765786" y="1528002"/>
            <a:ext cx="10727579" cy="297799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descr="Une image contenant ligne, diagramme&#10;&#10;Le contenu généré par l’IA peut être incorrect.">
            <a:extLst>
              <a:ext uri="{FF2B5EF4-FFF2-40B4-BE49-F238E27FC236}">
                <a16:creationId xmlns:a16="http://schemas.microsoft.com/office/drawing/2014/main" id="{B31F938B-587B-2915-8ED2-7DBB4BA4EE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04793" y="1689788"/>
            <a:ext cx="2770949" cy="2041753"/>
          </a:xfrm>
          <a:prstGeom prst="rect">
            <a:avLst/>
          </a:prstGeom>
        </p:spPr>
      </p:pic>
      <p:pic>
        <p:nvPicPr>
          <p:cNvPr id="12" name="Image 11" descr="Une image contenant ligne, diagramme, triangle&#10;&#10;Description générée automatiquement">
            <a:extLst>
              <a:ext uri="{FF2B5EF4-FFF2-40B4-BE49-F238E27FC236}">
                <a16:creationId xmlns:a16="http://schemas.microsoft.com/office/drawing/2014/main" id="{FAB4DF82-6F34-CD3A-2083-683A01D2F9A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51727" y="1689788"/>
            <a:ext cx="3421067" cy="1936638"/>
          </a:xfrm>
          <a:prstGeom prst="rect">
            <a:avLst/>
          </a:prstGeom>
        </p:spPr>
      </p:pic>
    </p:spTree>
    <p:extLst>
      <p:ext uri="{BB962C8B-B14F-4D97-AF65-F5344CB8AC3E}">
        <p14:creationId xmlns:p14="http://schemas.microsoft.com/office/powerpoint/2010/main" val="1109523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73F0D-FBD0-4726-CEB3-D2508049744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E5976CD-0965-FA05-C04E-C078B4EE2587}"/>
              </a:ext>
            </a:extLst>
          </p:cNvPr>
          <p:cNvSpPr>
            <a:spLocks noGrp="1"/>
          </p:cNvSpPr>
          <p:nvPr>
            <p:ph type="title"/>
          </p:nvPr>
        </p:nvSpPr>
        <p:spPr/>
        <p:txBody>
          <a:bodyPr/>
          <a:lstStyle/>
          <a:p>
            <a:r>
              <a:rPr lang="fr-FR" dirty="0">
                <a:latin typeface="Calibri" panose="020F0502020204030204"/>
              </a:rPr>
              <a:t> Il faut respecter l’ordre des lettres</a:t>
            </a:r>
            <a:endParaRPr lang="fr-FR" dirty="0"/>
          </a:p>
        </p:txBody>
      </p:sp>
      <p:sp>
        <p:nvSpPr>
          <p:cNvPr id="4" name="Espace réservé du contenu 3">
            <a:extLst>
              <a:ext uri="{FF2B5EF4-FFF2-40B4-BE49-F238E27FC236}">
                <a16:creationId xmlns:a16="http://schemas.microsoft.com/office/drawing/2014/main" id="{FB0F43E3-43CE-551E-F9D8-56E51AE26C57}"/>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affiche et explique la solution. Il donne ensuite le feedback ciblé en attirant l'attention des élèves sur les erreurs les plus fréquentes</a:t>
            </a:r>
          </a:p>
        </p:txBody>
      </p:sp>
      <p:pic>
        <p:nvPicPr>
          <p:cNvPr id="3" name="Image 8">
            <a:extLst>
              <a:ext uri="{FF2B5EF4-FFF2-40B4-BE49-F238E27FC236}">
                <a16:creationId xmlns:a16="http://schemas.microsoft.com/office/drawing/2014/main" id="{A19F084E-7F63-EC70-FC82-8958817796AC}"/>
              </a:ext>
            </a:extLst>
          </p:cNvPr>
          <p:cNvPicPr>
            <a:picLocks noChangeAspect="1"/>
          </p:cNvPicPr>
          <p:nvPr/>
        </p:nvPicPr>
        <p:blipFill>
          <a:blip r:embed="rId2"/>
          <a:stretch>
            <a:fillRect/>
          </a:stretch>
        </p:blipFill>
        <p:spPr>
          <a:xfrm>
            <a:off x="11645716" y="505406"/>
            <a:ext cx="325863" cy="325863"/>
          </a:xfrm>
          <a:prstGeom prst="rect">
            <a:avLst/>
          </a:prstGeom>
        </p:spPr>
      </p:pic>
      <p:sp>
        <p:nvSpPr>
          <p:cNvPr id="5" name="Google Shape;266;p44">
            <a:extLst>
              <a:ext uri="{FF2B5EF4-FFF2-40B4-BE49-F238E27FC236}">
                <a16:creationId xmlns:a16="http://schemas.microsoft.com/office/drawing/2014/main" id="{A30A801E-7706-7468-E55C-A17B079BF554}"/>
              </a:ext>
            </a:extLst>
          </p:cNvPr>
          <p:cNvSpPr/>
          <p:nvPr/>
        </p:nvSpPr>
        <p:spPr>
          <a:xfrm>
            <a:off x="8826109" y="4731950"/>
            <a:ext cx="1978411" cy="726583"/>
          </a:xfrm>
          <a:prstGeom prst="rect">
            <a:avLst/>
          </a:prstGeom>
          <a:solidFill>
            <a:srgbClr val="156082"/>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lang="fr" sz="1600" b="1" kern="0" dirty="0">
                <a:solidFill>
                  <a:schemeClr val="bg1"/>
                </a:solidFill>
                <a:latin typeface="Calibri"/>
                <a:ea typeface="Calibri"/>
                <a:cs typeface="Calibri"/>
                <a:sym typeface="Calibri"/>
              </a:rPr>
              <a:t>Faux</a:t>
            </a:r>
            <a:endParaRPr kumimoji="0" sz="1600" b="1" i="0" u="none" strike="noStrike" kern="0" cap="none" spc="0" normalizeH="0" baseline="0" noProof="0" dirty="0">
              <a:ln>
                <a:noFill/>
              </a:ln>
              <a:solidFill>
                <a:schemeClr val="bg1"/>
              </a:solidFill>
              <a:effectLst/>
              <a:uLnTx/>
              <a:uFillTx/>
              <a:latin typeface="Calibri"/>
              <a:ea typeface="Calibri"/>
              <a:cs typeface="Calibri"/>
              <a:sym typeface="Calibri"/>
            </a:endParaRPr>
          </a:p>
        </p:txBody>
      </p:sp>
      <mc:AlternateContent xmlns:mc="http://schemas.openxmlformats.org/markup-compatibility/2006" xmlns:a14="http://schemas.microsoft.com/office/drawing/2010/main">
        <mc:Choice Requires="a14">
          <p:sp>
            <p:nvSpPr>
              <p:cNvPr id="6" name="ZoneTexte 5">
                <a:extLst>
                  <a:ext uri="{FF2B5EF4-FFF2-40B4-BE49-F238E27FC236}">
                    <a16:creationId xmlns:a16="http://schemas.microsoft.com/office/drawing/2014/main" id="{08C8A803-19C8-3D2F-839B-2ED627EE07E9}"/>
                  </a:ext>
                </a:extLst>
              </p:cNvPr>
              <p:cNvSpPr txBox="1"/>
              <p:nvPr/>
            </p:nvSpPr>
            <p:spPr>
              <a:xfrm>
                <a:off x="1447763" y="3819791"/>
                <a:ext cx="6585857" cy="461665"/>
              </a:xfrm>
              <a:prstGeom prst="rect">
                <a:avLst/>
              </a:prstGeom>
              <a:noFill/>
            </p:spPr>
            <p:txBody>
              <a:bodyPr wrap="square" rtlCol="0">
                <a:spAutoFit/>
              </a:bodyPr>
              <a:lstStyle/>
              <a:p>
                <a:pPr lvl="0"/>
                <a14:m>
                  <m:oMath xmlns:m="http://schemas.openxmlformats.org/officeDocument/2006/math">
                    <m:r>
                      <a:rPr lang="fr-FR" sz="2400" i="1" smtClean="0">
                        <a:solidFill>
                          <a:prstClr val="black"/>
                        </a:solidFill>
                        <a:latin typeface="Cambria Math" panose="02040503050406030204" pitchFamily="18" charset="0"/>
                        <a:ea typeface="Cambria Math" panose="02040503050406030204" pitchFamily="18" charset="0"/>
                      </a:rPr>
                      <m:t>∆</m:t>
                    </m:r>
                  </m:oMath>
                </a14:m>
                <a:r>
                  <a:rPr lang="fr-FR" sz="2400" dirty="0">
                    <a:solidFill>
                      <a:prstClr val="black"/>
                    </a:solidFill>
                    <a:latin typeface="Aptos Display" panose="02110004020202020204"/>
                    <a:ea typeface="Cambria Math" panose="02040503050406030204" pitchFamily="18" charset="0"/>
                  </a:rPr>
                  <a:t>EFG </a:t>
                </a:r>
                <a14:m>
                  <m:oMath xmlns:m="http://schemas.openxmlformats.org/officeDocument/2006/math">
                    <m:r>
                      <a:rPr lang="fr-FR" sz="2400" i="1" smtClean="0">
                        <a:solidFill>
                          <a:prstClr val="black"/>
                        </a:solidFill>
                        <a:latin typeface="Cambria Math" panose="02040503050406030204" pitchFamily="18" charset="0"/>
                        <a:ea typeface="Cambria Math" panose="02040503050406030204" pitchFamily="18" charset="0"/>
                      </a:rPr>
                      <m:t>≡</m:t>
                    </m:r>
                    <m:r>
                      <a:rPr lang="fr-FR" sz="2400" i="1">
                        <a:solidFill>
                          <a:prstClr val="black"/>
                        </a:solidFill>
                        <a:latin typeface="Cambria Math" panose="02040503050406030204" pitchFamily="18" charset="0"/>
                        <a:ea typeface="Cambria Math" panose="02040503050406030204" pitchFamily="18" charset="0"/>
                      </a:rPr>
                      <m:t>∆</m:t>
                    </m:r>
                    <m:r>
                      <a:rPr lang="fr-FR" sz="2400" b="0" i="1" smtClean="0">
                        <a:solidFill>
                          <a:prstClr val="black"/>
                        </a:solidFill>
                        <a:latin typeface="Cambria Math" panose="02040503050406030204" pitchFamily="18" charset="0"/>
                        <a:ea typeface="Cambria Math" panose="02040503050406030204" pitchFamily="18" charset="0"/>
                      </a:rPr>
                      <m:t>𝐴</m:t>
                    </m:r>
                  </m:oMath>
                </a14:m>
                <a:r>
                  <a:rPr lang="fr-FR" sz="2400" dirty="0"/>
                  <a:t>BC</a:t>
                </a:r>
                <a:endParaRPr lang="fr-FR" sz="2400" dirty="0">
                  <a:solidFill>
                    <a:prstClr val="black"/>
                  </a:solidFill>
                </a:endParaRPr>
              </a:p>
            </p:txBody>
          </p:sp>
        </mc:Choice>
        <mc:Fallback xmlns="">
          <p:sp>
            <p:nvSpPr>
              <p:cNvPr id="6" name="ZoneTexte 5">
                <a:extLst>
                  <a:ext uri="{FF2B5EF4-FFF2-40B4-BE49-F238E27FC236}">
                    <a16:creationId xmlns:a16="http://schemas.microsoft.com/office/drawing/2014/main" id="{08C8A803-19C8-3D2F-839B-2ED627EE07E9}"/>
                  </a:ext>
                </a:extLst>
              </p:cNvPr>
              <p:cNvSpPr txBox="1">
                <a:spLocks noRot="1" noChangeAspect="1" noMove="1" noResize="1" noEditPoints="1" noAdjustHandles="1" noChangeArrowheads="1" noChangeShapeType="1" noTextEdit="1"/>
              </p:cNvSpPr>
              <p:nvPr/>
            </p:nvSpPr>
            <p:spPr>
              <a:xfrm>
                <a:off x="1447763" y="3819791"/>
                <a:ext cx="6585857" cy="461665"/>
              </a:xfrm>
              <a:prstGeom prst="rect">
                <a:avLst/>
              </a:prstGeom>
              <a:blipFill>
                <a:blip r:embed="rId4"/>
                <a:stretch>
                  <a:fillRect l="-185" t="-10667" b="-30667"/>
                </a:stretch>
              </a:blipFill>
            </p:spPr>
            <p:txBody>
              <a:bodyPr/>
              <a:lstStyle/>
              <a:p>
                <a:r>
                  <a:rPr lang="fr-FR">
                    <a:noFill/>
                  </a:rPr>
                  <a:t> </a:t>
                </a:r>
              </a:p>
            </p:txBody>
          </p:sp>
        </mc:Fallback>
      </mc:AlternateContent>
      <p:sp>
        <p:nvSpPr>
          <p:cNvPr id="7" name="Rectangle 6">
            <a:extLst>
              <a:ext uri="{FF2B5EF4-FFF2-40B4-BE49-F238E27FC236}">
                <a16:creationId xmlns:a16="http://schemas.microsoft.com/office/drawing/2014/main" id="{09B81497-8326-BE1C-7329-8BFE206F68C1}"/>
              </a:ext>
            </a:extLst>
          </p:cNvPr>
          <p:cNvSpPr/>
          <p:nvPr/>
        </p:nvSpPr>
        <p:spPr>
          <a:xfrm>
            <a:off x="765786" y="1528002"/>
            <a:ext cx="10727579" cy="297799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descr="Une image contenant ligne, diagramme&#10;&#10;Le contenu généré par l’IA peut être incorrect.">
            <a:extLst>
              <a:ext uri="{FF2B5EF4-FFF2-40B4-BE49-F238E27FC236}">
                <a16:creationId xmlns:a16="http://schemas.microsoft.com/office/drawing/2014/main" id="{8DCE7ECB-A15B-3A03-3EA7-531515A9DC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04793" y="1689788"/>
            <a:ext cx="2770949" cy="2041753"/>
          </a:xfrm>
          <a:prstGeom prst="rect">
            <a:avLst/>
          </a:prstGeom>
        </p:spPr>
      </p:pic>
      <p:pic>
        <p:nvPicPr>
          <p:cNvPr id="9" name="Image 8" descr="Une image contenant ligne, diagramme, triangle&#10;&#10;Description générée automatiquement">
            <a:extLst>
              <a:ext uri="{FF2B5EF4-FFF2-40B4-BE49-F238E27FC236}">
                <a16:creationId xmlns:a16="http://schemas.microsoft.com/office/drawing/2014/main" id="{C39F4929-2D95-4F57-711C-18D35A762F3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51727" y="1689788"/>
            <a:ext cx="3421067" cy="1936638"/>
          </a:xfrm>
          <a:prstGeom prst="rect">
            <a:avLst/>
          </a:prstGeom>
        </p:spPr>
      </p:pic>
      <mc:AlternateContent xmlns:mc="http://schemas.openxmlformats.org/markup-compatibility/2006" xmlns:a14="http://schemas.microsoft.com/office/drawing/2010/main">
        <mc:Choice Requires="a14">
          <p:sp>
            <p:nvSpPr>
              <p:cNvPr id="10" name="ZoneTexte 9">
                <a:extLst>
                  <a:ext uri="{FF2B5EF4-FFF2-40B4-BE49-F238E27FC236}">
                    <a16:creationId xmlns:a16="http://schemas.microsoft.com/office/drawing/2014/main" id="{4BDDE036-DE1A-CA2C-793D-5F95BBB3CDB1}"/>
                  </a:ext>
                </a:extLst>
              </p:cNvPr>
              <p:cNvSpPr txBox="1"/>
              <p:nvPr/>
            </p:nvSpPr>
            <p:spPr>
              <a:xfrm>
                <a:off x="2399377" y="4731950"/>
                <a:ext cx="686724" cy="400110"/>
              </a:xfrm>
              <a:prstGeom prst="rect">
                <a:avLst/>
              </a:prstGeom>
              <a:solidFill>
                <a:schemeClr val="bg2"/>
              </a:solid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b="0" i="1" smtClean="0">
                          <a:solidFill>
                            <a:schemeClr val="tx1"/>
                          </a:solidFill>
                          <a:latin typeface="Cambria Math" panose="02040503050406030204" pitchFamily="18" charset="0"/>
                          <a:cs typeface="Calibri" panose="020F0502020204030204" pitchFamily="34" charset="0"/>
                        </a:rPr>
                        <m:t>𝐸</m:t>
                      </m:r>
                    </m:oMath>
                  </m:oMathPara>
                </a14:m>
                <a:endParaRPr lang="fr-FR" sz="2000" dirty="0">
                  <a:solidFill>
                    <a:schemeClr val="tx1"/>
                  </a:solidFill>
                  <a:latin typeface="Calibri" panose="020F0502020204030204" pitchFamily="34" charset="0"/>
                  <a:cs typeface="Calibri" panose="020F0502020204030204" pitchFamily="34" charset="0"/>
                </a:endParaRPr>
              </a:p>
            </p:txBody>
          </p:sp>
        </mc:Choice>
        <mc:Fallback xmlns="">
          <p:sp>
            <p:nvSpPr>
              <p:cNvPr id="10" name="ZoneTexte 9">
                <a:extLst>
                  <a:ext uri="{FF2B5EF4-FFF2-40B4-BE49-F238E27FC236}">
                    <a16:creationId xmlns:a16="http://schemas.microsoft.com/office/drawing/2014/main" id="{4BDDE036-DE1A-CA2C-793D-5F95BBB3CDB1}"/>
                  </a:ext>
                </a:extLst>
              </p:cNvPr>
              <p:cNvSpPr txBox="1">
                <a:spLocks noRot="1" noChangeAspect="1" noMove="1" noResize="1" noEditPoints="1" noAdjustHandles="1" noChangeArrowheads="1" noChangeShapeType="1" noTextEdit="1"/>
              </p:cNvSpPr>
              <p:nvPr/>
            </p:nvSpPr>
            <p:spPr>
              <a:xfrm>
                <a:off x="2399377" y="4731950"/>
                <a:ext cx="686724" cy="400110"/>
              </a:xfrm>
              <a:prstGeom prst="rect">
                <a:avLst/>
              </a:prstGeom>
              <a:blipFill>
                <a:blip r:embed="rId7"/>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1" name="ZoneTexte 10">
                <a:extLst>
                  <a:ext uri="{FF2B5EF4-FFF2-40B4-BE49-F238E27FC236}">
                    <a16:creationId xmlns:a16="http://schemas.microsoft.com/office/drawing/2014/main" id="{63B50A98-1BBF-E4A7-2574-F9C838EA2C82}"/>
                  </a:ext>
                </a:extLst>
              </p:cNvPr>
              <p:cNvSpPr txBox="1"/>
              <p:nvPr/>
            </p:nvSpPr>
            <p:spPr>
              <a:xfrm>
                <a:off x="2395912" y="5268816"/>
                <a:ext cx="686724" cy="400110"/>
              </a:xfrm>
              <a:prstGeom prst="rect">
                <a:avLst/>
              </a:prstGeom>
              <a:solidFill>
                <a:schemeClr val="bg2"/>
              </a:solid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b="0" i="1" smtClean="0">
                          <a:solidFill>
                            <a:schemeClr val="tx1"/>
                          </a:solidFill>
                          <a:latin typeface="Cambria Math" panose="02040503050406030204" pitchFamily="18" charset="0"/>
                          <a:cs typeface="Calibri" panose="020F0502020204030204" pitchFamily="34" charset="0"/>
                        </a:rPr>
                        <m:t>𝐹</m:t>
                      </m:r>
                    </m:oMath>
                  </m:oMathPara>
                </a14:m>
                <a:endParaRPr lang="fr-FR" sz="2000" dirty="0">
                  <a:solidFill>
                    <a:schemeClr val="tx1"/>
                  </a:solidFill>
                  <a:latin typeface="Calibri" panose="020F0502020204030204" pitchFamily="34" charset="0"/>
                  <a:cs typeface="Calibri" panose="020F0502020204030204" pitchFamily="34" charset="0"/>
                </a:endParaRPr>
              </a:p>
            </p:txBody>
          </p:sp>
        </mc:Choice>
        <mc:Fallback xmlns="">
          <p:sp>
            <p:nvSpPr>
              <p:cNvPr id="11" name="ZoneTexte 10">
                <a:extLst>
                  <a:ext uri="{FF2B5EF4-FFF2-40B4-BE49-F238E27FC236}">
                    <a16:creationId xmlns:a16="http://schemas.microsoft.com/office/drawing/2014/main" id="{63B50A98-1BBF-E4A7-2574-F9C838EA2C82}"/>
                  </a:ext>
                </a:extLst>
              </p:cNvPr>
              <p:cNvSpPr txBox="1">
                <a:spLocks noRot="1" noChangeAspect="1" noMove="1" noResize="1" noEditPoints="1" noAdjustHandles="1" noChangeArrowheads="1" noChangeShapeType="1" noTextEdit="1"/>
              </p:cNvSpPr>
              <p:nvPr/>
            </p:nvSpPr>
            <p:spPr>
              <a:xfrm>
                <a:off x="2395912" y="5268816"/>
                <a:ext cx="686724" cy="400110"/>
              </a:xfrm>
              <a:prstGeom prst="rect">
                <a:avLst/>
              </a:prstGeom>
              <a:blipFill>
                <a:blip r:embed="rId8"/>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2" name="ZoneTexte 11">
                <a:extLst>
                  <a:ext uri="{FF2B5EF4-FFF2-40B4-BE49-F238E27FC236}">
                    <a16:creationId xmlns:a16="http://schemas.microsoft.com/office/drawing/2014/main" id="{3B0269E7-6EDF-EAF0-D19B-5D7C2B820A12}"/>
                  </a:ext>
                </a:extLst>
              </p:cNvPr>
              <p:cNvSpPr txBox="1"/>
              <p:nvPr/>
            </p:nvSpPr>
            <p:spPr>
              <a:xfrm>
                <a:off x="2395912" y="5965011"/>
                <a:ext cx="686724" cy="400110"/>
              </a:xfrm>
              <a:prstGeom prst="rect">
                <a:avLst/>
              </a:prstGeom>
              <a:solidFill>
                <a:schemeClr val="bg2"/>
              </a:solidFill>
            </p:spPr>
            <p:txBody>
              <a:bodyPr wrap="square" rtlCol="0">
                <a:spAutoFit/>
              </a:bodyPr>
              <a:lstStyle>
                <a:defPPr>
                  <a:defRPr lang="fr-FR"/>
                </a:defPPr>
                <a:lvl1pPr>
                  <a:defRPr sz="2000" b="0" i="1">
                    <a:latin typeface="Cambria Math" panose="02040503050406030204" pitchFamily="18" charset="0"/>
                    <a:cs typeface="Calibri" panose="020F0502020204030204" pitchFamily="34" charset="0"/>
                  </a:defRPr>
                </a:lvl1pPr>
              </a:lstStyle>
              <a:p>
                <a:pPr/>
                <a14:m>
                  <m:oMathPara xmlns:m="http://schemas.openxmlformats.org/officeDocument/2006/math">
                    <m:oMathParaPr>
                      <m:jc m:val="centerGroup"/>
                    </m:oMathParaPr>
                    <m:oMath xmlns:m="http://schemas.openxmlformats.org/officeDocument/2006/math">
                      <m:r>
                        <a:rPr lang="fr-FR" b="0" i="1" smtClean="0">
                          <a:solidFill>
                            <a:schemeClr val="tx1"/>
                          </a:solidFill>
                          <a:latin typeface="Cambria Math" panose="02040503050406030204" pitchFamily="18" charset="0"/>
                        </a:rPr>
                        <m:t>𝐺</m:t>
                      </m:r>
                    </m:oMath>
                  </m:oMathPara>
                </a14:m>
                <a:endParaRPr lang="fr-FR" dirty="0">
                  <a:solidFill>
                    <a:schemeClr val="tx1"/>
                  </a:solidFill>
                </a:endParaRPr>
              </a:p>
            </p:txBody>
          </p:sp>
        </mc:Choice>
        <mc:Fallback xmlns="">
          <p:sp>
            <p:nvSpPr>
              <p:cNvPr id="12" name="ZoneTexte 11">
                <a:extLst>
                  <a:ext uri="{FF2B5EF4-FFF2-40B4-BE49-F238E27FC236}">
                    <a16:creationId xmlns:a16="http://schemas.microsoft.com/office/drawing/2014/main" id="{3B0269E7-6EDF-EAF0-D19B-5D7C2B820A12}"/>
                  </a:ext>
                </a:extLst>
              </p:cNvPr>
              <p:cNvSpPr txBox="1">
                <a:spLocks noRot="1" noChangeAspect="1" noMove="1" noResize="1" noEditPoints="1" noAdjustHandles="1" noChangeArrowheads="1" noChangeShapeType="1" noTextEdit="1"/>
              </p:cNvSpPr>
              <p:nvPr/>
            </p:nvSpPr>
            <p:spPr>
              <a:xfrm>
                <a:off x="2395912" y="5965011"/>
                <a:ext cx="686724" cy="400110"/>
              </a:xfrm>
              <a:prstGeom prst="rect">
                <a:avLst/>
              </a:prstGeom>
              <a:blipFill>
                <a:blip r:embed="rId9"/>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3" name="ZoneTexte 12">
                <a:extLst>
                  <a:ext uri="{FF2B5EF4-FFF2-40B4-BE49-F238E27FC236}">
                    <a16:creationId xmlns:a16="http://schemas.microsoft.com/office/drawing/2014/main" id="{9BFB9098-5516-0BA3-DE33-C0C7CB223E36}"/>
                  </a:ext>
                </a:extLst>
              </p:cNvPr>
              <p:cNvSpPr txBox="1"/>
              <p:nvPr/>
            </p:nvSpPr>
            <p:spPr>
              <a:xfrm>
                <a:off x="4650739" y="4738876"/>
                <a:ext cx="686724" cy="400110"/>
              </a:xfrm>
              <a:prstGeom prst="rect">
                <a:avLst/>
              </a:prstGeom>
              <a:solidFill>
                <a:schemeClr val="bg2"/>
              </a:solidFill>
            </p:spPr>
            <p:txBody>
              <a:bodyPr wrap="square" rtlCol="0">
                <a:spAutoFit/>
              </a:bodyPr>
              <a:lstStyle>
                <a:defPPr>
                  <a:defRPr lang="fr-FR"/>
                </a:defPPr>
                <a:lvl1pPr>
                  <a:defRPr sz="2000" b="0" i="1">
                    <a:latin typeface="Cambria Math" panose="02040503050406030204" pitchFamily="18" charset="0"/>
                    <a:cs typeface="Calibri" panose="020F0502020204030204" pitchFamily="34" charset="0"/>
                  </a:defRPr>
                </a:lvl1pPr>
              </a:lstStyle>
              <a:p>
                <a:pPr/>
                <a14:m>
                  <m:oMathPara xmlns:m="http://schemas.openxmlformats.org/officeDocument/2006/math">
                    <m:oMathParaPr>
                      <m:jc m:val="centerGroup"/>
                    </m:oMathParaPr>
                    <m:oMath xmlns:m="http://schemas.openxmlformats.org/officeDocument/2006/math">
                      <m:r>
                        <a:rPr lang="fr-FR" b="0" i="1" smtClean="0">
                          <a:solidFill>
                            <a:schemeClr val="tx1"/>
                          </a:solidFill>
                          <a:latin typeface="Cambria Math" panose="02040503050406030204" pitchFamily="18" charset="0"/>
                        </a:rPr>
                        <m:t>𝐴</m:t>
                      </m:r>
                    </m:oMath>
                  </m:oMathPara>
                </a14:m>
                <a:endParaRPr lang="fr-FR" dirty="0">
                  <a:solidFill>
                    <a:schemeClr val="tx1"/>
                  </a:solidFill>
                </a:endParaRPr>
              </a:p>
            </p:txBody>
          </p:sp>
        </mc:Choice>
        <mc:Fallback xmlns="">
          <p:sp>
            <p:nvSpPr>
              <p:cNvPr id="13" name="ZoneTexte 12">
                <a:extLst>
                  <a:ext uri="{FF2B5EF4-FFF2-40B4-BE49-F238E27FC236}">
                    <a16:creationId xmlns:a16="http://schemas.microsoft.com/office/drawing/2014/main" id="{9BFB9098-5516-0BA3-DE33-C0C7CB223E36}"/>
                  </a:ext>
                </a:extLst>
              </p:cNvPr>
              <p:cNvSpPr txBox="1">
                <a:spLocks noRot="1" noChangeAspect="1" noMove="1" noResize="1" noEditPoints="1" noAdjustHandles="1" noChangeArrowheads="1" noChangeShapeType="1" noTextEdit="1"/>
              </p:cNvSpPr>
              <p:nvPr/>
            </p:nvSpPr>
            <p:spPr>
              <a:xfrm>
                <a:off x="4650739" y="4738876"/>
                <a:ext cx="686724" cy="400110"/>
              </a:xfrm>
              <a:prstGeom prst="rect">
                <a:avLst/>
              </a:prstGeom>
              <a:blipFill>
                <a:blip r:embed="rId10"/>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4" name="ZoneTexte 13">
                <a:extLst>
                  <a:ext uri="{FF2B5EF4-FFF2-40B4-BE49-F238E27FC236}">
                    <a16:creationId xmlns:a16="http://schemas.microsoft.com/office/drawing/2014/main" id="{9F195A1D-EA2A-36C7-2880-1B7FD6C5FB91}"/>
                  </a:ext>
                </a:extLst>
              </p:cNvPr>
              <p:cNvSpPr txBox="1"/>
              <p:nvPr/>
            </p:nvSpPr>
            <p:spPr>
              <a:xfrm>
                <a:off x="4636883" y="5369258"/>
                <a:ext cx="686724" cy="400110"/>
              </a:xfrm>
              <a:prstGeom prst="rect">
                <a:avLst/>
              </a:prstGeom>
              <a:solidFill>
                <a:schemeClr val="bg2"/>
              </a:solidFill>
            </p:spPr>
            <p:txBody>
              <a:bodyPr wrap="square" rtlCol="0">
                <a:spAutoFit/>
              </a:bodyPr>
              <a:lstStyle>
                <a:defPPr>
                  <a:defRPr lang="fr-FR"/>
                </a:defPPr>
                <a:lvl1pPr>
                  <a:defRPr sz="2000" b="0" i="1">
                    <a:latin typeface="Cambria Math" panose="02040503050406030204" pitchFamily="18" charset="0"/>
                    <a:cs typeface="Calibri" panose="020F0502020204030204" pitchFamily="34" charset="0"/>
                  </a:defRPr>
                </a:lvl1pPr>
              </a:lstStyle>
              <a:p>
                <a:pPr/>
                <a14:m>
                  <m:oMathPara xmlns:m="http://schemas.openxmlformats.org/officeDocument/2006/math">
                    <m:oMathParaPr>
                      <m:jc m:val="centerGroup"/>
                    </m:oMathParaPr>
                    <m:oMath xmlns:m="http://schemas.openxmlformats.org/officeDocument/2006/math">
                      <m:r>
                        <a:rPr lang="fr-FR" b="0" i="1" smtClean="0">
                          <a:solidFill>
                            <a:schemeClr val="tx1"/>
                          </a:solidFill>
                          <a:latin typeface="Cambria Math" panose="02040503050406030204" pitchFamily="18" charset="0"/>
                        </a:rPr>
                        <m:t>𝐶</m:t>
                      </m:r>
                    </m:oMath>
                  </m:oMathPara>
                </a14:m>
                <a:endParaRPr lang="fr-FR" dirty="0">
                  <a:solidFill>
                    <a:schemeClr val="tx1"/>
                  </a:solidFill>
                </a:endParaRPr>
              </a:p>
            </p:txBody>
          </p:sp>
        </mc:Choice>
        <mc:Fallback xmlns="">
          <p:sp>
            <p:nvSpPr>
              <p:cNvPr id="14" name="ZoneTexte 13">
                <a:extLst>
                  <a:ext uri="{FF2B5EF4-FFF2-40B4-BE49-F238E27FC236}">
                    <a16:creationId xmlns:a16="http://schemas.microsoft.com/office/drawing/2014/main" id="{9F195A1D-EA2A-36C7-2880-1B7FD6C5FB91}"/>
                  </a:ext>
                </a:extLst>
              </p:cNvPr>
              <p:cNvSpPr txBox="1">
                <a:spLocks noRot="1" noChangeAspect="1" noMove="1" noResize="1" noEditPoints="1" noAdjustHandles="1" noChangeArrowheads="1" noChangeShapeType="1" noTextEdit="1"/>
              </p:cNvSpPr>
              <p:nvPr/>
            </p:nvSpPr>
            <p:spPr>
              <a:xfrm>
                <a:off x="4636883" y="5369258"/>
                <a:ext cx="686724" cy="400110"/>
              </a:xfrm>
              <a:prstGeom prst="rect">
                <a:avLst/>
              </a:prstGeom>
              <a:blipFill>
                <a:blip r:embed="rId11"/>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5" name="ZoneTexte 14">
                <a:extLst>
                  <a:ext uri="{FF2B5EF4-FFF2-40B4-BE49-F238E27FC236}">
                    <a16:creationId xmlns:a16="http://schemas.microsoft.com/office/drawing/2014/main" id="{99ECCD69-E62B-95DB-3BD2-F1E0032A57D0}"/>
                  </a:ext>
                </a:extLst>
              </p:cNvPr>
              <p:cNvSpPr txBox="1"/>
              <p:nvPr/>
            </p:nvSpPr>
            <p:spPr>
              <a:xfrm>
                <a:off x="4612636" y="5978862"/>
                <a:ext cx="686724" cy="400110"/>
              </a:xfrm>
              <a:prstGeom prst="rect">
                <a:avLst/>
              </a:prstGeom>
              <a:solidFill>
                <a:schemeClr val="bg2"/>
              </a:solidFill>
            </p:spPr>
            <p:txBody>
              <a:bodyPr wrap="square" rtlCol="0">
                <a:spAutoFit/>
              </a:bodyPr>
              <a:lstStyle>
                <a:defPPr>
                  <a:defRPr lang="fr-FR"/>
                </a:defPPr>
                <a:lvl1pPr>
                  <a:defRPr sz="2000" b="0" i="1">
                    <a:latin typeface="Cambria Math" panose="02040503050406030204" pitchFamily="18" charset="0"/>
                    <a:cs typeface="Calibri" panose="020F0502020204030204" pitchFamily="34" charset="0"/>
                  </a:defRPr>
                </a:lvl1pPr>
              </a:lstStyle>
              <a:p>
                <a:pPr/>
                <a14:m>
                  <m:oMathPara xmlns:m="http://schemas.openxmlformats.org/officeDocument/2006/math">
                    <m:oMathParaPr>
                      <m:jc m:val="centerGroup"/>
                    </m:oMathParaPr>
                    <m:oMath xmlns:m="http://schemas.openxmlformats.org/officeDocument/2006/math">
                      <m:r>
                        <a:rPr lang="fr-FR" b="0" i="1" smtClean="0">
                          <a:solidFill>
                            <a:schemeClr val="tx1"/>
                          </a:solidFill>
                          <a:latin typeface="Cambria Math" panose="02040503050406030204" pitchFamily="18" charset="0"/>
                        </a:rPr>
                        <m:t>𝐵</m:t>
                      </m:r>
                    </m:oMath>
                  </m:oMathPara>
                </a14:m>
                <a:endParaRPr lang="fr-FR" dirty="0">
                  <a:solidFill>
                    <a:schemeClr val="tx1"/>
                  </a:solidFill>
                </a:endParaRPr>
              </a:p>
            </p:txBody>
          </p:sp>
        </mc:Choice>
        <mc:Fallback xmlns="">
          <p:sp>
            <p:nvSpPr>
              <p:cNvPr id="15" name="ZoneTexte 14">
                <a:extLst>
                  <a:ext uri="{FF2B5EF4-FFF2-40B4-BE49-F238E27FC236}">
                    <a16:creationId xmlns:a16="http://schemas.microsoft.com/office/drawing/2014/main" id="{99ECCD69-E62B-95DB-3BD2-F1E0032A57D0}"/>
                  </a:ext>
                </a:extLst>
              </p:cNvPr>
              <p:cNvSpPr txBox="1">
                <a:spLocks noRot="1" noChangeAspect="1" noMove="1" noResize="1" noEditPoints="1" noAdjustHandles="1" noChangeArrowheads="1" noChangeShapeType="1" noTextEdit="1"/>
              </p:cNvSpPr>
              <p:nvPr/>
            </p:nvSpPr>
            <p:spPr>
              <a:xfrm>
                <a:off x="4612636" y="5978862"/>
                <a:ext cx="686724" cy="400110"/>
              </a:xfrm>
              <a:prstGeom prst="rect">
                <a:avLst/>
              </a:prstGeom>
              <a:blipFill>
                <a:blip r:embed="rId12"/>
                <a:stretch>
                  <a:fillRect/>
                </a:stretch>
              </a:blipFill>
            </p:spPr>
            <p:txBody>
              <a:bodyPr/>
              <a:lstStyle/>
              <a:p>
                <a:r>
                  <a:rPr lang="fr-FR">
                    <a:noFill/>
                  </a:rPr>
                  <a:t> </a:t>
                </a:r>
              </a:p>
            </p:txBody>
          </p:sp>
        </mc:Fallback>
      </mc:AlternateContent>
      <p:cxnSp>
        <p:nvCxnSpPr>
          <p:cNvPr id="18" name="Connecteur droit avec flèche 17">
            <a:extLst>
              <a:ext uri="{FF2B5EF4-FFF2-40B4-BE49-F238E27FC236}">
                <a16:creationId xmlns:a16="http://schemas.microsoft.com/office/drawing/2014/main" id="{DADBA03C-8C35-8FFD-5E79-0DBB685DD31B}"/>
              </a:ext>
            </a:extLst>
          </p:cNvPr>
          <p:cNvCxnSpPr>
            <a:cxnSpLocks/>
          </p:cNvCxnSpPr>
          <p:nvPr/>
        </p:nvCxnSpPr>
        <p:spPr>
          <a:xfrm flipV="1">
            <a:off x="3455209" y="4938931"/>
            <a:ext cx="826421" cy="6926"/>
          </a:xfrm>
          <a:prstGeom prst="straightConnector1">
            <a:avLst/>
          </a:prstGeom>
          <a:ln>
            <a:headEnd type="triangle"/>
            <a:tailEnd type="triangle"/>
          </a:ln>
        </p:spPr>
        <p:style>
          <a:lnRef idx="1">
            <a:schemeClr val="accent2"/>
          </a:lnRef>
          <a:fillRef idx="0">
            <a:schemeClr val="accent2"/>
          </a:fillRef>
          <a:effectRef idx="0">
            <a:schemeClr val="accent2"/>
          </a:effectRef>
          <a:fontRef idx="minor">
            <a:schemeClr val="tx1"/>
          </a:fontRef>
        </p:style>
      </p:cxnSp>
      <p:cxnSp>
        <p:nvCxnSpPr>
          <p:cNvPr id="19" name="Connecteur droit avec flèche 18">
            <a:extLst>
              <a:ext uri="{FF2B5EF4-FFF2-40B4-BE49-F238E27FC236}">
                <a16:creationId xmlns:a16="http://schemas.microsoft.com/office/drawing/2014/main" id="{B0AE4885-619C-FB20-D453-790B923C16C8}"/>
              </a:ext>
            </a:extLst>
          </p:cNvPr>
          <p:cNvCxnSpPr>
            <a:cxnSpLocks/>
          </p:cNvCxnSpPr>
          <p:nvPr/>
        </p:nvCxnSpPr>
        <p:spPr>
          <a:xfrm flipV="1">
            <a:off x="3472526" y="5506967"/>
            <a:ext cx="826421" cy="6926"/>
          </a:xfrm>
          <a:prstGeom prst="straightConnector1">
            <a:avLst/>
          </a:prstGeom>
          <a:ln>
            <a:headEnd type="triangle"/>
            <a:tailEnd type="triangle"/>
          </a:ln>
        </p:spPr>
        <p:style>
          <a:lnRef idx="1">
            <a:schemeClr val="accent2"/>
          </a:lnRef>
          <a:fillRef idx="0">
            <a:schemeClr val="accent2"/>
          </a:fillRef>
          <a:effectRef idx="0">
            <a:schemeClr val="accent2"/>
          </a:effectRef>
          <a:fontRef idx="minor">
            <a:schemeClr val="tx1"/>
          </a:fontRef>
        </p:style>
      </p:cxnSp>
      <p:cxnSp>
        <p:nvCxnSpPr>
          <p:cNvPr id="20" name="Connecteur droit avec flèche 19">
            <a:extLst>
              <a:ext uri="{FF2B5EF4-FFF2-40B4-BE49-F238E27FC236}">
                <a16:creationId xmlns:a16="http://schemas.microsoft.com/office/drawing/2014/main" id="{D8C34FEE-F378-2465-CEE6-D6890076E3AF}"/>
              </a:ext>
            </a:extLst>
          </p:cNvPr>
          <p:cNvCxnSpPr>
            <a:cxnSpLocks/>
          </p:cNvCxnSpPr>
          <p:nvPr/>
        </p:nvCxnSpPr>
        <p:spPr>
          <a:xfrm flipV="1">
            <a:off x="3448279" y="6158133"/>
            <a:ext cx="826421" cy="6926"/>
          </a:xfrm>
          <a:prstGeom prst="straightConnector1">
            <a:avLst/>
          </a:prstGeom>
          <a:ln>
            <a:headEnd type="triangle"/>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961111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1000"/>
                                        <p:tgtEl>
                                          <p:spTgt spid="12"/>
                                        </p:tgtEl>
                                      </p:cBhvr>
                                    </p:animEffect>
                                    <p:anim calcmode="lin" valueType="num">
                                      <p:cBhvr>
                                        <p:cTn id="32" dur="1000" fill="hold"/>
                                        <p:tgtEl>
                                          <p:spTgt spid="12"/>
                                        </p:tgtEl>
                                        <p:attrNameLst>
                                          <p:attrName>ppt_x</p:attrName>
                                        </p:attrNameLst>
                                      </p:cBhvr>
                                      <p:tavLst>
                                        <p:tav tm="0">
                                          <p:val>
                                            <p:strVal val="#ppt_x"/>
                                          </p:val>
                                        </p:tav>
                                        <p:tav tm="100000">
                                          <p:val>
                                            <p:strVal val="#ppt_x"/>
                                          </p:val>
                                        </p:tav>
                                      </p:tavLst>
                                    </p:anim>
                                    <p:anim calcmode="lin" valueType="num">
                                      <p:cBhvr>
                                        <p:cTn id="33" dur="1000" fill="hold"/>
                                        <p:tgtEl>
                                          <p:spTgt spid="12"/>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1000"/>
                                        <p:tgtEl>
                                          <p:spTgt spid="15"/>
                                        </p:tgtEl>
                                      </p:cBhvr>
                                    </p:animEffect>
                                    <p:anim calcmode="lin" valueType="num">
                                      <p:cBhvr>
                                        <p:cTn id="37" dur="1000" fill="hold"/>
                                        <p:tgtEl>
                                          <p:spTgt spid="15"/>
                                        </p:tgtEl>
                                        <p:attrNameLst>
                                          <p:attrName>ppt_x</p:attrName>
                                        </p:attrNameLst>
                                      </p:cBhvr>
                                      <p:tavLst>
                                        <p:tav tm="0">
                                          <p:val>
                                            <p:strVal val="#ppt_x"/>
                                          </p:val>
                                        </p:tav>
                                        <p:tav tm="100000">
                                          <p:val>
                                            <p:strVal val="#ppt_x"/>
                                          </p:val>
                                        </p:tav>
                                      </p:tavLst>
                                    </p:anim>
                                    <p:anim calcmode="lin" valueType="num">
                                      <p:cBhvr>
                                        <p:cTn id="3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CFA97-95F8-D298-AAB0-A9889DC54616}"/>
              </a:ext>
            </a:extLst>
          </p:cNvPr>
          <p:cNvSpPr>
            <a:spLocks noGrp="1"/>
          </p:cNvSpPr>
          <p:nvPr>
            <p:ph type="title"/>
          </p:nvPr>
        </p:nvSpPr>
        <p:spPr/>
        <p:txBody>
          <a:bodyPr/>
          <a:lstStyle/>
          <a:p>
            <a:r>
              <a:rPr lang="fr-FR" dirty="0"/>
              <a:t>Nous voulons savoir si deux triangles sont congrus quand ils ont deux côtés égaux et les angles  compris entre ces deux côtés sont de même mesure.</a:t>
            </a:r>
          </a:p>
        </p:txBody>
      </p:sp>
      <p:sp>
        <p:nvSpPr>
          <p:cNvPr id="4" name="Content Placeholder 3">
            <a:extLst>
              <a:ext uri="{FF2B5EF4-FFF2-40B4-BE49-F238E27FC236}">
                <a16:creationId xmlns:a16="http://schemas.microsoft.com/office/drawing/2014/main" id="{1E8D059B-E1E9-7E0A-1426-60A682D8939E}"/>
              </a:ext>
            </a:extLst>
          </p:cNvPr>
          <p:cNvSpPr>
            <a:spLocks noGrp="1"/>
          </p:cNvSpPr>
          <p:nvPr>
            <p:ph sz="quarter" idx="11"/>
          </p:nvPr>
        </p:nvSpPr>
        <p:spPr/>
        <p:txBody>
          <a:bodyPr/>
          <a:lstStyle/>
          <a:p>
            <a:r>
              <a:rPr lang="fr-FR" dirty="0"/>
              <a:t>L’enseignant donne 30s aux élèves pour réfléchir, puis invite deux ou trois d'entre eux à répondre.</a:t>
            </a:r>
          </a:p>
        </p:txBody>
      </p:sp>
      <p:grpSp>
        <p:nvGrpSpPr>
          <p:cNvPr id="9" name="Groupe 8">
            <a:extLst>
              <a:ext uri="{FF2B5EF4-FFF2-40B4-BE49-F238E27FC236}">
                <a16:creationId xmlns:a16="http://schemas.microsoft.com/office/drawing/2014/main" id="{59C6A76D-C609-3FCD-D2FB-7EF6C1A89715}"/>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6E733ED-3E1B-8B45-8882-A23FF61BE2F5}"/>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2300CD8D-D1F0-2A4E-0066-8B7DA65EA39D}"/>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6" name="Image 5" descr="Une image contenant texte, ligne, capture d’écran, Tracé&#10;&#10;Le contenu généré par l’IA peut être incorrect.">
            <a:extLst>
              <a:ext uri="{FF2B5EF4-FFF2-40B4-BE49-F238E27FC236}">
                <a16:creationId xmlns:a16="http://schemas.microsoft.com/office/drawing/2014/main" id="{C9936DC3-A197-C588-065C-35ED9E3F752E}"/>
              </a:ext>
            </a:extLst>
          </p:cNvPr>
          <p:cNvPicPr>
            <a:picLocks noChangeAspect="1"/>
          </p:cNvPicPr>
          <p:nvPr/>
        </p:nvPicPr>
        <p:blipFill>
          <a:blip r:embed="rId3"/>
          <a:stretch>
            <a:fillRect/>
          </a:stretch>
        </p:blipFill>
        <p:spPr>
          <a:xfrm>
            <a:off x="275474" y="1488111"/>
            <a:ext cx="11715487" cy="3881778"/>
          </a:xfrm>
          <a:prstGeom prst="rect">
            <a:avLst/>
          </a:prstGeom>
        </p:spPr>
      </p:pic>
    </p:spTree>
    <p:extLst>
      <p:ext uri="{BB962C8B-B14F-4D97-AF65-F5344CB8AC3E}">
        <p14:creationId xmlns:p14="http://schemas.microsoft.com/office/powerpoint/2010/main" val="37942262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79C2D-56E3-AA5F-F175-B2A2874DD12F}"/>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13951647-318E-DFA9-10D3-75A80F7445F8}"/>
                  </a:ext>
                </a:extLst>
              </p:cNvPr>
              <p:cNvSpPr>
                <a:spLocks noGrp="1"/>
              </p:cNvSpPr>
              <p:nvPr>
                <p:ph type="title"/>
              </p:nvPr>
            </p:nvSpPr>
            <p:spPr/>
            <p:txBody>
              <a:bodyPr/>
              <a:lstStyle/>
              <a:p>
                <a:r>
                  <a:rPr kumimoji="0" lang="fr-FR" sz="1600" b="1" i="0" u="none" strike="noStrike" kern="1200" cap="none" spc="0" normalizeH="0" baseline="0" noProof="0" dirty="0">
                    <a:ln>
                      <a:noFill/>
                    </a:ln>
                    <a:solidFill>
                      <a:prstClr val="black"/>
                    </a:solidFill>
                    <a:effectLst/>
                    <a:uLnTx/>
                    <a:uFillTx/>
                    <a:latin typeface="Calibri" panose="020F0502020204030204" pitchFamily="34" charset="0"/>
                    <a:ea typeface="+mj-ea"/>
                    <a:cs typeface="Calibri" panose="020F0502020204030204" pitchFamily="34" charset="0"/>
                  </a:rPr>
                  <a:t>Nous construisons le triangle </a:t>
                </a:r>
                <a14:m>
                  <m:oMath xmlns:m="http://schemas.openxmlformats.org/officeDocument/2006/math">
                    <m:r>
                      <a:rPr kumimoji="0" lang="fr-FR" sz="1600" b="1"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m:t>
                    </m:r>
                  </m:oMath>
                </a14:m>
                <a:r>
                  <a:rPr kumimoji="0" lang="fr-FR" sz="1600" b="1" i="0" u="none" strike="noStrike" kern="1200" cap="none" spc="0" normalizeH="0" baseline="0" noProof="0" dirty="0">
                    <a:ln>
                      <a:noFill/>
                    </a:ln>
                    <a:solidFill>
                      <a:prstClr val="black"/>
                    </a:solidFill>
                    <a:effectLst/>
                    <a:uLnTx/>
                    <a:uFillTx/>
                    <a:latin typeface="Calibri" panose="020F0502020204030204" pitchFamily="34" charset="0"/>
                    <a:ea typeface="+mj-ea"/>
                    <a:cs typeface="Calibri" panose="020F0502020204030204" pitchFamily="34" charset="0"/>
                  </a:rPr>
                  <a:t>DEF, puis nous comparons les angles et les longueurs des côtés des deux triangles</a:t>
                </a:r>
                <a:endParaRPr lang="fr-FR" dirty="0"/>
              </a:p>
            </p:txBody>
          </p:sp>
        </mc:Choice>
        <mc:Fallback xmlns="">
          <p:sp>
            <p:nvSpPr>
              <p:cNvPr id="2" name="Title 1">
                <a:extLst>
                  <a:ext uri="{FF2B5EF4-FFF2-40B4-BE49-F238E27FC236}">
                    <a16:creationId xmlns:a16="http://schemas.microsoft.com/office/drawing/2014/main" id="{13951647-318E-DFA9-10D3-75A80F7445F8}"/>
                  </a:ext>
                </a:extLst>
              </p:cNvPr>
              <p:cNvSpPr>
                <a:spLocks noGrp="1" noRot="1" noChangeAspect="1" noMove="1" noResize="1" noEditPoints="1" noAdjustHandles="1" noChangeArrowheads="1" noChangeShapeType="1" noTextEdit="1"/>
              </p:cNvSpPr>
              <p:nvPr>
                <p:ph type="title"/>
              </p:nvPr>
            </p:nvSpPr>
            <p:spPr>
              <a:blipFill>
                <a:blip r:embed="rId2"/>
                <a:stretch>
                  <a:fillRect l="-347" t="-22727" b="-38636"/>
                </a:stretch>
              </a:blipFill>
            </p:spPr>
            <p:txBody>
              <a:bodyPr/>
              <a:lstStyle/>
              <a:p>
                <a:r>
                  <a:rPr lang="fr-FR">
                    <a:noFill/>
                  </a:rPr>
                  <a:t> </a:t>
                </a:r>
              </a:p>
            </p:txBody>
          </p:sp>
        </mc:Fallback>
      </mc:AlternateContent>
      <p:sp>
        <p:nvSpPr>
          <p:cNvPr id="4" name="Content Placeholder 3">
            <a:extLst>
              <a:ext uri="{FF2B5EF4-FFF2-40B4-BE49-F238E27FC236}">
                <a16:creationId xmlns:a16="http://schemas.microsoft.com/office/drawing/2014/main" id="{8E106E6A-E39B-F0DB-7A69-9BEFAB65055B}"/>
              </a:ext>
            </a:extLst>
          </p:cNvPr>
          <p:cNvSpPr>
            <a:spLocks noGrp="1"/>
          </p:cNvSpPr>
          <p:nvPr>
            <p:ph sz="quarter" idx="11"/>
          </p:nvPr>
        </p:nvSpPr>
        <p:spPr/>
        <p:txBody>
          <a:bodyPr/>
          <a:lstStyle/>
          <a:p>
            <a:r>
              <a:rPr lang="fr-FR" dirty="0"/>
              <a:t>L’enseignant affiche et explique les réponses.</a:t>
            </a:r>
          </a:p>
        </p:txBody>
      </p:sp>
      <p:pic>
        <p:nvPicPr>
          <p:cNvPr id="17" name="Image 8">
            <a:extLst>
              <a:ext uri="{FF2B5EF4-FFF2-40B4-BE49-F238E27FC236}">
                <a16:creationId xmlns:a16="http://schemas.microsoft.com/office/drawing/2014/main" id="{7EBE11A9-8DD5-4B26-33EC-E558E01D0EF9}"/>
              </a:ext>
            </a:extLst>
          </p:cNvPr>
          <p:cNvPicPr>
            <a:picLocks noChangeAspect="1"/>
          </p:cNvPicPr>
          <p:nvPr/>
        </p:nvPicPr>
        <p:blipFill>
          <a:blip r:embed="rId3"/>
          <a:stretch>
            <a:fillRect/>
          </a:stretch>
        </p:blipFill>
        <p:spPr>
          <a:xfrm>
            <a:off x="11645716" y="505406"/>
            <a:ext cx="325863" cy="325863"/>
          </a:xfrm>
          <a:prstGeom prst="rect">
            <a:avLst/>
          </a:prstGeom>
        </p:spPr>
      </p:pic>
      <p:pic>
        <p:nvPicPr>
          <p:cNvPr id="5" name="Image 4" descr="Une image contenant texte, ligne, capture d’écran, Tracé&#10;&#10;Le contenu généré par l’IA peut être incorrect.">
            <a:extLst>
              <a:ext uri="{FF2B5EF4-FFF2-40B4-BE49-F238E27FC236}">
                <a16:creationId xmlns:a16="http://schemas.microsoft.com/office/drawing/2014/main" id="{438CCBA4-77D5-9DA1-BBAF-A68323884AAD}"/>
              </a:ext>
            </a:extLst>
          </p:cNvPr>
          <p:cNvPicPr>
            <a:picLocks noChangeAspect="1"/>
          </p:cNvPicPr>
          <p:nvPr/>
        </p:nvPicPr>
        <p:blipFill>
          <a:blip r:embed="rId4"/>
          <a:stretch>
            <a:fillRect/>
          </a:stretch>
        </p:blipFill>
        <p:spPr>
          <a:xfrm>
            <a:off x="275474" y="1488111"/>
            <a:ext cx="11715487" cy="3881778"/>
          </a:xfrm>
          <a:prstGeom prst="rect">
            <a:avLst/>
          </a:prstGeom>
        </p:spPr>
      </p:pic>
      <p:cxnSp>
        <p:nvCxnSpPr>
          <p:cNvPr id="10" name="Connecteur droit 9">
            <a:extLst>
              <a:ext uri="{FF2B5EF4-FFF2-40B4-BE49-F238E27FC236}">
                <a16:creationId xmlns:a16="http://schemas.microsoft.com/office/drawing/2014/main" id="{65912692-1948-9237-7D95-3C72993B1E0F}"/>
              </a:ext>
            </a:extLst>
          </p:cNvPr>
          <p:cNvCxnSpPr>
            <a:cxnSpLocks/>
          </p:cNvCxnSpPr>
          <p:nvPr/>
        </p:nvCxnSpPr>
        <p:spPr>
          <a:xfrm flipH="1">
            <a:off x="9102436" y="3685310"/>
            <a:ext cx="441268" cy="886690"/>
          </a:xfrm>
          <a:prstGeom prst="line">
            <a:avLst/>
          </a:prstGeom>
        </p:spPr>
        <p:style>
          <a:lnRef idx="2">
            <a:schemeClr val="accent1"/>
          </a:lnRef>
          <a:fillRef idx="0">
            <a:schemeClr val="accent1"/>
          </a:fillRef>
          <a:effectRef idx="1">
            <a:schemeClr val="accent1"/>
          </a:effectRef>
          <a:fontRef idx="minor">
            <a:schemeClr val="tx1"/>
          </a:fontRef>
        </p:style>
      </p:cxnSp>
      <p:cxnSp>
        <p:nvCxnSpPr>
          <p:cNvPr id="21" name="Connecteur droit 20">
            <a:extLst>
              <a:ext uri="{FF2B5EF4-FFF2-40B4-BE49-F238E27FC236}">
                <a16:creationId xmlns:a16="http://schemas.microsoft.com/office/drawing/2014/main" id="{D78072F1-FEA3-66FF-632B-5B76690C6630}"/>
              </a:ext>
            </a:extLst>
          </p:cNvPr>
          <p:cNvCxnSpPr>
            <a:cxnSpLocks/>
          </p:cNvCxnSpPr>
          <p:nvPr/>
        </p:nvCxnSpPr>
        <p:spPr>
          <a:xfrm>
            <a:off x="9528946" y="3654137"/>
            <a:ext cx="1439487" cy="886690"/>
          </a:xfrm>
          <a:prstGeom prst="line">
            <a:avLst/>
          </a:prstGeom>
        </p:spPr>
        <p:style>
          <a:lnRef idx="2">
            <a:schemeClr val="accent1"/>
          </a:lnRef>
          <a:fillRef idx="0">
            <a:schemeClr val="accent1"/>
          </a:fillRef>
          <a:effectRef idx="1">
            <a:schemeClr val="accent1"/>
          </a:effectRef>
          <a:fontRef idx="minor">
            <a:schemeClr val="tx1"/>
          </a:fontRef>
        </p:style>
      </p:cxnSp>
      <p:sp>
        <p:nvSpPr>
          <p:cNvPr id="25" name="ZoneTexte 24">
            <a:extLst>
              <a:ext uri="{FF2B5EF4-FFF2-40B4-BE49-F238E27FC236}">
                <a16:creationId xmlns:a16="http://schemas.microsoft.com/office/drawing/2014/main" id="{656C938D-3AF4-74E2-1260-E73F546FAA01}"/>
              </a:ext>
            </a:extLst>
          </p:cNvPr>
          <p:cNvSpPr txBox="1"/>
          <p:nvPr/>
        </p:nvSpPr>
        <p:spPr>
          <a:xfrm>
            <a:off x="8967329" y="4215430"/>
            <a:ext cx="226825" cy="523220"/>
          </a:xfrm>
          <a:prstGeom prst="rect">
            <a:avLst/>
          </a:prstGeom>
          <a:noFill/>
        </p:spPr>
        <p:txBody>
          <a:bodyPr wrap="square" rtlCol="0">
            <a:spAutoFit/>
          </a:bodyPr>
          <a:lstStyle/>
          <a:p>
            <a:pPr algn="l"/>
            <a:r>
              <a:rPr lang="fr-FR" sz="2800" dirty="0">
                <a:latin typeface="Calibri" panose="020F0502020204030204" pitchFamily="34" charset="0"/>
                <a:cs typeface="Calibri" panose="020F0502020204030204" pitchFamily="34" charset="0"/>
              </a:rPr>
              <a:t>.</a:t>
            </a:r>
          </a:p>
        </p:txBody>
      </p:sp>
      <p:sp>
        <p:nvSpPr>
          <p:cNvPr id="26" name="ZoneTexte 25">
            <a:extLst>
              <a:ext uri="{FF2B5EF4-FFF2-40B4-BE49-F238E27FC236}">
                <a16:creationId xmlns:a16="http://schemas.microsoft.com/office/drawing/2014/main" id="{95F33FA2-9D89-F8FA-156E-745A99BA8875}"/>
              </a:ext>
            </a:extLst>
          </p:cNvPr>
          <p:cNvSpPr txBox="1"/>
          <p:nvPr/>
        </p:nvSpPr>
        <p:spPr>
          <a:xfrm>
            <a:off x="8923120" y="4546754"/>
            <a:ext cx="294463"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F</a:t>
            </a:r>
          </a:p>
        </p:txBody>
      </p:sp>
      <p:sp>
        <p:nvSpPr>
          <p:cNvPr id="27" name="ZoneTexte 26">
            <a:extLst>
              <a:ext uri="{FF2B5EF4-FFF2-40B4-BE49-F238E27FC236}">
                <a16:creationId xmlns:a16="http://schemas.microsoft.com/office/drawing/2014/main" id="{AC85D077-DC91-EE05-0C88-59EB1B570B7E}"/>
              </a:ext>
            </a:extLst>
          </p:cNvPr>
          <p:cNvSpPr txBox="1"/>
          <p:nvPr/>
        </p:nvSpPr>
        <p:spPr>
          <a:xfrm>
            <a:off x="10844630" y="4203854"/>
            <a:ext cx="226825" cy="523220"/>
          </a:xfrm>
          <a:prstGeom prst="rect">
            <a:avLst/>
          </a:prstGeom>
          <a:noFill/>
        </p:spPr>
        <p:txBody>
          <a:bodyPr wrap="square" rtlCol="0">
            <a:spAutoFit/>
          </a:bodyPr>
          <a:lstStyle/>
          <a:p>
            <a:pPr algn="l"/>
            <a:r>
              <a:rPr lang="fr-FR" sz="2800" dirty="0">
                <a:latin typeface="Calibri" panose="020F0502020204030204" pitchFamily="34" charset="0"/>
                <a:cs typeface="Calibri" panose="020F0502020204030204" pitchFamily="34" charset="0"/>
              </a:rPr>
              <a:t>.</a:t>
            </a:r>
          </a:p>
        </p:txBody>
      </p:sp>
      <p:sp>
        <p:nvSpPr>
          <p:cNvPr id="28" name="ZoneTexte 27">
            <a:extLst>
              <a:ext uri="{FF2B5EF4-FFF2-40B4-BE49-F238E27FC236}">
                <a16:creationId xmlns:a16="http://schemas.microsoft.com/office/drawing/2014/main" id="{24455038-66A7-7DCB-633E-FA7344D65656}"/>
              </a:ext>
            </a:extLst>
          </p:cNvPr>
          <p:cNvSpPr txBox="1"/>
          <p:nvPr/>
        </p:nvSpPr>
        <p:spPr>
          <a:xfrm>
            <a:off x="10844630" y="4546754"/>
            <a:ext cx="294463"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E</a:t>
            </a:r>
          </a:p>
        </p:txBody>
      </p:sp>
      <p:cxnSp>
        <p:nvCxnSpPr>
          <p:cNvPr id="29" name="Connecteur droit 28">
            <a:extLst>
              <a:ext uri="{FF2B5EF4-FFF2-40B4-BE49-F238E27FC236}">
                <a16:creationId xmlns:a16="http://schemas.microsoft.com/office/drawing/2014/main" id="{7C15B043-624D-8FA6-3149-C0BACBE05B9B}"/>
              </a:ext>
            </a:extLst>
          </p:cNvPr>
          <p:cNvCxnSpPr>
            <a:cxnSpLocks/>
          </p:cNvCxnSpPr>
          <p:nvPr/>
        </p:nvCxnSpPr>
        <p:spPr>
          <a:xfrm>
            <a:off x="9080741" y="4567536"/>
            <a:ext cx="192151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7" name="Connecteur droit 36">
            <a:extLst>
              <a:ext uri="{FF2B5EF4-FFF2-40B4-BE49-F238E27FC236}">
                <a16:creationId xmlns:a16="http://schemas.microsoft.com/office/drawing/2014/main" id="{EB4A3552-2076-44DC-B0EB-38304A0ABAAE}"/>
              </a:ext>
            </a:extLst>
          </p:cNvPr>
          <p:cNvCxnSpPr>
            <a:cxnSpLocks/>
          </p:cNvCxnSpPr>
          <p:nvPr/>
        </p:nvCxnSpPr>
        <p:spPr>
          <a:xfrm flipH="1" flipV="1">
            <a:off x="9166686" y="4203854"/>
            <a:ext cx="155838" cy="124334"/>
          </a:xfrm>
          <a:prstGeom prst="line">
            <a:avLst/>
          </a:prstGeom>
        </p:spPr>
        <p:style>
          <a:lnRef idx="2">
            <a:schemeClr val="dk1"/>
          </a:lnRef>
          <a:fillRef idx="0">
            <a:schemeClr val="dk1"/>
          </a:fillRef>
          <a:effectRef idx="1">
            <a:schemeClr val="dk1"/>
          </a:effectRef>
          <a:fontRef idx="minor">
            <a:schemeClr val="tx1"/>
          </a:fontRef>
        </p:style>
      </p:cxnSp>
      <p:grpSp>
        <p:nvGrpSpPr>
          <p:cNvPr id="50" name="Groupe 49">
            <a:extLst>
              <a:ext uri="{FF2B5EF4-FFF2-40B4-BE49-F238E27FC236}">
                <a16:creationId xmlns:a16="http://schemas.microsoft.com/office/drawing/2014/main" id="{994E24F4-EB2C-0B3A-8552-DFB2B165E2A5}"/>
              </a:ext>
            </a:extLst>
          </p:cNvPr>
          <p:cNvGrpSpPr/>
          <p:nvPr/>
        </p:nvGrpSpPr>
        <p:grpSpPr>
          <a:xfrm rot="5822704">
            <a:off x="10230739" y="4078689"/>
            <a:ext cx="152631" cy="108675"/>
            <a:chOff x="8544560" y="5812700"/>
            <a:chExt cx="152631" cy="108675"/>
          </a:xfrm>
        </p:grpSpPr>
        <p:cxnSp>
          <p:nvCxnSpPr>
            <p:cNvPr id="34" name="Connecteur droit 33">
              <a:extLst>
                <a:ext uri="{FF2B5EF4-FFF2-40B4-BE49-F238E27FC236}">
                  <a16:creationId xmlns:a16="http://schemas.microsoft.com/office/drawing/2014/main" id="{B1392350-AB1D-E694-EAE4-5B923D8291B6}"/>
                </a:ext>
              </a:extLst>
            </p:cNvPr>
            <p:cNvCxnSpPr>
              <a:cxnSpLocks/>
            </p:cNvCxnSpPr>
            <p:nvPr/>
          </p:nvCxnSpPr>
          <p:spPr>
            <a:xfrm>
              <a:off x="8544560" y="5852160"/>
              <a:ext cx="131849" cy="69215"/>
            </a:xfrm>
            <a:prstGeom prst="line">
              <a:avLst/>
            </a:prstGeom>
          </p:spPr>
          <p:style>
            <a:lnRef idx="2">
              <a:schemeClr val="dk1"/>
            </a:lnRef>
            <a:fillRef idx="0">
              <a:schemeClr val="dk1"/>
            </a:fillRef>
            <a:effectRef idx="1">
              <a:schemeClr val="dk1"/>
            </a:effectRef>
            <a:fontRef idx="minor">
              <a:schemeClr val="tx1"/>
            </a:fontRef>
          </p:style>
        </p:cxnSp>
        <p:cxnSp>
          <p:nvCxnSpPr>
            <p:cNvPr id="38" name="Connecteur droit 37">
              <a:extLst>
                <a:ext uri="{FF2B5EF4-FFF2-40B4-BE49-F238E27FC236}">
                  <a16:creationId xmlns:a16="http://schemas.microsoft.com/office/drawing/2014/main" id="{C4D2D219-C030-9BED-E42C-E7C0AB789ED1}"/>
                </a:ext>
              </a:extLst>
            </p:cNvPr>
            <p:cNvCxnSpPr>
              <a:cxnSpLocks/>
            </p:cNvCxnSpPr>
            <p:nvPr/>
          </p:nvCxnSpPr>
          <p:spPr>
            <a:xfrm>
              <a:off x="8565342" y="5812700"/>
              <a:ext cx="131849" cy="69215"/>
            </a:xfrm>
            <a:prstGeom prst="line">
              <a:avLst/>
            </a:prstGeom>
          </p:spPr>
          <p:style>
            <a:lnRef idx="2">
              <a:schemeClr val="dk1"/>
            </a:lnRef>
            <a:fillRef idx="0">
              <a:schemeClr val="dk1"/>
            </a:fillRef>
            <a:effectRef idx="1">
              <a:schemeClr val="dk1"/>
            </a:effectRef>
            <a:fontRef idx="minor">
              <a:schemeClr val="tx1"/>
            </a:fontRef>
          </p:style>
        </p:cxnSp>
      </p:grpSp>
      <p:grpSp>
        <p:nvGrpSpPr>
          <p:cNvPr id="45" name="Groupe 44">
            <a:extLst>
              <a:ext uri="{FF2B5EF4-FFF2-40B4-BE49-F238E27FC236}">
                <a16:creationId xmlns:a16="http://schemas.microsoft.com/office/drawing/2014/main" id="{6F847BD9-78A6-CBE0-7721-C00EA21C2218}"/>
              </a:ext>
            </a:extLst>
          </p:cNvPr>
          <p:cNvGrpSpPr/>
          <p:nvPr/>
        </p:nvGrpSpPr>
        <p:grpSpPr>
          <a:xfrm rot="14399663">
            <a:off x="7429906" y="4471634"/>
            <a:ext cx="204586" cy="191803"/>
            <a:chOff x="10276378" y="5871581"/>
            <a:chExt cx="204586" cy="191803"/>
          </a:xfrm>
        </p:grpSpPr>
        <p:cxnSp>
          <p:nvCxnSpPr>
            <p:cNvPr id="41" name="Connecteur droit 40">
              <a:extLst>
                <a:ext uri="{FF2B5EF4-FFF2-40B4-BE49-F238E27FC236}">
                  <a16:creationId xmlns:a16="http://schemas.microsoft.com/office/drawing/2014/main" id="{E6A49F57-6F52-5003-CC89-D6A4325E4219}"/>
                </a:ext>
              </a:extLst>
            </p:cNvPr>
            <p:cNvCxnSpPr>
              <a:cxnSpLocks/>
            </p:cNvCxnSpPr>
            <p:nvPr/>
          </p:nvCxnSpPr>
          <p:spPr>
            <a:xfrm>
              <a:off x="10307555" y="5931823"/>
              <a:ext cx="131849" cy="69215"/>
            </a:xfrm>
            <a:prstGeom prst="line">
              <a:avLst/>
            </a:prstGeom>
          </p:spPr>
          <p:style>
            <a:lnRef idx="2">
              <a:schemeClr val="dk1"/>
            </a:lnRef>
            <a:fillRef idx="0">
              <a:schemeClr val="dk1"/>
            </a:fillRef>
            <a:effectRef idx="1">
              <a:schemeClr val="dk1"/>
            </a:effectRef>
            <a:fontRef idx="minor">
              <a:schemeClr val="tx1"/>
            </a:fontRef>
          </p:style>
        </p:cxnSp>
        <p:cxnSp>
          <p:nvCxnSpPr>
            <p:cNvPr id="43" name="Connecteur droit 42">
              <a:extLst>
                <a:ext uri="{FF2B5EF4-FFF2-40B4-BE49-F238E27FC236}">
                  <a16:creationId xmlns:a16="http://schemas.microsoft.com/office/drawing/2014/main" id="{1FA4537F-2596-F903-1ABC-939C1496BA7B}"/>
                </a:ext>
              </a:extLst>
            </p:cNvPr>
            <p:cNvCxnSpPr>
              <a:cxnSpLocks/>
            </p:cNvCxnSpPr>
            <p:nvPr/>
          </p:nvCxnSpPr>
          <p:spPr>
            <a:xfrm>
              <a:off x="10276378" y="5994169"/>
              <a:ext cx="131849" cy="69215"/>
            </a:xfrm>
            <a:prstGeom prst="line">
              <a:avLst/>
            </a:prstGeom>
          </p:spPr>
          <p:style>
            <a:lnRef idx="2">
              <a:schemeClr val="dk1"/>
            </a:lnRef>
            <a:fillRef idx="0">
              <a:schemeClr val="dk1"/>
            </a:fillRef>
            <a:effectRef idx="1">
              <a:schemeClr val="dk1"/>
            </a:effectRef>
            <a:fontRef idx="minor">
              <a:schemeClr val="tx1"/>
            </a:fontRef>
          </p:style>
        </p:cxnSp>
        <p:cxnSp>
          <p:nvCxnSpPr>
            <p:cNvPr id="44" name="Connecteur droit 43">
              <a:extLst>
                <a:ext uri="{FF2B5EF4-FFF2-40B4-BE49-F238E27FC236}">
                  <a16:creationId xmlns:a16="http://schemas.microsoft.com/office/drawing/2014/main" id="{0D663035-BCE8-21E5-E40A-815D67D655ED}"/>
                </a:ext>
              </a:extLst>
            </p:cNvPr>
            <p:cNvCxnSpPr>
              <a:cxnSpLocks/>
            </p:cNvCxnSpPr>
            <p:nvPr/>
          </p:nvCxnSpPr>
          <p:spPr>
            <a:xfrm>
              <a:off x="10349115" y="5871581"/>
              <a:ext cx="131849" cy="69215"/>
            </a:xfrm>
            <a:prstGeom prst="line">
              <a:avLst/>
            </a:prstGeom>
          </p:spPr>
          <p:style>
            <a:lnRef idx="2">
              <a:schemeClr val="dk1"/>
            </a:lnRef>
            <a:fillRef idx="0">
              <a:schemeClr val="dk1"/>
            </a:fillRef>
            <a:effectRef idx="1">
              <a:schemeClr val="dk1"/>
            </a:effectRef>
            <a:fontRef idx="minor">
              <a:schemeClr val="tx1"/>
            </a:fontRef>
          </p:style>
        </p:cxnSp>
      </p:grpSp>
      <p:grpSp>
        <p:nvGrpSpPr>
          <p:cNvPr id="46" name="Groupe 45">
            <a:extLst>
              <a:ext uri="{FF2B5EF4-FFF2-40B4-BE49-F238E27FC236}">
                <a16:creationId xmlns:a16="http://schemas.microsoft.com/office/drawing/2014/main" id="{59876C68-EDC2-A7BD-AF9E-1E186BDEE8A0}"/>
              </a:ext>
            </a:extLst>
          </p:cNvPr>
          <p:cNvGrpSpPr/>
          <p:nvPr/>
        </p:nvGrpSpPr>
        <p:grpSpPr>
          <a:xfrm rot="3771124">
            <a:off x="9811022" y="4496390"/>
            <a:ext cx="204586" cy="191803"/>
            <a:chOff x="10276378" y="5871581"/>
            <a:chExt cx="204586" cy="191803"/>
          </a:xfrm>
        </p:grpSpPr>
        <p:cxnSp>
          <p:nvCxnSpPr>
            <p:cNvPr id="47" name="Connecteur droit 46">
              <a:extLst>
                <a:ext uri="{FF2B5EF4-FFF2-40B4-BE49-F238E27FC236}">
                  <a16:creationId xmlns:a16="http://schemas.microsoft.com/office/drawing/2014/main" id="{0D6A4841-4D47-15E7-4EF4-257B28C626B4}"/>
                </a:ext>
              </a:extLst>
            </p:cNvPr>
            <p:cNvCxnSpPr>
              <a:cxnSpLocks/>
            </p:cNvCxnSpPr>
            <p:nvPr/>
          </p:nvCxnSpPr>
          <p:spPr>
            <a:xfrm>
              <a:off x="10307555" y="5931823"/>
              <a:ext cx="131849" cy="69215"/>
            </a:xfrm>
            <a:prstGeom prst="line">
              <a:avLst/>
            </a:prstGeom>
          </p:spPr>
          <p:style>
            <a:lnRef idx="2">
              <a:schemeClr val="dk1"/>
            </a:lnRef>
            <a:fillRef idx="0">
              <a:schemeClr val="dk1"/>
            </a:fillRef>
            <a:effectRef idx="1">
              <a:schemeClr val="dk1"/>
            </a:effectRef>
            <a:fontRef idx="minor">
              <a:schemeClr val="tx1"/>
            </a:fontRef>
          </p:style>
        </p:cxnSp>
        <p:cxnSp>
          <p:nvCxnSpPr>
            <p:cNvPr id="48" name="Connecteur droit 47">
              <a:extLst>
                <a:ext uri="{FF2B5EF4-FFF2-40B4-BE49-F238E27FC236}">
                  <a16:creationId xmlns:a16="http://schemas.microsoft.com/office/drawing/2014/main" id="{2D48AFDF-233C-2108-D109-609B4F971692}"/>
                </a:ext>
              </a:extLst>
            </p:cNvPr>
            <p:cNvCxnSpPr>
              <a:cxnSpLocks/>
            </p:cNvCxnSpPr>
            <p:nvPr/>
          </p:nvCxnSpPr>
          <p:spPr>
            <a:xfrm>
              <a:off x="10276378" y="5994169"/>
              <a:ext cx="131849" cy="69215"/>
            </a:xfrm>
            <a:prstGeom prst="line">
              <a:avLst/>
            </a:prstGeom>
          </p:spPr>
          <p:style>
            <a:lnRef idx="2">
              <a:schemeClr val="dk1"/>
            </a:lnRef>
            <a:fillRef idx="0">
              <a:schemeClr val="dk1"/>
            </a:fillRef>
            <a:effectRef idx="1">
              <a:schemeClr val="dk1"/>
            </a:effectRef>
            <a:fontRef idx="minor">
              <a:schemeClr val="tx1"/>
            </a:fontRef>
          </p:style>
        </p:cxnSp>
        <p:cxnSp>
          <p:nvCxnSpPr>
            <p:cNvPr id="49" name="Connecteur droit 48">
              <a:extLst>
                <a:ext uri="{FF2B5EF4-FFF2-40B4-BE49-F238E27FC236}">
                  <a16:creationId xmlns:a16="http://schemas.microsoft.com/office/drawing/2014/main" id="{5C1BA7BA-52C1-5561-9C4A-EB17275A0921}"/>
                </a:ext>
              </a:extLst>
            </p:cNvPr>
            <p:cNvCxnSpPr>
              <a:cxnSpLocks/>
            </p:cNvCxnSpPr>
            <p:nvPr/>
          </p:nvCxnSpPr>
          <p:spPr>
            <a:xfrm>
              <a:off x="10349115" y="5871581"/>
              <a:ext cx="131849" cy="69215"/>
            </a:xfrm>
            <a:prstGeom prst="line">
              <a:avLst/>
            </a:prstGeom>
          </p:spPr>
          <p:style>
            <a:lnRef idx="2">
              <a:schemeClr val="dk1"/>
            </a:lnRef>
            <a:fillRef idx="0">
              <a:schemeClr val="dk1"/>
            </a:fillRef>
            <a:effectRef idx="1">
              <a:schemeClr val="dk1"/>
            </a:effectRef>
            <a:fontRef idx="minor">
              <a:schemeClr val="tx1"/>
            </a:fontRef>
          </p:style>
        </p:cxnSp>
      </p:grpSp>
      <p:sp>
        <p:nvSpPr>
          <p:cNvPr id="53" name="Arc 52">
            <a:extLst>
              <a:ext uri="{FF2B5EF4-FFF2-40B4-BE49-F238E27FC236}">
                <a16:creationId xmlns:a16="http://schemas.microsoft.com/office/drawing/2014/main" id="{A9561994-0E70-563D-2147-C605303E3F8F}"/>
              </a:ext>
            </a:extLst>
          </p:cNvPr>
          <p:cNvSpPr/>
          <p:nvPr/>
        </p:nvSpPr>
        <p:spPr>
          <a:xfrm rot="2410673">
            <a:off x="6068922" y="4183890"/>
            <a:ext cx="914400" cy="914400"/>
          </a:xfrm>
          <a:prstGeom prst="arc">
            <a:avLst>
              <a:gd name="adj1" fmla="val 16200000"/>
              <a:gd name="adj2" fmla="val 18601816"/>
            </a:avLst>
          </a:prstGeom>
        </p:spPr>
        <p:style>
          <a:lnRef idx="3">
            <a:schemeClr val="accent3"/>
          </a:lnRef>
          <a:fillRef idx="0">
            <a:schemeClr val="accent3"/>
          </a:fillRef>
          <a:effectRef idx="2">
            <a:schemeClr val="accent3"/>
          </a:effectRef>
          <a:fontRef idx="minor">
            <a:schemeClr val="tx1"/>
          </a:fontRef>
        </p:style>
        <p:txBody>
          <a:bodyPr rtlCol="0" anchor="ctr"/>
          <a:lstStyle/>
          <a:p>
            <a:pPr algn="ctr"/>
            <a:endParaRPr lang="fr-FR"/>
          </a:p>
        </p:txBody>
      </p:sp>
      <p:sp>
        <p:nvSpPr>
          <p:cNvPr id="54" name="Arc 53">
            <a:extLst>
              <a:ext uri="{FF2B5EF4-FFF2-40B4-BE49-F238E27FC236}">
                <a16:creationId xmlns:a16="http://schemas.microsoft.com/office/drawing/2014/main" id="{40E46BB0-3B70-55A3-B8BC-FFA083F7F86D}"/>
              </a:ext>
            </a:extLst>
          </p:cNvPr>
          <p:cNvSpPr/>
          <p:nvPr/>
        </p:nvSpPr>
        <p:spPr>
          <a:xfrm rot="2410673">
            <a:off x="8475902" y="4213939"/>
            <a:ext cx="914400" cy="914400"/>
          </a:xfrm>
          <a:prstGeom prst="arc">
            <a:avLst>
              <a:gd name="adj1" fmla="val 16200000"/>
              <a:gd name="adj2" fmla="val 18601816"/>
            </a:avLst>
          </a:prstGeom>
        </p:spPr>
        <p:style>
          <a:lnRef idx="3">
            <a:schemeClr val="accent3"/>
          </a:lnRef>
          <a:fillRef idx="0">
            <a:schemeClr val="accent3"/>
          </a:fillRef>
          <a:effectRef idx="2">
            <a:schemeClr val="accent3"/>
          </a:effectRef>
          <a:fontRef idx="minor">
            <a:schemeClr val="tx1"/>
          </a:fontRef>
        </p:style>
        <p:txBody>
          <a:bodyPr rtlCol="0" anchor="ctr"/>
          <a:lstStyle/>
          <a:p>
            <a:pPr algn="ctr"/>
            <a:endParaRPr lang="fr-FR"/>
          </a:p>
        </p:txBody>
      </p:sp>
      <p:sp>
        <p:nvSpPr>
          <p:cNvPr id="55" name="Arc 54">
            <a:extLst>
              <a:ext uri="{FF2B5EF4-FFF2-40B4-BE49-F238E27FC236}">
                <a16:creationId xmlns:a16="http://schemas.microsoft.com/office/drawing/2014/main" id="{21B1ACFF-E255-27E4-0361-371B95480CFB}"/>
              </a:ext>
            </a:extLst>
          </p:cNvPr>
          <p:cNvSpPr/>
          <p:nvPr/>
        </p:nvSpPr>
        <p:spPr>
          <a:xfrm rot="12515009">
            <a:off x="8031209" y="4019839"/>
            <a:ext cx="914400" cy="914400"/>
          </a:xfrm>
          <a:prstGeom prst="arc">
            <a:avLst>
              <a:gd name="adj1" fmla="val 19030094"/>
              <a:gd name="adj2" fmla="val 0"/>
            </a:avLst>
          </a:prstGeom>
        </p:spPr>
        <p:style>
          <a:lnRef idx="2">
            <a:schemeClr val="accent5"/>
          </a:lnRef>
          <a:fillRef idx="0">
            <a:schemeClr val="accent5"/>
          </a:fillRef>
          <a:effectRef idx="1">
            <a:schemeClr val="accent5"/>
          </a:effectRef>
          <a:fontRef idx="minor">
            <a:schemeClr val="tx1"/>
          </a:fontRef>
        </p:style>
        <p:txBody>
          <a:bodyPr rtlCol="0" anchor="ctr"/>
          <a:lstStyle/>
          <a:p>
            <a:pPr algn="ctr"/>
            <a:endParaRPr lang="fr-FR"/>
          </a:p>
        </p:txBody>
      </p:sp>
      <p:sp>
        <p:nvSpPr>
          <p:cNvPr id="56" name="Arc 55">
            <a:extLst>
              <a:ext uri="{FF2B5EF4-FFF2-40B4-BE49-F238E27FC236}">
                <a16:creationId xmlns:a16="http://schemas.microsoft.com/office/drawing/2014/main" id="{8C8836FF-A9C0-159A-F0AD-CAC7EAE7F7A8}"/>
              </a:ext>
            </a:extLst>
          </p:cNvPr>
          <p:cNvSpPr/>
          <p:nvPr/>
        </p:nvSpPr>
        <p:spPr>
          <a:xfrm rot="12515009">
            <a:off x="10417658" y="3985201"/>
            <a:ext cx="914400" cy="914400"/>
          </a:xfrm>
          <a:prstGeom prst="arc">
            <a:avLst>
              <a:gd name="adj1" fmla="val 19030094"/>
              <a:gd name="adj2" fmla="val 0"/>
            </a:avLst>
          </a:prstGeom>
        </p:spPr>
        <p:style>
          <a:lnRef idx="2">
            <a:schemeClr val="accent5"/>
          </a:lnRef>
          <a:fillRef idx="0">
            <a:schemeClr val="accent5"/>
          </a:fillRef>
          <a:effectRef idx="1">
            <a:schemeClr val="accent5"/>
          </a:effectRef>
          <a:fontRef idx="minor">
            <a:schemeClr val="tx1"/>
          </a:fontRef>
        </p:style>
        <p:txBody>
          <a:bodyPr rtlCol="0" anchor="ctr"/>
          <a:lstStyle/>
          <a:p>
            <a:pPr algn="ctr"/>
            <a:endParaRPr lang="fr-FR"/>
          </a:p>
        </p:txBody>
      </p:sp>
      <p:sp>
        <p:nvSpPr>
          <p:cNvPr id="57" name="ZoneTexte 56">
            <a:extLst>
              <a:ext uri="{FF2B5EF4-FFF2-40B4-BE49-F238E27FC236}">
                <a16:creationId xmlns:a16="http://schemas.microsoft.com/office/drawing/2014/main" id="{1C1F54D7-8AEB-C532-12D3-42C8962C6F57}"/>
              </a:ext>
            </a:extLst>
          </p:cNvPr>
          <p:cNvSpPr txBox="1"/>
          <p:nvPr/>
        </p:nvSpPr>
        <p:spPr>
          <a:xfrm>
            <a:off x="1410701" y="4587191"/>
            <a:ext cx="1288580"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congrus</a:t>
            </a:r>
          </a:p>
        </p:txBody>
      </p:sp>
      <p:sp>
        <p:nvSpPr>
          <p:cNvPr id="3" name="ZoneTexte 2">
            <a:extLst>
              <a:ext uri="{FF2B5EF4-FFF2-40B4-BE49-F238E27FC236}">
                <a16:creationId xmlns:a16="http://schemas.microsoft.com/office/drawing/2014/main" id="{28D9A4D2-2498-DFDD-6CF4-1D3435885786}"/>
              </a:ext>
            </a:extLst>
          </p:cNvPr>
          <p:cNvSpPr txBox="1"/>
          <p:nvPr/>
        </p:nvSpPr>
        <p:spPr>
          <a:xfrm>
            <a:off x="3288410" y="5556351"/>
            <a:ext cx="4730543" cy="400110"/>
          </a:xfrm>
          <a:prstGeom prst="rect">
            <a:avLst/>
          </a:prstGeom>
          <a:noFill/>
        </p:spPr>
        <p:txBody>
          <a:bodyPr wrap="square" rtlCol="0">
            <a:spAutoFit/>
          </a:bodyPr>
          <a:lstStyle/>
          <a:p>
            <a:pPr algn="l"/>
            <a:r>
              <a:rPr lang="fr-FR" sz="2000" b="1" dirty="0">
                <a:latin typeface="Calibri" panose="020F0502020204030204" pitchFamily="34" charset="0"/>
                <a:cs typeface="Calibri" panose="020F0502020204030204" pitchFamily="34" charset="0"/>
              </a:rPr>
              <a:t>Conclusion: les deux triangles sont congrus</a:t>
            </a:r>
          </a:p>
        </p:txBody>
      </p:sp>
      <p:sp>
        <p:nvSpPr>
          <p:cNvPr id="6" name="Rectangle 5">
            <a:extLst>
              <a:ext uri="{FF2B5EF4-FFF2-40B4-BE49-F238E27FC236}">
                <a16:creationId xmlns:a16="http://schemas.microsoft.com/office/drawing/2014/main" id="{80096512-888B-42DE-CEBF-075994E3DB79}"/>
              </a:ext>
            </a:extLst>
          </p:cNvPr>
          <p:cNvSpPr/>
          <p:nvPr/>
        </p:nvSpPr>
        <p:spPr>
          <a:xfrm>
            <a:off x="3166310" y="5359959"/>
            <a:ext cx="4935770" cy="845502"/>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2737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fade">
                                      <p:cBhvr>
                                        <p:cTn id="12" dur="1000"/>
                                        <p:tgtEl>
                                          <p:spTgt spid="37"/>
                                        </p:tgtEl>
                                      </p:cBhvr>
                                    </p:animEffect>
                                    <p:anim calcmode="lin" valueType="num">
                                      <p:cBhvr>
                                        <p:cTn id="13" dur="1000" fill="hold"/>
                                        <p:tgtEl>
                                          <p:spTgt spid="37"/>
                                        </p:tgtEl>
                                        <p:attrNameLst>
                                          <p:attrName>ppt_x</p:attrName>
                                        </p:attrNameLst>
                                      </p:cBhvr>
                                      <p:tavLst>
                                        <p:tav tm="0">
                                          <p:val>
                                            <p:strVal val="#ppt_x"/>
                                          </p:val>
                                        </p:tav>
                                        <p:tav tm="100000">
                                          <p:val>
                                            <p:strVal val="#ppt_x"/>
                                          </p:val>
                                        </p:tav>
                                      </p:tavLst>
                                    </p:anim>
                                    <p:anim calcmode="lin" valueType="num">
                                      <p:cBhvr>
                                        <p:cTn id="14"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1000"/>
                                        <p:tgtEl>
                                          <p:spTgt spid="21"/>
                                        </p:tgtEl>
                                      </p:cBhvr>
                                    </p:animEffect>
                                    <p:anim calcmode="lin" valueType="num">
                                      <p:cBhvr>
                                        <p:cTn id="20" dur="1000" fill="hold"/>
                                        <p:tgtEl>
                                          <p:spTgt spid="21"/>
                                        </p:tgtEl>
                                        <p:attrNameLst>
                                          <p:attrName>ppt_x</p:attrName>
                                        </p:attrNameLst>
                                      </p:cBhvr>
                                      <p:tavLst>
                                        <p:tav tm="0">
                                          <p:val>
                                            <p:strVal val="#ppt_x"/>
                                          </p:val>
                                        </p:tav>
                                        <p:tav tm="100000">
                                          <p:val>
                                            <p:strVal val="#ppt_x"/>
                                          </p:val>
                                        </p:tav>
                                      </p:tavLst>
                                    </p:anim>
                                    <p:anim calcmode="lin" valueType="num">
                                      <p:cBhvr>
                                        <p:cTn id="21" dur="1000" fill="hold"/>
                                        <p:tgtEl>
                                          <p:spTgt spid="21"/>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50"/>
                                        </p:tgtEl>
                                        <p:attrNameLst>
                                          <p:attrName>style.visibility</p:attrName>
                                        </p:attrNameLst>
                                      </p:cBhvr>
                                      <p:to>
                                        <p:strVal val="visible"/>
                                      </p:to>
                                    </p:set>
                                    <p:animEffect transition="in" filter="fade">
                                      <p:cBhvr>
                                        <p:cTn id="24" dur="1000"/>
                                        <p:tgtEl>
                                          <p:spTgt spid="50"/>
                                        </p:tgtEl>
                                      </p:cBhvr>
                                    </p:animEffect>
                                    <p:anim calcmode="lin" valueType="num">
                                      <p:cBhvr>
                                        <p:cTn id="25" dur="1000" fill="hold"/>
                                        <p:tgtEl>
                                          <p:spTgt spid="50"/>
                                        </p:tgtEl>
                                        <p:attrNameLst>
                                          <p:attrName>ppt_x</p:attrName>
                                        </p:attrNameLst>
                                      </p:cBhvr>
                                      <p:tavLst>
                                        <p:tav tm="0">
                                          <p:val>
                                            <p:strVal val="#ppt_x"/>
                                          </p:val>
                                        </p:tav>
                                        <p:tav tm="100000">
                                          <p:val>
                                            <p:strVal val="#ppt_x"/>
                                          </p:val>
                                        </p:tav>
                                      </p:tavLst>
                                    </p:anim>
                                    <p:anim calcmode="lin" valueType="num">
                                      <p:cBhvr>
                                        <p:cTn id="26"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fade">
                                      <p:cBhvr>
                                        <p:cTn id="31" dur="1000"/>
                                        <p:tgtEl>
                                          <p:spTgt spid="29"/>
                                        </p:tgtEl>
                                      </p:cBhvr>
                                    </p:animEffect>
                                    <p:anim calcmode="lin" valueType="num">
                                      <p:cBhvr>
                                        <p:cTn id="32" dur="1000" fill="hold"/>
                                        <p:tgtEl>
                                          <p:spTgt spid="29"/>
                                        </p:tgtEl>
                                        <p:attrNameLst>
                                          <p:attrName>ppt_x</p:attrName>
                                        </p:attrNameLst>
                                      </p:cBhvr>
                                      <p:tavLst>
                                        <p:tav tm="0">
                                          <p:val>
                                            <p:strVal val="#ppt_x"/>
                                          </p:val>
                                        </p:tav>
                                        <p:tav tm="100000">
                                          <p:val>
                                            <p:strVal val="#ppt_x"/>
                                          </p:val>
                                        </p:tav>
                                      </p:tavLst>
                                    </p:anim>
                                    <p:anim calcmode="lin" valueType="num">
                                      <p:cBhvr>
                                        <p:cTn id="33"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45"/>
                                        </p:tgtEl>
                                        <p:attrNameLst>
                                          <p:attrName>style.visibility</p:attrName>
                                        </p:attrNameLst>
                                      </p:cBhvr>
                                      <p:to>
                                        <p:strVal val="visible"/>
                                      </p:to>
                                    </p:set>
                                    <p:animEffect transition="in" filter="fade">
                                      <p:cBhvr>
                                        <p:cTn id="38" dur="1000"/>
                                        <p:tgtEl>
                                          <p:spTgt spid="45"/>
                                        </p:tgtEl>
                                      </p:cBhvr>
                                    </p:animEffect>
                                    <p:anim calcmode="lin" valueType="num">
                                      <p:cBhvr>
                                        <p:cTn id="39" dur="1000" fill="hold"/>
                                        <p:tgtEl>
                                          <p:spTgt spid="45"/>
                                        </p:tgtEl>
                                        <p:attrNameLst>
                                          <p:attrName>ppt_x</p:attrName>
                                        </p:attrNameLst>
                                      </p:cBhvr>
                                      <p:tavLst>
                                        <p:tav tm="0">
                                          <p:val>
                                            <p:strVal val="#ppt_x"/>
                                          </p:val>
                                        </p:tav>
                                        <p:tav tm="100000">
                                          <p:val>
                                            <p:strVal val="#ppt_x"/>
                                          </p:val>
                                        </p:tav>
                                      </p:tavLst>
                                    </p:anim>
                                    <p:anim calcmode="lin" valueType="num">
                                      <p:cBhvr>
                                        <p:cTn id="40" dur="1000" fill="hold"/>
                                        <p:tgtEl>
                                          <p:spTgt spid="45"/>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46"/>
                                        </p:tgtEl>
                                        <p:attrNameLst>
                                          <p:attrName>style.visibility</p:attrName>
                                        </p:attrNameLst>
                                      </p:cBhvr>
                                      <p:to>
                                        <p:strVal val="visible"/>
                                      </p:to>
                                    </p:set>
                                    <p:animEffect transition="in" filter="fade">
                                      <p:cBhvr>
                                        <p:cTn id="43" dur="1000"/>
                                        <p:tgtEl>
                                          <p:spTgt spid="46"/>
                                        </p:tgtEl>
                                      </p:cBhvr>
                                    </p:animEffect>
                                    <p:anim calcmode="lin" valueType="num">
                                      <p:cBhvr>
                                        <p:cTn id="44" dur="1000" fill="hold"/>
                                        <p:tgtEl>
                                          <p:spTgt spid="46"/>
                                        </p:tgtEl>
                                        <p:attrNameLst>
                                          <p:attrName>ppt_x</p:attrName>
                                        </p:attrNameLst>
                                      </p:cBhvr>
                                      <p:tavLst>
                                        <p:tav tm="0">
                                          <p:val>
                                            <p:strVal val="#ppt_x"/>
                                          </p:val>
                                        </p:tav>
                                        <p:tav tm="100000">
                                          <p:val>
                                            <p:strVal val="#ppt_x"/>
                                          </p:val>
                                        </p:tav>
                                      </p:tavLst>
                                    </p:anim>
                                    <p:anim calcmode="lin" valueType="num">
                                      <p:cBhvr>
                                        <p:cTn id="45"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53"/>
                                        </p:tgtEl>
                                        <p:attrNameLst>
                                          <p:attrName>style.visibility</p:attrName>
                                        </p:attrNameLst>
                                      </p:cBhvr>
                                      <p:to>
                                        <p:strVal val="visible"/>
                                      </p:to>
                                    </p:set>
                                    <p:animEffect transition="in" filter="fade">
                                      <p:cBhvr>
                                        <p:cTn id="50" dur="1000"/>
                                        <p:tgtEl>
                                          <p:spTgt spid="53"/>
                                        </p:tgtEl>
                                      </p:cBhvr>
                                    </p:animEffect>
                                    <p:anim calcmode="lin" valueType="num">
                                      <p:cBhvr>
                                        <p:cTn id="51" dur="1000" fill="hold"/>
                                        <p:tgtEl>
                                          <p:spTgt spid="53"/>
                                        </p:tgtEl>
                                        <p:attrNameLst>
                                          <p:attrName>ppt_x</p:attrName>
                                        </p:attrNameLst>
                                      </p:cBhvr>
                                      <p:tavLst>
                                        <p:tav tm="0">
                                          <p:val>
                                            <p:strVal val="#ppt_x"/>
                                          </p:val>
                                        </p:tav>
                                        <p:tav tm="100000">
                                          <p:val>
                                            <p:strVal val="#ppt_x"/>
                                          </p:val>
                                        </p:tav>
                                      </p:tavLst>
                                    </p:anim>
                                    <p:anim calcmode="lin" valueType="num">
                                      <p:cBhvr>
                                        <p:cTn id="52" dur="1000" fill="hold"/>
                                        <p:tgtEl>
                                          <p:spTgt spid="53"/>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54"/>
                                        </p:tgtEl>
                                        <p:attrNameLst>
                                          <p:attrName>style.visibility</p:attrName>
                                        </p:attrNameLst>
                                      </p:cBhvr>
                                      <p:to>
                                        <p:strVal val="visible"/>
                                      </p:to>
                                    </p:set>
                                    <p:animEffect transition="in" filter="fade">
                                      <p:cBhvr>
                                        <p:cTn id="55" dur="1000"/>
                                        <p:tgtEl>
                                          <p:spTgt spid="54"/>
                                        </p:tgtEl>
                                      </p:cBhvr>
                                    </p:animEffect>
                                    <p:anim calcmode="lin" valueType="num">
                                      <p:cBhvr>
                                        <p:cTn id="56" dur="1000" fill="hold"/>
                                        <p:tgtEl>
                                          <p:spTgt spid="54"/>
                                        </p:tgtEl>
                                        <p:attrNameLst>
                                          <p:attrName>ppt_x</p:attrName>
                                        </p:attrNameLst>
                                      </p:cBhvr>
                                      <p:tavLst>
                                        <p:tav tm="0">
                                          <p:val>
                                            <p:strVal val="#ppt_x"/>
                                          </p:val>
                                        </p:tav>
                                        <p:tav tm="100000">
                                          <p:val>
                                            <p:strVal val="#ppt_x"/>
                                          </p:val>
                                        </p:tav>
                                      </p:tavLst>
                                    </p:anim>
                                    <p:anim calcmode="lin" valueType="num">
                                      <p:cBhvr>
                                        <p:cTn id="57" dur="1000" fill="hold"/>
                                        <p:tgtEl>
                                          <p:spTgt spid="54"/>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55"/>
                                        </p:tgtEl>
                                        <p:attrNameLst>
                                          <p:attrName>style.visibility</p:attrName>
                                        </p:attrNameLst>
                                      </p:cBhvr>
                                      <p:to>
                                        <p:strVal val="visible"/>
                                      </p:to>
                                    </p:set>
                                    <p:animEffect transition="in" filter="fade">
                                      <p:cBhvr>
                                        <p:cTn id="62" dur="1000"/>
                                        <p:tgtEl>
                                          <p:spTgt spid="55"/>
                                        </p:tgtEl>
                                      </p:cBhvr>
                                    </p:animEffect>
                                    <p:anim calcmode="lin" valueType="num">
                                      <p:cBhvr>
                                        <p:cTn id="63" dur="1000" fill="hold"/>
                                        <p:tgtEl>
                                          <p:spTgt spid="55"/>
                                        </p:tgtEl>
                                        <p:attrNameLst>
                                          <p:attrName>ppt_x</p:attrName>
                                        </p:attrNameLst>
                                      </p:cBhvr>
                                      <p:tavLst>
                                        <p:tav tm="0">
                                          <p:val>
                                            <p:strVal val="#ppt_x"/>
                                          </p:val>
                                        </p:tav>
                                        <p:tav tm="100000">
                                          <p:val>
                                            <p:strVal val="#ppt_x"/>
                                          </p:val>
                                        </p:tav>
                                      </p:tavLst>
                                    </p:anim>
                                    <p:anim calcmode="lin" valueType="num">
                                      <p:cBhvr>
                                        <p:cTn id="64" dur="1000" fill="hold"/>
                                        <p:tgtEl>
                                          <p:spTgt spid="55"/>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56"/>
                                        </p:tgtEl>
                                        <p:attrNameLst>
                                          <p:attrName>style.visibility</p:attrName>
                                        </p:attrNameLst>
                                      </p:cBhvr>
                                      <p:to>
                                        <p:strVal val="visible"/>
                                      </p:to>
                                    </p:set>
                                    <p:animEffect transition="in" filter="fade">
                                      <p:cBhvr>
                                        <p:cTn id="67" dur="1000"/>
                                        <p:tgtEl>
                                          <p:spTgt spid="56"/>
                                        </p:tgtEl>
                                      </p:cBhvr>
                                    </p:animEffect>
                                    <p:anim calcmode="lin" valueType="num">
                                      <p:cBhvr>
                                        <p:cTn id="68" dur="1000" fill="hold"/>
                                        <p:tgtEl>
                                          <p:spTgt spid="56"/>
                                        </p:tgtEl>
                                        <p:attrNameLst>
                                          <p:attrName>ppt_x</p:attrName>
                                        </p:attrNameLst>
                                      </p:cBhvr>
                                      <p:tavLst>
                                        <p:tav tm="0">
                                          <p:val>
                                            <p:strVal val="#ppt_x"/>
                                          </p:val>
                                        </p:tav>
                                        <p:tav tm="100000">
                                          <p:val>
                                            <p:strVal val="#ppt_x"/>
                                          </p:val>
                                        </p:tav>
                                      </p:tavLst>
                                    </p:anim>
                                    <p:anim calcmode="lin" valueType="num">
                                      <p:cBhvr>
                                        <p:cTn id="69"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57"/>
                                        </p:tgtEl>
                                        <p:attrNameLst>
                                          <p:attrName>style.visibility</p:attrName>
                                        </p:attrNameLst>
                                      </p:cBhvr>
                                      <p:to>
                                        <p:strVal val="visible"/>
                                      </p:to>
                                    </p:set>
                                    <p:animEffect transition="in" filter="fade">
                                      <p:cBhvr>
                                        <p:cTn id="74" dur="1000"/>
                                        <p:tgtEl>
                                          <p:spTgt spid="57"/>
                                        </p:tgtEl>
                                      </p:cBhvr>
                                    </p:animEffect>
                                    <p:anim calcmode="lin" valueType="num">
                                      <p:cBhvr>
                                        <p:cTn id="75" dur="1000" fill="hold"/>
                                        <p:tgtEl>
                                          <p:spTgt spid="57"/>
                                        </p:tgtEl>
                                        <p:attrNameLst>
                                          <p:attrName>ppt_x</p:attrName>
                                        </p:attrNameLst>
                                      </p:cBhvr>
                                      <p:tavLst>
                                        <p:tav tm="0">
                                          <p:val>
                                            <p:strVal val="#ppt_x"/>
                                          </p:val>
                                        </p:tav>
                                        <p:tav tm="100000">
                                          <p:val>
                                            <p:strVal val="#ppt_x"/>
                                          </p:val>
                                        </p:tav>
                                      </p:tavLst>
                                    </p:anim>
                                    <p:anim calcmode="lin" valueType="num">
                                      <p:cBhvr>
                                        <p:cTn id="76" dur="1000" fill="hold"/>
                                        <p:tgtEl>
                                          <p:spTgt spid="57"/>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grpId="0" nodeType="clickEffect">
                                  <p:stCondLst>
                                    <p:cond delay="0"/>
                                  </p:stCondLst>
                                  <p:childTnLst>
                                    <p:set>
                                      <p:cBhvr>
                                        <p:cTn id="80" dur="1" fill="hold">
                                          <p:stCondLst>
                                            <p:cond delay="0"/>
                                          </p:stCondLst>
                                        </p:cTn>
                                        <p:tgtEl>
                                          <p:spTgt spid="3"/>
                                        </p:tgtEl>
                                        <p:attrNameLst>
                                          <p:attrName>style.visibility</p:attrName>
                                        </p:attrNameLst>
                                      </p:cBhvr>
                                      <p:to>
                                        <p:strVal val="visible"/>
                                      </p:to>
                                    </p:set>
                                    <p:animEffect transition="in" filter="fade">
                                      <p:cBhvr>
                                        <p:cTn id="81" dur="1000"/>
                                        <p:tgtEl>
                                          <p:spTgt spid="3"/>
                                        </p:tgtEl>
                                      </p:cBhvr>
                                    </p:animEffect>
                                    <p:anim calcmode="lin" valueType="num">
                                      <p:cBhvr>
                                        <p:cTn id="82" dur="1000" fill="hold"/>
                                        <p:tgtEl>
                                          <p:spTgt spid="3"/>
                                        </p:tgtEl>
                                        <p:attrNameLst>
                                          <p:attrName>ppt_x</p:attrName>
                                        </p:attrNameLst>
                                      </p:cBhvr>
                                      <p:tavLst>
                                        <p:tav tm="0">
                                          <p:val>
                                            <p:strVal val="#ppt_x"/>
                                          </p:val>
                                        </p:tav>
                                        <p:tav tm="100000">
                                          <p:val>
                                            <p:strVal val="#ppt_x"/>
                                          </p:val>
                                        </p:tav>
                                      </p:tavLst>
                                    </p:anim>
                                    <p:anim calcmode="lin" valueType="num">
                                      <p:cBhvr>
                                        <p:cTn id="83" dur="1000" fill="hold"/>
                                        <p:tgtEl>
                                          <p:spTgt spid="3"/>
                                        </p:tgtEl>
                                        <p:attrNameLst>
                                          <p:attrName>ppt_y</p:attrName>
                                        </p:attrNameLst>
                                      </p:cBhvr>
                                      <p:tavLst>
                                        <p:tav tm="0">
                                          <p:val>
                                            <p:strVal val="#ppt_y+.1"/>
                                          </p:val>
                                        </p:tav>
                                        <p:tav tm="100000">
                                          <p:val>
                                            <p:strVal val="#ppt_y"/>
                                          </p:val>
                                        </p:tav>
                                      </p:tavLst>
                                    </p:anim>
                                  </p:childTnLst>
                                </p:cTn>
                              </p:par>
                              <p:par>
                                <p:cTn id="84" presetID="42" presetClass="entr" presetSubtype="0" fill="hold" grpId="0" nodeType="withEffect">
                                  <p:stCondLst>
                                    <p:cond delay="0"/>
                                  </p:stCondLst>
                                  <p:childTnLst>
                                    <p:set>
                                      <p:cBhvr>
                                        <p:cTn id="85" dur="1" fill="hold">
                                          <p:stCondLst>
                                            <p:cond delay="0"/>
                                          </p:stCondLst>
                                        </p:cTn>
                                        <p:tgtEl>
                                          <p:spTgt spid="6"/>
                                        </p:tgtEl>
                                        <p:attrNameLst>
                                          <p:attrName>style.visibility</p:attrName>
                                        </p:attrNameLst>
                                      </p:cBhvr>
                                      <p:to>
                                        <p:strVal val="visible"/>
                                      </p:to>
                                    </p:set>
                                    <p:animEffect transition="in" filter="fade">
                                      <p:cBhvr>
                                        <p:cTn id="86" dur="1000"/>
                                        <p:tgtEl>
                                          <p:spTgt spid="6"/>
                                        </p:tgtEl>
                                      </p:cBhvr>
                                    </p:animEffect>
                                    <p:anim calcmode="lin" valueType="num">
                                      <p:cBhvr>
                                        <p:cTn id="87" dur="1000" fill="hold"/>
                                        <p:tgtEl>
                                          <p:spTgt spid="6"/>
                                        </p:tgtEl>
                                        <p:attrNameLst>
                                          <p:attrName>ppt_x</p:attrName>
                                        </p:attrNameLst>
                                      </p:cBhvr>
                                      <p:tavLst>
                                        <p:tav tm="0">
                                          <p:val>
                                            <p:strVal val="#ppt_x"/>
                                          </p:val>
                                        </p:tav>
                                        <p:tav tm="100000">
                                          <p:val>
                                            <p:strVal val="#ppt_x"/>
                                          </p:val>
                                        </p:tav>
                                      </p:tavLst>
                                    </p:anim>
                                    <p:anim calcmode="lin" valueType="num">
                                      <p:cBhvr>
                                        <p:cTn id="8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54" grpId="0" animBg="1"/>
      <p:bldP spid="55" grpId="0" animBg="1"/>
      <p:bldP spid="56" grpId="0" animBg="1"/>
      <p:bldP spid="57" grpId="0"/>
      <p:bldP spid="3" grpId="0"/>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7653F-4A6A-1321-8932-7EA9B4CC7EBC}"/>
              </a:ext>
            </a:extLst>
          </p:cNvPr>
          <p:cNvSpPr>
            <a:spLocks noGrp="1"/>
          </p:cNvSpPr>
          <p:nvPr>
            <p:ph type="title"/>
          </p:nvPr>
        </p:nvSpPr>
        <p:spPr/>
        <p:txBody>
          <a:bodyPr/>
          <a:lstStyle/>
          <a:p>
            <a:r>
              <a:rPr lang="fr-FR" dirty="0"/>
              <a:t>Parfait! On se rappelle les conditions pour que deux triangles soient congrus</a:t>
            </a:r>
          </a:p>
        </p:txBody>
      </p:sp>
      <p:sp>
        <p:nvSpPr>
          <p:cNvPr id="4" name="Content Placeholder 3">
            <a:extLst>
              <a:ext uri="{FF2B5EF4-FFF2-40B4-BE49-F238E27FC236}">
                <a16:creationId xmlns:a16="http://schemas.microsoft.com/office/drawing/2014/main" id="{9C8C3318-3A21-BB1F-19F6-3DD7EFF9DC3D}"/>
              </a:ext>
            </a:extLst>
          </p:cNvPr>
          <p:cNvSpPr>
            <a:spLocks noGrp="1"/>
          </p:cNvSpPr>
          <p:nvPr>
            <p:ph sz="quarter" idx="11"/>
          </p:nvPr>
        </p:nvSpPr>
        <p:spPr/>
        <p:txBody>
          <a:bodyPr/>
          <a:lstStyle/>
          <a:p>
            <a:r>
              <a:rPr lang="fr-FR" dirty="0"/>
              <a:t>L’enseignant lit la synthèse des prérequis</a:t>
            </a:r>
          </a:p>
          <a:p>
            <a:endParaRPr lang="fr-FR" dirty="0"/>
          </a:p>
        </p:txBody>
      </p:sp>
      <p:pic>
        <p:nvPicPr>
          <p:cNvPr id="5" name="Image 4" descr="Une image contenant ligne, diagramme&#10;&#10;Le contenu généré par l’IA peut être incorrect.">
            <a:extLst>
              <a:ext uri="{FF2B5EF4-FFF2-40B4-BE49-F238E27FC236}">
                <a16:creationId xmlns:a16="http://schemas.microsoft.com/office/drawing/2014/main" id="{6908F4B4-A675-B0BA-6F96-FD073C30D452}"/>
              </a:ext>
            </a:extLst>
          </p:cNvPr>
          <p:cNvPicPr>
            <a:picLocks noChangeAspect="1"/>
          </p:cNvPicPr>
          <p:nvPr/>
        </p:nvPicPr>
        <p:blipFill>
          <a:blip r:embed="rId2"/>
          <a:stretch>
            <a:fillRect/>
          </a:stretch>
        </p:blipFill>
        <p:spPr>
          <a:xfrm>
            <a:off x="8915158" y="1785795"/>
            <a:ext cx="2400508" cy="3286410"/>
          </a:xfrm>
          <a:prstGeom prst="rect">
            <a:avLst/>
          </a:prstGeom>
        </p:spPr>
      </p:pic>
      <p:sp>
        <p:nvSpPr>
          <p:cNvPr id="6" name="Rectangle 5">
            <a:extLst>
              <a:ext uri="{FF2B5EF4-FFF2-40B4-BE49-F238E27FC236}">
                <a16:creationId xmlns:a16="http://schemas.microsoft.com/office/drawing/2014/main" id="{9468B482-7851-86C9-E8F5-4F58A96E0814}"/>
              </a:ext>
            </a:extLst>
          </p:cNvPr>
          <p:cNvSpPr/>
          <p:nvPr/>
        </p:nvSpPr>
        <p:spPr>
          <a:xfrm>
            <a:off x="876334" y="1172585"/>
            <a:ext cx="10727579" cy="4238512"/>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DCC6BEAA-2C74-DB92-0C69-3CFABFBF6620}"/>
              </a:ext>
            </a:extLst>
          </p:cNvPr>
          <p:cNvSpPr txBox="1"/>
          <p:nvPr/>
        </p:nvSpPr>
        <p:spPr>
          <a:xfrm>
            <a:off x="1229360" y="1737359"/>
            <a:ext cx="5781040" cy="1015663"/>
          </a:xfrm>
          <a:prstGeom prst="rect">
            <a:avLst/>
          </a:prstGeom>
          <a:noFill/>
        </p:spPr>
        <p:txBody>
          <a:bodyPr wrap="square" rtlCol="0">
            <a:spAutoFit/>
          </a:bodyPr>
          <a:lstStyle/>
          <a:p>
            <a:pPr algn="l"/>
            <a:r>
              <a:rPr lang="fr-FR" sz="2000" b="1" dirty="0">
                <a:latin typeface="Calibri" panose="020F0502020204030204" pitchFamily="34" charset="0"/>
                <a:cs typeface="Calibri" panose="020F0502020204030204" pitchFamily="34" charset="0"/>
              </a:rPr>
              <a:t>Deux triangles congrus s’ils ont :</a:t>
            </a:r>
          </a:p>
          <a:p>
            <a:pPr algn="l"/>
            <a:r>
              <a:rPr lang="fr-FR" sz="2000" b="1" dirty="0">
                <a:latin typeface="Calibri" panose="020F0502020204030204" pitchFamily="34" charset="0"/>
                <a:cs typeface="Calibri" panose="020F0502020204030204" pitchFamily="34" charset="0"/>
              </a:rPr>
              <a:t>1. Les côtés deux à deux de même longueur.</a:t>
            </a:r>
          </a:p>
          <a:p>
            <a:pPr algn="l"/>
            <a:r>
              <a:rPr lang="fr-FR" sz="2000" b="1" dirty="0">
                <a:latin typeface="Calibri" panose="020F0502020204030204" pitchFamily="34" charset="0"/>
                <a:cs typeface="Calibri" panose="020F0502020204030204" pitchFamily="34" charset="0"/>
              </a:rPr>
              <a:t>2. Les angles deux à deux de même mesure</a:t>
            </a:r>
          </a:p>
        </p:txBody>
      </p:sp>
      <p:sp>
        <p:nvSpPr>
          <p:cNvPr id="8" name="ZoneTexte 7">
            <a:extLst>
              <a:ext uri="{FF2B5EF4-FFF2-40B4-BE49-F238E27FC236}">
                <a16:creationId xmlns:a16="http://schemas.microsoft.com/office/drawing/2014/main" id="{0927D53B-4DDE-FE91-21E9-4224954BBE6D}"/>
              </a:ext>
            </a:extLst>
          </p:cNvPr>
          <p:cNvSpPr txBox="1"/>
          <p:nvPr/>
        </p:nvSpPr>
        <p:spPr>
          <a:xfrm>
            <a:off x="1225895" y="3344485"/>
            <a:ext cx="5781040" cy="1015663"/>
          </a:xfrm>
          <a:prstGeom prst="rect">
            <a:avLst/>
          </a:prstGeom>
          <a:noFill/>
        </p:spPr>
        <p:txBody>
          <a:bodyPr wrap="square" rtlCol="0">
            <a:spAutoFit/>
          </a:bodyPr>
          <a:lstStyle/>
          <a:p>
            <a:pPr algn="l"/>
            <a:r>
              <a:rPr lang="fr-FR" sz="2000" b="1" dirty="0">
                <a:latin typeface="Calibri" panose="020F0502020204030204" pitchFamily="34" charset="0"/>
                <a:cs typeface="Calibri" panose="020F0502020204030204" pitchFamily="34" charset="0"/>
              </a:rPr>
              <a:t>On écrit ΔABC ≡ ΔDEF</a:t>
            </a:r>
          </a:p>
          <a:p>
            <a:pPr algn="l"/>
            <a:r>
              <a:rPr lang="fr-FR" sz="2000" b="1" dirty="0">
                <a:latin typeface="Calibri" panose="020F0502020204030204" pitchFamily="34" charset="0"/>
                <a:cs typeface="Calibri" panose="020F0502020204030204" pitchFamily="34" charset="0"/>
              </a:rPr>
              <a:t>et on respecte l’ordre de correspondance des sommets</a:t>
            </a:r>
          </a:p>
        </p:txBody>
      </p:sp>
    </p:spTree>
    <p:extLst>
      <p:ext uri="{BB962C8B-B14F-4D97-AF65-F5344CB8AC3E}">
        <p14:creationId xmlns:p14="http://schemas.microsoft.com/office/powerpoint/2010/main" val="127456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36CC49-5EB1-0659-3408-C0AC69921968}"/>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26621847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196E3F-9CD2-DEEA-A12B-B61E5CCB5168}"/>
              </a:ext>
            </a:extLst>
          </p:cNvPr>
          <p:cNvSpPr>
            <a:spLocks noGrp="1"/>
          </p:cNvSpPr>
          <p:nvPr>
            <p:ph type="title"/>
          </p:nvPr>
        </p:nvSpPr>
        <p:spPr/>
        <p:txBody>
          <a:bodyPr/>
          <a:lstStyle/>
          <a:p>
            <a:r>
              <a:rPr lang="fr-FR" dirty="0">
                <a:latin typeface="Calibri" panose="020F0502020204030204"/>
              </a:rPr>
              <a:t>Observez la figure ci-dessous, puis exprimez vos avis </a:t>
            </a:r>
            <a:endParaRPr lang="fr-FR" dirty="0"/>
          </a:p>
        </p:txBody>
      </p:sp>
      <p:sp>
        <p:nvSpPr>
          <p:cNvPr id="4" name="Espace réservé du contenu 3">
            <a:extLst>
              <a:ext uri="{FF2B5EF4-FFF2-40B4-BE49-F238E27FC236}">
                <a16:creationId xmlns:a16="http://schemas.microsoft.com/office/drawing/2014/main" id="{8B5044B5-AC58-0818-8785-9884D0BA530D}"/>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donne 30s aux élèves pour réfléchir, puis invite deux ou trois d'entre eux à répondre.</a:t>
            </a:r>
          </a:p>
        </p:txBody>
      </p:sp>
      <p:pic>
        <p:nvPicPr>
          <p:cNvPr id="14" name="Picture 2" descr="Lever la main - Icônes mains et gestes gratuites">
            <a:extLst>
              <a:ext uri="{FF2B5EF4-FFF2-40B4-BE49-F238E27FC236}">
                <a16:creationId xmlns:a16="http://schemas.microsoft.com/office/drawing/2014/main" id="{18C2F648-5CC3-A984-016B-D362A91F7724}"/>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B91FED8-C717-306E-32F3-B94F84117236}"/>
              </a:ext>
            </a:extLst>
          </p:cNvPr>
          <p:cNvSpPr/>
          <p:nvPr/>
        </p:nvSpPr>
        <p:spPr>
          <a:xfrm>
            <a:off x="872748" y="2214125"/>
            <a:ext cx="5536063" cy="127993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Image 6" descr="Une image contenant ligne, diagramme, Police, texte&#10;&#10;Le contenu généré par l’IA peut être incorrect.">
            <a:extLst>
              <a:ext uri="{FF2B5EF4-FFF2-40B4-BE49-F238E27FC236}">
                <a16:creationId xmlns:a16="http://schemas.microsoft.com/office/drawing/2014/main" id="{C27FF494-A020-B473-6117-9E5D597B37B5}"/>
              </a:ext>
            </a:extLst>
          </p:cNvPr>
          <p:cNvPicPr>
            <a:picLocks noChangeAspect="1"/>
          </p:cNvPicPr>
          <p:nvPr/>
        </p:nvPicPr>
        <p:blipFill>
          <a:blip r:embed="rId3"/>
          <a:stretch>
            <a:fillRect/>
          </a:stretch>
        </p:blipFill>
        <p:spPr>
          <a:xfrm>
            <a:off x="6629401" y="1952061"/>
            <a:ext cx="4632910" cy="1732851"/>
          </a:xfrm>
          <a:prstGeom prst="rect">
            <a:avLst/>
          </a:prstGeom>
        </p:spPr>
      </p:pic>
      <p:sp>
        <p:nvSpPr>
          <p:cNvPr id="8" name="ZoneTexte 7">
            <a:extLst>
              <a:ext uri="{FF2B5EF4-FFF2-40B4-BE49-F238E27FC236}">
                <a16:creationId xmlns:a16="http://schemas.microsoft.com/office/drawing/2014/main" id="{9A0E4474-3BD3-9BD9-1B72-E5E9CBB64FA5}"/>
              </a:ext>
            </a:extLst>
          </p:cNvPr>
          <p:cNvSpPr txBox="1"/>
          <p:nvPr/>
        </p:nvSpPr>
        <p:spPr>
          <a:xfrm>
            <a:off x="1355118" y="2402818"/>
            <a:ext cx="4939393" cy="646331"/>
          </a:xfrm>
          <a:prstGeom prst="rect">
            <a:avLst/>
          </a:prstGeom>
          <a:noFill/>
        </p:spPr>
        <p:txBody>
          <a:bodyPr wrap="square" rtlCol="0">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fr-FR" b="1" dirty="0">
                <a:solidFill>
                  <a:prstClr val="black"/>
                </a:solidFill>
                <a:latin typeface="Calibri" panose="020F0502020204030204"/>
              </a:rPr>
              <a:t>Comment vérifier, à partir des données de la figure,  que ces deux triangles sont congrus</a:t>
            </a:r>
            <a:r>
              <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39720236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EB86C-4442-D24A-E747-B211145C934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F7C58FD-9ECA-FC9A-7F25-8D712CFD76CC}"/>
              </a:ext>
            </a:extLst>
          </p:cNvPr>
          <p:cNvSpPr>
            <a:spLocks noGrp="1"/>
          </p:cNvSpPr>
          <p:nvPr>
            <p:ph type="title"/>
          </p:nvPr>
        </p:nvSpPr>
        <p:spPr/>
        <p:txBody>
          <a:bodyPr/>
          <a:lstStyle/>
          <a:p>
            <a:r>
              <a:rPr lang="fr-FR" dirty="0">
                <a:latin typeface="Calibri" panose="020F0502020204030204"/>
              </a:rPr>
              <a:t>A la fin de cette séance, vous serez capables  de répondre à des questions comme:</a:t>
            </a:r>
          </a:p>
        </p:txBody>
      </p:sp>
      <p:sp>
        <p:nvSpPr>
          <p:cNvPr id="4" name="Espace réservé du contenu 3">
            <a:extLst>
              <a:ext uri="{FF2B5EF4-FFF2-40B4-BE49-F238E27FC236}">
                <a16:creationId xmlns:a16="http://schemas.microsoft.com/office/drawing/2014/main" id="{54EA4B3D-C5A8-E4EC-ADF3-C1DBE765D7C2}"/>
              </a:ext>
            </a:extLst>
          </p:cNvPr>
          <p:cNvSpPr>
            <a:spLocks noGrp="1"/>
          </p:cNvSpPr>
          <p:nvPr>
            <p:ph sz="quarter" idx="11"/>
          </p:nvPr>
        </p:nvSpPr>
        <p:spPr/>
        <p:txBody>
          <a:bodyPr/>
          <a:lstStyle/>
          <a:p>
            <a:endParaRPr lang="fr-FR" dirty="0">
              <a:solidFill>
                <a:prstClr val="white">
                  <a:lumMod val="65000"/>
                </a:prstClr>
              </a:solidFill>
              <a:latin typeface="Calibri" panose="020F0502020204030204"/>
            </a:endParaRPr>
          </a:p>
        </p:txBody>
      </p:sp>
      <p:pic>
        <p:nvPicPr>
          <p:cNvPr id="14" name="Picture 2" descr="Lever la main - Icônes mains et gestes gratuites">
            <a:extLst>
              <a:ext uri="{FF2B5EF4-FFF2-40B4-BE49-F238E27FC236}">
                <a16:creationId xmlns:a16="http://schemas.microsoft.com/office/drawing/2014/main" id="{8CE0C3EB-3558-15A6-B86E-F866E8D3EDAA}"/>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30D94698-1125-ADFD-0132-E121DBDB57F3}"/>
              </a:ext>
            </a:extLst>
          </p:cNvPr>
          <p:cNvSpPr/>
          <p:nvPr/>
        </p:nvSpPr>
        <p:spPr>
          <a:xfrm>
            <a:off x="872748" y="2214125"/>
            <a:ext cx="5536063" cy="127993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ZoneTexte 5">
            <a:extLst>
              <a:ext uri="{FF2B5EF4-FFF2-40B4-BE49-F238E27FC236}">
                <a16:creationId xmlns:a16="http://schemas.microsoft.com/office/drawing/2014/main" id="{4F479B53-F6B7-7CA4-EEB5-EB09EB9083BE}"/>
              </a:ext>
            </a:extLst>
          </p:cNvPr>
          <p:cNvSpPr txBox="1"/>
          <p:nvPr/>
        </p:nvSpPr>
        <p:spPr>
          <a:xfrm>
            <a:off x="1355118" y="2402818"/>
            <a:ext cx="4939393" cy="369332"/>
          </a:xfrm>
          <a:prstGeom prst="rect">
            <a:avLst/>
          </a:prstGeom>
          <a:noFill/>
        </p:spPr>
        <p:txBody>
          <a:bodyPr wrap="square" rtlCol="0">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rPr>
              <a:t> ces deux triangles sont-ils congrus? justifier</a:t>
            </a:r>
          </a:p>
        </p:txBody>
      </p:sp>
      <p:pic>
        <p:nvPicPr>
          <p:cNvPr id="7" name="Image 6" descr="Une image contenant ligne, diagramme, Police, texte&#10;&#10;Le contenu généré par l’IA peut être incorrect.">
            <a:extLst>
              <a:ext uri="{FF2B5EF4-FFF2-40B4-BE49-F238E27FC236}">
                <a16:creationId xmlns:a16="http://schemas.microsoft.com/office/drawing/2014/main" id="{86C6F027-2797-28E8-08B5-0B758A74E922}"/>
              </a:ext>
            </a:extLst>
          </p:cNvPr>
          <p:cNvPicPr>
            <a:picLocks noChangeAspect="1"/>
          </p:cNvPicPr>
          <p:nvPr/>
        </p:nvPicPr>
        <p:blipFill>
          <a:blip r:embed="rId3"/>
          <a:stretch>
            <a:fillRect/>
          </a:stretch>
        </p:blipFill>
        <p:spPr>
          <a:xfrm>
            <a:off x="6629401" y="1952061"/>
            <a:ext cx="4632910" cy="1732851"/>
          </a:xfrm>
          <a:prstGeom prst="rect">
            <a:avLst/>
          </a:prstGeom>
        </p:spPr>
      </p:pic>
    </p:spTree>
    <p:extLst>
      <p:ext uri="{BB962C8B-B14F-4D97-AF65-F5344CB8AC3E}">
        <p14:creationId xmlns:p14="http://schemas.microsoft.com/office/powerpoint/2010/main" val="28553671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36239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6F77C-F03C-A753-C6D8-0D2BED3BCD55}"/>
              </a:ext>
            </a:extLst>
          </p:cNvPr>
          <p:cNvSpPr>
            <a:spLocks noGrp="1"/>
          </p:cNvSpPr>
          <p:nvPr>
            <p:ph type="body" sz="quarter" idx="10"/>
          </p:nvPr>
        </p:nvSpPr>
        <p:spPr/>
        <p:txBody>
          <a:bodyPr>
            <a:normAutofit fontScale="92500" lnSpcReduction="10000"/>
          </a:bodyPr>
          <a:lstStyle/>
          <a:p>
            <a:r>
              <a:rPr lang="fr-FR" dirty="0"/>
              <a:t>7 min</a:t>
            </a:r>
          </a:p>
        </p:txBody>
      </p:sp>
    </p:spTree>
    <p:extLst>
      <p:ext uri="{BB962C8B-B14F-4D97-AF65-F5344CB8AC3E}">
        <p14:creationId xmlns:p14="http://schemas.microsoft.com/office/powerpoint/2010/main" val="17715602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A5A88-C535-1E31-A303-ACE52146A2E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84AA1DB-B099-DD36-86F5-121235085B11}"/>
              </a:ext>
            </a:extLst>
          </p:cNvPr>
          <p:cNvSpPr>
            <a:spLocks noGrp="1"/>
          </p:cNvSpPr>
          <p:nvPr>
            <p:ph type="title"/>
          </p:nvPr>
        </p:nvSpPr>
        <p:spPr/>
        <p:txBody>
          <a:bodyPr/>
          <a:lstStyle/>
          <a:p>
            <a:r>
              <a:rPr lang="fr-FR" dirty="0"/>
              <a:t>Je vais vous montrer, à partir d’une figure, qu’avec seulement deux conditions, on peut dire que deux triangles sont congrus.</a:t>
            </a:r>
          </a:p>
        </p:txBody>
      </p:sp>
      <p:sp>
        <p:nvSpPr>
          <p:cNvPr id="4" name="Espace réservé du contenu 3">
            <a:extLst>
              <a:ext uri="{FF2B5EF4-FFF2-40B4-BE49-F238E27FC236}">
                <a16:creationId xmlns:a16="http://schemas.microsoft.com/office/drawing/2014/main" id="{7B95985A-819D-B405-1E6A-1144B07B1812}"/>
              </a:ext>
            </a:extLst>
          </p:cNvPr>
          <p:cNvSpPr>
            <a:spLocks noGrp="1"/>
          </p:cNvSpPr>
          <p:nvPr>
            <p:ph sz="quarter" idx="11"/>
          </p:nvPr>
        </p:nvSpPr>
        <p:spPr/>
        <p:txBody>
          <a:bodyPr/>
          <a:lstStyle/>
          <a:p>
            <a:r>
              <a:rPr lang="fr-FR" dirty="0"/>
              <a:t>L’enseignant explique que les deux conditions suffisent pour conclure que les deux triangles sont congrus.</a:t>
            </a:r>
          </a:p>
        </p:txBody>
      </p:sp>
      <p:pic>
        <p:nvPicPr>
          <p:cNvPr id="9" name="Google Shape;289;p51">
            <a:extLst>
              <a:ext uri="{FF2B5EF4-FFF2-40B4-BE49-F238E27FC236}">
                <a16:creationId xmlns:a16="http://schemas.microsoft.com/office/drawing/2014/main" id="{63CFA937-3C45-41A1-0FEF-19A4B1FF7CA9}"/>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5" name="Image 4" descr="Une image contenant ligne, diagramme, Tracé, pente&#10;&#10;Le contenu généré par l’IA peut être incorrect.">
            <a:extLst>
              <a:ext uri="{FF2B5EF4-FFF2-40B4-BE49-F238E27FC236}">
                <a16:creationId xmlns:a16="http://schemas.microsoft.com/office/drawing/2014/main" id="{6759E912-D894-310C-8A2B-C9381CC18FB1}"/>
              </a:ext>
            </a:extLst>
          </p:cNvPr>
          <p:cNvPicPr>
            <a:picLocks noChangeAspect="1"/>
          </p:cNvPicPr>
          <p:nvPr/>
        </p:nvPicPr>
        <p:blipFill>
          <a:blip r:embed="rId3"/>
          <a:stretch>
            <a:fillRect/>
          </a:stretch>
        </p:blipFill>
        <p:spPr>
          <a:xfrm>
            <a:off x="5965129" y="1767218"/>
            <a:ext cx="5678231" cy="2530135"/>
          </a:xfrm>
          <a:prstGeom prst="rect">
            <a:avLst/>
          </a:prstGeom>
        </p:spPr>
      </p:pic>
      <mc:AlternateContent xmlns:mc="http://schemas.openxmlformats.org/markup-compatibility/2006" xmlns:a14="http://schemas.microsoft.com/office/drawing/2010/main">
        <mc:Choice Requires="a14">
          <p:sp>
            <p:nvSpPr>
              <p:cNvPr id="6" name="ZoneTexte 5">
                <a:extLst>
                  <a:ext uri="{FF2B5EF4-FFF2-40B4-BE49-F238E27FC236}">
                    <a16:creationId xmlns:a16="http://schemas.microsoft.com/office/drawing/2014/main" id="{02C3EDCC-5197-98A5-52AA-01A1BC18B102}"/>
                  </a:ext>
                </a:extLst>
              </p:cNvPr>
              <p:cNvSpPr txBox="1"/>
              <p:nvPr/>
            </p:nvSpPr>
            <p:spPr>
              <a:xfrm>
                <a:off x="548640" y="1971040"/>
                <a:ext cx="4781896" cy="400110"/>
              </a:xfrm>
              <a:prstGeom prst="rect">
                <a:avLst/>
              </a:prstGeom>
              <a:noFill/>
            </p:spPr>
            <p:txBody>
              <a:bodyPr wrap="square" rtlCol="0">
                <a:spAutoFit/>
              </a:bodyPr>
              <a:lstStyle/>
              <a:p>
                <a:pPr algn="l"/>
                <a14:m>
                  <m:oMath xmlns:m="http://schemas.openxmlformats.org/officeDocument/2006/math">
                    <m:r>
                      <a:rPr lang="fr-FR" sz="2000" i="1" smtClean="0">
                        <a:latin typeface="Cambria Math" panose="02040503050406030204" pitchFamily="18" charset="0"/>
                        <a:ea typeface="Cambria Math" panose="02040503050406030204" pitchFamily="18" charset="0"/>
                        <a:cs typeface="Calibri" panose="020F0502020204030204" pitchFamily="34" charset="0"/>
                      </a:rPr>
                      <m:t>∆</m:t>
                    </m:r>
                  </m:oMath>
                </a14:m>
                <a:r>
                  <a:rPr lang="fr-FR" sz="2000" dirty="0">
                    <a:latin typeface="Calibri" panose="020F0502020204030204" pitchFamily="34" charset="0"/>
                    <a:cs typeface="Calibri" panose="020F0502020204030204" pitchFamily="34" charset="0"/>
                  </a:rPr>
                  <a:t>ABC et </a:t>
                </a:r>
                <a14:m>
                  <m:oMath xmlns:m="http://schemas.openxmlformats.org/officeDocument/2006/math">
                    <m:r>
                      <a:rPr lang="fr-FR" sz="2000" i="1" smtClean="0">
                        <a:latin typeface="Cambria Math" panose="02040503050406030204" pitchFamily="18" charset="0"/>
                        <a:ea typeface="Cambria Math" panose="02040503050406030204" pitchFamily="18" charset="0"/>
                        <a:cs typeface="Calibri" panose="020F0502020204030204" pitchFamily="34" charset="0"/>
                      </a:rPr>
                      <m:t>∆</m:t>
                    </m:r>
                  </m:oMath>
                </a14:m>
                <a:r>
                  <a:rPr lang="fr-FR" sz="2000" dirty="0">
                    <a:latin typeface="Calibri" panose="020F0502020204030204" pitchFamily="34" charset="0"/>
                    <a:cs typeface="Calibri" panose="020F0502020204030204" pitchFamily="34" charset="0"/>
                  </a:rPr>
                  <a:t>DEF sont deux triangles tels que:</a:t>
                </a:r>
              </a:p>
            </p:txBody>
          </p:sp>
        </mc:Choice>
        <mc:Fallback xmlns="">
          <p:sp>
            <p:nvSpPr>
              <p:cNvPr id="6" name="ZoneTexte 5">
                <a:extLst>
                  <a:ext uri="{FF2B5EF4-FFF2-40B4-BE49-F238E27FC236}">
                    <a16:creationId xmlns:a16="http://schemas.microsoft.com/office/drawing/2014/main" id="{02C3EDCC-5197-98A5-52AA-01A1BC18B102}"/>
                  </a:ext>
                </a:extLst>
              </p:cNvPr>
              <p:cNvSpPr txBox="1">
                <a:spLocks noRot="1" noChangeAspect="1" noMove="1" noResize="1" noEditPoints="1" noAdjustHandles="1" noChangeArrowheads="1" noChangeShapeType="1" noTextEdit="1"/>
              </p:cNvSpPr>
              <p:nvPr/>
            </p:nvSpPr>
            <p:spPr>
              <a:xfrm>
                <a:off x="548640" y="1971040"/>
                <a:ext cx="4781896" cy="400110"/>
              </a:xfrm>
              <a:prstGeom prst="rect">
                <a:avLst/>
              </a:prstGeom>
              <a:blipFill>
                <a:blip r:embed="rId4"/>
                <a:stretch>
                  <a:fillRect t="-7576" b="-2575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7" name="ZoneTexte 6">
                <a:extLst>
                  <a:ext uri="{FF2B5EF4-FFF2-40B4-BE49-F238E27FC236}">
                    <a16:creationId xmlns:a16="http://schemas.microsoft.com/office/drawing/2014/main" id="{DD9FDE0F-64F4-9958-FB5C-763065267C6C}"/>
                  </a:ext>
                </a:extLst>
              </p:cNvPr>
              <p:cNvSpPr txBox="1"/>
              <p:nvPr/>
            </p:nvSpPr>
            <p:spPr>
              <a:xfrm>
                <a:off x="500146" y="3128368"/>
                <a:ext cx="2710645" cy="400110"/>
              </a:xfrm>
              <a:prstGeom prst="rect">
                <a:avLst/>
              </a:prstGeom>
              <a:noFill/>
            </p:spPr>
            <p:txBody>
              <a:bodyPr wrap="square" rtlCol="0">
                <a:spAutoFit/>
              </a:bodyPr>
              <a:lstStyle/>
              <a:p>
                <a:pPr algn="l"/>
                <a:r>
                  <a:rPr lang="fr-FR" sz="2000" dirty="0">
                    <a:ea typeface="Cambria Math" panose="02040503050406030204" pitchFamily="18" charset="0"/>
                    <a:cs typeface="Calibri" panose="020F0502020204030204" pitchFamily="34" charset="0"/>
                  </a:rPr>
                  <a:t>2) AB</a:t>
                </a:r>
                <a14:m>
                  <m:oMath xmlns:m="http://schemas.openxmlformats.org/officeDocument/2006/math">
                    <m:r>
                      <a:rPr lang="fr-FR" sz="2000" i="1" dirty="0" smtClean="0">
                        <a:latin typeface="Cambria Math" panose="02040503050406030204" pitchFamily="18" charset="0"/>
                        <a:ea typeface="Cambria Math" panose="02040503050406030204" pitchFamily="18" charset="0"/>
                        <a:cs typeface="Calibri" panose="020F0502020204030204" pitchFamily="34" charset="0"/>
                      </a:rPr>
                      <m:t>=</m:t>
                    </m:r>
                  </m:oMath>
                </a14:m>
                <a:r>
                  <a:rPr lang="fr-FR" sz="2000" dirty="0">
                    <a:latin typeface="Calibri" panose="020F0502020204030204" pitchFamily="34" charset="0"/>
                    <a:cs typeface="Calibri" panose="020F0502020204030204" pitchFamily="34" charset="0"/>
                  </a:rPr>
                  <a:t>DF et AC= DE  </a:t>
                </a:r>
              </a:p>
            </p:txBody>
          </p:sp>
        </mc:Choice>
        <mc:Fallback xmlns="">
          <p:sp>
            <p:nvSpPr>
              <p:cNvPr id="7" name="ZoneTexte 6">
                <a:extLst>
                  <a:ext uri="{FF2B5EF4-FFF2-40B4-BE49-F238E27FC236}">
                    <a16:creationId xmlns:a16="http://schemas.microsoft.com/office/drawing/2014/main" id="{DD9FDE0F-64F4-9958-FB5C-763065267C6C}"/>
                  </a:ext>
                </a:extLst>
              </p:cNvPr>
              <p:cNvSpPr txBox="1">
                <a:spLocks noRot="1" noChangeAspect="1" noMove="1" noResize="1" noEditPoints="1" noAdjustHandles="1" noChangeArrowheads="1" noChangeShapeType="1" noTextEdit="1"/>
              </p:cNvSpPr>
              <p:nvPr/>
            </p:nvSpPr>
            <p:spPr>
              <a:xfrm>
                <a:off x="500146" y="3128368"/>
                <a:ext cx="2710645" cy="400110"/>
              </a:xfrm>
              <a:prstGeom prst="rect">
                <a:avLst/>
              </a:prstGeom>
              <a:blipFill>
                <a:blip r:embed="rId5"/>
                <a:stretch>
                  <a:fillRect l="-2247" t="-10606" b="-2727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 name="ZoneTexte 7">
                <a:extLst>
                  <a:ext uri="{FF2B5EF4-FFF2-40B4-BE49-F238E27FC236}">
                    <a16:creationId xmlns:a16="http://schemas.microsoft.com/office/drawing/2014/main" id="{230BE212-D168-D013-F1BD-87F8810479B9}"/>
                  </a:ext>
                </a:extLst>
              </p:cNvPr>
              <p:cNvSpPr txBox="1"/>
              <p:nvPr/>
            </p:nvSpPr>
            <p:spPr>
              <a:xfrm>
                <a:off x="500146" y="2501581"/>
                <a:ext cx="3853645" cy="400110"/>
              </a:xfrm>
              <a:prstGeom prst="rect">
                <a:avLst/>
              </a:prstGeom>
              <a:noFill/>
            </p:spPr>
            <p:txBody>
              <a:bodyPr wrap="square" rtlCol="0">
                <a:spAutoFit/>
              </a:bodyPr>
              <a:lstStyle/>
              <a:p>
                <a:r>
                  <a:rPr lang="fr-FR" sz="2000" dirty="0">
                    <a:ea typeface="Cambria Math" panose="02040503050406030204" pitchFamily="18" charset="0"/>
                    <a:cs typeface="Calibri" panose="020F0502020204030204" pitchFamily="34" charset="0"/>
                  </a:rPr>
                  <a:t>1) </a:t>
                </a:r>
                <a14:m>
                  <m:oMath xmlns:m="http://schemas.openxmlformats.org/officeDocument/2006/math">
                    <m:r>
                      <a:rPr lang="fr-FR" sz="2000" i="1" smtClean="0">
                        <a:latin typeface="Cambria Math" panose="02040503050406030204" pitchFamily="18" charset="0"/>
                        <a:ea typeface="Cambria Math" panose="02040503050406030204" pitchFamily="18" charset="0"/>
                        <a:cs typeface="Calibri" panose="020F0502020204030204" pitchFamily="34" charset="0"/>
                      </a:rPr>
                      <m:t>∠</m:t>
                    </m:r>
                  </m:oMath>
                </a14:m>
                <a:r>
                  <a:rPr lang="fr-FR" sz="2000" b="0" i="0" dirty="0">
                    <a:latin typeface="+mj-lt"/>
                    <a:ea typeface="Cambria Math" panose="02040503050406030204" pitchFamily="18" charset="0"/>
                    <a:cs typeface="Calibri" panose="020F0502020204030204" pitchFamily="34" charset="0"/>
                  </a:rPr>
                  <a:t>A</a:t>
                </a:r>
                <a14:m>
                  <m:oMath xmlns:m="http://schemas.openxmlformats.org/officeDocument/2006/math">
                    <m:r>
                      <a:rPr lang="fr-FR" sz="2000" b="0" i="0" smtClean="0">
                        <a:latin typeface="Cambria Math" panose="02040503050406030204" pitchFamily="18" charset="0"/>
                        <a:ea typeface="Cambria Math" panose="02040503050406030204" pitchFamily="18" charset="0"/>
                        <a:cs typeface="Calibri" panose="020F0502020204030204" pitchFamily="34" charset="0"/>
                      </a:rPr>
                      <m:t>=</m:t>
                    </m:r>
                    <m:r>
                      <a:rPr lang="fr-FR" sz="2000" b="0" i="1" smtClean="0">
                        <a:latin typeface="Cambria Math" panose="02040503050406030204" pitchFamily="18" charset="0"/>
                        <a:ea typeface="Cambria Math" panose="02040503050406030204" pitchFamily="18" charset="0"/>
                        <a:cs typeface="Calibri" panose="020F0502020204030204" pitchFamily="34" charset="0"/>
                      </a:rPr>
                      <m:t> </m:t>
                    </m:r>
                    <m:r>
                      <a:rPr lang="fr-FR" sz="2000" i="1">
                        <a:latin typeface="Cambria Math" panose="02040503050406030204" pitchFamily="18" charset="0"/>
                        <a:ea typeface="Cambria Math" panose="02040503050406030204" pitchFamily="18" charset="0"/>
                        <a:cs typeface="Calibri" panose="020F0502020204030204" pitchFamily="34" charset="0"/>
                      </a:rPr>
                      <m:t>∠ </m:t>
                    </m:r>
                  </m:oMath>
                </a14:m>
                <a:r>
                  <a:rPr lang="fr-FR" sz="2000" dirty="0">
                    <a:latin typeface="Calibri" panose="020F0502020204030204" pitchFamily="34" charset="0"/>
                    <a:cs typeface="Calibri" panose="020F0502020204030204" pitchFamily="34" charset="0"/>
                  </a:rPr>
                  <a:t>D</a:t>
                </a:r>
              </a:p>
            </p:txBody>
          </p:sp>
        </mc:Choice>
        <mc:Fallback xmlns="">
          <p:sp>
            <p:nvSpPr>
              <p:cNvPr id="8" name="ZoneTexte 7">
                <a:extLst>
                  <a:ext uri="{FF2B5EF4-FFF2-40B4-BE49-F238E27FC236}">
                    <a16:creationId xmlns:a16="http://schemas.microsoft.com/office/drawing/2014/main" id="{230BE212-D168-D013-F1BD-87F8810479B9}"/>
                  </a:ext>
                </a:extLst>
              </p:cNvPr>
              <p:cNvSpPr txBox="1">
                <a:spLocks noRot="1" noChangeAspect="1" noMove="1" noResize="1" noEditPoints="1" noAdjustHandles="1" noChangeArrowheads="1" noChangeShapeType="1" noTextEdit="1"/>
              </p:cNvSpPr>
              <p:nvPr/>
            </p:nvSpPr>
            <p:spPr>
              <a:xfrm>
                <a:off x="500146" y="2501581"/>
                <a:ext cx="3853645" cy="400110"/>
              </a:xfrm>
              <a:prstGeom prst="rect">
                <a:avLst/>
              </a:prstGeom>
              <a:blipFill>
                <a:blip r:embed="rId6"/>
                <a:stretch>
                  <a:fillRect l="-1582" t="-7576" b="-27273"/>
                </a:stretch>
              </a:blipFill>
            </p:spPr>
            <p:txBody>
              <a:bodyPr/>
              <a:lstStyle/>
              <a:p>
                <a:r>
                  <a:rPr lang="fr-FR">
                    <a:noFill/>
                  </a:rPr>
                  <a:t> </a:t>
                </a:r>
              </a:p>
            </p:txBody>
          </p:sp>
        </mc:Fallback>
      </mc:AlternateContent>
      <p:cxnSp>
        <p:nvCxnSpPr>
          <p:cNvPr id="35" name="Connecteur droit 34">
            <a:extLst>
              <a:ext uri="{FF2B5EF4-FFF2-40B4-BE49-F238E27FC236}">
                <a16:creationId xmlns:a16="http://schemas.microsoft.com/office/drawing/2014/main" id="{9067A0F6-2A27-BB6D-9820-22346B14A730}"/>
              </a:ext>
            </a:extLst>
          </p:cNvPr>
          <p:cNvCxnSpPr>
            <a:cxnSpLocks/>
          </p:cNvCxnSpPr>
          <p:nvPr/>
        </p:nvCxnSpPr>
        <p:spPr>
          <a:xfrm flipH="1">
            <a:off x="8976804" y="2701636"/>
            <a:ext cx="533930" cy="1045834"/>
          </a:xfrm>
          <a:prstGeom prst="line">
            <a:avLst/>
          </a:prstGeom>
        </p:spPr>
        <p:style>
          <a:lnRef idx="2">
            <a:schemeClr val="accent1"/>
          </a:lnRef>
          <a:fillRef idx="0">
            <a:schemeClr val="accent1"/>
          </a:fillRef>
          <a:effectRef idx="1">
            <a:schemeClr val="accent1"/>
          </a:effectRef>
          <a:fontRef idx="minor">
            <a:schemeClr val="tx1"/>
          </a:fontRef>
        </p:style>
      </p:cxnSp>
      <p:cxnSp>
        <p:nvCxnSpPr>
          <p:cNvPr id="36" name="Connecteur droit 35">
            <a:extLst>
              <a:ext uri="{FF2B5EF4-FFF2-40B4-BE49-F238E27FC236}">
                <a16:creationId xmlns:a16="http://schemas.microsoft.com/office/drawing/2014/main" id="{FF48F28B-7E3C-822C-EE6C-A66A25739255}"/>
              </a:ext>
            </a:extLst>
          </p:cNvPr>
          <p:cNvCxnSpPr>
            <a:cxnSpLocks/>
          </p:cNvCxnSpPr>
          <p:nvPr/>
        </p:nvCxnSpPr>
        <p:spPr>
          <a:xfrm>
            <a:off x="9530517" y="2712658"/>
            <a:ext cx="1562165" cy="1021344"/>
          </a:xfrm>
          <a:prstGeom prst="line">
            <a:avLst/>
          </a:prstGeom>
        </p:spPr>
        <p:style>
          <a:lnRef idx="2">
            <a:schemeClr val="accent1"/>
          </a:lnRef>
          <a:fillRef idx="0">
            <a:schemeClr val="accent1"/>
          </a:fillRef>
          <a:effectRef idx="1">
            <a:schemeClr val="accent1"/>
          </a:effectRef>
          <a:fontRef idx="minor">
            <a:schemeClr val="tx1"/>
          </a:fontRef>
        </p:style>
      </p:cxnSp>
      <p:sp>
        <p:nvSpPr>
          <p:cNvPr id="37" name="ZoneTexte 36">
            <a:extLst>
              <a:ext uri="{FF2B5EF4-FFF2-40B4-BE49-F238E27FC236}">
                <a16:creationId xmlns:a16="http://schemas.microsoft.com/office/drawing/2014/main" id="{3E5BD7DE-1513-96BA-2B9E-1691CBC93BD3}"/>
              </a:ext>
            </a:extLst>
          </p:cNvPr>
          <p:cNvSpPr txBox="1"/>
          <p:nvPr/>
        </p:nvSpPr>
        <p:spPr>
          <a:xfrm>
            <a:off x="8839403" y="3233721"/>
            <a:ext cx="226825" cy="707886"/>
          </a:xfrm>
          <a:prstGeom prst="rect">
            <a:avLst/>
          </a:prstGeom>
          <a:noFill/>
        </p:spPr>
        <p:txBody>
          <a:bodyPr wrap="square" rtlCol="0">
            <a:spAutoFit/>
          </a:bodyPr>
          <a:lstStyle/>
          <a:p>
            <a:pPr algn="l"/>
            <a:r>
              <a:rPr lang="fr-FR" sz="4000" dirty="0">
                <a:latin typeface="Calibri" panose="020F0502020204030204" pitchFamily="34" charset="0"/>
                <a:cs typeface="Calibri" panose="020F0502020204030204" pitchFamily="34" charset="0"/>
              </a:rPr>
              <a:t>.</a:t>
            </a:r>
          </a:p>
        </p:txBody>
      </p:sp>
      <p:sp>
        <p:nvSpPr>
          <p:cNvPr id="38" name="ZoneTexte 37">
            <a:extLst>
              <a:ext uri="{FF2B5EF4-FFF2-40B4-BE49-F238E27FC236}">
                <a16:creationId xmlns:a16="http://schemas.microsoft.com/office/drawing/2014/main" id="{DC6B5F0C-C643-CBAB-EA52-19E32AF046D5}"/>
              </a:ext>
            </a:extLst>
          </p:cNvPr>
          <p:cNvSpPr txBox="1"/>
          <p:nvPr/>
        </p:nvSpPr>
        <p:spPr>
          <a:xfrm>
            <a:off x="8892858" y="3661501"/>
            <a:ext cx="294463"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F</a:t>
            </a:r>
          </a:p>
        </p:txBody>
      </p:sp>
      <p:sp>
        <p:nvSpPr>
          <p:cNvPr id="39" name="ZoneTexte 38">
            <a:extLst>
              <a:ext uri="{FF2B5EF4-FFF2-40B4-BE49-F238E27FC236}">
                <a16:creationId xmlns:a16="http://schemas.microsoft.com/office/drawing/2014/main" id="{39827910-95AE-C332-E7F1-884EBD76313C}"/>
              </a:ext>
            </a:extLst>
          </p:cNvPr>
          <p:cNvSpPr txBox="1"/>
          <p:nvPr/>
        </p:nvSpPr>
        <p:spPr>
          <a:xfrm>
            <a:off x="10910814" y="3210574"/>
            <a:ext cx="226825" cy="707886"/>
          </a:xfrm>
          <a:prstGeom prst="rect">
            <a:avLst/>
          </a:prstGeom>
          <a:noFill/>
        </p:spPr>
        <p:txBody>
          <a:bodyPr wrap="square" rtlCol="0">
            <a:spAutoFit/>
          </a:bodyPr>
          <a:lstStyle/>
          <a:p>
            <a:pPr algn="l"/>
            <a:r>
              <a:rPr lang="fr-FR" sz="4000" dirty="0">
                <a:latin typeface="Calibri" panose="020F0502020204030204" pitchFamily="34" charset="0"/>
                <a:cs typeface="Calibri" panose="020F0502020204030204" pitchFamily="34" charset="0"/>
              </a:rPr>
              <a:t>.</a:t>
            </a:r>
          </a:p>
        </p:txBody>
      </p:sp>
      <p:sp>
        <p:nvSpPr>
          <p:cNvPr id="40" name="ZoneTexte 39">
            <a:extLst>
              <a:ext uri="{FF2B5EF4-FFF2-40B4-BE49-F238E27FC236}">
                <a16:creationId xmlns:a16="http://schemas.microsoft.com/office/drawing/2014/main" id="{70F41A0C-ED40-6E37-85A9-68382AA81530}"/>
              </a:ext>
            </a:extLst>
          </p:cNvPr>
          <p:cNvSpPr txBox="1"/>
          <p:nvPr/>
        </p:nvSpPr>
        <p:spPr>
          <a:xfrm>
            <a:off x="10928613" y="3632705"/>
            <a:ext cx="294463"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E</a:t>
            </a:r>
          </a:p>
        </p:txBody>
      </p:sp>
      <p:cxnSp>
        <p:nvCxnSpPr>
          <p:cNvPr id="41" name="Connecteur droit 40">
            <a:extLst>
              <a:ext uri="{FF2B5EF4-FFF2-40B4-BE49-F238E27FC236}">
                <a16:creationId xmlns:a16="http://schemas.microsoft.com/office/drawing/2014/main" id="{91D3C5AD-2EAF-2FD2-6A1E-05A92B3277AF}"/>
              </a:ext>
            </a:extLst>
          </p:cNvPr>
          <p:cNvCxnSpPr>
            <a:cxnSpLocks/>
          </p:cNvCxnSpPr>
          <p:nvPr/>
        </p:nvCxnSpPr>
        <p:spPr>
          <a:xfrm flipV="1">
            <a:off x="8976804" y="3703842"/>
            <a:ext cx="2120353" cy="13083"/>
          </a:xfrm>
          <a:prstGeom prst="line">
            <a:avLst/>
          </a:prstGeom>
        </p:spPr>
        <p:style>
          <a:lnRef idx="2">
            <a:schemeClr val="accent1"/>
          </a:lnRef>
          <a:fillRef idx="0">
            <a:schemeClr val="accent1"/>
          </a:fillRef>
          <a:effectRef idx="1">
            <a:schemeClr val="accent1"/>
          </a:effectRef>
          <a:fontRef idx="minor">
            <a:schemeClr val="tx1"/>
          </a:fontRef>
        </p:style>
      </p:cxnSp>
      <p:cxnSp>
        <p:nvCxnSpPr>
          <p:cNvPr id="42" name="Connecteur droit 41">
            <a:extLst>
              <a:ext uri="{FF2B5EF4-FFF2-40B4-BE49-F238E27FC236}">
                <a16:creationId xmlns:a16="http://schemas.microsoft.com/office/drawing/2014/main" id="{5D384833-4020-B55F-732C-16AAF4697E4E}"/>
              </a:ext>
            </a:extLst>
          </p:cNvPr>
          <p:cNvCxnSpPr>
            <a:cxnSpLocks/>
          </p:cNvCxnSpPr>
          <p:nvPr/>
        </p:nvCxnSpPr>
        <p:spPr>
          <a:xfrm flipH="1" flipV="1">
            <a:off x="9135513" y="3195933"/>
            <a:ext cx="155838" cy="124334"/>
          </a:xfrm>
          <a:prstGeom prst="line">
            <a:avLst/>
          </a:prstGeom>
        </p:spPr>
        <p:style>
          <a:lnRef idx="2">
            <a:schemeClr val="dk1"/>
          </a:lnRef>
          <a:fillRef idx="0">
            <a:schemeClr val="dk1"/>
          </a:fillRef>
          <a:effectRef idx="1">
            <a:schemeClr val="dk1"/>
          </a:effectRef>
          <a:fontRef idx="minor">
            <a:schemeClr val="tx1"/>
          </a:fontRef>
        </p:style>
      </p:cxnSp>
      <p:grpSp>
        <p:nvGrpSpPr>
          <p:cNvPr id="43" name="Groupe 42">
            <a:extLst>
              <a:ext uri="{FF2B5EF4-FFF2-40B4-BE49-F238E27FC236}">
                <a16:creationId xmlns:a16="http://schemas.microsoft.com/office/drawing/2014/main" id="{E202A800-FD3F-C630-EA20-FA56C4D3F2C5}"/>
              </a:ext>
            </a:extLst>
          </p:cNvPr>
          <p:cNvGrpSpPr/>
          <p:nvPr/>
        </p:nvGrpSpPr>
        <p:grpSpPr>
          <a:xfrm rot="5822704">
            <a:off x="10199566" y="3143505"/>
            <a:ext cx="152631" cy="108675"/>
            <a:chOff x="8544560" y="5812700"/>
            <a:chExt cx="152631" cy="108675"/>
          </a:xfrm>
        </p:grpSpPr>
        <p:cxnSp>
          <p:nvCxnSpPr>
            <p:cNvPr id="44" name="Connecteur droit 43">
              <a:extLst>
                <a:ext uri="{FF2B5EF4-FFF2-40B4-BE49-F238E27FC236}">
                  <a16:creationId xmlns:a16="http://schemas.microsoft.com/office/drawing/2014/main" id="{5E4B8E53-91EB-3587-9756-3AEA0C8F2BB1}"/>
                </a:ext>
              </a:extLst>
            </p:cNvPr>
            <p:cNvCxnSpPr>
              <a:cxnSpLocks/>
            </p:cNvCxnSpPr>
            <p:nvPr/>
          </p:nvCxnSpPr>
          <p:spPr>
            <a:xfrm>
              <a:off x="8544560" y="5852160"/>
              <a:ext cx="131849" cy="69215"/>
            </a:xfrm>
            <a:prstGeom prst="line">
              <a:avLst/>
            </a:prstGeom>
          </p:spPr>
          <p:style>
            <a:lnRef idx="2">
              <a:schemeClr val="dk1"/>
            </a:lnRef>
            <a:fillRef idx="0">
              <a:schemeClr val="dk1"/>
            </a:fillRef>
            <a:effectRef idx="1">
              <a:schemeClr val="dk1"/>
            </a:effectRef>
            <a:fontRef idx="minor">
              <a:schemeClr val="tx1"/>
            </a:fontRef>
          </p:style>
        </p:cxnSp>
        <p:cxnSp>
          <p:nvCxnSpPr>
            <p:cNvPr id="45" name="Connecteur droit 44">
              <a:extLst>
                <a:ext uri="{FF2B5EF4-FFF2-40B4-BE49-F238E27FC236}">
                  <a16:creationId xmlns:a16="http://schemas.microsoft.com/office/drawing/2014/main" id="{99682343-F5E2-8B1B-6F8C-45F379294CB0}"/>
                </a:ext>
              </a:extLst>
            </p:cNvPr>
            <p:cNvCxnSpPr>
              <a:cxnSpLocks/>
            </p:cNvCxnSpPr>
            <p:nvPr/>
          </p:nvCxnSpPr>
          <p:spPr>
            <a:xfrm>
              <a:off x="8565342" y="5812700"/>
              <a:ext cx="131849" cy="69215"/>
            </a:xfrm>
            <a:prstGeom prst="line">
              <a:avLst/>
            </a:prstGeom>
          </p:spPr>
          <p:style>
            <a:lnRef idx="2">
              <a:schemeClr val="dk1"/>
            </a:lnRef>
            <a:fillRef idx="0">
              <a:schemeClr val="dk1"/>
            </a:fillRef>
            <a:effectRef idx="1">
              <a:schemeClr val="dk1"/>
            </a:effectRef>
            <a:fontRef idx="minor">
              <a:schemeClr val="tx1"/>
            </a:fontRef>
          </p:style>
        </p:cxnSp>
      </p:grpSp>
      <p:grpSp>
        <p:nvGrpSpPr>
          <p:cNvPr id="46" name="Groupe 45">
            <a:extLst>
              <a:ext uri="{FF2B5EF4-FFF2-40B4-BE49-F238E27FC236}">
                <a16:creationId xmlns:a16="http://schemas.microsoft.com/office/drawing/2014/main" id="{AC9559A9-0045-3908-A401-7BDC1B19FAA9}"/>
              </a:ext>
            </a:extLst>
          </p:cNvPr>
          <p:cNvGrpSpPr/>
          <p:nvPr/>
        </p:nvGrpSpPr>
        <p:grpSpPr>
          <a:xfrm rot="14399663">
            <a:off x="7076612" y="3629969"/>
            <a:ext cx="204586" cy="191803"/>
            <a:chOff x="10276378" y="5871581"/>
            <a:chExt cx="204586" cy="191803"/>
          </a:xfrm>
        </p:grpSpPr>
        <p:cxnSp>
          <p:nvCxnSpPr>
            <p:cNvPr id="47" name="Connecteur droit 46">
              <a:extLst>
                <a:ext uri="{FF2B5EF4-FFF2-40B4-BE49-F238E27FC236}">
                  <a16:creationId xmlns:a16="http://schemas.microsoft.com/office/drawing/2014/main" id="{F3CB1C51-F163-E1B0-6D80-DBA144C91617}"/>
                </a:ext>
              </a:extLst>
            </p:cNvPr>
            <p:cNvCxnSpPr>
              <a:cxnSpLocks/>
            </p:cNvCxnSpPr>
            <p:nvPr/>
          </p:nvCxnSpPr>
          <p:spPr>
            <a:xfrm>
              <a:off x="10307555" y="5931823"/>
              <a:ext cx="131849" cy="69215"/>
            </a:xfrm>
            <a:prstGeom prst="line">
              <a:avLst/>
            </a:prstGeom>
          </p:spPr>
          <p:style>
            <a:lnRef idx="2">
              <a:schemeClr val="dk1"/>
            </a:lnRef>
            <a:fillRef idx="0">
              <a:schemeClr val="dk1"/>
            </a:fillRef>
            <a:effectRef idx="1">
              <a:schemeClr val="dk1"/>
            </a:effectRef>
            <a:fontRef idx="minor">
              <a:schemeClr val="tx1"/>
            </a:fontRef>
          </p:style>
        </p:cxnSp>
        <p:cxnSp>
          <p:nvCxnSpPr>
            <p:cNvPr id="48" name="Connecteur droit 47">
              <a:extLst>
                <a:ext uri="{FF2B5EF4-FFF2-40B4-BE49-F238E27FC236}">
                  <a16:creationId xmlns:a16="http://schemas.microsoft.com/office/drawing/2014/main" id="{B8CD50A1-A5A9-FDF0-C05F-5AD149CC328E}"/>
                </a:ext>
              </a:extLst>
            </p:cNvPr>
            <p:cNvCxnSpPr>
              <a:cxnSpLocks/>
            </p:cNvCxnSpPr>
            <p:nvPr/>
          </p:nvCxnSpPr>
          <p:spPr>
            <a:xfrm>
              <a:off x="10276378" y="5994169"/>
              <a:ext cx="131849" cy="69215"/>
            </a:xfrm>
            <a:prstGeom prst="line">
              <a:avLst/>
            </a:prstGeom>
          </p:spPr>
          <p:style>
            <a:lnRef idx="2">
              <a:schemeClr val="dk1"/>
            </a:lnRef>
            <a:fillRef idx="0">
              <a:schemeClr val="dk1"/>
            </a:fillRef>
            <a:effectRef idx="1">
              <a:schemeClr val="dk1"/>
            </a:effectRef>
            <a:fontRef idx="minor">
              <a:schemeClr val="tx1"/>
            </a:fontRef>
          </p:style>
        </p:cxnSp>
        <p:cxnSp>
          <p:nvCxnSpPr>
            <p:cNvPr id="49" name="Connecteur droit 48">
              <a:extLst>
                <a:ext uri="{FF2B5EF4-FFF2-40B4-BE49-F238E27FC236}">
                  <a16:creationId xmlns:a16="http://schemas.microsoft.com/office/drawing/2014/main" id="{8417C7CB-4173-1016-75EE-E5EC335C1656}"/>
                </a:ext>
              </a:extLst>
            </p:cNvPr>
            <p:cNvCxnSpPr>
              <a:cxnSpLocks/>
            </p:cNvCxnSpPr>
            <p:nvPr/>
          </p:nvCxnSpPr>
          <p:spPr>
            <a:xfrm>
              <a:off x="10349115" y="5871581"/>
              <a:ext cx="131849" cy="69215"/>
            </a:xfrm>
            <a:prstGeom prst="line">
              <a:avLst/>
            </a:prstGeom>
          </p:spPr>
          <p:style>
            <a:lnRef idx="2">
              <a:schemeClr val="dk1"/>
            </a:lnRef>
            <a:fillRef idx="0">
              <a:schemeClr val="dk1"/>
            </a:fillRef>
            <a:effectRef idx="1">
              <a:schemeClr val="dk1"/>
            </a:effectRef>
            <a:fontRef idx="minor">
              <a:schemeClr val="tx1"/>
            </a:fontRef>
          </p:style>
        </p:cxnSp>
      </p:grpSp>
      <p:grpSp>
        <p:nvGrpSpPr>
          <p:cNvPr id="50" name="Groupe 49">
            <a:extLst>
              <a:ext uri="{FF2B5EF4-FFF2-40B4-BE49-F238E27FC236}">
                <a16:creationId xmlns:a16="http://schemas.microsoft.com/office/drawing/2014/main" id="{51488FB6-B621-E277-F2E1-8B5F4E110898}"/>
              </a:ext>
            </a:extLst>
          </p:cNvPr>
          <p:cNvGrpSpPr/>
          <p:nvPr/>
        </p:nvGrpSpPr>
        <p:grpSpPr>
          <a:xfrm rot="3771124">
            <a:off x="9766055" y="3625572"/>
            <a:ext cx="204586" cy="191803"/>
            <a:chOff x="10276378" y="5871581"/>
            <a:chExt cx="204586" cy="191803"/>
          </a:xfrm>
        </p:grpSpPr>
        <p:cxnSp>
          <p:nvCxnSpPr>
            <p:cNvPr id="51" name="Connecteur droit 50">
              <a:extLst>
                <a:ext uri="{FF2B5EF4-FFF2-40B4-BE49-F238E27FC236}">
                  <a16:creationId xmlns:a16="http://schemas.microsoft.com/office/drawing/2014/main" id="{763506A8-6D59-CCA9-88B2-BE7EAC484C9A}"/>
                </a:ext>
              </a:extLst>
            </p:cNvPr>
            <p:cNvCxnSpPr>
              <a:cxnSpLocks/>
            </p:cNvCxnSpPr>
            <p:nvPr/>
          </p:nvCxnSpPr>
          <p:spPr>
            <a:xfrm>
              <a:off x="10307555" y="5931823"/>
              <a:ext cx="131849" cy="69215"/>
            </a:xfrm>
            <a:prstGeom prst="line">
              <a:avLst/>
            </a:prstGeom>
          </p:spPr>
          <p:style>
            <a:lnRef idx="2">
              <a:schemeClr val="dk1"/>
            </a:lnRef>
            <a:fillRef idx="0">
              <a:schemeClr val="dk1"/>
            </a:fillRef>
            <a:effectRef idx="1">
              <a:schemeClr val="dk1"/>
            </a:effectRef>
            <a:fontRef idx="minor">
              <a:schemeClr val="tx1"/>
            </a:fontRef>
          </p:style>
        </p:cxnSp>
        <p:cxnSp>
          <p:nvCxnSpPr>
            <p:cNvPr id="52" name="Connecteur droit 51">
              <a:extLst>
                <a:ext uri="{FF2B5EF4-FFF2-40B4-BE49-F238E27FC236}">
                  <a16:creationId xmlns:a16="http://schemas.microsoft.com/office/drawing/2014/main" id="{35838974-6488-19CC-B62B-4AFCEAA468B8}"/>
                </a:ext>
              </a:extLst>
            </p:cNvPr>
            <p:cNvCxnSpPr>
              <a:cxnSpLocks/>
            </p:cNvCxnSpPr>
            <p:nvPr/>
          </p:nvCxnSpPr>
          <p:spPr>
            <a:xfrm>
              <a:off x="10276378" y="5994169"/>
              <a:ext cx="131849" cy="69215"/>
            </a:xfrm>
            <a:prstGeom prst="line">
              <a:avLst/>
            </a:prstGeom>
          </p:spPr>
          <p:style>
            <a:lnRef idx="2">
              <a:schemeClr val="dk1"/>
            </a:lnRef>
            <a:fillRef idx="0">
              <a:schemeClr val="dk1"/>
            </a:fillRef>
            <a:effectRef idx="1">
              <a:schemeClr val="dk1"/>
            </a:effectRef>
            <a:fontRef idx="minor">
              <a:schemeClr val="tx1"/>
            </a:fontRef>
          </p:style>
        </p:cxnSp>
        <p:cxnSp>
          <p:nvCxnSpPr>
            <p:cNvPr id="53" name="Connecteur droit 52">
              <a:extLst>
                <a:ext uri="{FF2B5EF4-FFF2-40B4-BE49-F238E27FC236}">
                  <a16:creationId xmlns:a16="http://schemas.microsoft.com/office/drawing/2014/main" id="{A95100D2-CA48-ECAB-F39E-C19A3DC752D9}"/>
                </a:ext>
              </a:extLst>
            </p:cNvPr>
            <p:cNvCxnSpPr>
              <a:cxnSpLocks/>
            </p:cNvCxnSpPr>
            <p:nvPr/>
          </p:nvCxnSpPr>
          <p:spPr>
            <a:xfrm>
              <a:off x="10349115" y="5871581"/>
              <a:ext cx="131849" cy="69215"/>
            </a:xfrm>
            <a:prstGeom prst="line">
              <a:avLst/>
            </a:prstGeom>
          </p:spPr>
          <p:style>
            <a:lnRef idx="2">
              <a:schemeClr val="dk1"/>
            </a:lnRef>
            <a:fillRef idx="0">
              <a:schemeClr val="dk1"/>
            </a:fillRef>
            <a:effectRef idx="1">
              <a:schemeClr val="dk1"/>
            </a:effectRef>
            <a:fontRef idx="minor">
              <a:schemeClr val="tx1"/>
            </a:fontRef>
          </p:style>
        </p:cxnSp>
      </p:grpSp>
      <p:sp>
        <p:nvSpPr>
          <p:cNvPr id="54" name="Arc 53">
            <a:extLst>
              <a:ext uri="{FF2B5EF4-FFF2-40B4-BE49-F238E27FC236}">
                <a16:creationId xmlns:a16="http://schemas.microsoft.com/office/drawing/2014/main" id="{73683F10-4D76-54C1-FFE7-3DD6A927850A}"/>
              </a:ext>
            </a:extLst>
          </p:cNvPr>
          <p:cNvSpPr/>
          <p:nvPr/>
        </p:nvSpPr>
        <p:spPr>
          <a:xfrm rot="2492340">
            <a:off x="5663673" y="3321443"/>
            <a:ext cx="914400" cy="914400"/>
          </a:xfrm>
          <a:prstGeom prst="arc">
            <a:avLst>
              <a:gd name="adj1" fmla="val 16200000"/>
              <a:gd name="adj2" fmla="val 18601816"/>
            </a:avLst>
          </a:prstGeom>
        </p:spPr>
        <p:style>
          <a:lnRef idx="3">
            <a:schemeClr val="accent3"/>
          </a:lnRef>
          <a:fillRef idx="0">
            <a:schemeClr val="accent3"/>
          </a:fillRef>
          <a:effectRef idx="2">
            <a:schemeClr val="accent3"/>
          </a:effectRef>
          <a:fontRef idx="minor">
            <a:schemeClr val="tx1"/>
          </a:fontRef>
        </p:style>
        <p:txBody>
          <a:bodyPr rtlCol="0" anchor="ctr"/>
          <a:lstStyle/>
          <a:p>
            <a:pPr algn="ctr"/>
            <a:endParaRPr lang="fr-FR"/>
          </a:p>
        </p:txBody>
      </p:sp>
      <p:sp>
        <p:nvSpPr>
          <p:cNvPr id="55" name="Arc 54">
            <a:extLst>
              <a:ext uri="{FF2B5EF4-FFF2-40B4-BE49-F238E27FC236}">
                <a16:creationId xmlns:a16="http://schemas.microsoft.com/office/drawing/2014/main" id="{D52CE6A8-D122-C4B4-A752-D911E771C43B}"/>
              </a:ext>
            </a:extLst>
          </p:cNvPr>
          <p:cNvSpPr/>
          <p:nvPr/>
        </p:nvSpPr>
        <p:spPr>
          <a:xfrm rot="2410673">
            <a:off x="8393865" y="3342225"/>
            <a:ext cx="914400" cy="914400"/>
          </a:xfrm>
          <a:prstGeom prst="arc">
            <a:avLst>
              <a:gd name="adj1" fmla="val 16200000"/>
              <a:gd name="adj2" fmla="val 18601816"/>
            </a:avLst>
          </a:prstGeom>
        </p:spPr>
        <p:style>
          <a:lnRef idx="3">
            <a:schemeClr val="accent3"/>
          </a:lnRef>
          <a:fillRef idx="0">
            <a:schemeClr val="accent3"/>
          </a:fillRef>
          <a:effectRef idx="2">
            <a:schemeClr val="accent3"/>
          </a:effectRef>
          <a:fontRef idx="minor">
            <a:schemeClr val="tx1"/>
          </a:fontRef>
        </p:style>
        <p:txBody>
          <a:bodyPr rtlCol="0" anchor="ctr"/>
          <a:lstStyle/>
          <a:p>
            <a:pPr algn="ctr"/>
            <a:endParaRPr lang="fr-FR"/>
          </a:p>
        </p:txBody>
      </p:sp>
      <p:sp>
        <p:nvSpPr>
          <p:cNvPr id="56" name="Arc 55">
            <a:extLst>
              <a:ext uri="{FF2B5EF4-FFF2-40B4-BE49-F238E27FC236}">
                <a16:creationId xmlns:a16="http://schemas.microsoft.com/office/drawing/2014/main" id="{CAE60B0C-2CDE-36DE-61C9-8F89CFD9CED6}"/>
              </a:ext>
            </a:extLst>
          </p:cNvPr>
          <p:cNvSpPr/>
          <p:nvPr/>
        </p:nvSpPr>
        <p:spPr>
          <a:xfrm rot="12515009">
            <a:off x="7802607" y="3136610"/>
            <a:ext cx="914400" cy="914400"/>
          </a:xfrm>
          <a:prstGeom prst="arc">
            <a:avLst>
              <a:gd name="adj1" fmla="val 19030094"/>
              <a:gd name="adj2" fmla="val 0"/>
            </a:avLst>
          </a:prstGeom>
        </p:spPr>
        <p:style>
          <a:lnRef idx="2">
            <a:schemeClr val="accent5"/>
          </a:lnRef>
          <a:fillRef idx="0">
            <a:schemeClr val="accent5"/>
          </a:fillRef>
          <a:effectRef idx="1">
            <a:schemeClr val="accent5"/>
          </a:effectRef>
          <a:fontRef idx="minor">
            <a:schemeClr val="tx1"/>
          </a:fontRef>
        </p:style>
        <p:txBody>
          <a:bodyPr rtlCol="0" anchor="ctr"/>
          <a:lstStyle/>
          <a:p>
            <a:pPr algn="ctr"/>
            <a:endParaRPr lang="fr-FR"/>
          </a:p>
        </p:txBody>
      </p:sp>
      <p:sp>
        <p:nvSpPr>
          <p:cNvPr id="57" name="Arc 56">
            <a:extLst>
              <a:ext uri="{FF2B5EF4-FFF2-40B4-BE49-F238E27FC236}">
                <a16:creationId xmlns:a16="http://schemas.microsoft.com/office/drawing/2014/main" id="{803EA4C5-F6B2-3A0B-69E4-39A05C0D5E19}"/>
              </a:ext>
            </a:extLst>
          </p:cNvPr>
          <p:cNvSpPr/>
          <p:nvPr/>
        </p:nvSpPr>
        <p:spPr>
          <a:xfrm rot="12515009">
            <a:off x="10471413" y="3146018"/>
            <a:ext cx="914400" cy="914400"/>
          </a:xfrm>
          <a:prstGeom prst="arc">
            <a:avLst>
              <a:gd name="adj1" fmla="val 19030094"/>
              <a:gd name="adj2" fmla="val 0"/>
            </a:avLst>
          </a:prstGeom>
        </p:spPr>
        <p:style>
          <a:lnRef idx="2">
            <a:schemeClr val="accent5"/>
          </a:lnRef>
          <a:fillRef idx="0">
            <a:schemeClr val="accent5"/>
          </a:fillRef>
          <a:effectRef idx="1">
            <a:schemeClr val="accent5"/>
          </a:effectRef>
          <a:fontRef idx="minor">
            <a:schemeClr val="tx1"/>
          </a:fontRef>
        </p:style>
        <p:txBody>
          <a:bodyPr rtlCol="0" anchor="ctr"/>
          <a:lstStyle/>
          <a:p>
            <a:pPr algn="ctr"/>
            <a:endParaRPr lang="fr-FR"/>
          </a:p>
        </p:txBody>
      </p:sp>
      <mc:AlternateContent xmlns:mc="http://schemas.openxmlformats.org/markup-compatibility/2006" xmlns:a14="http://schemas.microsoft.com/office/drawing/2010/main">
        <mc:Choice Requires="a14">
          <p:sp>
            <p:nvSpPr>
              <p:cNvPr id="73" name="ZoneTexte 72">
                <a:extLst>
                  <a:ext uri="{FF2B5EF4-FFF2-40B4-BE49-F238E27FC236}">
                    <a16:creationId xmlns:a16="http://schemas.microsoft.com/office/drawing/2014/main" id="{FF20A214-7310-1A5B-9ACA-80A603EBA1B6}"/>
                  </a:ext>
                </a:extLst>
              </p:cNvPr>
              <p:cNvSpPr txBox="1"/>
              <p:nvPr/>
            </p:nvSpPr>
            <p:spPr>
              <a:xfrm>
                <a:off x="701039" y="4367876"/>
                <a:ext cx="3580015" cy="400110"/>
              </a:xfrm>
              <a:prstGeom prst="rect">
                <a:avLst/>
              </a:prstGeom>
              <a:noFill/>
            </p:spPr>
            <p:txBody>
              <a:bodyPr wrap="square" rtlCol="0">
                <a:spAutoFit/>
              </a:bodyPr>
              <a:lstStyle/>
              <a:p>
                <a:pPr algn="l"/>
                <a:r>
                  <a:rPr lang="fr-FR" sz="2000" dirty="0">
                    <a:ea typeface="Cambria Math" panose="02040503050406030204" pitchFamily="18" charset="0"/>
                    <a:cs typeface="Calibri" panose="020F0502020204030204" pitchFamily="34" charset="0"/>
                  </a:rPr>
                  <a:t>Je déduis que: </a:t>
                </a:r>
                <a14:m>
                  <m:oMath xmlns:m="http://schemas.openxmlformats.org/officeDocument/2006/math">
                    <m:r>
                      <a:rPr lang="fr-FR" sz="2000" i="1" smtClean="0">
                        <a:latin typeface="Cambria Math" panose="02040503050406030204" pitchFamily="18" charset="0"/>
                        <a:ea typeface="Cambria Math" panose="02040503050406030204" pitchFamily="18" charset="0"/>
                        <a:cs typeface="Calibri" panose="020F0502020204030204" pitchFamily="34" charset="0"/>
                      </a:rPr>
                      <m:t>∆</m:t>
                    </m:r>
                  </m:oMath>
                </a14:m>
                <a:r>
                  <a:rPr lang="fr-FR" sz="2000" dirty="0">
                    <a:latin typeface="Calibri" panose="020F0502020204030204" pitchFamily="34" charset="0"/>
                    <a:cs typeface="Calibri" panose="020F0502020204030204" pitchFamily="34" charset="0"/>
                  </a:rPr>
                  <a:t>ABC</a:t>
                </a:r>
                <a14:m>
                  <m:oMath xmlns:m="http://schemas.openxmlformats.org/officeDocument/2006/math">
                    <m:r>
                      <a:rPr lang="fr-FR" sz="2000" i="1" smtClean="0">
                        <a:latin typeface="Cambria Math" panose="02040503050406030204" pitchFamily="18" charset="0"/>
                        <a:ea typeface="Cambria Math" panose="02040503050406030204" pitchFamily="18" charset="0"/>
                        <a:cs typeface="Calibri" panose="020F0502020204030204" pitchFamily="34" charset="0"/>
                      </a:rPr>
                      <m:t>≡∆</m:t>
                    </m:r>
                  </m:oMath>
                </a14:m>
                <a:r>
                  <a:rPr lang="fr-FR" sz="2000" dirty="0">
                    <a:latin typeface="Calibri" panose="020F0502020204030204" pitchFamily="34" charset="0"/>
                    <a:cs typeface="Calibri" panose="020F0502020204030204" pitchFamily="34" charset="0"/>
                  </a:rPr>
                  <a:t>DEF</a:t>
                </a:r>
              </a:p>
            </p:txBody>
          </p:sp>
        </mc:Choice>
        <mc:Fallback xmlns="">
          <p:sp>
            <p:nvSpPr>
              <p:cNvPr id="73" name="ZoneTexte 72">
                <a:extLst>
                  <a:ext uri="{FF2B5EF4-FFF2-40B4-BE49-F238E27FC236}">
                    <a16:creationId xmlns:a16="http://schemas.microsoft.com/office/drawing/2014/main" id="{FF20A214-7310-1A5B-9ACA-80A603EBA1B6}"/>
                  </a:ext>
                </a:extLst>
              </p:cNvPr>
              <p:cNvSpPr txBox="1">
                <a:spLocks noRot="1" noChangeAspect="1" noMove="1" noResize="1" noEditPoints="1" noAdjustHandles="1" noChangeArrowheads="1" noChangeShapeType="1" noTextEdit="1"/>
              </p:cNvSpPr>
              <p:nvPr/>
            </p:nvSpPr>
            <p:spPr>
              <a:xfrm>
                <a:off x="701039" y="4367876"/>
                <a:ext cx="3580015" cy="400110"/>
              </a:xfrm>
              <a:prstGeom prst="rect">
                <a:avLst/>
              </a:prstGeom>
              <a:blipFill>
                <a:blip r:embed="rId7"/>
                <a:stretch>
                  <a:fillRect l="-1704" t="-9231" b="-29231"/>
                </a:stretch>
              </a:blipFill>
            </p:spPr>
            <p:txBody>
              <a:bodyPr/>
              <a:lstStyle/>
              <a:p>
                <a:r>
                  <a:rPr lang="fr-FR">
                    <a:noFill/>
                  </a:rPr>
                  <a:t> </a:t>
                </a:r>
              </a:p>
            </p:txBody>
          </p:sp>
        </mc:Fallback>
      </mc:AlternateContent>
    </p:spTree>
    <p:extLst>
      <p:ext uri="{BB962C8B-B14F-4D97-AF65-F5344CB8AC3E}">
        <p14:creationId xmlns:p14="http://schemas.microsoft.com/office/powerpoint/2010/main" val="813719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5"/>
                                        </p:tgtEl>
                                        <p:attrNameLst>
                                          <p:attrName>style.visibility</p:attrName>
                                        </p:attrNameLst>
                                      </p:cBhvr>
                                      <p:to>
                                        <p:strVal val="visible"/>
                                      </p:to>
                                    </p:set>
                                    <p:animEffect transition="in" filter="fade">
                                      <p:cBhvr>
                                        <p:cTn id="21" dur="1000"/>
                                        <p:tgtEl>
                                          <p:spTgt spid="35"/>
                                        </p:tgtEl>
                                      </p:cBhvr>
                                    </p:animEffect>
                                    <p:anim calcmode="lin" valueType="num">
                                      <p:cBhvr>
                                        <p:cTn id="22" dur="1000" fill="hold"/>
                                        <p:tgtEl>
                                          <p:spTgt spid="35"/>
                                        </p:tgtEl>
                                        <p:attrNameLst>
                                          <p:attrName>ppt_x</p:attrName>
                                        </p:attrNameLst>
                                      </p:cBhvr>
                                      <p:tavLst>
                                        <p:tav tm="0">
                                          <p:val>
                                            <p:strVal val="#ppt_x"/>
                                          </p:val>
                                        </p:tav>
                                        <p:tav tm="100000">
                                          <p:val>
                                            <p:strVal val="#ppt_x"/>
                                          </p:val>
                                        </p:tav>
                                      </p:tavLst>
                                    </p:anim>
                                    <p:anim calcmode="lin" valueType="num">
                                      <p:cBhvr>
                                        <p:cTn id="23" dur="1000" fill="hold"/>
                                        <p:tgtEl>
                                          <p:spTgt spid="35"/>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42"/>
                                        </p:tgtEl>
                                        <p:attrNameLst>
                                          <p:attrName>style.visibility</p:attrName>
                                        </p:attrNameLst>
                                      </p:cBhvr>
                                      <p:to>
                                        <p:strVal val="visible"/>
                                      </p:to>
                                    </p:set>
                                    <p:animEffect transition="in" filter="fade">
                                      <p:cBhvr>
                                        <p:cTn id="26" dur="1000"/>
                                        <p:tgtEl>
                                          <p:spTgt spid="42"/>
                                        </p:tgtEl>
                                      </p:cBhvr>
                                    </p:animEffect>
                                    <p:anim calcmode="lin" valueType="num">
                                      <p:cBhvr>
                                        <p:cTn id="27" dur="1000" fill="hold"/>
                                        <p:tgtEl>
                                          <p:spTgt spid="42"/>
                                        </p:tgtEl>
                                        <p:attrNameLst>
                                          <p:attrName>ppt_x</p:attrName>
                                        </p:attrNameLst>
                                      </p:cBhvr>
                                      <p:tavLst>
                                        <p:tav tm="0">
                                          <p:val>
                                            <p:strVal val="#ppt_x"/>
                                          </p:val>
                                        </p:tav>
                                        <p:tav tm="100000">
                                          <p:val>
                                            <p:strVal val="#ppt_x"/>
                                          </p:val>
                                        </p:tav>
                                      </p:tavLst>
                                    </p:anim>
                                    <p:anim calcmode="lin" valueType="num">
                                      <p:cBhvr>
                                        <p:cTn id="28" dur="1000" fill="hold"/>
                                        <p:tgtEl>
                                          <p:spTgt spid="42"/>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36"/>
                                        </p:tgtEl>
                                        <p:attrNameLst>
                                          <p:attrName>style.visibility</p:attrName>
                                        </p:attrNameLst>
                                      </p:cBhvr>
                                      <p:to>
                                        <p:strVal val="visible"/>
                                      </p:to>
                                    </p:set>
                                    <p:animEffect transition="in" filter="fade">
                                      <p:cBhvr>
                                        <p:cTn id="31" dur="1000"/>
                                        <p:tgtEl>
                                          <p:spTgt spid="36"/>
                                        </p:tgtEl>
                                      </p:cBhvr>
                                    </p:animEffect>
                                    <p:anim calcmode="lin" valueType="num">
                                      <p:cBhvr>
                                        <p:cTn id="32" dur="1000" fill="hold"/>
                                        <p:tgtEl>
                                          <p:spTgt spid="36"/>
                                        </p:tgtEl>
                                        <p:attrNameLst>
                                          <p:attrName>ppt_x</p:attrName>
                                        </p:attrNameLst>
                                      </p:cBhvr>
                                      <p:tavLst>
                                        <p:tav tm="0">
                                          <p:val>
                                            <p:strVal val="#ppt_x"/>
                                          </p:val>
                                        </p:tav>
                                        <p:tav tm="100000">
                                          <p:val>
                                            <p:strVal val="#ppt_x"/>
                                          </p:val>
                                        </p:tav>
                                      </p:tavLst>
                                    </p:anim>
                                    <p:anim calcmode="lin" valueType="num">
                                      <p:cBhvr>
                                        <p:cTn id="33" dur="1000" fill="hold"/>
                                        <p:tgtEl>
                                          <p:spTgt spid="36"/>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43"/>
                                        </p:tgtEl>
                                        <p:attrNameLst>
                                          <p:attrName>style.visibility</p:attrName>
                                        </p:attrNameLst>
                                      </p:cBhvr>
                                      <p:to>
                                        <p:strVal val="visible"/>
                                      </p:to>
                                    </p:set>
                                    <p:animEffect transition="in" filter="fade">
                                      <p:cBhvr>
                                        <p:cTn id="36" dur="1000"/>
                                        <p:tgtEl>
                                          <p:spTgt spid="43"/>
                                        </p:tgtEl>
                                      </p:cBhvr>
                                    </p:animEffect>
                                    <p:anim calcmode="lin" valueType="num">
                                      <p:cBhvr>
                                        <p:cTn id="37" dur="1000" fill="hold"/>
                                        <p:tgtEl>
                                          <p:spTgt spid="43"/>
                                        </p:tgtEl>
                                        <p:attrNameLst>
                                          <p:attrName>ppt_x</p:attrName>
                                        </p:attrNameLst>
                                      </p:cBhvr>
                                      <p:tavLst>
                                        <p:tav tm="0">
                                          <p:val>
                                            <p:strVal val="#ppt_x"/>
                                          </p:val>
                                        </p:tav>
                                        <p:tav tm="100000">
                                          <p:val>
                                            <p:strVal val="#ppt_x"/>
                                          </p:val>
                                        </p:tav>
                                      </p:tavLst>
                                    </p:anim>
                                    <p:anim calcmode="lin" valueType="num">
                                      <p:cBhvr>
                                        <p:cTn id="38"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41"/>
                                        </p:tgtEl>
                                        <p:attrNameLst>
                                          <p:attrName>style.visibility</p:attrName>
                                        </p:attrNameLst>
                                      </p:cBhvr>
                                      <p:to>
                                        <p:strVal val="visible"/>
                                      </p:to>
                                    </p:set>
                                    <p:animEffect transition="in" filter="fade">
                                      <p:cBhvr>
                                        <p:cTn id="43" dur="1000"/>
                                        <p:tgtEl>
                                          <p:spTgt spid="41"/>
                                        </p:tgtEl>
                                      </p:cBhvr>
                                    </p:animEffect>
                                    <p:anim calcmode="lin" valueType="num">
                                      <p:cBhvr>
                                        <p:cTn id="44" dur="1000" fill="hold"/>
                                        <p:tgtEl>
                                          <p:spTgt spid="41"/>
                                        </p:tgtEl>
                                        <p:attrNameLst>
                                          <p:attrName>ppt_x</p:attrName>
                                        </p:attrNameLst>
                                      </p:cBhvr>
                                      <p:tavLst>
                                        <p:tav tm="0">
                                          <p:val>
                                            <p:strVal val="#ppt_x"/>
                                          </p:val>
                                        </p:tav>
                                        <p:tav tm="100000">
                                          <p:val>
                                            <p:strVal val="#ppt_x"/>
                                          </p:val>
                                        </p:tav>
                                      </p:tavLst>
                                    </p:anim>
                                    <p:anim calcmode="lin" valueType="num">
                                      <p:cBhvr>
                                        <p:cTn id="45"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46"/>
                                        </p:tgtEl>
                                        <p:attrNameLst>
                                          <p:attrName>style.visibility</p:attrName>
                                        </p:attrNameLst>
                                      </p:cBhvr>
                                      <p:to>
                                        <p:strVal val="visible"/>
                                      </p:to>
                                    </p:set>
                                    <p:animEffect transition="in" filter="fade">
                                      <p:cBhvr>
                                        <p:cTn id="50" dur="1000"/>
                                        <p:tgtEl>
                                          <p:spTgt spid="46"/>
                                        </p:tgtEl>
                                      </p:cBhvr>
                                    </p:animEffect>
                                    <p:anim calcmode="lin" valueType="num">
                                      <p:cBhvr>
                                        <p:cTn id="51" dur="1000" fill="hold"/>
                                        <p:tgtEl>
                                          <p:spTgt spid="46"/>
                                        </p:tgtEl>
                                        <p:attrNameLst>
                                          <p:attrName>ppt_x</p:attrName>
                                        </p:attrNameLst>
                                      </p:cBhvr>
                                      <p:tavLst>
                                        <p:tav tm="0">
                                          <p:val>
                                            <p:strVal val="#ppt_x"/>
                                          </p:val>
                                        </p:tav>
                                        <p:tav tm="100000">
                                          <p:val>
                                            <p:strVal val="#ppt_x"/>
                                          </p:val>
                                        </p:tav>
                                      </p:tavLst>
                                    </p:anim>
                                    <p:anim calcmode="lin" valueType="num">
                                      <p:cBhvr>
                                        <p:cTn id="52" dur="1000" fill="hold"/>
                                        <p:tgtEl>
                                          <p:spTgt spid="46"/>
                                        </p:tgtEl>
                                        <p:attrNameLst>
                                          <p:attrName>ppt_y</p:attrName>
                                        </p:attrNameLst>
                                      </p:cBhvr>
                                      <p:tavLst>
                                        <p:tav tm="0">
                                          <p:val>
                                            <p:strVal val="#ppt_y+.1"/>
                                          </p:val>
                                        </p:tav>
                                        <p:tav tm="100000">
                                          <p:val>
                                            <p:strVal val="#ppt_y"/>
                                          </p:val>
                                        </p:tav>
                                      </p:tavLst>
                                    </p:anim>
                                  </p:childTnLst>
                                </p:cTn>
                              </p:par>
                              <p:par>
                                <p:cTn id="53" presetID="42" presetClass="entr" presetSubtype="0" fill="hold" nodeType="withEffect">
                                  <p:stCondLst>
                                    <p:cond delay="0"/>
                                  </p:stCondLst>
                                  <p:childTnLst>
                                    <p:set>
                                      <p:cBhvr>
                                        <p:cTn id="54" dur="1" fill="hold">
                                          <p:stCondLst>
                                            <p:cond delay="0"/>
                                          </p:stCondLst>
                                        </p:cTn>
                                        <p:tgtEl>
                                          <p:spTgt spid="50"/>
                                        </p:tgtEl>
                                        <p:attrNameLst>
                                          <p:attrName>style.visibility</p:attrName>
                                        </p:attrNameLst>
                                      </p:cBhvr>
                                      <p:to>
                                        <p:strVal val="visible"/>
                                      </p:to>
                                    </p:set>
                                    <p:animEffect transition="in" filter="fade">
                                      <p:cBhvr>
                                        <p:cTn id="55" dur="1000"/>
                                        <p:tgtEl>
                                          <p:spTgt spid="50"/>
                                        </p:tgtEl>
                                      </p:cBhvr>
                                    </p:animEffect>
                                    <p:anim calcmode="lin" valueType="num">
                                      <p:cBhvr>
                                        <p:cTn id="56" dur="1000" fill="hold"/>
                                        <p:tgtEl>
                                          <p:spTgt spid="50"/>
                                        </p:tgtEl>
                                        <p:attrNameLst>
                                          <p:attrName>ppt_x</p:attrName>
                                        </p:attrNameLst>
                                      </p:cBhvr>
                                      <p:tavLst>
                                        <p:tav tm="0">
                                          <p:val>
                                            <p:strVal val="#ppt_x"/>
                                          </p:val>
                                        </p:tav>
                                        <p:tav tm="100000">
                                          <p:val>
                                            <p:strVal val="#ppt_x"/>
                                          </p:val>
                                        </p:tav>
                                      </p:tavLst>
                                    </p:anim>
                                    <p:anim calcmode="lin" valueType="num">
                                      <p:cBhvr>
                                        <p:cTn id="57"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54"/>
                                        </p:tgtEl>
                                        <p:attrNameLst>
                                          <p:attrName>style.visibility</p:attrName>
                                        </p:attrNameLst>
                                      </p:cBhvr>
                                      <p:to>
                                        <p:strVal val="visible"/>
                                      </p:to>
                                    </p:set>
                                    <p:animEffect transition="in" filter="fade">
                                      <p:cBhvr>
                                        <p:cTn id="62" dur="1000"/>
                                        <p:tgtEl>
                                          <p:spTgt spid="54"/>
                                        </p:tgtEl>
                                      </p:cBhvr>
                                    </p:animEffect>
                                    <p:anim calcmode="lin" valueType="num">
                                      <p:cBhvr>
                                        <p:cTn id="63" dur="1000" fill="hold"/>
                                        <p:tgtEl>
                                          <p:spTgt spid="54"/>
                                        </p:tgtEl>
                                        <p:attrNameLst>
                                          <p:attrName>ppt_x</p:attrName>
                                        </p:attrNameLst>
                                      </p:cBhvr>
                                      <p:tavLst>
                                        <p:tav tm="0">
                                          <p:val>
                                            <p:strVal val="#ppt_x"/>
                                          </p:val>
                                        </p:tav>
                                        <p:tav tm="100000">
                                          <p:val>
                                            <p:strVal val="#ppt_x"/>
                                          </p:val>
                                        </p:tav>
                                      </p:tavLst>
                                    </p:anim>
                                    <p:anim calcmode="lin" valueType="num">
                                      <p:cBhvr>
                                        <p:cTn id="64" dur="1000" fill="hold"/>
                                        <p:tgtEl>
                                          <p:spTgt spid="54"/>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55"/>
                                        </p:tgtEl>
                                        <p:attrNameLst>
                                          <p:attrName>style.visibility</p:attrName>
                                        </p:attrNameLst>
                                      </p:cBhvr>
                                      <p:to>
                                        <p:strVal val="visible"/>
                                      </p:to>
                                    </p:set>
                                    <p:animEffect transition="in" filter="fade">
                                      <p:cBhvr>
                                        <p:cTn id="67" dur="1000"/>
                                        <p:tgtEl>
                                          <p:spTgt spid="55"/>
                                        </p:tgtEl>
                                      </p:cBhvr>
                                    </p:animEffect>
                                    <p:anim calcmode="lin" valueType="num">
                                      <p:cBhvr>
                                        <p:cTn id="68" dur="1000" fill="hold"/>
                                        <p:tgtEl>
                                          <p:spTgt spid="55"/>
                                        </p:tgtEl>
                                        <p:attrNameLst>
                                          <p:attrName>ppt_x</p:attrName>
                                        </p:attrNameLst>
                                      </p:cBhvr>
                                      <p:tavLst>
                                        <p:tav tm="0">
                                          <p:val>
                                            <p:strVal val="#ppt_x"/>
                                          </p:val>
                                        </p:tav>
                                        <p:tav tm="100000">
                                          <p:val>
                                            <p:strVal val="#ppt_x"/>
                                          </p:val>
                                        </p:tav>
                                      </p:tavLst>
                                    </p:anim>
                                    <p:anim calcmode="lin" valueType="num">
                                      <p:cBhvr>
                                        <p:cTn id="69"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56"/>
                                        </p:tgtEl>
                                        <p:attrNameLst>
                                          <p:attrName>style.visibility</p:attrName>
                                        </p:attrNameLst>
                                      </p:cBhvr>
                                      <p:to>
                                        <p:strVal val="visible"/>
                                      </p:to>
                                    </p:set>
                                    <p:animEffect transition="in" filter="fade">
                                      <p:cBhvr>
                                        <p:cTn id="74" dur="1000"/>
                                        <p:tgtEl>
                                          <p:spTgt spid="56"/>
                                        </p:tgtEl>
                                      </p:cBhvr>
                                    </p:animEffect>
                                    <p:anim calcmode="lin" valueType="num">
                                      <p:cBhvr>
                                        <p:cTn id="75" dur="1000" fill="hold"/>
                                        <p:tgtEl>
                                          <p:spTgt spid="56"/>
                                        </p:tgtEl>
                                        <p:attrNameLst>
                                          <p:attrName>ppt_x</p:attrName>
                                        </p:attrNameLst>
                                      </p:cBhvr>
                                      <p:tavLst>
                                        <p:tav tm="0">
                                          <p:val>
                                            <p:strVal val="#ppt_x"/>
                                          </p:val>
                                        </p:tav>
                                        <p:tav tm="100000">
                                          <p:val>
                                            <p:strVal val="#ppt_x"/>
                                          </p:val>
                                        </p:tav>
                                      </p:tavLst>
                                    </p:anim>
                                    <p:anim calcmode="lin" valueType="num">
                                      <p:cBhvr>
                                        <p:cTn id="76" dur="1000" fill="hold"/>
                                        <p:tgtEl>
                                          <p:spTgt spid="56"/>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57"/>
                                        </p:tgtEl>
                                        <p:attrNameLst>
                                          <p:attrName>style.visibility</p:attrName>
                                        </p:attrNameLst>
                                      </p:cBhvr>
                                      <p:to>
                                        <p:strVal val="visible"/>
                                      </p:to>
                                    </p:set>
                                    <p:animEffect transition="in" filter="fade">
                                      <p:cBhvr>
                                        <p:cTn id="79" dur="1000"/>
                                        <p:tgtEl>
                                          <p:spTgt spid="57"/>
                                        </p:tgtEl>
                                      </p:cBhvr>
                                    </p:animEffect>
                                    <p:anim calcmode="lin" valueType="num">
                                      <p:cBhvr>
                                        <p:cTn id="80" dur="1000" fill="hold"/>
                                        <p:tgtEl>
                                          <p:spTgt spid="57"/>
                                        </p:tgtEl>
                                        <p:attrNameLst>
                                          <p:attrName>ppt_x</p:attrName>
                                        </p:attrNameLst>
                                      </p:cBhvr>
                                      <p:tavLst>
                                        <p:tav tm="0">
                                          <p:val>
                                            <p:strVal val="#ppt_x"/>
                                          </p:val>
                                        </p:tav>
                                        <p:tav tm="100000">
                                          <p:val>
                                            <p:strVal val="#ppt_x"/>
                                          </p:val>
                                        </p:tav>
                                      </p:tavLst>
                                    </p:anim>
                                    <p:anim calcmode="lin" valueType="num">
                                      <p:cBhvr>
                                        <p:cTn id="81" dur="1000" fill="hold"/>
                                        <p:tgtEl>
                                          <p:spTgt spid="57"/>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42" presetClass="entr" presetSubtype="0" fill="hold" grpId="0" nodeType="clickEffect">
                                  <p:stCondLst>
                                    <p:cond delay="0"/>
                                  </p:stCondLst>
                                  <p:childTnLst>
                                    <p:set>
                                      <p:cBhvr>
                                        <p:cTn id="85" dur="1" fill="hold">
                                          <p:stCondLst>
                                            <p:cond delay="0"/>
                                          </p:stCondLst>
                                        </p:cTn>
                                        <p:tgtEl>
                                          <p:spTgt spid="73"/>
                                        </p:tgtEl>
                                        <p:attrNameLst>
                                          <p:attrName>style.visibility</p:attrName>
                                        </p:attrNameLst>
                                      </p:cBhvr>
                                      <p:to>
                                        <p:strVal val="visible"/>
                                      </p:to>
                                    </p:set>
                                    <p:animEffect transition="in" filter="fade">
                                      <p:cBhvr>
                                        <p:cTn id="86" dur="1000"/>
                                        <p:tgtEl>
                                          <p:spTgt spid="73"/>
                                        </p:tgtEl>
                                      </p:cBhvr>
                                    </p:animEffect>
                                    <p:anim calcmode="lin" valueType="num">
                                      <p:cBhvr>
                                        <p:cTn id="87" dur="1000" fill="hold"/>
                                        <p:tgtEl>
                                          <p:spTgt spid="73"/>
                                        </p:tgtEl>
                                        <p:attrNameLst>
                                          <p:attrName>ppt_x</p:attrName>
                                        </p:attrNameLst>
                                      </p:cBhvr>
                                      <p:tavLst>
                                        <p:tav tm="0">
                                          <p:val>
                                            <p:strVal val="#ppt_x"/>
                                          </p:val>
                                        </p:tav>
                                        <p:tav tm="100000">
                                          <p:val>
                                            <p:strVal val="#ppt_x"/>
                                          </p:val>
                                        </p:tav>
                                      </p:tavLst>
                                    </p:anim>
                                    <p:anim calcmode="lin" valueType="num">
                                      <p:cBhvr>
                                        <p:cTn id="88" dur="1000" fill="hold"/>
                                        <p:tgtEl>
                                          <p:spTgt spid="7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54" grpId="0" animBg="1"/>
      <p:bldP spid="55" grpId="0" animBg="1"/>
      <p:bldP spid="56" grpId="0" animBg="1"/>
      <p:bldP spid="57" grpId="0" animBg="1"/>
      <p:bldP spid="7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FR" dirty="0">
                <a:latin typeface="Calibri" panose="020F0502020204030204"/>
              </a:rPr>
              <a:t>Les deux conditions s’appellent le critère de congruence (CAC): côté-angle-côté</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que CAC = côté- angle- côté: un angle égal et les deux  côtés qui l’encadrent sont égaux..</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6" name="Image 5" descr="Une image contenant ligne, diagramme, Tracé&#10;&#10;Le contenu généré par l’IA peut être incorrect.">
            <a:extLst>
              <a:ext uri="{FF2B5EF4-FFF2-40B4-BE49-F238E27FC236}">
                <a16:creationId xmlns:a16="http://schemas.microsoft.com/office/drawing/2014/main" id="{5573ABFF-6C22-AECE-EFE2-D854776BCF6D}"/>
              </a:ext>
            </a:extLst>
          </p:cNvPr>
          <p:cNvPicPr>
            <a:picLocks noChangeAspect="1"/>
          </p:cNvPicPr>
          <p:nvPr/>
        </p:nvPicPr>
        <p:blipFill>
          <a:blip r:embed="rId3"/>
          <a:stretch>
            <a:fillRect/>
          </a:stretch>
        </p:blipFill>
        <p:spPr>
          <a:xfrm>
            <a:off x="6518264" y="1873525"/>
            <a:ext cx="4666130" cy="2129975"/>
          </a:xfrm>
          <a:prstGeom prst="rect">
            <a:avLst/>
          </a:prstGeom>
        </p:spPr>
      </p:pic>
      <p:pic>
        <p:nvPicPr>
          <p:cNvPr id="8" name="Image 7">
            <a:extLst>
              <a:ext uri="{FF2B5EF4-FFF2-40B4-BE49-F238E27FC236}">
                <a16:creationId xmlns:a16="http://schemas.microsoft.com/office/drawing/2014/main" id="{76721000-3031-A02A-6E7B-05333E4BA67E}"/>
              </a:ext>
            </a:extLst>
          </p:cNvPr>
          <p:cNvPicPr>
            <a:picLocks noChangeAspect="1"/>
          </p:cNvPicPr>
          <p:nvPr/>
        </p:nvPicPr>
        <p:blipFill>
          <a:blip r:embed="rId4"/>
          <a:stretch>
            <a:fillRect/>
          </a:stretch>
        </p:blipFill>
        <p:spPr>
          <a:xfrm>
            <a:off x="1123763" y="2164587"/>
            <a:ext cx="2981965" cy="257578"/>
          </a:xfrm>
          <a:prstGeom prst="rect">
            <a:avLst/>
          </a:prstGeom>
        </p:spPr>
      </p:pic>
      <p:pic>
        <p:nvPicPr>
          <p:cNvPr id="10" name="Image 9" descr="Une image contenant texte, Police, blanc&#10;&#10;Le contenu généré par l’IA peut être incorrect.">
            <a:extLst>
              <a:ext uri="{FF2B5EF4-FFF2-40B4-BE49-F238E27FC236}">
                <a16:creationId xmlns:a16="http://schemas.microsoft.com/office/drawing/2014/main" id="{8A560D5C-A584-B48F-3E66-4C074D134D00}"/>
              </a:ext>
            </a:extLst>
          </p:cNvPr>
          <p:cNvPicPr>
            <a:picLocks noChangeAspect="1"/>
          </p:cNvPicPr>
          <p:nvPr/>
        </p:nvPicPr>
        <p:blipFill>
          <a:blip r:embed="rId5"/>
          <a:stretch>
            <a:fillRect/>
          </a:stretch>
        </p:blipFill>
        <p:spPr>
          <a:xfrm>
            <a:off x="1123763" y="2889682"/>
            <a:ext cx="3338612" cy="861896"/>
          </a:xfrm>
          <a:prstGeom prst="rect">
            <a:avLst/>
          </a:prstGeom>
        </p:spPr>
      </p:pic>
      <p:pic>
        <p:nvPicPr>
          <p:cNvPr id="12" name="Image 11">
            <a:extLst>
              <a:ext uri="{FF2B5EF4-FFF2-40B4-BE49-F238E27FC236}">
                <a16:creationId xmlns:a16="http://schemas.microsoft.com/office/drawing/2014/main" id="{34EDAEDD-90E8-F55E-A5FF-19FB8116C222}"/>
              </a:ext>
            </a:extLst>
          </p:cNvPr>
          <p:cNvPicPr>
            <a:picLocks noChangeAspect="1"/>
          </p:cNvPicPr>
          <p:nvPr/>
        </p:nvPicPr>
        <p:blipFill>
          <a:blip r:embed="rId6"/>
          <a:stretch>
            <a:fillRect/>
          </a:stretch>
        </p:blipFill>
        <p:spPr>
          <a:xfrm>
            <a:off x="8107862" y="4221469"/>
            <a:ext cx="1258171" cy="317019"/>
          </a:xfrm>
          <a:prstGeom prst="rect">
            <a:avLst/>
          </a:prstGeom>
        </p:spPr>
      </p:pic>
    </p:spTree>
    <p:extLst>
      <p:ext uri="{BB962C8B-B14F-4D97-AF65-F5344CB8AC3E}">
        <p14:creationId xmlns:p14="http://schemas.microsoft.com/office/powerpoint/2010/main" val="1572610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E26B48-DD49-8FA5-73A7-1D7C654F7FF2}"/>
              </a:ext>
            </a:extLst>
          </p:cNvPr>
          <p:cNvSpPr>
            <a:spLocks noGrp="1"/>
          </p:cNvSpPr>
          <p:nvPr>
            <p:ph type="title"/>
          </p:nvPr>
        </p:nvSpPr>
        <p:spPr/>
        <p:txBody>
          <a:bodyPr/>
          <a:lstStyle/>
          <a:p>
            <a:r>
              <a:rPr lang="fr-FR" dirty="0"/>
              <a:t>Je vous montre, à partir  d’un exemple, comment utiliser le critère (CAC) pour vérifier la congruence de deux triangles:</a:t>
            </a:r>
          </a:p>
        </p:txBody>
      </p:sp>
      <p:sp>
        <p:nvSpPr>
          <p:cNvPr id="4" name="Espace réservé du contenu 3">
            <a:extLst>
              <a:ext uri="{FF2B5EF4-FFF2-40B4-BE49-F238E27FC236}">
                <a16:creationId xmlns:a16="http://schemas.microsoft.com/office/drawing/2014/main" id="{0CD2DE6D-ECBF-D8D8-C993-4DE93740D27A}"/>
              </a:ext>
            </a:extLst>
          </p:cNvPr>
          <p:cNvSpPr>
            <a:spLocks noGrp="1"/>
          </p:cNvSpPr>
          <p:nvPr>
            <p:ph sz="quarter" idx="11"/>
          </p:nvPr>
        </p:nvSpPr>
        <p:spPr/>
        <p:txBody>
          <a:bodyPr/>
          <a:lstStyle/>
          <a:p>
            <a:r>
              <a:rPr lang="fr-FR" dirty="0"/>
              <a:t>L’enseignant insiste : l’angle égal doit être entre les deux côtés de même longueur.</a:t>
            </a:r>
          </a:p>
        </p:txBody>
      </p:sp>
      <p:pic>
        <p:nvPicPr>
          <p:cNvPr id="9" name="Google Shape;289;p51">
            <a:extLst>
              <a:ext uri="{FF2B5EF4-FFF2-40B4-BE49-F238E27FC236}">
                <a16:creationId xmlns:a16="http://schemas.microsoft.com/office/drawing/2014/main" id="{B4EAB9DA-654D-F7BF-3AF3-BC2CD2CCDBCF}"/>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5" name="Image 4" descr="Une image contenant ligne, diagramme, Police, Tracé&#10;&#10;Le contenu généré par l’IA peut être incorrect.">
            <a:extLst>
              <a:ext uri="{FF2B5EF4-FFF2-40B4-BE49-F238E27FC236}">
                <a16:creationId xmlns:a16="http://schemas.microsoft.com/office/drawing/2014/main" id="{D8B7F015-A6AA-C44D-98CA-88620279FC9D}"/>
              </a:ext>
            </a:extLst>
          </p:cNvPr>
          <p:cNvPicPr>
            <a:picLocks noChangeAspect="1"/>
          </p:cNvPicPr>
          <p:nvPr/>
        </p:nvPicPr>
        <p:blipFill>
          <a:blip r:embed="rId3"/>
          <a:stretch>
            <a:fillRect/>
          </a:stretch>
        </p:blipFill>
        <p:spPr>
          <a:xfrm>
            <a:off x="5937820" y="2032788"/>
            <a:ext cx="5369517" cy="1713886"/>
          </a:xfrm>
          <a:prstGeom prst="rect">
            <a:avLst/>
          </a:prstGeom>
        </p:spPr>
      </p:pic>
      <p:pic>
        <p:nvPicPr>
          <p:cNvPr id="7" name="Image 6" descr="Une image contenant Police, texte, ligne, capture d’écran&#10;&#10;Le contenu généré par l’IA peut être incorrect.">
            <a:extLst>
              <a:ext uri="{FF2B5EF4-FFF2-40B4-BE49-F238E27FC236}">
                <a16:creationId xmlns:a16="http://schemas.microsoft.com/office/drawing/2014/main" id="{4922098F-7212-AF8C-AA66-0DEEE8645D21}"/>
              </a:ext>
            </a:extLst>
          </p:cNvPr>
          <p:cNvPicPr>
            <a:picLocks noChangeAspect="1"/>
          </p:cNvPicPr>
          <p:nvPr/>
        </p:nvPicPr>
        <p:blipFill>
          <a:blip r:embed="rId4"/>
          <a:stretch>
            <a:fillRect/>
          </a:stretch>
        </p:blipFill>
        <p:spPr>
          <a:xfrm>
            <a:off x="2074452" y="2319432"/>
            <a:ext cx="2347926" cy="1109568"/>
          </a:xfrm>
          <a:prstGeom prst="rect">
            <a:avLst/>
          </a:prstGeom>
        </p:spPr>
      </p:pic>
      <p:sp>
        <p:nvSpPr>
          <p:cNvPr id="8" name="ZoneTexte 7">
            <a:extLst>
              <a:ext uri="{FF2B5EF4-FFF2-40B4-BE49-F238E27FC236}">
                <a16:creationId xmlns:a16="http://schemas.microsoft.com/office/drawing/2014/main" id="{87EEA673-BE7D-22AC-93BB-2EA32DC0DA91}"/>
              </a:ext>
            </a:extLst>
          </p:cNvPr>
          <p:cNvSpPr txBox="1"/>
          <p:nvPr/>
        </p:nvSpPr>
        <p:spPr>
          <a:xfrm>
            <a:off x="1030246" y="3868959"/>
            <a:ext cx="711748" cy="400110"/>
          </a:xfrm>
          <a:prstGeom prst="rect">
            <a:avLst/>
          </a:prstGeom>
          <a:noFill/>
        </p:spPr>
        <p:txBody>
          <a:bodyPr wrap="square" rtlCol="0">
            <a:spAutoFit/>
          </a:bodyPr>
          <a:lstStyle/>
          <a:p>
            <a:pPr algn="l"/>
            <a:r>
              <a:rPr lang="fr-FR" sz="2000" b="1" dirty="0">
                <a:latin typeface="Calibri" panose="020F0502020204030204" pitchFamily="34" charset="0"/>
                <a:cs typeface="Calibri" panose="020F0502020204030204" pitchFamily="34" charset="0"/>
              </a:rPr>
              <a:t>donc</a:t>
            </a:r>
          </a:p>
        </p:txBody>
      </p:sp>
      <p:pic>
        <p:nvPicPr>
          <p:cNvPr id="11" name="Image 10">
            <a:extLst>
              <a:ext uri="{FF2B5EF4-FFF2-40B4-BE49-F238E27FC236}">
                <a16:creationId xmlns:a16="http://schemas.microsoft.com/office/drawing/2014/main" id="{2FBF93BA-10BD-1934-9A89-6C024E03AE2C}"/>
              </a:ext>
            </a:extLst>
          </p:cNvPr>
          <p:cNvPicPr>
            <a:picLocks noChangeAspect="1"/>
          </p:cNvPicPr>
          <p:nvPr/>
        </p:nvPicPr>
        <p:blipFill>
          <a:blip r:embed="rId5"/>
          <a:stretch>
            <a:fillRect/>
          </a:stretch>
        </p:blipFill>
        <p:spPr>
          <a:xfrm>
            <a:off x="1989299" y="3952050"/>
            <a:ext cx="2734293" cy="317019"/>
          </a:xfrm>
          <a:prstGeom prst="rect">
            <a:avLst/>
          </a:prstGeom>
        </p:spPr>
      </p:pic>
    </p:spTree>
    <p:extLst>
      <p:ext uri="{BB962C8B-B14F-4D97-AF65-F5344CB8AC3E}">
        <p14:creationId xmlns:p14="http://schemas.microsoft.com/office/powerpoint/2010/main" val="925368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FED4DC-4D24-49F9-47BD-729AD9D435FA}"/>
              </a:ext>
            </a:extLst>
          </p:cNvPr>
          <p:cNvSpPr>
            <a:spLocks noGrp="1"/>
          </p:cNvSpPr>
          <p:nvPr>
            <p:ph type="title"/>
          </p:nvPr>
        </p:nvSpPr>
        <p:spPr/>
        <p:txBody>
          <a:bodyPr/>
          <a:lstStyle/>
          <a:p>
            <a:r>
              <a:rPr lang="fr-FR" dirty="0"/>
              <a:t>Voici un contre exemple qui montre que l’angle de même mesure doit-être entre les deux côtés de même longueur </a:t>
            </a:r>
          </a:p>
        </p:txBody>
      </p:sp>
      <p:sp>
        <p:nvSpPr>
          <p:cNvPr id="4" name="Espace réservé du contenu 3">
            <a:extLst>
              <a:ext uri="{FF2B5EF4-FFF2-40B4-BE49-F238E27FC236}">
                <a16:creationId xmlns:a16="http://schemas.microsoft.com/office/drawing/2014/main" id="{BBBD8B40-CD58-1B43-CB76-A861CE5E35E7}"/>
              </a:ext>
            </a:extLst>
          </p:cNvPr>
          <p:cNvSpPr>
            <a:spLocks noGrp="1"/>
          </p:cNvSpPr>
          <p:nvPr>
            <p:ph sz="quarter" idx="11"/>
          </p:nvPr>
        </p:nvSpPr>
        <p:spPr/>
        <p:txBody>
          <a:bodyPr/>
          <a:lstStyle/>
          <a:p>
            <a:r>
              <a:rPr lang="fr-FR" dirty="0"/>
              <a:t>L’enseignant rappelle que la condition « l’angle égal est entre les deux côtés de même longueur» n’est pas satisfaite dans ce cas</a:t>
            </a:r>
          </a:p>
          <a:p>
            <a:endParaRPr lang="fr-FR" dirty="0"/>
          </a:p>
        </p:txBody>
      </p:sp>
      <p:pic>
        <p:nvPicPr>
          <p:cNvPr id="9" name="Google Shape;289;p51">
            <a:extLst>
              <a:ext uri="{FF2B5EF4-FFF2-40B4-BE49-F238E27FC236}">
                <a16:creationId xmlns:a16="http://schemas.microsoft.com/office/drawing/2014/main" id="{0669E6B1-1B70-976E-CBEA-81DA3071FB5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3" name="Image 2" descr="Une image contenant ligne, diagramme, triangle&#10;&#10;Description générée automatiquement">
            <a:extLst>
              <a:ext uri="{FF2B5EF4-FFF2-40B4-BE49-F238E27FC236}">
                <a16:creationId xmlns:a16="http://schemas.microsoft.com/office/drawing/2014/main" id="{B51F187C-5425-8F50-AA24-C45F4BBCE2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07370" y="1519266"/>
            <a:ext cx="3022863" cy="1877509"/>
          </a:xfrm>
          <a:prstGeom prst="rect">
            <a:avLst/>
          </a:prstGeom>
        </p:spPr>
      </p:pic>
      <p:sp>
        <p:nvSpPr>
          <p:cNvPr id="5" name="ZoneTexte 4">
            <a:extLst>
              <a:ext uri="{FF2B5EF4-FFF2-40B4-BE49-F238E27FC236}">
                <a16:creationId xmlns:a16="http://schemas.microsoft.com/office/drawing/2014/main" id="{C3D162DE-3D31-81C9-FFDD-AFB13C0FD648}"/>
              </a:ext>
            </a:extLst>
          </p:cNvPr>
          <p:cNvSpPr txBox="1"/>
          <p:nvPr/>
        </p:nvSpPr>
        <p:spPr>
          <a:xfrm>
            <a:off x="812800" y="1636889"/>
            <a:ext cx="4996330"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On considère les deux triangles ∆ABC et ∆ABD   </a:t>
            </a:r>
          </a:p>
        </p:txBody>
      </p:sp>
      <mc:AlternateContent xmlns:mc="http://schemas.openxmlformats.org/markup-compatibility/2006" xmlns:a14="http://schemas.microsoft.com/office/drawing/2010/main">
        <mc:Choice Requires="a14">
          <p:sp>
            <p:nvSpPr>
              <p:cNvPr id="6" name="ZoneTexte 5">
                <a:extLst>
                  <a:ext uri="{FF2B5EF4-FFF2-40B4-BE49-F238E27FC236}">
                    <a16:creationId xmlns:a16="http://schemas.microsoft.com/office/drawing/2014/main" id="{BA044795-4C32-6082-025D-89C536E1F82D}"/>
                  </a:ext>
                </a:extLst>
              </p:cNvPr>
              <p:cNvSpPr txBox="1"/>
              <p:nvPr/>
            </p:nvSpPr>
            <p:spPr>
              <a:xfrm>
                <a:off x="812800" y="2057910"/>
                <a:ext cx="1661460" cy="400110"/>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∠BAC</a:t>
                </a:r>
                <a14:m>
                  <m:oMath xmlns:m="http://schemas.openxmlformats.org/officeDocument/2006/math">
                    <m:r>
                      <a:rPr lang="fr-FR" sz="2000" b="0" i="1" smtClean="0">
                        <a:latin typeface="Cambria Math" panose="02040503050406030204" pitchFamily="18" charset="0"/>
                        <a:cs typeface="Calibri" panose="020F0502020204030204" pitchFamily="34" charset="0"/>
                      </a:rPr>
                      <m:t>=</m:t>
                    </m:r>
                  </m:oMath>
                </a14:m>
                <a:r>
                  <a:rPr lang="fr-FR" sz="2000" dirty="0">
                    <a:latin typeface="Calibri" panose="020F0502020204030204" pitchFamily="34" charset="0"/>
                    <a:cs typeface="Calibri" panose="020F0502020204030204" pitchFamily="34" charset="0"/>
                  </a:rPr>
                  <a:t>∠BAD</a:t>
                </a:r>
              </a:p>
            </p:txBody>
          </p:sp>
        </mc:Choice>
        <mc:Fallback xmlns="">
          <p:sp>
            <p:nvSpPr>
              <p:cNvPr id="6" name="ZoneTexte 5">
                <a:extLst>
                  <a:ext uri="{FF2B5EF4-FFF2-40B4-BE49-F238E27FC236}">
                    <a16:creationId xmlns:a16="http://schemas.microsoft.com/office/drawing/2014/main" id="{BA044795-4C32-6082-025D-89C536E1F82D}"/>
                  </a:ext>
                </a:extLst>
              </p:cNvPr>
              <p:cNvSpPr txBox="1">
                <a:spLocks noRot="1" noChangeAspect="1" noMove="1" noResize="1" noEditPoints="1" noAdjustHandles="1" noChangeArrowheads="1" noChangeShapeType="1" noTextEdit="1"/>
              </p:cNvSpPr>
              <p:nvPr/>
            </p:nvSpPr>
            <p:spPr>
              <a:xfrm>
                <a:off x="812800" y="2057910"/>
                <a:ext cx="1661460" cy="400110"/>
              </a:xfrm>
              <a:prstGeom prst="rect">
                <a:avLst/>
              </a:prstGeom>
              <a:blipFill>
                <a:blip r:embed="rId4"/>
                <a:stretch>
                  <a:fillRect l="-3663" t="-12308" b="-27692"/>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7" name="ZoneTexte 6">
                <a:extLst>
                  <a:ext uri="{FF2B5EF4-FFF2-40B4-BE49-F238E27FC236}">
                    <a16:creationId xmlns:a16="http://schemas.microsoft.com/office/drawing/2014/main" id="{58A02B0D-93DD-F4CE-A05A-5452262E130D}"/>
                  </a:ext>
                </a:extLst>
              </p:cNvPr>
              <p:cNvSpPr txBox="1"/>
              <p:nvPr/>
            </p:nvSpPr>
            <p:spPr>
              <a:xfrm>
                <a:off x="814591" y="2619102"/>
                <a:ext cx="2617097" cy="400110"/>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AB</a:t>
                </a:r>
                <a14:m>
                  <m:oMath xmlns:m="http://schemas.openxmlformats.org/officeDocument/2006/math">
                    <m:r>
                      <a:rPr lang="fr-FR" sz="2000" b="0" i="1" smtClean="0">
                        <a:latin typeface="Cambria Math" panose="02040503050406030204" pitchFamily="18" charset="0"/>
                        <a:cs typeface="Calibri" panose="020F0502020204030204" pitchFamily="34" charset="0"/>
                      </a:rPr>
                      <m:t>=</m:t>
                    </m:r>
                  </m:oMath>
                </a14:m>
                <a:r>
                  <a:rPr lang="fr-FR" sz="2000" dirty="0">
                    <a:latin typeface="Calibri" panose="020F0502020204030204" pitchFamily="34" charset="0"/>
                    <a:cs typeface="Calibri" panose="020F0502020204030204" pitchFamily="34" charset="0"/>
                  </a:rPr>
                  <a:t>AB  et BC</a:t>
                </a:r>
                <a14:m>
                  <m:oMath xmlns:m="http://schemas.openxmlformats.org/officeDocument/2006/math">
                    <m:r>
                      <a:rPr lang="fr-FR" sz="2000" b="0" i="1" smtClean="0">
                        <a:latin typeface="Cambria Math" panose="02040503050406030204" pitchFamily="18" charset="0"/>
                        <a:cs typeface="Calibri" panose="020F0502020204030204" pitchFamily="34" charset="0"/>
                      </a:rPr>
                      <m:t>=</m:t>
                    </m:r>
                  </m:oMath>
                </a14:m>
                <a:r>
                  <a:rPr lang="fr-FR" sz="2000" dirty="0">
                    <a:latin typeface="Calibri" panose="020F0502020204030204" pitchFamily="34" charset="0"/>
                    <a:cs typeface="Calibri" panose="020F0502020204030204" pitchFamily="34" charset="0"/>
                  </a:rPr>
                  <a:t>BD</a:t>
                </a:r>
              </a:p>
            </p:txBody>
          </p:sp>
        </mc:Choice>
        <mc:Fallback xmlns="">
          <p:sp>
            <p:nvSpPr>
              <p:cNvPr id="7" name="ZoneTexte 6">
                <a:extLst>
                  <a:ext uri="{FF2B5EF4-FFF2-40B4-BE49-F238E27FC236}">
                    <a16:creationId xmlns:a16="http://schemas.microsoft.com/office/drawing/2014/main" id="{58A02B0D-93DD-F4CE-A05A-5452262E130D}"/>
                  </a:ext>
                </a:extLst>
              </p:cNvPr>
              <p:cNvSpPr txBox="1">
                <a:spLocks noRot="1" noChangeAspect="1" noMove="1" noResize="1" noEditPoints="1" noAdjustHandles="1" noChangeArrowheads="1" noChangeShapeType="1" noTextEdit="1"/>
              </p:cNvSpPr>
              <p:nvPr/>
            </p:nvSpPr>
            <p:spPr>
              <a:xfrm>
                <a:off x="814591" y="2619102"/>
                <a:ext cx="2617097" cy="400110"/>
              </a:xfrm>
              <a:prstGeom prst="rect">
                <a:avLst/>
              </a:prstGeom>
              <a:blipFill>
                <a:blip r:embed="rId5"/>
                <a:stretch>
                  <a:fillRect l="-2564" t="-9231" b="-27692"/>
                </a:stretch>
              </a:blipFill>
            </p:spPr>
            <p:txBody>
              <a:bodyPr/>
              <a:lstStyle/>
              <a:p>
                <a:r>
                  <a:rPr lang="fr-FR">
                    <a:noFill/>
                  </a:rPr>
                  <a:t> </a:t>
                </a:r>
              </a:p>
            </p:txBody>
          </p:sp>
        </mc:Fallback>
      </mc:AlternateContent>
      <p:sp>
        <p:nvSpPr>
          <p:cNvPr id="8" name="ZoneTexte 7">
            <a:extLst>
              <a:ext uri="{FF2B5EF4-FFF2-40B4-BE49-F238E27FC236}">
                <a16:creationId xmlns:a16="http://schemas.microsoft.com/office/drawing/2014/main" id="{11D17BAD-4DC5-8DDB-6E70-346D930B4C70}"/>
              </a:ext>
            </a:extLst>
          </p:cNvPr>
          <p:cNvSpPr txBox="1"/>
          <p:nvPr/>
        </p:nvSpPr>
        <p:spPr>
          <a:xfrm>
            <a:off x="629158" y="3130903"/>
            <a:ext cx="6479092"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Les deux triangles ∆ABC et ∆ABD </a:t>
            </a:r>
            <a:r>
              <a:rPr lang="fr-FR" sz="2000" b="1" dirty="0">
                <a:latin typeface="Calibri" panose="020F0502020204030204" pitchFamily="34" charset="0"/>
                <a:cs typeface="Calibri" panose="020F0502020204030204" pitchFamily="34" charset="0"/>
              </a:rPr>
              <a:t>ont un angle égal et deux côtés de même longueur</a:t>
            </a:r>
            <a:r>
              <a:rPr lang="fr-FR" sz="2000" dirty="0">
                <a:latin typeface="Calibri" panose="020F0502020204030204" pitchFamily="34" charset="0"/>
                <a:cs typeface="Calibri" panose="020F0502020204030204" pitchFamily="34" charset="0"/>
              </a:rPr>
              <a:t>, </a:t>
            </a:r>
            <a:r>
              <a:rPr lang="fr-FR" sz="2000" dirty="0">
                <a:solidFill>
                  <a:srgbClr val="FF0000"/>
                </a:solidFill>
                <a:latin typeface="Calibri" panose="020F0502020204030204" pitchFamily="34" charset="0"/>
                <a:cs typeface="Calibri" panose="020F0502020204030204" pitchFamily="34" charset="0"/>
              </a:rPr>
              <a:t>mais ils ne sont pas congrus  </a:t>
            </a:r>
          </a:p>
        </p:txBody>
      </p:sp>
    </p:spTree>
    <p:extLst>
      <p:ext uri="{BB962C8B-B14F-4D97-AF65-F5344CB8AC3E}">
        <p14:creationId xmlns:p14="http://schemas.microsoft.com/office/powerpoint/2010/main" val="3967726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10000"/>
          </a:bodyPr>
          <a:lstStyle/>
          <a:p>
            <a:r>
              <a:rPr lang="fr-FR" dirty="0"/>
              <a:t>18 min</a:t>
            </a:r>
          </a:p>
        </p:txBody>
      </p:sp>
    </p:spTree>
    <p:extLst>
      <p:ext uri="{BB962C8B-B14F-4D97-AF65-F5344CB8AC3E}">
        <p14:creationId xmlns:p14="http://schemas.microsoft.com/office/powerpoint/2010/main" val="15172883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F18307-998E-6942-A930-9B521CD148F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5DEF78F-93CE-5977-6C3C-57B3AF793277}"/>
              </a:ext>
            </a:extLst>
          </p:cNvPr>
          <p:cNvSpPr>
            <a:spLocks noGrp="1"/>
          </p:cNvSpPr>
          <p:nvPr>
            <p:ph type="title"/>
          </p:nvPr>
        </p:nvSpPr>
        <p:spPr/>
        <p:txBody>
          <a:bodyPr/>
          <a:lstStyle/>
          <a:p>
            <a:r>
              <a:rPr lang="fr-FR" dirty="0">
                <a:latin typeface="Calibri" panose="020F0502020204030204"/>
              </a:rPr>
              <a:t> Observez la figure ci-dessous, puis répondez par vrai ou faux.</a:t>
            </a:r>
            <a:endParaRPr lang="fr-FR" dirty="0"/>
          </a:p>
        </p:txBody>
      </p:sp>
      <p:sp>
        <p:nvSpPr>
          <p:cNvPr id="3" name="Content Placeholder 2">
            <a:extLst>
              <a:ext uri="{FF2B5EF4-FFF2-40B4-BE49-F238E27FC236}">
                <a16:creationId xmlns:a16="http://schemas.microsoft.com/office/drawing/2014/main" id="{E5910D43-E16C-D7AE-C7F6-E8F1390E44F5}"/>
              </a:ext>
            </a:extLst>
          </p:cNvPr>
          <p:cNvSpPr>
            <a:spLocks noGrp="1"/>
          </p:cNvSpPr>
          <p:nvPr>
            <p:ph sz="quarter" idx="11"/>
          </p:nvPr>
        </p:nvSpPr>
        <p:spPr/>
        <p:txBody>
          <a:bodyPr/>
          <a:lstStyle/>
          <a:p>
            <a:r>
              <a:rPr lang="fr-FR" dirty="0"/>
              <a:t>L'enseignant accorde 30 secondes de réflexion aux élèves. Ensuite, il leur demande de consigner leurs réponses sur les ardoises.</a:t>
            </a:r>
          </a:p>
        </p:txBody>
      </p:sp>
      <p:grpSp>
        <p:nvGrpSpPr>
          <p:cNvPr id="9" name="Groupe 8">
            <a:extLst>
              <a:ext uri="{FF2B5EF4-FFF2-40B4-BE49-F238E27FC236}">
                <a16:creationId xmlns:a16="http://schemas.microsoft.com/office/drawing/2014/main" id="{0EF7E7F7-F62A-09C3-AEA3-966542A136A8}"/>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F237CFF0-8D0E-49CC-5985-ADB88FD9B79D}"/>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1F5739D8-04D2-B9D2-F580-DD79C7E37B26}"/>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6" name="Google Shape;265;p44">
            <a:extLst>
              <a:ext uri="{FF2B5EF4-FFF2-40B4-BE49-F238E27FC236}">
                <a16:creationId xmlns:a16="http://schemas.microsoft.com/office/drawing/2014/main" id="{18DD4FE3-8919-D3D7-8740-4C96ABF3608C}"/>
              </a:ext>
            </a:extLst>
          </p:cNvPr>
          <p:cNvSpPr txBox="1"/>
          <p:nvPr/>
        </p:nvSpPr>
        <p:spPr>
          <a:xfrm>
            <a:off x="2549640" y="3558500"/>
            <a:ext cx="7092719" cy="1010011"/>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fr-FR" sz="1800" b="1" i="0" u="none" strike="noStrike" kern="0" cap="none" spc="0" normalizeH="0" baseline="0" noProof="0" dirty="0">
                <a:ln>
                  <a:noFill/>
                </a:ln>
                <a:solidFill>
                  <a:srgbClr val="000000"/>
                </a:solidFill>
                <a:effectLst/>
                <a:uLnTx/>
                <a:uFillTx/>
                <a:latin typeface="Calibri"/>
                <a:cs typeface="Calibri"/>
                <a:sym typeface="Calibri"/>
              </a:rPr>
              <a:t> L’angle de même mesure est entre les deux côtés de même longueur </a:t>
            </a:r>
            <a:endParaRPr kumimoji="0" sz="1800" b="1" i="0" u="none" strike="noStrike" kern="0" cap="none" spc="0" normalizeH="0" baseline="0" noProof="0" dirty="0">
              <a:ln>
                <a:noFill/>
              </a:ln>
              <a:solidFill>
                <a:srgbClr val="000000"/>
              </a:solidFill>
              <a:effectLst/>
              <a:uLnTx/>
              <a:uFillTx/>
              <a:latin typeface="Calibri"/>
              <a:cs typeface="Calibri"/>
              <a:sym typeface="Arial"/>
            </a:endParaRPr>
          </a:p>
        </p:txBody>
      </p:sp>
      <p:sp>
        <p:nvSpPr>
          <p:cNvPr id="17" name="Google Shape;266;p44">
            <a:extLst>
              <a:ext uri="{FF2B5EF4-FFF2-40B4-BE49-F238E27FC236}">
                <a16:creationId xmlns:a16="http://schemas.microsoft.com/office/drawing/2014/main" id="{9E80FFA1-C2AF-7999-52EA-F606EEDD5360}"/>
              </a:ext>
            </a:extLst>
          </p:cNvPr>
          <p:cNvSpPr/>
          <p:nvPr/>
        </p:nvSpPr>
        <p:spPr>
          <a:xfrm>
            <a:off x="2986418" y="5147586"/>
            <a:ext cx="1978411" cy="726583"/>
          </a:xfrm>
          <a:prstGeom prst="rect">
            <a:avLst/>
          </a:prstGeom>
          <a:solidFill>
            <a:srgbClr val="EEEEEE"/>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500" b="1" i="0" u="none" strike="noStrike" kern="0" cap="none" spc="0" normalizeH="0" baseline="0" noProof="0">
                <a:ln>
                  <a:noFill/>
                </a:ln>
                <a:solidFill>
                  <a:srgbClr val="000000"/>
                </a:solidFill>
                <a:effectLst/>
                <a:uLnTx/>
                <a:uFillTx/>
                <a:latin typeface="Calibri"/>
                <a:ea typeface="Calibri"/>
                <a:cs typeface="Calibri"/>
                <a:sym typeface="Calibri"/>
              </a:rPr>
              <a:t>Vrai</a:t>
            </a:r>
            <a:endParaRPr kumimoji="0" sz="1500" b="1"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 name="Google Shape;267;p44">
            <a:extLst>
              <a:ext uri="{FF2B5EF4-FFF2-40B4-BE49-F238E27FC236}">
                <a16:creationId xmlns:a16="http://schemas.microsoft.com/office/drawing/2014/main" id="{D8AE1540-9716-DAD8-F227-82B15924136D}"/>
              </a:ext>
            </a:extLst>
          </p:cNvPr>
          <p:cNvSpPr/>
          <p:nvPr/>
        </p:nvSpPr>
        <p:spPr>
          <a:xfrm>
            <a:off x="7320689" y="5147585"/>
            <a:ext cx="1978411" cy="726583"/>
          </a:xfrm>
          <a:prstGeom prst="rect">
            <a:avLst/>
          </a:prstGeom>
          <a:solidFill>
            <a:srgbClr val="EEEEEE"/>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500" b="1" i="0" u="none" strike="noStrike" kern="0" cap="none" spc="0" normalizeH="0" baseline="0" noProof="0">
                <a:ln>
                  <a:noFill/>
                </a:ln>
                <a:solidFill>
                  <a:srgbClr val="000000"/>
                </a:solidFill>
                <a:effectLst/>
                <a:uLnTx/>
                <a:uFillTx/>
                <a:latin typeface="Calibri"/>
                <a:ea typeface="Calibri"/>
                <a:cs typeface="Calibri"/>
                <a:sym typeface="Calibri"/>
              </a:rPr>
              <a:t>Faux</a:t>
            </a:r>
            <a:endParaRPr kumimoji="0" sz="1500" b="1"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4" name="Image 3" descr="Une image contenant ligne, diagramme, Tracé&#10;&#10;Le contenu généré par l’IA peut être incorrect.">
            <a:extLst>
              <a:ext uri="{FF2B5EF4-FFF2-40B4-BE49-F238E27FC236}">
                <a16:creationId xmlns:a16="http://schemas.microsoft.com/office/drawing/2014/main" id="{A9DA6EB6-FE9C-A228-53B5-7D51F21643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54211" y="1531451"/>
            <a:ext cx="4976291" cy="1737511"/>
          </a:xfrm>
          <a:prstGeom prst="rect">
            <a:avLst/>
          </a:prstGeom>
        </p:spPr>
      </p:pic>
    </p:spTree>
    <p:extLst>
      <p:ext uri="{BB962C8B-B14F-4D97-AF65-F5344CB8AC3E}">
        <p14:creationId xmlns:p14="http://schemas.microsoft.com/office/powerpoint/2010/main" val="10956173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29928-044D-4844-783C-541F294EC88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72E9335-9785-29B9-B4E6-7F85F91A6B45}"/>
              </a:ext>
            </a:extLst>
          </p:cNvPr>
          <p:cNvSpPr>
            <a:spLocks noGrp="1"/>
          </p:cNvSpPr>
          <p:nvPr>
            <p:ph type="title"/>
          </p:nvPr>
        </p:nvSpPr>
        <p:spPr/>
        <p:txBody>
          <a:bodyPr/>
          <a:lstStyle/>
          <a:p>
            <a:r>
              <a:rPr lang="fr-FR" dirty="0">
                <a:latin typeface="Calibri" panose="020F0502020204030204"/>
              </a:rPr>
              <a:t>L’angle de même mesure est entre les deux côtés de même longueur. </a:t>
            </a:r>
          </a:p>
        </p:txBody>
      </p:sp>
      <p:sp>
        <p:nvSpPr>
          <p:cNvPr id="5" name="Content Placeholder 4">
            <a:extLst>
              <a:ext uri="{FF2B5EF4-FFF2-40B4-BE49-F238E27FC236}">
                <a16:creationId xmlns:a16="http://schemas.microsoft.com/office/drawing/2014/main" id="{9F1D14D3-8182-BC7D-870C-60EBB78160C0}"/>
              </a:ext>
            </a:extLst>
          </p:cNvPr>
          <p:cNvSpPr>
            <a:spLocks noGrp="1"/>
          </p:cNvSpPr>
          <p:nvPr>
            <p:ph sz="quarter" idx="11"/>
          </p:nvPr>
        </p:nvSpPr>
        <p:spPr/>
        <p:txBody>
          <a:bodyPr/>
          <a:lstStyle/>
          <a:p>
            <a:r>
              <a:rPr lang="fr-FR" dirty="0"/>
              <a:t>L'enseignant explique pourquoi.</a:t>
            </a:r>
          </a:p>
        </p:txBody>
      </p:sp>
      <p:sp>
        <p:nvSpPr>
          <p:cNvPr id="17" name="Google Shape;266;p44">
            <a:extLst>
              <a:ext uri="{FF2B5EF4-FFF2-40B4-BE49-F238E27FC236}">
                <a16:creationId xmlns:a16="http://schemas.microsoft.com/office/drawing/2014/main" id="{5D8DE6E8-13E5-AF61-5BA3-E54D5E337CF2}"/>
              </a:ext>
            </a:extLst>
          </p:cNvPr>
          <p:cNvSpPr/>
          <p:nvPr/>
        </p:nvSpPr>
        <p:spPr>
          <a:xfrm>
            <a:off x="2892899" y="5241104"/>
            <a:ext cx="1978411" cy="726583"/>
          </a:xfrm>
          <a:prstGeom prst="rect">
            <a:avLst/>
          </a:prstGeom>
          <a:solidFill>
            <a:srgbClr val="156082"/>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600" b="1" i="0" u="none" strike="noStrike" kern="0" cap="none" spc="0" normalizeH="0" baseline="0" noProof="0">
                <a:ln>
                  <a:noFill/>
                </a:ln>
                <a:solidFill>
                  <a:schemeClr val="bg1"/>
                </a:solidFill>
                <a:effectLst/>
                <a:uLnTx/>
                <a:uFillTx/>
                <a:latin typeface="Calibri"/>
                <a:ea typeface="Calibri"/>
                <a:cs typeface="Calibri"/>
                <a:sym typeface="Calibri"/>
              </a:rPr>
              <a:t>Vrai</a:t>
            </a:r>
            <a:endParaRPr kumimoji="0" sz="1600" b="1" i="0" u="none" strike="noStrike" kern="0" cap="none" spc="0" normalizeH="0" baseline="0" noProof="0">
              <a:ln>
                <a:noFill/>
              </a:ln>
              <a:solidFill>
                <a:schemeClr val="bg1"/>
              </a:solidFill>
              <a:effectLst/>
              <a:uLnTx/>
              <a:uFillTx/>
              <a:latin typeface="Calibri"/>
              <a:ea typeface="Calibri"/>
              <a:cs typeface="Calibri"/>
              <a:sym typeface="Calibri"/>
            </a:endParaRPr>
          </a:p>
        </p:txBody>
      </p:sp>
      <p:pic>
        <p:nvPicPr>
          <p:cNvPr id="3" name="Image 8">
            <a:extLst>
              <a:ext uri="{FF2B5EF4-FFF2-40B4-BE49-F238E27FC236}">
                <a16:creationId xmlns:a16="http://schemas.microsoft.com/office/drawing/2014/main" id="{1BDDC2C1-3AE4-D367-3CAC-CCFE137040E0}"/>
              </a:ext>
            </a:extLst>
          </p:cNvPr>
          <p:cNvPicPr>
            <a:picLocks noChangeAspect="1"/>
          </p:cNvPicPr>
          <p:nvPr/>
        </p:nvPicPr>
        <p:blipFill>
          <a:blip r:embed="rId2"/>
          <a:stretch>
            <a:fillRect/>
          </a:stretch>
        </p:blipFill>
        <p:spPr>
          <a:xfrm>
            <a:off x="11645716" y="505406"/>
            <a:ext cx="325863" cy="325863"/>
          </a:xfrm>
          <a:prstGeom prst="rect">
            <a:avLst/>
          </a:prstGeom>
        </p:spPr>
      </p:pic>
      <p:sp>
        <p:nvSpPr>
          <p:cNvPr id="4" name="Google Shape;265;p44">
            <a:extLst>
              <a:ext uri="{FF2B5EF4-FFF2-40B4-BE49-F238E27FC236}">
                <a16:creationId xmlns:a16="http://schemas.microsoft.com/office/drawing/2014/main" id="{FC1DF059-AADE-6929-E601-5EB6ADAA5356}"/>
              </a:ext>
            </a:extLst>
          </p:cNvPr>
          <p:cNvSpPr txBox="1"/>
          <p:nvPr/>
        </p:nvSpPr>
        <p:spPr>
          <a:xfrm>
            <a:off x="2549640" y="3558500"/>
            <a:ext cx="7092719" cy="1010011"/>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fr-FR" sz="1800" b="1" i="0" u="none" strike="noStrike" kern="0" cap="none" spc="0" normalizeH="0" baseline="0" noProof="0" dirty="0">
                <a:ln>
                  <a:noFill/>
                </a:ln>
                <a:solidFill>
                  <a:srgbClr val="000000"/>
                </a:solidFill>
                <a:effectLst/>
                <a:uLnTx/>
                <a:uFillTx/>
                <a:latin typeface="Calibri"/>
                <a:cs typeface="Calibri"/>
                <a:sym typeface="Calibri"/>
              </a:rPr>
              <a:t> L’angle de même mesure est entre les deux côtés de même longueur </a:t>
            </a:r>
            <a:endParaRPr kumimoji="0" lang="fr-FR" sz="1800" b="1" i="0" u="none" strike="noStrike" kern="0" cap="none" spc="0" normalizeH="0" baseline="0" noProof="0" dirty="0">
              <a:ln>
                <a:noFill/>
              </a:ln>
              <a:solidFill>
                <a:srgbClr val="000000"/>
              </a:solidFill>
              <a:effectLst/>
              <a:uLnTx/>
              <a:uFillTx/>
              <a:latin typeface="Calibri"/>
              <a:cs typeface="Calibri"/>
              <a:sym typeface="Arial"/>
            </a:endParaRPr>
          </a:p>
        </p:txBody>
      </p:sp>
      <p:pic>
        <p:nvPicPr>
          <p:cNvPr id="7" name="Image 6" descr="Une image contenant ligne, diagramme, Tracé&#10;&#10;Le contenu généré par l’IA peut être incorrect.">
            <a:extLst>
              <a:ext uri="{FF2B5EF4-FFF2-40B4-BE49-F238E27FC236}">
                <a16:creationId xmlns:a16="http://schemas.microsoft.com/office/drawing/2014/main" id="{61AB06F0-F9AC-5706-50EC-79B7F2E89C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54211" y="1531451"/>
            <a:ext cx="4976291" cy="1737511"/>
          </a:xfrm>
          <a:prstGeom prst="rect">
            <a:avLst/>
          </a:prstGeom>
        </p:spPr>
      </p:pic>
    </p:spTree>
    <p:extLst>
      <p:ext uri="{BB962C8B-B14F-4D97-AF65-F5344CB8AC3E}">
        <p14:creationId xmlns:p14="http://schemas.microsoft.com/office/powerpoint/2010/main" val="29723265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02261-9B08-678C-99DE-528A8AE2FDA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7152F0B-741F-BFE4-D956-D6C8A53BA01E}"/>
              </a:ext>
            </a:extLst>
          </p:cNvPr>
          <p:cNvSpPr>
            <a:spLocks noGrp="1"/>
          </p:cNvSpPr>
          <p:nvPr>
            <p:ph type="title"/>
          </p:nvPr>
        </p:nvSpPr>
        <p:spPr/>
        <p:txBody>
          <a:bodyPr/>
          <a:lstStyle/>
          <a:p>
            <a:r>
              <a:rPr lang="fr-FR" dirty="0">
                <a:latin typeface="Calibri" panose="020F0502020204030204"/>
              </a:rPr>
              <a:t> Observez la figure ci-dessous, puis répondez par vrai ou faux.</a:t>
            </a:r>
            <a:endParaRPr lang="fr-FR" dirty="0"/>
          </a:p>
        </p:txBody>
      </p:sp>
      <p:sp>
        <p:nvSpPr>
          <p:cNvPr id="3" name="Content Placeholder 2">
            <a:extLst>
              <a:ext uri="{FF2B5EF4-FFF2-40B4-BE49-F238E27FC236}">
                <a16:creationId xmlns:a16="http://schemas.microsoft.com/office/drawing/2014/main" id="{540D5E46-C06B-7D30-E744-6B39B063534A}"/>
              </a:ext>
            </a:extLst>
          </p:cNvPr>
          <p:cNvSpPr>
            <a:spLocks noGrp="1"/>
          </p:cNvSpPr>
          <p:nvPr>
            <p:ph sz="quarter" idx="11"/>
          </p:nvPr>
        </p:nvSpPr>
        <p:spPr/>
        <p:txBody>
          <a:bodyPr/>
          <a:lstStyle/>
          <a:p>
            <a:r>
              <a:rPr lang="fr-FR" dirty="0"/>
              <a:t>L'enseignant accorde 30 secondes de réflexion aux élèves. Ensuite, il leur demande de consigner leurs réponses sur les ardoises.</a:t>
            </a:r>
          </a:p>
        </p:txBody>
      </p:sp>
      <p:grpSp>
        <p:nvGrpSpPr>
          <p:cNvPr id="9" name="Groupe 8">
            <a:extLst>
              <a:ext uri="{FF2B5EF4-FFF2-40B4-BE49-F238E27FC236}">
                <a16:creationId xmlns:a16="http://schemas.microsoft.com/office/drawing/2014/main" id="{04D145BF-3FC4-0260-08F2-EBF16A9197F4}"/>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120A88D7-8D66-FFD7-ACCA-CFBA9E1B0D5A}"/>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B4D564A9-AEFC-1DAC-0183-AC9F7680237F}"/>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mc:AlternateContent xmlns:mc="http://schemas.openxmlformats.org/markup-compatibility/2006" xmlns:a14="http://schemas.microsoft.com/office/drawing/2010/main">
        <mc:Choice Requires="a14">
          <p:sp>
            <p:nvSpPr>
              <p:cNvPr id="16" name="Google Shape;265;p44">
                <a:extLst>
                  <a:ext uri="{FF2B5EF4-FFF2-40B4-BE49-F238E27FC236}">
                    <a16:creationId xmlns:a16="http://schemas.microsoft.com/office/drawing/2014/main" id="{8A38745A-0733-D37F-B7CC-06FCC6C79B98}"/>
                  </a:ext>
                </a:extLst>
              </p:cNvPr>
              <p:cNvSpPr txBox="1"/>
              <p:nvPr/>
            </p:nvSpPr>
            <p:spPr>
              <a:xfrm>
                <a:off x="2549640" y="3558500"/>
                <a:ext cx="7092719" cy="1010011"/>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14:m>
                  <m:oMath xmlns:m="http://schemas.openxmlformats.org/officeDocument/2006/math">
                    <m:r>
                      <a:rPr kumimoji="0" lang="fr-FR" sz="1800" b="1"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sym typeface="Arial"/>
                      </a:rPr>
                      <m:t>∆</m:t>
                    </m:r>
                  </m:oMath>
                </a14:m>
                <a:r>
                  <a:rPr kumimoji="0" lang="fr-FR" sz="1800" b="1" i="0" u="none" strike="noStrike" kern="0" cap="none" spc="0" normalizeH="0" baseline="0" noProof="0" dirty="0">
                    <a:ln>
                      <a:noFill/>
                    </a:ln>
                    <a:solidFill>
                      <a:srgbClr val="000000"/>
                    </a:solidFill>
                    <a:effectLst/>
                    <a:uLnTx/>
                    <a:uFillTx/>
                    <a:latin typeface="Calibri"/>
                    <a:cs typeface="Calibri"/>
                    <a:sym typeface="Arial"/>
                  </a:rPr>
                  <a:t>ABC</a:t>
                </a:r>
                <a14:m>
                  <m:oMath xmlns:m="http://schemas.openxmlformats.org/officeDocument/2006/math">
                    <m:r>
                      <a:rPr kumimoji="0" lang="fr-FR" sz="1800" b="1" i="1" u="none" strike="noStrike" kern="0" cap="none" spc="0" normalizeH="0" baseline="0" noProof="0" dirty="0" smtClean="0">
                        <a:ln>
                          <a:noFill/>
                        </a:ln>
                        <a:solidFill>
                          <a:srgbClr val="000000"/>
                        </a:solidFill>
                        <a:effectLst/>
                        <a:uLnTx/>
                        <a:uFillTx/>
                        <a:latin typeface="Cambria Math" panose="02040503050406030204" pitchFamily="18" charset="0"/>
                        <a:ea typeface="Cambria Math" panose="02040503050406030204" pitchFamily="18" charset="0"/>
                        <a:sym typeface="Arial"/>
                      </a:rPr>
                      <m:t>≡∆</m:t>
                    </m:r>
                  </m:oMath>
                </a14:m>
                <a:r>
                  <a:rPr kumimoji="0" lang="fr-FR" sz="1800" b="1" i="0" u="none" strike="noStrike" kern="0" cap="none" spc="0" normalizeH="0" baseline="0" noProof="0" dirty="0">
                    <a:ln>
                      <a:noFill/>
                    </a:ln>
                    <a:solidFill>
                      <a:srgbClr val="000000"/>
                    </a:solidFill>
                    <a:effectLst/>
                    <a:uLnTx/>
                    <a:uFillTx/>
                    <a:latin typeface="Calibri"/>
                    <a:cs typeface="Calibri"/>
                    <a:sym typeface="Arial"/>
                  </a:rPr>
                  <a:t>EGF</a:t>
                </a:r>
                <a:endParaRPr kumimoji="0" sz="1800" b="1" i="0" u="none" strike="noStrike" kern="0" cap="none" spc="0" normalizeH="0" baseline="0" noProof="0" dirty="0">
                  <a:ln>
                    <a:noFill/>
                  </a:ln>
                  <a:solidFill>
                    <a:srgbClr val="000000"/>
                  </a:solidFill>
                  <a:effectLst/>
                  <a:uLnTx/>
                  <a:uFillTx/>
                  <a:latin typeface="Calibri"/>
                  <a:cs typeface="Calibri"/>
                  <a:sym typeface="Arial"/>
                </a:endParaRPr>
              </a:p>
            </p:txBody>
          </p:sp>
        </mc:Choice>
        <mc:Fallback xmlns="">
          <p:sp>
            <p:nvSpPr>
              <p:cNvPr id="16" name="Google Shape;265;p44">
                <a:extLst>
                  <a:ext uri="{FF2B5EF4-FFF2-40B4-BE49-F238E27FC236}">
                    <a16:creationId xmlns:a16="http://schemas.microsoft.com/office/drawing/2014/main" id="{8A38745A-0733-D37F-B7CC-06FCC6C79B98}"/>
                  </a:ext>
                </a:extLst>
              </p:cNvPr>
              <p:cNvSpPr txBox="1">
                <a:spLocks noRot="1" noChangeAspect="1" noMove="1" noResize="1" noEditPoints="1" noAdjustHandles="1" noChangeArrowheads="1" noChangeShapeType="1" noTextEdit="1"/>
              </p:cNvSpPr>
              <p:nvPr/>
            </p:nvSpPr>
            <p:spPr>
              <a:xfrm>
                <a:off x="2549640" y="3558500"/>
                <a:ext cx="7092719" cy="1010011"/>
              </a:xfrm>
              <a:prstGeom prst="rect">
                <a:avLst/>
              </a:prstGeom>
              <a:blipFill>
                <a:blip r:embed="rId3"/>
                <a:stretch>
                  <a:fillRect/>
                </a:stretch>
              </a:blipFill>
              <a:ln w="19050" cap="flat" cmpd="sng">
                <a:solidFill>
                  <a:srgbClr val="000000"/>
                </a:solidFill>
                <a:prstDash val="solid"/>
                <a:round/>
                <a:headEnd type="none" w="sm" len="sm"/>
                <a:tailEnd type="none" w="sm" len="sm"/>
              </a:ln>
            </p:spPr>
            <p:txBody>
              <a:bodyPr/>
              <a:lstStyle/>
              <a:p>
                <a:r>
                  <a:rPr lang="fr-FR">
                    <a:noFill/>
                  </a:rPr>
                  <a:t> </a:t>
                </a:r>
              </a:p>
            </p:txBody>
          </p:sp>
        </mc:Fallback>
      </mc:AlternateContent>
      <p:sp>
        <p:nvSpPr>
          <p:cNvPr id="17" name="Google Shape;266;p44">
            <a:extLst>
              <a:ext uri="{FF2B5EF4-FFF2-40B4-BE49-F238E27FC236}">
                <a16:creationId xmlns:a16="http://schemas.microsoft.com/office/drawing/2014/main" id="{3E11CBD3-D3C0-F85E-6800-3B4B6DDD0DA2}"/>
              </a:ext>
            </a:extLst>
          </p:cNvPr>
          <p:cNvSpPr/>
          <p:nvPr/>
        </p:nvSpPr>
        <p:spPr>
          <a:xfrm>
            <a:off x="2986418" y="5147586"/>
            <a:ext cx="1978411" cy="726583"/>
          </a:xfrm>
          <a:prstGeom prst="rect">
            <a:avLst/>
          </a:prstGeom>
          <a:solidFill>
            <a:srgbClr val="EEEEEE"/>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500" b="1" i="0" u="none" strike="noStrike" kern="0" cap="none" spc="0" normalizeH="0" baseline="0" noProof="0">
                <a:ln>
                  <a:noFill/>
                </a:ln>
                <a:solidFill>
                  <a:srgbClr val="000000"/>
                </a:solidFill>
                <a:effectLst/>
                <a:uLnTx/>
                <a:uFillTx/>
                <a:latin typeface="Calibri"/>
                <a:ea typeface="Calibri"/>
                <a:cs typeface="Calibri"/>
                <a:sym typeface="Calibri"/>
              </a:rPr>
              <a:t>Vrai</a:t>
            </a:r>
            <a:endParaRPr kumimoji="0" sz="1500" b="1"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 name="Google Shape;267;p44">
            <a:extLst>
              <a:ext uri="{FF2B5EF4-FFF2-40B4-BE49-F238E27FC236}">
                <a16:creationId xmlns:a16="http://schemas.microsoft.com/office/drawing/2014/main" id="{23AD706C-ED9D-F453-A901-10F7C5231246}"/>
              </a:ext>
            </a:extLst>
          </p:cNvPr>
          <p:cNvSpPr/>
          <p:nvPr/>
        </p:nvSpPr>
        <p:spPr>
          <a:xfrm>
            <a:off x="7320689" y="5147585"/>
            <a:ext cx="1978411" cy="726583"/>
          </a:xfrm>
          <a:prstGeom prst="rect">
            <a:avLst/>
          </a:prstGeom>
          <a:solidFill>
            <a:srgbClr val="EEEEEE"/>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500" b="1" i="0" u="none" strike="noStrike" kern="0" cap="none" spc="0" normalizeH="0" baseline="0" noProof="0">
                <a:ln>
                  <a:noFill/>
                </a:ln>
                <a:solidFill>
                  <a:srgbClr val="000000"/>
                </a:solidFill>
                <a:effectLst/>
                <a:uLnTx/>
                <a:uFillTx/>
                <a:latin typeface="Calibri"/>
                <a:ea typeface="Calibri"/>
                <a:cs typeface="Calibri"/>
                <a:sym typeface="Calibri"/>
              </a:rPr>
              <a:t>Faux</a:t>
            </a:r>
            <a:endParaRPr kumimoji="0" sz="1500" b="1"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4" name="Image 3" descr="Une image contenant ligne, diagramme, Tracé&#10;&#10;Le contenu généré par l’IA peut être incorrect.">
            <a:extLst>
              <a:ext uri="{FF2B5EF4-FFF2-40B4-BE49-F238E27FC236}">
                <a16:creationId xmlns:a16="http://schemas.microsoft.com/office/drawing/2014/main" id="{848EDE36-926C-7624-D8A4-66B64745ED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54211" y="1531451"/>
            <a:ext cx="4976291" cy="1737511"/>
          </a:xfrm>
          <a:prstGeom prst="rect">
            <a:avLst/>
          </a:prstGeom>
        </p:spPr>
      </p:pic>
    </p:spTree>
    <p:extLst>
      <p:ext uri="{BB962C8B-B14F-4D97-AF65-F5344CB8AC3E}">
        <p14:creationId xmlns:p14="http://schemas.microsoft.com/office/powerpoint/2010/main" val="8011851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B67E0E-FD38-82CE-8195-00C2B79FEB2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84B4463-CBA7-1ACF-A441-8FAE803AF96E}"/>
              </a:ext>
            </a:extLst>
          </p:cNvPr>
          <p:cNvSpPr>
            <a:spLocks noGrp="1"/>
          </p:cNvSpPr>
          <p:nvPr>
            <p:ph type="title"/>
          </p:nvPr>
        </p:nvSpPr>
        <p:spPr/>
        <p:txBody>
          <a:bodyPr/>
          <a:lstStyle/>
          <a:p>
            <a:r>
              <a:rPr lang="fr-FR" dirty="0">
                <a:latin typeface="Calibri" panose="020F0502020204030204"/>
              </a:rPr>
              <a:t>L’angle de même mesure est entre les deux côtés de même longueur. </a:t>
            </a:r>
          </a:p>
        </p:txBody>
      </p:sp>
      <p:sp>
        <p:nvSpPr>
          <p:cNvPr id="5" name="Content Placeholder 4">
            <a:extLst>
              <a:ext uri="{FF2B5EF4-FFF2-40B4-BE49-F238E27FC236}">
                <a16:creationId xmlns:a16="http://schemas.microsoft.com/office/drawing/2014/main" id="{E6E7B0E3-6419-77D9-CCCC-892A11D08EC1}"/>
              </a:ext>
            </a:extLst>
          </p:cNvPr>
          <p:cNvSpPr>
            <a:spLocks noGrp="1"/>
          </p:cNvSpPr>
          <p:nvPr>
            <p:ph sz="quarter" idx="11"/>
          </p:nvPr>
        </p:nvSpPr>
        <p:spPr/>
        <p:txBody>
          <a:bodyPr/>
          <a:lstStyle/>
          <a:p>
            <a:r>
              <a:rPr lang="fr-FR" dirty="0"/>
              <a:t>L'enseignant attire l’attention sur l’ordre des points: :∆ABC et ∆</a:t>
            </a:r>
            <a:r>
              <a:rPr lang="fr-FR" b="0" i="0" dirty="0">
                <a:latin typeface="+mj-lt"/>
              </a:rPr>
              <a:t>EGF</a:t>
            </a:r>
            <a:endParaRPr lang="fr-FR" dirty="0"/>
          </a:p>
        </p:txBody>
      </p:sp>
      <p:sp>
        <p:nvSpPr>
          <p:cNvPr id="17" name="Google Shape;266;p44">
            <a:extLst>
              <a:ext uri="{FF2B5EF4-FFF2-40B4-BE49-F238E27FC236}">
                <a16:creationId xmlns:a16="http://schemas.microsoft.com/office/drawing/2014/main" id="{3BE2C8E5-8FE6-3D21-62C4-92FD2874E466}"/>
              </a:ext>
            </a:extLst>
          </p:cNvPr>
          <p:cNvSpPr/>
          <p:nvPr/>
        </p:nvSpPr>
        <p:spPr>
          <a:xfrm>
            <a:off x="2892899" y="5241104"/>
            <a:ext cx="1978411" cy="726583"/>
          </a:xfrm>
          <a:prstGeom prst="rect">
            <a:avLst/>
          </a:prstGeom>
          <a:solidFill>
            <a:srgbClr val="156082"/>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600" b="1" i="0" u="none" strike="noStrike" kern="0" cap="none" spc="0" normalizeH="0" baseline="0" noProof="0">
                <a:ln>
                  <a:noFill/>
                </a:ln>
                <a:solidFill>
                  <a:schemeClr val="bg1"/>
                </a:solidFill>
                <a:effectLst/>
                <a:uLnTx/>
                <a:uFillTx/>
                <a:latin typeface="Calibri"/>
                <a:ea typeface="Calibri"/>
                <a:cs typeface="Calibri"/>
                <a:sym typeface="Calibri"/>
              </a:rPr>
              <a:t>Vrai</a:t>
            </a:r>
            <a:endParaRPr kumimoji="0" sz="1600" b="1" i="0" u="none" strike="noStrike" kern="0" cap="none" spc="0" normalizeH="0" baseline="0" noProof="0">
              <a:ln>
                <a:noFill/>
              </a:ln>
              <a:solidFill>
                <a:schemeClr val="bg1"/>
              </a:solidFill>
              <a:effectLst/>
              <a:uLnTx/>
              <a:uFillTx/>
              <a:latin typeface="Calibri"/>
              <a:ea typeface="Calibri"/>
              <a:cs typeface="Calibri"/>
              <a:sym typeface="Calibri"/>
            </a:endParaRPr>
          </a:p>
        </p:txBody>
      </p:sp>
      <p:pic>
        <p:nvPicPr>
          <p:cNvPr id="3" name="Image 8">
            <a:extLst>
              <a:ext uri="{FF2B5EF4-FFF2-40B4-BE49-F238E27FC236}">
                <a16:creationId xmlns:a16="http://schemas.microsoft.com/office/drawing/2014/main" id="{5040351D-C3A3-A11C-4355-9792F54CADBA}"/>
              </a:ext>
            </a:extLst>
          </p:cNvPr>
          <p:cNvPicPr>
            <a:picLocks noChangeAspect="1"/>
          </p:cNvPicPr>
          <p:nvPr/>
        </p:nvPicPr>
        <p:blipFill>
          <a:blip r:embed="rId2"/>
          <a:stretch>
            <a:fillRect/>
          </a:stretch>
        </p:blipFill>
        <p:spPr>
          <a:xfrm>
            <a:off x="11645716" y="505406"/>
            <a:ext cx="325863" cy="325863"/>
          </a:xfrm>
          <a:prstGeom prst="rect">
            <a:avLst/>
          </a:prstGeom>
        </p:spPr>
      </p:pic>
      <mc:AlternateContent xmlns:mc="http://schemas.openxmlformats.org/markup-compatibility/2006" xmlns:a14="http://schemas.microsoft.com/office/drawing/2010/main">
        <mc:Choice Requires="a14">
          <p:sp>
            <p:nvSpPr>
              <p:cNvPr id="4" name="Google Shape;265;p44">
                <a:extLst>
                  <a:ext uri="{FF2B5EF4-FFF2-40B4-BE49-F238E27FC236}">
                    <a16:creationId xmlns:a16="http://schemas.microsoft.com/office/drawing/2014/main" id="{C5C8EF2B-7A29-9392-C6ED-5FDBDBB8A05B}"/>
                  </a:ext>
                </a:extLst>
              </p:cNvPr>
              <p:cNvSpPr txBox="1"/>
              <p:nvPr/>
            </p:nvSpPr>
            <p:spPr>
              <a:xfrm>
                <a:off x="2549640" y="3558500"/>
                <a:ext cx="7092719" cy="1010011"/>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14:m>
                  <m:oMath xmlns:m="http://schemas.openxmlformats.org/officeDocument/2006/math">
                    <m:r>
                      <a:rPr kumimoji="0" lang="fr-FR" sz="1800" b="1"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sym typeface="Arial"/>
                      </a:rPr>
                      <m:t>∆</m:t>
                    </m:r>
                  </m:oMath>
                </a14:m>
                <a:r>
                  <a:rPr kumimoji="0" lang="fr-FR" sz="1800" b="1" i="0" u="none" strike="noStrike" kern="0" cap="none" spc="0" normalizeH="0" baseline="0" noProof="0" dirty="0">
                    <a:ln>
                      <a:noFill/>
                    </a:ln>
                    <a:solidFill>
                      <a:srgbClr val="000000"/>
                    </a:solidFill>
                    <a:effectLst/>
                    <a:uLnTx/>
                    <a:uFillTx/>
                    <a:latin typeface="Calibri"/>
                    <a:ea typeface="+mn-ea"/>
                    <a:cs typeface="Calibri"/>
                    <a:sym typeface="Arial"/>
                  </a:rPr>
                  <a:t>ABC</a:t>
                </a:r>
                <a14:m>
                  <m:oMath xmlns:m="http://schemas.openxmlformats.org/officeDocument/2006/math">
                    <m:r>
                      <a:rPr kumimoji="0" lang="fr-FR" sz="1800" b="1" i="1" u="none" strike="noStrike" kern="0" cap="none" spc="0" normalizeH="0" baseline="0" noProof="0" dirty="0" smtClean="0">
                        <a:ln>
                          <a:noFill/>
                        </a:ln>
                        <a:solidFill>
                          <a:srgbClr val="000000"/>
                        </a:solidFill>
                        <a:effectLst/>
                        <a:uLnTx/>
                        <a:uFillTx/>
                        <a:latin typeface="Cambria Math" panose="02040503050406030204" pitchFamily="18" charset="0"/>
                        <a:ea typeface="Cambria Math" panose="02040503050406030204" pitchFamily="18" charset="0"/>
                        <a:cs typeface="+mn-cs"/>
                        <a:sym typeface="Arial"/>
                      </a:rPr>
                      <m:t>≡∆</m:t>
                    </m:r>
                  </m:oMath>
                </a14:m>
                <a:r>
                  <a:rPr kumimoji="0" lang="fr-FR" sz="1800" b="1" i="0" u="none" strike="noStrike" kern="0" cap="none" spc="0" normalizeH="0" baseline="0" noProof="0" dirty="0">
                    <a:ln>
                      <a:noFill/>
                    </a:ln>
                    <a:solidFill>
                      <a:srgbClr val="000000"/>
                    </a:solidFill>
                    <a:effectLst/>
                    <a:uLnTx/>
                    <a:uFillTx/>
                    <a:latin typeface="Calibri"/>
                    <a:ea typeface="+mn-ea"/>
                    <a:cs typeface="Calibri"/>
                    <a:sym typeface="Arial"/>
                  </a:rPr>
                  <a:t>EGF</a:t>
                </a:r>
              </a:p>
            </p:txBody>
          </p:sp>
        </mc:Choice>
        <mc:Fallback xmlns="">
          <p:sp>
            <p:nvSpPr>
              <p:cNvPr id="4" name="Google Shape;265;p44">
                <a:extLst>
                  <a:ext uri="{FF2B5EF4-FFF2-40B4-BE49-F238E27FC236}">
                    <a16:creationId xmlns:a16="http://schemas.microsoft.com/office/drawing/2014/main" id="{C5C8EF2B-7A29-9392-C6ED-5FDBDBB8A05B}"/>
                  </a:ext>
                </a:extLst>
              </p:cNvPr>
              <p:cNvSpPr txBox="1">
                <a:spLocks noRot="1" noChangeAspect="1" noMove="1" noResize="1" noEditPoints="1" noAdjustHandles="1" noChangeArrowheads="1" noChangeShapeType="1" noTextEdit="1"/>
              </p:cNvSpPr>
              <p:nvPr/>
            </p:nvSpPr>
            <p:spPr>
              <a:xfrm>
                <a:off x="2549640" y="3558500"/>
                <a:ext cx="7092719" cy="1010011"/>
              </a:xfrm>
              <a:prstGeom prst="rect">
                <a:avLst/>
              </a:prstGeom>
              <a:blipFill>
                <a:blip r:embed="rId3"/>
                <a:stretch>
                  <a:fillRect/>
                </a:stretch>
              </a:blipFill>
              <a:ln w="19050" cap="flat" cmpd="sng">
                <a:solidFill>
                  <a:srgbClr val="000000"/>
                </a:solidFill>
                <a:prstDash val="solid"/>
                <a:round/>
                <a:headEnd type="none" w="sm" len="sm"/>
                <a:tailEnd type="none" w="sm" len="sm"/>
              </a:ln>
            </p:spPr>
            <p:txBody>
              <a:bodyPr/>
              <a:lstStyle/>
              <a:p>
                <a:r>
                  <a:rPr lang="fr-FR">
                    <a:noFill/>
                  </a:rPr>
                  <a:t> </a:t>
                </a:r>
              </a:p>
            </p:txBody>
          </p:sp>
        </mc:Fallback>
      </mc:AlternateContent>
      <p:pic>
        <p:nvPicPr>
          <p:cNvPr id="7" name="Image 6" descr="Une image contenant ligne, diagramme, Tracé&#10;&#10;Le contenu généré par l’IA peut être incorrect.">
            <a:extLst>
              <a:ext uri="{FF2B5EF4-FFF2-40B4-BE49-F238E27FC236}">
                <a16:creationId xmlns:a16="http://schemas.microsoft.com/office/drawing/2014/main" id="{FE7AF86C-88E0-AF8B-68D1-5285B8EDA8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54211" y="1531451"/>
            <a:ext cx="4976291" cy="1737511"/>
          </a:xfrm>
          <a:prstGeom prst="rect">
            <a:avLst/>
          </a:prstGeom>
        </p:spPr>
      </p:pic>
    </p:spTree>
    <p:extLst>
      <p:ext uri="{BB962C8B-B14F-4D97-AF65-F5344CB8AC3E}">
        <p14:creationId xmlns:p14="http://schemas.microsoft.com/office/powerpoint/2010/main" val="36864280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 name="Picture Placeholder 12" descr="A cartoon of a child and child&#10;&#10;AI-generated content may be incorrect.">
            <a:extLst>
              <a:ext uri="{FF2B5EF4-FFF2-40B4-BE49-F238E27FC236}">
                <a16:creationId xmlns:a16="http://schemas.microsoft.com/office/drawing/2014/main" id="{C4630898-4DF7-00FC-0442-466A92C3724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495" b="2495"/>
          <a:stretch>
            <a:fillRect/>
          </a:stretch>
        </p:blipFill>
        <p:spPr/>
      </p:pic>
      <p:pic>
        <p:nvPicPr>
          <p:cNvPr id="9" name="Picture Placeholder 8" descr="A set of yellow measuring instruments&#10;&#10;AI-generated content may be incorrect.">
            <a:extLst>
              <a:ext uri="{FF2B5EF4-FFF2-40B4-BE49-F238E27FC236}">
                <a16:creationId xmlns:a16="http://schemas.microsoft.com/office/drawing/2014/main" id="{14F46C15-0783-6AD0-2BC9-A75E1A27D4D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44" b="344"/>
          <a:stretch>
            <a:fillRect/>
          </a:stretch>
        </p:blipFill>
        <p:spPr/>
      </p:pic>
      <p:pic>
        <p:nvPicPr>
          <p:cNvPr id="15" name="Picture Placeholder 14" descr="A screen shot of a book&#10;&#10;AI-generated content may be incorrect.">
            <a:extLst>
              <a:ext uri="{FF2B5EF4-FFF2-40B4-BE49-F238E27FC236}">
                <a16:creationId xmlns:a16="http://schemas.microsoft.com/office/drawing/2014/main" id="{A28C2C76-706D-EBCF-B7E6-DA47A0F478D3}"/>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1416" r="1416"/>
          <a:stretch>
            <a:fillRect/>
          </a:stretch>
        </p:blipFill>
        <p:spPr/>
      </p:pic>
    </p:spTree>
    <p:extLst>
      <p:ext uri="{BB962C8B-B14F-4D97-AF65-F5344CB8AC3E}">
        <p14:creationId xmlns:p14="http://schemas.microsoft.com/office/powerpoint/2010/main" val="27691808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57047-17BD-0729-E2C2-B2CBB46E408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1B333EE-8842-A38C-D7DC-F5D1829DC0BF}"/>
              </a:ext>
            </a:extLst>
          </p:cNvPr>
          <p:cNvSpPr>
            <a:spLocks noGrp="1"/>
          </p:cNvSpPr>
          <p:nvPr>
            <p:ph type="title"/>
          </p:nvPr>
        </p:nvSpPr>
        <p:spPr/>
        <p:txBody>
          <a:bodyPr/>
          <a:lstStyle/>
          <a:p>
            <a:r>
              <a:rPr lang="fr-FR" dirty="0">
                <a:latin typeface="Calibri" panose="020F0502020204030204"/>
              </a:rPr>
              <a:t> Observez la figure ci-dessous, puis répondez par vrai ou faux.</a:t>
            </a:r>
            <a:endParaRPr lang="fr-FR" dirty="0"/>
          </a:p>
        </p:txBody>
      </p:sp>
      <p:sp>
        <p:nvSpPr>
          <p:cNvPr id="3" name="Content Placeholder 2">
            <a:extLst>
              <a:ext uri="{FF2B5EF4-FFF2-40B4-BE49-F238E27FC236}">
                <a16:creationId xmlns:a16="http://schemas.microsoft.com/office/drawing/2014/main" id="{90EF5F0D-9683-C80D-5E7F-97D4E04BF92F}"/>
              </a:ext>
            </a:extLst>
          </p:cNvPr>
          <p:cNvSpPr>
            <a:spLocks noGrp="1"/>
          </p:cNvSpPr>
          <p:nvPr>
            <p:ph sz="quarter" idx="11"/>
          </p:nvPr>
        </p:nvSpPr>
        <p:spPr/>
        <p:txBody>
          <a:bodyPr/>
          <a:lstStyle/>
          <a:p>
            <a:r>
              <a:rPr lang="fr-FR" dirty="0"/>
              <a:t>L'enseignant accorde 30 secondes de réflexion aux élèves. Ensuite, il leur demande de consigner leurs réponses sur les ardoises.</a:t>
            </a:r>
          </a:p>
        </p:txBody>
      </p:sp>
      <p:grpSp>
        <p:nvGrpSpPr>
          <p:cNvPr id="9" name="Groupe 8">
            <a:extLst>
              <a:ext uri="{FF2B5EF4-FFF2-40B4-BE49-F238E27FC236}">
                <a16:creationId xmlns:a16="http://schemas.microsoft.com/office/drawing/2014/main" id="{DD0918F5-73A1-6AF3-1471-3D860432E859}"/>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E949A548-B606-0DD6-F074-E9680DB4F20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DBFE1BB3-F18E-1B49-D333-2EC4BE90E2AE}"/>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mc:AlternateContent xmlns:mc="http://schemas.openxmlformats.org/markup-compatibility/2006" xmlns:a14="http://schemas.microsoft.com/office/drawing/2010/main">
        <mc:Choice Requires="a14">
          <p:sp>
            <p:nvSpPr>
              <p:cNvPr id="16" name="Google Shape;265;p44">
                <a:extLst>
                  <a:ext uri="{FF2B5EF4-FFF2-40B4-BE49-F238E27FC236}">
                    <a16:creationId xmlns:a16="http://schemas.microsoft.com/office/drawing/2014/main" id="{0A57A0B1-5A6B-247B-CCF7-5D85E8A773D6}"/>
                  </a:ext>
                </a:extLst>
              </p:cNvPr>
              <p:cNvSpPr txBox="1"/>
              <p:nvPr/>
            </p:nvSpPr>
            <p:spPr>
              <a:xfrm>
                <a:off x="2549640" y="3558500"/>
                <a:ext cx="7092719" cy="1010011"/>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pPr lvl="0">
                  <a:buClr>
                    <a:srgbClr val="000000"/>
                  </a:buClr>
                  <a:defRPr/>
                </a:pPr>
                <a14:m>
                  <m:oMath xmlns:m="http://schemas.openxmlformats.org/officeDocument/2006/math">
                    <m:r>
                      <a:rPr lang="fr-FR" sz="1800" i="1" kern="0">
                        <a:solidFill>
                          <a:srgbClr val="000000"/>
                        </a:solidFill>
                        <a:latin typeface="Cambria Math" panose="02040503050406030204" pitchFamily="18" charset="0"/>
                        <a:ea typeface="Cambria Math" panose="02040503050406030204" pitchFamily="18" charset="0"/>
                        <a:cs typeface="+mn-cs"/>
                        <a:sym typeface="Arial"/>
                      </a:rPr>
                      <m:t>∆</m:t>
                    </m:r>
                  </m:oMath>
                </a14:m>
                <a:r>
                  <a:rPr lang="fr-FR" sz="1800" kern="0" dirty="0">
                    <a:solidFill>
                      <a:srgbClr val="000000"/>
                    </a:solidFill>
                    <a:ea typeface="+mn-ea"/>
                    <a:sym typeface="Arial"/>
                  </a:rPr>
                  <a:t>ABC</a:t>
                </a:r>
                <a14:m>
                  <m:oMath xmlns:m="http://schemas.openxmlformats.org/officeDocument/2006/math">
                    <m:r>
                      <a:rPr lang="fr-FR" sz="1800" i="1" kern="0" dirty="0">
                        <a:solidFill>
                          <a:srgbClr val="000000"/>
                        </a:solidFill>
                        <a:latin typeface="Cambria Math" panose="02040503050406030204" pitchFamily="18" charset="0"/>
                        <a:ea typeface="Cambria Math" panose="02040503050406030204" pitchFamily="18" charset="0"/>
                        <a:cs typeface="+mn-cs"/>
                        <a:sym typeface="Arial"/>
                      </a:rPr>
                      <m:t>≡∆</m:t>
                    </m:r>
                  </m:oMath>
                </a14:m>
                <a:r>
                  <a:rPr lang="fr-FR" sz="1800" kern="0" dirty="0">
                    <a:solidFill>
                      <a:srgbClr val="000000"/>
                    </a:solidFill>
                    <a:ea typeface="+mn-ea"/>
                    <a:sym typeface="Arial"/>
                  </a:rPr>
                  <a:t>DEF</a:t>
                </a:r>
              </a:p>
            </p:txBody>
          </p:sp>
        </mc:Choice>
        <mc:Fallback xmlns="">
          <p:sp>
            <p:nvSpPr>
              <p:cNvPr id="16" name="Google Shape;265;p44">
                <a:extLst>
                  <a:ext uri="{FF2B5EF4-FFF2-40B4-BE49-F238E27FC236}">
                    <a16:creationId xmlns:a16="http://schemas.microsoft.com/office/drawing/2014/main" id="{0A57A0B1-5A6B-247B-CCF7-5D85E8A773D6}"/>
                  </a:ext>
                </a:extLst>
              </p:cNvPr>
              <p:cNvSpPr txBox="1">
                <a:spLocks noRot="1" noChangeAspect="1" noMove="1" noResize="1" noEditPoints="1" noAdjustHandles="1" noChangeArrowheads="1" noChangeShapeType="1" noTextEdit="1"/>
              </p:cNvSpPr>
              <p:nvPr/>
            </p:nvSpPr>
            <p:spPr>
              <a:xfrm>
                <a:off x="2549640" y="3558500"/>
                <a:ext cx="7092719" cy="1010011"/>
              </a:xfrm>
              <a:prstGeom prst="rect">
                <a:avLst/>
              </a:prstGeom>
              <a:blipFill>
                <a:blip r:embed="rId3"/>
                <a:stretch>
                  <a:fillRect/>
                </a:stretch>
              </a:blipFill>
              <a:ln w="19050" cap="flat" cmpd="sng">
                <a:solidFill>
                  <a:srgbClr val="000000"/>
                </a:solidFill>
                <a:prstDash val="solid"/>
                <a:round/>
                <a:headEnd type="none" w="sm" len="sm"/>
                <a:tailEnd type="none" w="sm" len="sm"/>
              </a:ln>
            </p:spPr>
            <p:txBody>
              <a:bodyPr/>
              <a:lstStyle/>
              <a:p>
                <a:r>
                  <a:rPr lang="fr-FR">
                    <a:noFill/>
                  </a:rPr>
                  <a:t> </a:t>
                </a:r>
              </a:p>
            </p:txBody>
          </p:sp>
        </mc:Fallback>
      </mc:AlternateContent>
      <p:sp>
        <p:nvSpPr>
          <p:cNvPr id="17" name="Google Shape;266;p44">
            <a:extLst>
              <a:ext uri="{FF2B5EF4-FFF2-40B4-BE49-F238E27FC236}">
                <a16:creationId xmlns:a16="http://schemas.microsoft.com/office/drawing/2014/main" id="{F79786F1-3BC8-0D01-6BA2-804D09249DFA}"/>
              </a:ext>
            </a:extLst>
          </p:cNvPr>
          <p:cNvSpPr/>
          <p:nvPr/>
        </p:nvSpPr>
        <p:spPr>
          <a:xfrm>
            <a:off x="2986418" y="5147586"/>
            <a:ext cx="1978411" cy="726583"/>
          </a:xfrm>
          <a:prstGeom prst="rect">
            <a:avLst/>
          </a:prstGeom>
          <a:solidFill>
            <a:srgbClr val="EEEEEE"/>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500" b="1" i="0" u="none" strike="noStrike" kern="0" cap="none" spc="0" normalizeH="0" baseline="0" noProof="0">
                <a:ln>
                  <a:noFill/>
                </a:ln>
                <a:solidFill>
                  <a:srgbClr val="000000"/>
                </a:solidFill>
                <a:effectLst/>
                <a:uLnTx/>
                <a:uFillTx/>
                <a:latin typeface="Calibri"/>
                <a:ea typeface="Calibri"/>
                <a:cs typeface="Calibri"/>
                <a:sym typeface="Calibri"/>
              </a:rPr>
              <a:t>Vrai</a:t>
            </a:r>
            <a:endParaRPr kumimoji="0" sz="1500" b="1"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 name="Google Shape;267;p44">
            <a:extLst>
              <a:ext uri="{FF2B5EF4-FFF2-40B4-BE49-F238E27FC236}">
                <a16:creationId xmlns:a16="http://schemas.microsoft.com/office/drawing/2014/main" id="{19CABCAA-5FA1-7283-02A0-5610E9BCE58E}"/>
              </a:ext>
            </a:extLst>
          </p:cNvPr>
          <p:cNvSpPr/>
          <p:nvPr/>
        </p:nvSpPr>
        <p:spPr>
          <a:xfrm>
            <a:off x="7320689" y="5147585"/>
            <a:ext cx="1978411" cy="726583"/>
          </a:xfrm>
          <a:prstGeom prst="rect">
            <a:avLst/>
          </a:prstGeom>
          <a:solidFill>
            <a:srgbClr val="EEEEEE"/>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500" b="1" i="0" u="none" strike="noStrike" kern="0" cap="none" spc="0" normalizeH="0" baseline="0" noProof="0">
                <a:ln>
                  <a:noFill/>
                </a:ln>
                <a:solidFill>
                  <a:srgbClr val="000000"/>
                </a:solidFill>
                <a:effectLst/>
                <a:uLnTx/>
                <a:uFillTx/>
                <a:latin typeface="Calibri"/>
                <a:ea typeface="Calibri"/>
                <a:cs typeface="Calibri"/>
                <a:sym typeface="Calibri"/>
              </a:rPr>
              <a:t>Faux</a:t>
            </a:r>
            <a:endParaRPr kumimoji="0" sz="1500" b="1"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24" name="Groupe 23">
            <a:extLst>
              <a:ext uri="{FF2B5EF4-FFF2-40B4-BE49-F238E27FC236}">
                <a16:creationId xmlns:a16="http://schemas.microsoft.com/office/drawing/2014/main" id="{4C245E59-B61F-3AD3-C467-61FC4A9F53C5}"/>
              </a:ext>
            </a:extLst>
          </p:cNvPr>
          <p:cNvGrpSpPr/>
          <p:nvPr/>
        </p:nvGrpSpPr>
        <p:grpSpPr>
          <a:xfrm>
            <a:off x="4204777" y="1481631"/>
            <a:ext cx="4092294" cy="1884343"/>
            <a:chOff x="4204777" y="1481631"/>
            <a:chExt cx="4092294" cy="1884343"/>
          </a:xfrm>
        </p:grpSpPr>
        <p:pic>
          <p:nvPicPr>
            <p:cNvPr id="13" name="Image 12" descr="Une image contenant ligne, Police, diagramme, texte&#10;&#10;Le contenu généré par l’IA peut être incorrect.">
              <a:extLst>
                <a:ext uri="{FF2B5EF4-FFF2-40B4-BE49-F238E27FC236}">
                  <a16:creationId xmlns:a16="http://schemas.microsoft.com/office/drawing/2014/main" id="{A24581A6-D55F-8E8F-06A0-29FC214F0D3D}"/>
                </a:ext>
              </a:extLst>
            </p:cNvPr>
            <p:cNvPicPr>
              <a:picLocks noChangeAspect="1"/>
            </p:cNvPicPr>
            <p:nvPr/>
          </p:nvPicPr>
          <p:blipFill>
            <a:blip r:embed="rId4"/>
            <a:stretch>
              <a:fillRect/>
            </a:stretch>
          </p:blipFill>
          <p:spPr>
            <a:xfrm>
              <a:off x="4204777" y="1725778"/>
              <a:ext cx="4092294" cy="1543184"/>
            </a:xfrm>
            <a:prstGeom prst="rect">
              <a:avLst/>
            </a:prstGeom>
          </p:spPr>
        </p:pic>
        <p:sp>
          <p:nvSpPr>
            <p:cNvPr id="14" name="ZoneTexte 13">
              <a:extLst>
                <a:ext uri="{FF2B5EF4-FFF2-40B4-BE49-F238E27FC236}">
                  <a16:creationId xmlns:a16="http://schemas.microsoft.com/office/drawing/2014/main" id="{1991B3E2-B584-CAB4-63AC-ED423E3BB714}"/>
                </a:ext>
              </a:extLst>
            </p:cNvPr>
            <p:cNvSpPr txBox="1"/>
            <p:nvPr/>
          </p:nvSpPr>
          <p:spPr>
            <a:xfrm>
              <a:off x="4204777" y="2965864"/>
              <a:ext cx="290457" cy="400110"/>
            </a:xfrm>
            <a:prstGeom prst="rect">
              <a:avLst/>
            </a:prstGeom>
            <a:solidFill>
              <a:schemeClr val="bg1"/>
            </a:solidFill>
          </p:spPr>
          <p:txBody>
            <a:bodyPr wrap="square" rtlCol="0">
              <a:spAutoFit/>
            </a:bodyPr>
            <a:lstStyle/>
            <a:p>
              <a:pPr algn="l"/>
              <a:r>
                <a:rPr lang="fr-FR" sz="2000" dirty="0">
                  <a:latin typeface="Calibri" panose="020F0502020204030204" pitchFamily="34" charset="0"/>
                  <a:cs typeface="Calibri" panose="020F0502020204030204" pitchFamily="34" charset="0"/>
                </a:rPr>
                <a:t>A</a:t>
              </a:r>
            </a:p>
          </p:txBody>
        </p:sp>
        <p:sp>
          <p:nvSpPr>
            <p:cNvPr id="15" name="ZoneTexte 14">
              <a:extLst>
                <a:ext uri="{FF2B5EF4-FFF2-40B4-BE49-F238E27FC236}">
                  <a16:creationId xmlns:a16="http://schemas.microsoft.com/office/drawing/2014/main" id="{72D4B496-5BA9-C0DA-DE92-AE518AFB4CDE}"/>
                </a:ext>
              </a:extLst>
            </p:cNvPr>
            <p:cNvSpPr txBox="1"/>
            <p:nvPr/>
          </p:nvSpPr>
          <p:spPr>
            <a:xfrm>
              <a:off x="5852497" y="2938606"/>
              <a:ext cx="290457" cy="400110"/>
            </a:xfrm>
            <a:prstGeom prst="rect">
              <a:avLst/>
            </a:prstGeom>
            <a:solidFill>
              <a:schemeClr val="bg1"/>
            </a:solidFill>
          </p:spPr>
          <p:txBody>
            <a:bodyPr wrap="square" rtlCol="0">
              <a:spAutoFit/>
            </a:bodyPr>
            <a:lstStyle/>
            <a:p>
              <a:pPr algn="l"/>
              <a:r>
                <a:rPr lang="fr-FR" sz="2000" dirty="0">
                  <a:latin typeface="Calibri" panose="020F0502020204030204" pitchFamily="34" charset="0"/>
                  <a:cs typeface="Calibri" panose="020F0502020204030204" pitchFamily="34" charset="0"/>
                </a:rPr>
                <a:t>B</a:t>
              </a:r>
            </a:p>
          </p:txBody>
        </p:sp>
        <p:sp>
          <p:nvSpPr>
            <p:cNvPr id="19" name="ZoneTexte 18">
              <a:extLst>
                <a:ext uri="{FF2B5EF4-FFF2-40B4-BE49-F238E27FC236}">
                  <a16:creationId xmlns:a16="http://schemas.microsoft.com/office/drawing/2014/main" id="{397B05CA-786D-AF84-58DD-B0065ABC96C7}"/>
                </a:ext>
              </a:extLst>
            </p:cNvPr>
            <p:cNvSpPr txBox="1"/>
            <p:nvPr/>
          </p:nvSpPr>
          <p:spPr>
            <a:xfrm>
              <a:off x="5144288" y="1766709"/>
              <a:ext cx="290457" cy="400110"/>
            </a:xfrm>
            <a:prstGeom prst="rect">
              <a:avLst/>
            </a:prstGeom>
            <a:solidFill>
              <a:schemeClr val="bg1"/>
            </a:solidFill>
          </p:spPr>
          <p:txBody>
            <a:bodyPr wrap="square" rtlCol="0">
              <a:spAutoFit/>
            </a:bodyPr>
            <a:lstStyle/>
            <a:p>
              <a:pPr algn="l"/>
              <a:r>
                <a:rPr lang="fr-FR" sz="2000" dirty="0">
                  <a:latin typeface="Calibri" panose="020F0502020204030204" pitchFamily="34" charset="0"/>
                  <a:cs typeface="Calibri" panose="020F0502020204030204" pitchFamily="34" charset="0"/>
                </a:rPr>
                <a:t>C</a:t>
              </a:r>
            </a:p>
          </p:txBody>
        </p:sp>
        <p:sp>
          <p:nvSpPr>
            <p:cNvPr id="21" name="ZoneTexte 20">
              <a:extLst>
                <a:ext uri="{FF2B5EF4-FFF2-40B4-BE49-F238E27FC236}">
                  <a16:creationId xmlns:a16="http://schemas.microsoft.com/office/drawing/2014/main" id="{2F894074-C8BE-06A2-D7F5-385FC30D9B15}"/>
                </a:ext>
              </a:extLst>
            </p:cNvPr>
            <p:cNvSpPr txBox="1"/>
            <p:nvPr/>
          </p:nvSpPr>
          <p:spPr>
            <a:xfrm>
              <a:off x="7878522" y="2758210"/>
              <a:ext cx="290457" cy="400110"/>
            </a:xfrm>
            <a:prstGeom prst="rect">
              <a:avLst/>
            </a:prstGeom>
            <a:solidFill>
              <a:schemeClr val="bg1"/>
            </a:solidFill>
          </p:spPr>
          <p:txBody>
            <a:bodyPr wrap="square" rtlCol="0">
              <a:spAutoFit/>
            </a:bodyPr>
            <a:lstStyle/>
            <a:p>
              <a:pPr algn="l"/>
              <a:r>
                <a:rPr lang="fr-FR" sz="2000" dirty="0">
                  <a:latin typeface="Calibri" panose="020F0502020204030204" pitchFamily="34" charset="0"/>
                  <a:cs typeface="Calibri" panose="020F0502020204030204" pitchFamily="34" charset="0"/>
                </a:rPr>
                <a:t>D</a:t>
              </a:r>
            </a:p>
          </p:txBody>
        </p:sp>
        <p:sp>
          <p:nvSpPr>
            <p:cNvPr id="22" name="ZoneTexte 21">
              <a:extLst>
                <a:ext uri="{FF2B5EF4-FFF2-40B4-BE49-F238E27FC236}">
                  <a16:creationId xmlns:a16="http://schemas.microsoft.com/office/drawing/2014/main" id="{5CD14A25-CA00-2E7D-EFCA-DE193C3F5927}"/>
                </a:ext>
              </a:extLst>
            </p:cNvPr>
            <p:cNvSpPr txBox="1"/>
            <p:nvPr/>
          </p:nvSpPr>
          <p:spPr>
            <a:xfrm>
              <a:off x="6180601" y="1512111"/>
              <a:ext cx="290457" cy="400110"/>
            </a:xfrm>
            <a:prstGeom prst="rect">
              <a:avLst/>
            </a:prstGeom>
            <a:solidFill>
              <a:schemeClr val="bg1"/>
            </a:solidFill>
          </p:spPr>
          <p:txBody>
            <a:bodyPr wrap="square" rtlCol="0">
              <a:spAutoFit/>
            </a:bodyPr>
            <a:lstStyle/>
            <a:p>
              <a:pPr algn="l"/>
              <a:r>
                <a:rPr lang="fr-FR" sz="2000" dirty="0">
                  <a:latin typeface="Calibri" panose="020F0502020204030204" pitchFamily="34" charset="0"/>
                  <a:cs typeface="Calibri" panose="020F0502020204030204" pitchFamily="34" charset="0"/>
                </a:rPr>
                <a:t>E</a:t>
              </a:r>
            </a:p>
          </p:txBody>
        </p:sp>
        <p:sp>
          <p:nvSpPr>
            <p:cNvPr id="23" name="ZoneTexte 22">
              <a:extLst>
                <a:ext uri="{FF2B5EF4-FFF2-40B4-BE49-F238E27FC236}">
                  <a16:creationId xmlns:a16="http://schemas.microsoft.com/office/drawing/2014/main" id="{5E621C5B-5DF8-7A83-25B2-4008895B8C16}"/>
                </a:ext>
              </a:extLst>
            </p:cNvPr>
            <p:cNvSpPr txBox="1"/>
            <p:nvPr/>
          </p:nvSpPr>
          <p:spPr>
            <a:xfrm>
              <a:off x="7645437" y="1481631"/>
              <a:ext cx="290457" cy="400110"/>
            </a:xfrm>
            <a:prstGeom prst="rect">
              <a:avLst/>
            </a:prstGeom>
            <a:solidFill>
              <a:schemeClr val="bg1"/>
            </a:solidFill>
          </p:spPr>
          <p:txBody>
            <a:bodyPr wrap="square" rtlCol="0">
              <a:spAutoFit/>
            </a:bodyPr>
            <a:lstStyle/>
            <a:p>
              <a:pPr algn="l"/>
              <a:r>
                <a:rPr lang="fr-FR" sz="2000" dirty="0">
                  <a:latin typeface="Calibri" panose="020F0502020204030204" pitchFamily="34" charset="0"/>
                  <a:cs typeface="Calibri" panose="020F0502020204030204" pitchFamily="34" charset="0"/>
                </a:rPr>
                <a:t>F</a:t>
              </a:r>
            </a:p>
          </p:txBody>
        </p:sp>
      </p:grpSp>
    </p:spTree>
    <p:extLst>
      <p:ext uri="{BB962C8B-B14F-4D97-AF65-F5344CB8AC3E}">
        <p14:creationId xmlns:p14="http://schemas.microsoft.com/office/powerpoint/2010/main" val="26197629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70F325-270C-E27F-E21E-C9FCE2BC7A8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B06EE23-AFBF-4F16-0B84-3E800693B250}"/>
              </a:ext>
            </a:extLst>
          </p:cNvPr>
          <p:cNvSpPr>
            <a:spLocks noGrp="1"/>
          </p:cNvSpPr>
          <p:nvPr>
            <p:ph type="title"/>
          </p:nvPr>
        </p:nvSpPr>
        <p:spPr/>
        <p:txBody>
          <a:bodyPr/>
          <a:lstStyle/>
          <a:p>
            <a:r>
              <a:rPr lang="fr-FR" dirty="0">
                <a:latin typeface="Calibri" panose="020F0502020204030204"/>
              </a:rPr>
              <a:t>L’angle de même mesure est entre les deux côtés de même longueur </a:t>
            </a:r>
          </a:p>
        </p:txBody>
      </p:sp>
      <mc:AlternateContent xmlns:mc="http://schemas.openxmlformats.org/markup-compatibility/2006" xmlns:a14="http://schemas.microsoft.com/office/drawing/2010/main">
        <mc:Choice Requires="a14">
          <p:sp>
            <p:nvSpPr>
              <p:cNvPr id="5" name="Content Placeholder 4">
                <a:extLst>
                  <a:ext uri="{FF2B5EF4-FFF2-40B4-BE49-F238E27FC236}">
                    <a16:creationId xmlns:a16="http://schemas.microsoft.com/office/drawing/2014/main" id="{58308C9B-9482-DE4E-6FFB-ABD7A6E57B5F}"/>
                  </a:ext>
                </a:extLst>
              </p:cNvPr>
              <p:cNvSpPr>
                <a:spLocks noGrp="1"/>
              </p:cNvSpPr>
              <p:nvPr>
                <p:ph sz="quarter" idx="11"/>
              </p:nvPr>
            </p:nvSpPr>
            <p:spPr/>
            <p:txBody>
              <a:bodyPr/>
              <a:lstStyle/>
              <a:p>
                <a:r>
                  <a:rPr lang="fr-FR" dirty="0"/>
                  <a:t>L'enseignant attire l’attention sur l’ordre des points: </a:t>
                </a:r>
                <a14:m>
                  <m:oMath xmlns:m="http://schemas.openxmlformats.org/officeDocument/2006/math">
                    <m:r>
                      <a:rPr lang="fr-FR" b="1" kern="0">
                        <a:solidFill>
                          <a:srgbClr val="000000"/>
                        </a:solidFill>
                        <a:latin typeface="Cambria Math" panose="02040503050406030204" pitchFamily="18" charset="0"/>
                        <a:ea typeface="Cambria Math" panose="02040503050406030204" pitchFamily="18" charset="0"/>
                        <a:sym typeface="Arial"/>
                      </a:rPr>
                      <m:t>∆</m:t>
                    </m:r>
                  </m:oMath>
                </a14:m>
                <a:r>
                  <a:rPr lang="fr-FR" b="1" i="0" kern="0" dirty="0">
                    <a:solidFill>
                      <a:srgbClr val="000000"/>
                    </a:solidFill>
                    <a:latin typeface="Calibri"/>
                    <a:cs typeface="Calibri"/>
                    <a:sym typeface="Arial"/>
                  </a:rPr>
                  <a:t>ABC </a:t>
                </a:r>
                <a:r>
                  <a:rPr lang="fr-FR" dirty="0"/>
                  <a:t>et ∆DEF</a:t>
                </a:r>
              </a:p>
            </p:txBody>
          </p:sp>
        </mc:Choice>
        <mc:Fallback xmlns="">
          <p:sp>
            <p:nvSpPr>
              <p:cNvPr id="5" name="Content Placeholder 4">
                <a:extLst>
                  <a:ext uri="{FF2B5EF4-FFF2-40B4-BE49-F238E27FC236}">
                    <a16:creationId xmlns:a16="http://schemas.microsoft.com/office/drawing/2014/main" id="{58308C9B-9482-DE4E-6FFB-ABD7A6E57B5F}"/>
                  </a:ext>
                </a:extLst>
              </p:cNvPr>
              <p:cNvSpPr>
                <a:spLocks noGrp="1" noRot="1" noChangeAspect="1" noMove="1" noResize="1" noEditPoints="1" noAdjustHandles="1" noChangeArrowheads="1" noChangeShapeType="1" noTextEdit="1"/>
              </p:cNvSpPr>
              <p:nvPr>
                <p:ph sz="quarter" idx="11"/>
              </p:nvPr>
            </p:nvSpPr>
            <p:spPr>
              <a:blipFill>
                <a:blip r:embed="rId2"/>
                <a:stretch>
                  <a:fillRect t="-4082"/>
                </a:stretch>
              </a:blipFill>
            </p:spPr>
            <p:txBody>
              <a:bodyPr/>
              <a:lstStyle/>
              <a:p>
                <a:r>
                  <a:rPr lang="fr-FR">
                    <a:noFill/>
                  </a:rPr>
                  <a:t> </a:t>
                </a:r>
              </a:p>
            </p:txBody>
          </p:sp>
        </mc:Fallback>
      </mc:AlternateContent>
      <p:sp>
        <p:nvSpPr>
          <p:cNvPr id="17" name="Google Shape;266;p44">
            <a:extLst>
              <a:ext uri="{FF2B5EF4-FFF2-40B4-BE49-F238E27FC236}">
                <a16:creationId xmlns:a16="http://schemas.microsoft.com/office/drawing/2014/main" id="{A1DCBE00-82C3-9261-41CC-579586E1EE80}"/>
              </a:ext>
            </a:extLst>
          </p:cNvPr>
          <p:cNvSpPr/>
          <p:nvPr/>
        </p:nvSpPr>
        <p:spPr>
          <a:xfrm>
            <a:off x="2892899" y="5241104"/>
            <a:ext cx="1978411" cy="726583"/>
          </a:xfrm>
          <a:prstGeom prst="rect">
            <a:avLst/>
          </a:prstGeom>
          <a:solidFill>
            <a:srgbClr val="156082"/>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600" b="1" i="0" u="none" strike="noStrike" kern="0" cap="none" spc="0" normalizeH="0" baseline="0" noProof="0">
                <a:ln>
                  <a:noFill/>
                </a:ln>
                <a:solidFill>
                  <a:schemeClr val="bg1"/>
                </a:solidFill>
                <a:effectLst/>
                <a:uLnTx/>
                <a:uFillTx/>
                <a:latin typeface="Calibri"/>
                <a:ea typeface="Calibri"/>
                <a:cs typeface="Calibri"/>
                <a:sym typeface="Calibri"/>
              </a:rPr>
              <a:t>Vrai</a:t>
            </a:r>
            <a:endParaRPr kumimoji="0" sz="1600" b="1" i="0" u="none" strike="noStrike" kern="0" cap="none" spc="0" normalizeH="0" baseline="0" noProof="0">
              <a:ln>
                <a:noFill/>
              </a:ln>
              <a:solidFill>
                <a:schemeClr val="bg1"/>
              </a:solidFill>
              <a:effectLst/>
              <a:uLnTx/>
              <a:uFillTx/>
              <a:latin typeface="Calibri"/>
              <a:ea typeface="Calibri"/>
              <a:cs typeface="Calibri"/>
              <a:sym typeface="Calibri"/>
            </a:endParaRPr>
          </a:p>
        </p:txBody>
      </p:sp>
      <p:pic>
        <p:nvPicPr>
          <p:cNvPr id="3" name="Image 8">
            <a:extLst>
              <a:ext uri="{FF2B5EF4-FFF2-40B4-BE49-F238E27FC236}">
                <a16:creationId xmlns:a16="http://schemas.microsoft.com/office/drawing/2014/main" id="{08F463F4-68A2-29D6-4E03-80A2D7A38AE4}"/>
              </a:ext>
            </a:extLst>
          </p:cNvPr>
          <p:cNvPicPr>
            <a:picLocks noChangeAspect="1"/>
          </p:cNvPicPr>
          <p:nvPr/>
        </p:nvPicPr>
        <p:blipFill>
          <a:blip r:embed="rId3"/>
          <a:stretch>
            <a:fillRect/>
          </a:stretch>
        </p:blipFill>
        <p:spPr>
          <a:xfrm>
            <a:off x="11645716" y="505406"/>
            <a:ext cx="325863" cy="325863"/>
          </a:xfrm>
          <a:prstGeom prst="rect">
            <a:avLst/>
          </a:prstGeom>
        </p:spPr>
      </p:pic>
      <mc:AlternateContent xmlns:mc="http://schemas.openxmlformats.org/markup-compatibility/2006" xmlns:a14="http://schemas.microsoft.com/office/drawing/2010/main">
        <mc:Choice Requires="a14">
          <p:sp>
            <p:nvSpPr>
              <p:cNvPr id="4" name="Google Shape;265;p44">
                <a:extLst>
                  <a:ext uri="{FF2B5EF4-FFF2-40B4-BE49-F238E27FC236}">
                    <a16:creationId xmlns:a16="http://schemas.microsoft.com/office/drawing/2014/main" id="{DFA925CF-84C4-698E-8B56-B4AF947A7635}"/>
                  </a:ext>
                </a:extLst>
              </p:cNvPr>
              <p:cNvSpPr txBox="1"/>
              <p:nvPr/>
            </p:nvSpPr>
            <p:spPr>
              <a:xfrm>
                <a:off x="2549640" y="3558500"/>
                <a:ext cx="7092719" cy="1010011"/>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14:m>
                  <m:oMath xmlns:m="http://schemas.openxmlformats.org/officeDocument/2006/math">
                    <m:r>
                      <a:rPr kumimoji="0" lang="fr-FR" sz="1800" b="1"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sym typeface="Arial"/>
                      </a:rPr>
                      <m:t>∆</m:t>
                    </m:r>
                  </m:oMath>
                </a14:m>
                <a:r>
                  <a:rPr kumimoji="0" lang="fr-FR" sz="1800" b="1" i="0" u="none" strike="noStrike" kern="0" cap="none" spc="0" normalizeH="0" baseline="0" noProof="0" dirty="0">
                    <a:ln>
                      <a:noFill/>
                    </a:ln>
                    <a:solidFill>
                      <a:srgbClr val="000000"/>
                    </a:solidFill>
                    <a:effectLst/>
                    <a:uLnTx/>
                    <a:uFillTx/>
                    <a:latin typeface="Calibri"/>
                    <a:ea typeface="+mn-ea"/>
                    <a:cs typeface="Calibri"/>
                    <a:sym typeface="Arial"/>
                  </a:rPr>
                  <a:t>ABC</a:t>
                </a:r>
                <a14:m>
                  <m:oMath xmlns:m="http://schemas.openxmlformats.org/officeDocument/2006/math">
                    <m:r>
                      <a:rPr kumimoji="0" lang="fr-FR" sz="1800" b="1" i="1" u="none" strike="noStrike" kern="0" cap="none" spc="0" normalizeH="0" baseline="0" noProof="0" dirty="0" smtClean="0">
                        <a:ln>
                          <a:noFill/>
                        </a:ln>
                        <a:solidFill>
                          <a:srgbClr val="000000"/>
                        </a:solidFill>
                        <a:effectLst/>
                        <a:uLnTx/>
                        <a:uFillTx/>
                        <a:latin typeface="Cambria Math" panose="02040503050406030204" pitchFamily="18" charset="0"/>
                        <a:ea typeface="Cambria Math" panose="02040503050406030204" pitchFamily="18" charset="0"/>
                        <a:cs typeface="+mn-cs"/>
                        <a:sym typeface="Arial"/>
                      </a:rPr>
                      <m:t>≡∆</m:t>
                    </m:r>
                  </m:oMath>
                </a14:m>
                <a:r>
                  <a:rPr kumimoji="0" lang="fr-FR" sz="1800" b="1" i="0" u="none" strike="noStrike" kern="0" cap="none" spc="0" normalizeH="0" baseline="0" noProof="0" dirty="0">
                    <a:ln>
                      <a:noFill/>
                    </a:ln>
                    <a:solidFill>
                      <a:srgbClr val="000000"/>
                    </a:solidFill>
                    <a:effectLst/>
                    <a:uLnTx/>
                    <a:uFillTx/>
                    <a:latin typeface="Calibri"/>
                    <a:ea typeface="+mn-ea"/>
                    <a:cs typeface="Calibri"/>
                    <a:sym typeface="Arial"/>
                  </a:rPr>
                  <a:t>DEF</a:t>
                </a:r>
              </a:p>
            </p:txBody>
          </p:sp>
        </mc:Choice>
        <mc:Fallback xmlns="">
          <p:sp>
            <p:nvSpPr>
              <p:cNvPr id="4" name="Google Shape;265;p44">
                <a:extLst>
                  <a:ext uri="{FF2B5EF4-FFF2-40B4-BE49-F238E27FC236}">
                    <a16:creationId xmlns:a16="http://schemas.microsoft.com/office/drawing/2014/main" id="{DFA925CF-84C4-698E-8B56-B4AF947A7635}"/>
                  </a:ext>
                </a:extLst>
              </p:cNvPr>
              <p:cNvSpPr txBox="1">
                <a:spLocks noRot="1" noChangeAspect="1" noMove="1" noResize="1" noEditPoints="1" noAdjustHandles="1" noChangeArrowheads="1" noChangeShapeType="1" noTextEdit="1"/>
              </p:cNvSpPr>
              <p:nvPr/>
            </p:nvSpPr>
            <p:spPr>
              <a:xfrm>
                <a:off x="2549640" y="3558500"/>
                <a:ext cx="7092719" cy="1010011"/>
              </a:xfrm>
              <a:prstGeom prst="rect">
                <a:avLst/>
              </a:prstGeom>
              <a:blipFill>
                <a:blip r:embed="rId4"/>
                <a:stretch>
                  <a:fillRect/>
                </a:stretch>
              </a:blipFill>
              <a:ln w="19050" cap="flat" cmpd="sng">
                <a:solidFill>
                  <a:srgbClr val="000000"/>
                </a:solidFill>
                <a:prstDash val="solid"/>
                <a:round/>
                <a:headEnd type="none" w="sm" len="sm"/>
                <a:tailEnd type="none" w="sm" len="sm"/>
              </a:ln>
            </p:spPr>
            <p:txBody>
              <a:bodyPr/>
              <a:lstStyle/>
              <a:p>
                <a:r>
                  <a:rPr lang="fr-FR">
                    <a:noFill/>
                  </a:rPr>
                  <a:t> </a:t>
                </a:r>
              </a:p>
            </p:txBody>
          </p:sp>
        </mc:Fallback>
      </mc:AlternateContent>
      <p:grpSp>
        <p:nvGrpSpPr>
          <p:cNvPr id="6" name="Groupe 5">
            <a:extLst>
              <a:ext uri="{FF2B5EF4-FFF2-40B4-BE49-F238E27FC236}">
                <a16:creationId xmlns:a16="http://schemas.microsoft.com/office/drawing/2014/main" id="{8613A20F-0392-DA49-C8D7-2AE7363D54A9}"/>
              </a:ext>
            </a:extLst>
          </p:cNvPr>
          <p:cNvGrpSpPr/>
          <p:nvPr/>
        </p:nvGrpSpPr>
        <p:grpSpPr>
          <a:xfrm>
            <a:off x="4204777" y="1481631"/>
            <a:ext cx="4092294" cy="1884343"/>
            <a:chOff x="4204777" y="1481631"/>
            <a:chExt cx="4092294" cy="1884343"/>
          </a:xfrm>
        </p:grpSpPr>
        <p:pic>
          <p:nvPicPr>
            <p:cNvPr id="7" name="Image 6" descr="Une image contenant ligne, Police, diagramme, texte&#10;&#10;Le contenu généré par l’IA peut être incorrect.">
              <a:extLst>
                <a:ext uri="{FF2B5EF4-FFF2-40B4-BE49-F238E27FC236}">
                  <a16:creationId xmlns:a16="http://schemas.microsoft.com/office/drawing/2014/main" id="{78DD7C75-0EAA-6F52-BA3D-50F76806D544}"/>
                </a:ext>
              </a:extLst>
            </p:cNvPr>
            <p:cNvPicPr>
              <a:picLocks noChangeAspect="1"/>
            </p:cNvPicPr>
            <p:nvPr/>
          </p:nvPicPr>
          <p:blipFill>
            <a:blip r:embed="rId5"/>
            <a:stretch>
              <a:fillRect/>
            </a:stretch>
          </p:blipFill>
          <p:spPr>
            <a:xfrm>
              <a:off x="4204777" y="1725778"/>
              <a:ext cx="4092294" cy="1543184"/>
            </a:xfrm>
            <a:prstGeom prst="rect">
              <a:avLst/>
            </a:prstGeom>
          </p:spPr>
        </p:pic>
        <p:sp>
          <p:nvSpPr>
            <p:cNvPr id="9" name="ZoneTexte 8">
              <a:extLst>
                <a:ext uri="{FF2B5EF4-FFF2-40B4-BE49-F238E27FC236}">
                  <a16:creationId xmlns:a16="http://schemas.microsoft.com/office/drawing/2014/main" id="{4D858402-35EE-BB4B-A1CB-9D19F98E2124}"/>
                </a:ext>
              </a:extLst>
            </p:cNvPr>
            <p:cNvSpPr txBox="1"/>
            <p:nvPr/>
          </p:nvSpPr>
          <p:spPr>
            <a:xfrm>
              <a:off x="4204777" y="2965864"/>
              <a:ext cx="290457" cy="400110"/>
            </a:xfrm>
            <a:prstGeom prst="rect">
              <a:avLst/>
            </a:prstGeom>
            <a:solidFill>
              <a:schemeClr val="bg1"/>
            </a:solidFill>
          </p:spPr>
          <p:txBody>
            <a:bodyPr wrap="square" rtlCol="0">
              <a:spAutoFit/>
            </a:bodyPr>
            <a:lstStyle/>
            <a:p>
              <a:pPr algn="l"/>
              <a:r>
                <a:rPr lang="fr-FR" sz="2000" dirty="0">
                  <a:latin typeface="Calibri" panose="020F0502020204030204" pitchFamily="34" charset="0"/>
                  <a:cs typeface="Calibri" panose="020F0502020204030204" pitchFamily="34" charset="0"/>
                </a:rPr>
                <a:t>A</a:t>
              </a:r>
            </a:p>
          </p:txBody>
        </p:sp>
        <p:sp>
          <p:nvSpPr>
            <p:cNvPr id="10" name="ZoneTexte 9">
              <a:extLst>
                <a:ext uri="{FF2B5EF4-FFF2-40B4-BE49-F238E27FC236}">
                  <a16:creationId xmlns:a16="http://schemas.microsoft.com/office/drawing/2014/main" id="{5F77A4C4-3D24-43F8-C134-1FB0516AC475}"/>
                </a:ext>
              </a:extLst>
            </p:cNvPr>
            <p:cNvSpPr txBox="1"/>
            <p:nvPr/>
          </p:nvSpPr>
          <p:spPr>
            <a:xfrm>
              <a:off x="5852497" y="2938606"/>
              <a:ext cx="290457" cy="400110"/>
            </a:xfrm>
            <a:prstGeom prst="rect">
              <a:avLst/>
            </a:prstGeom>
            <a:solidFill>
              <a:schemeClr val="bg1"/>
            </a:solidFill>
          </p:spPr>
          <p:txBody>
            <a:bodyPr wrap="square" rtlCol="0">
              <a:spAutoFit/>
            </a:bodyPr>
            <a:lstStyle/>
            <a:p>
              <a:pPr algn="l"/>
              <a:r>
                <a:rPr lang="fr-FR" sz="2000" dirty="0">
                  <a:latin typeface="Calibri" panose="020F0502020204030204" pitchFamily="34" charset="0"/>
                  <a:cs typeface="Calibri" panose="020F0502020204030204" pitchFamily="34" charset="0"/>
                </a:rPr>
                <a:t>B</a:t>
              </a:r>
            </a:p>
          </p:txBody>
        </p:sp>
        <p:sp>
          <p:nvSpPr>
            <p:cNvPr id="11" name="ZoneTexte 10">
              <a:extLst>
                <a:ext uri="{FF2B5EF4-FFF2-40B4-BE49-F238E27FC236}">
                  <a16:creationId xmlns:a16="http://schemas.microsoft.com/office/drawing/2014/main" id="{A97628AC-7EC2-5858-2491-A2F1E684386F}"/>
                </a:ext>
              </a:extLst>
            </p:cNvPr>
            <p:cNvSpPr txBox="1"/>
            <p:nvPr/>
          </p:nvSpPr>
          <p:spPr>
            <a:xfrm>
              <a:off x="5144288" y="1766709"/>
              <a:ext cx="290457" cy="400110"/>
            </a:xfrm>
            <a:prstGeom prst="rect">
              <a:avLst/>
            </a:prstGeom>
            <a:solidFill>
              <a:schemeClr val="bg1"/>
            </a:solidFill>
          </p:spPr>
          <p:txBody>
            <a:bodyPr wrap="square" rtlCol="0">
              <a:spAutoFit/>
            </a:bodyPr>
            <a:lstStyle/>
            <a:p>
              <a:pPr algn="l"/>
              <a:r>
                <a:rPr lang="fr-FR" sz="2000" dirty="0">
                  <a:latin typeface="Calibri" panose="020F0502020204030204" pitchFamily="34" charset="0"/>
                  <a:cs typeface="Calibri" panose="020F0502020204030204" pitchFamily="34" charset="0"/>
                </a:rPr>
                <a:t>C</a:t>
              </a:r>
            </a:p>
          </p:txBody>
        </p:sp>
        <p:sp>
          <p:nvSpPr>
            <p:cNvPr id="12" name="ZoneTexte 11">
              <a:extLst>
                <a:ext uri="{FF2B5EF4-FFF2-40B4-BE49-F238E27FC236}">
                  <a16:creationId xmlns:a16="http://schemas.microsoft.com/office/drawing/2014/main" id="{A34A3827-253E-100F-3ECA-928DD6A29832}"/>
                </a:ext>
              </a:extLst>
            </p:cNvPr>
            <p:cNvSpPr txBox="1"/>
            <p:nvPr/>
          </p:nvSpPr>
          <p:spPr>
            <a:xfrm>
              <a:off x="7878522" y="2758210"/>
              <a:ext cx="290457" cy="400110"/>
            </a:xfrm>
            <a:prstGeom prst="rect">
              <a:avLst/>
            </a:prstGeom>
            <a:solidFill>
              <a:schemeClr val="bg1"/>
            </a:solidFill>
          </p:spPr>
          <p:txBody>
            <a:bodyPr wrap="square" rtlCol="0">
              <a:spAutoFit/>
            </a:bodyPr>
            <a:lstStyle/>
            <a:p>
              <a:pPr algn="l"/>
              <a:r>
                <a:rPr lang="fr-FR" sz="2000" dirty="0">
                  <a:latin typeface="Calibri" panose="020F0502020204030204" pitchFamily="34" charset="0"/>
                  <a:cs typeface="Calibri" panose="020F0502020204030204" pitchFamily="34" charset="0"/>
                </a:rPr>
                <a:t>D</a:t>
              </a:r>
            </a:p>
          </p:txBody>
        </p:sp>
        <p:sp>
          <p:nvSpPr>
            <p:cNvPr id="13" name="ZoneTexte 12">
              <a:extLst>
                <a:ext uri="{FF2B5EF4-FFF2-40B4-BE49-F238E27FC236}">
                  <a16:creationId xmlns:a16="http://schemas.microsoft.com/office/drawing/2014/main" id="{4909CA6B-ADAB-0B62-E92F-660C83352B7C}"/>
                </a:ext>
              </a:extLst>
            </p:cNvPr>
            <p:cNvSpPr txBox="1"/>
            <p:nvPr/>
          </p:nvSpPr>
          <p:spPr>
            <a:xfrm>
              <a:off x="6180601" y="1512111"/>
              <a:ext cx="290457" cy="400110"/>
            </a:xfrm>
            <a:prstGeom prst="rect">
              <a:avLst/>
            </a:prstGeom>
            <a:solidFill>
              <a:schemeClr val="bg1"/>
            </a:solidFill>
          </p:spPr>
          <p:txBody>
            <a:bodyPr wrap="square" rtlCol="0">
              <a:spAutoFit/>
            </a:bodyPr>
            <a:lstStyle/>
            <a:p>
              <a:pPr algn="l"/>
              <a:r>
                <a:rPr lang="fr-FR" sz="2000" dirty="0">
                  <a:latin typeface="Calibri" panose="020F0502020204030204" pitchFamily="34" charset="0"/>
                  <a:cs typeface="Calibri" panose="020F0502020204030204" pitchFamily="34" charset="0"/>
                </a:rPr>
                <a:t>E</a:t>
              </a:r>
            </a:p>
          </p:txBody>
        </p:sp>
        <p:sp>
          <p:nvSpPr>
            <p:cNvPr id="14" name="ZoneTexte 13">
              <a:extLst>
                <a:ext uri="{FF2B5EF4-FFF2-40B4-BE49-F238E27FC236}">
                  <a16:creationId xmlns:a16="http://schemas.microsoft.com/office/drawing/2014/main" id="{F1101FE9-A9F5-5EA7-68C7-CAA667AF5A7B}"/>
                </a:ext>
              </a:extLst>
            </p:cNvPr>
            <p:cNvSpPr txBox="1"/>
            <p:nvPr/>
          </p:nvSpPr>
          <p:spPr>
            <a:xfrm>
              <a:off x="7645437" y="1481631"/>
              <a:ext cx="290457" cy="400110"/>
            </a:xfrm>
            <a:prstGeom prst="rect">
              <a:avLst/>
            </a:prstGeom>
            <a:solidFill>
              <a:schemeClr val="bg1"/>
            </a:solidFill>
          </p:spPr>
          <p:txBody>
            <a:bodyPr wrap="square" rtlCol="0">
              <a:spAutoFit/>
            </a:bodyPr>
            <a:lstStyle/>
            <a:p>
              <a:pPr algn="l"/>
              <a:r>
                <a:rPr lang="fr-FR" sz="2000" dirty="0">
                  <a:latin typeface="Calibri" panose="020F0502020204030204" pitchFamily="34" charset="0"/>
                  <a:cs typeface="Calibri" panose="020F0502020204030204" pitchFamily="34" charset="0"/>
                </a:rPr>
                <a:t>F</a:t>
              </a:r>
            </a:p>
          </p:txBody>
        </p:sp>
      </p:grpSp>
    </p:spTree>
    <p:extLst>
      <p:ext uri="{BB962C8B-B14F-4D97-AF65-F5344CB8AC3E}">
        <p14:creationId xmlns:p14="http://schemas.microsoft.com/office/powerpoint/2010/main" val="24588137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A655D-3ECE-95E9-7977-67576CF0438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49F1FE1-D478-522C-B97E-DCCCDAE79792}"/>
              </a:ext>
            </a:extLst>
          </p:cNvPr>
          <p:cNvSpPr>
            <a:spLocks noGrp="1"/>
          </p:cNvSpPr>
          <p:nvPr>
            <p:ph type="title"/>
          </p:nvPr>
        </p:nvSpPr>
        <p:spPr/>
        <p:txBody>
          <a:bodyPr/>
          <a:lstStyle/>
          <a:p>
            <a:r>
              <a:rPr lang="fr-FR" dirty="0">
                <a:latin typeface="Calibri" panose="020F0502020204030204"/>
              </a:rPr>
              <a:t> Observez la figure ci-dessous, puis répondez par vrai ou faux</a:t>
            </a:r>
            <a:endParaRPr lang="fr-FR" dirty="0"/>
          </a:p>
        </p:txBody>
      </p:sp>
      <p:sp>
        <p:nvSpPr>
          <p:cNvPr id="3" name="Content Placeholder 2">
            <a:extLst>
              <a:ext uri="{FF2B5EF4-FFF2-40B4-BE49-F238E27FC236}">
                <a16:creationId xmlns:a16="http://schemas.microsoft.com/office/drawing/2014/main" id="{8095F184-02A3-CE56-155D-8337A3B00A28}"/>
              </a:ext>
            </a:extLst>
          </p:cNvPr>
          <p:cNvSpPr>
            <a:spLocks noGrp="1"/>
          </p:cNvSpPr>
          <p:nvPr>
            <p:ph sz="quarter" idx="11"/>
          </p:nvPr>
        </p:nvSpPr>
        <p:spPr/>
        <p:txBody>
          <a:bodyPr/>
          <a:lstStyle/>
          <a:p>
            <a:r>
              <a:rPr lang="fr-FR" dirty="0"/>
              <a:t>L'enseignant accorde 30 secondes de réflexion aux élèves. Ensuite, il leur demande de consigner leurs réponses sur les ardoises.</a:t>
            </a:r>
          </a:p>
        </p:txBody>
      </p:sp>
      <p:grpSp>
        <p:nvGrpSpPr>
          <p:cNvPr id="9" name="Groupe 8">
            <a:extLst>
              <a:ext uri="{FF2B5EF4-FFF2-40B4-BE49-F238E27FC236}">
                <a16:creationId xmlns:a16="http://schemas.microsoft.com/office/drawing/2014/main" id="{DF2DE927-9D83-ACA3-004B-8A7E312DB143}"/>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65BB9AB4-B9BC-7A71-FCBC-BD92343510C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160BF7B4-7738-0300-A09B-F98C7B2C0A54}"/>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mc:AlternateContent xmlns:mc="http://schemas.openxmlformats.org/markup-compatibility/2006" xmlns:a14="http://schemas.microsoft.com/office/drawing/2010/main">
        <mc:Choice Requires="a14">
          <p:sp>
            <p:nvSpPr>
              <p:cNvPr id="16" name="Google Shape;265;p44">
                <a:extLst>
                  <a:ext uri="{FF2B5EF4-FFF2-40B4-BE49-F238E27FC236}">
                    <a16:creationId xmlns:a16="http://schemas.microsoft.com/office/drawing/2014/main" id="{4F1CB6E9-C22B-22DC-974B-A179FDC6ACC8}"/>
                  </a:ext>
                </a:extLst>
              </p:cNvPr>
              <p:cNvSpPr txBox="1"/>
              <p:nvPr/>
            </p:nvSpPr>
            <p:spPr>
              <a:xfrm>
                <a:off x="2549640" y="3558500"/>
                <a:ext cx="7092719" cy="1010011"/>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pPr lvl="0">
                  <a:buClr>
                    <a:srgbClr val="000000"/>
                  </a:buClr>
                  <a:defRPr/>
                </a:pPr>
                <a14:m>
                  <m:oMath xmlns:m="http://schemas.openxmlformats.org/officeDocument/2006/math">
                    <m:r>
                      <a:rPr lang="fr-FR" sz="1800" i="1" kern="0" smtClean="0">
                        <a:solidFill>
                          <a:srgbClr val="000000"/>
                        </a:solidFill>
                        <a:latin typeface="Cambria Math" panose="02040503050406030204" pitchFamily="18" charset="0"/>
                        <a:ea typeface="Cambria Math" panose="02040503050406030204" pitchFamily="18" charset="0"/>
                        <a:cs typeface="+mn-cs"/>
                        <a:sym typeface="Arial"/>
                      </a:rPr>
                      <m:t>∆</m:t>
                    </m:r>
                  </m:oMath>
                </a14:m>
                <a:r>
                  <a:rPr lang="fr-FR" sz="1800" kern="0" dirty="0">
                    <a:solidFill>
                      <a:srgbClr val="000000"/>
                    </a:solidFill>
                    <a:ea typeface="+mn-ea"/>
                    <a:sym typeface="Arial"/>
                  </a:rPr>
                  <a:t>ABC</a:t>
                </a:r>
                <a14:m>
                  <m:oMath xmlns:m="http://schemas.openxmlformats.org/officeDocument/2006/math">
                    <m:r>
                      <a:rPr lang="fr-FR" sz="1800" i="1" kern="0" dirty="0">
                        <a:solidFill>
                          <a:srgbClr val="000000"/>
                        </a:solidFill>
                        <a:latin typeface="Cambria Math" panose="02040503050406030204" pitchFamily="18" charset="0"/>
                        <a:ea typeface="Cambria Math" panose="02040503050406030204" pitchFamily="18" charset="0"/>
                        <a:cs typeface="+mn-cs"/>
                        <a:sym typeface="Arial"/>
                      </a:rPr>
                      <m:t>≡∆</m:t>
                    </m:r>
                  </m:oMath>
                </a14:m>
                <a:r>
                  <a:rPr lang="fr-FR" sz="1800" b="1" i="0" kern="0" dirty="0">
                    <a:solidFill>
                      <a:srgbClr val="000000"/>
                    </a:solidFill>
                    <a:latin typeface="+mj-lt"/>
                    <a:ea typeface="Cambria Math" panose="02040503050406030204" pitchFamily="18" charset="0"/>
                    <a:cs typeface="+mn-cs"/>
                    <a:sym typeface="Arial"/>
                  </a:rPr>
                  <a:t>DE</a:t>
                </a:r>
                <a:r>
                  <a:rPr lang="fr-FR" sz="1800" i="0" kern="0" dirty="0">
                    <a:solidFill>
                      <a:srgbClr val="000000"/>
                    </a:solidFill>
                    <a:latin typeface="+mj-lt"/>
                    <a:ea typeface="Cambria Math" panose="02040503050406030204" pitchFamily="18" charset="0"/>
                    <a:cs typeface="+mn-cs"/>
                    <a:sym typeface="Arial"/>
                  </a:rPr>
                  <a:t>F</a:t>
                </a:r>
                <a:endParaRPr lang="fr-FR" sz="1800" kern="0" dirty="0">
                  <a:solidFill>
                    <a:srgbClr val="000000"/>
                  </a:solidFill>
                  <a:ea typeface="+mn-ea"/>
                  <a:sym typeface="Arial"/>
                </a:endParaRPr>
              </a:p>
            </p:txBody>
          </p:sp>
        </mc:Choice>
        <mc:Fallback xmlns="">
          <p:sp>
            <p:nvSpPr>
              <p:cNvPr id="16" name="Google Shape;265;p44">
                <a:extLst>
                  <a:ext uri="{FF2B5EF4-FFF2-40B4-BE49-F238E27FC236}">
                    <a16:creationId xmlns:a16="http://schemas.microsoft.com/office/drawing/2014/main" id="{4F1CB6E9-C22B-22DC-974B-A179FDC6ACC8}"/>
                  </a:ext>
                </a:extLst>
              </p:cNvPr>
              <p:cNvSpPr txBox="1">
                <a:spLocks noRot="1" noChangeAspect="1" noMove="1" noResize="1" noEditPoints="1" noAdjustHandles="1" noChangeArrowheads="1" noChangeShapeType="1" noTextEdit="1"/>
              </p:cNvSpPr>
              <p:nvPr/>
            </p:nvSpPr>
            <p:spPr>
              <a:xfrm>
                <a:off x="2549640" y="3558500"/>
                <a:ext cx="7092719" cy="1010011"/>
              </a:xfrm>
              <a:prstGeom prst="rect">
                <a:avLst/>
              </a:prstGeom>
              <a:blipFill>
                <a:blip r:embed="rId3"/>
                <a:stretch>
                  <a:fillRect/>
                </a:stretch>
              </a:blipFill>
              <a:ln w="19050" cap="flat" cmpd="sng">
                <a:solidFill>
                  <a:srgbClr val="000000"/>
                </a:solidFill>
                <a:prstDash val="solid"/>
                <a:round/>
                <a:headEnd type="none" w="sm" len="sm"/>
                <a:tailEnd type="none" w="sm" len="sm"/>
              </a:ln>
            </p:spPr>
            <p:txBody>
              <a:bodyPr/>
              <a:lstStyle/>
              <a:p>
                <a:r>
                  <a:rPr lang="fr-FR">
                    <a:noFill/>
                  </a:rPr>
                  <a:t> </a:t>
                </a:r>
              </a:p>
            </p:txBody>
          </p:sp>
        </mc:Fallback>
      </mc:AlternateContent>
      <p:sp>
        <p:nvSpPr>
          <p:cNvPr id="17" name="Google Shape;266;p44">
            <a:extLst>
              <a:ext uri="{FF2B5EF4-FFF2-40B4-BE49-F238E27FC236}">
                <a16:creationId xmlns:a16="http://schemas.microsoft.com/office/drawing/2014/main" id="{C6FD31A1-C7C9-2ACE-B458-DE437CB8B50B}"/>
              </a:ext>
            </a:extLst>
          </p:cNvPr>
          <p:cNvSpPr/>
          <p:nvPr/>
        </p:nvSpPr>
        <p:spPr>
          <a:xfrm>
            <a:off x="2986418" y="5147586"/>
            <a:ext cx="1978411" cy="726583"/>
          </a:xfrm>
          <a:prstGeom prst="rect">
            <a:avLst/>
          </a:prstGeom>
          <a:solidFill>
            <a:srgbClr val="EEEEEE"/>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500" b="1" i="0" u="none" strike="noStrike" kern="0" cap="none" spc="0" normalizeH="0" baseline="0" noProof="0">
                <a:ln>
                  <a:noFill/>
                </a:ln>
                <a:solidFill>
                  <a:srgbClr val="000000"/>
                </a:solidFill>
                <a:effectLst/>
                <a:uLnTx/>
                <a:uFillTx/>
                <a:latin typeface="Calibri"/>
                <a:ea typeface="Calibri"/>
                <a:cs typeface="Calibri"/>
                <a:sym typeface="Calibri"/>
              </a:rPr>
              <a:t>Vrai</a:t>
            </a:r>
            <a:endParaRPr kumimoji="0" sz="1500" b="1"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 name="Google Shape;267;p44">
            <a:extLst>
              <a:ext uri="{FF2B5EF4-FFF2-40B4-BE49-F238E27FC236}">
                <a16:creationId xmlns:a16="http://schemas.microsoft.com/office/drawing/2014/main" id="{2E5ECCF1-B52C-0F05-B51F-8787EDDC2BEB}"/>
              </a:ext>
            </a:extLst>
          </p:cNvPr>
          <p:cNvSpPr/>
          <p:nvPr/>
        </p:nvSpPr>
        <p:spPr>
          <a:xfrm>
            <a:off x="7320689" y="5147585"/>
            <a:ext cx="1978411" cy="726583"/>
          </a:xfrm>
          <a:prstGeom prst="rect">
            <a:avLst/>
          </a:prstGeom>
          <a:solidFill>
            <a:srgbClr val="EEEEEE"/>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500" b="1" i="0" u="none" strike="noStrike" kern="0" cap="none" spc="0" normalizeH="0" baseline="0" noProof="0">
                <a:ln>
                  <a:noFill/>
                </a:ln>
                <a:solidFill>
                  <a:srgbClr val="000000"/>
                </a:solidFill>
                <a:effectLst/>
                <a:uLnTx/>
                <a:uFillTx/>
                <a:latin typeface="Calibri"/>
                <a:ea typeface="Calibri"/>
                <a:cs typeface="Calibri"/>
                <a:sym typeface="Calibri"/>
              </a:rPr>
              <a:t>Faux</a:t>
            </a:r>
            <a:endParaRPr kumimoji="0" sz="1500" b="1" i="0" u="none" strike="noStrike" kern="0" cap="none" spc="0" normalizeH="0" baseline="0" noProof="0">
              <a:ln>
                <a:noFill/>
              </a:ln>
              <a:solidFill>
                <a:srgbClr val="000000"/>
              </a:solidFill>
              <a:effectLst/>
              <a:uLnTx/>
              <a:uFillTx/>
              <a:latin typeface="Calibri"/>
              <a:ea typeface="Calibri"/>
              <a:cs typeface="Calibri"/>
              <a:sym typeface="Calibri"/>
            </a:endParaRPr>
          </a:p>
        </p:txBody>
      </p:sp>
      <mc:AlternateContent xmlns:mc="http://schemas.openxmlformats.org/markup-compatibility/2006" xmlns:a14="http://schemas.microsoft.com/office/drawing/2010/main">
        <mc:Choice Requires="a14">
          <p:sp>
            <p:nvSpPr>
              <p:cNvPr id="4" name="Google Shape;265;p44">
                <a:extLst>
                  <a:ext uri="{FF2B5EF4-FFF2-40B4-BE49-F238E27FC236}">
                    <a16:creationId xmlns:a16="http://schemas.microsoft.com/office/drawing/2014/main" id="{9F38A7E9-8B45-D1A2-44BE-466DB3E13AED}"/>
                  </a:ext>
                </a:extLst>
              </p:cNvPr>
              <p:cNvSpPr txBox="1"/>
              <p:nvPr/>
            </p:nvSpPr>
            <p:spPr>
              <a:xfrm>
                <a:off x="2549640" y="3558500"/>
                <a:ext cx="7092719" cy="1010011"/>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pPr lvl="0">
                  <a:buClr>
                    <a:srgbClr val="000000"/>
                  </a:buClr>
                  <a:defRPr/>
                </a:pPr>
                <a14:m>
                  <m:oMath xmlns:m="http://schemas.openxmlformats.org/officeDocument/2006/math">
                    <m:r>
                      <a:rPr lang="fr-FR" sz="1800" i="1" kern="0" smtClean="0">
                        <a:solidFill>
                          <a:srgbClr val="000000"/>
                        </a:solidFill>
                        <a:latin typeface="Cambria Math" panose="02040503050406030204" pitchFamily="18" charset="0"/>
                        <a:ea typeface="Cambria Math" panose="02040503050406030204" pitchFamily="18" charset="0"/>
                        <a:cs typeface="+mn-cs"/>
                        <a:sym typeface="Arial"/>
                      </a:rPr>
                      <m:t>∆</m:t>
                    </m:r>
                  </m:oMath>
                </a14:m>
                <a:r>
                  <a:rPr lang="fr-FR" sz="1800" kern="0" dirty="0">
                    <a:solidFill>
                      <a:srgbClr val="000000"/>
                    </a:solidFill>
                    <a:ea typeface="+mn-ea"/>
                    <a:sym typeface="Arial"/>
                  </a:rPr>
                  <a:t>ABC</a:t>
                </a:r>
                <a14:m>
                  <m:oMath xmlns:m="http://schemas.openxmlformats.org/officeDocument/2006/math">
                    <m:r>
                      <a:rPr lang="fr-FR" sz="1800" i="1" kern="0" dirty="0">
                        <a:solidFill>
                          <a:srgbClr val="000000"/>
                        </a:solidFill>
                        <a:latin typeface="Cambria Math" panose="02040503050406030204" pitchFamily="18" charset="0"/>
                        <a:ea typeface="Cambria Math" panose="02040503050406030204" pitchFamily="18" charset="0"/>
                        <a:cs typeface="+mn-cs"/>
                        <a:sym typeface="Arial"/>
                      </a:rPr>
                      <m:t>≡∆</m:t>
                    </m:r>
                  </m:oMath>
                </a14:m>
                <a:r>
                  <a:rPr lang="fr-FR" sz="1800" b="1" i="0" kern="0" dirty="0">
                    <a:solidFill>
                      <a:srgbClr val="000000"/>
                    </a:solidFill>
                    <a:latin typeface="+mj-lt"/>
                    <a:ea typeface="Cambria Math" panose="02040503050406030204" pitchFamily="18" charset="0"/>
                    <a:cs typeface="+mn-cs"/>
                    <a:sym typeface="Arial"/>
                  </a:rPr>
                  <a:t>DE</a:t>
                </a:r>
                <a:r>
                  <a:rPr lang="fr-FR" sz="1800" i="0" kern="0" dirty="0">
                    <a:solidFill>
                      <a:srgbClr val="000000"/>
                    </a:solidFill>
                    <a:latin typeface="+mj-lt"/>
                    <a:ea typeface="Cambria Math" panose="02040503050406030204" pitchFamily="18" charset="0"/>
                    <a:cs typeface="+mn-cs"/>
                    <a:sym typeface="Arial"/>
                  </a:rPr>
                  <a:t>F</a:t>
                </a:r>
                <a:endParaRPr lang="fr-FR" sz="1800" kern="0" dirty="0">
                  <a:solidFill>
                    <a:srgbClr val="000000"/>
                  </a:solidFill>
                  <a:ea typeface="+mn-ea"/>
                  <a:sym typeface="Arial"/>
                </a:endParaRPr>
              </a:p>
            </p:txBody>
          </p:sp>
        </mc:Choice>
        <mc:Fallback xmlns="">
          <p:sp>
            <p:nvSpPr>
              <p:cNvPr id="4" name="Google Shape;265;p44">
                <a:extLst>
                  <a:ext uri="{FF2B5EF4-FFF2-40B4-BE49-F238E27FC236}">
                    <a16:creationId xmlns:a16="http://schemas.microsoft.com/office/drawing/2014/main" id="{9F38A7E9-8B45-D1A2-44BE-466DB3E13AED}"/>
                  </a:ext>
                </a:extLst>
              </p:cNvPr>
              <p:cNvSpPr txBox="1">
                <a:spLocks noRot="1" noChangeAspect="1" noMove="1" noResize="1" noEditPoints="1" noAdjustHandles="1" noChangeArrowheads="1" noChangeShapeType="1" noTextEdit="1"/>
              </p:cNvSpPr>
              <p:nvPr/>
            </p:nvSpPr>
            <p:spPr>
              <a:xfrm>
                <a:off x="2549640" y="3558500"/>
                <a:ext cx="7092719" cy="1010011"/>
              </a:xfrm>
              <a:prstGeom prst="rect">
                <a:avLst/>
              </a:prstGeom>
              <a:blipFill>
                <a:blip r:embed="rId4"/>
                <a:stretch>
                  <a:fillRect/>
                </a:stretch>
              </a:blipFill>
              <a:ln w="19050" cap="flat" cmpd="sng">
                <a:solidFill>
                  <a:srgbClr val="000000"/>
                </a:solidFill>
                <a:prstDash val="solid"/>
                <a:round/>
                <a:headEnd type="none" w="sm" len="sm"/>
                <a:tailEnd type="none" w="sm" len="sm"/>
              </a:ln>
            </p:spPr>
            <p:txBody>
              <a:bodyPr/>
              <a:lstStyle/>
              <a:p>
                <a:r>
                  <a:rPr lang="fr-FR">
                    <a:noFill/>
                  </a:rPr>
                  <a:t> </a:t>
                </a:r>
              </a:p>
            </p:txBody>
          </p:sp>
        </mc:Fallback>
      </mc:AlternateContent>
      <p:grpSp>
        <p:nvGrpSpPr>
          <p:cNvPr id="20" name="Groupe 19">
            <a:extLst>
              <a:ext uri="{FF2B5EF4-FFF2-40B4-BE49-F238E27FC236}">
                <a16:creationId xmlns:a16="http://schemas.microsoft.com/office/drawing/2014/main" id="{5D6CE28C-3563-0107-290F-8C768EAA4020}"/>
              </a:ext>
            </a:extLst>
          </p:cNvPr>
          <p:cNvGrpSpPr/>
          <p:nvPr/>
        </p:nvGrpSpPr>
        <p:grpSpPr>
          <a:xfrm>
            <a:off x="3975623" y="1663135"/>
            <a:ext cx="5263412" cy="1493814"/>
            <a:chOff x="3975623" y="1663135"/>
            <a:chExt cx="5263412" cy="1493814"/>
          </a:xfrm>
        </p:grpSpPr>
        <p:pic>
          <p:nvPicPr>
            <p:cNvPr id="7" name="Image 6" descr="Une image contenant ligne, Police, texte, diagramme&#10;&#10;Le contenu généré par l’IA peut être incorrect.">
              <a:extLst>
                <a:ext uri="{FF2B5EF4-FFF2-40B4-BE49-F238E27FC236}">
                  <a16:creationId xmlns:a16="http://schemas.microsoft.com/office/drawing/2014/main" id="{51183657-49C5-3ED0-C990-982B60F235D9}"/>
                </a:ext>
              </a:extLst>
            </p:cNvPr>
            <p:cNvPicPr>
              <a:picLocks noChangeAspect="1"/>
            </p:cNvPicPr>
            <p:nvPr/>
          </p:nvPicPr>
          <p:blipFill>
            <a:blip r:embed="rId5"/>
            <a:stretch>
              <a:fillRect/>
            </a:stretch>
          </p:blipFill>
          <p:spPr>
            <a:xfrm>
              <a:off x="3975623" y="1748082"/>
              <a:ext cx="5235393" cy="1234547"/>
            </a:xfrm>
            <a:prstGeom prst="rect">
              <a:avLst/>
            </a:prstGeom>
          </p:spPr>
        </p:pic>
        <p:sp>
          <p:nvSpPr>
            <p:cNvPr id="8" name="ZoneTexte 7">
              <a:extLst>
                <a:ext uri="{FF2B5EF4-FFF2-40B4-BE49-F238E27FC236}">
                  <a16:creationId xmlns:a16="http://schemas.microsoft.com/office/drawing/2014/main" id="{0A365B5B-4CCD-B3CB-04CE-C3F4DB179B43}"/>
                </a:ext>
              </a:extLst>
            </p:cNvPr>
            <p:cNvSpPr txBox="1"/>
            <p:nvPr/>
          </p:nvSpPr>
          <p:spPr>
            <a:xfrm>
              <a:off x="4184725" y="2744293"/>
              <a:ext cx="301214" cy="400110"/>
            </a:xfrm>
            <a:prstGeom prst="rect">
              <a:avLst/>
            </a:prstGeom>
            <a:solidFill>
              <a:schemeClr val="bg1"/>
            </a:solidFill>
          </p:spPr>
          <p:txBody>
            <a:bodyPr wrap="square" rtlCol="0">
              <a:spAutoFit/>
            </a:bodyPr>
            <a:lstStyle/>
            <a:p>
              <a:pPr algn="l"/>
              <a:r>
                <a:rPr lang="fr-FR" sz="2000" dirty="0">
                  <a:latin typeface="Calibri" panose="020F0502020204030204" pitchFamily="34" charset="0"/>
                  <a:cs typeface="Calibri" panose="020F0502020204030204" pitchFamily="34" charset="0"/>
                </a:rPr>
                <a:t>A</a:t>
              </a:r>
            </a:p>
          </p:txBody>
        </p:sp>
        <p:sp>
          <p:nvSpPr>
            <p:cNvPr id="12" name="ZoneTexte 11">
              <a:extLst>
                <a:ext uri="{FF2B5EF4-FFF2-40B4-BE49-F238E27FC236}">
                  <a16:creationId xmlns:a16="http://schemas.microsoft.com/office/drawing/2014/main" id="{388C365E-476A-F86E-2207-C70E5C66A100}"/>
                </a:ext>
              </a:extLst>
            </p:cNvPr>
            <p:cNvSpPr txBox="1"/>
            <p:nvPr/>
          </p:nvSpPr>
          <p:spPr>
            <a:xfrm>
              <a:off x="5993810" y="2756839"/>
              <a:ext cx="301214" cy="400110"/>
            </a:xfrm>
            <a:prstGeom prst="rect">
              <a:avLst/>
            </a:prstGeom>
            <a:solidFill>
              <a:schemeClr val="bg1"/>
            </a:solidFill>
          </p:spPr>
          <p:txBody>
            <a:bodyPr wrap="square" rtlCol="0">
              <a:spAutoFit/>
            </a:bodyPr>
            <a:lstStyle/>
            <a:p>
              <a:pPr algn="l"/>
              <a:r>
                <a:rPr lang="fr-FR" sz="2000" dirty="0">
                  <a:latin typeface="Calibri" panose="020F0502020204030204" pitchFamily="34" charset="0"/>
                  <a:cs typeface="Calibri" panose="020F0502020204030204" pitchFamily="34" charset="0"/>
                </a:rPr>
                <a:t>B</a:t>
              </a:r>
            </a:p>
          </p:txBody>
        </p:sp>
        <p:sp>
          <p:nvSpPr>
            <p:cNvPr id="13" name="ZoneTexte 12">
              <a:extLst>
                <a:ext uri="{FF2B5EF4-FFF2-40B4-BE49-F238E27FC236}">
                  <a16:creationId xmlns:a16="http://schemas.microsoft.com/office/drawing/2014/main" id="{A040713A-F344-CE41-91C8-3B5D014A0845}"/>
                </a:ext>
              </a:extLst>
            </p:cNvPr>
            <p:cNvSpPr txBox="1"/>
            <p:nvPr/>
          </p:nvSpPr>
          <p:spPr>
            <a:xfrm>
              <a:off x="4478773" y="1704379"/>
              <a:ext cx="301214" cy="400110"/>
            </a:xfrm>
            <a:prstGeom prst="rect">
              <a:avLst/>
            </a:prstGeom>
            <a:solidFill>
              <a:schemeClr val="bg1"/>
            </a:solidFill>
          </p:spPr>
          <p:txBody>
            <a:bodyPr wrap="square" rtlCol="0">
              <a:spAutoFit/>
            </a:bodyPr>
            <a:lstStyle/>
            <a:p>
              <a:pPr algn="l"/>
              <a:r>
                <a:rPr lang="fr-FR" sz="2000" dirty="0">
                  <a:latin typeface="Calibri" panose="020F0502020204030204" pitchFamily="34" charset="0"/>
                  <a:cs typeface="Calibri" panose="020F0502020204030204" pitchFamily="34" charset="0"/>
                </a:rPr>
                <a:t>C</a:t>
              </a:r>
            </a:p>
          </p:txBody>
        </p:sp>
        <p:sp>
          <p:nvSpPr>
            <p:cNvPr id="14" name="ZoneTexte 13">
              <a:extLst>
                <a:ext uri="{FF2B5EF4-FFF2-40B4-BE49-F238E27FC236}">
                  <a16:creationId xmlns:a16="http://schemas.microsoft.com/office/drawing/2014/main" id="{FB2D5B4B-0E36-83D2-EAFE-FD5F36DB1A02}"/>
                </a:ext>
              </a:extLst>
            </p:cNvPr>
            <p:cNvSpPr txBox="1"/>
            <p:nvPr/>
          </p:nvSpPr>
          <p:spPr>
            <a:xfrm>
              <a:off x="7256041" y="1663135"/>
              <a:ext cx="301214" cy="400110"/>
            </a:xfrm>
            <a:prstGeom prst="rect">
              <a:avLst/>
            </a:prstGeom>
            <a:solidFill>
              <a:schemeClr val="bg1"/>
            </a:solidFill>
          </p:spPr>
          <p:txBody>
            <a:bodyPr wrap="square" rtlCol="0">
              <a:spAutoFit/>
            </a:bodyPr>
            <a:lstStyle/>
            <a:p>
              <a:pPr algn="l"/>
              <a:r>
                <a:rPr lang="fr-FR" sz="2000" dirty="0">
                  <a:latin typeface="Calibri" panose="020F0502020204030204" pitchFamily="34" charset="0"/>
                  <a:cs typeface="Calibri" panose="020F0502020204030204" pitchFamily="34" charset="0"/>
                </a:rPr>
                <a:t>F</a:t>
              </a:r>
            </a:p>
          </p:txBody>
        </p:sp>
        <p:sp>
          <p:nvSpPr>
            <p:cNvPr id="15" name="ZoneTexte 14">
              <a:extLst>
                <a:ext uri="{FF2B5EF4-FFF2-40B4-BE49-F238E27FC236}">
                  <a16:creationId xmlns:a16="http://schemas.microsoft.com/office/drawing/2014/main" id="{FFDDBA65-F501-E717-57C4-CB28D8DF636E}"/>
                </a:ext>
              </a:extLst>
            </p:cNvPr>
            <p:cNvSpPr txBox="1"/>
            <p:nvPr/>
          </p:nvSpPr>
          <p:spPr>
            <a:xfrm>
              <a:off x="7204044" y="2729938"/>
              <a:ext cx="301214" cy="400110"/>
            </a:xfrm>
            <a:prstGeom prst="rect">
              <a:avLst/>
            </a:prstGeom>
            <a:solidFill>
              <a:schemeClr val="bg1"/>
            </a:solidFill>
          </p:spPr>
          <p:txBody>
            <a:bodyPr wrap="square" rtlCol="0">
              <a:spAutoFit/>
            </a:bodyPr>
            <a:lstStyle/>
            <a:p>
              <a:pPr algn="l"/>
              <a:r>
                <a:rPr lang="fr-FR" sz="2000" dirty="0">
                  <a:latin typeface="Calibri" panose="020F0502020204030204" pitchFamily="34" charset="0"/>
                  <a:cs typeface="Calibri" panose="020F0502020204030204" pitchFamily="34" charset="0"/>
                </a:rPr>
                <a:t>D</a:t>
              </a:r>
            </a:p>
          </p:txBody>
        </p:sp>
        <p:sp>
          <p:nvSpPr>
            <p:cNvPr id="19" name="ZoneTexte 18">
              <a:extLst>
                <a:ext uri="{FF2B5EF4-FFF2-40B4-BE49-F238E27FC236}">
                  <a16:creationId xmlns:a16="http://schemas.microsoft.com/office/drawing/2014/main" id="{0FD42AC1-F972-26C7-6415-6304293D9BA5}"/>
                </a:ext>
              </a:extLst>
            </p:cNvPr>
            <p:cNvSpPr txBox="1"/>
            <p:nvPr/>
          </p:nvSpPr>
          <p:spPr>
            <a:xfrm>
              <a:off x="8937821" y="2710210"/>
              <a:ext cx="301214" cy="400110"/>
            </a:xfrm>
            <a:prstGeom prst="rect">
              <a:avLst/>
            </a:prstGeom>
            <a:solidFill>
              <a:schemeClr val="bg1"/>
            </a:solidFill>
          </p:spPr>
          <p:txBody>
            <a:bodyPr wrap="square" rtlCol="0">
              <a:spAutoFit/>
            </a:bodyPr>
            <a:lstStyle/>
            <a:p>
              <a:pPr algn="l"/>
              <a:r>
                <a:rPr lang="fr-FR" sz="2000" dirty="0">
                  <a:latin typeface="Calibri" panose="020F0502020204030204" pitchFamily="34" charset="0"/>
                  <a:cs typeface="Calibri" panose="020F0502020204030204" pitchFamily="34" charset="0"/>
                </a:rPr>
                <a:t>E</a:t>
              </a:r>
            </a:p>
          </p:txBody>
        </p:sp>
      </p:grpSp>
    </p:spTree>
    <p:extLst>
      <p:ext uri="{BB962C8B-B14F-4D97-AF65-F5344CB8AC3E}">
        <p14:creationId xmlns:p14="http://schemas.microsoft.com/office/powerpoint/2010/main" val="34089640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1B49B-1835-028B-4846-C7A340913F3B}"/>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re 1">
                <a:extLst>
                  <a:ext uri="{FF2B5EF4-FFF2-40B4-BE49-F238E27FC236}">
                    <a16:creationId xmlns:a16="http://schemas.microsoft.com/office/drawing/2014/main" id="{2E79BE53-9B11-0476-6832-C5D26C6E256B}"/>
                  </a:ext>
                </a:extLst>
              </p:cNvPr>
              <p:cNvSpPr>
                <a:spLocks noGrp="1"/>
              </p:cNvSpPr>
              <p:nvPr>
                <p:ph type="title"/>
              </p:nvPr>
            </p:nvSpPr>
            <p:spPr/>
            <p:txBody>
              <a:bodyPr/>
              <a:lstStyle/>
              <a:p>
                <a:r>
                  <a:rPr lang="fr-FR" b="1" dirty="0">
                    <a:ea typeface="Cambria Math" panose="02040503050406030204" pitchFamily="18" charset="0"/>
                  </a:rPr>
                  <a:t>Les deux angles entre les deux côtés de même longueur n’ont pas la même mesure: </a:t>
                </a:r>
                <a14:m>
                  <m:oMath xmlns:m="http://schemas.openxmlformats.org/officeDocument/2006/math">
                    <m:r>
                      <a:rPr lang="fr-FR" b="1" i="1" smtClean="0">
                        <a:latin typeface="Cambria Math" panose="02040503050406030204" pitchFamily="18" charset="0"/>
                        <a:ea typeface="Cambria Math" panose="02040503050406030204" pitchFamily="18" charset="0"/>
                      </a:rPr>
                      <m:t>∠</m:t>
                    </m:r>
                  </m:oMath>
                </a14:m>
                <a:r>
                  <a:rPr lang="fr-FR" dirty="0">
                    <a:latin typeface="Calibri" panose="020F0502020204030204"/>
                  </a:rPr>
                  <a:t>A</a:t>
                </a:r>
                <a14:m>
                  <m:oMath xmlns:m="http://schemas.openxmlformats.org/officeDocument/2006/math">
                    <m:r>
                      <a:rPr lang="fr-FR" i="1" dirty="0" smtClean="0">
                        <a:latin typeface="Cambria Math" panose="02040503050406030204" pitchFamily="18" charset="0"/>
                        <a:ea typeface="Cambria Math" panose="02040503050406030204" pitchFamily="18" charset="0"/>
                      </a:rPr>
                      <m:t>≠</m:t>
                    </m:r>
                  </m:oMath>
                </a14:m>
                <a:r>
                  <a:rPr lang="fr-FR" dirty="0">
                    <a:latin typeface="Calibri" panose="020F0502020204030204"/>
                  </a:rPr>
                  <a:t> </a:t>
                </a:r>
                <a14:m>
                  <m:oMath xmlns:m="http://schemas.openxmlformats.org/officeDocument/2006/math">
                    <m:r>
                      <a:rPr lang="fr-FR" i="1">
                        <a:latin typeface="Cambria Math" panose="02040503050406030204" pitchFamily="18" charset="0"/>
                        <a:ea typeface="Cambria Math" panose="02040503050406030204" pitchFamily="18" charset="0"/>
                      </a:rPr>
                      <m:t>∠</m:t>
                    </m:r>
                    <m:r>
                      <a:rPr lang="fr-FR" b="1" i="0" smtClean="0">
                        <a:latin typeface="Cambria Math" panose="02040503050406030204" pitchFamily="18" charset="0"/>
                        <a:ea typeface="Cambria Math" panose="02040503050406030204" pitchFamily="18" charset="0"/>
                      </a:rPr>
                      <m:t>𝐃</m:t>
                    </m:r>
                  </m:oMath>
                </a14:m>
                <a:endParaRPr lang="fr-FR" dirty="0">
                  <a:latin typeface="Calibri" panose="020F0502020204030204"/>
                </a:endParaRPr>
              </a:p>
            </p:txBody>
          </p:sp>
        </mc:Choice>
        <mc:Fallback xmlns="">
          <p:sp>
            <p:nvSpPr>
              <p:cNvPr id="2" name="Titre 1">
                <a:extLst>
                  <a:ext uri="{FF2B5EF4-FFF2-40B4-BE49-F238E27FC236}">
                    <a16:creationId xmlns:a16="http://schemas.microsoft.com/office/drawing/2014/main" id="{2E79BE53-9B11-0476-6832-C5D26C6E256B}"/>
                  </a:ext>
                </a:extLst>
              </p:cNvPr>
              <p:cNvSpPr>
                <a:spLocks noGrp="1" noRot="1" noChangeAspect="1" noMove="1" noResize="1" noEditPoints="1" noAdjustHandles="1" noChangeArrowheads="1" noChangeShapeType="1" noTextEdit="1"/>
              </p:cNvSpPr>
              <p:nvPr>
                <p:ph type="title"/>
              </p:nvPr>
            </p:nvSpPr>
            <p:spPr>
              <a:blipFill>
                <a:blip r:embed="rId2"/>
                <a:stretch>
                  <a:fillRect l="-294" t="-22727" b="-38636"/>
                </a:stretch>
              </a:blipFill>
            </p:spPr>
            <p:txBody>
              <a:bodyPr/>
              <a:lstStyle/>
              <a:p>
                <a:r>
                  <a:rPr lang="fr-FR">
                    <a:noFill/>
                  </a:rPr>
                  <a:t> </a:t>
                </a:r>
              </a:p>
            </p:txBody>
          </p:sp>
        </mc:Fallback>
      </mc:AlternateContent>
      <p:sp>
        <p:nvSpPr>
          <p:cNvPr id="5" name="Content Placeholder 4">
            <a:extLst>
              <a:ext uri="{FF2B5EF4-FFF2-40B4-BE49-F238E27FC236}">
                <a16:creationId xmlns:a16="http://schemas.microsoft.com/office/drawing/2014/main" id="{09084996-8349-AE71-4D55-46F917099C31}"/>
              </a:ext>
            </a:extLst>
          </p:cNvPr>
          <p:cNvSpPr>
            <a:spLocks noGrp="1"/>
          </p:cNvSpPr>
          <p:nvPr>
            <p:ph sz="quarter" idx="11"/>
          </p:nvPr>
        </p:nvSpPr>
        <p:spPr/>
        <p:txBody>
          <a:bodyPr/>
          <a:lstStyle/>
          <a:p>
            <a:r>
              <a:rPr lang="fr-FR" dirty="0"/>
              <a:t>L'enseignant explique pourquoi. </a:t>
            </a:r>
          </a:p>
        </p:txBody>
      </p:sp>
      <p:sp>
        <p:nvSpPr>
          <p:cNvPr id="17" name="Google Shape;266;p44">
            <a:extLst>
              <a:ext uri="{FF2B5EF4-FFF2-40B4-BE49-F238E27FC236}">
                <a16:creationId xmlns:a16="http://schemas.microsoft.com/office/drawing/2014/main" id="{9D02FF59-2C39-0976-3553-3824323FDD2F}"/>
              </a:ext>
            </a:extLst>
          </p:cNvPr>
          <p:cNvSpPr/>
          <p:nvPr/>
        </p:nvSpPr>
        <p:spPr>
          <a:xfrm>
            <a:off x="7527244" y="4958132"/>
            <a:ext cx="1978411" cy="726583"/>
          </a:xfrm>
          <a:prstGeom prst="rect">
            <a:avLst/>
          </a:prstGeom>
          <a:solidFill>
            <a:srgbClr val="156082"/>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600" b="1" i="0" u="none" strike="noStrike" kern="0" cap="none" spc="0" normalizeH="0" baseline="0" noProof="0" dirty="0">
                <a:ln>
                  <a:noFill/>
                </a:ln>
                <a:solidFill>
                  <a:schemeClr val="bg1"/>
                </a:solidFill>
                <a:effectLst/>
                <a:uLnTx/>
                <a:uFillTx/>
                <a:latin typeface="Calibri"/>
                <a:ea typeface="Calibri"/>
                <a:cs typeface="Calibri"/>
                <a:sym typeface="Calibri"/>
              </a:rPr>
              <a:t>Faux</a:t>
            </a:r>
            <a:endParaRPr kumimoji="0" sz="1600" b="1" i="0" u="none" strike="noStrike" kern="0" cap="none" spc="0" normalizeH="0" baseline="0" noProof="0" dirty="0">
              <a:ln>
                <a:noFill/>
              </a:ln>
              <a:solidFill>
                <a:schemeClr val="bg1"/>
              </a:solidFill>
              <a:effectLst/>
              <a:uLnTx/>
              <a:uFillTx/>
              <a:latin typeface="Calibri"/>
              <a:ea typeface="Calibri"/>
              <a:cs typeface="Calibri"/>
              <a:sym typeface="Calibri"/>
            </a:endParaRPr>
          </a:p>
        </p:txBody>
      </p:sp>
      <p:pic>
        <p:nvPicPr>
          <p:cNvPr id="3" name="Image 8">
            <a:extLst>
              <a:ext uri="{FF2B5EF4-FFF2-40B4-BE49-F238E27FC236}">
                <a16:creationId xmlns:a16="http://schemas.microsoft.com/office/drawing/2014/main" id="{5F56B266-5C38-A206-6833-9AF3B3A48A82}"/>
              </a:ext>
            </a:extLst>
          </p:cNvPr>
          <p:cNvPicPr>
            <a:picLocks noChangeAspect="1"/>
          </p:cNvPicPr>
          <p:nvPr/>
        </p:nvPicPr>
        <p:blipFill>
          <a:blip r:embed="rId3"/>
          <a:stretch>
            <a:fillRect/>
          </a:stretch>
        </p:blipFill>
        <p:spPr>
          <a:xfrm>
            <a:off x="11645716" y="505406"/>
            <a:ext cx="325863" cy="325863"/>
          </a:xfrm>
          <a:prstGeom prst="rect">
            <a:avLst/>
          </a:prstGeom>
        </p:spPr>
      </p:pic>
      <mc:AlternateContent xmlns:mc="http://schemas.openxmlformats.org/markup-compatibility/2006" xmlns:a14="http://schemas.microsoft.com/office/drawing/2010/main">
        <mc:Choice Requires="a14">
          <p:sp>
            <p:nvSpPr>
              <p:cNvPr id="6" name="Google Shape;265;p44">
                <a:extLst>
                  <a:ext uri="{FF2B5EF4-FFF2-40B4-BE49-F238E27FC236}">
                    <a16:creationId xmlns:a16="http://schemas.microsoft.com/office/drawing/2014/main" id="{74E571E6-CF71-1F5A-B19A-ED9F2AFB52DC}"/>
                  </a:ext>
                </a:extLst>
              </p:cNvPr>
              <p:cNvSpPr txBox="1"/>
              <p:nvPr/>
            </p:nvSpPr>
            <p:spPr>
              <a:xfrm>
                <a:off x="2549640" y="3558500"/>
                <a:ext cx="7092719" cy="1010011"/>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pPr lvl="0">
                  <a:buClr>
                    <a:srgbClr val="000000"/>
                  </a:buClr>
                  <a:defRPr/>
                </a:pPr>
                <a14:m>
                  <m:oMath xmlns:m="http://schemas.openxmlformats.org/officeDocument/2006/math">
                    <m:r>
                      <a:rPr lang="fr-FR" sz="1800" i="1" kern="0" smtClean="0">
                        <a:solidFill>
                          <a:srgbClr val="000000"/>
                        </a:solidFill>
                        <a:latin typeface="Cambria Math" panose="02040503050406030204" pitchFamily="18" charset="0"/>
                        <a:ea typeface="Cambria Math" panose="02040503050406030204" pitchFamily="18" charset="0"/>
                        <a:cs typeface="+mn-cs"/>
                        <a:sym typeface="Arial"/>
                      </a:rPr>
                      <m:t>∆</m:t>
                    </m:r>
                  </m:oMath>
                </a14:m>
                <a:r>
                  <a:rPr lang="fr-FR" sz="1800" kern="0" dirty="0">
                    <a:solidFill>
                      <a:srgbClr val="000000"/>
                    </a:solidFill>
                    <a:ea typeface="+mn-ea"/>
                    <a:sym typeface="Arial"/>
                  </a:rPr>
                  <a:t>ABC</a:t>
                </a:r>
                <a14:m>
                  <m:oMath xmlns:m="http://schemas.openxmlformats.org/officeDocument/2006/math">
                    <m:r>
                      <a:rPr lang="fr-FR" sz="1800" i="1" kern="0" dirty="0">
                        <a:solidFill>
                          <a:srgbClr val="000000"/>
                        </a:solidFill>
                        <a:latin typeface="Cambria Math" panose="02040503050406030204" pitchFamily="18" charset="0"/>
                        <a:ea typeface="Cambria Math" panose="02040503050406030204" pitchFamily="18" charset="0"/>
                        <a:cs typeface="+mn-cs"/>
                        <a:sym typeface="Arial"/>
                      </a:rPr>
                      <m:t>≡∆</m:t>
                    </m:r>
                  </m:oMath>
                </a14:m>
                <a:r>
                  <a:rPr lang="fr-FR" sz="1800" b="1" i="0" kern="0" dirty="0">
                    <a:solidFill>
                      <a:srgbClr val="000000"/>
                    </a:solidFill>
                    <a:latin typeface="+mj-lt"/>
                    <a:ea typeface="Cambria Math" panose="02040503050406030204" pitchFamily="18" charset="0"/>
                    <a:cs typeface="+mn-cs"/>
                    <a:sym typeface="Arial"/>
                  </a:rPr>
                  <a:t>DE</a:t>
                </a:r>
                <a:r>
                  <a:rPr lang="fr-FR" sz="1800" i="0" kern="0" dirty="0">
                    <a:solidFill>
                      <a:srgbClr val="000000"/>
                    </a:solidFill>
                    <a:latin typeface="+mj-lt"/>
                    <a:ea typeface="Cambria Math" panose="02040503050406030204" pitchFamily="18" charset="0"/>
                    <a:cs typeface="+mn-cs"/>
                    <a:sym typeface="Arial"/>
                  </a:rPr>
                  <a:t>F</a:t>
                </a:r>
                <a:endParaRPr lang="fr-FR" sz="1800" kern="0" dirty="0">
                  <a:solidFill>
                    <a:srgbClr val="000000"/>
                  </a:solidFill>
                  <a:ea typeface="+mn-ea"/>
                  <a:sym typeface="Arial"/>
                </a:endParaRPr>
              </a:p>
            </p:txBody>
          </p:sp>
        </mc:Choice>
        <mc:Fallback xmlns="">
          <p:sp>
            <p:nvSpPr>
              <p:cNvPr id="6" name="Google Shape;265;p44">
                <a:extLst>
                  <a:ext uri="{FF2B5EF4-FFF2-40B4-BE49-F238E27FC236}">
                    <a16:creationId xmlns:a16="http://schemas.microsoft.com/office/drawing/2014/main" id="{74E571E6-CF71-1F5A-B19A-ED9F2AFB52DC}"/>
                  </a:ext>
                </a:extLst>
              </p:cNvPr>
              <p:cNvSpPr txBox="1">
                <a:spLocks noRot="1" noChangeAspect="1" noMove="1" noResize="1" noEditPoints="1" noAdjustHandles="1" noChangeArrowheads="1" noChangeShapeType="1" noTextEdit="1"/>
              </p:cNvSpPr>
              <p:nvPr/>
            </p:nvSpPr>
            <p:spPr>
              <a:xfrm>
                <a:off x="2549640" y="3558500"/>
                <a:ext cx="7092719" cy="1010011"/>
              </a:xfrm>
              <a:prstGeom prst="rect">
                <a:avLst/>
              </a:prstGeom>
              <a:blipFill>
                <a:blip r:embed="rId4"/>
                <a:stretch>
                  <a:fillRect/>
                </a:stretch>
              </a:blipFill>
              <a:ln w="19050" cap="flat" cmpd="sng">
                <a:solidFill>
                  <a:srgbClr val="000000"/>
                </a:solidFill>
                <a:prstDash val="solid"/>
                <a:round/>
                <a:headEnd type="none" w="sm" len="sm"/>
                <a:tailEnd type="none" w="sm" len="sm"/>
              </a:ln>
            </p:spPr>
            <p:txBody>
              <a:bodyPr/>
              <a:lstStyle/>
              <a:p>
                <a:r>
                  <a:rPr lang="fr-FR">
                    <a:noFill/>
                  </a:rPr>
                  <a:t> </a:t>
                </a:r>
              </a:p>
            </p:txBody>
          </p:sp>
        </mc:Fallback>
      </mc:AlternateContent>
      <p:grpSp>
        <p:nvGrpSpPr>
          <p:cNvPr id="4" name="Groupe 3">
            <a:extLst>
              <a:ext uri="{FF2B5EF4-FFF2-40B4-BE49-F238E27FC236}">
                <a16:creationId xmlns:a16="http://schemas.microsoft.com/office/drawing/2014/main" id="{118343D9-7244-4555-4435-C7511D9C4E07}"/>
              </a:ext>
            </a:extLst>
          </p:cNvPr>
          <p:cNvGrpSpPr/>
          <p:nvPr/>
        </p:nvGrpSpPr>
        <p:grpSpPr>
          <a:xfrm>
            <a:off x="3975623" y="1663135"/>
            <a:ext cx="5263412" cy="1493814"/>
            <a:chOff x="3975623" y="1663135"/>
            <a:chExt cx="5263412" cy="1493814"/>
          </a:xfrm>
        </p:grpSpPr>
        <p:pic>
          <p:nvPicPr>
            <p:cNvPr id="7" name="Image 6" descr="Une image contenant ligne, Police, texte, diagramme&#10;&#10;Le contenu généré par l’IA peut être incorrect.">
              <a:extLst>
                <a:ext uri="{FF2B5EF4-FFF2-40B4-BE49-F238E27FC236}">
                  <a16:creationId xmlns:a16="http://schemas.microsoft.com/office/drawing/2014/main" id="{73F70D62-F5D6-2AE2-EBBB-CBF556BB26C3}"/>
                </a:ext>
              </a:extLst>
            </p:cNvPr>
            <p:cNvPicPr>
              <a:picLocks noChangeAspect="1"/>
            </p:cNvPicPr>
            <p:nvPr/>
          </p:nvPicPr>
          <p:blipFill>
            <a:blip r:embed="rId5"/>
            <a:stretch>
              <a:fillRect/>
            </a:stretch>
          </p:blipFill>
          <p:spPr>
            <a:xfrm>
              <a:off x="3975623" y="1748082"/>
              <a:ext cx="5235393" cy="1234547"/>
            </a:xfrm>
            <a:prstGeom prst="rect">
              <a:avLst/>
            </a:prstGeom>
          </p:spPr>
        </p:pic>
        <p:sp>
          <p:nvSpPr>
            <p:cNvPr id="9" name="ZoneTexte 8">
              <a:extLst>
                <a:ext uri="{FF2B5EF4-FFF2-40B4-BE49-F238E27FC236}">
                  <a16:creationId xmlns:a16="http://schemas.microsoft.com/office/drawing/2014/main" id="{95FDE74F-C081-8615-FA1F-BF2E3C97FBEE}"/>
                </a:ext>
              </a:extLst>
            </p:cNvPr>
            <p:cNvSpPr txBox="1"/>
            <p:nvPr/>
          </p:nvSpPr>
          <p:spPr>
            <a:xfrm>
              <a:off x="4184725" y="2744293"/>
              <a:ext cx="301214" cy="400110"/>
            </a:xfrm>
            <a:prstGeom prst="rect">
              <a:avLst/>
            </a:prstGeom>
            <a:solidFill>
              <a:schemeClr val="bg1"/>
            </a:solidFill>
          </p:spPr>
          <p:txBody>
            <a:bodyPr wrap="square" rtlCol="0">
              <a:spAutoFit/>
            </a:bodyPr>
            <a:lstStyle/>
            <a:p>
              <a:pPr algn="l"/>
              <a:r>
                <a:rPr lang="fr-FR" sz="2000" dirty="0">
                  <a:latin typeface="Calibri" panose="020F0502020204030204" pitchFamily="34" charset="0"/>
                  <a:cs typeface="Calibri" panose="020F0502020204030204" pitchFamily="34" charset="0"/>
                </a:rPr>
                <a:t>A</a:t>
              </a:r>
            </a:p>
          </p:txBody>
        </p:sp>
        <p:sp>
          <p:nvSpPr>
            <p:cNvPr id="10" name="ZoneTexte 9">
              <a:extLst>
                <a:ext uri="{FF2B5EF4-FFF2-40B4-BE49-F238E27FC236}">
                  <a16:creationId xmlns:a16="http://schemas.microsoft.com/office/drawing/2014/main" id="{B55867A5-D6EA-C0AB-DF3F-F63C14F29174}"/>
                </a:ext>
              </a:extLst>
            </p:cNvPr>
            <p:cNvSpPr txBox="1"/>
            <p:nvPr/>
          </p:nvSpPr>
          <p:spPr>
            <a:xfrm>
              <a:off x="5993810" y="2756839"/>
              <a:ext cx="301214" cy="400110"/>
            </a:xfrm>
            <a:prstGeom prst="rect">
              <a:avLst/>
            </a:prstGeom>
            <a:solidFill>
              <a:schemeClr val="bg1"/>
            </a:solidFill>
          </p:spPr>
          <p:txBody>
            <a:bodyPr wrap="square" rtlCol="0">
              <a:spAutoFit/>
            </a:bodyPr>
            <a:lstStyle/>
            <a:p>
              <a:pPr algn="l"/>
              <a:r>
                <a:rPr lang="fr-FR" sz="2000" dirty="0">
                  <a:latin typeface="Calibri" panose="020F0502020204030204" pitchFamily="34" charset="0"/>
                  <a:cs typeface="Calibri" panose="020F0502020204030204" pitchFamily="34" charset="0"/>
                </a:rPr>
                <a:t>B</a:t>
              </a:r>
            </a:p>
          </p:txBody>
        </p:sp>
        <p:sp>
          <p:nvSpPr>
            <p:cNvPr id="11" name="ZoneTexte 10">
              <a:extLst>
                <a:ext uri="{FF2B5EF4-FFF2-40B4-BE49-F238E27FC236}">
                  <a16:creationId xmlns:a16="http://schemas.microsoft.com/office/drawing/2014/main" id="{4AFFA621-DEF9-75ED-40F2-9555AF8727D6}"/>
                </a:ext>
              </a:extLst>
            </p:cNvPr>
            <p:cNvSpPr txBox="1"/>
            <p:nvPr/>
          </p:nvSpPr>
          <p:spPr>
            <a:xfrm>
              <a:off x="4478773" y="1704379"/>
              <a:ext cx="301214" cy="400110"/>
            </a:xfrm>
            <a:prstGeom prst="rect">
              <a:avLst/>
            </a:prstGeom>
            <a:solidFill>
              <a:schemeClr val="bg1"/>
            </a:solidFill>
          </p:spPr>
          <p:txBody>
            <a:bodyPr wrap="square" rtlCol="0">
              <a:spAutoFit/>
            </a:bodyPr>
            <a:lstStyle/>
            <a:p>
              <a:pPr algn="l"/>
              <a:r>
                <a:rPr lang="fr-FR" sz="2000" dirty="0">
                  <a:latin typeface="Calibri" panose="020F0502020204030204" pitchFamily="34" charset="0"/>
                  <a:cs typeface="Calibri" panose="020F0502020204030204" pitchFamily="34" charset="0"/>
                </a:rPr>
                <a:t>C</a:t>
              </a:r>
            </a:p>
          </p:txBody>
        </p:sp>
        <p:sp>
          <p:nvSpPr>
            <p:cNvPr id="12" name="ZoneTexte 11">
              <a:extLst>
                <a:ext uri="{FF2B5EF4-FFF2-40B4-BE49-F238E27FC236}">
                  <a16:creationId xmlns:a16="http://schemas.microsoft.com/office/drawing/2014/main" id="{3AEBCEA9-1C57-FD64-9EE0-E08151DF4DE2}"/>
                </a:ext>
              </a:extLst>
            </p:cNvPr>
            <p:cNvSpPr txBox="1"/>
            <p:nvPr/>
          </p:nvSpPr>
          <p:spPr>
            <a:xfrm>
              <a:off x="7256041" y="1663135"/>
              <a:ext cx="301214" cy="400110"/>
            </a:xfrm>
            <a:prstGeom prst="rect">
              <a:avLst/>
            </a:prstGeom>
            <a:solidFill>
              <a:schemeClr val="bg1"/>
            </a:solidFill>
          </p:spPr>
          <p:txBody>
            <a:bodyPr wrap="square" rtlCol="0">
              <a:spAutoFit/>
            </a:bodyPr>
            <a:lstStyle/>
            <a:p>
              <a:pPr algn="l"/>
              <a:r>
                <a:rPr lang="fr-FR" sz="2000" dirty="0">
                  <a:latin typeface="Calibri" panose="020F0502020204030204" pitchFamily="34" charset="0"/>
                  <a:cs typeface="Calibri" panose="020F0502020204030204" pitchFamily="34" charset="0"/>
                </a:rPr>
                <a:t>F</a:t>
              </a:r>
            </a:p>
          </p:txBody>
        </p:sp>
        <p:sp>
          <p:nvSpPr>
            <p:cNvPr id="13" name="ZoneTexte 12">
              <a:extLst>
                <a:ext uri="{FF2B5EF4-FFF2-40B4-BE49-F238E27FC236}">
                  <a16:creationId xmlns:a16="http://schemas.microsoft.com/office/drawing/2014/main" id="{8920265C-C62A-A75A-C5A7-DACBE7559E85}"/>
                </a:ext>
              </a:extLst>
            </p:cNvPr>
            <p:cNvSpPr txBox="1"/>
            <p:nvPr/>
          </p:nvSpPr>
          <p:spPr>
            <a:xfrm>
              <a:off x="7204044" y="2729938"/>
              <a:ext cx="301214" cy="400110"/>
            </a:xfrm>
            <a:prstGeom prst="rect">
              <a:avLst/>
            </a:prstGeom>
            <a:solidFill>
              <a:schemeClr val="bg1"/>
            </a:solidFill>
          </p:spPr>
          <p:txBody>
            <a:bodyPr wrap="square" rtlCol="0">
              <a:spAutoFit/>
            </a:bodyPr>
            <a:lstStyle/>
            <a:p>
              <a:pPr algn="l"/>
              <a:r>
                <a:rPr lang="fr-FR" sz="2000" dirty="0">
                  <a:latin typeface="Calibri" panose="020F0502020204030204" pitchFamily="34" charset="0"/>
                  <a:cs typeface="Calibri" panose="020F0502020204030204" pitchFamily="34" charset="0"/>
                </a:rPr>
                <a:t>D</a:t>
              </a:r>
            </a:p>
          </p:txBody>
        </p:sp>
        <p:sp>
          <p:nvSpPr>
            <p:cNvPr id="14" name="ZoneTexte 13">
              <a:extLst>
                <a:ext uri="{FF2B5EF4-FFF2-40B4-BE49-F238E27FC236}">
                  <a16:creationId xmlns:a16="http://schemas.microsoft.com/office/drawing/2014/main" id="{E5CAD9C4-ADB9-9288-AE34-13753545EE7C}"/>
                </a:ext>
              </a:extLst>
            </p:cNvPr>
            <p:cNvSpPr txBox="1"/>
            <p:nvPr/>
          </p:nvSpPr>
          <p:spPr>
            <a:xfrm>
              <a:off x="8937821" y="2710210"/>
              <a:ext cx="301214" cy="400110"/>
            </a:xfrm>
            <a:prstGeom prst="rect">
              <a:avLst/>
            </a:prstGeom>
            <a:solidFill>
              <a:schemeClr val="bg1"/>
            </a:solidFill>
          </p:spPr>
          <p:txBody>
            <a:bodyPr wrap="square" rtlCol="0">
              <a:spAutoFit/>
            </a:bodyPr>
            <a:lstStyle/>
            <a:p>
              <a:pPr algn="l"/>
              <a:r>
                <a:rPr lang="fr-FR" sz="2000" dirty="0">
                  <a:latin typeface="Calibri" panose="020F0502020204030204" pitchFamily="34" charset="0"/>
                  <a:cs typeface="Calibri" panose="020F0502020204030204" pitchFamily="34" charset="0"/>
                </a:rPr>
                <a:t>E</a:t>
              </a:r>
            </a:p>
          </p:txBody>
        </p:sp>
      </p:grpSp>
      <p:sp>
        <p:nvSpPr>
          <p:cNvPr id="8" name="Flèche : bas 7">
            <a:extLst>
              <a:ext uri="{FF2B5EF4-FFF2-40B4-BE49-F238E27FC236}">
                <a16:creationId xmlns:a16="http://schemas.microsoft.com/office/drawing/2014/main" id="{85433165-A9AD-ABE6-2B40-980EA0F04DF6}"/>
              </a:ext>
            </a:extLst>
          </p:cNvPr>
          <p:cNvSpPr/>
          <p:nvPr/>
        </p:nvSpPr>
        <p:spPr>
          <a:xfrm rot="2974726">
            <a:off x="7951861" y="1645280"/>
            <a:ext cx="153785" cy="802640"/>
          </a:xfrm>
          <a:prstGeom prst="down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fr-FR" b="1">
              <a:ln w="22225">
                <a:solidFill>
                  <a:schemeClr val="accent2"/>
                </a:solidFill>
                <a:prstDash val="solid"/>
              </a:ln>
              <a:solidFill>
                <a:schemeClr val="accent2">
                  <a:lumMod val="40000"/>
                  <a:lumOff val="60000"/>
                </a:schemeClr>
              </a:solidFill>
            </a:endParaRPr>
          </a:p>
        </p:txBody>
      </p:sp>
      <p:sp>
        <p:nvSpPr>
          <p:cNvPr id="15" name="Flèche : bas 14">
            <a:extLst>
              <a:ext uri="{FF2B5EF4-FFF2-40B4-BE49-F238E27FC236}">
                <a16:creationId xmlns:a16="http://schemas.microsoft.com/office/drawing/2014/main" id="{541A62D2-DFAE-FFBC-575D-E0D33D87D174}"/>
              </a:ext>
            </a:extLst>
          </p:cNvPr>
          <p:cNvSpPr/>
          <p:nvPr/>
        </p:nvSpPr>
        <p:spPr>
          <a:xfrm rot="2974726">
            <a:off x="5177552" y="1645280"/>
            <a:ext cx="153785" cy="802640"/>
          </a:xfrm>
          <a:prstGeom prst="down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fr-FR" b="1">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34267879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3409BA-7DCC-47B3-ECB6-05CE4B95B653}"/>
              </a:ext>
            </a:extLst>
          </p:cNvPr>
          <p:cNvSpPr>
            <a:spLocks noGrp="1"/>
          </p:cNvSpPr>
          <p:nvPr>
            <p:ph type="body" sz="quarter" idx="10"/>
          </p:nvPr>
        </p:nvSpPr>
        <p:spPr/>
        <p:txBody>
          <a:bodyPr>
            <a:normAutofit fontScale="92500" lnSpcReduction="10000"/>
          </a:bodyPr>
          <a:lstStyle/>
          <a:p>
            <a:endParaRPr lang="fr-FR"/>
          </a:p>
        </p:txBody>
      </p:sp>
    </p:spTree>
    <p:extLst>
      <p:ext uri="{BB962C8B-B14F-4D97-AF65-F5344CB8AC3E}">
        <p14:creationId xmlns:p14="http://schemas.microsoft.com/office/powerpoint/2010/main" val="27912044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76670-7AF6-3112-DC34-1F8F28E6ABD5}"/>
              </a:ext>
            </a:extLst>
          </p:cNvPr>
          <p:cNvSpPr>
            <a:spLocks noGrp="1"/>
          </p:cNvSpPr>
          <p:nvPr>
            <p:ph type="title"/>
          </p:nvPr>
        </p:nvSpPr>
        <p:spPr/>
        <p:txBody>
          <a:bodyPr/>
          <a:lstStyle/>
          <a:p>
            <a:r>
              <a:rPr lang="fr-FR" dirty="0"/>
              <a:t>Travaillez individuellement puis discutez en binômes vos réponses.</a:t>
            </a:r>
          </a:p>
        </p:txBody>
      </p:sp>
      <p:sp>
        <p:nvSpPr>
          <p:cNvPr id="3" name="Content Placeholder 2">
            <a:extLst>
              <a:ext uri="{FF2B5EF4-FFF2-40B4-BE49-F238E27FC236}">
                <a16:creationId xmlns:a16="http://schemas.microsoft.com/office/drawing/2014/main" id="{EB5C8CCA-6F1B-2248-6F0F-5B940B576ECD}"/>
              </a:ext>
            </a:extLst>
          </p:cNvPr>
          <p:cNvSpPr>
            <a:spLocks noGrp="1"/>
          </p:cNvSpPr>
          <p:nvPr>
            <p:ph sz="quarter" idx="11"/>
          </p:nvPr>
        </p:nvSpPr>
        <p:spPr/>
        <p:txBody>
          <a:bodyPr/>
          <a:lstStyle/>
          <a:p>
            <a:r>
              <a:rPr lang="fr-FR" dirty="0"/>
              <a:t>L'enseignant accorde 2 min au travail individuel puis une minute de discussion. Il circule pour contrôler et donner des indications en cas de besoin.</a:t>
            </a:r>
          </a:p>
        </p:txBody>
      </p:sp>
      <p:sp>
        <p:nvSpPr>
          <p:cNvPr id="5" name="Text Placeholder 4">
            <a:extLst>
              <a:ext uri="{FF2B5EF4-FFF2-40B4-BE49-F238E27FC236}">
                <a16:creationId xmlns:a16="http://schemas.microsoft.com/office/drawing/2014/main" id="{B42B24A7-8E03-B0A5-EEE1-4F39731B4241}"/>
              </a:ext>
            </a:extLst>
          </p:cNvPr>
          <p:cNvSpPr>
            <a:spLocks noGrp="1"/>
          </p:cNvSpPr>
          <p:nvPr>
            <p:ph type="body" sz="quarter" idx="12"/>
          </p:nvPr>
        </p:nvSpPr>
        <p:spPr/>
        <p:txBody>
          <a:bodyPr/>
          <a:lstStyle/>
          <a:p>
            <a:r>
              <a:rPr lang="en-US" dirty="0"/>
              <a:t>Page 35</a:t>
            </a:r>
            <a:endParaRPr lang="fr-FR" dirty="0"/>
          </a:p>
        </p:txBody>
      </p:sp>
      <p:grpSp>
        <p:nvGrpSpPr>
          <p:cNvPr id="7" name="Groupe 6">
            <a:extLst>
              <a:ext uri="{FF2B5EF4-FFF2-40B4-BE49-F238E27FC236}">
                <a16:creationId xmlns:a16="http://schemas.microsoft.com/office/drawing/2014/main" id="{EFDF6F72-3F28-DC47-1FBC-04C5428A1B6F}"/>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EC587377-321B-159E-FD2A-15A514F91940}"/>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575A0D97-D457-5375-1C4C-269D02480697}"/>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grpSp>
        <p:nvGrpSpPr>
          <p:cNvPr id="11" name="Groupe 10">
            <a:extLst>
              <a:ext uri="{FF2B5EF4-FFF2-40B4-BE49-F238E27FC236}">
                <a16:creationId xmlns:a16="http://schemas.microsoft.com/office/drawing/2014/main" id="{8ED60E1D-F674-630C-7AE7-0F7F66891FE1}"/>
              </a:ext>
            </a:extLst>
          </p:cNvPr>
          <p:cNvGrpSpPr/>
          <p:nvPr/>
        </p:nvGrpSpPr>
        <p:grpSpPr>
          <a:xfrm>
            <a:off x="796066" y="1446782"/>
            <a:ext cx="10743363" cy="4018103"/>
            <a:chOff x="796066" y="1446782"/>
            <a:chExt cx="10743363" cy="4018103"/>
          </a:xfrm>
        </p:grpSpPr>
        <p:pic>
          <p:nvPicPr>
            <p:cNvPr id="6" name="Image 5" descr="Une image contenant texte, ligne, capture d’écran, diagramme&#10;&#10;Le contenu généré par l’IA peut être incorrect.">
              <a:extLst>
                <a:ext uri="{FF2B5EF4-FFF2-40B4-BE49-F238E27FC236}">
                  <a16:creationId xmlns:a16="http://schemas.microsoft.com/office/drawing/2014/main" id="{355563B0-CAB5-5A07-D82D-86B3DC54540C}"/>
                </a:ext>
              </a:extLst>
            </p:cNvPr>
            <p:cNvPicPr>
              <a:picLocks noChangeAspect="1"/>
            </p:cNvPicPr>
            <p:nvPr/>
          </p:nvPicPr>
          <p:blipFill>
            <a:blip r:embed="rId4"/>
            <a:stretch>
              <a:fillRect/>
            </a:stretch>
          </p:blipFill>
          <p:spPr>
            <a:xfrm>
              <a:off x="796066" y="1446782"/>
              <a:ext cx="10743363" cy="4018103"/>
            </a:xfrm>
            <a:prstGeom prst="rect">
              <a:avLst/>
            </a:prstGeom>
          </p:spPr>
        </p:pic>
        <p:sp>
          <p:nvSpPr>
            <p:cNvPr id="10" name="ZoneTexte 9">
              <a:extLst>
                <a:ext uri="{FF2B5EF4-FFF2-40B4-BE49-F238E27FC236}">
                  <a16:creationId xmlns:a16="http://schemas.microsoft.com/office/drawing/2014/main" id="{82CF9E57-0E00-AB12-1B45-48084FD46838}"/>
                </a:ext>
              </a:extLst>
            </p:cNvPr>
            <p:cNvSpPr txBox="1"/>
            <p:nvPr/>
          </p:nvSpPr>
          <p:spPr>
            <a:xfrm>
              <a:off x="3356386" y="4533309"/>
              <a:ext cx="968188" cy="400110"/>
            </a:xfrm>
            <a:prstGeom prst="rect">
              <a:avLst/>
            </a:prstGeom>
            <a:solidFill>
              <a:schemeClr val="bg1"/>
            </a:solidFill>
          </p:spPr>
          <p:txBody>
            <a:bodyPr wrap="square" rtlCol="0">
              <a:spAutoFit/>
            </a:bodyPr>
            <a:lstStyle/>
            <a:p>
              <a:pPr algn="l"/>
              <a:endParaRPr lang="fr-FR" sz="2000" dirty="0">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6318861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CEDDD-76AE-D7E1-44B5-7337A46F5BA0}"/>
            </a:ext>
          </a:extLst>
        </p:cNvPr>
        <p:cNvGrpSpPr/>
        <p:nvPr/>
      </p:nvGrpSpPr>
      <p:grpSpPr>
        <a:xfrm>
          <a:off x="0" y="0"/>
          <a:ext cx="0" cy="0"/>
          <a:chOff x="0" y="0"/>
          <a:chExt cx="0" cy="0"/>
        </a:xfrm>
      </p:grpSpPr>
      <p:grpSp>
        <p:nvGrpSpPr>
          <p:cNvPr id="18" name="Groupe 17">
            <a:extLst>
              <a:ext uri="{FF2B5EF4-FFF2-40B4-BE49-F238E27FC236}">
                <a16:creationId xmlns:a16="http://schemas.microsoft.com/office/drawing/2014/main" id="{64F36AC2-0504-A975-F9DD-2752796627FE}"/>
              </a:ext>
            </a:extLst>
          </p:cNvPr>
          <p:cNvGrpSpPr/>
          <p:nvPr/>
        </p:nvGrpSpPr>
        <p:grpSpPr>
          <a:xfrm>
            <a:off x="749638" y="1438620"/>
            <a:ext cx="10743363" cy="4018103"/>
            <a:chOff x="796066" y="1446782"/>
            <a:chExt cx="10743363" cy="4018103"/>
          </a:xfrm>
        </p:grpSpPr>
        <p:pic>
          <p:nvPicPr>
            <p:cNvPr id="19" name="Image 18" descr="Une image contenant texte, ligne, capture d’écran, diagramme&#10;&#10;Le contenu généré par l’IA peut être incorrect.">
              <a:extLst>
                <a:ext uri="{FF2B5EF4-FFF2-40B4-BE49-F238E27FC236}">
                  <a16:creationId xmlns:a16="http://schemas.microsoft.com/office/drawing/2014/main" id="{76146B91-667F-B005-28E6-D5AC18766FE2}"/>
                </a:ext>
              </a:extLst>
            </p:cNvPr>
            <p:cNvPicPr>
              <a:picLocks noChangeAspect="1"/>
            </p:cNvPicPr>
            <p:nvPr/>
          </p:nvPicPr>
          <p:blipFill>
            <a:blip r:embed="rId2"/>
            <a:stretch>
              <a:fillRect/>
            </a:stretch>
          </p:blipFill>
          <p:spPr>
            <a:xfrm>
              <a:off x="796066" y="1446782"/>
              <a:ext cx="10743363" cy="4018103"/>
            </a:xfrm>
            <a:prstGeom prst="rect">
              <a:avLst/>
            </a:prstGeom>
          </p:spPr>
        </p:pic>
        <p:sp>
          <p:nvSpPr>
            <p:cNvPr id="20" name="ZoneTexte 19">
              <a:extLst>
                <a:ext uri="{FF2B5EF4-FFF2-40B4-BE49-F238E27FC236}">
                  <a16:creationId xmlns:a16="http://schemas.microsoft.com/office/drawing/2014/main" id="{3E87B26F-C62F-E8AD-328F-FB0FC9E6916D}"/>
                </a:ext>
              </a:extLst>
            </p:cNvPr>
            <p:cNvSpPr txBox="1"/>
            <p:nvPr/>
          </p:nvSpPr>
          <p:spPr>
            <a:xfrm>
              <a:off x="3356386" y="4533309"/>
              <a:ext cx="968188" cy="400110"/>
            </a:xfrm>
            <a:prstGeom prst="rect">
              <a:avLst/>
            </a:prstGeom>
            <a:solidFill>
              <a:schemeClr val="bg1"/>
            </a:solidFill>
          </p:spPr>
          <p:txBody>
            <a:bodyPr wrap="square" rtlCol="0">
              <a:spAutoFit/>
            </a:bodyPr>
            <a:lstStyle/>
            <a:p>
              <a:pPr algn="l"/>
              <a:endParaRPr lang="fr-FR" sz="2000" dirty="0">
                <a:latin typeface="Calibri" panose="020F0502020204030204" pitchFamily="34" charset="0"/>
                <a:cs typeface="Calibri" panose="020F0502020204030204" pitchFamily="34" charset="0"/>
              </a:endParaRPr>
            </a:p>
          </p:txBody>
        </p:sp>
      </p:grpSp>
      <p:sp>
        <p:nvSpPr>
          <p:cNvPr id="2" name="Titre 1">
            <a:extLst>
              <a:ext uri="{FF2B5EF4-FFF2-40B4-BE49-F238E27FC236}">
                <a16:creationId xmlns:a16="http://schemas.microsoft.com/office/drawing/2014/main" id="{5FA4B570-872A-5BD3-9D35-EF24EAA7BF15}"/>
              </a:ext>
            </a:extLst>
          </p:cNvPr>
          <p:cNvSpPr>
            <a:spLocks noGrp="1"/>
          </p:cNvSpPr>
          <p:nvPr>
            <p:ph type="title"/>
          </p:nvPr>
        </p:nvSpPr>
        <p:spPr/>
        <p:txBody>
          <a:bodyPr/>
          <a:lstStyle/>
          <a:p>
            <a:r>
              <a:rPr lang="fr-FR" dirty="0"/>
              <a:t>Prenez la correction sur vos livrets.</a:t>
            </a:r>
          </a:p>
        </p:txBody>
      </p:sp>
      <p:sp>
        <p:nvSpPr>
          <p:cNvPr id="4" name="Espace réservé du contenu 3">
            <a:extLst>
              <a:ext uri="{FF2B5EF4-FFF2-40B4-BE49-F238E27FC236}">
                <a16:creationId xmlns:a16="http://schemas.microsoft.com/office/drawing/2014/main" id="{13CA1C34-7F99-5799-2B19-301F16BE4F76}"/>
              </a:ext>
            </a:extLst>
          </p:cNvPr>
          <p:cNvSpPr>
            <a:spLocks noGrp="1"/>
          </p:cNvSpPr>
          <p:nvPr>
            <p:ph sz="quarter" idx="11"/>
          </p:nvPr>
        </p:nvSpPr>
        <p:spPr/>
        <p:txBody>
          <a:bodyPr/>
          <a:lstStyle/>
          <a:p>
            <a:r>
              <a:rPr lang="fr-FR" dirty="0">
                <a:solidFill>
                  <a:schemeClr val="bg1">
                    <a:lumMod val="65000"/>
                  </a:schemeClr>
                </a:solidFill>
              </a:rPr>
              <a:t>L'enseignant accorde 2 min au travail individuel puis une minute de discussion. Il circule pour contrôler et donner des indications en cas </a:t>
            </a:r>
            <a:r>
              <a:rPr lang="fr-FR" dirty="0">
                <a:solidFill>
                  <a:prstClr val="white">
                    <a:lumMod val="65000"/>
                  </a:prstClr>
                </a:solidFill>
              </a:rPr>
              <a:t>de besoin</a:t>
            </a:r>
            <a:r>
              <a:rPr lang="fr-FR" dirty="0">
                <a:solidFill>
                  <a:schemeClr val="bg1">
                    <a:lumMod val="65000"/>
                  </a:schemeClr>
                </a:solidFill>
              </a:rPr>
              <a:t>.</a:t>
            </a:r>
          </a:p>
        </p:txBody>
      </p:sp>
      <p:grpSp>
        <p:nvGrpSpPr>
          <p:cNvPr id="7" name="Groupe 6">
            <a:extLst>
              <a:ext uri="{FF2B5EF4-FFF2-40B4-BE49-F238E27FC236}">
                <a16:creationId xmlns:a16="http://schemas.microsoft.com/office/drawing/2014/main" id="{7BB3CCF7-B9F6-F1D2-F9B4-1A9E3F2BAD9E}"/>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A8E0EDB3-5752-9B72-F9FB-A8D0057A2EF9}"/>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E761F61E-26C7-2381-5AD1-D035191A4A1B}"/>
                </a:ext>
              </a:extLst>
            </p:cNvPr>
            <p:cNvPicPr>
              <a:picLocks noChangeAspect="1"/>
            </p:cNvPicPr>
            <p:nvPr/>
          </p:nvPicPr>
          <p:blipFill>
            <a:blip r:embed="rId4"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sp>
        <p:nvSpPr>
          <p:cNvPr id="10" name="ZoneTexte 9">
            <a:extLst>
              <a:ext uri="{FF2B5EF4-FFF2-40B4-BE49-F238E27FC236}">
                <a16:creationId xmlns:a16="http://schemas.microsoft.com/office/drawing/2014/main" id="{4069FA8E-5E8F-999C-228E-EDF942797F0D}"/>
              </a:ext>
            </a:extLst>
          </p:cNvPr>
          <p:cNvSpPr txBox="1"/>
          <p:nvPr/>
        </p:nvSpPr>
        <p:spPr>
          <a:xfrm>
            <a:off x="2185590" y="3675691"/>
            <a:ext cx="602430"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EBA</a:t>
            </a:r>
          </a:p>
        </p:txBody>
      </p:sp>
      <p:sp>
        <p:nvSpPr>
          <p:cNvPr id="11" name="ZoneTexte 10">
            <a:extLst>
              <a:ext uri="{FF2B5EF4-FFF2-40B4-BE49-F238E27FC236}">
                <a16:creationId xmlns:a16="http://schemas.microsoft.com/office/drawing/2014/main" id="{E8D47CC5-D579-864B-E0A1-30AF0BCD4098}"/>
              </a:ext>
            </a:extLst>
          </p:cNvPr>
          <p:cNvSpPr txBox="1"/>
          <p:nvPr/>
        </p:nvSpPr>
        <p:spPr>
          <a:xfrm>
            <a:off x="3164543" y="3668357"/>
            <a:ext cx="729726"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DBC</a:t>
            </a:r>
          </a:p>
        </p:txBody>
      </p:sp>
      <p:sp>
        <p:nvSpPr>
          <p:cNvPr id="12" name="ZoneTexte 11">
            <a:extLst>
              <a:ext uri="{FF2B5EF4-FFF2-40B4-BE49-F238E27FC236}">
                <a16:creationId xmlns:a16="http://schemas.microsoft.com/office/drawing/2014/main" id="{3993B7A0-71A6-4676-686A-A9BE5A171818}"/>
              </a:ext>
            </a:extLst>
          </p:cNvPr>
          <p:cNvSpPr txBox="1"/>
          <p:nvPr/>
        </p:nvSpPr>
        <p:spPr>
          <a:xfrm>
            <a:off x="2185590" y="4111223"/>
            <a:ext cx="602430"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BA</a:t>
            </a:r>
          </a:p>
        </p:txBody>
      </p:sp>
      <p:sp>
        <p:nvSpPr>
          <p:cNvPr id="13" name="ZoneTexte 12">
            <a:extLst>
              <a:ext uri="{FF2B5EF4-FFF2-40B4-BE49-F238E27FC236}">
                <a16:creationId xmlns:a16="http://schemas.microsoft.com/office/drawing/2014/main" id="{D53ECB37-CC72-AE99-2302-217F6B45F64B}"/>
              </a:ext>
            </a:extLst>
          </p:cNvPr>
          <p:cNvSpPr txBox="1"/>
          <p:nvPr/>
        </p:nvSpPr>
        <p:spPr>
          <a:xfrm>
            <a:off x="5225524" y="4957796"/>
            <a:ext cx="729726"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CAC</a:t>
            </a:r>
          </a:p>
        </p:txBody>
      </p:sp>
      <p:sp>
        <p:nvSpPr>
          <p:cNvPr id="14" name="ZoneTexte 13">
            <a:extLst>
              <a:ext uri="{FF2B5EF4-FFF2-40B4-BE49-F238E27FC236}">
                <a16:creationId xmlns:a16="http://schemas.microsoft.com/office/drawing/2014/main" id="{939F55D6-85C9-B4FE-29E7-04B6FE3B1435}"/>
              </a:ext>
            </a:extLst>
          </p:cNvPr>
          <p:cNvSpPr txBox="1"/>
          <p:nvPr/>
        </p:nvSpPr>
        <p:spPr>
          <a:xfrm>
            <a:off x="1753502" y="4511333"/>
            <a:ext cx="1411041" cy="400110"/>
          </a:xfrm>
          <a:prstGeom prst="rect">
            <a:avLst/>
          </a:prstGeom>
          <a:solidFill>
            <a:schemeClr val="bg1"/>
          </a:solid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        BE</a:t>
            </a:r>
            <a:r>
              <a:rPr lang="fr-FR" sz="2000" dirty="0">
                <a:latin typeface="Calibri" panose="020F0502020204030204" pitchFamily="34" charset="0"/>
                <a:cs typeface="Calibri" panose="020F0502020204030204" pitchFamily="34" charset="0"/>
              </a:rPr>
              <a:t>=</a:t>
            </a:r>
            <a:r>
              <a:rPr lang="fr-FR" sz="2000" dirty="0">
                <a:solidFill>
                  <a:srgbClr val="FF0000"/>
                </a:solidFill>
                <a:latin typeface="Calibri" panose="020F0502020204030204" pitchFamily="34" charset="0"/>
                <a:cs typeface="Calibri" panose="020F0502020204030204" pitchFamily="34" charset="0"/>
              </a:rPr>
              <a:t>BD</a:t>
            </a:r>
          </a:p>
        </p:txBody>
      </p:sp>
      <mc:AlternateContent xmlns:mc="http://schemas.openxmlformats.org/markup-compatibility/2006" xmlns:a14="http://schemas.microsoft.com/office/drawing/2010/main">
        <mc:Choice Requires="a14">
          <p:sp>
            <p:nvSpPr>
              <p:cNvPr id="15" name="ZoneTexte 14">
                <a:extLst>
                  <a:ext uri="{FF2B5EF4-FFF2-40B4-BE49-F238E27FC236}">
                    <a16:creationId xmlns:a16="http://schemas.microsoft.com/office/drawing/2014/main" id="{E139B0C3-13E9-4566-B818-C4AA37D44E07}"/>
                  </a:ext>
                </a:extLst>
              </p:cNvPr>
              <p:cNvSpPr txBox="1"/>
              <p:nvPr/>
            </p:nvSpPr>
            <p:spPr>
              <a:xfrm>
                <a:off x="2603349" y="4919842"/>
                <a:ext cx="365761"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oMath>
                  </m:oMathPara>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15" name="ZoneTexte 14">
                <a:extLst>
                  <a:ext uri="{FF2B5EF4-FFF2-40B4-BE49-F238E27FC236}">
                    <a16:creationId xmlns:a16="http://schemas.microsoft.com/office/drawing/2014/main" id="{E139B0C3-13E9-4566-B818-C4AA37D44E07}"/>
                  </a:ext>
                </a:extLst>
              </p:cNvPr>
              <p:cNvSpPr txBox="1">
                <a:spLocks noRot="1" noChangeAspect="1" noMove="1" noResize="1" noEditPoints="1" noAdjustHandles="1" noChangeArrowheads="1" noChangeShapeType="1" noTextEdit="1"/>
              </p:cNvSpPr>
              <p:nvPr/>
            </p:nvSpPr>
            <p:spPr>
              <a:xfrm>
                <a:off x="2603349" y="4919842"/>
                <a:ext cx="365761" cy="400110"/>
              </a:xfrm>
              <a:prstGeom prst="rect">
                <a:avLst/>
              </a:prstGeom>
              <a:blipFill>
                <a:blip r:embed="rId5"/>
                <a:stretch>
                  <a:fillRect/>
                </a:stretch>
              </a:blipFill>
            </p:spPr>
            <p:txBody>
              <a:bodyPr/>
              <a:lstStyle/>
              <a:p>
                <a:r>
                  <a:rPr lang="fr-FR">
                    <a:noFill/>
                  </a:rPr>
                  <a:t> </a:t>
                </a:r>
              </a:p>
            </p:txBody>
          </p:sp>
        </mc:Fallback>
      </mc:AlternateContent>
      <p:sp>
        <p:nvSpPr>
          <p:cNvPr id="16" name="ZoneTexte 15">
            <a:extLst>
              <a:ext uri="{FF2B5EF4-FFF2-40B4-BE49-F238E27FC236}">
                <a16:creationId xmlns:a16="http://schemas.microsoft.com/office/drawing/2014/main" id="{D1667AD0-BA63-47AE-4B71-0339468F0072}"/>
              </a:ext>
            </a:extLst>
          </p:cNvPr>
          <p:cNvSpPr txBox="1"/>
          <p:nvPr/>
        </p:nvSpPr>
        <p:spPr>
          <a:xfrm>
            <a:off x="3164543" y="4054192"/>
            <a:ext cx="729726"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BC</a:t>
            </a:r>
          </a:p>
        </p:txBody>
      </p:sp>
    </p:spTree>
    <p:extLst>
      <p:ext uri="{BB962C8B-B14F-4D97-AF65-F5344CB8AC3E}">
        <p14:creationId xmlns:p14="http://schemas.microsoft.com/office/powerpoint/2010/main" val="1850189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1000"/>
                                        <p:tgtEl>
                                          <p:spTgt spid="16"/>
                                        </p:tgtEl>
                                      </p:cBhvr>
                                    </p:animEffect>
                                    <p:anim calcmode="lin" valueType="num">
                                      <p:cBhvr>
                                        <p:cTn id="25" dur="1000" fill="hold"/>
                                        <p:tgtEl>
                                          <p:spTgt spid="16"/>
                                        </p:tgtEl>
                                        <p:attrNameLst>
                                          <p:attrName>ppt_x</p:attrName>
                                        </p:attrNameLst>
                                      </p:cBhvr>
                                      <p:tavLst>
                                        <p:tav tm="0">
                                          <p:val>
                                            <p:strVal val="#ppt_x"/>
                                          </p:val>
                                        </p:tav>
                                        <p:tav tm="100000">
                                          <p:val>
                                            <p:strVal val="#ppt_x"/>
                                          </p:val>
                                        </p:tav>
                                      </p:tavLst>
                                    </p:anim>
                                    <p:anim calcmode="lin" valueType="num">
                                      <p:cBhvr>
                                        <p:cTn id="2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1000"/>
                                        <p:tgtEl>
                                          <p:spTgt spid="14"/>
                                        </p:tgtEl>
                                      </p:cBhvr>
                                    </p:animEffect>
                                    <p:anim calcmode="lin" valueType="num">
                                      <p:cBhvr>
                                        <p:cTn id="32" dur="1000" fill="hold"/>
                                        <p:tgtEl>
                                          <p:spTgt spid="14"/>
                                        </p:tgtEl>
                                        <p:attrNameLst>
                                          <p:attrName>ppt_x</p:attrName>
                                        </p:attrNameLst>
                                      </p:cBhvr>
                                      <p:tavLst>
                                        <p:tav tm="0">
                                          <p:val>
                                            <p:strVal val="#ppt_x"/>
                                          </p:val>
                                        </p:tav>
                                        <p:tav tm="100000">
                                          <p:val>
                                            <p:strVal val="#ppt_x"/>
                                          </p:val>
                                        </p:tav>
                                      </p:tavLst>
                                    </p:anim>
                                    <p:anim calcmode="lin" valueType="num">
                                      <p:cBhvr>
                                        <p:cTn id="3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1000"/>
                                        <p:tgtEl>
                                          <p:spTgt spid="13"/>
                                        </p:tgtEl>
                                      </p:cBhvr>
                                    </p:animEffect>
                                    <p:anim calcmode="lin" valueType="num">
                                      <p:cBhvr>
                                        <p:cTn id="39" dur="1000" fill="hold"/>
                                        <p:tgtEl>
                                          <p:spTgt spid="13"/>
                                        </p:tgtEl>
                                        <p:attrNameLst>
                                          <p:attrName>ppt_x</p:attrName>
                                        </p:attrNameLst>
                                      </p:cBhvr>
                                      <p:tavLst>
                                        <p:tav tm="0">
                                          <p:val>
                                            <p:strVal val="#ppt_x"/>
                                          </p:val>
                                        </p:tav>
                                        <p:tav tm="100000">
                                          <p:val>
                                            <p:strVal val="#ppt_x"/>
                                          </p:val>
                                        </p:tav>
                                      </p:tavLst>
                                    </p:anim>
                                    <p:anim calcmode="lin" valueType="num">
                                      <p:cBhvr>
                                        <p:cTn id="40" dur="1000" fill="hold"/>
                                        <p:tgtEl>
                                          <p:spTgt spid="13"/>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1000"/>
                                        <p:tgtEl>
                                          <p:spTgt spid="15"/>
                                        </p:tgtEl>
                                      </p:cBhvr>
                                    </p:animEffect>
                                    <p:anim calcmode="lin" valueType="num">
                                      <p:cBhvr>
                                        <p:cTn id="44" dur="1000" fill="hold"/>
                                        <p:tgtEl>
                                          <p:spTgt spid="15"/>
                                        </p:tgtEl>
                                        <p:attrNameLst>
                                          <p:attrName>ppt_x</p:attrName>
                                        </p:attrNameLst>
                                      </p:cBhvr>
                                      <p:tavLst>
                                        <p:tav tm="0">
                                          <p:val>
                                            <p:strVal val="#ppt_x"/>
                                          </p:val>
                                        </p:tav>
                                        <p:tav tm="100000">
                                          <p:val>
                                            <p:strVal val="#ppt_x"/>
                                          </p:val>
                                        </p:tav>
                                      </p:tavLst>
                                    </p:anim>
                                    <p:anim calcmode="lin" valueType="num">
                                      <p:cBhvr>
                                        <p:cTn id="4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animBg="1"/>
      <p:bldP spid="15" grpId="0"/>
      <p:bldP spid="16"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D77C2-599D-E7A5-BFCC-E2892E1CF8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61182A-0F5C-8FD9-CF46-3DB657C7EDE6}"/>
              </a:ext>
            </a:extLst>
          </p:cNvPr>
          <p:cNvSpPr>
            <a:spLocks noGrp="1"/>
          </p:cNvSpPr>
          <p:nvPr>
            <p:ph type="title"/>
          </p:nvPr>
        </p:nvSpPr>
        <p:spPr/>
        <p:txBody>
          <a:bodyPr/>
          <a:lstStyle/>
          <a:p>
            <a:r>
              <a:rPr lang="fr-FR" dirty="0"/>
              <a:t>Travaillez individuellement puis discutez en binômes vos réponses.</a:t>
            </a:r>
          </a:p>
        </p:txBody>
      </p:sp>
      <p:sp>
        <p:nvSpPr>
          <p:cNvPr id="3" name="Content Placeholder 2">
            <a:extLst>
              <a:ext uri="{FF2B5EF4-FFF2-40B4-BE49-F238E27FC236}">
                <a16:creationId xmlns:a16="http://schemas.microsoft.com/office/drawing/2014/main" id="{7B781973-6285-BD0E-B776-E797DD3229AC}"/>
              </a:ext>
            </a:extLst>
          </p:cNvPr>
          <p:cNvSpPr>
            <a:spLocks noGrp="1"/>
          </p:cNvSpPr>
          <p:nvPr>
            <p:ph sz="quarter" idx="11"/>
          </p:nvPr>
        </p:nvSpPr>
        <p:spPr/>
        <p:txBody>
          <a:bodyPr/>
          <a:lstStyle/>
          <a:p>
            <a:r>
              <a:rPr lang="fr-FR" dirty="0"/>
              <a:t>L'enseignant accorde 2 min au travail individuel puis une minute de discussion. Il circule pour contrôler et donner des indications en cas de besoin.</a:t>
            </a:r>
          </a:p>
        </p:txBody>
      </p:sp>
      <p:sp>
        <p:nvSpPr>
          <p:cNvPr id="5" name="Text Placeholder 4">
            <a:extLst>
              <a:ext uri="{FF2B5EF4-FFF2-40B4-BE49-F238E27FC236}">
                <a16:creationId xmlns:a16="http://schemas.microsoft.com/office/drawing/2014/main" id="{E37E7338-BD43-0BE2-A1EF-AE1785BCE09B}"/>
              </a:ext>
            </a:extLst>
          </p:cNvPr>
          <p:cNvSpPr>
            <a:spLocks noGrp="1"/>
          </p:cNvSpPr>
          <p:nvPr>
            <p:ph type="body" sz="quarter" idx="12"/>
          </p:nvPr>
        </p:nvSpPr>
        <p:spPr/>
        <p:txBody>
          <a:bodyPr/>
          <a:lstStyle/>
          <a:p>
            <a:r>
              <a:rPr lang="en-US" dirty="0"/>
              <a:t>Page 35</a:t>
            </a:r>
            <a:endParaRPr lang="fr-FR" dirty="0"/>
          </a:p>
        </p:txBody>
      </p:sp>
      <p:grpSp>
        <p:nvGrpSpPr>
          <p:cNvPr id="7" name="Groupe 6">
            <a:extLst>
              <a:ext uri="{FF2B5EF4-FFF2-40B4-BE49-F238E27FC236}">
                <a16:creationId xmlns:a16="http://schemas.microsoft.com/office/drawing/2014/main" id="{8B15B565-836D-B5A1-3D54-D1DA506ED8F4}"/>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5EC705AB-6F55-DA8C-832A-A498CC9B91C6}"/>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F3B407ED-0895-F44B-5CD2-D0B6A8CC09C1}"/>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6" name="Image 5" descr="Une image contenant texte, ligne, Police, diagramme&#10;&#10;Le contenu généré par l’IA peut être incorrect.">
            <a:extLst>
              <a:ext uri="{FF2B5EF4-FFF2-40B4-BE49-F238E27FC236}">
                <a16:creationId xmlns:a16="http://schemas.microsoft.com/office/drawing/2014/main" id="{FAAA9BB3-A6D1-3ABA-EE34-883CEB39A199}"/>
              </a:ext>
            </a:extLst>
          </p:cNvPr>
          <p:cNvPicPr>
            <a:picLocks noChangeAspect="1"/>
          </p:cNvPicPr>
          <p:nvPr/>
        </p:nvPicPr>
        <p:blipFill>
          <a:blip r:embed="rId4"/>
          <a:stretch>
            <a:fillRect/>
          </a:stretch>
        </p:blipFill>
        <p:spPr>
          <a:xfrm>
            <a:off x="479058" y="1738206"/>
            <a:ext cx="11068701" cy="3552642"/>
          </a:xfrm>
          <a:prstGeom prst="rect">
            <a:avLst/>
          </a:prstGeom>
        </p:spPr>
      </p:pic>
    </p:spTree>
    <p:extLst>
      <p:ext uri="{BB962C8B-B14F-4D97-AF65-F5344CB8AC3E}">
        <p14:creationId xmlns:p14="http://schemas.microsoft.com/office/powerpoint/2010/main" val="275587183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95AF5-38B8-1E76-D932-6BE239E166D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5B5F586-813E-EA38-8095-77391E581045}"/>
              </a:ext>
            </a:extLst>
          </p:cNvPr>
          <p:cNvSpPr>
            <a:spLocks noGrp="1"/>
          </p:cNvSpPr>
          <p:nvPr>
            <p:ph type="title"/>
          </p:nvPr>
        </p:nvSpPr>
        <p:spPr/>
        <p:txBody>
          <a:bodyPr/>
          <a:lstStyle/>
          <a:p>
            <a:r>
              <a:rPr lang="fr-FR" dirty="0"/>
              <a:t>Prenez la correction sur vos livrets.</a:t>
            </a:r>
          </a:p>
        </p:txBody>
      </p:sp>
      <p:sp>
        <p:nvSpPr>
          <p:cNvPr id="4" name="Espace réservé du contenu 3">
            <a:extLst>
              <a:ext uri="{FF2B5EF4-FFF2-40B4-BE49-F238E27FC236}">
                <a16:creationId xmlns:a16="http://schemas.microsoft.com/office/drawing/2014/main" id="{3C454299-368F-5859-C91A-1404C4665321}"/>
              </a:ext>
            </a:extLst>
          </p:cNvPr>
          <p:cNvSpPr>
            <a:spLocks noGrp="1"/>
          </p:cNvSpPr>
          <p:nvPr>
            <p:ph sz="quarter" idx="11"/>
          </p:nvPr>
        </p:nvSpPr>
        <p:spPr/>
        <p:txBody>
          <a:bodyPr/>
          <a:lstStyle/>
          <a:p>
            <a:r>
              <a:rPr lang="fr-FR" dirty="0">
                <a:solidFill>
                  <a:schemeClr val="bg1">
                    <a:lumMod val="65000"/>
                  </a:schemeClr>
                </a:solidFill>
              </a:rPr>
              <a:t>L'enseignant accorde 2 min au travail individuel puis une minute de discussion. Il circule pour contrôler et donner des indications en cas </a:t>
            </a:r>
            <a:r>
              <a:rPr lang="fr-FR" dirty="0">
                <a:solidFill>
                  <a:prstClr val="white">
                    <a:lumMod val="65000"/>
                  </a:prstClr>
                </a:solidFill>
              </a:rPr>
              <a:t>de besoin</a:t>
            </a:r>
            <a:r>
              <a:rPr lang="fr-FR" dirty="0">
                <a:solidFill>
                  <a:schemeClr val="bg1">
                    <a:lumMod val="65000"/>
                  </a:schemeClr>
                </a:solidFill>
              </a:rPr>
              <a:t>.</a:t>
            </a:r>
          </a:p>
        </p:txBody>
      </p:sp>
      <p:grpSp>
        <p:nvGrpSpPr>
          <p:cNvPr id="7" name="Groupe 6">
            <a:extLst>
              <a:ext uri="{FF2B5EF4-FFF2-40B4-BE49-F238E27FC236}">
                <a16:creationId xmlns:a16="http://schemas.microsoft.com/office/drawing/2014/main" id="{B59789CF-7181-AC08-BEAA-F49AE830D11D}"/>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8D998DCB-3380-E7A5-A0F4-7BE4589A0221}"/>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42CDBC81-B84C-6244-A654-8D92D4D04676}"/>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3" name="Image 2" descr="Une image contenant texte, ligne, Police, diagramme&#10;&#10;Le contenu généré par l’IA peut être incorrect.">
            <a:extLst>
              <a:ext uri="{FF2B5EF4-FFF2-40B4-BE49-F238E27FC236}">
                <a16:creationId xmlns:a16="http://schemas.microsoft.com/office/drawing/2014/main" id="{0FB7713A-6884-0EA5-7FC4-74B0E3D0588B}"/>
              </a:ext>
            </a:extLst>
          </p:cNvPr>
          <p:cNvPicPr>
            <a:picLocks noChangeAspect="1"/>
          </p:cNvPicPr>
          <p:nvPr/>
        </p:nvPicPr>
        <p:blipFill>
          <a:blip r:embed="rId4"/>
          <a:stretch>
            <a:fillRect/>
          </a:stretch>
        </p:blipFill>
        <p:spPr>
          <a:xfrm>
            <a:off x="479058" y="1738206"/>
            <a:ext cx="11068701" cy="3552642"/>
          </a:xfrm>
          <a:prstGeom prst="rect">
            <a:avLst/>
          </a:prstGeom>
        </p:spPr>
      </p:pic>
      <p:sp>
        <p:nvSpPr>
          <p:cNvPr id="5" name="ZoneTexte 4">
            <a:extLst>
              <a:ext uri="{FF2B5EF4-FFF2-40B4-BE49-F238E27FC236}">
                <a16:creationId xmlns:a16="http://schemas.microsoft.com/office/drawing/2014/main" id="{B5A42021-CCAA-BD2D-228E-6689578B6F85}"/>
              </a:ext>
            </a:extLst>
          </p:cNvPr>
          <p:cNvSpPr txBox="1"/>
          <p:nvPr/>
        </p:nvSpPr>
        <p:spPr>
          <a:xfrm>
            <a:off x="1701496" y="4045370"/>
            <a:ext cx="602430"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BAC</a:t>
            </a:r>
          </a:p>
        </p:txBody>
      </p:sp>
      <p:sp>
        <p:nvSpPr>
          <p:cNvPr id="6" name="ZoneTexte 5">
            <a:extLst>
              <a:ext uri="{FF2B5EF4-FFF2-40B4-BE49-F238E27FC236}">
                <a16:creationId xmlns:a16="http://schemas.microsoft.com/office/drawing/2014/main" id="{A01594F1-1F61-F7FF-C333-AF2F4C0F8C6F}"/>
              </a:ext>
            </a:extLst>
          </p:cNvPr>
          <p:cNvSpPr txBox="1"/>
          <p:nvPr/>
        </p:nvSpPr>
        <p:spPr>
          <a:xfrm>
            <a:off x="2680449" y="4056622"/>
            <a:ext cx="729726"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EDA</a:t>
            </a:r>
          </a:p>
        </p:txBody>
      </p:sp>
      <p:sp>
        <p:nvSpPr>
          <p:cNvPr id="10" name="ZoneTexte 9">
            <a:extLst>
              <a:ext uri="{FF2B5EF4-FFF2-40B4-BE49-F238E27FC236}">
                <a16:creationId xmlns:a16="http://schemas.microsoft.com/office/drawing/2014/main" id="{9E3A8E50-E141-A3BE-26A8-F3FC8E6F4568}"/>
              </a:ext>
            </a:extLst>
          </p:cNvPr>
          <p:cNvSpPr txBox="1"/>
          <p:nvPr/>
        </p:nvSpPr>
        <p:spPr>
          <a:xfrm>
            <a:off x="1701496" y="3607446"/>
            <a:ext cx="602430"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AB</a:t>
            </a:r>
          </a:p>
        </p:txBody>
      </p:sp>
      <p:sp>
        <p:nvSpPr>
          <p:cNvPr id="11" name="ZoneTexte 10">
            <a:extLst>
              <a:ext uri="{FF2B5EF4-FFF2-40B4-BE49-F238E27FC236}">
                <a16:creationId xmlns:a16="http://schemas.microsoft.com/office/drawing/2014/main" id="{F54E7A97-ADAB-FAC6-643D-463523A596CF}"/>
              </a:ext>
            </a:extLst>
          </p:cNvPr>
          <p:cNvSpPr txBox="1"/>
          <p:nvPr/>
        </p:nvSpPr>
        <p:spPr>
          <a:xfrm>
            <a:off x="2680449" y="3607446"/>
            <a:ext cx="729726"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DE</a:t>
            </a:r>
          </a:p>
        </p:txBody>
      </p:sp>
      <p:sp>
        <p:nvSpPr>
          <p:cNvPr id="12" name="ZoneTexte 11">
            <a:extLst>
              <a:ext uri="{FF2B5EF4-FFF2-40B4-BE49-F238E27FC236}">
                <a16:creationId xmlns:a16="http://schemas.microsoft.com/office/drawing/2014/main" id="{DDFC249C-AA73-2B04-0707-D757642E75E3}"/>
              </a:ext>
            </a:extLst>
          </p:cNvPr>
          <p:cNvSpPr txBox="1"/>
          <p:nvPr/>
        </p:nvSpPr>
        <p:spPr>
          <a:xfrm>
            <a:off x="1789348" y="3146655"/>
            <a:ext cx="602430"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AC</a:t>
            </a:r>
          </a:p>
        </p:txBody>
      </p:sp>
      <p:sp>
        <p:nvSpPr>
          <p:cNvPr id="13" name="ZoneTexte 12">
            <a:extLst>
              <a:ext uri="{FF2B5EF4-FFF2-40B4-BE49-F238E27FC236}">
                <a16:creationId xmlns:a16="http://schemas.microsoft.com/office/drawing/2014/main" id="{54A10DF0-5B3B-9F4C-46D9-319666A75FC3}"/>
              </a:ext>
            </a:extLst>
          </p:cNvPr>
          <p:cNvSpPr txBox="1"/>
          <p:nvPr/>
        </p:nvSpPr>
        <p:spPr>
          <a:xfrm>
            <a:off x="2768301" y="3146655"/>
            <a:ext cx="729726"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DF</a:t>
            </a:r>
          </a:p>
        </p:txBody>
      </p:sp>
      <p:sp>
        <p:nvSpPr>
          <p:cNvPr id="14" name="ZoneTexte 13">
            <a:extLst>
              <a:ext uri="{FF2B5EF4-FFF2-40B4-BE49-F238E27FC236}">
                <a16:creationId xmlns:a16="http://schemas.microsoft.com/office/drawing/2014/main" id="{9326F736-0F52-5701-739D-9BCF8BD06774}"/>
              </a:ext>
            </a:extLst>
          </p:cNvPr>
          <p:cNvSpPr txBox="1"/>
          <p:nvPr/>
        </p:nvSpPr>
        <p:spPr>
          <a:xfrm>
            <a:off x="2947595" y="4480819"/>
            <a:ext cx="2269864"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ne sont pas congrus</a:t>
            </a:r>
          </a:p>
        </p:txBody>
      </p:sp>
      <mc:AlternateContent xmlns:mc="http://schemas.openxmlformats.org/markup-compatibility/2006" xmlns:a14="http://schemas.microsoft.com/office/drawing/2010/main">
        <mc:Choice Requires="a14">
          <p:sp>
            <p:nvSpPr>
              <p:cNvPr id="15" name="ZoneTexte 14">
                <a:extLst>
                  <a:ext uri="{FF2B5EF4-FFF2-40B4-BE49-F238E27FC236}">
                    <a16:creationId xmlns:a16="http://schemas.microsoft.com/office/drawing/2014/main" id="{489D6F13-ED4D-E20E-5740-D52462BF38A5}"/>
                  </a:ext>
                </a:extLst>
              </p:cNvPr>
              <p:cNvSpPr txBox="1"/>
              <p:nvPr/>
            </p:nvSpPr>
            <p:spPr>
              <a:xfrm>
                <a:off x="5801954" y="4488236"/>
                <a:ext cx="2190977" cy="400110"/>
              </a:xfrm>
              <a:prstGeom prst="rect">
                <a:avLst/>
              </a:prstGeom>
              <a:noFill/>
            </p:spPr>
            <p:txBody>
              <a:bodyPr wrap="square" rtlCol="0">
                <a:spAutoFit/>
              </a:bodyPr>
              <a:lstStyle/>
              <a:p>
                <a14:m>
                  <m:oMath xmlns:m="http://schemas.openxmlformats.org/officeDocument/2006/math">
                    <m:r>
                      <a:rPr lang="fr-FR" sz="200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oMath>
                </a14:m>
                <a:r>
                  <a:rPr lang="fr-FR" sz="2000" dirty="0">
                    <a:solidFill>
                      <a:srgbClr val="FF0000"/>
                    </a:solidFill>
                    <a:latin typeface="Calibri" panose="020F0502020204030204" pitchFamily="34" charset="0"/>
                    <a:cs typeface="Calibri" panose="020F0502020204030204" pitchFamily="34" charset="0"/>
                  </a:rPr>
                  <a:t>BAC</a:t>
                </a:r>
                <a14:m>
                  <m:oMath xmlns:m="http://schemas.openxmlformats.org/officeDocument/2006/math">
                    <m:r>
                      <a:rPr lang="fr-FR" sz="200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oMath>
                </a14:m>
                <a:r>
                  <a:rPr lang="fr-FR" sz="2000" dirty="0">
                    <a:solidFill>
                      <a:srgbClr val="FF0000"/>
                    </a:solidFill>
                    <a:latin typeface="Calibri" panose="020F0502020204030204" pitchFamily="34" charset="0"/>
                    <a:cs typeface="Calibri" panose="020F0502020204030204" pitchFamily="34" charset="0"/>
                  </a:rPr>
                  <a:t> </a:t>
                </a:r>
                <a14:m>
                  <m:oMath xmlns:m="http://schemas.openxmlformats.org/officeDocument/2006/math">
                    <m:r>
                      <a:rPr lang="fr-FR" sz="2000" i="1">
                        <a:solidFill>
                          <a:srgbClr val="FF0000"/>
                        </a:solidFill>
                        <a:latin typeface="Cambria Math" panose="02040503050406030204" pitchFamily="18" charset="0"/>
                        <a:ea typeface="Cambria Math" panose="02040503050406030204" pitchFamily="18" charset="0"/>
                        <a:cs typeface="Calibri" panose="020F0502020204030204" pitchFamily="34" charset="0"/>
                      </a:rPr>
                      <m:t>∠ </m:t>
                    </m:r>
                  </m:oMath>
                </a14:m>
                <a:r>
                  <a:rPr lang="fr-FR" sz="2000" dirty="0">
                    <a:solidFill>
                      <a:srgbClr val="FF0000"/>
                    </a:solidFill>
                    <a:latin typeface="Calibri" panose="020F0502020204030204" pitchFamily="34" charset="0"/>
                    <a:cs typeface="Calibri" panose="020F0502020204030204" pitchFamily="34" charset="0"/>
                  </a:rPr>
                  <a:t>EDA</a:t>
                </a:r>
              </a:p>
            </p:txBody>
          </p:sp>
        </mc:Choice>
        <mc:Fallback xmlns="">
          <p:sp>
            <p:nvSpPr>
              <p:cNvPr id="15" name="ZoneTexte 14">
                <a:extLst>
                  <a:ext uri="{FF2B5EF4-FFF2-40B4-BE49-F238E27FC236}">
                    <a16:creationId xmlns:a16="http://schemas.microsoft.com/office/drawing/2014/main" id="{489D6F13-ED4D-E20E-5740-D52462BF38A5}"/>
                  </a:ext>
                </a:extLst>
              </p:cNvPr>
              <p:cNvSpPr txBox="1">
                <a:spLocks noRot="1" noChangeAspect="1" noMove="1" noResize="1" noEditPoints="1" noAdjustHandles="1" noChangeArrowheads="1" noChangeShapeType="1" noTextEdit="1"/>
              </p:cNvSpPr>
              <p:nvPr/>
            </p:nvSpPr>
            <p:spPr>
              <a:xfrm>
                <a:off x="5801954" y="4488236"/>
                <a:ext cx="2190977" cy="400110"/>
              </a:xfrm>
              <a:prstGeom prst="rect">
                <a:avLst/>
              </a:prstGeom>
              <a:blipFill>
                <a:blip r:embed="rId5"/>
                <a:stretch>
                  <a:fillRect t="-7576" b="-25758"/>
                </a:stretch>
              </a:blipFill>
            </p:spPr>
            <p:txBody>
              <a:bodyPr/>
              <a:lstStyle/>
              <a:p>
                <a:r>
                  <a:rPr lang="fr-FR">
                    <a:noFill/>
                  </a:rPr>
                  <a:t> </a:t>
                </a:r>
              </a:p>
            </p:txBody>
          </p:sp>
        </mc:Fallback>
      </mc:AlternateContent>
    </p:spTree>
    <p:extLst>
      <p:ext uri="{BB962C8B-B14F-4D97-AF65-F5344CB8AC3E}">
        <p14:creationId xmlns:p14="http://schemas.microsoft.com/office/powerpoint/2010/main" val="2748213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1000"/>
                                        <p:tgtEl>
                                          <p:spTgt spid="5"/>
                                        </p:tgtEl>
                                      </p:cBhvr>
                                    </p:animEffect>
                                    <p:anim calcmode="lin" valueType="num">
                                      <p:cBhvr>
                                        <p:cTn id="32" dur="1000" fill="hold"/>
                                        <p:tgtEl>
                                          <p:spTgt spid="5"/>
                                        </p:tgtEl>
                                        <p:attrNameLst>
                                          <p:attrName>ppt_x</p:attrName>
                                        </p:attrNameLst>
                                      </p:cBhvr>
                                      <p:tavLst>
                                        <p:tav tm="0">
                                          <p:val>
                                            <p:strVal val="#ppt_x"/>
                                          </p:val>
                                        </p:tav>
                                        <p:tav tm="100000">
                                          <p:val>
                                            <p:strVal val="#ppt_x"/>
                                          </p:val>
                                        </p:tav>
                                      </p:tavLst>
                                    </p:anim>
                                    <p:anim calcmode="lin" valueType="num">
                                      <p:cBhvr>
                                        <p:cTn id="33" dur="1000" fill="hold"/>
                                        <p:tgtEl>
                                          <p:spTgt spid="5"/>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1000"/>
                                        <p:tgtEl>
                                          <p:spTgt spid="6"/>
                                        </p:tgtEl>
                                      </p:cBhvr>
                                    </p:animEffect>
                                    <p:anim calcmode="lin" valueType="num">
                                      <p:cBhvr>
                                        <p:cTn id="37" dur="1000" fill="hold"/>
                                        <p:tgtEl>
                                          <p:spTgt spid="6"/>
                                        </p:tgtEl>
                                        <p:attrNameLst>
                                          <p:attrName>ppt_x</p:attrName>
                                        </p:attrNameLst>
                                      </p:cBhvr>
                                      <p:tavLst>
                                        <p:tav tm="0">
                                          <p:val>
                                            <p:strVal val="#ppt_x"/>
                                          </p:val>
                                        </p:tav>
                                        <p:tav tm="100000">
                                          <p:val>
                                            <p:strVal val="#ppt_x"/>
                                          </p:val>
                                        </p:tav>
                                      </p:tavLst>
                                    </p:anim>
                                    <p:anim calcmode="lin" valueType="num">
                                      <p:cBhvr>
                                        <p:cTn id="3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1000"/>
                                        <p:tgtEl>
                                          <p:spTgt spid="14"/>
                                        </p:tgtEl>
                                      </p:cBhvr>
                                    </p:animEffect>
                                    <p:anim calcmode="lin" valueType="num">
                                      <p:cBhvr>
                                        <p:cTn id="44" dur="1000" fill="hold"/>
                                        <p:tgtEl>
                                          <p:spTgt spid="14"/>
                                        </p:tgtEl>
                                        <p:attrNameLst>
                                          <p:attrName>ppt_x</p:attrName>
                                        </p:attrNameLst>
                                      </p:cBhvr>
                                      <p:tavLst>
                                        <p:tav tm="0">
                                          <p:val>
                                            <p:strVal val="#ppt_x"/>
                                          </p:val>
                                        </p:tav>
                                        <p:tav tm="100000">
                                          <p:val>
                                            <p:strVal val="#ppt_x"/>
                                          </p:val>
                                        </p:tav>
                                      </p:tavLst>
                                    </p:anim>
                                    <p:anim calcmode="lin" valueType="num">
                                      <p:cBhvr>
                                        <p:cTn id="45" dur="1000" fill="hold"/>
                                        <p:tgtEl>
                                          <p:spTgt spid="14"/>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1000"/>
                                        <p:tgtEl>
                                          <p:spTgt spid="15"/>
                                        </p:tgtEl>
                                      </p:cBhvr>
                                    </p:animEffect>
                                    <p:anim calcmode="lin" valueType="num">
                                      <p:cBhvr>
                                        <p:cTn id="49" dur="1000" fill="hold"/>
                                        <p:tgtEl>
                                          <p:spTgt spid="15"/>
                                        </p:tgtEl>
                                        <p:attrNameLst>
                                          <p:attrName>ppt_x</p:attrName>
                                        </p:attrNameLst>
                                      </p:cBhvr>
                                      <p:tavLst>
                                        <p:tav tm="0">
                                          <p:val>
                                            <p:strVal val="#ppt_x"/>
                                          </p:val>
                                        </p:tav>
                                        <p:tav tm="100000">
                                          <p:val>
                                            <p:strVal val="#ppt_x"/>
                                          </p:val>
                                        </p:tav>
                                      </p:tavLst>
                                    </p:anim>
                                    <p:anim calcmode="lin" valueType="num">
                                      <p:cBhvr>
                                        <p:cTn id="5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0" grpId="0"/>
      <p:bldP spid="11" grpId="0"/>
      <p:bldP spid="12" grpId="0"/>
      <p:bldP spid="13" grpId="0"/>
      <p:bldP spid="14" grpId="0"/>
      <p:bldP spid="15"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915EDF-9F2E-4806-BDF5-4E27FF2B3058}"/>
              </a:ext>
            </a:extLst>
          </p:cNvPr>
          <p:cNvSpPr>
            <a:spLocks noGrp="1"/>
          </p:cNvSpPr>
          <p:nvPr>
            <p:ph type="body" sz="quarter" idx="10"/>
          </p:nvPr>
        </p:nvSpPr>
        <p:spPr/>
        <p:txBody>
          <a:bodyPr>
            <a:normAutofit fontScale="92500" lnSpcReduction="10000"/>
          </a:bodyPr>
          <a:lstStyle/>
          <a:p>
            <a:r>
              <a:rPr lang="en-US" dirty="0"/>
              <a:t>7 min</a:t>
            </a:r>
            <a:endParaRPr lang="fr-FR" dirty="0"/>
          </a:p>
        </p:txBody>
      </p:sp>
    </p:spTree>
    <p:extLst>
      <p:ext uri="{BB962C8B-B14F-4D97-AF65-F5344CB8AC3E}">
        <p14:creationId xmlns:p14="http://schemas.microsoft.com/office/powerpoint/2010/main" val="39216336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Google Shape;286;p29">
            <a:extLst>
              <a:ext uri="{FF2B5EF4-FFF2-40B4-BE49-F238E27FC236}">
                <a16:creationId xmlns:a16="http://schemas.microsoft.com/office/drawing/2014/main" id="{ABDCD58E-FB84-201F-97D0-4B520E132A8C}"/>
              </a:ext>
            </a:extLst>
          </p:cNvPr>
          <p:cNvSpPr/>
          <p:nvPr/>
        </p:nvSpPr>
        <p:spPr>
          <a:xfrm>
            <a:off x="3126176" y="1732141"/>
            <a:ext cx="8145605"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defRPr/>
            </a:pPr>
            <a:endParaRPr lang="fr-FR" sz="2000" dirty="0">
              <a:solidFill>
                <a:prstClr val="black"/>
              </a:solidFill>
              <a:latin typeface="Calibri" panose="020F0502020204030204" pitchFamily="34" charset="0"/>
              <a:cs typeface="Calibri" panose="020F0502020204030204" pitchFamily="34" charset="0"/>
              <a:sym typeface="Arial"/>
            </a:endParaRPr>
          </a:p>
        </p:txBody>
      </p:sp>
      <p:sp>
        <p:nvSpPr>
          <p:cNvPr id="15" name="Google Shape;289;p29">
            <a:extLst>
              <a:ext uri="{FF2B5EF4-FFF2-40B4-BE49-F238E27FC236}">
                <a16:creationId xmlns:a16="http://schemas.microsoft.com/office/drawing/2014/main" id="{85F375F5-004F-F064-1F4E-54D59B70D8FA}"/>
              </a:ext>
            </a:extLst>
          </p:cNvPr>
          <p:cNvSpPr/>
          <p:nvPr/>
        </p:nvSpPr>
        <p:spPr>
          <a:xfrm>
            <a:off x="1322800" y="2613865"/>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sz="2000" dirty="0">
              <a:solidFill>
                <a:prstClr val="black"/>
              </a:solidFill>
              <a:latin typeface="Calibri" panose="020F0502020204030204" pitchFamily="34" charset="0"/>
              <a:cs typeface="Calibri" panose="020F0502020204030204" pitchFamily="34" charset="0"/>
              <a:sym typeface="Arial"/>
            </a:endParaRPr>
          </a:p>
        </p:txBody>
      </p:sp>
      <p:sp>
        <p:nvSpPr>
          <p:cNvPr id="16" name="Google Shape;291;p29">
            <a:extLst>
              <a:ext uri="{FF2B5EF4-FFF2-40B4-BE49-F238E27FC236}">
                <a16:creationId xmlns:a16="http://schemas.microsoft.com/office/drawing/2014/main" id="{ADD5BB2C-B97C-AC7F-2FD4-315C808D858B}"/>
              </a:ext>
            </a:extLst>
          </p:cNvPr>
          <p:cNvSpPr/>
          <p:nvPr/>
        </p:nvSpPr>
        <p:spPr>
          <a:xfrm>
            <a:off x="1310801" y="4350563"/>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sz="2400" b="1" dirty="0">
              <a:solidFill>
                <a:prstClr val="black"/>
              </a:solidFill>
              <a:latin typeface="Calibri" panose="020F0502020204030204" pitchFamily="34" charset="0"/>
              <a:cs typeface="Calibri" panose="020F0502020204030204" pitchFamily="34" charset="0"/>
              <a:sym typeface="Arial"/>
            </a:endParaRPr>
          </a:p>
        </p:txBody>
      </p:sp>
      <p:sp>
        <p:nvSpPr>
          <p:cNvPr id="17" name="Google Shape;293;p29">
            <a:extLst>
              <a:ext uri="{FF2B5EF4-FFF2-40B4-BE49-F238E27FC236}">
                <a16:creationId xmlns:a16="http://schemas.microsoft.com/office/drawing/2014/main" id="{EE321337-206A-A690-7375-D168168C42F0}"/>
              </a:ext>
            </a:extLst>
          </p:cNvPr>
          <p:cNvSpPr/>
          <p:nvPr/>
        </p:nvSpPr>
        <p:spPr>
          <a:xfrm>
            <a:off x="1322800" y="3495589"/>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sz="2000" dirty="0">
              <a:solidFill>
                <a:prstClr val="black"/>
              </a:solidFill>
              <a:latin typeface="Calibri" panose="020F0502020204030204" pitchFamily="34" charset="0"/>
              <a:cs typeface="Calibri" panose="020F0502020204030204" pitchFamily="34" charset="0"/>
              <a:sym typeface="Arial"/>
            </a:endParaRPr>
          </a:p>
        </p:txBody>
      </p:sp>
      <p:sp>
        <p:nvSpPr>
          <p:cNvPr id="18" name="Google Shape;291;p29">
            <a:extLst>
              <a:ext uri="{FF2B5EF4-FFF2-40B4-BE49-F238E27FC236}">
                <a16:creationId xmlns:a16="http://schemas.microsoft.com/office/drawing/2014/main" id="{C292A691-6A85-6748-2155-87E370E3EA1E}"/>
              </a:ext>
            </a:extLst>
          </p:cNvPr>
          <p:cNvSpPr/>
          <p:nvPr/>
        </p:nvSpPr>
        <p:spPr>
          <a:xfrm>
            <a:off x="1322800" y="5988449"/>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defRPr sz="1800" b="0" i="0" u="none" strike="noStrike" kern="0" cap="none" spc="0" baseline="0">
                <a:solidFill>
                  <a:srgbClr val="000000"/>
                </a:solidFill>
                <a:uFillTx/>
              </a:defRPr>
            </a:pPr>
            <a:endParaRPr lang="fr-FR" sz="2000" kern="0" dirty="0">
              <a:solidFill>
                <a:prstClr val="white">
                  <a:lumMod val="50000"/>
                </a:prstClr>
              </a:solidFill>
              <a:latin typeface="Calibri" panose="020F0502020204030204" pitchFamily="34" charset="0"/>
              <a:ea typeface="Calibri"/>
              <a:cs typeface="Calibri" panose="020F0502020204030204" pitchFamily="34" charset="0"/>
              <a:sym typeface="Arial"/>
            </a:endParaRPr>
          </a:p>
        </p:txBody>
      </p:sp>
      <p:sp>
        <p:nvSpPr>
          <p:cNvPr id="19" name="Google Shape;289;p29">
            <a:extLst>
              <a:ext uri="{FF2B5EF4-FFF2-40B4-BE49-F238E27FC236}">
                <a16:creationId xmlns:a16="http://schemas.microsoft.com/office/drawing/2014/main" id="{4017964E-FA83-761C-86B1-3E5647955B13}"/>
              </a:ext>
            </a:extLst>
          </p:cNvPr>
          <p:cNvSpPr/>
          <p:nvPr/>
        </p:nvSpPr>
        <p:spPr>
          <a:xfrm>
            <a:off x="1342224" y="1732144"/>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sz="2000" dirty="0">
              <a:solidFill>
                <a:prstClr val="black"/>
              </a:solidFill>
              <a:latin typeface="Calibri" panose="020F0502020204030204" pitchFamily="34" charset="0"/>
              <a:cs typeface="Calibri" panose="020F0502020204030204" pitchFamily="34" charset="0"/>
              <a:sym typeface="Arial"/>
            </a:endParaRPr>
          </a:p>
        </p:txBody>
      </p:sp>
      <p:sp>
        <p:nvSpPr>
          <p:cNvPr id="20" name="Google Shape;292;p29">
            <a:extLst>
              <a:ext uri="{FF2B5EF4-FFF2-40B4-BE49-F238E27FC236}">
                <a16:creationId xmlns:a16="http://schemas.microsoft.com/office/drawing/2014/main" id="{D06668B3-CDDA-352E-AEE0-24A484BF68E6}"/>
              </a:ext>
            </a:extLst>
          </p:cNvPr>
          <p:cNvSpPr/>
          <p:nvPr/>
        </p:nvSpPr>
        <p:spPr>
          <a:xfrm>
            <a:off x="3167037" y="2595431"/>
            <a:ext cx="81119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sz="2000" dirty="0">
              <a:solidFill>
                <a:prstClr val="black"/>
              </a:solidFill>
              <a:latin typeface="Calibri" panose="020F0502020204030204" pitchFamily="34" charset="0"/>
              <a:cs typeface="Calibri" panose="020F0502020204030204" pitchFamily="34" charset="0"/>
              <a:sym typeface="Arial"/>
            </a:endParaRPr>
          </a:p>
        </p:txBody>
      </p:sp>
      <p:sp>
        <p:nvSpPr>
          <p:cNvPr id="21" name="Google Shape;292;p29">
            <a:extLst>
              <a:ext uri="{FF2B5EF4-FFF2-40B4-BE49-F238E27FC236}">
                <a16:creationId xmlns:a16="http://schemas.microsoft.com/office/drawing/2014/main" id="{A4B2D5EF-B2D1-FD9E-B26A-6CC6935619CF}"/>
              </a:ext>
            </a:extLst>
          </p:cNvPr>
          <p:cNvSpPr/>
          <p:nvPr/>
        </p:nvSpPr>
        <p:spPr>
          <a:xfrm>
            <a:off x="3167035" y="3495589"/>
            <a:ext cx="81119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endParaRPr lang="fr-FR" sz="2000" kern="0" dirty="0">
              <a:solidFill>
                <a:prstClr val="white">
                  <a:lumMod val="50000"/>
                </a:prstClr>
              </a:solidFill>
              <a:latin typeface="Calibri" panose="020F0502020204030204" pitchFamily="34" charset="0"/>
              <a:ea typeface="Calibri"/>
              <a:cs typeface="Calibri" panose="020F0502020204030204" pitchFamily="34" charset="0"/>
              <a:sym typeface="Arial"/>
            </a:endParaRPr>
          </a:p>
        </p:txBody>
      </p:sp>
      <p:sp>
        <p:nvSpPr>
          <p:cNvPr id="22" name="Google Shape;292;p29">
            <a:extLst>
              <a:ext uri="{FF2B5EF4-FFF2-40B4-BE49-F238E27FC236}">
                <a16:creationId xmlns:a16="http://schemas.microsoft.com/office/drawing/2014/main" id="{1345C3FC-2AC4-C7BA-A11F-5818CA7455A4}"/>
              </a:ext>
            </a:extLst>
          </p:cNvPr>
          <p:cNvSpPr/>
          <p:nvPr/>
        </p:nvSpPr>
        <p:spPr>
          <a:xfrm>
            <a:off x="3167035" y="5988449"/>
            <a:ext cx="81107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000000"/>
            </a:solidFill>
            <a:prstDash val="solid"/>
            <a:miter/>
          </a:ln>
        </p:spPr>
        <p:txBody>
          <a:bodyPr vert="horz" wrap="square" lIns="68571" tIns="34271" rIns="68571" bIns="34271" anchor="ctr" anchorCtr="0" compatLnSpc="1">
            <a:noAutofit/>
          </a:bodyPr>
          <a:lstStyle/>
          <a:p>
            <a:pPr algn="ctr" defTabSz="685783">
              <a:defRPr/>
            </a:pPr>
            <a:endParaRPr lang="fr-FR" sz="2000" dirty="0">
              <a:solidFill>
                <a:prstClr val="white">
                  <a:lumMod val="50000"/>
                </a:prstClr>
              </a:solidFill>
              <a:latin typeface="Calibri" panose="020F0502020204030204" pitchFamily="34" charset="0"/>
              <a:cs typeface="Calibri" panose="020F0502020204030204" pitchFamily="34" charset="0"/>
              <a:sym typeface="Arial"/>
            </a:endParaRPr>
          </a:p>
        </p:txBody>
      </p:sp>
      <p:sp>
        <p:nvSpPr>
          <p:cNvPr id="23" name="Google Shape;292;p29">
            <a:extLst>
              <a:ext uri="{FF2B5EF4-FFF2-40B4-BE49-F238E27FC236}">
                <a16:creationId xmlns:a16="http://schemas.microsoft.com/office/drawing/2014/main" id="{BF8E1DED-2DE7-54AB-A58D-2A5E90AF3AD5}"/>
              </a:ext>
            </a:extLst>
          </p:cNvPr>
          <p:cNvSpPr/>
          <p:nvPr/>
        </p:nvSpPr>
        <p:spPr>
          <a:xfrm>
            <a:off x="3117281" y="4346573"/>
            <a:ext cx="814850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endParaRPr lang="fr-FR" sz="2000" kern="0" dirty="0">
              <a:solidFill>
                <a:prstClr val="white">
                  <a:lumMod val="50000"/>
                </a:prstClr>
              </a:solidFill>
              <a:latin typeface="Calibri" panose="020F0502020204030204" pitchFamily="34" charset="0"/>
              <a:ea typeface="Calibri"/>
              <a:cs typeface="Calibri" panose="020F0502020204030204" pitchFamily="34" charset="0"/>
              <a:sym typeface="Arial"/>
            </a:endParaRPr>
          </a:p>
        </p:txBody>
      </p:sp>
      <p:sp>
        <p:nvSpPr>
          <p:cNvPr id="33" name="Text Placeholder 30">
            <a:extLst>
              <a:ext uri="{FF2B5EF4-FFF2-40B4-BE49-F238E27FC236}">
                <a16:creationId xmlns:a16="http://schemas.microsoft.com/office/drawing/2014/main" id="{74B77D63-73E9-1593-011E-46752471AACE}"/>
              </a:ext>
            </a:extLst>
          </p:cNvPr>
          <p:cNvSpPr txBox="1">
            <a:spLocks/>
          </p:cNvSpPr>
          <p:nvPr/>
        </p:nvSpPr>
        <p:spPr>
          <a:xfrm>
            <a:off x="1342224" y="1731987"/>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r>
              <a:rPr lang="fr-FR" b="1" dirty="0">
                <a:solidFill>
                  <a:prstClr val="black"/>
                </a:solidFill>
                <a:sym typeface="Arial"/>
              </a:rPr>
              <a:t>Tâche 2</a:t>
            </a:r>
          </a:p>
        </p:txBody>
      </p:sp>
      <p:sp>
        <p:nvSpPr>
          <p:cNvPr id="34" name="Text Placeholder 30">
            <a:extLst>
              <a:ext uri="{FF2B5EF4-FFF2-40B4-BE49-F238E27FC236}">
                <a16:creationId xmlns:a16="http://schemas.microsoft.com/office/drawing/2014/main" id="{5A5473BC-EC26-52C1-01CB-9DB741F8195B}"/>
              </a:ext>
            </a:extLst>
          </p:cNvPr>
          <p:cNvSpPr txBox="1">
            <a:spLocks/>
          </p:cNvSpPr>
          <p:nvPr/>
        </p:nvSpPr>
        <p:spPr>
          <a:xfrm>
            <a:off x="1321651" y="2622932"/>
            <a:ext cx="1227600" cy="734400"/>
          </a:xfrm>
          <a:prstGeom prst="rect">
            <a:avLst/>
          </a:pr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defPPr>
              <a:defRPr lang="fr-FR"/>
            </a:defPPr>
            <a:lvl1pPr algn="ctr" defTabSz="914377">
              <a:defRPr sz="2000" b="0" i="0" u="none" strike="noStrike" kern="0" cap="none" spc="0" baseline="0">
                <a:solidFill>
                  <a:prstClr val="white">
                    <a:lumMod val="50000"/>
                  </a:prstClr>
                </a:solidFill>
                <a:uFillTx/>
                <a:latin typeface="Calibri" panose="020F0502020204030204" pitchFamily="34" charset="0"/>
                <a:ea typeface="Calibri"/>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ym typeface="Arial"/>
              </a:rPr>
              <a:t>Tâche 3</a:t>
            </a:r>
          </a:p>
        </p:txBody>
      </p:sp>
      <p:sp>
        <p:nvSpPr>
          <p:cNvPr id="35" name="Text Placeholder 30">
            <a:extLst>
              <a:ext uri="{FF2B5EF4-FFF2-40B4-BE49-F238E27FC236}">
                <a16:creationId xmlns:a16="http://schemas.microsoft.com/office/drawing/2014/main" id="{73E5BBA2-961A-BE45-24C4-7E95127A3713}"/>
              </a:ext>
            </a:extLst>
          </p:cNvPr>
          <p:cNvSpPr txBox="1">
            <a:spLocks/>
          </p:cNvSpPr>
          <p:nvPr/>
        </p:nvSpPr>
        <p:spPr>
          <a:xfrm>
            <a:off x="1321651" y="3494242"/>
            <a:ext cx="1227600" cy="734400"/>
          </a:xfrm>
          <a:prstGeom prst="rect">
            <a:avLst/>
          </a:pr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defPPr>
              <a:defRPr lang="fr-FR"/>
            </a:defPPr>
            <a:lvl1pPr algn="ctr" defTabSz="914377">
              <a:defRPr sz="2000" b="0" i="0" u="none" strike="noStrike" kern="0" cap="none" spc="0" baseline="0">
                <a:solidFill>
                  <a:prstClr val="white">
                    <a:lumMod val="50000"/>
                  </a:prstClr>
                </a:solidFill>
                <a:uFillTx/>
                <a:latin typeface="Calibri" panose="020F0502020204030204" pitchFamily="34" charset="0"/>
                <a:ea typeface="Calibri"/>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ym typeface="Arial"/>
              </a:rPr>
              <a:t>Tâche 4</a:t>
            </a:r>
          </a:p>
        </p:txBody>
      </p:sp>
      <p:sp>
        <p:nvSpPr>
          <p:cNvPr id="36" name="Text Placeholder 30">
            <a:extLst>
              <a:ext uri="{FF2B5EF4-FFF2-40B4-BE49-F238E27FC236}">
                <a16:creationId xmlns:a16="http://schemas.microsoft.com/office/drawing/2014/main" id="{5F879908-CFB2-F5B3-9CE2-A65F5F3E6223}"/>
              </a:ext>
            </a:extLst>
          </p:cNvPr>
          <p:cNvSpPr txBox="1">
            <a:spLocks/>
          </p:cNvSpPr>
          <p:nvPr/>
        </p:nvSpPr>
        <p:spPr>
          <a:xfrm>
            <a:off x="3133380" y="1731987"/>
            <a:ext cx="8144401"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r>
              <a:rPr lang="fr-FR" b="1" dirty="0">
                <a:solidFill>
                  <a:prstClr val="black"/>
                </a:solidFill>
                <a:sym typeface="Arial"/>
              </a:rPr>
              <a:t>Vérifier si deux triangles sont congrus en comparant un angle et deux côtés (CAC)</a:t>
            </a:r>
          </a:p>
        </p:txBody>
      </p:sp>
      <p:sp>
        <p:nvSpPr>
          <p:cNvPr id="37" name="Text Placeholder 30">
            <a:extLst>
              <a:ext uri="{FF2B5EF4-FFF2-40B4-BE49-F238E27FC236}">
                <a16:creationId xmlns:a16="http://schemas.microsoft.com/office/drawing/2014/main" id="{E5613986-D276-9B3C-5DB2-6BC9EC6464B6}"/>
              </a:ext>
            </a:extLst>
          </p:cNvPr>
          <p:cNvSpPr txBox="1">
            <a:spLocks/>
          </p:cNvSpPr>
          <p:nvPr/>
        </p:nvSpPr>
        <p:spPr>
          <a:xfrm>
            <a:off x="3167034" y="2610870"/>
            <a:ext cx="8110747" cy="734400"/>
          </a:xfrm>
          <a:prstGeom prst="rect">
            <a:avLst/>
          </a:pr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defPPr>
              <a:defRPr lang="fr-FR"/>
            </a:defPPr>
            <a:lvl1pPr algn="ctr" defTabSz="914377">
              <a:defRPr sz="2000" b="0" i="0" u="none" strike="noStrike" kern="0" cap="none" spc="0" baseline="0">
                <a:solidFill>
                  <a:prstClr val="white">
                    <a:lumMod val="50000"/>
                  </a:prstClr>
                </a:solidFill>
                <a:uFillTx/>
                <a:latin typeface="Calibri" panose="020F0502020204030204" pitchFamily="34" charset="0"/>
                <a:ea typeface="Calibri"/>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ym typeface="Arial"/>
              </a:rPr>
              <a:t>Vérifier si deux triangles sont congrus en comparant leurs côtés deux à deux (CCC)</a:t>
            </a:r>
          </a:p>
        </p:txBody>
      </p:sp>
      <p:sp>
        <p:nvSpPr>
          <p:cNvPr id="38" name="Text Placeholder 30">
            <a:extLst>
              <a:ext uri="{FF2B5EF4-FFF2-40B4-BE49-F238E27FC236}">
                <a16:creationId xmlns:a16="http://schemas.microsoft.com/office/drawing/2014/main" id="{EBDE91BD-63FD-5B1F-6DD1-B92C2E29D06E}"/>
              </a:ext>
            </a:extLst>
          </p:cNvPr>
          <p:cNvSpPr txBox="1">
            <a:spLocks/>
          </p:cNvSpPr>
          <p:nvPr/>
        </p:nvSpPr>
        <p:spPr>
          <a:xfrm>
            <a:off x="3167034" y="3497922"/>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defTabSz="914377">
              <a:defRPr/>
            </a:pPr>
            <a:r>
              <a:rPr lang="fr-FR" kern="0" dirty="0">
                <a:solidFill>
                  <a:prstClr val="white">
                    <a:lumMod val="50000"/>
                  </a:prstClr>
                </a:solidFill>
                <a:ea typeface="Calibri"/>
                <a:sym typeface="Arial"/>
              </a:rPr>
              <a:t>Démontrer la congruence de deux triangles</a:t>
            </a:r>
          </a:p>
        </p:txBody>
      </p:sp>
      <p:sp>
        <p:nvSpPr>
          <p:cNvPr id="39" name="Text Placeholder 30">
            <a:extLst>
              <a:ext uri="{FF2B5EF4-FFF2-40B4-BE49-F238E27FC236}">
                <a16:creationId xmlns:a16="http://schemas.microsoft.com/office/drawing/2014/main" id="{003CB01F-606F-7259-7741-B876022F6CA7}"/>
              </a:ext>
            </a:extLst>
          </p:cNvPr>
          <p:cNvSpPr txBox="1">
            <a:spLocks/>
          </p:cNvSpPr>
          <p:nvPr/>
        </p:nvSpPr>
        <p:spPr>
          <a:xfrm>
            <a:off x="1309652" y="4350563"/>
            <a:ext cx="1227600" cy="734400"/>
          </a:xfrm>
          <a:prstGeom prst="rect">
            <a:avLst/>
          </a:pr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defPPr>
              <a:defRPr lang="fr-FR"/>
            </a:defPPr>
            <a:lvl1pPr algn="ctr" defTabSz="914377">
              <a:defRPr sz="2000" b="0" i="0" u="none" strike="noStrike" kern="0" cap="none" spc="0" baseline="0">
                <a:solidFill>
                  <a:prstClr val="white">
                    <a:lumMod val="50000"/>
                  </a:prstClr>
                </a:solidFill>
                <a:uFillTx/>
                <a:latin typeface="Calibri" panose="020F0502020204030204" pitchFamily="34" charset="0"/>
                <a:ea typeface="Calibri"/>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ym typeface="Arial"/>
              </a:rPr>
              <a:t>Tâche 5</a:t>
            </a:r>
          </a:p>
        </p:txBody>
      </p:sp>
      <p:sp>
        <p:nvSpPr>
          <p:cNvPr id="57" name="Text Placeholder 56">
            <a:extLst>
              <a:ext uri="{FF2B5EF4-FFF2-40B4-BE49-F238E27FC236}">
                <a16:creationId xmlns:a16="http://schemas.microsoft.com/office/drawing/2014/main" id="{E5BB8188-B4EF-6660-AB63-219894C8D82B}"/>
              </a:ext>
            </a:extLst>
          </p:cNvPr>
          <p:cNvSpPr txBox="1">
            <a:spLocks/>
          </p:cNvSpPr>
          <p:nvPr/>
        </p:nvSpPr>
        <p:spPr>
          <a:xfrm>
            <a:off x="1321651" y="5987454"/>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t>Tâche</a:t>
            </a:r>
            <a:r>
              <a:rPr lang="en-US" dirty="0"/>
              <a:t> 1</a:t>
            </a:r>
            <a:endParaRPr lang="fr-FR" dirty="0"/>
          </a:p>
        </p:txBody>
      </p:sp>
      <p:sp>
        <p:nvSpPr>
          <p:cNvPr id="58" name="Text Placeholder 56">
            <a:extLst>
              <a:ext uri="{FF2B5EF4-FFF2-40B4-BE49-F238E27FC236}">
                <a16:creationId xmlns:a16="http://schemas.microsoft.com/office/drawing/2014/main" id="{DEA8D192-0ACB-D289-1C7C-02D71D351638}"/>
              </a:ext>
            </a:extLst>
          </p:cNvPr>
          <p:cNvSpPr txBox="1">
            <a:spLocks/>
          </p:cNvSpPr>
          <p:nvPr/>
        </p:nvSpPr>
        <p:spPr>
          <a:xfrm>
            <a:off x="3167034" y="5987454"/>
            <a:ext cx="8109547" cy="734400"/>
          </a:xfrm>
          <a:prstGeom prst="rect">
            <a:avLst/>
          </a:prstGeom>
        </p:spPr>
        <p:txBody>
          <a:bodyPr anchor="ctr"/>
          <a:lstStyle>
            <a:lvl1pPr marL="228600" indent="-228600" algn="ctr" defTabSz="685783"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defTabSz="914377" fontAlgn="auto">
              <a:lnSpc>
                <a:spcPct val="100000"/>
              </a:lnSpc>
              <a:spcBef>
                <a:spcPts val="0"/>
              </a:spcBef>
              <a:spcAft>
                <a:spcPts val="0"/>
              </a:spcAft>
              <a:buClrTx/>
              <a:buSzTx/>
              <a:buFontTx/>
              <a:buNone/>
              <a:tabLst/>
              <a:defRPr/>
            </a:pPr>
            <a:r>
              <a:rPr lang="fr-FR" kern="0" dirty="0">
                <a:solidFill>
                  <a:prstClr val="white">
                    <a:lumMod val="50000"/>
                  </a:prstClr>
                </a:solidFill>
                <a:ea typeface="Calibri"/>
                <a:sym typeface="Arial"/>
              </a:rPr>
              <a:t>Appliquer la propriété des angles à la base d’un triangle isocèle</a:t>
            </a:r>
          </a:p>
        </p:txBody>
      </p:sp>
      <p:sp>
        <p:nvSpPr>
          <p:cNvPr id="59" name="Text Placeholder 30">
            <a:extLst>
              <a:ext uri="{FF2B5EF4-FFF2-40B4-BE49-F238E27FC236}">
                <a16:creationId xmlns:a16="http://schemas.microsoft.com/office/drawing/2014/main" id="{FC010466-58C6-D15B-C6EC-229C11D5FFF2}"/>
              </a:ext>
            </a:extLst>
          </p:cNvPr>
          <p:cNvSpPr txBox="1">
            <a:spLocks/>
          </p:cNvSpPr>
          <p:nvPr/>
        </p:nvSpPr>
        <p:spPr>
          <a:xfrm>
            <a:off x="3121381" y="4347568"/>
            <a:ext cx="8150400" cy="734400"/>
          </a:xfrm>
          <a:prstGeom prst="rect">
            <a:avLst/>
          </a:prstGeom>
        </p:spPr>
        <p:txBody>
          <a:bodyPr anchor="ct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defTabSz="914377">
              <a:defRPr/>
            </a:pPr>
            <a:r>
              <a:rPr lang="fr-FR" sz="2000" b="0" kern="0" dirty="0">
                <a:solidFill>
                  <a:prstClr val="white">
                    <a:lumMod val="50000"/>
                  </a:prstClr>
                </a:solidFill>
                <a:ea typeface="Calibri"/>
                <a:sym typeface="Arial"/>
              </a:rPr>
              <a:t>Démontrer l’égalité des distances ou des angles</a:t>
            </a:r>
          </a:p>
        </p:txBody>
      </p:sp>
      <p:sp>
        <p:nvSpPr>
          <p:cNvPr id="2" name="Rectangle 1">
            <a:extLst>
              <a:ext uri="{FF2B5EF4-FFF2-40B4-BE49-F238E27FC236}">
                <a16:creationId xmlns:a16="http://schemas.microsoft.com/office/drawing/2014/main" id="{767A23C4-D780-85A9-B4F6-2D4A366C8042}"/>
              </a:ext>
            </a:extLst>
          </p:cNvPr>
          <p:cNvSpPr/>
          <p:nvPr/>
        </p:nvSpPr>
        <p:spPr>
          <a:xfrm>
            <a:off x="954072" y="999561"/>
            <a:ext cx="10321337" cy="554477"/>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189"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rPr>
              <a:t>Leçon 7                              Congruence </a:t>
            </a:r>
            <a:r>
              <a:rPr kumimoji="0" lang="fr-FR" sz="2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sym typeface="Arial"/>
              </a:rPr>
              <a:t>des triangles</a:t>
            </a:r>
          </a:p>
        </p:txBody>
      </p:sp>
      <p:sp>
        <p:nvSpPr>
          <p:cNvPr id="3" name="Text Placeholder 30">
            <a:extLst>
              <a:ext uri="{FF2B5EF4-FFF2-40B4-BE49-F238E27FC236}">
                <a16:creationId xmlns:a16="http://schemas.microsoft.com/office/drawing/2014/main" id="{B919A8D5-7A60-1DF0-A11F-014DF54081FA}"/>
              </a:ext>
            </a:extLst>
          </p:cNvPr>
          <p:cNvSpPr txBox="1">
            <a:spLocks/>
          </p:cNvSpPr>
          <p:nvPr/>
        </p:nvSpPr>
        <p:spPr>
          <a:xfrm>
            <a:off x="962580" y="999481"/>
            <a:ext cx="10321200" cy="554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800" b="1"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2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4" name="Rectangle 3">
            <a:extLst>
              <a:ext uri="{FF2B5EF4-FFF2-40B4-BE49-F238E27FC236}">
                <a16:creationId xmlns:a16="http://schemas.microsoft.com/office/drawing/2014/main" id="{91B87667-2153-E519-2F28-1F04B4574637}"/>
              </a:ext>
            </a:extLst>
          </p:cNvPr>
          <p:cNvSpPr/>
          <p:nvPr/>
        </p:nvSpPr>
        <p:spPr>
          <a:xfrm>
            <a:off x="960998" y="5277155"/>
            <a:ext cx="10321337" cy="554477"/>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189"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sym typeface="Arial"/>
              </a:rPr>
              <a:t>Leçon 8                             Triangles particuliers</a:t>
            </a:r>
          </a:p>
        </p:txBody>
      </p:sp>
      <p:sp>
        <p:nvSpPr>
          <p:cNvPr id="5" name="Text Placeholder 30">
            <a:extLst>
              <a:ext uri="{FF2B5EF4-FFF2-40B4-BE49-F238E27FC236}">
                <a16:creationId xmlns:a16="http://schemas.microsoft.com/office/drawing/2014/main" id="{13CAC9BB-9090-B152-F36F-5886571D383E}"/>
              </a:ext>
            </a:extLst>
          </p:cNvPr>
          <p:cNvSpPr txBox="1">
            <a:spLocks/>
          </p:cNvSpPr>
          <p:nvPr/>
        </p:nvSpPr>
        <p:spPr>
          <a:xfrm>
            <a:off x="969506" y="5277075"/>
            <a:ext cx="10321200" cy="554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800" b="1"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2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1333520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ED51A-7629-BA79-27C9-0C95BD6D388F}"/>
              </a:ext>
            </a:extLst>
          </p:cNvPr>
          <p:cNvSpPr>
            <a:spLocks noGrp="1"/>
          </p:cNvSpPr>
          <p:nvPr>
            <p:ph type="title"/>
          </p:nvPr>
        </p:nvSpPr>
        <p:spPr/>
        <p:txBody>
          <a:bodyPr/>
          <a:lstStyle/>
          <a:p>
            <a:r>
              <a:rPr lang="fr-FR" dirty="0">
                <a:latin typeface="Calibri" panose="020F0502020204030204"/>
              </a:rPr>
              <a:t>Prenez votre livret et votre crayon, puis répondez individuellement aux exercices. Vous avez 10 min</a:t>
            </a:r>
            <a:endParaRPr lang="fr-FR" dirty="0"/>
          </a:p>
        </p:txBody>
      </p:sp>
      <p:sp>
        <p:nvSpPr>
          <p:cNvPr id="3" name="Content Placeholder 2">
            <a:extLst>
              <a:ext uri="{FF2B5EF4-FFF2-40B4-BE49-F238E27FC236}">
                <a16:creationId xmlns:a16="http://schemas.microsoft.com/office/drawing/2014/main" id="{851E842B-82E6-0B07-32A8-B667ABE3410F}"/>
              </a:ext>
            </a:extLst>
          </p:cNvPr>
          <p:cNvSpPr>
            <a:spLocks noGrp="1"/>
          </p:cNvSpPr>
          <p:nvPr>
            <p:ph sz="quarter" idx="11"/>
          </p:nvPr>
        </p:nvSpPr>
        <p:spPr/>
        <p:txBody>
          <a:bodyPr/>
          <a:lstStyle/>
          <a:p>
            <a:r>
              <a:rPr lang="fr-FR" dirty="0"/>
              <a:t>L’enseignant vérifie les productions des élèves, donne une aide individuelle en cas de difficulté et oriente les élèves ayant terminé vers le défi.</a:t>
            </a:r>
          </a:p>
        </p:txBody>
      </p:sp>
      <p:sp>
        <p:nvSpPr>
          <p:cNvPr id="5" name="Text Placeholder 4">
            <a:extLst>
              <a:ext uri="{FF2B5EF4-FFF2-40B4-BE49-F238E27FC236}">
                <a16:creationId xmlns:a16="http://schemas.microsoft.com/office/drawing/2014/main" id="{2127A3CD-6572-6BF7-DB44-4FCF2FFC0FA5}"/>
              </a:ext>
            </a:extLst>
          </p:cNvPr>
          <p:cNvSpPr>
            <a:spLocks noGrp="1"/>
          </p:cNvSpPr>
          <p:nvPr>
            <p:ph type="body" sz="quarter" idx="12"/>
          </p:nvPr>
        </p:nvSpPr>
        <p:spPr/>
        <p:txBody>
          <a:bodyPr/>
          <a:lstStyle/>
          <a:p>
            <a:r>
              <a:rPr lang="en-US" dirty="0"/>
              <a:t>Page 35</a:t>
            </a:r>
            <a:endParaRPr lang="fr-FR" dirty="0"/>
          </a:p>
        </p:txBody>
      </p:sp>
      <p:pic>
        <p:nvPicPr>
          <p:cNvPr id="6" name="Image 5" descr="Une image contenant texte, ligne, diagramme, capture d’écran&#10;&#10;Le contenu généré par l’IA peut être incorrect.">
            <a:extLst>
              <a:ext uri="{FF2B5EF4-FFF2-40B4-BE49-F238E27FC236}">
                <a16:creationId xmlns:a16="http://schemas.microsoft.com/office/drawing/2014/main" id="{990497D0-F250-4607-46A0-D389A18E84FF}"/>
              </a:ext>
            </a:extLst>
          </p:cNvPr>
          <p:cNvPicPr>
            <a:picLocks noChangeAspect="1"/>
          </p:cNvPicPr>
          <p:nvPr/>
        </p:nvPicPr>
        <p:blipFill>
          <a:blip r:embed="rId2"/>
          <a:stretch>
            <a:fillRect/>
          </a:stretch>
        </p:blipFill>
        <p:spPr>
          <a:xfrm>
            <a:off x="781833" y="1827835"/>
            <a:ext cx="10151997" cy="3476711"/>
          </a:xfrm>
          <a:prstGeom prst="rect">
            <a:avLst/>
          </a:prstGeom>
        </p:spPr>
      </p:pic>
    </p:spTree>
    <p:extLst>
      <p:ext uri="{BB962C8B-B14F-4D97-AF65-F5344CB8AC3E}">
        <p14:creationId xmlns:p14="http://schemas.microsoft.com/office/powerpoint/2010/main" val="19466346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8F702D-E31E-41F6-A9F2-0110C6999E93}"/>
              </a:ext>
            </a:extLst>
          </p:cNvPr>
          <p:cNvSpPr>
            <a:spLocks noGrp="1"/>
          </p:cNvSpPr>
          <p:nvPr>
            <p:ph type="title"/>
          </p:nvPr>
        </p:nvSpPr>
        <p:spPr/>
        <p:txBody>
          <a:bodyPr/>
          <a:lstStyle/>
          <a:p>
            <a:r>
              <a:rPr lang="fr-FR" dirty="0"/>
              <a:t>Le temps est terminé. Voyons ensemble la solution des exercices.</a:t>
            </a:r>
          </a:p>
        </p:txBody>
      </p:sp>
      <p:sp>
        <p:nvSpPr>
          <p:cNvPr id="4" name="Espace réservé du contenu 3">
            <a:extLst>
              <a:ext uri="{FF2B5EF4-FFF2-40B4-BE49-F238E27FC236}">
                <a16:creationId xmlns:a16="http://schemas.microsoft.com/office/drawing/2014/main" id="{2BCE28B2-1622-6E99-568F-1EFFB62345DF}"/>
              </a:ext>
            </a:extLst>
          </p:cNvPr>
          <p:cNvSpPr>
            <a:spLocks noGrp="1"/>
          </p:cNvSpPr>
          <p:nvPr>
            <p:ph sz="quarter" idx="11"/>
          </p:nvPr>
        </p:nvSpPr>
        <p:spPr/>
        <p:txBody>
          <a:bodyPr/>
          <a:lstStyle/>
          <a:p>
            <a:r>
              <a:rPr lang="fr-FR" dirty="0"/>
              <a:t>L’enseignant accorde 5 min pour donner l’occasion aux élèves de présenter leurs productions et corrige au tableau.</a:t>
            </a:r>
          </a:p>
        </p:txBody>
      </p:sp>
      <p:sp>
        <p:nvSpPr>
          <p:cNvPr id="6" name="Rectangle 5">
            <a:extLst>
              <a:ext uri="{FF2B5EF4-FFF2-40B4-BE49-F238E27FC236}">
                <a16:creationId xmlns:a16="http://schemas.microsoft.com/office/drawing/2014/main" id="{52E72CE3-C657-21C6-3C34-9BEB31750C24}"/>
              </a:ext>
            </a:extLst>
          </p:cNvPr>
          <p:cNvSpPr/>
          <p:nvPr/>
        </p:nvSpPr>
        <p:spPr>
          <a:xfrm>
            <a:off x="4663973" y="1864949"/>
            <a:ext cx="3054554" cy="707886"/>
          </a:xfrm>
          <a:prstGeom prst="rect">
            <a:avLst/>
          </a:prstGeom>
        </p:spPr>
        <p:txBody>
          <a:bodyPr wrap="none">
            <a:spAutoFit/>
          </a:bodyPr>
          <a:lstStyle/>
          <a:p>
            <a:r>
              <a:rPr lang="fr-FR" sz="4000" b="1" dirty="0"/>
              <a:t>Temps Écoulé</a:t>
            </a:r>
          </a:p>
        </p:txBody>
      </p:sp>
      <p:pic>
        <p:nvPicPr>
          <p:cNvPr id="7" name="Picture 3">
            <a:extLst>
              <a:ext uri="{FF2B5EF4-FFF2-40B4-BE49-F238E27FC236}">
                <a16:creationId xmlns:a16="http://schemas.microsoft.com/office/drawing/2014/main" id="{E7F5F7DD-76DF-C28B-AB8E-C5D7DAFA8309}"/>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Tree>
    <p:extLst>
      <p:ext uri="{BB962C8B-B14F-4D97-AF65-F5344CB8AC3E}">
        <p14:creationId xmlns:p14="http://schemas.microsoft.com/office/powerpoint/2010/main" val="10137991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8B1F65-01C9-1E82-3B29-C068CFA644D2}"/>
              </a:ext>
            </a:extLst>
          </p:cNvPr>
          <p:cNvSpPr>
            <a:spLocks noGrp="1"/>
          </p:cNvSpPr>
          <p:nvPr>
            <p:ph type="body" sz="quarter" idx="10"/>
          </p:nvPr>
        </p:nvSpPr>
        <p:spPr/>
        <p:txBody>
          <a:bodyPr>
            <a:normAutofit fontScale="92500" lnSpcReduction="10000"/>
          </a:bodyPr>
          <a:lstStyle/>
          <a:p>
            <a:endParaRPr lang="fr-FR"/>
          </a:p>
        </p:txBody>
      </p:sp>
    </p:spTree>
    <p:extLst>
      <p:ext uri="{BB962C8B-B14F-4D97-AF65-F5344CB8AC3E}">
        <p14:creationId xmlns:p14="http://schemas.microsoft.com/office/powerpoint/2010/main" val="389595180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7A4F21-B259-EC76-81CE-7DE57DB98EE0}"/>
              </a:ext>
            </a:extLst>
          </p:cNvPr>
          <p:cNvSpPr>
            <a:spLocks noGrp="1"/>
          </p:cNvSpPr>
          <p:nvPr>
            <p:ph type="title"/>
          </p:nvPr>
        </p:nvSpPr>
        <p:spPr/>
        <p:txBody>
          <a:bodyPr/>
          <a:lstStyle/>
          <a:p>
            <a:r>
              <a:rPr lang="fr-FR" dirty="0"/>
              <a:t>Qui peut me dire ce que nous avons appris aujourd’hui? </a:t>
            </a:r>
          </a:p>
        </p:txBody>
      </p:sp>
      <p:sp>
        <p:nvSpPr>
          <p:cNvPr id="4" name="Espace réservé du contenu 3">
            <a:extLst>
              <a:ext uri="{FF2B5EF4-FFF2-40B4-BE49-F238E27FC236}">
                <a16:creationId xmlns:a16="http://schemas.microsoft.com/office/drawing/2014/main" id="{69F4C205-12FE-CEDD-318F-09E78E64FF1F}"/>
              </a:ext>
            </a:extLst>
          </p:cNvPr>
          <p:cNvSpPr>
            <a:spLocks noGrp="1"/>
          </p:cNvSpPr>
          <p:nvPr>
            <p:ph sz="quarter" idx="11"/>
          </p:nvPr>
        </p:nvSpPr>
        <p:spPr/>
        <p:txBody>
          <a:bodyPr/>
          <a:lstStyle/>
          <a:p>
            <a:endParaRPr lang="fr-FR"/>
          </a:p>
        </p:txBody>
      </p:sp>
      <p:pic>
        <p:nvPicPr>
          <p:cNvPr id="6" name="Content Placeholder 5" descr="A cartoon character leaning on a question mark&#10;&#10;AI-generated content may be incorrect.">
            <a:extLst>
              <a:ext uri="{FF2B5EF4-FFF2-40B4-BE49-F238E27FC236}">
                <a16:creationId xmlns:a16="http://schemas.microsoft.com/office/drawing/2014/main" id="{6AD1D3F8-1CDC-7248-5FEC-0D554A729A16}"/>
              </a:ext>
            </a:extLst>
          </p:cNvPr>
          <p:cNvPicPr>
            <a:picLocks noGrp="1" noChangeAspect="1"/>
          </p:cNvPicPr>
          <p:nvPr>
            <p:ph sz="quarter" idx="10"/>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973115" y="1306115"/>
            <a:ext cx="4245769" cy="4245769"/>
          </a:xfrm>
        </p:spPr>
      </p:pic>
    </p:spTree>
    <p:extLst>
      <p:ext uri="{BB962C8B-B14F-4D97-AF65-F5344CB8AC3E}">
        <p14:creationId xmlns:p14="http://schemas.microsoft.com/office/powerpoint/2010/main" val="8922180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190B16-579C-FAA2-EB79-8D627E3241DB}"/>
              </a:ext>
            </a:extLst>
          </p:cNvPr>
          <p:cNvSpPr>
            <a:spLocks noGrp="1"/>
          </p:cNvSpPr>
          <p:nvPr>
            <p:ph type="title"/>
          </p:nvPr>
        </p:nvSpPr>
        <p:spPr/>
        <p:txBody>
          <a:bodyPr/>
          <a:lstStyle/>
          <a:p>
            <a:r>
              <a:rPr lang="fr-FR" dirty="0"/>
              <a:t>Dans cette séance nous avons appris comment vérifier si deux triangles sont congrus en utilisant le critère (CAC)</a:t>
            </a:r>
          </a:p>
        </p:txBody>
      </p:sp>
      <p:sp>
        <p:nvSpPr>
          <p:cNvPr id="4" name="Espace réservé du contenu 3">
            <a:extLst>
              <a:ext uri="{FF2B5EF4-FFF2-40B4-BE49-F238E27FC236}">
                <a16:creationId xmlns:a16="http://schemas.microsoft.com/office/drawing/2014/main" id="{3A1B7982-BEB1-2B9F-D93A-EEFBE215EBA3}"/>
              </a:ext>
            </a:extLst>
          </p:cNvPr>
          <p:cNvSpPr>
            <a:spLocks noGrp="1"/>
          </p:cNvSpPr>
          <p:nvPr>
            <p:ph sz="quarter" idx="11"/>
          </p:nvPr>
        </p:nvSpPr>
        <p:spPr/>
        <p:txBody>
          <a:bodyPr/>
          <a:lstStyle/>
          <a:p>
            <a:r>
              <a:rPr lang="fr-FR" dirty="0"/>
              <a:t>L’enseignant donne un rappel de la séance.</a:t>
            </a:r>
          </a:p>
        </p:txBody>
      </p:sp>
      <p:pic>
        <p:nvPicPr>
          <p:cNvPr id="3" name="Image 8">
            <a:extLst>
              <a:ext uri="{FF2B5EF4-FFF2-40B4-BE49-F238E27FC236}">
                <a16:creationId xmlns:a16="http://schemas.microsoft.com/office/drawing/2014/main" id="{3696F571-E77A-2B69-0A3B-0C63C6C8AE98}"/>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6" name="Image 5" descr="Une image contenant ligne, diagramme, Police, Tracé&#10;&#10;Le contenu généré par l’IA peut être incorrect.">
            <a:extLst>
              <a:ext uri="{FF2B5EF4-FFF2-40B4-BE49-F238E27FC236}">
                <a16:creationId xmlns:a16="http://schemas.microsoft.com/office/drawing/2014/main" id="{E8602090-3D35-B92D-D484-9B70590AEBEA}"/>
              </a:ext>
            </a:extLst>
          </p:cNvPr>
          <p:cNvPicPr>
            <a:picLocks noChangeAspect="1"/>
          </p:cNvPicPr>
          <p:nvPr/>
        </p:nvPicPr>
        <p:blipFill>
          <a:blip r:embed="rId3"/>
          <a:stretch>
            <a:fillRect/>
          </a:stretch>
        </p:blipFill>
        <p:spPr>
          <a:xfrm>
            <a:off x="6096000" y="1757164"/>
            <a:ext cx="5250635" cy="1951651"/>
          </a:xfrm>
          <a:prstGeom prst="rect">
            <a:avLst/>
          </a:prstGeom>
        </p:spPr>
      </p:pic>
      <p:pic>
        <p:nvPicPr>
          <p:cNvPr id="8" name="Image 7" descr="Une image contenant texte, Police, blanc, diagramme&#10;&#10;Le contenu généré par l’IA peut être incorrect.">
            <a:extLst>
              <a:ext uri="{FF2B5EF4-FFF2-40B4-BE49-F238E27FC236}">
                <a16:creationId xmlns:a16="http://schemas.microsoft.com/office/drawing/2014/main" id="{5C2D8613-42D5-02CC-66E7-A6C388203978}"/>
              </a:ext>
            </a:extLst>
          </p:cNvPr>
          <p:cNvPicPr>
            <a:picLocks noChangeAspect="1"/>
          </p:cNvPicPr>
          <p:nvPr/>
        </p:nvPicPr>
        <p:blipFill>
          <a:blip r:embed="rId4"/>
          <a:stretch>
            <a:fillRect/>
          </a:stretch>
        </p:blipFill>
        <p:spPr>
          <a:xfrm>
            <a:off x="2200306" y="2107978"/>
            <a:ext cx="2437087" cy="1060034"/>
          </a:xfrm>
          <a:prstGeom prst="rect">
            <a:avLst/>
          </a:prstGeom>
        </p:spPr>
      </p:pic>
      <p:pic>
        <p:nvPicPr>
          <p:cNvPr id="10" name="Image 9">
            <a:extLst>
              <a:ext uri="{FF2B5EF4-FFF2-40B4-BE49-F238E27FC236}">
                <a16:creationId xmlns:a16="http://schemas.microsoft.com/office/drawing/2014/main" id="{FCB9EF29-74D5-E725-D587-E6CE431E4025}"/>
              </a:ext>
            </a:extLst>
          </p:cNvPr>
          <p:cNvPicPr>
            <a:picLocks noChangeAspect="1"/>
          </p:cNvPicPr>
          <p:nvPr/>
        </p:nvPicPr>
        <p:blipFill>
          <a:blip r:embed="rId5"/>
          <a:stretch>
            <a:fillRect/>
          </a:stretch>
        </p:blipFill>
        <p:spPr>
          <a:xfrm>
            <a:off x="2071214" y="3689989"/>
            <a:ext cx="3298984" cy="326927"/>
          </a:xfrm>
          <a:prstGeom prst="rect">
            <a:avLst/>
          </a:prstGeom>
        </p:spPr>
      </p:pic>
    </p:spTree>
    <p:extLst>
      <p:ext uri="{BB962C8B-B14F-4D97-AF65-F5344CB8AC3E}">
        <p14:creationId xmlns:p14="http://schemas.microsoft.com/office/powerpoint/2010/main" val="2826302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5B001E-AE73-78FE-41EA-0A162EDC7EB5}"/>
              </a:ext>
            </a:extLst>
          </p:cNvPr>
          <p:cNvSpPr>
            <a:spLocks noGrp="1"/>
          </p:cNvSpPr>
          <p:nvPr>
            <p:ph type="title"/>
          </p:nvPr>
        </p:nvSpPr>
        <p:spPr/>
        <p:txBody>
          <a:bodyPr/>
          <a:lstStyle/>
          <a:p>
            <a:r>
              <a:rPr lang="fr-FR" dirty="0"/>
              <a:t>Voici l’exercice à faire à la maison pour la séance prochaine.</a:t>
            </a:r>
          </a:p>
        </p:txBody>
      </p:sp>
      <p:sp>
        <p:nvSpPr>
          <p:cNvPr id="4" name="Espace réservé du contenu 3">
            <a:extLst>
              <a:ext uri="{FF2B5EF4-FFF2-40B4-BE49-F238E27FC236}">
                <a16:creationId xmlns:a16="http://schemas.microsoft.com/office/drawing/2014/main" id="{6E2F889E-E50C-4F58-F23F-45CD8C1E5E1D}"/>
              </a:ext>
            </a:extLst>
          </p:cNvPr>
          <p:cNvSpPr>
            <a:spLocks noGrp="1"/>
          </p:cNvSpPr>
          <p:nvPr>
            <p:ph sz="quarter" idx="11"/>
          </p:nvPr>
        </p:nvSpPr>
        <p:spPr/>
        <p:txBody>
          <a:bodyPr/>
          <a:lstStyle/>
          <a:p>
            <a:r>
              <a:rPr lang="fr-FR" dirty="0"/>
              <a:t>L’enseignant incite les élèves à faire l’exercice à la maison, puis clôt la séance..</a:t>
            </a:r>
          </a:p>
        </p:txBody>
      </p:sp>
      <p:pic>
        <p:nvPicPr>
          <p:cNvPr id="5" name="Image 4" descr="Une image contenant texte, capture d’écran, ligne, Police&#10;&#10;Le contenu généré par l’IA peut être incorrect.">
            <a:extLst>
              <a:ext uri="{FF2B5EF4-FFF2-40B4-BE49-F238E27FC236}">
                <a16:creationId xmlns:a16="http://schemas.microsoft.com/office/drawing/2014/main" id="{F930DE32-DCD6-E08A-2927-019F2467FAD0}"/>
              </a:ext>
            </a:extLst>
          </p:cNvPr>
          <p:cNvPicPr>
            <a:picLocks noChangeAspect="1"/>
          </p:cNvPicPr>
          <p:nvPr/>
        </p:nvPicPr>
        <p:blipFill>
          <a:blip r:embed="rId2"/>
          <a:stretch>
            <a:fillRect/>
          </a:stretch>
        </p:blipFill>
        <p:spPr>
          <a:xfrm>
            <a:off x="957262" y="1917779"/>
            <a:ext cx="10277475" cy="3643924"/>
          </a:xfrm>
          <a:prstGeom prst="rect">
            <a:avLst/>
          </a:prstGeom>
        </p:spPr>
      </p:pic>
    </p:spTree>
    <p:extLst>
      <p:ext uri="{BB962C8B-B14F-4D97-AF65-F5344CB8AC3E}">
        <p14:creationId xmlns:p14="http://schemas.microsoft.com/office/powerpoint/2010/main" val="412495279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19508-8181-16DD-B1BF-ACE788E4BF0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E83FABB-2A66-C371-78CF-555BC47FDCCD}"/>
              </a:ext>
            </a:extLst>
          </p:cNvPr>
          <p:cNvSpPr>
            <a:spLocks noGrp="1"/>
          </p:cNvSpPr>
          <p:nvPr>
            <p:ph type="title"/>
          </p:nvPr>
        </p:nvSpPr>
        <p:spPr/>
        <p:txBody>
          <a:bodyPr/>
          <a:lstStyle/>
          <a:p>
            <a:r>
              <a:rPr lang="fr-FR" i="1" dirty="0">
                <a:solidFill>
                  <a:prstClr val="black"/>
                </a:solidFill>
                <a:latin typeface="Calibri" panose="020F0502020204030204"/>
              </a:rPr>
              <a:t> C’est la fin de notre séance. N’oubliez pas de réviser votre leçon.</a:t>
            </a:r>
          </a:p>
        </p:txBody>
      </p:sp>
      <p:sp>
        <p:nvSpPr>
          <p:cNvPr id="4" name="Espace réservé du contenu 3">
            <a:extLst>
              <a:ext uri="{FF2B5EF4-FFF2-40B4-BE49-F238E27FC236}">
                <a16:creationId xmlns:a16="http://schemas.microsoft.com/office/drawing/2014/main" id="{6292E3E0-C9A7-842B-A7BD-C0569196BCB0}"/>
              </a:ext>
            </a:extLst>
          </p:cNvPr>
          <p:cNvSpPr>
            <a:spLocks noGrp="1"/>
          </p:cNvSpPr>
          <p:nvPr>
            <p:ph sz="quarter" idx="11"/>
          </p:nvPr>
        </p:nvSpPr>
        <p:spPr/>
        <p:txBody>
          <a:bodyPr/>
          <a:lstStyle/>
          <a:p>
            <a:r>
              <a:rPr lang="fr-FR" dirty="0"/>
              <a:t>L’enseignant incite les élèves à faire l’exercice à la maison, puis clôt la séance..</a:t>
            </a:r>
          </a:p>
        </p:txBody>
      </p:sp>
      <p:pic>
        <p:nvPicPr>
          <p:cNvPr id="3" name="Google Shape;1141;p76">
            <a:extLst>
              <a:ext uri="{FF2B5EF4-FFF2-40B4-BE49-F238E27FC236}">
                <a16:creationId xmlns:a16="http://schemas.microsoft.com/office/drawing/2014/main" id="{8AB5F802-6679-89FE-33B9-D7A03F37C863}"/>
              </a:ext>
            </a:extLst>
          </p:cNvPr>
          <p:cNvPicPr>
            <a:picLocks noChangeAspect="1"/>
          </p:cNvPicPr>
          <p:nvPr/>
        </p:nvPicPr>
        <p:blipFill>
          <a:blip r:embed="rId2">
            <a:alphaModFix/>
          </a:blip>
          <a:srcRect/>
          <a:stretch>
            <a:fillRect/>
          </a:stretch>
        </p:blipFill>
        <p:spPr>
          <a:xfrm>
            <a:off x="11503742" y="452067"/>
            <a:ext cx="570272" cy="539197"/>
          </a:xfrm>
          <a:prstGeom prst="rect">
            <a:avLst/>
          </a:prstGeom>
          <a:noFill/>
          <a:ln cap="flat">
            <a:noFill/>
          </a:ln>
        </p:spPr>
      </p:pic>
      <p:sp>
        <p:nvSpPr>
          <p:cNvPr id="12" name="ZoneTexte 7">
            <a:extLst>
              <a:ext uri="{FF2B5EF4-FFF2-40B4-BE49-F238E27FC236}">
                <a16:creationId xmlns:a16="http://schemas.microsoft.com/office/drawing/2014/main" id="{68A0E193-7E82-6603-BAFA-71DE4DF6EBD0}"/>
              </a:ext>
            </a:extLst>
          </p:cNvPr>
          <p:cNvSpPr txBox="1"/>
          <p:nvPr/>
        </p:nvSpPr>
        <p:spPr>
          <a:xfrm>
            <a:off x="695555" y="2696803"/>
            <a:ext cx="1029810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0" i="1" u="none" strike="noStrike" kern="1200" cap="none" spc="0" normalizeH="0" baseline="0" noProof="0" dirty="0">
                <a:ln>
                  <a:noFill/>
                </a:ln>
                <a:solidFill>
                  <a:prstClr val="black"/>
                </a:solidFill>
                <a:effectLst/>
                <a:uLnTx/>
                <a:uFillTx/>
                <a:latin typeface="Calibri" panose="020F0502020204030204"/>
                <a:ea typeface="+mn-ea"/>
                <a:cs typeface="+mn-cs"/>
              </a:rPr>
              <a:t>A la prochaine séance!</a:t>
            </a:r>
          </a:p>
        </p:txBody>
      </p:sp>
    </p:spTree>
    <p:extLst>
      <p:ext uri="{BB962C8B-B14F-4D97-AF65-F5344CB8AC3E}">
        <p14:creationId xmlns:p14="http://schemas.microsoft.com/office/powerpoint/2010/main" val="27110117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E9E1303-75FA-E1BB-782A-7979A997A59D}"/>
              </a:ext>
            </a:extLst>
          </p:cNvPr>
          <p:cNvSpPr>
            <a:spLocks noGrp="1"/>
          </p:cNvSpPr>
          <p:nvPr>
            <p:ph type="body" sz="quarter" idx="19"/>
          </p:nvPr>
        </p:nvSpPr>
        <p:spPr/>
        <p:txBody>
          <a:bodyPr/>
          <a:lstStyle/>
          <a:p>
            <a:pPr marL="285750" lvl="0" indent="-285750">
              <a:buFont typeface="Arial" panose="020B0604020202020204" pitchFamily="34" charset="0"/>
              <a:buChar char="•"/>
            </a:pPr>
            <a:r>
              <a:rPr lang="fr-FR" dirty="0"/>
              <a:t>Vérifier si deux triangles sont congrus en comparant un angle et deux côtés (</a:t>
            </a:r>
            <a:r>
              <a:rPr lang="fr-FR"/>
              <a:t>CAC).</a:t>
            </a:r>
            <a:endParaRPr lang="fr-FR" dirty="0"/>
          </a:p>
        </p:txBody>
      </p:sp>
      <p:sp>
        <p:nvSpPr>
          <p:cNvPr id="11" name="Text Placeholder 10">
            <a:extLst>
              <a:ext uri="{FF2B5EF4-FFF2-40B4-BE49-F238E27FC236}">
                <a16:creationId xmlns:a16="http://schemas.microsoft.com/office/drawing/2014/main" id="{13D30661-92FC-A4F4-7B45-AF5FB31A6BFE}"/>
              </a:ext>
            </a:extLst>
          </p:cNvPr>
          <p:cNvSpPr>
            <a:spLocks noGrp="1"/>
          </p:cNvSpPr>
          <p:nvPr>
            <p:ph type="body" sz="quarter" idx="20"/>
          </p:nvPr>
        </p:nvSpPr>
        <p:spPr/>
        <p:txBody>
          <a:bodyPr/>
          <a:lstStyle/>
          <a:p>
            <a:r>
              <a:rPr lang="en-US" dirty="0"/>
              <a:t>Triangles </a:t>
            </a:r>
            <a:r>
              <a:rPr lang="en-US" dirty="0" err="1"/>
              <a:t>congrus</a:t>
            </a:r>
            <a:r>
              <a:rPr lang="en-US" dirty="0"/>
              <a:t>.</a:t>
            </a:r>
          </a:p>
          <a:p>
            <a:r>
              <a:rPr lang="en-US" dirty="0"/>
              <a:t>Le </a:t>
            </a:r>
            <a:r>
              <a:rPr lang="en-US" dirty="0" err="1"/>
              <a:t>critère</a:t>
            </a:r>
            <a:r>
              <a:rPr lang="en-US" dirty="0"/>
              <a:t> (CAC).</a:t>
            </a:r>
          </a:p>
          <a:p>
            <a:pPr marL="0" indent="0">
              <a:buNone/>
            </a:pPr>
            <a:endParaRPr lang="fr-FR" dirty="0"/>
          </a:p>
        </p:txBody>
      </p:sp>
      <p:sp>
        <p:nvSpPr>
          <p:cNvPr id="12" name="Text Placeholder 11">
            <a:extLst>
              <a:ext uri="{FF2B5EF4-FFF2-40B4-BE49-F238E27FC236}">
                <a16:creationId xmlns:a16="http://schemas.microsoft.com/office/drawing/2014/main" id="{00735017-59C1-7D4C-2715-C166FA9BE463}"/>
              </a:ext>
            </a:extLst>
          </p:cNvPr>
          <p:cNvSpPr>
            <a:spLocks noGrp="1"/>
          </p:cNvSpPr>
          <p:nvPr>
            <p:ph type="body" sz="quarter" idx="21"/>
          </p:nvPr>
        </p:nvSpPr>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L’élève doit être capable de :</a:t>
            </a:r>
            <a:endPar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Vérifier que l’angle égal est entre les deux côtés de même longueur.</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Appliquer le critère (CAC).</a:t>
            </a:r>
            <a:endParaRPr lang="fr-FR" dirty="0"/>
          </a:p>
        </p:txBody>
      </p:sp>
      <p:sp>
        <p:nvSpPr>
          <p:cNvPr id="13" name="Text Placeholder 12">
            <a:extLst>
              <a:ext uri="{FF2B5EF4-FFF2-40B4-BE49-F238E27FC236}">
                <a16:creationId xmlns:a16="http://schemas.microsoft.com/office/drawing/2014/main" id="{8B60F9AE-58B6-307B-B137-FB59B00029D1}"/>
              </a:ext>
            </a:extLst>
          </p:cNvPr>
          <p:cNvSpPr>
            <a:spLocks noGrp="1"/>
          </p:cNvSpPr>
          <p:nvPr>
            <p:ph type="body" sz="quarter" idx="22"/>
          </p:nvPr>
        </p:nvSpPr>
        <p:spPr/>
        <p:txBody>
          <a:bodyPr/>
          <a:lstStyle/>
          <a:p>
            <a:pPr lvl="0"/>
            <a:r>
              <a:rPr lang="fr-FR" b="1" dirty="0"/>
              <a:t>Pendant le feedback, attirer l’attention des élèves sur les erreurs fréquentes :</a:t>
            </a:r>
          </a:p>
          <a:p>
            <a:pPr marL="285750" lvl="0" indent="-285750">
              <a:buFont typeface="Arial" panose="020B0604020202020204" pitchFamily="34" charset="0"/>
              <a:buChar char="•"/>
            </a:pPr>
            <a:r>
              <a:rPr lang="fr-FR" dirty="0"/>
              <a:t>Appliquer le critère (CAC) sans vérifier que l’angle égal est entre les deux côtés de même longueur.</a:t>
            </a:r>
          </a:p>
        </p:txBody>
      </p:sp>
    </p:spTree>
    <p:extLst>
      <p:ext uri="{BB962C8B-B14F-4D97-AF65-F5344CB8AC3E}">
        <p14:creationId xmlns:p14="http://schemas.microsoft.com/office/powerpoint/2010/main" val="15443514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02162E-6615-C435-D3B5-F9D4D8FC547B}"/>
              </a:ext>
            </a:extLst>
          </p:cNvPr>
          <p:cNvSpPr>
            <a:spLocks noGrp="1"/>
          </p:cNvSpPr>
          <p:nvPr>
            <p:ph type="body" sz="quarter" idx="10"/>
          </p:nvPr>
        </p:nvSpPr>
        <p:spPr>
          <a:xfrm>
            <a:off x="253322" y="3190552"/>
            <a:ext cx="2873248" cy="2835344"/>
          </a:xfrm>
        </p:spPr>
        <p:txBody>
          <a:bodyPr>
            <a:noAutofit/>
          </a:bodyPr>
          <a:lstStyle/>
          <a:p>
            <a:pPr algn="just"/>
            <a:r>
              <a:rPr lang="fr-FR" sz="1200" dirty="0"/>
              <a:t>Le feedback ne doit pas être un jugement sur l’élève ni sur ses capacités</a:t>
            </a:r>
          </a:p>
          <a:p>
            <a:pPr algn="just"/>
            <a:r>
              <a:rPr lang="fr-FR" sz="1200" dirty="0"/>
              <a:t>Le feedback est une opportunité d’apprentissage pour les élèves en exploitant des erreurs ou de bonnes réponses</a:t>
            </a:r>
          </a:p>
          <a:p>
            <a:pPr algn="just"/>
            <a:r>
              <a:rPr lang="fr-FR" sz="1200" dirty="0"/>
              <a:t>Le feedback permet aux élèves d’être conscients des critères de réussite d’une tâche </a:t>
            </a:r>
          </a:p>
          <a:p>
            <a:pPr algn="just"/>
            <a:r>
              <a:rPr lang="fr-FR" sz="1200" dirty="0"/>
              <a:t>Le feedback encourage les élèves à identifier les erreurs à ne pas reproduire, ou alors les bonnes pratiques à renforcer</a:t>
            </a:r>
          </a:p>
        </p:txBody>
      </p:sp>
      <p:sp>
        <p:nvSpPr>
          <p:cNvPr id="3" name="Text Placeholder 2">
            <a:extLst>
              <a:ext uri="{FF2B5EF4-FFF2-40B4-BE49-F238E27FC236}">
                <a16:creationId xmlns:a16="http://schemas.microsoft.com/office/drawing/2014/main" id="{A01C8524-423A-CC26-F5E6-826429CC90D9}"/>
              </a:ext>
            </a:extLst>
          </p:cNvPr>
          <p:cNvSpPr>
            <a:spLocks noGrp="1"/>
          </p:cNvSpPr>
          <p:nvPr>
            <p:ph type="body" sz="quarter" idx="11"/>
          </p:nvPr>
        </p:nvSpPr>
        <p:spPr>
          <a:xfrm>
            <a:off x="3627796" y="3190551"/>
            <a:ext cx="3759199" cy="2835344"/>
          </a:xfrm>
        </p:spPr>
        <p:txBody>
          <a:bodyPr>
            <a:normAutofit/>
          </a:bodyPr>
          <a:lstStyle/>
          <a:p>
            <a:pPr algn="just"/>
            <a:r>
              <a:rPr lang="fr-FR" sz="1400" dirty="0"/>
              <a:t>Demander aux élèves de justifier leurs réponses et de verbaliser leur raisonnement</a:t>
            </a:r>
          </a:p>
          <a:p>
            <a:pPr algn="just"/>
            <a:r>
              <a:rPr lang="fr-FR" sz="1400" dirty="0"/>
              <a:t>Donner des feedbacks aux élèves de manière instantanée à chaque fois que l’occasion se présente (ne pas laisser passer des erreurs)</a:t>
            </a:r>
          </a:p>
          <a:p>
            <a:pPr algn="just"/>
            <a:r>
              <a:rPr lang="fr-FR" sz="1400" dirty="0"/>
              <a:t>Donner un feedback spécifique, détaillé et objectif aux élèves:</a:t>
            </a:r>
          </a:p>
          <a:p>
            <a:pPr lvl="1" algn="just">
              <a:buFont typeface="Wingdings" panose="05000000000000000000" pitchFamily="2" charset="2"/>
              <a:buChar char="ü"/>
            </a:pPr>
            <a:r>
              <a:rPr lang="fr-FR" sz="1400" dirty="0"/>
              <a:t>« Voici pourquoi c’est une bonne réponse »; « Voici ce que tu as bien fait … »</a:t>
            </a:r>
          </a:p>
          <a:p>
            <a:pPr lvl="1" algn="just">
              <a:buFont typeface="Wingdings" panose="05000000000000000000" pitchFamily="2" charset="2"/>
              <a:buChar char="ü"/>
            </a:pPr>
            <a:r>
              <a:rPr lang="fr-FR" sz="1400" dirty="0"/>
              <a:t>« Voici pourquoi c’est une réponse incomplète. Voici l’erreur »</a:t>
            </a:r>
          </a:p>
        </p:txBody>
      </p:sp>
      <p:sp>
        <p:nvSpPr>
          <p:cNvPr id="4" name="Text Placeholder 3">
            <a:extLst>
              <a:ext uri="{FF2B5EF4-FFF2-40B4-BE49-F238E27FC236}">
                <a16:creationId xmlns:a16="http://schemas.microsoft.com/office/drawing/2014/main" id="{D3931108-6E1E-A80D-8E1A-D3ADCD2D3079}"/>
              </a:ext>
            </a:extLst>
          </p:cNvPr>
          <p:cNvSpPr>
            <a:spLocks noGrp="1"/>
          </p:cNvSpPr>
          <p:nvPr>
            <p:ph type="body" sz="quarter" idx="12"/>
          </p:nvPr>
        </p:nvSpPr>
        <p:spPr>
          <a:xfrm>
            <a:off x="7816647" y="3190551"/>
            <a:ext cx="3779300" cy="2835344"/>
          </a:xfrm>
        </p:spPr>
        <p:txBody>
          <a:bodyPr>
            <a:normAutofit/>
          </a:bodyPr>
          <a:lstStyle/>
          <a:p>
            <a:pPr algn="just"/>
            <a:r>
              <a:rPr lang="fr-FR" sz="1400" dirty="0"/>
              <a:t>Ne pas donner de feedback ou donner du feedback de manière occasionnelle seulement</a:t>
            </a:r>
          </a:p>
          <a:p>
            <a:pPr algn="just"/>
            <a:r>
              <a:rPr lang="fr-FR" sz="1400" dirty="0"/>
              <a:t>Donner un feedback générique sans préciser pourquoi: « Bien »; « C’est faux » ; « Excellent »</a:t>
            </a:r>
          </a:p>
          <a:p>
            <a:pPr algn="just"/>
            <a:r>
              <a:rPr lang="fr-FR" sz="1400" dirty="0"/>
              <a:t>Porter un jugement de valeur sur l’élève: « Tu es intelligent »; « Tu es paresseux »; …</a:t>
            </a:r>
          </a:p>
          <a:p>
            <a:pPr algn="just"/>
            <a:r>
              <a:rPr lang="fr-FR" sz="1400" dirty="0"/>
              <a:t>S’adresser uniquement à l’élève concerné</a:t>
            </a:r>
          </a:p>
        </p:txBody>
      </p:sp>
      <p:sp>
        <p:nvSpPr>
          <p:cNvPr id="8" name="Text Placeholder 7">
            <a:extLst>
              <a:ext uri="{FF2B5EF4-FFF2-40B4-BE49-F238E27FC236}">
                <a16:creationId xmlns:a16="http://schemas.microsoft.com/office/drawing/2014/main" id="{BBB4D9A9-6B13-24B6-C677-7C7FC8FBA5FD}"/>
              </a:ext>
            </a:extLst>
          </p:cNvPr>
          <p:cNvSpPr>
            <a:spLocks noGrp="1"/>
          </p:cNvSpPr>
          <p:nvPr>
            <p:ph type="body" sz="quarter" idx="13"/>
          </p:nvPr>
        </p:nvSpPr>
        <p:spPr>
          <a:xfrm>
            <a:off x="5648039" y="6218581"/>
            <a:ext cx="4493835" cy="332277"/>
          </a:xfrm>
        </p:spPr>
        <p:txBody>
          <a:bodyPr/>
          <a:lstStyle/>
          <a:p>
            <a:r>
              <a:rPr lang="fr-FR" kern="0" dirty="0">
                <a:solidFill>
                  <a:srgbClr val="000000"/>
                </a:solidFill>
                <a:sym typeface="Arial"/>
              </a:rPr>
              <a:t>« </a:t>
            </a:r>
            <a:r>
              <a:rPr lang="fr-FR" kern="0" dirty="0">
                <a:solidFill>
                  <a:srgbClr val="000000"/>
                </a:solidFill>
                <a:sym typeface="Arial"/>
                <a:hlinkClick r:id="rId2"/>
              </a:rPr>
              <a:t>Banque des pratiques pédagogiques efficaces </a:t>
            </a:r>
            <a:r>
              <a:rPr lang="fr-FR" kern="0" dirty="0">
                <a:solidFill>
                  <a:srgbClr val="000000"/>
                </a:solidFill>
                <a:sym typeface="Arial"/>
              </a:rPr>
              <a:t>»</a:t>
            </a:r>
          </a:p>
        </p:txBody>
      </p:sp>
    </p:spTree>
    <p:extLst>
      <p:ext uri="{BB962C8B-B14F-4D97-AF65-F5344CB8AC3E}">
        <p14:creationId xmlns:p14="http://schemas.microsoft.com/office/powerpoint/2010/main" val="2284601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6DED1F-E8FA-A1FE-9C4D-8848890EB22B}"/>
              </a:ext>
            </a:extLst>
          </p:cNvPr>
          <p:cNvSpPr>
            <a:spLocks noGrp="1"/>
          </p:cNvSpPr>
          <p:nvPr>
            <p:ph type="body" sz="quarter" idx="10"/>
          </p:nvPr>
        </p:nvSpPr>
        <p:spPr/>
        <p:txBody>
          <a:bodyPr/>
          <a:lstStyle/>
          <a:p>
            <a:endParaRPr lang="fr-FR" dirty="0"/>
          </a:p>
        </p:txBody>
      </p:sp>
      <p:sp>
        <p:nvSpPr>
          <p:cNvPr id="3" name="Text Placeholder 2">
            <a:extLst>
              <a:ext uri="{FF2B5EF4-FFF2-40B4-BE49-F238E27FC236}">
                <a16:creationId xmlns:a16="http://schemas.microsoft.com/office/drawing/2014/main" id="{4F1B72B7-595C-352E-A002-BC30F0A3FF7D}"/>
              </a:ext>
            </a:extLst>
          </p:cNvPr>
          <p:cNvSpPr>
            <a:spLocks noGrp="1"/>
          </p:cNvSpPr>
          <p:nvPr>
            <p:ph type="body" sz="quarter" idx="11"/>
          </p:nvPr>
        </p:nvSpPr>
        <p:spPr/>
        <p:txBody>
          <a:bodyPr/>
          <a:lstStyle/>
          <a:p>
            <a:endParaRPr lang="fr-FR" dirty="0"/>
          </a:p>
        </p:txBody>
      </p:sp>
      <p:sp>
        <p:nvSpPr>
          <p:cNvPr id="4" name="Text Placeholder 3">
            <a:extLst>
              <a:ext uri="{FF2B5EF4-FFF2-40B4-BE49-F238E27FC236}">
                <a16:creationId xmlns:a16="http://schemas.microsoft.com/office/drawing/2014/main" id="{2362C5F7-6700-6B26-1943-A8A45E94CFD7}"/>
              </a:ext>
            </a:extLst>
          </p:cNvPr>
          <p:cNvSpPr>
            <a:spLocks noGrp="1"/>
          </p:cNvSpPr>
          <p:nvPr>
            <p:ph type="body" sz="quarter" idx="12"/>
          </p:nvPr>
        </p:nvSpPr>
        <p:spPr/>
        <p:txBody>
          <a:bodyPr/>
          <a:lstStyle/>
          <a:p>
            <a:endParaRPr lang="fr-FR" dirty="0"/>
          </a:p>
        </p:txBody>
      </p:sp>
      <p:sp>
        <p:nvSpPr>
          <p:cNvPr id="5" name="Text Placeholder 4">
            <a:extLst>
              <a:ext uri="{FF2B5EF4-FFF2-40B4-BE49-F238E27FC236}">
                <a16:creationId xmlns:a16="http://schemas.microsoft.com/office/drawing/2014/main" id="{0B35B39A-E37B-7515-3A0F-CD987323FF21}"/>
              </a:ext>
            </a:extLst>
          </p:cNvPr>
          <p:cNvSpPr>
            <a:spLocks noGrp="1"/>
          </p:cNvSpPr>
          <p:nvPr>
            <p:ph type="body" sz="quarter" idx="13"/>
          </p:nvPr>
        </p:nvSpPr>
        <p:spPr/>
        <p:txBody>
          <a:bodyPr/>
          <a:lstStyle/>
          <a:p>
            <a:endParaRPr lang="fr-FR" dirty="0"/>
          </a:p>
        </p:txBody>
      </p:sp>
      <p:sp>
        <p:nvSpPr>
          <p:cNvPr id="6" name="Text Placeholder 5">
            <a:extLst>
              <a:ext uri="{FF2B5EF4-FFF2-40B4-BE49-F238E27FC236}">
                <a16:creationId xmlns:a16="http://schemas.microsoft.com/office/drawing/2014/main" id="{DCD682AE-CA97-F16E-C451-D3E806BD04FF}"/>
              </a:ext>
            </a:extLst>
          </p:cNvPr>
          <p:cNvSpPr>
            <a:spLocks noGrp="1"/>
          </p:cNvSpPr>
          <p:nvPr>
            <p:ph type="body" sz="quarter" idx="14"/>
          </p:nvPr>
        </p:nvSpPr>
        <p:spPr/>
        <p:txBody>
          <a:bodyPr/>
          <a:lstStyle/>
          <a:p>
            <a:endParaRPr lang="fr-FR" dirty="0"/>
          </a:p>
        </p:txBody>
      </p:sp>
      <p:sp>
        <p:nvSpPr>
          <p:cNvPr id="7" name="Text Placeholder 6">
            <a:extLst>
              <a:ext uri="{FF2B5EF4-FFF2-40B4-BE49-F238E27FC236}">
                <a16:creationId xmlns:a16="http://schemas.microsoft.com/office/drawing/2014/main" id="{497366E0-3DFF-DDCD-E342-D424E5371FC3}"/>
              </a:ext>
            </a:extLst>
          </p:cNvPr>
          <p:cNvSpPr>
            <a:spLocks noGrp="1"/>
          </p:cNvSpPr>
          <p:nvPr>
            <p:ph type="body" sz="quarter" idx="15"/>
          </p:nvPr>
        </p:nvSpPr>
        <p:spPr/>
        <p:txBody>
          <a:bodyPr/>
          <a:lstStyle/>
          <a:p>
            <a:endParaRPr lang="fr-FR" dirty="0"/>
          </a:p>
        </p:txBody>
      </p:sp>
    </p:spTree>
    <p:extLst>
      <p:ext uri="{BB962C8B-B14F-4D97-AF65-F5344CB8AC3E}">
        <p14:creationId xmlns:p14="http://schemas.microsoft.com/office/powerpoint/2010/main" val="185770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BFFC17-0CD6-89B0-27FC-84C8A6549EE0}"/>
              </a:ext>
            </a:extLst>
          </p:cNvPr>
          <p:cNvSpPr>
            <a:spLocks noGrp="1"/>
          </p:cNvSpPr>
          <p:nvPr>
            <p:ph type="body" sz="quarter" idx="10"/>
          </p:nvPr>
        </p:nvSpPr>
        <p:spPr/>
        <p:txBody>
          <a:bodyPr>
            <a:normAutofit fontScale="92500" lnSpcReduction="10000"/>
          </a:bodyPr>
          <a:lstStyle/>
          <a:p>
            <a:r>
              <a:rPr lang="en-US" dirty="0"/>
              <a:t>10 min</a:t>
            </a:r>
            <a:endParaRPr lang="fr-FR" dirty="0"/>
          </a:p>
        </p:txBody>
      </p:sp>
    </p:spTree>
    <p:extLst>
      <p:ext uri="{BB962C8B-B14F-4D97-AF65-F5344CB8AC3E}">
        <p14:creationId xmlns:p14="http://schemas.microsoft.com/office/powerpoint/2010/main" val="187130771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000" dirty="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1698</TotalTime>
  <Words>1929</Words>
  <Application>Microsoft Macintosh PowerPoint</Application>
  <PresentationFormat>Grand écran</PresentationFormat>
  <Paragraphs>242</Paragraphs>
  <Slides>56</Slides>
  <Notes>4</Notes>
  <HiddenSlides>7</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56</vt:i4>
      </vt:variant>
    </vt:vector>
  </HeadingPairs>
  <TitlesOfParts>
    <vt:vector size="65" baseType="lpstr">
      <vt:lpstr>Aptos</vt:lpstr>
      <vt:lpstr>Aptos Display</vt:lpstr>
      <vt:lpstr>Arial</vt:lpstr>
      <vt:lpstr>Calibri</vt:lpstr>
      <vt:lpstr>Cambria Math</vt:lpstr>
      <vt:lpstr>Dosis</vt:lpstr>
      <vt:lpstr>Georgia</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Bonjour! Prêts pour démarrer notre séance? Allons-y!</vt:lpstr>
      <vt:lpstr>Présentation PowerPoint</vt:lpstr>
      <vt:lpstr>Qui peut me rappeler la signification de ces icônes?</vt:lpstr>
      <vt:lpstr>Présentation PowerPoint</vt:lpstr>
      <vt:lpstr>Présentation PowerPoint</vt:lpstr>
      <vt:lpstr>Présentation PowerPoint</vt:lpstr>
      <vt:lpstr>Présentation PowerPoint</vt:lpstr>
      <vt:lpstr>Présentation PowerPoint</vt:lpstr>
      <vt:lpstr>On commence par la correction de l’exercice maison de la séance précédente.</vt:lpstr>
      <vt:lpstr>Présentation PowerPoint</vt:lpstr>
      <vt:lpstr> Observez la figure ci-dessous, puis répondez par vrai ou faux</vt:lpstr>
      <vt:lpstr> Les angles et les longueurs des côtés des deux triangles sont deux à deux égaux, et l’ordre des lettres est bien respecté. On peut aussi appliquer le critère (ACA)</vt:lpstr>
      <vt:lpstr> Observez la figure ci-dessous, puis répondez par vrai ou faux</vt:lpstr>
      <vt:lpstr> Il faut respecter l’ordre des lettres</vt:lpstr>
      <vt:lpstr>Nous voulons savoir si deux triangles sont congrus quand ils ont deux côtés égaux et les angles  compris entre ces deux côtés sont de même mesure.</vt:lpstr>
      <vt:lpstr>Nous construisons le triangle ∆DEF, puis nous comparons les angles et les longueurs des côtés des deux triangles</vt:lpstr>
      <vt:lpstr>Parfait! On se rappelle les conditions pour que deux triangles soient congrus</vt:lpstr>
      <vt:lpstr>Présentation PowerPoint</vt:lpstr>
      <vt:lpstr>Observez la figure ci-dessous, puis exprimez vos avis </vt:lpstr>
      <vt:lpstr>A la fin de cette séance, vous serez capables  de répondre à des questions comme:</vt:lpstr>
      <vt:lpstr>Présentation PowerPoint</vt:lpstr>
      <vt:lpstr>Je vais vous montrer, à partir d’une figure, qu’avec seulement deux conditions, on peut dire que deux triangles sont congrus.</vt:lpstr>
      <vt:lpstr>Les deux conditions s’appellent le critère de congruence (CAC): côté-angle-côté</vt:lpstr>
      <vt:lpstr>Je vous montre, à partir  d’un exemple, comment utiliser le critère (CAC) pour vérifier la congruence de deux triangles:</vt:lpstr>
      <vt:lpstr>Voici un contre exemple qui montre que l’angle de même mesure doit-être entre les deux côtés de même longueur </vt:lpstr>
      <vt:lpstr>Présentation PowerPoint</vt:lpstr>
      <vt:lpstr> Observez la figure ci-dessous, puis répondez par vrai ou faux.</vt:lpstr>
      <vt:lpstr>L’angle de même mesure est entre les deux côtés de même longueur. </vt:lpstr>
      <vt:lpstr> Observez la figure ci-dessous, puis répondez par vrai ou faux.</vt:lpstr>
      <vt:lpstr>L’angle de même mesure est entre les deux côtés de même longueur. </vt:lpstr>
      <vt:lpstr> Observez la figure ci-dessous, puis répondez par vrai ou faux.</vt:lpstr>
      <vt:lpstr>L’angle de même mesure est entre les deux côtés de même longueur </vt:lpstr>
      <vt:lpstr> Observez la figure ci-dessous, puis répondez par vrai ou faux</vt:lpstr>
      <vt:lpstr>Les deux angles entre les deux côtés de même longueur n’ont pas la même mesure: ∠A≠ ∠D</vt:lpstr>
      <vt:lpstr>Présentation PowerPoint</vt:lpstr>
      <vt:lpstr>Travaillez individuellement puis discutez en binômes vos réponses.</vt:lpstr>
      <vt:lpstr>Prenez la correction sur vos livrets.</vt:lpstr>
      <vt:lpstr>Travaillez individuellement puis discutez en binômes vos réponses.</vt:lpstr>
      <vt:lpstr>Prenez la correction sur vos livrets.</vt:lpstr>
      <vt:lpstr>Présentation PowerPoint</vt:lpstr>
      <vt:lpstr>Prenez votre livret et votre crayon, puis répondez individuellement aux exercices. Vous avez 10 min</vt:lpstr>
      <vt:lpstr>Le temps est terminé. Voyons ensemble la solution des exercices.</vt:lpstr>
      <vt:lpstr>Présentation PowerPoint</vt:lpstr>
      <vt:lpstr>Qui peut me dire ce que nous avons appris aujourd’hui? </vt:lpstr>
      <vt:lpstr>Dans cette séance nous avons appris comment vérifier si deux triangles sont congrus en utilisant le critère (CAC)</vt:lpstr>
      <vt:lpstr>Voici l’exercice à faire à la maison pour la séance prochaine.</vt:lpstr>
      <vt:lpstr> C’est la fin de notre séance. N’oubliez pas de réviser votre leçon.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Microsoft Office User</cp:lastModifiedBy>
  <cp:revision>158</cp:revision>
  <dcterms:created xsi:type="dcterms:W3CDTF">2025-11-03T10:55:47Z</dcterms:created>
  <dcterms:modified xsi:type="dcterms:W3CDTF">2026-02-11T21:30:42Z</dcterms:modified>
</cp:coreProperties>
</file>