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1"/>
  </p:notesMasterIdLst>
  <p:handoutMasterIdLst>
    <p:handoutMasterId r:id="rId52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134806569" r:id="rId13"/>
    <p:sldId id="2147483584" r:id="rId14"/>
    <p:sldId id="2134806564" r:id="rId15"/>
    <p:sldId id="2147483566" r:id="rId16"/>
    <p:sldId id="2147483585" r:id="rId17"/>
    <p:sldId id="2147483567" r:id="rId18"/>
    <p:sldId id="2147483617" r:id="rId19"/>
    <p:sldId id="2147483618" r:id="rId20"/>
    <p:sldId id="2134806568" r:id="rId21"/>
    <p:sldId id="2134805874" r:id="rId22"/>
    <p:sldId id="2134805878" r:id="rId23"/>
    <p:sldId id="2147483614" r:id="rId24"/>
    <p:sldId id="2134806573" r:id="rId25"/>
    <p:sldId id="2147483633" r:id="rId26"/>
    <p:sldId id="2147483557" r:id="rId27"/>
    <p:sldId id="2147483569" r:id="rId28"/>
    <p:sldId id="2147483634" r:id="rId29"/>
    <p:sldId id="2147483635" r:id="rId30"/>
    <p:sldId id="2147483572" r:id="rId31"/>
    <p:sldId id="2147483575" r:id="rId32"/>
    <p:sldId id="2147483576" r:id="rId33"/>
    <p:sldId id="2147483577" r:id="rId34"/>
    <p:sldId id="2147483630" r:id="rId35"/>
    <p:sldId id="2147483631" r:id="rId36"/>
    <p:sldId id="2134806577" r:id="rId37"/>
    <p:sldId id="2134806551" r:id="rId38"/>
    <p:sldId id="2134806578" r:id="rId39"/>
    <p:sldId id="2147483579" r:id="rId40"/>
    <p:sldId id="2147483580" r:id="rId41"/>
    <p:sldId id="2147483637" r:id="rId42"/>
    <p:sldId id="2147483638" r:id="rId43"/>
    <p:sldId id="2134806579" r:id="rId44"/>
    <p:sldId id="2134806088" r:id="rId45"/>
    <p:sldId id="2134806580" r:id="rId46"/>
    <p:sldId id="2134806582" r:id="rId47"/>
    <p:sldId id="2134806536" r:id="rId48"/>
    <p:sldId id="2134806535" r:id="rId49"/>
    <p:sldId id="213480658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4"/>
            <p14:sldId id="2134806564"/>
            <p14:sldId id="2147483566"/>
            <p14:sldId id="2147483585"/>
            <p14:sldId id="2147483567"/>
            <p14:sldId id="2147483617"/>
            <p14:sldId id="214748361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614"/>
          </p14:sldIdLst>
        </p14:section>
        <p14:section name="Tâche principale" id="{A2A5D278-252D-471E-A046-E0EEBB7C2D2B}">
          <p14:sldIdLst>
            <p14:sldId id="2134806573"/>
            <p14:sldId id="2147483633"/>
            <p14:sldId id="2147483557"/>
            <p14:sldId id="2147483569"/>
            <p14:sldId id="2147483634"/>
            <p14:sldId id="2147483635"/>
            <p14:sldId id="2147483572"/>
            <p14:sldId id="2147483575"/>
            <p14:sldId id="2147483576"/>
            <p14:sldId id="2147483577"/>
            <p14:sldId id="2147483630"/>
            <p14:sldId id="2147483631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  <p14:sldId id="2147483637"/>
            <p14:sldId id="214748363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330"/>
    <a:srgbClr val="0040C0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90" autoAdjust="0"/>
    <p:restoredTop sz="94523" autoAdjust="0"/>
  </p:normalViewPr>
  <p:slideViewPr>
    <p:cSldViewPr snapToGrid="0">
      <p:cViewPr varScale="1">
        <p:scale>
          <a:sx n="104" d="100"/>
          <a:sy n="104" d="100"/>
        </p:scale>
        <p:origin x="5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DE695-D048-D552-E57B-E59C5B2C3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F9D1A5-BCF8-BCF8-329D-91CF73ECA0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0BC8D-5E3B-8090-458D-5CB94D389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1A9FF-F120-F111-0FFA-4795FBFA8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704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A9A8D-7D61-A689-02E5-BF5FBFA0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8BF686-D287-DFB0-D102-649E21EEE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E0022A-2D6A-8302-BF73-F759A2792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592A8-CB90-CAA8-B2DD-B7464CCE4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688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0.png"/><Relationship Id="rId5" Type="http://schemas.openxmlformats.org/officeDocument/2006/relationships/image" Target="../media/image310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20.png"/><Relationship Id="rId5" Type="http://schemas.openxmlformats.org/officeDocument/2006/relationships/image" Target="../media/image690.png"/><Relationship Id="rId4" Type="http://schemas.openxmlformats.org/officeDocument/2006/relationships/image" Target="../media/image68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4.png"/><Relationship Id="rId4" Type="http://schemas.openxmlformats.org/officeDocument/2006/relationships/image" Target="../media/image7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6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9.png"/><Relationship Id="rId4" Type="http://schemas.openxmlformats.org/officeDocument/2006/relationships/image" Target="../media/image7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0.png"/><Relationship Id="rId4" Type="http://schemas.openxmlformats.org/officeDocument/2006/relationships/image" Target="../media/image7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4.png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11.jpeg"/><Relationship Id="rId7" Type="http://schemas.openxmlformats.org/officeDocument/2006/relationships/image" Target="../media/image85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40.png"/><Relationship Id="rId5" Type="http://schemas.openxmlformats.org/officeDocument/2006/relationships/image" Target="../media/image15.png"/><Relationship Id="rId10" Type="http://schemas.openxmlformats.org/officeDocument/2006/relationships/image" Target="../media/image88.png"/><Relationship Id="rId4" Type="http://schemas.openxmlformats.org/officeDocument/2006/relationships/image" Target="../media/image12.jpeg"/><Relationship Id="rId9" Type="http://schemas.openxmlformats.org/officeDocument/2006/relationships/image" Target="../media/image8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0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11.jpeg"/><Relationship Id="rId7" Type="http://schemas.openxmlformats.org/officeDocument/2006/relationships/image" Target="../media/image9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0.png"/><Relationship Id="rId5" Type="http://schemas.openxmlformats.org/officeDocument/2006/relationships/image" Target="../media/image15.png"/><Relationship Id="rId10" Type="http://schemas.openxmlformats.org/officeDocument/2006/relationships/image" Target="../media/image94.png"/><Relationship Id="rId4" Type="http://schemas.openxmlformats.org/officeDocument/2006/relationships/image" Target="../media/image12.jpeg"/><Relationship Id="rId9" Type="http://schemas.openxmlformats.org/officeDocument/2006/relationships/image" Target="../media/image9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5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6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92843"/>
            <a:ext cx="7486376" cy="811515"/>
            <a:chOff x="304312" y="4645031"/>
            <a:chExt cx="5439944" cy="583604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655400"/>
              <a:ext cx="5439944" cy="57323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5</a:t>
              </a: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536764" y="4645031"/>
              <a:ext cx="4083462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r>
                <a:rPr lang="fr-MA" sz="2400" b="1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Graphe de l’</a:t>
              </a:r>
              <a:r>
                <a:rPr lang="fr-MA" sz="2400" b="1" dirty="0" err="1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équation</a:t>
              </a:r>
              <a:r>
                <a:rPr lang="fr-MA" sz="2400" b="1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 : 𝒂𝒙 + 𝒃𝒚 = 𝒄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315688" cy="1186444"/>
            <a:chOff x="304312" y="5304657"/>
            <a:chExt cx="5439944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439944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2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409758" y="5380319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43583" y="5444443"/>
              <a:ext cx="4268894" cy="43300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endParaRPr lang="fr-MA" dirty="0">
                <a:effectLst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44;p98">
            <a:extLst>
              <a:ext uri="{FF2B5EF4-FFF2-40B4-BE49-F238E27FC236}">
                <a16:creationId xmlns:a16="http://schemas.microsoft.com/office/drawing/2014/main" id="{E0F4545F-0C55-D46C-7181-71316F9B52E1}"/>
              </a:ext>
            </a:extLst>
          </p:cNvPr>
          <p:cNvSpPr txBox="1"/>
          <p:nvPr/>
        </p:nvSpPr>
        <p:spPr>
          <a:xfrm>
            <a:off x="10256243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268DDD51-1C04-5A0B-906D-F8C221A63A0B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731;p98">
            <a:extLst>
              <a:ext uri="{FF2B5EF4-FFF2-40B4-BE49-F238E27FC236}">
                <a16:creationId xmlns:a16="http://schemas.microsoft.com/office/drawing/2014/main" id="{96BC8CAF-F63A-F851-75C9-BE3813C6273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8;p98">
            <a:extLst>
              <a:ext uri="{FF2B5EF4-FFF2-40B4-BE49-F238E27FC236}">
                <a16:creationId xmlns:a16="http://schemas.microsoft.com/office/drawing/2014/main" id="{B53633E6-A3D5-8D96-2DF7-F5233272E84F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1F0E13C5-CFD9-9AA1-FC02-182ED42A71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43855FEB-4778-D00F-6068-E64FA449A53E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320A01CA-0AAF-D984-606C-2B7551027E03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19DD41B-D740-512E-4797-5C01A08164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25" y="3262955"/>
            <a:ext cx="4322720" cy="2881813"/>
          </a:xfrm>
          <a:prstGeom prst="rect">
            <a:avLst/>
          </a:prstGeom>
        </p:spPr>
      </p:pic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EC75BAB4-5CC6-F092-F48B-005A262C4290}"/>
              </a:ext>
            </a:extLst>
          </p:cNvPr>
          <p:cNvSpPr/>
          <p:nvPr/>
        </p:nvSpPr>
        <p:spPr>
          <a:xfrm>
            <a:off x="1680835" y="4435439"/>
            <a:ext cx="81691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133D15B-4FD4-8198-A8E1-E787E3570CC1}"/>
                  </a:ext>
                </a:extLst>
              </p:cNvPr>
              <p:cNvSpPr txBox="1"/>
              <p:nvPr/>
            </p:nvSpPr>
            <p:spPr>
              <a:xfrm>
                <a:off x="1921889" y="5442374"/>
                <a:ext cx="5655374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Tracer le graphe de l’équation  </a:t>
                </a:r>
                <a14:m>
                  <m:oMath xmlns:m="http://schemas.openxmlformats.org/officeDocument/2006/math">
                    <m:r>
                      <a:rPr lang="fr-FR" sz="1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𝒂𝒙</m:t>
                    </m:r>
                    <m:r>
                      <a:rPr lang="fr-FR" sz="1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fr-FR" sz="1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𝒃𝒚</m:t>
                    </m:r>
                    <m:r>
                      <a:rPr lang="fr-FR" sz="1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fr-FR" sz="1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fr-FR" sz="1800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à partir de celui de la fonction</a:t>
                </a:r>
                <a:r>
                  <a:rPr lang="fr-MA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r>
                      <a:rPr lang="fr-FR" sz="1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fr-FR" sz="1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fr-MA" sz="18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8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fr-FR" sz="18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  <m:r>
                      <a:rPr lang="fr-FR" sz="1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fr-FR" sz="1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fr-FR" sz="1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fr-MA" sz="18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8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𝒄</m:t>
                        </m:r>
                      </m:num>
                      <m:den>
                        <m:r>
                          <a:rPr lang="fr-FR" sz="18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fr-FR" sz="1800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fr-MA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133D15B-4FD4-8198-A8E1-E787E3570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889" y="5442374"/>
                <a:ext cx="5655374" cy="783869"/>
              </a:xfrm>
              <a:prstGeom prst="rect">
                <a:avLst/>
              </a:prstGeom>
              <a:blipFill>
                <a:blip r:embed="rId6"/>
                <a:stretch>
                  <a:fillRect l="-897" t="-3175" b="-47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136F51BF-420E-C81D-92A8-4FC2772C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0545F-6728-07E1-6620-DB3600449FCC}"/>
              </a:ext>
            </a:extLst>
          </p:cNvPr>
          <p:cNvSpPr txBox="1"/>
          <p:nvPr/>
        </p:nvSpPr>
        <p:spPr>
          <a:xfrm>
            <a:off x="2574547" y="1415204"/>
            <a:ext cx="5866717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Graphe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703CF1-6FBD-B8AC-3376-76C87DDA70E7}"/>
              </a:ext>
            </a:extLst>
          </p:cNvPr>
          <p:cNvSpPr txBox="1"/>
          <p:nvPr/>
        </p:nvSpPr>
        <p:spPr>
          <a:xfrm>
            <a:off x="1791730" y="3354410"/>
            <a:ext cx="8204886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Fonction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8F0F3E-20F5-EB4E-AC21-31EF50CDD7F9}"/>
              </a:ext>
            </a:extLst>
          </p:cNvPr>
          <p:cNvSpPr txBox="1"/>
          <p:nvPr/>
        </p:nvSpPr>
        <p:spPr>
          <a:xfrm>
            <a:off x="1791730" y="5085251"/>
            <a:ext cx="8204886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équation</a:t>
            </a:r>
          </a:p>
        </p:txBody>
      </p:sp>
    </p:spTree>
    <p:extLst>
      <p:ext uri="{BB962C8B-B14F-4D97-AF65-F5344CB8AC3E}">
        <p14:creationId xmlns:p14="http://schemas.microsoft.com/office/powerpoint/2010/main" val="29101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Choisissez la bonne réponse: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79D33BD-E2A5-F392-2843-BBA26F125E5B}"/>
                  </a:ext>
                </a:extLst>
              </p:cNvPr>
              <p:cNvSpPr txBox="1"/>
              <p:nvPr/>
            </p:nvSpPr>
            <p:spPr>
              <a:xfrm>
                <a:off x="2576710" y="1975424"/>
                <a:ext cx="79848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valeur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dans 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 1 </m:t>
                    </m:r>
                  </m:oMath>
                </a14:m>
                <a:r>
                  <a:rPr lang="fr-FR" sz="2400" dirty="0"/>
                  <a:t>est : </a:t>
                </a: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79D33BD-E2A5-F392-2843-BBA26F125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710" y="1975424"/>
                <a:ext cx="7984878" cy="461665"/>
              </a:xfrm>
              <a:prstGeom prst="rect">
                <a:avLst/>
              </a:prstGeom>
              <a:blipFill>
                <a:blip r:embed="rId4"/>
                <a:stretch>
                  <a:fillRect l="-1272" t="-8108" r="-795" b="-324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BA626BF-4369-22B5-551D-BEF60A431B90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4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BA626BF-4369-22B5-551D-BEF60A431B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861E275-3F67-58ED-9179-596494A59D78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.3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861E275-3F67-58ED-9179-596494A59D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8A2CF07-A0CE-E93B-2873-3C38790FD296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8A2CF07-A0CE-E93B-2873-3C38790FD2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7999" y="689650"/>
            <a:ext cx="9719499" cy="3662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réponse :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DE943D3-23E8-0741-25CD-AF8194E6884E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.3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DE943D3-23E8-0741-25CD-AF8194E688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7D132D3-23E1-9CD8-A3A4-3E589A5BBA69}"/>
                  </a:ext>
                </a:extLst>
              </p:cNvPr>
              <p:cNvSpPr txBox="1"/>
              <p:nvPr/>
            </p:nvSpPr>
            <p:spPr>
              <a:xfrm>
                <a:off x="2576710" y="1975424"/>
                <a:ext cx="79848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valeur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dans 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 1 </m:t>
                    </m:r>
                  </m:oMath>
                </a14:m>
                <a:r>
                  <a:rPr lang="fr-FR" sz="2400" dirty="0"/>
                  <a:t>est : </a:t>
                </a: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7D132D3-23E1-9CD8-A3A4-3E589A5BB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710" y="1975424"/>
                <a:ext cx="7984878" cy="461665"/>
              </a:xfrm>
              <a:prstGeom prst="rect">
                <a:avLst/>
              </a:prstGeom>
              <a:blipFill>
                <a:blip r:embed="rId5"/>
                <a:stretch>
                  <a:fillRect l="-1272" t="-8108" r="-795" b="-324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C157-5D68-326F-7EC3-F826F37B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AF3B07D-2DC1-4A54-F8F2-A531DBE88B3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23C72D2-0A6E-DA5B-105C-7B58EEA64E92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A65DA0A-98B8-7F31-084C-D9E505802AE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29BBDFE-77DA-F88B-BB2A-E1892DA7F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853E3FA-45D4-944A-AF5B-266570811E6C}"/>
                  </a:ext>
                </a:extLst>
              </p:cNvPr>
              <p:cNvSpPr txBox="1"/>
              <p:nvPr/>
            </p:nvSpPr>
            <p:spPr>
              <a:xfrm>
                <a:off x="1445741" y="1542287"/>
                <a:ext cx="5582362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solution de l’équation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−4=0</m:t>
                    </m:r>
                  </m:oMath>
                </a14:m>
                <a:r>
                  <a:rPr lang="fr-FR" sz="2400" dirty="0"/>
                  <a:t> est : 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853E3FA-45D4-944A-AF5B-266570811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741" y="1542287"/>
                <a:ext cx="5582362" cy="613886"/>
              </a:xfrm>
              <a:prstGeom prst="rect">
                <a:avLst/>
              </a:prstGeom>
              <a:blipFill>
                <a:blip r:embed="rId4"/>
                <a:stretch>
                  <a:fillRect l="-1587" r="-680" b="-102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82FDA1E-D553-7626-E9A1-9BE04EA3D1BB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8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82FDA1E-D553-7626-E9A1-9BE04EA3D1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D80D2D2-762A-7283-BA86-DFA30313AED3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.2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D80D2D2-762A-7283-BA86-DFA30313AE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02004DB-7A5D-C7C4-6112-1274A86224B4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−2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02004DB-7A5D-C7C4-6112-1274A86224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40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8712200" cy="2503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F4DE7AD-CB55-32E3-DF78-ABA0EE1E3397}"/>
                  </a:ext>
                </a:extLst>
              </p:cNvPr>
              <p:cNvSpPr txBox="1"/>
              <p:nvPr/>
            </p:nvSpPr>
            <p:spPr>
              <a:xfrm>
                <a:off x="1445741" y="1542287"/>
                <a:ext cx="5582362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solution de l’équation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+4=0</m:t>
                    </m:r>
                  </m:oMath>
                </a14:m>
                <a:r>
                  <a:rPr lang="fr-FR" sz="2400" dirty="0"/>
                  <a:t> est : 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F4DE7AD-CB55-32E3-DF78-ABA0EE1E33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741" y="1542287"/>
                <a:ext cx="5582362" cy="613886"/>
              </a:xfrm>
              <a:prstGeom prst="rect">
                <a:avLst/>
              </a:prstGeom>
              <a:blipFill>
                <a:blip r:embed="rId3"/>
                <a:stretch>
                  <a:fillRect l="-1587" r="-680" b="-102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C645E2C-13CC-E31C-AA4C-89B2AA3661E8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8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C645E2C-13CC-E31C-AA4C-89B2AA3661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FA6F5-F2EC-1503-881C-9C599E7B4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B90BC78-4200-4E29-A28F-233FC07947A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95290B62-D08C-DC61-7460-6EEC925AD7C3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0C5BCBB-979F-F593-E116-06C12FCC10E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2AEDC98-6751-D406-B891-31729557A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2217ED2-62B2-8F9B-D490-62846CEBE477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2217ED2-62B2-8F9B-D490-62846CEBE4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76818E4-742A-625F-45B2-6B31CAEFA5F3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=−2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76818E4-742A-625F-45B2-6B31CAEFA5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3EB57CC-02C9-CC73-5AD2-90EBD885F662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=2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3EB57CC-02C9-CC73-5AD2-90EBD885F6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55D7A51-E2D4-9035-A45D-F4456B1FCEE7}"/>
                  </a:ext>
                </a:extLst>
              </p:cNvPr>
              <p:cNvSpPr txBox="1"/>
              <p:nvPr/>
            </p:nvSpPr>
            <p:spPr>
              <a:xfrm>
                <a:off x="1791729" y="2095494"/>
                <a:ext cx="78590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valeur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55D7A51-E2D4-9035-A45D-F4456B1FC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29" y="2095494"/>
                <a:ext cx="7859075" cy="461665"/>
              </a:xfrm>
              <a:prstGeom prst="rect">
                <a:avLst/>
              </a:prstGeom>
              <a:blipFill>
                <a:blip r:embed="rId7"/>
                <a:stretch>
                  <a:fillRect l="-1292" t="-8108" r="-323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354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F02F9-3D86-7ED3-89D9-E7F035950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FE39CD22-2417-F427-2DB1-9D4785C11A2D}"/>
              </a:ext>
            </a:extLst>
          </p:cNvPr>
          <p:cNvSpPr txBox="1"/>
          <p:nvPr/>
        </p:nvSpPr>
        <p:spPr>
          <a:xfrm>
            <a:off x="508000" y="689650"/>
            <a:ext cx="8712200" cy="2503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5709884-714B-F777-819B-30536C732EB8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0F1A8A45-42D8-2062-8149-D168293FC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37871C9-F8DF-AD6F-A946-AE364003E00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E916EB2-0459-751D-98E8-BCF733081806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=2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E916EB2-0459-751D-98E8-BCF7330818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8B76D2A-E0AF-128F-E022-B3C5C30389BE}"/>
                  </a:ext>
                </a:extLst>
              </p:cNvPr>
              <p:cNvSpPr txBox="1"/>
              <p:nvPr/>
            </p:nvSpPr>
            <p:spPr>
              <a:xfrm>
                <a:off x="1791729" y="2095494"/>
                <a:ext cx="78590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La valeur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8B76D2A-E0AF-128F-E022-B3C5C30389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29" y="2095494"/>
                <a:ext cx="7859075" cy="461665"/>
              </a:xfrm>
              <a:prstGeom prst="rect">
                <a:avLst/>
              </a:prstGeom>
              <a:blipFill>
                <a:blip r:embed="rId4"/>
                <a:stretch>
                  <a:fillRect l="-1292" t="-8108" r="-323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99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avis: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C472AEC1-5082-3D09-B0F5-9839C302C8C5}"/>
                  </a:ext>
                </a:extLst>
              </p:cNvPr>
              <p:cNvSpPr txBox="1"/>
              <p:nvPr/>
            </p:nvSpPr>
            <p:spPr>
              <a:xfrm>
                <a:off x="1336448" y="2587439"/>
                <a:ext cx="8314179" cy="98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l’équation :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 et  la fonction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FR" sz="2400" dirty="0"/>
                  <a:t> </a:t>
                </a:r>
              </a:p>
              <a:p>
                <a:r>
                  <a:rPr lang="fr-FR" sz="2400" dirty="0"/>
                  <a:t>ont même graphe ?</a:t>
                </a: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C472AEC1-5082-3D09-B0F5-9839C302C8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448" y="2587439"/>
                <a:ext cx="8314179" cy="983987"/>
              </a:xfrm>
              <a:prstGeom prst="rect">
                <a:avLst/>
              </a:prstGeom>
              <a:blipFill>
                <a:blip r:embed="rId3"/>
                <a:stretch>
                  <a:fillRect l="-1221" b="-113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2"/>
            <a:ext cx="10908576" cy="107578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96895" y="3175568"/>
                <a:ext cx="9731504" cy="107578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b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Tracer le graphe de l’équation  </a:t>
                </a: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𝒂𝒙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𝒃𝒚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fr-FR" sz="2400" b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à partir de celui de 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b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la fonction</a:t>
                </a:r>
                <a:r>
                  <a:rPr lang="fr-MA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fr-MA" sz="24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fr-FR" sz="24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  <m:r>
                      <a:rPr lang="fr-FR" sz="24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fr-FR" sz="24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fr-MA" sz="24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𝒄</m:t>
                        </m:r>
                      </m:num>
                      <m:den>
                        <m:r>
                          <a:rPr lang="fr-FR" sz="24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fr-FR" sz="2400" b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fr-MA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895" y="3175568"/>
                <a:ext cx="9731504" cy="1075784"/>
              </a:xfrm>
              <a:prstGeom prst="rect">
                <a:avLst/>
              </a:prstGeom>
              <a:blipFill>
                <a:blip r:embed="rId3"/>
                <a:stretch>
                  <a:fillRect t="-10588" b="-2353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EE1E7-F389-9ABD-FA28-2BBAA0F3B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60FC9000-AB65-91BD-1AA5-3B2C3C60D98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5E749291-8C13-E797-B7E4-56DE715D1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C892A1D2-9583-4E15-D6DA-43B01168C31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5BF3F66-A250-0062-EB4E-DAF5CECB904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551C91D-DF10-EB53-8685-57FC715A034A}"/>
                  </a:ext>
                </a:extLst>
              </p:cNvPr>
              <p:cNvSpPr txBox="1"/>
              <p:nvPr/>
            </p:nvSpPr>
            <p:spPr>
              <a:xfrm>
                <a:off x="6717315" y="2003370"/>
                <a:ext cx="17092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551C91D-DF10-EB53-8685-57FC715A0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7315" y="2003370"/>
                <a:ext cx="1709249" cy="461665"/>
              </a:xfrm>
              <a:prstGeom prst="rect">
                <a:avLst/>
              </a:prstGeom>
              <a:blipFill>
                <a:blip r:embed="rId3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B2C72C48-8FFB-3CC3-D47A-5AAFFA38FABF}"/>
              </a:ext>
            </a:extLst>
          </p:cNvPr>
          <p:cNvSpPr txBox="1"/>
          <p:nvPr/>
        </p:nvSpPr>
        <p:spPr>
          <a:xfrm>
            <a:off x="774699" y="2003371"/>
            <a:ext cx="584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Construire le graphe d’une équation comme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6C8614B-96AC-12D0-164B-24C946C5E62C}"/>
                  </a:ext>
                </a:extLst>
              </p:cNvPr>
              <p:cNvSpPr txBox="1"/>
              <p:nvPr/>
            </p:nvSpPr>
            <p:spPr>
              <a:xfrm>
                <a:off x="1096737" y="3012290"/>
                <a:ext cx="67698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à partir de celui de sa fonction associée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6C8614B-96AC-12D0-164B-24C946C5E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737" y="3012290"/>
                <a:ext cx="6769867" cy="461665"/>
              </a:xfrm>
              <a:prstGeom prst="rect">
                <a:avLst/>
              </a:prstGeom>
              <a:blipFill>
                <a:blip r:embed="rId4"/>
                <a:stretch>
                  <a:fillRect l="-1498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4544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25FCE1E-AC55-8CBA-8765-0F45960BB3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0" y="1382104"/>
            <a:ext cx="10234480" cy="2046896"/>
          </a:xfrm>
          <a:prstGeom prst="rect">
            <a:avLst/>
          </a:prstGeom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B31BF0A4-DE49-E6D7-A252-0A2E4A655BB9}"/>
              </a:ext>
            </a:extLst>
          </p:cNvPr>
          <p:cNvSpPr txBox="1"/>
          <p:nvPr/>
        </p:nvSpPr>
        <p:spPr>
          <a:xfrm>
            <a:off x="765810" y="152427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comment je fais pour tracer le graphe d’une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équation à partir de celui de sa fonction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affine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associée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6027315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1C563A8-573D-96CE-D0CB-CEE51B5FE9C2}"/>
              </a:ext>
            </a:extLst>
          </p:cNvPr>
          <p:cNvSpPr txBox="1"/>
          <p:nvPr/>
        </p:nvSpPr>
        <p:spPr>
          <a:xfrm>
            <a:off x="963519" y="14785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j’étudie l’exemple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7DA11F2-1A4A-83A7-479E-0C42DD8F5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84" y="1216433"/>
            <a:ext cx="7391400" cy="7239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FF20C2E-7A89-D13D-E907-7840809AF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466" y="1940333"/>
            <a:ext cx="1892300" cy="5715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B608C2D-95D2-DBD8-2648-00FD62703F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666" y="2664233"/>
            <a:ext cx="1943100" cy="6604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F2B0210-1CD0-EBA3-D168-DFE99C88B3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666" y="3660368"/>
            <a:ext cx="1854200" cy="6858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ED4A6D2-69E8-AB1B-2D9C-1C6834EA83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013" y="4574768"/>
            <a:ext cx="2336800" cy="6858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D02709E-6070-BB7B-DCCF-3D94B28D24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066" y="5469968"/>
            <a:ext cx="19177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5E5B43-B29E-949F-185C-753D2D576058}"/>
              </a:ext>
            </a:extLst>
          </p:cNvPr>
          <p:cNvSpPr/>
          <p:nvPr/>
        </p:nvSpPr>
        <p:spPr>
          <a:xfrm>
            <a:off x="382301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BC8C72-32E6-3ED9-1CC0-68E6C050FCC1}"/>
              </a:ext>
            </a:extLst>
          </p:cNvPr>
          <p:cNvSpPr/>
          <p:nvPr/>
        </p:nvSpPr>
        <p:spPr>
          <a:xfrm>
            <a:off x="469169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0A81DB6-EB47-0FD9-E15E-020AAEA2B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65" y="1402897"/>
            <a:ext cx="6375400" cy="10033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4EF9656-D1D5-2236-2886-C085770686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65" y="2488294"/>
            <a:ext cx="6426200" cy="990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A05FE49-86FE-56D6-2C1B-80B2E5664D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65" y="3643088"/>
            <a:ext cx="6108700" cy="7112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CD11B34-318C-6E0A-B688-570BC04D77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037" y="1018179"/>
            <a:ext cx="40259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F0BAD-6980-D70A-13B1-39BDD7303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29E7F3C-3451-2DE4-401D-01755B2CC30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un autre exemple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E18C198-F9C6-E1AD-25C7-9BD55F25DFA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0884B39-BDE1-256C-5903-C500ADB7E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4D24F06-6AC5-E3AE-8C16-7F5AC467CC6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6C6DFC-CA73-3B4D-8D7E-22D15B8E9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037" y="1382104"/>
            <a:ext cx="5867400" cy="6604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93C3894-A104-55A6-B9CA-6E5EFDA763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0" y="2446708"/>
            <a:ext cx="7772400" cy="116948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89CBE5C-FDAB-0DB9-E6D2-F1F20C78BE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30" y="3721944"/>
            <a:ext cx="3365500" cy="5969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8DB9E7A-0281-D875-432F-B51DCC4165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03" y="4576111"/>
            <a:ext cx="7772400" cy="47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6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58E1B-93B2-C44A-41C6-8051A0F89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B3D20D79-98EB-C966-9715-87815AC428B4}"/>
                  </a:ext>
                </a:extLst>
              </p:cNvPr>
              <p:cNvSpPr txBox="1"/>
              <p:nvPr/>
            </p:nvSpPr>
            <p:spPr>
              <a:xfrm>
                <a:off x="798717" y="231268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La pente de la fonction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est</a:t>
                </a:r>
                <a:r>
                  <a:rPr kumimoji="0" lang="fr-FR" sz="1600" b="1" i="0" u="none" strike="noStrike" kern="1200" cap="none" spc="0" normalizeH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2 et coupe l’axe des ordonnées au point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fr-FR" sz="1600" b="1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  <m:r>
                      <a:rPr kumimoji="0" lang="fr-FR" sz="1600" b="1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;</m:t>
                    </m:r>
                    <m:r>
                      <a:rPr kumimoji="0" lang="fr-FR" sz="1600" b="1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fr-FR" sz="1600" b="1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: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B3D20D79-98EB-C966-9715-87815AC428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17" y="231268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2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8FA7012D-FBD9-2ED9-33D3-F2B41DF5FF4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63FEBA7-18C0-5160-D3A1-0E41139F4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EE00D453-1221-0BB8-225C-5DAE8E0C0D8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28E44D0-9CBE-638B-E022-0647C396D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103" y="1382104"/>
            <a:ext cx="7772400" cy="50830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9DD906A-E515-2D53-194F-B30CA71783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303" y="2025984"/>
            <a:ext cx="65532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5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Choisir la bonne réponse 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FF890F3-3D6A-45DE-4C93-065B4EDD09C2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=2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+5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FF890F3-3D6A-45DE-4C93-065B4EDD09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BE0006F-8C86-F389-0F76-5335CCF08FFD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=−2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+5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BE0006F-8C86-F389-0F76-5335CCF08F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2D2E6D1-451B-41D1-101B-7C768261BA33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=−2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−5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2D2E6D1-451B-41D1-101B-7C768261BA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5AEE48F-523D-61F9-F2FA-148A8059E31F}"/>
                  </a:ext>
                </a:extLst>
              </p:cNvPr>
              <p:cNvSpPr txBox="1"/>
              <p:nvPr/>
            </p:nvSpPr>
            <p:spPr>
              <a:xfrm>
                <a:off x="1265079" y="2095494"/>
                <a:ext cx="87044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L’expression de 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en fonction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5AEE48F-523D-61F9-F2FA-148A8059E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079" y="2095494"/>
                <a:ext cx="8704499" cy="461665"/>
              </a:xfrm>
              <a:prstGeom prst="rect">
                <a:avLst/>
              </a:prstGeom>
              <a:blipFill>
                <a:blip r:embed="rId6"/>
                <a:stretch>
                  <a:fillRect l="-1020" t="-8108" r="-583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𝐛𝐨𝐧𝐧𝐞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C7B01D3-421C-9A61-68E3-F8A77CE8FCE8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=−2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+5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C7B01D3-421C-9A61-68E3-F8A77CE8FC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789AF41-BFFB-CF49-7163-8844C278762C}"/>
                  </a:ext>
                </a:extLst>
              </p:cNvPr>
              <p:cNvSpPr txBox="1"/>
              <p:nvPr/>
            </p:nvSpPr>
            <p:spPr>
              <a:xfrm>
                <a:off x="1265079" y="2095494"/>
                <a:ext cx="87044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L’expression de 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en fonction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789AF41-BFFB-CF49-7163-8844C2787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079" y="2095494"/>
                <a:ext cx="8704499" cy="461665"/>
              </a:xfrm>
              <a:prstGeom prst="rect">
                <a:avLst/>
              </a:prstGeom>
              <a:blipFill>
                <a:blip r:embed="rId5"/>
                <a:stretch>
                  <a:fillRect l="-1020" t="-8108" r="-729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263144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  <a:solidFill>
            <a:schemeClr val="accent1"/>
          </a:solidFill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  <a:solidFill>
            <a:schemeClr val="bg1"/>
          </a:solidFill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MA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1155381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  <a:solidFill>
            <a:schemeClr val="bg1"/>
          </a:solidFill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09626CD-10A5-DD9C-8832-7B8EAF66D4E9}"/>
                  </a:ext>
                </a:extLst>
              </p:cNvPr>
              <p:cNvSpPr txBox="1"/>
              <p:nvPr/>
            </p:nvSpPr>
            <p:spPr>
              <a:xfrm>
                <a:off x="2748213" y="1262611"/>
                <a:ext cx="7418471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b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Tracer le graphe de l’équation  </a:t>
                </a:r>
                <a14:m>
                  <m:oMath xmlns:m="http://schemas.openxmlformats.org/officeDocument/2006/math">
                    <m:r>
                      <a:rPr lang="fr-FR" sz="18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𝒂𝒙</m:t>
                    </m:r>
                    <m:r>
                      <a:rPr lang="fr-FR" sz="18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fr-FR" sz="18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𝒃𝒚</m:t>
                    </m:r>
                    <m:r>
                      <a:rPr lang="fr-FR" sz="18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fr-FR" sz="18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fr-FR" sz="1800" b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à partir de celui de la fonction</a:t>
                </a:r>
                <a:r>
                  <a:rPr lang="fr-MA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r>
                      <a:rPr lang="fr-FR" sz="18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fr-FR" sz="18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fr-MA" sz="18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8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fr-FR" sz="18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  <m:r>
                      <a:rPr lang="fr-FR" sz="18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fr-FR" sz="18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fr-FR" sz="1800" b="1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fr-MA" sz="18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8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𝒄</m:t>
                        </m:r>
                      </m:num>
                      <m:den>
                        <m:r>
                          <a:rPr lang="fr-FR" sz="18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fr-FR" sz="1800" b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fr-MA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09626CD-10A5-DD9C-8832-7B8EAF66D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213" y="1262611"/>
                <a:ext cx="7418471" cy="783869"/>
              </a:xfrm>
              <a:prstGeom prst="rect">
                <a:avLst/>
              </a:prstGeom>
              <a:blipFill>
                <a:blip r:embed="rId3"/>
                <a:stretch>
                  <a:fillRect l="-684" t="-3175" r="-1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273EC6F7-1705-EA8E-75A0-70B8373B1778}"/>
              </a:ext>
            </a:extLst>
          </p:cNvPr>
          <p:cNvSpPr txBox="1"/>
          <p:nvPr/>
        </p:nvSpPr>
        <p:spPr>
          <a:xfrm>
            <a:off x="2785215" y="2389041"/>
            <a:ext cx="82987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Tracer le graphe de l’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équation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</a:t>
            </a:r>
            <a:r>
              <a:rPr lang="fr-MA" sz="1800" dirty="0">
                <a:solidFill>
                  <a:schemeClr val="bg1"/>
                </a:solidFill>
                <a:effectLst/>
                <a:latin typeface="CIDFont+F4"/>
              </a:rPr>
              <a:t>𝒂𝒙 + 𝒃𝒚 = 𝒄 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à partir des points d’intersection avec les deux axes du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repère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5316054-7065-F574-A61D-39BC57D6F8EA}"/>
              </a:ext>
            </a:extLst>
          </p:cNvPr>
          <p:cNvSpPr txBox="1"/>
          <p:nvPr/>
        </p:nvSpPr>
        <p:spPr>
          <a:xfrm>
            <a:off x="2785215" y="3526366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Tracer le graphe de l’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équation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</a:t>
            </a:r>
            <a:r>
              <a:rPr lang="fr-MA" sz="1800" dirty="0">
                <a:solidFill>
                  <a:schemeClr val="bg1"/>
                </a:solidFill>
                <a:effectLst/>
                <a:latin typeface="CIDFont+F4"/>
              </a:rPr>
              <a:t>𝒙 = 𝒂 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et de l’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équation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</a:t>
            </a:r>
            <a:r>
              <a:rPr lang="fr-MA" sz="1800" dirty="0">
                <a:solidFill>
                  <a:schemeClr val="bg1"/>
                </a:solidFill>
                <a:effectLst/>
                <a:latin typeface="CIDFont+F4"/>
              </a:rPr>
              <a:t>𝒚 = 𝒃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00F0571-91CA-9695-2E83-D4E48555B43B}"/>
              </a:ext>
            </a:extLst>
          </p:cNvPr>
          <p:cNvSpPr txBox="1"/>
          <p:nvPr/>
        </p:nvSpPr>
        <p:spPr>
          <a:xfrm>
            <a:off x="2748213" y="4328966"/>
            <a:ext cx="8076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Déterminer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graphiquement la solution d’un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système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de deux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équations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du premier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degre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́ à deux inconnues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75C67E1-1A9E-1C66-FB4B-4B5118CFFE4C}"/>
              </a:ext>
            </a:extLst>
          </p:cNvPr>
          <p:cNvSpPr txBox="1"/>
          <p:nvPr/>
        </p:nvSpPr>
        <p:spPr>
          <a:xfrm>
            <a:off x="3046971" y="5511878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Résoudre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un 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problème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graphique </a:t>
            </a:r>
            <a:endParaRPr lang="fr-M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Choisissez la bonne réponse 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58F5715-B757-1064-81E0-4368015EC4BD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78567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=2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−1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58F5715-B757-1064-81E0-4368015EC4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7856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CB68F0B-838F-6C22-CAFE-A367E0C0A25D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7856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=−2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CB68F0B-838F-6C22-CAFE-A367E0C0A2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7856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8770AE7-1E38-54BD-B8A8-08DEE31C8327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78567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=2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8770AE7-1E38-54BD-B8A8-08DEE31C83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7856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0D49393-65D3-DA2E-7E63-EC5A3BB9EED5}"/>
                  </a:ext>
                </a:extLst>
              </p:cNvPr>
              <p:cNvSpPr txBox="1"/>
              <p:nvPr/>
            </p:nvSpPr>
            <p:spPr>
              <a:xfrm>
                <a:off x="1791729" y="2095494"/>
                <a:ext cx="90290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L’expression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en fonction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0D49393-65D3-DA2E-7E63-EC5A3BB9E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29" y="2095494"/>
                <a:ext cx="9029010" cy="461665"/>
              </a:xfrm>
              <a:prstGeom prst="rect">
                <a:avLst/>
              </a:prstGeom>
              <a:blipFill>
                <a:blip r:embed="rId6"/>
                <a:stretch>
                  <a:fillRect l="-1124" t="-8108" r="-421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𝐛𝐨𝐧𝐧𝐞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FF78E75-B469-1E19-177B-5B8ABACC65D2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92160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=2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FF78E75-B469-1E19-177B-5B8ABACC65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9216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49228BE-5DB4-0094-8598-FFD0884014E1}"/>
                  </a:ext>
                </a:extLst>
              </p:cNvPr>
              <p:cNvSpPr txBox="1"/>
              <p:nvPr/>
            </p:nvSpPr>
            <p:spPr>
              <a:xfrm>
                <a:off x="1791729" y="2095494"/>
                <a:ext cx="90290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L’expression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en fonction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dans l’équation :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fr-FR" sz="2400" dirty="0"/>
                  <a:t> est :</a:t>
                </a: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49228BE-5DB4-0094-8598-FFD088401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29" y="2095494"/>
                <a:ext cx="9029010" cy="461665"/>
              </a:xfrm>
              <a:prstGeom prst="rect">
                <a:avLst/>
              </a:prstGeom>
              <a:blipFill>
                <a:blip r:embed="rId5"/>
                <a:stretch>
                  <a:fillRect l="-1124" t="-8108" r="-562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37677-3E6D-25DD-01C3-4B90ABF53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36146DB-FDC7-080E-1163-AE08095156E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choisir la bon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ne réponse 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99C4F44-947B-0D83-FC84-CA6346E5E4F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266CFEA-67D1-C5D1-E592-51D1941CC43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7995812-08CA-87CB-14C7-FD13E8E53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5A2C990-42E0-DBDA-222E-1C861488FC76}"/>
                  </a:ext>
                </a:extLst>
              </p:cNvPr>
              <p:cNvSpPr txBox="1"/>
              <p:nvPr/>
            </p:nvSpPr>
            <p:spPr>
              <a:xfrm>
                <a:off x="1260388" y="1114588"/>
                <a:ext cx="54627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Le graphe de l’équation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fr-FR" sz="2400" dirty="0"/>
                  <a:t>  est :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5A2C990-42E0-DBDA-222E-1C861488FC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388" y="1114588"/>
                <a:ext cx="5462714" cy="461665"/>
              </a:xfrm>
              <a:prstGeom prst="rect">
                <a:avLst/>
              </a:prstGeom>
              <a:blipFill>
                <a:blip r:embed="rId3"/>
                <a:stretch>
                  <a:fillRect l="-1856" t="-7895" r="-696" b="-26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llipse 2">
            <a:extLst>
              <a:ext uri="{FF2B5EF4-FFF2-40B4-BE49-F238E27FC236}">
                <a16:creationId xmlns:a16="http://schemas.microsoft.com/office/drawing/2014/main" id="{14309370-2282-B4BC-75D9-04541816D8E4}"/>
              </a:ext>
            </a:extLst>
          </p:cNvPr>
          <p:cNvSpPr/>
          <p:nvPr/>
        </p:nvSpPr>
        <p:spPr>
          <a:xfrm>
            <a:off x="1692874" y="1954701"/>
            <a:ext cx="481914" cy="4695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3286F7D-0D94-C597-657F-684F6BAFA06F}"/>
              </a:ext>
            </a:extLst>
          </p:cNvPr>
          <p:cNvSpPr/>
          <p:nvPr/>
        </p:nvSpPr>
        <p:spPr>
          <a:xfrm>
            <a:off x="5270274" y="1954701"/>
            <a:ext cx="481914" cy="4695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B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FA8B6808-4D6A-3ED6-E56C-50FCE3A3F493}"/>
              </a:ext>
            </a:extLst>
          </p:cNvPr>
          <p:cNvSpPr/>
          <p:nvPr/>
        </p:nvSpPr>
        <p:spPr>
          <a:xfrm>
            <a:off x="8949198" y="1954700"/>
            <a:ext cx="481914" cy="4695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0C4F3A6-0400-EDB7-78D4-67D21FB6A0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7" y="2802706"/>
            <a:ext cx="2177030" cy="362150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1CFDE68-F6E8-4543-AF8B-CC06FC578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28" y="2802705"/>
            <a:ext cx="1819806" cy="362150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9A62E16-AC31-98A7-7C1B-2A7AE1A389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787" y="2610852"/>
            <a:ext cx="2234761" cy="381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438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BA43A-F3BA-9640-771C-478B55E0A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2D7F021D-1284-56B5-0554-B03FC2C33064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𝐛𝐨𝐧𝐧𝐞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2D7F021D-1284-56B5-0554-B03FC2C33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21D5BE2-D102-725A-2522-4D02931D9C2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EAAEC97-9A79-97C4-D9D9-B9964FC079D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56444A90-3932-E009-8E2D-244459CD3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8C70637-6B0B-E645-BDB3-B8BC481DE532}"/>
                  </a:ext>
                </a:extLst>
              </p:cNvPr>
              <p:cNvSpPr txBox="1"/>
              <p:nvPr/>
            </p:nvSpPr>
            <p:spPr>
              <a:xfrm>
                <a:off x="1260388" y="1114588"/>
                <a:ext cx="54627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Le graphe de l’équation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fr-FR" sz="2400" dirty="0"/>
                  <a:t>  est :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8C70637-6B0B-E645-BDB3-B8BC481DE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388" y="1114588"/>
                <a:ext cx="5462714" cy="461665"/>
              </a:xfrm>
              <a:prstGeom prst="rect">
                <a:avLst/>
              </a:prstGeom>
              <a:blipFill>
                <a:blip r:embed="rId4"/>
                <a:stretch>
                  <a:fillRect l="-1856" t="-7895" r="-696" b="-26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llipse 7">
            <a:extLst>
              <a:ext uri="{FF2B5EF4-FFF2-40B4-BE49-F238E27FC236}">
                <a16:creationId xmlns:a16="http://schemas.microsoft.com/office/drawing/2014/main" id="{78BB8513-C488-CD09-E409-754743FBD08E}"/>
              </a:ext>
            </a:extLst>
          </p:cNvPr>
          <p:cNvSpPr/>
          <p:nvPr/>
        </p:nvSpPr>
        <p:spPr>
          <a:xfrm>
            <a:off x="1692874" y="1954701"/>
            <a:ext cx="481914" cy="469557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E3DE576-4DB9-7E63-31F9-9035BEBC95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7" y="2802706"/>
            <a:ext cx="2177030" cy="362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60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4978558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99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C0BA20-4333-A2AE-EDEB-0E3A724660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4" y="2103854"/>
            <a:ext cx="11055314" cy="235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7EBB8B-9615-2C52-3E4C-50E07807ABFC}"/>
              </a:ext>
            </a:extLst>
          </p:cNvPr>
          <p:cNvSpPr/>
          <p:nvPr/>
        </p:nvSpPr>
        <p:spPr>
          <a:xfrm>
            <a:off x="4978558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99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AA3A0DB-A95F-DF30-0221-D76883D787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4" y="2103854"/>
            <a:ext cx="11055314" cy="2359861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F858F40-AEAA-8587-6B39-799C1C44CF8C}"/>
              </a:ext>
            </a:extLst>
          </p:cNvPr>
          <p:cNvCxnSpPr/>
          <p:nvPr/>
        </p:nvCxnSpPr>
        <p:spPr>
          <a:xfrm flipH="1">
            <a:off x="6487297" y="3558746"/>
            <a:ext cx="3966519" cy="30891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9356DEE-79EA-4585-EF33-657A594CD775}"/>
              </a:ext>
            </a:extLst>
          </p:cNvPr>
          <p:cNvCxnSpPr>
            <a:cxnSpLocks/>
          </p:cNvCxnSpPr>
          <p:nvPr/>
        </p:nvCxnSpPr>
        <p:spPr>
          <a:xfrm>
            <a:off x="6487297" y="3558746"/>
            <a:ext cx="1983259" cy="30891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C2F33AA8-7107-D584-0248-688C360A55C2}"/>
              </a:ext>
            </a:extLst>
          </p:cNvPr>
          <p:cNvCxnSpPr>
            <a:cxnSpLocks/>
          </p:cNvCxnSpPr>
          <p:nvPr/>
        </p:nvCxnSpPr>
        <p:spPr>
          <a:xfrm>
            <a:off x="8470556" y="3558746"/>
            <a:ext cx="1983260" cy="30891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</a:t>
            </a:r>
            <a:r>
              <a:rPr lang="fr-FR" sz="2800" b="1" dirty="0">
                <a:solidFill>
                  <a:sysClr val="windowText" lastClr="000000"/>
                </a:solidFill>
                <a:latin typeface="Calibri" panose="020F0502020204030204"/>
              </a:rPr>
              <a:t>99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55AF22-30BE-9DD7-302A-011409B004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49" y="1409699"/>
            <a:ext cx="11609913" cy="405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029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>
            <a:extLst>
              <a:ext uri="{FF2B5EF4-FFF2-40B4-BE49-F238E27FC236}">
                <a16:creationId xmlns:a16="http://schemas.microsoft.com/office/drawing/2014/main" id="{F8131576-0B09-A867-6915-B8369B9506ED}"/>
              </a:ext>
            </a:extLst>
          </p:cNvPr>
          <p:cNvGrpSpPr/>
          <p:nvPr/>
        </p:nvGrpSpPr>
        <p:grpSpPr>
          <a:xfrm>
            <a:off x="311149" y="1409699"/>
            <a:ext cx="11609913" cy="4243024"/>
            <a:chOff x="311149" y="1409699"/>
            <a:chExt cx="11609913" cy="4243024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ABC2DD4-C22D-AB3F-B04D-0F127152A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149" y="1409699"/>
              <a:ext cx="11609913" cy="4052637"/>
            </a:xfrm>
            <a:prstGeom prst="rect">
              <a:avLst/>
            </a:prstGeom>
          </p:spPr>
        </p:pic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B4F7F387-0986-A410-113D-2CA5699B85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43492" y="3664271"/>
              <a:ext cx="3955071" cy="198845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D3F314F2-87C5-6E59-35E1-5D1F1A7BA2F5}"/>
                </a:ext>
              </a:extLst>
            </p:cNvPr>
            <p:cNvCxnSpPr>
              <a:cxnSpLocks/>
            </p:cNvCxnSpPr>
            <p:nvPr/>
          </p:nvCxnSpPr>
          <p:spPr>
            <a:xfrm>
              <a:off x="9859740" y="4695567"/>
              <a:ext cx="7735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5DFCAF7D-27FE-8ED6-484D-A86A627B9DDA}"/>
                </a:ext>
              </a:extLst>
            </p:cNvPr>
            <p:cNvCxnSpPr/>
            <p:nvPr/>
          </p:nvCxnSpPr>
          <p:spPr>
            <a:xfrm flipV="1">
              <a:off x="10633762" y="4300151"/>
              <a:ext cx="0" cy="3954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livrets.(l’enseignant corrige l’erreur)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74AF17C-DF62-206E-3020-4A4A538BE14C}"/>
              </a:ext>
            </a:extLst>
          </p:cNvPr>
          <p:cNvSpPr/>
          <p:nvPr/>
        </p:nvSpPr>
        <p:spPr>
          <a:xfrm>
            <a:off x="5073187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77226C0-71CF-1236-E35F-CE8052F26ED9}"/>
              </a:ext>
            </a:extLst>
          </p:cNvPr>
          <p:cNvSpPr txBox="1"/>
          <p:nvPr/>
        </p:nvSpPr>
        <p:spPr>
          <a:xfrm>
            <a:off x="7463481" y="990600"/>
            <a:ext cx="1695413" cy="430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72C2B12-44F7-7728-80EA-40656F7563C2}"/>
                  </a:ext>
                </a:extLst>
              </p:cNvPr>
              <p:cNvSpPr txBox="1"/>
              <p:nvPr/>
            </p:nvSpPr>
            <p:spPr>
              <a:xfrm>
                <a:off x="3632887" y="2730843"/>
                <a:ext cx="9885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72C2B12-44F7-7728-80EA-40656F756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2887" y="2730843"/>
                <a:ext cx="98854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25941AC-3DFA-8C85-385F-EA94305FCF3A}"/>
                  </a:ext>
                </a:extLst>
              </p:cNvPr>
              <p:cNvSpPr txBox="1"/>
              <p:nvPr/>
            </p:nvSpPr>
            <p:spPr>
              <a:xfrm>
                <a:off x="5787736" y="2610041"/>
                <a:ext cx="1008480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25941AC-3DFA-8C85-385F-EA94305FC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2610041"/>
                <a:ext cx="1008480" cy="610936"/>
              </a:xfrm>
              <a:prstGeom prst="rect">
                <a:avLst/>
              </a:prstGeom>
              <a:blipFill>
                <a:blip r:embed="rId7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ABC82B9-C266-FAE3-86B6-E77635F6E477}"/>
                  </a:ext>
                </a:extLst>
              </p:cNvPr>
              <p:cNvSpPr txBox="1"/>
              <p:nvPr/>
            </p:nvSpPr>
            <p:spPr>
              <a:xfrm>
                <a:off x="3814775" y="3153448"/>
                <a:ext cx="1008480" cy="380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1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fr-FR" sz="10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ABC82B9-C266-FAE3-86B6-E77635F6E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775" y="3153448"/>
                <a:ext cx="1008480" cy="38048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071EE97-BAF7-FAD5-1EDC-A711290AA71D}"/>
                  </a:ext>
                </a:extLst>
              </p:cNvPr>
              <p:cNvSpPr txBox="1"/>
              <p:nvPr/>
            </p:nvSpPr>
            <p:spPr>
              <a:xfrm>
                <a:off x="5642296" y="3097077"/>
                <a:ext cx="1008480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071EE97-BAF7-FAD5-1EDC-A711290AA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2296" y="3097077"/>
                <a:ext cx="1008480" cy="610936"/>
              </a:xfrm>
              <a:prstGeom prst="rect">
                <a:avLst/>
              </a:prstGeom>
              <a:blipFill>
                <a:blip r:embed="rId9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002E373-6774-D83A-8BB0-B11408590281}"/>
                  </a:ext>
                </a:extLst>
              </p:cNvPr>
              <p:cNvSpPr txBox="1"/>
              <p:nvPr/>
            </p:nvSpPr>
            <p:spPr>
              <a:xfrm>
                <a:off x="3217531" y="3576849"/>
                <a:ext cx="10084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002E373-6774-D83A-8BB0-B11408590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531" y="3576849"/>
                <a:ext cx="100848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llipse 14">
            <a:extLst>
              <a:ext uri="{FF2B5EF4-FFF2-40B4-BE49-F238E27FC236}">
                <a16:creationId xmlns:a16="http://schemas.microsoft.com/office/drawing/2014/main" id="{00B865D6-2258-3275-D691-6774757DC2F1}"/>
              </a:ext>
            </a:extLst>
          </p:cNvPr>
          <p:cNvSpPr/>
          <p:nvPr/>
        </p:nvSpPr>
        <p:spPr>
          <a:xfrm>
            <a:off x="9798908" y="4658497"/>
            <a:ext cx="86497" cy="7414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181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4B422-5C7A-1FC4-21B4-22FFBF0B4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3C2FA923-1D0E-9D2D-0DC3-D30A269581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0EF595B1-2AE8-B78A-6723-B3DF2F47F80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EB59D95-95E2-6C23-04F5-5C307103F36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E5B1080-A62D-98DC-2D37-19CCD7A81D9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A5159D-5514-72E9-E504-8B44792E3C9D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</a:t>
            </a:r>
            <a:r>
              <a:rPr lang="fr-FR" sz="2800" b="1" dirty="0">
                <a:solidFill>
                  <a:sysClr val="windowText" lastClr="000000"/>
                </a:solidFill>
                <a:latin typeface="Calibri" panose="020F0502020204030204"/>
              </a:rPr>
              <a:t>99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DE9F25-E062-C573-D035-B21ABE826A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35" y="1364247"/>
            <a:ext cx="11592029" cy="432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077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3ED61-4CE9-1A55-0CAB-8F8B05204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e 23">
            <a:extLst>
              <a:ext uri="{FF2B5EF4-FFF2-40B4-BE49-F238E27FC236}">
                <a16:creationId xmlns:a16="http://schemas.microsoft.com/office/drawing/2014/main" id="{624B0723-841A-D389-3BDA-49F552E24263}"/>
              </a:ext>
            </a:extLst>
          </p:cNvPr>
          <p:cNvGrpSpPr/>
          <p:nvPr/>
        </p:nvGrpSpPr>
        <p:grpSpPr>
          <a:xfrm>
            <a:off x="199736" y="1397886"/>
            <a:ext cx="11592029" cy="4326690"/>
            <a:chOff x="199735" y="1275484"/>
            <a:chExt cx="11592029" cy="432669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23051C0-8DD9-E3D3-A729-B9CC6371F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35" y="1275484"/>
              <a:ext cx="11592029" cy="4326690"/>
            </a:xfrm>
            <a:prstGeom prst="rect">
              <a:avLst/>
            </a:prstGeom>
          </p:spPr>
        </p:pic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D086674A-C974-7602-534F-55EC1DAB8A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58893" y="1335695"/>
              <a:ext cx="1307279" cy="4002017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45" name="D_A_01">
            <a:extLst>
              <a:ext uri="{FF2B5EF4-FFF2-40B4-BE49-F238E27FC236}">
                <a16:creationId xmlns:a16="http://schemas.microsoft.com/office/drawing/2014/main" id="{EB87C45C-602C-EC45-25CB-39A7BCDE3DD5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30C634B-9993-2598-24F3-DCF1AD996055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livrets.(l’enseignant corrige l’erreur)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D333A1D-958D-3EE8-894C-B607D66735AC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50CAC038-75E4-4807-5552-1FEB399CEC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6D78D5E2-549E-96A8-14E3-B027E5FA8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E1148CD1-4BF5-56F1-4234-48578C48C7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82DB4D1-E004-EF43-9FB8-B4BC182E4C38}"/>
              </a:ext>
            </a:extLst>
          </p:cNvPr>
          <p:cNvSpPr/>
          <p:nvPr/>
        </p:nvSpPr>
        <p:spPr>
          <a:xfrm>
            <a:off x="5073187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396818F-A14A-2BC6-31C5-E6380FCF97CD}"/>
              </a:ext>
            </a:extLst>
          </p:cNvPr>
          <p:cNvSpPr txBox="1"/>
          <p:nvPr/>
        </p:nvSpPr>
        <p:spPr>
          <a:xfrm>
            <a:off x="7463481" y="990600"/>
            <a:ext cx="1695413" cy="430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18CB1F1-2720-85E0-9E4E-E6FA384783A5}"/>
                  </a:ext>
                </a:extLst>
              </p:cNvPr>
              <p:cNvSpPr txBox="1"/>
              <p:nvPr/>
            </p:nvSpPr>
            <p:spPr>
              <a:xfrm>
                <a:off x="3842951" y="2706129"/>
                <a:ext cx="11332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18CB1F1-2720-85E0-9E4E-E6FA384783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2951" y="2706129"/>
                <a:ext cx="113321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57FAF7F-8FBD-AD1F-BF43-28CED7F41FFC}"/>
                  </a:ext>
                </a:extLst>
              </p:cNvPr>
              <p:cNvSpPr txBox="1"/>
              <p:nvPr/>
            </p:nvSpPr>
            <p:spPr>
              <a:xfrm>
                <a:off x="6500941" y="2706129"/>
                <a:ext cx="11332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57FAF7F-8FBD-AD1F-BF43-28CED7F41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941" y="2706129"/>
                <a:ext cx="113321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7CB702A-2B89-A64D-B75D-8B1DD46AE37D}"/>
                  </a:ext>
                </a:extLst>
              </p:cNvPr>
              <p:cNvSpPr txBox="1"/>
              <p:nvPr/>
            </p:nvSpPr>
            <p:spPr>
              <a:xfrm>
                <a:off x="3842951" y="3482747"/>
                <a:ext cx="113321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FR" sz="1000" dirty="0"/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7CB702A-2B89-A64D-B75D-8B1DD46AE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2951" y="3482747"/>
                <a:ext cx="1133218" cy="246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FEFB24F-3ADD-474E-20E9-6866E6F81F08}"/>
                  </a:ext>
                </a:extLst>
              </p:cNvPr>
              <p:cNvSpPr txBox="1"/>
              <p:nvPr/>
            </p:nvSpPr>
            <p:spPr>
              <a:xfrm>
                <a:off x="5787736" y="3429000"/>
                <a:ext cx="11332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FEFB24F-3ADD-474E-20E9-6866E6F81F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3429000"/>
                <a:ext cx="113321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D88ABB7-8B30-77B5-F129-CA0EE8B29507}"/>
                  </a:ext>
                </a:extLst>
              </p:cNvPr>
              <p:cNvSpPr txBox="1"/>
              <p:nvPr/>
            </p:nvSpPr>
            <p:spPr>
              <a:xfrm>
                <a:off x="3620529" y="3843980"/>
                <a:ext cx="11332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D88ABB7-8B30-77B5-F129-CA0EE8B29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529" y="3843980"/>
                <a:ext cx="113321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Ellipse 14">
            <a:extLst>
              <a:ext uri="{FF2B5EF4-FFF2-40B4-BE49-F238E27FC236}">
                <a16:creationId xmlns:a16="http://schemas.microsoft.com/office/drawing/2014/main" id="{5A628729-FC5F-424F-CE08-90186AC57218}"/>
              </a:ext>
            </a:extLst>
          </p:cNvPr>
          <p:cNvSpPr/>
          <p:nvPr/>
        </p:nvSpPr>
        <p:spPr>
          <a:xfrm>
            <a:off x="9662984" y="3798332"/>
            <a:ext cx="61784" cy="45719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241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99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D0E8369-A583-1A48-7E34-46E2C5C3B1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3"/>
          <a:stretch/>
        </p:blipFill>
        <p:spPr>
          <a:xfrm>
            <a:off x="199736" y="1984285"/>
            <a:ext cx="11761216" cy="229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E7F7378-7930-6031-569A-599C9EFF66CC}"/>
                  </a:ext>
                </a:extLst>
              </p:cNvPr>
              <p:cNvSpPr txBox="1"/>
              <p:nvPr/>
            </p:nvSpPr>
            <p:spPr>
              <a:xfrm>
                <a:off x="546394" y="1408817"/>
                <a:ext cx="105946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Pour tracer le graphe de l’équation : 6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fr-FR" sz="2400" dirty="0"/>
                  <a:t> à partir de sa fonction associée </a:t>
                </a: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E7F7378-7930-6031-569A-599C9EFF6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394" y="1408817"/>
                <a:ext cx="10594695" cy="461665"/>
              </a:xfrm>
              <a:prstGeom prst="rect">
                <a:avLst/>
              </a:prstGeom>
              <a:blipFill>
                <a:blip r:embed="rId3"/>
                <a:stretch>
                  <a:fillRect l="-958" t="-5263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2F335A3-D4CD-577F-C847-1FE8559607B2}"/>
                  </a:ext>
                </a:extLst>
              </p:cNvPr>
              <p:cNvSpPr txBox="1"/>
              <p:nvPr/>
            </p:nvSpPr>
            <p:spPr>
              <a:xfrm>
                <a:off x="649705" y="2361957"/>
                <a:ext cx="80845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1) J’exprime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en fonction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dans l’équation : 6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fr-FR" sz="2400" dirty="0"/>
                  <a:t> </a:t>
                </a: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2F335A3-D4CD-577F-C847-1FE855960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705" y="2361957"/>
                <a:ext cx="8084585" cy="461665"/>
              </a:xfrm>
              <a:prstGeom prst="rect">
                <a:avLst/>
              </a:prstGeom>
              <a:blipFill>
                <a:blip r:embed="rId4"/>
                <a:stretch>
                  <a:fillRect l="-1256" t="-7895" r="-157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050BE8B-758C-335F-B3A7-F5C2077B3E1E}"/>
                  </a:ext>
                </a:extLst>
              </p:cNvPr>
              <p:cNvSpPr txBox="1"/>
              <p:nvPr/>
            </p:nvSpPr>
            <p:spPr>
              <a:xfrm>
                <a:off x="649705" y="3275293"/>
                <a:ext cx="49409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2) Je trouve la fonction: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=−3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fr-FR" sz="2400" dirty="0"/>
                  <a:t> </a:t>
                </a: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050BE8B-758C-335F-B3A7-F5C2077B3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705" y="3275293"/>
                <a:ext cx="4940904" cy="461665"/>
              </a:xfrm>
              <a:prstGeom prst="rect">
                <a:avLst/>
              </a:prstGeom>
              <a:blipFill>
                <a:blip r:embed="rId5"/>
                <a:stretch>
                  <a:fillRect l="-2051" t="-7895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21327CB-E6F4-BFCF-9D09-F7BC43118F6F}"/>
                  </a:ext>
                </a:extLst>
              </p:cNvPr>
              <p:cNvSpPr txBox="1"/>
              <p:nvPr/>
            </p:nvSpPr>
            <p:spPr>
              <a:xfrm>
                <a:off x="649706" y="4381179"/>
                <a:ext cx="64801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3) Je trace le graphe de la fonction :</a:t>
                </a:r>
                <a:r>
                  <a:rPr lang="fr-FR" sz="2400" b="0" dirty="0"/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=−3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fr-FR" sz="2400" dirty="0"/>
                  <a:t> </a:t>
                </a:r>
              </a:p>
              <a:p>
                <a:r>
                  <a:rPr lang="fr-FR" sz="2400" dirty="0"/>
                  <a:t>  en utilisant l’une des méthodes déjà    vues </a:t>
                </a: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21327CB-E6F4-BFCF-9D09-F7BC43118F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706" y="4381179"/>
                <a:ext cx="6480144" cy="830997"/>
              </a:xfrm>
              <a:prstGeom prst="rect">
                <a:avLst/>
              </a:prstGeom>
              <a:blipFill>
                <a:blip r:embed="rId6"/>
                <a:stretch>
                  <a:fillRect l="-1566" t="-4545"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>
            <a:extLst>
              <a:ext uri="{FF2B5EF4-FFF2-40B4-BE49-F238E27FC236}">
                <a16:creationId xmlns:a16="http://schemas.microsoft.com/office/drawing/2014/main" id="{8A05829D-A471-0A2B-313A-70A7B808F3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290" y="2036010"/>
            <a:ext cx="3160812" cy="439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8" grpId="0"/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99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5591E99-5B27-D317-E874-7E2D8133C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8" y="1972619"/>
            <a:ext cx="11305599" cy="192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97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048385-A53E-8C63-EA9B-AB8D789798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00" y="2196552"/>
            <a:ext cx="11308200" cy="233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10436</TotalTime>
  <Words>1529</Words>
  <Application>Microsoft Macintosh PowerPoint</Application>
  <PresentationFormat>Grand écran</PresentationFormat>
  <Paragraphs>238</Paragraphs>
  <Slides>47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47</vt:i4>
      </vt:variant>
    </vt:vector>
  </HeadingPairs>
  <TitlesOfParts>
    <vt:vector size="59" baseType="lpstr">
      <vt:lpstr>Aptos</vt:lpstr>
      <vt:lpstr>Arial</vt:lpstr>
      <vt:lpstr>Calibri</vt:lpstr>
      <vt:lpstr>Cambria Math</vt:lpstr>
      <vt:lpstr>CIDFont+F2</vt:lpstr>
      <vt:lpstr>CIDFont+F4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Microsoft Office User</cp:lastModifiedBy>
  <cp:revision>1190</cp:revision>
  <cp:lastPrinted>2024-10-05T19:15:58Z</cp:lastPrinted>
  <dcterms:created xsi:type="dcterms:W3CDTF">2024-05-28T10:13:44Z</dcterms:created>
  <dcterms:modified xsi:type="dcterms:W3CDTF">2025-12-26T19:09:07Z</dcterms:modified>
</cp:coreProperties>
</file>