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308" r:id="rId2"/>
    <p:sldId id="288" r:id="rId3"/>
    <p:sldId id="289" r:id="rId4"/>
    <p:sldId id="286" r:id="rId5"/>
    <p:sldId id="350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48" r:id="rId27"/>
    <p:sldId id="349" r:id="rId28"/>
    <p:sldId id="309" r:id="rId29"/>
    <p:sldId id="310" r:id="rId30"/>
    <p:sldId id="2147483422" r:id="rId31"/>
    <p:sldId id="270" r:id="rId32"/>
    <p:sldId id="271" r:id="rId33"/>
    <p:sldId id="272" r:id="rId34"/>
    <p:sldId id="2147483419" r:id="rId35"/>
    <p:sldId id="2147483423" r:id="rId36"/>
    <p:sldId id="2147483420" r:id="rId37"/>
    <p:sldId id="260" r:id="rId38"/>
    <p:sldId id="279" r:id="rId39"/>
    <p:sldId id="322" r:id="rId40"/>
    <p:sldId id="323" r:id="rId41"/>
    <p:sldId id="298" r:id="rId42"/>
    <p:sldId id="313" r:id="rId43"/>
    <p:sldId id="259" r:id="rId44"/>
    <p:sldId id="274" r:id="rId45"/>
    <p:sldId id="299" r:id="rId46"/>
    <p:sldId id="311" r:id="rId47"/>
    <p:sldId id="312" r:id="rId48"/>
    <p:sldId id="332" r:id="rId49"/>
    <p:sldId id="333" r:id="rId50"/>
    <p:sldId id="300" r:id="rId51"/>
    <p:sldId id="301" r:id="rId52"/>
    <p:sldId id="281" r:id="rId53"/>
    <p:sldId id="303" r:id="rId54"/>
    <p:sldId id="304" r:id="rId55"/>
    <p:sldId id="282" r:id="rId56"/>
    <p:sldId id="305" r:id="rId57"/>
    <p:sldId id="262" r:id="rId58"/>
    <p:sldId id="283" r:id="rId59"/>
    <p:sldId id="284" r:id="rId60"/>
    <p:sldId id="2147483421" r:id="rId6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48"/>
            <p14:sldId id="349"/>
            <p14:sldId id="309"/>
            <p14:sldId id="310"/>
            <p14:sldId id="2147483422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9"/>
            <p14:sldId id="2147483423"/>
            <p14:sldId id="2147483420"/>
            <p14:sldId id="260"/>
            <p14:sldId id="279"/>
            <p14:sldId id="322"/>
            <p14:sldId id="323"/>
            <p14:sldId id="298"/>
            <p14:sldId id="313"/>
            <p14:sldId id="259"/>
            <p14:sldId id="274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D19"/>
    <a:srgbClr val="156082"/>
    <a:srgbClr val="1D6FA9"/>
    <a:srgbClr val="DCEAF7"/>
    <a:srgbClr val="7F7F7F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8" autoAdjust="0"/>
    <p:restoredTop sz="94679"/>
  </p:normalViewPr>
  <p:slideViewPr>
    <p:cSldViewPr snapToGrid="0">
      <p:cViewPr varScale="1">
        <p:scale>
          <a:sx n="70" d="100"/>
          <a:sy n="70" d="100"/>
        </p:scale>
        <p:origin x="9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5" Type="http://schemas.openxmlformats.org/officeDocument/2006/relationships/image" Target="../media/image600.png"/><Relationship Id="rId4" Type="http://schemas.openxmlformats.org/officeDocument/2006/relationships/image" Target="../media/image59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6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Montrer, à partir des propriétés de ses angles, qu’un quadrilatère est ou n’est pas un parallélogramme </a:t>
            </a:r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88E252-5BAA-C8AE-AC52-1DCBEB86B1F8}"/>
              </a:ext>
            </a:extLst>
          </p:cNvPr>
          <p:cNvSpPr txBox="1"/>
          <p:nvPr/>
        </p:nvSpPr>
        <p:spPr>
          <a:xfrm>
            <a:off x="2120814" y="4667549"/>
            <a:ext cx="4661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 83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6ECC99-D3C4-CA44-18C4-252026DFA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94" y="1142357"/>
            <a:ext cx="11418801" cy="384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2500132" y="3211905"/>
            <a:ext cx="68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 somme des mesures des angles d’un triangle est …………………… 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56A7CF-C089-52D7-FA70-888EE08A8F48}"/>
              </a:ext>
            </a:extLst>
          </p:cNvPr>
          <p:cNvSpPr txBox="1"/>
          <p:nvPr/>
        </p:nvSpPr>
        <p:spPr>
          <a:xfrm>
            <a:off x="2500132" y="3211905"/>
            <a:ext cx="68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 somme des mesures des angles d’un triangle est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180°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698C5-0948-0003-B10C-2309FE06411D}"/>
              </a:ext>
            </a:extLst>
          </p:cNvPr>
          <p:cNvSpPr txBox="1"/>
          <p:nvPr/>
        </p:nvSpPr>
        <p:spPr>
          <a:xfrm>
            <a:off x="2367661" y="3211905"/>
            <a:ext cx="754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 somme des mesures des angles d’un quadrilatère est :……………………..;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A3F9155-3716-B843-5E80-B5552026CF6A}"/>
              </a:ext>
            </a:extLst>
          </p:cNvPr>
          <p:cNvSpPr txBox="1"/>
          <p:nvPr/>
        </p:nvSpPr>
        <p:spPr>
          <a:xfrm>
            <a:off x="2529707" y="3244333"/>
            <a:ext cx="754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 somme des mesures des angles d’un quadrilatère est :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360°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alors :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6572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65724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dans un parallélogramme ce sont les angles opposés qui  sont égaux.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7610645" y="412480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0857C7E1-4054-0B27-DA46-62FC302AC331}"/>
                  </a:ext>
                </a:extLst>
              </p:cNvPr>
              <p:cNvSpPr txBox="1"/>
              <p:nvPr/>
            </p:nvSpPr>
            <p:spPr>
              <a:xfrm>
                <a:off x="2496337" y="1896454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alors :</a:t>
                </a:r>
                <a:r>
                  <a:rPr lang="fr" sz="180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0857C7E1-4054-0B27-DA46-62FC302AC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37" y="1896454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CD0F-A76B-658C-BE27-9F9A0AE38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4904F-DD99-F96A-7179-E46EECD8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AD5F6-605E-8AED-04D2-46B2CE3F78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8E3AE4C-69CF-8B12-1BB1-EBBCE09A1F8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BC23C7C-8B75-347F-BA58-3A698E430F7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4F3C5C-C689-9C58-F4E0-73C849AA9B8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1B958304-18A6-3441-7993-B2C0C800F398}"/>
              </a:ext>
            </a:extLst>
          </p:cNvPr>
          <p:cNvSpPr/>
          <p:nvPr/>
        </p:nvSpPr>
        <p:spPr>
          <a:xfrm>
            <a:off x="2333428" y="46572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6A22E9BF-A010-AD9D-2BC4-999E355BD0E4}"/>
              </a:ext>
            </a:extLst>
          </p:cNvPr>
          <p:cNvSpPr/>
          <p:nvPr/>
        </p:nvSpPr>
        <p:spPr>
          <a:xfrm>
            <a:off x="7447736" y="465724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FF18BC86-85CD-2465-82ED-874BFCA390A5}"/>
                  </a:ext>
                </a:extLst>
              </p:cNvPr>
              <p:cNvSpPr txBox="1"/>
              <p:nvPr/>
            </p:nvSpPr>
            <p:spPr>
              <a:xfrm>
                <a:off x="2496337" y="1896454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alors :</a:t>
                </a:r>
                <a:r>
                  <a:rPr lang="fr" sz="180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 </a:t>
                </a:r>
              </a:p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𝟏𝟖𝟎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et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𝟏𝟖𝟎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FF18BC86-85CD-2465-82ED-874BFCA39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37" y="1896454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b="-3659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906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B79F8-3FFF-D67F-99C5-CD67649FF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70A908-12CC-D238-21BC-44719344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BDA675-EAA6-949A-0FE2-C58DC46271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2102626-3767-7D63-39EA-3E98183E7AD9}"/>
              </a:ext>
            </a:extLst>
          </p:cNvPr>
          <p:cNvSpPr/>
          <p:nvPr/>
        </p:nvSpPr>
        <p:spPr>
          <a:xfrm>
            <a:off x="2496337" y="4367873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A2AC0B4-CBFB-12BA-E27E-2CEC22D8A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6BFD47D-1282-337B-C549-B79AB60B513B}"/>
                  </a:ext>
                </a:extLst>
              </p:cNvPr>
              <p:cNvSpPr txBox="1"/>
              <p:nvPr/>
            </p:nvSpPr>
            <p:spPr>
              <a:xfrm>
                <a:off x="2496337" y="1896454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alors :</a:t>
                </a:r>
                <a:r>
                  <a:rPr lang="fr" sz="180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 </a:t>
                </a:r>
              </a:p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𝟏𝟖𝟎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et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𝟏𝟖𝟎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6BFD47D-1282-337B-C549-B79AB60B5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37" y="1896454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b="-3659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7337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dans un quadrilatère les angles consécutifs sont supplémentaires alors ce quadrilatère est un parallélogramme.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9D0A4C4D-CC56-F8CA-9B80-31FB72161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68" y="979634"/>
            <a:ext cx="11191297" cy="565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803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la démonstration 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5A14F6F-CF30-0305-5066-97D6FAF1A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68" y="979634"/>
            <a:ext cx="11191297" cy="56540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2619728-858F-FF46-7E18-B95B296289F3}"/>
              </a:ext>
            </a:extLst>
          </p:cNvPr>
          <p:cNvSpPr txBox="1"/>
          <p:nvPr/>
        </p:nvSpPr>
        <p:spPr>
          <a:xfrm>
            <a:off x="1122744" y="4062714"/>
            <a:ext cx="162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consécutifs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87950F-1E7D-2BF1-F963-41F8743DA4F8}"/>
              </a:ext>
            </a:extLst>
          </p:cNvPr>
          <p:cNvSpPr txBox="1"/>
          <p:nvPr/>
        </p:nvSpPr>
        <p:spPr>
          <a:xfrm>
            <a:off x="7198254" y="4216778"/>
            <a:ext cx="1900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9C243A4-B471-5F52-90A9-F9DBF4D93B84}"/>
                  </a:ext>
                </a:extLst>
              </p:cNvPr>
              <p:cNvSpPr txBox="1"/>
              <p:nvPr/>
            </p:nvSpPr>
            <p:spPr>
              <a:xfrm>
                <a:off x="3346412" y="3700736"/>
                <a:ext cx="71592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𝐴𝐷𝐶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9C243A4-B471-5F52-90A9-F9DBF4D93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412" y="3700736"/>
                <a:ext cx="715922" cy="400110"/>
              </a:xfrm>
              <a:prstGeom prst="rect">
                <a:avLst/>
              </a:prstGeom>
              <a:blipFill>
                <a:blip r:embed="rId4"/>
                <a:stretch>
                  <a:fillRect r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B447197-518E-BCB1-5C53-4BF674D2DF80}"/>
                  </a:ext>
                </a:extLst>
              </p:cNvPr>
              <p:cNvSpPr txBox="1"/>
              <p:nvPr/>
            </p:nvSpPr>
            <p:spPr>
              <a:xfrm>
                <a:off x="2889139" y="4388572"/>
                <a:ext cx="71592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𝐴𝐷𝐶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B447197-518E-BCB1-5C53-4BF674D2D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139" y="4388572"/>
                <a:ext cx="715922" cy="369332"/>
              </a:xfrm>
              <a:prstGeom prst="rect">
                <a:avLst/>
              </a:prstGeom>
              <a:blipFill>
                <a:blip r:embed="rId5"/>
                <a:stretch>
                  <a:fillRect r="-70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F48ECB8-E24B-E657-9489-E9B56C5B9C61}"/>
                  </a:ext>
                </a:extLst>
              </p:cNvPr>
              <p:cNvSpPr txBox="1"/>
              <p:nvPr/>
            </p:nvSpPr>
            <p:spPr>
              <a:xfrm>
                <a:off x="3247100" y="5057861"/>
                <a:ext cx="71592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F48ECB8-E24B-E657-9489-E9B56C5B9C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100" y="5057861"/>
                <a:ext cx="715922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B8CBBF67-24ED-8BC3-6B9A-63D9F1BB95C2}"/>
              </a:ext>
            </a:extLst>
          </p:cNvPr>
          <p:cNvSpPr txBox="1"/>
          <p:nvPr/>
        </p:nvSpPr>
        <p:spPr>
          <a:xfrm>
            <a:off x="7024964" y="5202826"/>
            <a:ext cx="120401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D64113-9B99-6433-A72E-62A1A4092A0D}"/>
              </a:ext>
            </a:extLst>
          </p:cNvPr>
          <p:cNvSpPr txBox="1"/>
          <p:nvPr/>
        </p:nvSpPr>
        <p:spPr>
          <a:xfrm>
            <a:off x="9099028" y="5887354"/>
            <a:ext cx="203866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E3C5E8-2EA8-D0DC-687C-8D8EC251C58C}"/>
              </a:ext>
            </a:extLst>
          </p:cNvPr>
          <p:cNvSpPr txBox="1"/>
          <p:nvPr/>
        </p:nvSpPr>
        <p:spPr>
          <a:xfrm>
            <a:off x="9646416" y="4573238"/>
            <a:ext cx="120401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 </a:t>
            </a:r>
          </a:p>
        </p:txBody>
      </p:sp>
    </p:spTree>
    <p:extLst>
      <p:ext uri="{BB962C8B-B14F-4D97-AF65-F5344CB8AC3E}">
        <p14:creationId xmlns:p14="http://schemas.microsoft.com/office/powerpoint/2010/main" val="107952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4B91-DAEB-EE91-0626-56056434F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54B2-F31F-1A33-F653-B821E2797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5FE02-09C0-A265-3F84-98401C71888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8255786" cy="424732"/>
          </a:xfrm>
          <a:noFill/>
        </p:spPr>
        <p:txBody>
          <a:bodyPr wrap="none" rtlCol="0">
            <a:spAutoFit/>
          </a:bodyPr>
          <a:lstStyle/>
          <a:p>
            <a:r>
              <a:rPr lang="fr-MA" sz="24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fr" sz="24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a somme des mesures des angles d’un quadrilatère est 360°;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D8EF2F4-528A-B45E-AD0B-5560770BA18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011" y="4775370"/>
            <a:ext cx="2431706" cy="1611875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A24676-3879-8293-CF50-5F67DB180661}"/>
              </a:ext>
            </a:extLst>
          </p:cNvPr>
          <p:cNvSpPr txBox="1"/>
          <p:nvPr/>
        </p:nvSpPr>
        <p:spPr>
          <a:xfrm>
            <a:off x="530225" y="2763431"/>
            <a:ext cx="7839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400" b="1" kern="0">
                <a:solidFill>
                  <a:srgbClr val="000000"/>
                </a:solidFill>
                <a:latin typeface="Calibri"/>
                <a:cs typeface="Calibri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dirty="0">
                <a:sym typeface="Calibri"/>
              </a:rPr>
              <a:t>L</a:t>
            </a:r>
            <a:r>
              <a:rPr lang="fr" dirty="0">
                <a:sym typeface="Calibri"/>
              </a:rPr>
              <a:t>a somme des mesures des angles d’un triangle est 180°; 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4D89C8-FA97-2110-4077-439BCB7CD30D}"/>
              </a:ext>
            </a:extLst>
          </p:cNvPr>
          <p:cNvSpPr txBox="1"/>
          <p:nvPr/>
        </p:nvSpPr>
        <p:spPr>
          <a:xfrm>
            <a:off x="667265" y="5350476"/>
            <a:ext cx="790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4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fr" sz="24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es angles opposés dans un parallélogramme sont égaux.</a:t>
            </a:r>
          </a:p>
        </p:txBody>
      </p:sp>
    </p:spTree>
    <p:extLst>
      <p:ext uri="{BB962C8B-B14F-4D97-AF65-F5344CB8AC3E}">
        <p14:creationId xmlns:p14="http://schemas.microsoft.com/office/powerpoint/2010/main" val="38188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4"/>
            <a:ext cx="10256463" cy="39755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Avec les deux triangles congrus suivants, combien de parallélogramme peut-on former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33CD7F-9B7F-E1EA-5975-84099C001D11}"/>
              </a:ext>
            </a:extLst>
          </p:cNvPr>
          <p:cNvSpPr txBox="1"/>
          <p:nvPr/>
        </p:nvSpPr>
        <p:spPr>
          <a:xfrm>
            <a:off x="1089578" y="3926538"/>
            <a:ext cx="2823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AEBF ou CEDF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7FE0F2-6B5A-CA31-5079-A5F81D302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51" y="2320851"/>
            <a:ext cx="2155992" cy="14565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9B02837-83E3-683D-A447-8BB9FA3364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366" y="4559969"/>
            <a:ext cx="3689350" cy="125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Montrer, à partir des propriétés de ses angles, qu’un quadrilatère est ou n’est pas un parallélogramme.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7AC00-6F73-EDD7-B508-760E4A763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119391-B05C-264C-151D-E9564FEA6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deux propriétés sur les angles qui  me permettent de conclure qu’un quadrilatère est un parallélogramme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9ABE4D-3B19-35ED-37ED-4A00309D76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36CC8C9-AED8-E38D-1FC9-A86EB2E75D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4AC5BD8-60CF-5692-3993-04FA08B3CFD3}"/>
              </a:ext>
            </a:extLst>
          </p:cNvPr>
          <p:cNvSpPr txBox="1"/>
          <p:nvPr/>
        </p:nvSpPr>
        <p:spPr>
          <a:xfrm>
            <a:off x="320363" y="1875805"/>
            <a:ext cx="559057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S</a:t>
            </a:r>
            <a:r>
              <a:rPr lang="fr" sz="20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i dans un quadrilatère ABCD </a:t>
            </a:r>
            <a:r>
              <a:rPr lang="fr" sz="20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chaque deux</a:t>
            </a:r>
            <a:r>
              <a:rPr lang="fr" sz="20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angles consécutifs sont supplémentaires, alors ce quadrilattère est un parallélogramme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FC0BA7-8AE1-D3FC-5AB2-EB0058498C32}"/>
              </a:ext>
            </a:extLst>
          </p:cNvPr>
          <p:cNvSpPr txBox="1"/>
          <p:nvPr/>
        </p:nvSpPr>
        <p:spPr>
          <a:xfrm>
            <a:off x="320363" y="1322937"/>
            <a:ext cx="1415772" cy="40011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 1: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032B55C-BF7F-D605-9867-BF94608A4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451" y="2895722"/>
            <a:ext cx="3924300" cy="2057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F36C6F-CB36-7FC5-6ECD-5209ACB5B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02" y="3065814"/>
            <a:ext cx="2975795" cy="171721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473B3D8-AAE0-F8D1-BCDC-FD59513C2D8F}"/>
              </a:ext>
            </a:extLst>
          </p:cNvPr>
          <p:cNvSpPr txBox="1"/>
          <p:nvPr/>
        </p:nvSpPr>
        <p:spPr>
          <a:xfrm>
            <a:off x="6552600" y="1875804"/>
            <a:ext cx="514954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S</a:t>
            </a:r>
            <a:r>
              <a:rPr lang="fr" sz="20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i dans un quadrilatère ABCD les angles opposés sont égaux, alors ce quadrilattère  c’est un parallélogramme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750E31-B1AE-EE9B-FC99-D2234BB969D2}"/>
              </a:ext>
            </a:extLst>
          </p:cNvPr>
          <p:cNvSpPr txBox="1"/>
          <p:nvPr/>
        </p:nvSpPr>
        <p:spPr>
          <a:xfrm>
            <a:off x="6552600" y="1322937"/>
            <a:ext cx="1417183" cy="40011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 2:</a:t>
            </a:r>
          </a:p>
        </p:txBody>
      </p:sp>
      <p:sp>
        <p:nvSpPr>
          <p:cNvPr id="13" name="Rectangle avec flèche vers la droite 12">
            <a:extLst>
              <a:ext uri="{FF2B5EF4-FFF2-40B4-BE49-F238E27FC236}">
                <a16:creationId xmlns:a16="http://schemas.microsoft.com/office/drawing/2014/main" id="{05ED6C22-940B-7AA3-7CD9-5206444AA23F}"/>
              </a:ext>
            </a:extLst>
          </p:cNvPr>
          <p:cNvSpPr/>
          <p:nvPr/>
        </p:nvSpPr>
        <p:spPr>
          <a:xfrm>
            <a:off x="320363" y="4822492"/>
            <a:ext cx="2834572" cy="1717215"/>
          </a:xfrm>
          <a:prstGeom prst="rightArrowCallout">
            <a:avLst>
              <a:gd name="adj1" fmla="val 12975"/>
              <a:gd name="adj2" fmla="val 14681"/>
              <a:gd name="adj3" fmla="val 23774"/>
              <a:gd name="adj4" fmla="val 74538"/>
            </a:avLst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C5BBB30-7EC1-14BC-3DFD-8F8B18F7376A}"/>
                  </a:ext>
                </a:extLst>
              </p:cNvPr>
              <p:cNvSpPr txBox="1"/>
              <p:nvPr/>
            </p:nvSpPr>
            <p:spPr>
              <a:xfrm>
                <a:off x="320363" y="5019379"/>
                <a:ext cx="2107628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𝑈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𝑉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180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𝑉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𝑊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180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𝑊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180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</m:oMath>
                </a14:m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𝑈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180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C5BBB30-7EC1-14BC-3DFD-8F8B18F73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63" y="5019379"/>
                <a:ext cx="2107628" cy="1323439"/>
              </a:xfrm>
              <a:prstGeom prst="rect">
                <a:avLst/>
              </a:prstGeom>
              <a:blipFill>
                <a:blip r:embed="rId5"/>
                <a:stretch>
                  <a:fillRect t="-1905" b="-76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2CFED180-3EAA-66BD-004A-77666E74EED2}"/>
              </a:ext>
            </a:extLst>
          </p:cNvPr>
          <p:cNvSpPr txBox="1"/>
          <p:nvPr/>
        </p:nvSpPr>
        <p:spPr>
          <a:xfrm>
            <a:off x="3220896" y="5327155"/>
            <a:ext cx="2016001" cy="70788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UVWX est un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parallélogramme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avec flèche vers la droite 15">
                <a:extLst>
                  <a:ext uri="{FF2B5EF4-FFF2-40B4-BE49-F238E27FC236}">
                    <a16:creationId xmlns:a16="http://schemas.microsoft.com/office/drawing/2014/main" id="{D1E970D7-C209-F157-2BCC-2A2273668DC2}"/>
                  </a:ext>
                </a:extLst>
              </p:cNvPr>
              <p:cNvSpPr/>
              <p:nvPr/>
            </p:nvSpPr>
            <p:spPr>
              <a:xfrm>
                <a:off x="6552600" y="4783029"/>
                <a:ext cx="3043003" cy="1717215"/>
              </a:xfrm>
              <a:prstGeom prst="rightArrowCallout">
                <a:avLst>
                  <a:gd name="adj1" fmla="val 12779"/>
                  <a:gd name="adj2" fmla="val 13652"/>
                  <a:gd name="adj3" fmla="val 41586"/>
                  <a:gd name="adj4" fmla="val 64977"/>
                </a:avLst>
              </a:prstGeom>
              <a:solidFill>
                <a:srgbClr val="F19D19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4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</m:oMath>
                </a14:m>
                <a:endParaRPr lang="fr-FR" sz="24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4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Rectangle avec flèche vers la droite 15">
                <a:extLst>
                  <a:ext uri="{FF2B5EF4-FFF2-40B4-BE49-F238E27FC236}">
                    <a16:creationId xmlns:a16="http://schemas.microsoft.com/office/drawing/2014/main" id="{D1E970D7-C209-F157-2BCC-2A2273668D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600" y="4783029"/>
                <a:ext cx="3043003" cy="1717215"/>
              </a:xfrm>
              <a:prstGeom prst="rightArrowCallout">
                <a:avLst>
                  <a:gd name="adj1" fmla="val 12779"/>
                  <a:gd name="adj2" fmla="val 13652"/>
                  <a:gd name="adj3" fmla="val 41586"/>
                  <a:gd name="adj4" fmla="val 64977"/>
                </a:avLst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6F7F560C-59A7-4890-23E8-48A8B4EB5CB4}"/>
              </a:ext>
            </a:extLst>
          </p:cNvPr>
          <p:cNvSpPr txBox="1"/>
          <p:nvPr/>
        </p:nvSpPr>
        <p:spPr>
          <a:xfrm>
            <a:off x="9797928" y="5306170"/>
            <a:ext cx="2073709" cy="707886"/>
          </a:xfrm>
          <a:prstGeom prst="rect">
            <a:avLst/>
          </a:prstGeom>
          <a:solidFill>
            <a:srgbClr val="F19D19"/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3643281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A0806-2541-3860-7A7D-2229FBC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7DF7A-F0AE-EABB-F666-3FB279D657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31461588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9AEAD01-55DF-84B6-17C4-43AEA2B3455F}"/>
                  </a:ext>
                </a:extLst>
              </p:cNvPr>
              <p:cNvSpPr txBox="1"/>
              <p:nvPr/>
            </p:nvSpPr>
            <p:spPr>
              <a:xfrm>
                <a:off x="1006997" y="2963119"/>
                <a:ext cx="638129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quadrilatère tel que: </a:t>
                </a:r>
                <a14:m>
                  <m:oMath xmlns:m="http://schemas.openxmlformats.org/officeDocument/2006/math">
                    <m:r>
                      <a:rPr lang="fr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…………………..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9AEAD01-55DF-84B6-17C4-43AEA2B34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97" y="2963119"/>
                <a:ext cx="6381299" cy="707886"/>
              </a:xfrm>
              <a:prstGeom prst="rect">
                <a:avLst/>
              </a:prstGeom>
              <a:blipFill>
                <a:blip r:embed="rId3"/>
                <a:stretch>
                  <a:fillRect l="-994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443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67311A2-FCE6-1A5A-909B-5E48C5A8C26F}"/>
                  </a:ext>
                </a:extLst>
              </p:cNvPr>
              <p:cNvSpPr txBox="1"/>
              <p:nvPr/>
            </p:nvSpPr>
            <p:spPr>
              <a:xfrm>
                <a:off x="1006997" y="2963119"/>
                <a:ext cx="632173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quadrilatère tel que: </a:t>
                </a:r>
                <a14:m>
                  <m:oMath xmlns:m="http://schemas.openxmlformats.org/officeDocument/2006/math">
                    <m:r>
                      <a:rPr lang="fr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parallélogramme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67311A2-FCE6-1A5A-909B-5E48C5A8C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97" y="2963119"/>
                <a:ext cx="6321731" cy="707886"/>
              </a:xfrm>
              <a:prstGeom prst="rect">
                <a:avLst/>
              </a:prstGeom>
              <a:blipFill>
                <a:blip r:embed="rId3"/>
                <a:stretch>
                  <a:fillRect l="-1004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100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ACBBD40-449A-5638-9672-B43CE37B75AE}"/>
                  </a:ext>
                </a:extLst>
              </p:cNvPr>
              <p:cNvSpPr txBox="1"/>
              <p:nvPr/>
            </p:nvSpPr>
            <p:spPr>
              <a:xfrm>
                <a:off x="1006996" y="2963119"/>
                <a:ext cx="919029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quadrilatère tel que: </a:t>
                </a:r>
              </a:p>
              <a:p>
                <a14:m>
                  <m:oMath xmlns:m="http://schemas.openxmlformats.org/officeDocument/2006/math">
                    <m:r>
                      <a:rPr lang="fr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𝐵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=180°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 ;  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=180°</m:t>
                    </m:r>
                  </m:oMath>
                </a14:m>
                <a:r>
                  <a:rPr lang="fr-FR" sz="2000" b="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;</a:t>
                </a:r>
                <a:r>
                  <a:rPr lang="fr" sz="200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𝐷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=180°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;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𝐷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=180°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</a:t>
                </a:r>
                <a:endParaRPr lang="fr-FR" sz="2000" b="0" kern="0" dirty="0">
                  <a:solidFill>
                    <a:srgbClr val="000000"/>
                  </a:solidFill>
                  <a:ea typeface="Cambria Math" panose="02040503050406030204" pitchFamily="18" charset="0"/>
                  <a:sym typeface="Calibri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ACBBD40-449A-5638-9672-B43CE37B7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96" y="2963119"/>
                <a:ext cx="9190299" cy="1015663"/>
              </a:xfrm>
              <a:prstGeom prst="rect">
                <a:avLst/>
              </a:prstGeom>
              <a:blipFill>
                <a:blip r:embed="rId3"/>
                <a:stretch>
                  <a:fillRect l="-690" t="-3704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93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1B6F3AD-D852-392B-4BD0-C2A1C324252B}"/>
                  </a:ext>
                </a:extLst>
              </p:cNvPr>
              <p:cNvSpPr txBox="1"/>
              <p:nvPr/>
            </p:nvSpPr>
            <p:spPr>
              <a:xfrm>
                <a:off x="1018571" y="2558005"/>
                <a:ext cx="919029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quadrilatère tel que: </a:t>
                </a:r>
              </a:p>
              <a:p>
                <a14:m>
                  <m:oMath xmlns:m="http://schemas.openxmlformats.org/officeDocument/2006/math">
                    <m:r>
                      <a:rPr lang="fr" sz="20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𝐵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180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 ;  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180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2000" b="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;</a:t>
                </a:r>
                <a:r>
                  <a:rPr lang="fr" sz="200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𝐶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𝐷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180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; </a:t>
                </a:r>
                <a14:m>
                  <m:oMath xmlns:m="http://schemas.openxmlformats.org/officeDocument/2006/math">
                    <m:r>
                      <a:rPr lang="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𝐷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+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180</m:t>
                    </m:r>
                    <m:r>
                      <a:rPr lang="fr-FR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°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</a:t>
                </a:r>
                <a:endParaRPr lang="fr-FR" sz="2000" b="0" kern="0" dirty="0">
                  <a:solidFill>
                    <a:srgbClr val="000000"/>
                  </a:solidFill>
                  <a:ea typeface="Cambria Math" panose="02040503050406030204" pitchFamily="18" charset="0"/>
                  <a:sym typeface="Calibri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parallélogramme.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1B6F3AD-D852-392B-4BD0-C2A1C3242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571" y="2558005"/>
                <a:ext cx="9190299" cy="1015663"/>
              </a:xfrm>
              <a:prstGeom prst="rect">
                <a:avLst/>
              </a:prstGeom>
              <a:blipFill>
                <a:blip r:embed="rId3"/>
                <a:stretch>
                  <a:fillRect l="-690" t="-3704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07953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démontrer qu’un quadrilatère est un parallélogramme en utilisant les propriétés sur les angles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AF492F6-2E43-9AA5-90C7-FF58FDCA3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2" y="1275625"/>
            <a:ext cx="10364165" cy="23976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91F62A-9CFB-CD28-72C7-089FE3BADF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80" y="3827462"/>
            <a:ext cx="40259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J’utilise la propriété 1: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insiste sur les conditions d’utilisation de la propriété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3BEDA1D-84E2-F40E-A284-0CF93EC8F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0" y="1256093"/>
            <a:ext cx="10418243" cy="16723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83A9BB0-68A2-D658-04B4-507B4983B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050" y="3247862"/>
            <a:ext cx="40259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la propriété 2: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8825124-706E-42F9-B4D8-2C427D8B1DA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39" y="1129994"/>
            <a:ext cx="9786486" cy="2561146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6207221-09BD-82BD-3B7C-21C9FBECF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432" y="3833631"/>
            <a:ext cx="4025900" cy="23622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4CCCD6F-CE1F-BEEC-B842-DA128147FFB7}"/>
              </a:ext>
            </a:extLst>
          </p:cNvPr>
          <p:cNvSpPr txBox="1"/>
          <p:nvPr/>
        </p:nvSpPr>
        <p:spPr>
          <a:xfrm>
            <a:off x="4816795" y="1768839"/>
            <a:ext cx="387000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merican Typewriter" panose="02090604020004020304" pitchFamily="18" charset="77"/>
                <a:cs typeface="Apple Chancery" panose="03020702040506060504" pitchFamily="66" charset="-79"/>
              </a:rPr>
              <a:t>Supplémentaires 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333428" y="1238490"/>
            <a:ext cx="7092719" cy="306729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quadrilatère ci-après est un parallélogramme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489292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6" y="489292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8C730F-321A-17D6-1B2C-42CE951A0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37" y="1989690"/>
            <a:ext cx="40767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585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Les angles opposés sont égaux ou encore car deux angles consécutifs sont supplémentaires: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333428" y="525621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C6176A42-F35C-DD47-17D1-CCB40237078B}"/>
              </a:ext>
            </a:extLst>
          </p:cNvPr>
          <p:cNvSpPr txBox="1"/>
          <p:nvPr/>
        </p:nvSpPr>
        <p:spPr>
          <a:xfrm>
            <a:off x="2333428" y="1238490"/>
            <a:ext cx="7092719" cy="306729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quadrilatère ci-après est un parallélogramme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6E6833-52B0-15DF-DAAB-D83742015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37" y="1989690"/>
            <a:ext cx="40767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800993" y="514337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6915301" y="510974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9FC9E6C9-F219-33F5-5DD3-D8A316C9A712}"/>
              </a:ext>
            </a:extLst>
          </p:cNvPr>
          <p:cNvSpPr txBox="1"/>
          <p:nvPr/>
        </p:nvSpPr>
        <p:spPr>
          <a:xfrm>
            <a:off x="1800993" y="1187209"/>
            <a:ext cx="7092719" cy="3338492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quadrilatère ci-après est un parallélogramme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E524E4-7C7D-43A7-1F98-262E4B6C2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93" y="2230021"/>
            <a:ext cx="49149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fr-F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6915301" y="520522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9B9E1CAB-4C5A-A29E-005B-8A4554D0B30D}"/>
              </a:ext>
            </a:extLst>
          </p:cNvPr>
          <p:cNvSpPr txBox="1"/>
          <p:nvPr/>
        </p:nvSpPr>
        <p:spPr>
          <a:xfrm>
            <a:off x="1800993" y="1187209"/>
            <a:ext cx="7092719" cy="3338492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quadrilatère ci-après est un parallélogramme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EA8A20-0187-1F91-6057-AA95E4BA1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93" y="2230021"/>
            <a:ext cx="49149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09535" y="173214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05755" y="449788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052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228600" indent="-228600" algn="ctr" defTabSz="685783">
              <a:lnSpc>
                <a:spcPct val="90000"/>
              </a:lnSpc>
              <a:spcBef>
                <a:spcPts val="1000"/>
              </a:spcBef>
            </a:pPr>
            <a:r>
              <a:rPr lang="fr-MA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Utiliser les propriétés des quadrilatères particuliers pour résoudre des problèmes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8080" y="455044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174296" y="1133588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2149554" y="582704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174479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04606" y="2628573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255034" y="336144"/>
            <a:ext cx="8144401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05148" y="1733138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b="1" dirty="0"/>
              <a:t>Montrer, à partir des propriétés de ses angles, qu’un quadrilatère est ou n’est pas un parallélogramme 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450663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9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2972743" y="4550940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Reconnaître le rectangle, le losange et le carré et montrer les propriétés de leurs diagonales </a:t>
            </a:r>
            <a:endParaRPr lang="fr-MA" sz="1600" dirty="0"/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85322" y="3494242"/>
            <a:ext cx="81504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Reconnaître et utiliser les conditions nécessaires et suffisantes pour qu’un</a:t>
            </a:r>
            <a:br>
              <a:rPr lang="fr-MA" dirty="0"/>
            </a:br>
            <a:r>
              <a:rPr lang="fr-MA" dirty="0"/>
              <a:t>quadrilatère soit un parallélogramme </a:t>
            </a:r>
          </a:p>
        </p:txBody>
      </p:sp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CD479D7B-C091-10BF-BAC2-898698A15C4C}"/>
              </a:ext>
            </a:extLst>
          </p:cNvPr>
          <p:cNvSpPr txBox="1">
            <a:spLocks/>
          </p:cNvSpPr>
          <p:nvPr/>
        </p:nvSpPr>
        <p:spPr>
          <a:xfrm>
            <a:off x="3124975" y="2596426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Montrer qu’un quadrilatère dont les diagonales sont sécantes en leurs milieux est un parallélogramme 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47B10A43-366A-D55A-DC00-74DC279AFF00}"/>
              </a:ext>
            </a:extLst>
          </p:cNvPr>
          <p:cNvSpPr txBox="1">
            <a:spLocks/>
          </p:cNvSpPr>
          <p:nvPr/>
        </p:nvSpPr>
        <p:spPr>
          <a:xfrm>
            <a:off x="1321651" y="3489511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8</a:t>
            </a:r>
          </a:p>
        </p:txBody>
      </p:sp>
      <p:sp>
        <p:nvSpPr>
          <p:cNvPr id="5" name="Text Placeholder 56">
            <a:extLst>
              <a:ext uri="{FF2B5EF4-FFF2-40B4-BE49-F238E27FC236}">
                <a16:creationId xmlns:a16="http://schemas.microsoft.com/office/drawing/2014/main" id="{189B1908-416A-0CC1-C9FC-EA4FD3392C67}"/>
              </a:ext>
            </a:extLst>
          </p:cNvPr>
          <p:cNvSpPr txBox="1">
            <a:spLocks/>
          </p:cNvSpPr>
          <p:nvPr/>
        </p:nvSpPr>
        <p:spPr>
          <a:xfrm>
            <a:off x="1272950" y="558825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10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DA660F-E62E-1160-97BD-F20DD2F7B0C5}"/>
              </a:ext>
            </a:extLst>
          </p:cNvPr>
          <p:cNvSpPr txBox="1"/>
          <p:nvPr/>
        </p:nvSpPr>
        <p:spPr>
          <a:xfrm>
            <a:off x="4416251" y="1186555"/>
            <a:ext cx="6983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Quadrilatères particuliers 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:85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E2C371EB-7D9B-2CCD-B5D0-7138090B3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6" y="967665"/>
            <a:ext cx="9558077" cy="503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04AEFC8-E435-E358-68D6-9955805BC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77" y="967665"/>
            <a:ext cx="10372459" cy="54665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7732FAF-42EE-3F5D-7B36-054FC8C7B68A}"/>
              </a:ext>
            </a:extLst>
          </p:cNvPr>
          <p:cNvSpPr txBox="1"/>
          <p:nvPr/>
        </p:nvSpPr>
        <p:spPr>
          <a:xfrm>
            <a:off x="2754774" y="2718960"/>
            <a:ext cx="2187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056443-AA3A-8E8B-1296-EA217862CE20}"/>
              </a:ext>
            </a:extLst>
          </p:cNvPr>
          <p:cNvSpPr txBox="1"/>
          <p:nvPr/>
        </p:nvSpPr>
        <p:spPr>
          <a:xfrm>
            <a:off x="4915381" y="3233731"/>
            <a:ext cx="1736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supplémentaires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655B58-D993-AF7F-198E-ECB5D0A32549}"/>
              </a:ext>
            </a:extLst>
          </p:cNvPr>
          <p:cNvSpPr txBox="1"/>
          <p:nvPr/>
        </p:nvSpPr>
        <p:spPr>
          <a:xfrm>
            <a:off x="3848581" y="3603063"/>
            <a:ext cx="63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B4EE66-2AF6-53FD-25CE-EA3D45EEC0BD}"/>
              </a:ext>
            </a:extLst>
          </p:cNvPr>
          <p:cNvSpPr txBox="1"/>
          <p:nvPr/>
        </p:nvSpPr>
        <p:spPr>
          <a:xfrm>
            <a:off x="3014319" y="3603063"/>
            <a:ext cx="63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F1F7F16-9DCD-5669-7D13-B99C7345FACA}"/>
              </a:ext>
            </a:extLst>
          </p:cNvPr>
          <p:cNvSpPr txBox="1"/>
          <p:nvPr/>
        </p:nvSpPr>
        <p:spPr>
          <a:xfrm>
            <a:off x="4500101" y="3603063"/>
            <a:ext cx="537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50°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27DC4AA-8E8F-1DB7-8D65-F1DAE9C95411}"/>
              </a:ext>
            </a:extLst>
          </p:cNvPr>
          <p:cNvSpPr txBox="1"/>
          <p:nvPr/>
        </p:nvSpPr>
        <p:spPr>
          <a:xfrm>
            <a:off x="1478872" y="4053649"/>
            <a:ext cx="78241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LORD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C87B1D-605A-3374-823D-BF03B4C1C1FE}"/>
              </a:ext>
            </a:extLst>
          </p:cNvPr>
          <p:cNvSpPr txBox="1"/>
          <p:nvPr/>
        </p:nvSpPr>
        <p:spPr>
          <a:xfrm>
            <a:off x="2771433" y="4069038"/>
            <a:ext cx="1880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C446C67-CB28-86FD-4BAD-D3CD9116B323}"/>
              </a:ext>
            </a:extLst>
          </p:cNvPr>
          <p:cNvSpPr txBox="1"/>
          <p:nvPr/>
        </p:nvSpPr>
        <p:spPr>
          <a:xfrm>
            <a:off x="8757498" y="4003173"/>
            <a:ext cx="840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égaux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DB0A4C6-53BB-EA27-3D7B-5887E28FA748}"/>
              </a:ext>
            </a:extLst>
          </p:cNvPr>
          <p:cNvSpPr txBox="1"/>
          <p:nvPr/>
        </p:nvSpPr>
        <p:spPr>
          <a:xfrm>
            <a:off x="3083452" y="4471376"/>
            <a:ext cx="565910" cy="411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70°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1D052A6-1353-D0CA-92BA-69D51383830F}"/>
              </a:ext>
            </a:extLst>
          </p:cNvPr>
          <p:cNvSpPr txBox="1"/>
          <p:nvPr/>
        </p:nvSpPr>
        <p:spPr>
          <a:xfrm>
            <a:off x="5217572" y="4882699"/>
            <a:ext cx="565910" cy="411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70°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BC38753-F4C7-62B6-A81E-06A0393216F1}"/>
              </a:ext>
            </a:extLst>
          </p:cNvPr>
          <p:cNvSpPr txBox="1"/>
          <p:nvPr/>
        </p:nvSpPr>
        <p:spPr>
          <a:xfrm>
            <a:off x="6651583" y="4893912"/>
            <a:ext cx="565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50°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E3A168B-7989-95BE-23AE-E6BE2396EF27}"/>
              </a:ext>
            </a:extLst>
          </p:cNvPr>
          <p:cNvSpPr txBox="1"/>
          <p:nvPr/>
        </p:nvSpPr>
        <p:spPr>
          <a:xfrm>
            <a:off x="5278702" y="5297105"/>
            <a:ext cx="81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5C3AB62-7F99-C5A3-B08F-B97A70ED963E}"/>
              </a:ext>
            </a:extLst>
          </p:cNvPr>
          <p:cNvSpPr txBox="1"/>
          <p:nvPr/>
        </p:nvSpPr>
        <p:spPr>
          <a:xfrm>
            <a:off x="3048885" y="5718260"/>
            <a:ext cx="63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C464231-9A04-EDFD-0F42-517FBADA7438}"/>
              </a:ext>
            </a:extLst>
          </p:cNvPr>
          <p:cNvSpPr txBox="1"/>
          <p:nvPr/>
        </p:nvSpPr>
        <p:spPr>
          <a:xfrm>
            <a:off x="4651662" y="5729921"/>
            <a:ext cx="565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0F91548-1CCC-250A-373D-8A7BE72E006A}"/>
              </a:ext>
            </a:extLst>
          </p:cNvPr>
          <p:cNvSpPr txBox="1"/>
          <p:nvPr/>
        </p:nvSpPr>
        <p:spPr>
          <a:xfrm>
            <a:off x="3934191" y="5718708"/>
            <a:ext cx="565910" cy="411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2482AF6-FF95-4F9C-4E32-2D1C2930A061}"/>
              </a:ext>
            </a:extLst>
          </p:cNvPr>
          <p:cNvSpPr txBox="1"/>
          <p:nvPr/>
        </p:nvSpPr>
        <p:spPr>
          <a:xfrm>
            <a:off x="5492127" y="5778339"/>
            <a:ext cx="565910" cy="411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60° 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Page:85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0B21CF-A7DF-E261-9C5B-B74517C9F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67" y="1307136"/>
            <a:ext cx="11519784" cy="330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que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13687B-AE11-54BB-F87B-7E63D9045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250949"/>
            <a:ext cx="11087784" cy="44900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0E40781-B705-C05E-B58C-5FDA043F3CFA}"/>
              </a:ext>
            </a:extLst>
          </p:cNvPr>
          <p:cNvSpPr txBox="1"/>
          <p:nvPr/>
        </p:nvSpPr>
        <p:spPr>
          <a:xfrm>
            <a:off x="206979" y="2088293"/>
            <a:ext cx="51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A6CC40-68A8-3167-871D-89EFD0F05E11}"/>
              </a:ext>
            </a:extLst>
          </p:cNvPr>
          <p:cNvSpPr txBox="1"/>
          <p:nvPr/>
        </p:nvSpPr>
        <p:spPr>
          <a:xfrm>
            <a:off x="206979" y="4123377"/>
            <a:ext cx="51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2FDC86-DAB3-F616-10BF-C2DE5117BDDE}"/>
              </a:ext>
            </a:extLst>
          </p:cNvPr>
          <p:cNvSpPr txBox="1"/>
          <p:nvPr/>
        </p:nvSpPr>
        <p:spPr>
          <a:xfrm>
            <a:off x="5873578" y="1605487"/>
            <a:ext cx="124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C022E21-CF4D-C6D7-B594-AA5432B41325}"/>
              </a:ext>
            </a:extLst>
          </p:cNvPr>
          <p:cNvSpPr txBox="1"/>
          <p:nvPr/>
        </p:nvSpPr>
        <p:spPr>
          <a:xfrm>
            <a:off x="5873578" y="3959852"/>
            <a:ext cx="124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alors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5BAEC9-2A9A-F244-1374-967AC71C8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46" y="1960991"/>
            <a:ext cx="11336624" cy="293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Montrer, à partir des propriétés de ses angles, qu’un quadrilatère est ou n’est pas un parallélogramme.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Angles </a:t>
            </a:r>
            <a:r>
              <a:rPr lang="en-US" dirty="0" err="1"/>
              <a:t>opposés</a:t>
            </a:r>
            <a:r>
              <a:rPr lang="en-US" dirty="0"/>
              <a:t> </a:t>
            </a:r>
          </a:p>
          <a:p>
            <a:r>
              <a:rPr lang="en-US" dirty="0"/>
              <a:t>Angles </a:t>
            </a:r>
            <a:r>
              <a:rPr lang="en-US" dirty="0" err="1"/>
              <a:t>égaux</a:t>
            </a:r>
            <a:r>
              <a:rPr lang="en-US" dirty="0"/>
              <a:t> </a:t>
            </a:r>
          </a:p>
          <a:p>
            <a:r>
              <a:rPr lang="en-US" dirty="0"/>
              <a:t>Angles </a:t>
            </a:r>
            <a:r>
              <a:rPr lang="en-US" dirty="0" err="1"/>
              <a:t>consécutifs</a:t>
            </a:r>
            <a:r>
              <a:rPr lang="en-US" dirty="0"/>
              <a:t> </a:t>
            </a:r>
          </a:p>
          <a:p>
            <a:r>
              <a:rPr lang="fr-FR" dirty="0"/>
              <a:t>Angles supplémentaires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C'est l'occasion de réinvestir la leçon sur les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droites parallèles et la sécante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S'il existe une seule paire d'angles opposés de mesures différentes, la conclusion est immédiate.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Fournir une fiche d'auto-correction avec des schémas à main levée où seules les mesures d'angles apparaissent, pour qu'ils s'exercent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Chaque deux angles consécutifs doivent être supplémentaires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</TotalTime>
  <Words>1872</Words>
  <Application>Microsoft Office PowerPoint</Application>
  <PresentationFormat>Grand écran</PresentationFormat>
  <Paragraphs>256</Paragraphs>
  <Slides>60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71" baseType="lpstr">
      <vt:lpstr>American Typewriter</vt:lpstr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Voici la réponse: </vt:lpstr>
      <vt:lpstr> Complétez:</vt:lpstr>
      <vt:lpstr>Voici la réponse :</vt:lpstr>
      <vt:lpstr> Répondez par vrai ou faux:</vt:lpstr>
      <vt:lpstr> Voici la réponse : dans un parallélogramme ce sont les angles opposés qui  sont égaux. </vt:lpstr>
      <vt:lpstr> Répondez par vrai ou faux:</vt:lpstr>
      <vt:lpstr> Voici la réponse</vt:lpstr>
      <vt:lpstr>Si dans un quadrilatère les angles consécutifs sont supplémentaires alors ce quadrilatère est un parallélogramme. </vt:lpstr>
      <vt:lpstr>Voici la réponse : </vt:lpstr>
      <vt:lpstr>Présentation PowerPoint</vt:lpstr>
      <vt:lpstr>Présentation PowerPoint</vt:lpstr>
      <vt:lpstr>Exprimez vos avis</vt:lpstr>
      <vt:lpstr>A la fin de cette séance, vous serez capables de:</vt:lpstr>
      <vt:lpstr>Présentation PowerPoint</vt:lpstr>
      <vt:lpstr>Voici deux propriétés sur les angles qui  me permettent de conclure qu’un quadrilatère est un parallélogramme :</vt:lpstr>
      <vt:lpstr>Présentation PowerPoint</vt:lpstr>
      <vt:lpstr>Complétez</vt:lpstr>
      <vt:lpstr> 𝐕𝐨𝐢𝐜𝐢 𝐥𝐚  𝐫é𝐩𝐨𝐧𝐬𝐞.</vt:lpstr>
      <vt:lpstr>Complétez</vt:lpstr>
      <vt:lpstr> 𝐕𝐨𝐢𝐜𝐢 𝐥𝐚  𝐫é𝐩𝐨𝐧𝐬𝐞.</vt:lpstr>
      <vt:lpstr>Présentation PowerPoint</vt:lpstr>
      <vt:lpstr>Je vous montre comment démontrer qu’un quadrilatère est un parallélogramme en utilisant les propriétés sur les angles</vt:lpstr>
      <vt:lpstr>J’utilise la propriété 1:</vt:lpstr>
      <vt:lpstr>J’utilise la propriété 2:</vt:lpstr>
      <vt:lpstr>Présentation PowerPoint</vt:lpstr>
      <vt:lpstr> Complétez</vt:lpstr>
      <vt:lpstr>Les angles opposés sont égaux ou encore car deux angles consécutifs sont supplémentaires:</vt:lpstr>
      <vt:lpstr> Complétez</vt:lpstr>
      <vt:lpstr>𝐕𝐨𝐢𝐜𝐢 𝐥𝐚  𝐫é𝐩𝐨𝐧𝐬𝐞 : ∠A≠ ∠C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que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144</cp:revision>
  <dcterms:created xsi:type="dcterms:W3CDTF">2025-11-03T10:55:47Z</dcterms:created>
  <dcterms:modified xsi:type="dcterms:W3CDTF">2026-04-06T21:08:00Z</dcterms:modified>
</cp:coreProperties>
</file>