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08" r:id="rId2"/>
    <p:sldId id="288" r:id="rId3"/>
    <p:sldId id="289" r:id="rId4"/>
    <p:sldId id="286" r:id="rId5"/>
    <p:sldId id="314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147483397" r:id="rId15"/>
    <p:sldId id="2147483398" r:id="rId16"/>
    <p:sldId id="2147483399" r:id="rId17"/>
    <p:sldId id="296" r:id="rId18"/>
    <p:sldId id="315" r:id="rId19"/>
    <p:sldId id="316" r:id="rId20"/>
    <p:sldId id="306" r:id="rId21"/>
    <p:sldId id="307" r:id="rId22"/>
    <p:sldId id="309" r:id="rId23"/>
    <p:sldId id="2147483400" r:id="rId24"/>
    <p:sldId id="297" r:id="rId25"/>
    <p:sldId id="270" r:id="rId26"/>
    <p:sldId id="271" r:id="rId27"/>
    <p:sldId id="272" r:id="rId28"/>
    <p:sldId id="298" r:id="rId29"/>
    <p:sldId id="313" r:id="rId30"/>
    <p:sldId id="259" r:id="rId31"/>
    <p:sldId id="275" r:id="rId32"/>
    <p:sldId id="276" r:id="rId33"/>
    <p:sldId id="299" r:id="rId34"/>
    <p:sldId id="311" r:id="rId35"/>
    <p:sldId id="312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300" r:id="rId45"/>
    <p:sldId id="301" r:id="rId46"/>
    <p:sldId id="281" r:id="rId47"/>
    <p:sldId id="303" r:id="rId48"/>
    <p:sldId id="304" r:id="rId49"/>
    <p:sldId id="282" r:id="rId50"/>
    <p:sldId id="305" r:id="rId51"/>
    <p:sldId id="262" r:id="rId52"/>
    <p:sldId id="283" r:id="rId53"/>
    <p:sldId id="284" r:id="rId54"/>
    <p:sldId id="352" r:id="rId5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14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147483397"/>
            <p14:sldId id="2147483398"/>
            <p14:sldId id="2147483399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315"/>
            <p14:sldId id="316"/>
            <p14:sldId id="306"/>
            <p14:sldId id="307"/>
            <p14:sldId id="309"/>
            <p14:sldId id="214748340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75"/>
            <p14:sldId id="276"/>
          </p14:sldIdLst>
        </p14:section>
        <p14:section name="Pratique collective" id="{CF34AB29-930A-422C-8BB3-41EE66488593}">
          <p14:sldIdLst>
            <p14:sldId id="299"/>
            <p14:sldId id="311"/>
            <p14:sldId id="312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AD8"/>
    <a:srgbClr val="C2F1C8"/>
    <a:srgbClr val="156082"/>
    <a:srgbClr val="1D6FA9"/>
    <a:srgbClr val="DCEAF7"/>
    <a:srgbClr val="7F7F7F"/>
    <a:srgbClr val="F19D19"/>
    <a:srgbClr val="DCE6F2"/>
    <a:srgbClr val="C8F5E8"/>
    <a:srgbClr val="E0E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9351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394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3.png"/><Relationship Id="rId7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530.png"/><Relationship Id="rId5" Type="http://schemas.openxmlformats.org/officeDocument/2006/relationships/image" Target="../media/image560.png"/><Relationship Id="rId10" Type="http://schemas.openxmlformats.org/officeDocument/2006/relationships/image" Target="../media/image61.png"/><Relationship Id="rId4" Type="http://schemas.openxmlformats.org/officeDocument/2006/relationships/image" Target="../media/image54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68.png"/><Relationship Id="rId5" Type="http://schemas.openxmlformats.org/officeDocument/2006/relationships/image" Target="../media/image5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6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7.png"/><Relationship Id="rId4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png"/><Relationship Id="rId4" Type="http://schemas.openxmlformats.org/officeDocument/2006/relationships/image" Target="../media/image9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2.png"/><Relationship Id="rId4" Type="http://schemas.openxmlformats.org/officeDocument/2006/relationships/image" Target="../media/image9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7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2.png"/><Relationship Id="rId4" Type="http://schemas.openxmlformats.org/officeDocument/2006/relationships/image" Target="../media/image9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03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2.png"/><Relationship Id="rId5" Type="http://schemas.openxmlformats.org/officeDocument/2006/relationships/image" Target="../media/image95.png"/><Relationship Id="rId4" Type="http://schemas.openxmlformats.org/officeDocument/2006/relationships/image" Target="../media/image20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0.png"/><Relationship Id="rId3" Type="http://schemas.openxmlformats.org/officeDocument/2006/relationships/image" Target="../media/image20.jpeg"/><Relationship Id="rId7" Type="http://schemas.openxmlformats.org/officeDocument/2006/relationships/image" Target="../media/image10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0.png"/><Relationship Id="rId11" Type="http://schemas.openxmlformats.org/officeDocument/2006/relationships/image" Target="../media/image107.png"/><Relationship Id="rId5" Type="http://schemas.openxmlformats.org/officeDocument/2006/relationships/image" Target="../media/image1010.png"/><Relationship Id="rId10" Type="http://schemas.openxmlformats.org/officeDocument/2006/relationships/image" Target="../media/image106.png"/><Relationship Id="rId4" Type="http://schemas.openxmlformats.org/officeDocument/2006/relationships/image" Target="../media/image95.png"/><Relationship Id="rId9" Type="http://schemas.openxmlformats.org/officeDocument/2006/relationships/image" Target="../media/image10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Congruence des triangles</a:t>
            </a: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Vérifier si deux triangles sont congrus en comparant un côté et deux angles (ACA)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9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467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4" name="Google Shape;284;p9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5" name="Google Shape;285;p9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0"/>
          <p:cNvSpPr txBox="1"/>
          <p:nvPr/>
        </p:nvSpPr>
        <p:spPr>
          <a:xfrm>
            <a:off x="3139440" y="5422496"/>
            <a:ext cx="7772400" cy="64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lnSpc>
                <a:spcPct val="107000"/>
              </a:lnSpc>
              <a:buClr>
                <a:srgbClr val="000000"/>
              </a:buClr>
            </a:pPr>
            <a:r>
              <a:rPr lang="fr-FR" sz="1600" b="1" kern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Les élèves bavardent bavarder pendant le modelage, ils risquent de ne pas comprendre ce qu’explique l’enseignant. Aussi, ils risquent de perturber leurs camarades.</a:t>
            </a:r>
            <a:endParaRPr sz="1467" b="1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467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10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Les élèves bavardent.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7064" y="1208529"/>
            <a:ext cx="4443248" cy="3681548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1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0" name="Google Shape;300;p11"/>
          <p:cNvSpPr txBox="1"/>
          <p:nvPr/>
        </p:nvSpPr>
        <p:spPr>
          <a:xfrm>
            <a:off x="2999072" y="5150332"/>
            <a:ext cx="7044088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se concentrer pour lier les actions de l'enseignant à ses paroles.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modelage demande une grande concentration de la part de l'enseignant. Être interrompu par du bavardage lui fait perdre le fil de sa démonstration, ce qui pénalise tout le monde.</a:t>
            </a:r>
            <a:endParaRPr sz="1600" b="1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4570C-FF51-B6C7-A680-4941804B5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620A9-05B6-8078-DC3E-E09419213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2F6376D-D58E-10E6-6F72-18341CB3DB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085BB2F-7B0D-4A76-1119-1DFBB4E150A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3911800-CA49-0510-8756-1DA84595254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571468-2EE0-4667-B097-A9D54FFF4F7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04FB4B1-0F04-7596-4BA9-E5A38599AF17}"/>
              </a:ext>
            </a:extLst>
          </p:cNvPr>
          <p:cNvSpPr/>
          <p:nvPr/>
        </p:nvSpPr>
        <p:spPr>
          <a:xfrm>
            <a:off x="2996809" y="505406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95C42CC-4DC4-7BA8-6A7F-E6D7DA0500BA}"/>
              </a:ext>
            </a:extLst>
          </p:cNvPr>
          <p:cNvSpPr/>
          <p:nvPr/>
        </p:nvSpPr>
        <p:spPr>
          <a:xfrm>
            <a:off x="7216780" y="505406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017F3E4-E122-1C89-F23B-ABA9201273C5}"/>
                  </a:ext>
                </a:extLst>
              </p:cNvPr>
              <p:cNvSpPr txBox="1"/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FGE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/>
                  <a:t>CBA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017F3E4-E122-1C89-F23B-ABA920127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l="-185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C3816A2-6808-90AA-15C3-FE5F98E61B03}"/>
              </a:ext>
            </a:extLst>
          </p:cNvPr>
          <p:cNvSpPr/>
          <p:nvPr/>
        </p:nvSpPr>
        <p:spPr>
          <a:xfrm>
            <a:off x="765786" y="1528002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72CC59A4-2E3F-E8F6-8509-1A33359F3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93" y="1689788"/>
            <a:ext cx="2770949" cy="2041753"/>
          </a:xfrm>
          <a:prstGeom prst="rect">
            <a:avLst/>
          </a:prstGeom>
        </p:spPr>
      </p:pic>
      <p:pic>
        <p:nvPicPr>
          <p:cNvPr id="7" name="Image 6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D225D12C-C7F7-9F0E-5175-5F9AE19CBC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27" y="1689788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31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84B0F-3841-E1B5-3389-1CE50CB6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5D1C16-F414-F587-E953-BB2AF9517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Les angles et les longueurs des côtés des deux triangles sont deux à deux égaux, et l’ordre des lettres est bien respecté.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B01AC1-B871-5918-96F8-B2DCC5B99B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3A409A6-7341-5858-E386-2AA613BC3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6;p44">
            <a:extLst>
              <a:ext uri="{FF2B5EF4-FFF2-40B4-BE49-F238E27FC236}">
                <a16:creationId xmlns:a16="http://schemas.microsoft.com/office/drawing/2014/main" id="{52335885-8A48-67F2-D343-8D932088EC09}"/>
              </a:ext>
            </a:extLst>
          </p:cNvPr>
          <p:cNvSpPr/>
          <p:nvPr/>
        </p:nvSpPr>
        <p:spPr>
          <a:xfrm>
            <a:off x="1795451" y="472157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D9439F-299A-3A20-4179-CDF211F80716}"/>
              </a:ext>
            </a:extLst>
          </p:cNvPr>
          <p:cNvSpPr/>
          <p:nvPr/>
        </p:nvSpPr>
        <p:spPr>
          <a:xfrm>
            <a:off x="765786" y="1528002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12CD6C5D-CED7-8DFB-9DF2-2111DE92F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93" y="1689788"/>
            <a:ext cx="2770949" cy="2041753"/>
          </a:xfrm>
          <a:prstGeom prst="rect">
            <a:avLst/>
          </a:prstGeom>
        </p:spPr>
      </p:pic>
      <p:pic>
        <p:nvPicPr>
          <p:cNvPr id="8" name="Image 7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2DD89186-20B9-5287-25C9-883AEC1756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27" y="1689788"/>
            <a:ext cx="3421067" cy="19366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3942FFF-D85E-EFB8-C70D-A05156E38CA3}"/>
                  </a:ext>
                </a:extLst>
              </p:cNvPr>
              <p:cNvSpPr txBox="1"/>
              <p:nvPr/>
            </p:nvSpPr>
            <p:spPr>
              <a:xfrm>
                <a:off x="5040168" y="4699363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𝐹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3942FFF-D85E-EFB8-C70D-A05156E38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168" y="4699363"/>
                <a:ext cx="68672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D9806A2-C555-4E6F-CC28-7E9BCA2F917D}"/>
                  </a:ext>
                </a:extLst>
              </p:cNvPr>
              <p:cNvSpPr txBox="1"/>
              <p:nvPr/>
            </p:nvSpPr>
            <p:spPr>
              <a:xfrm>
                <a:off x="5036703" y="5236229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𝐺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D9806A2-C555-4E6F-CC28-7E9BCA2F9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703" y="5236229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7266583-FC03-6408-D690-AAD5447EE9A9}"/>
                  </a:ext>
                </a:extLst>
              </p:cNvPr>
              <p:cNvSpPr txBox="1"/>
              <p:nvPr/>
            </p:nvSpPr>
            <p:spPr>
              <a:xfrm>
                <a:off x="5036703" y="5932424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7266583-FC03-6408-D690-AAD5447EE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703" y="5932424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05CB30C-17C5-D6E3-B71D-28155672C39A}"/>
                  </a:ext>
                </a:extLst>
              </p:cNvPr>
              <p:cNvSpPr txBox="1"/>
              <p:nvPr/>
            </p:nvSpPr>
            <p:spPr>
              <a:xfrm>
                <a:off x="7291530" y="4706289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05CB30C-17C5-D6E3-B71D-28155672C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1530" y="4706289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8535430-2D95-900C-DDA8-FCA24F5A8B00}"/>
                  </a:ext>
                </a:extLst>
              </p:cNvPr>
              <p:cNvSpPr txBox="1"/>
              <p:nvPr/>
            </p:nvSpPr>
            <p:spPr>
              <a:xfrm>
                <a:off x="7277674" y="5336671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8535430-2D95-900C-DDA8-FCA24F5A8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674" y="5336671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33158D1-9355-48F4-C6DB-A185F33BDBF3}"/>
                  </a:ext>
                </a:extLst>
              </p:cNvPr>
              <p:cNvSpPr txBox="1"/>
              <p:nvPr/>
            </p:nvSpPr>
            <p:spPr>
              <a:xfrm>
                <a:off x="7253427" y="5946275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33158D1-9355-48F4-C6DB-A185F33BD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3427" y="5946275"/>
                <a:ext cx="686724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426D912-A3BB-1D97-5CC5-985471D9EEBF}"/>
              </a:ext>
            </a:extLst>
          </p:cNvPr>
          <p:cNvCxnSpPr>
            <a:cxnSpLocks/>
          </p:cNvCxnSpPr>
          <p:nvPr/>
        </p:nvCxnSpPr>
        <p:spPr>
          <a:xfrm flipV="1">
            <a:off x="6096000" y="4906344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FC469DE-0857-DAAE-5C74-D51F9A95DED3}"/>
              </a:ext>
            </a:extLst>
          </p:cNvPr>
          <p:cNvCxnSpPr>
            <a:cxnSpLocks/>
          </p:cNvCxnSpPr>
          <p:nvPr/>
        </p:nvCxnSpPr>
        <p:spPr>
          <a:xfrm flipV="1">
            <a:off x="6113317" y="5474380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5995BC5-565E-32B5-DFCA-747E1BE45625}"/>
              </a:ext>
            </a:extLst>
          </p:cNvPr>
          <p:cNvCxnSpPr>
            <a:cxnSpLocks/>
          </p:cNvCxnSpPr>
          <p:nvPr/>
        </p:nvCxnSpPr>
        <p:spPr>
          <a:xfrm flipV="1">
            <a:off x="6089070" y="6125546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DDA6E06-A596-10FC-FD06-AF25BDCB78DF}"/>
                  </a:ext>
                </a:extLst>
              </p:cNvPr>
              <p:cNvSpPr txBox="1"/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FGE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/>
                  <a:t>CBA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DDA6E06-A596-10FC-FD06-AF25BDCB7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blipFill>
                <a:blip r:embed="rId11"/>
                <a:stretch>
                  <a:fillRect l="-185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169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Google Shape;266;p44">
            <a:extLst>
              <a:ext uri="{FF2B5EF4-FFF2-40B4-BE49-F238E27FC236}">
                <a16:creationId xmlns:a16="http://schemas.microsoft.com/office/drawing/2014/main" id="{8468F052-263B-16A4-A0E2-3D41921FEEF9}"/>
              </a:ext>
            </a:extLst>
          </p:cNvPr>
          <p:cNvSpPr/>
          <p:nvPr/>
        </p:nvSpPr>
        <p:spPr>
          <a:xfrm>
            <a:off x="2996809" y="488782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67;p44">
            <a:extLst>
              <a:ext uri="{FF2B5EF4-FFF2-40B4-BE49-F238E27FC236}">
                <a16:creationId xmlns:a16="http://schemas.microsoft.com/office/drawing/2014/main" id="{4CE95A65-63E0-3F5A-BB9C-C7F334161DB5}"/>
              </a:ext>
            </a:extLst>
          </p:cNvPr>
          <p:cNvSpPr/>
          <p:nvPr/>
        </p:nvSpPr>
        <p:spPr>
          <a:xfrm>
            <a:off x="7216780" y="487743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33F2040-0885-8A7A-8572-C07488B990F7}"/>
                  </a:ext>
                </a:extLst>
              </p:cNvPr>
              <p:cNvSpPr txBox="1"/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EFG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b="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A</a:t>
                </a:r>
                <a:r>
                  <a:rPr lang="fr-FR" sz="2400" dirty="0"/>
                  <a:t>BC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33F2040-0885-8A7A-8572-C07488B99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l="-185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4EDE6BB1-36F2-B8F6-195E-16FD02BFD4F4}"/>
              </a:ext>
            </a:extLst>
          </p:cNvPr>
          <p:cNvSpPr/>
          <p:nvPr/>
        </p:nvSpPr>
        <p:spPr>
          <a:xfrm>
            <a:off x="765786" y="1528002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B31F938B-587B-2915-8ED2-7DBB4BA4E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93" y="1689788"/>
            <a:ext cx="2770949" cy="2041753"/>
          </a:xfrm>
          <a:prstGeom prst="rect">
            <a:avLst/>
          </a:prstGeom>
        </p:spPr>
      </p:pic>
      <p:pic>
        <p:nvPicPr>
          <p:cNvPr id="12" name="Image 11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FAB4DF82-6F34-CD3A-2083-683A01D2F9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27" y="1689788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2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Il faut respecter l’ordre des lettres.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6;p44">
            <a:extLst>
              <a:ext uri="{FF2B5EF4-FFF2-40B4-BE49-F238E27FC236}">
                <a16:creationId xmlns:a16="http://schemas.microsoft.com/office/drawing/2014/main" id="{A30A801E-7706-7468-E55C-A17B079BF554}"/>
              </a:ext>
            </a:extLst>
          </p:cNvPr>
          <p:cNvSpPr/>
          <p:nvPr/>
        </p:nvSpPr>
        <p:spPr>
          <a:xfrm>
            <a:off x="8826109" y="4731950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8C8A803-19C8-3D2F-839B-2ED627EE07E9}"/>
                  </a:ext>
                </a:extLst>
              </p:cNvPr>
              <p:cNvSpPr txBox="1"/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EFG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/>
                  <a:t>BC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8C8A803-19C8-3D2F-839B-2ED627EE0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l="-185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09B81497-8326-BE1C-7329-8BFE206F68C1}"/>
              </a:ext>
            </a:extLst>
          </p:cNvPr>
          <p:cNvSpPr/>
          <p:nvPr/>
        </p:nvSpPr>
        <p:spPr>
          <a:xfrm>
            <a:off x="765786" y="1528002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8DCE7ECB-A15B-3A03-3EA7-531515A9D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93" y="1689788"/>
            <a:ext cx="2770949" cy="2041753"/>
          </a:xfrm>
          <a:prstGeom prst="rect">
            <a:avLst/>
          </a:prstGeom>
        </p:spPr>
      </p:pic>
      <p:pic>
        <p:nvPicPr>
          <p:cNvPr id="9" name="Image 8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C39F4929-2D95-4F57-711C-18D35A762F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27" y="1689788"/>
            <a:ext cx="3421067" cy="19366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BDDE036-DE1A-CA2C-793D-5F95BBB3CDB1}"/>
                  </a:ext>
                </a:extLst>
              </p:cNvPr>
              <p:cNvSpPr txBox="1"/>
              <p:nvPr/>
            </p:nvSpPr>
            <p:spPr>
              <a:xfrm>
                <a:off x="2399377" y="4731950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BDDE036-DE1A-CA2C-793D-5F95BBB3CD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9377" y="4731950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3B50A98-1BBF-E4A7-2574-F9C838EA2C82}"/>
                  </a:ext>
                </a:extLst>
              </p:cNvPr>
              <p:cNvSpPr txBox="1"/>
              <p:nvPr/>
            </p:nvSpPr>
            <p:spPr>
              <a:xfrm>
                <a:off x="2395912" y="5268816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𝐹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3B50A98-1BBF-E4A7-2574-F9C838EA2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912" y="5268816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B0269E7-6EDF-EAF0-D19B-5D7C2B820A12}"/>
                  </a:ext>
                </a:extLst>
              </p:cNvPr>
              <p:cNvSpPr txBox="1"/>
              <p:nvPr/>
            </p:nvSpPr>
            <p:spPr>
              <a:xfrm>
                <a:off x="2395912" y="5965011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B0269E7-6EDF-EAF0-D19B-5D7C2B820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912" y="5965011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BFB9098-5516-0BA3-DE33-C0C7CB223E36}"/>
                  </a:ext>
                </a:extLst>
              </p:cNvPr>
              <p:cNvSpPr txBox="1"/>
              <p:nvPr/>
            </p:nvSpPr>
            <p:spPr>
              <a:xfrm>
                <a:off x="4650739" y="4738876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BFB9098-5516-0BA3-DE33-C0C7CB223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739" y="4738876"/>
                <a:ext cx="686724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F195A1D-EA2A-36C7-2880-1B7FD6C5FB91}"/>
                  </a:ext>
                </a:extLst>
              </p:cNvPr>
              <p:cNvSpPr txBox="1"/>
              <p:nvPr/>
            </p:nvSpPr>
            <p:spPr>
              <a:xfrm>
                <a:off x="4636883" y="5369258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F195A1D-EA2A-36C7-2880-1B7FD6C5F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883" y="5369258"/>
                <a:ext cx="686724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9ECCD69-E62B-95DB-3BD2-F1E0032A57D0}"/>
                  </a:ext>
                </a:extLst>
              </p:cNvPr>
              <p:cNvSpPr txBox="1"/>
              <p:nvPr/>
            </p:nvSpPr>
            <p:spPr>
              <a:xfrm>
                <a:off x="4612636" y="5978862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9ECCD69-E62B-95DB-3BD2-F1E0032A5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636" y="5978862"/>
                <a:ext cx="686724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ADBA03C-8C35-8FFD-5E79-0DBB685DD31B}"/>
              </a:ext>
            </a:extLst>
          </p:cNvPr>
          <p:cNvCxnSpPr>
            <a:cxnSpLocks/>
          </p:cNvCxnSpPr>
          <p:nvPr/>
        </p:nvCxnSpPr>
        <p:spPr>
          <a:xfrm flipV="1">
            <a:off x="3455209" y="4938931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B0AE4885-619C-FB20-D453-790B923C16C8}"/>
              </a:ext>
            </a:extLst>
          </p:cNvPr>
          <p:cNvCxnSpPr>
            <a:cxnSpLocks/>
          </p:cNvCxnSpPr>
          <p:nvPr/>
        </p:nvCxnSpPr>
        <p:spPr>
          <a:xfrm flipV="1">
            <a:off x="3472526" y="5506967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8C34FEE-F378-2465-CEE6-D6890076E3AF}"/>
              </a:ext>
            </a:extLst>
          </p:cNvPr>
          <p:cNvCxnSpPr>
            <a:cxnSpLocks/>
          </p:cNvCxnSpPr>
          <p:nvPr/>
        </p:nvCxnSpPr>
        <p:spPr>
          <a:xfrm flipV="1">
            <a:off x="3448279" y="6158133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1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voulons savoir si deux triangles sont congrus quand ils ont deux angles égaux et le côté compris entre ces deux angles de même longueur.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C2EEBCF6-D44F-F0A7-9A5F-1FFA4738B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275" y="1921519"/>
            <a:ext cx="9961497" cy="32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Nous construisons le triangle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dirty="0"/>
                  <a:t>EDF, puis nous comparons les angles et les longueurs des côtés des deux triangles.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A288BA12-C08E-BCCA-0925-8C575E663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58" y="1911951"/>
            <a:ext cx="9961497" cy="32012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4DAC6FB-36EA-6A4B-4D98-6F0CC914653E}"/>
              </a:ext>
            </a:extLst>
          </p:cNvPr>
          <p:cNvCxnSpPr>
            <a:cxnSpLocks/>
          </p:cNvCxnSpPr>
          <p:nvPr/>
        </p:nvCxnSpPr>
        <p:spPr>
          <a:xfrm>
            <a:off x="9634922" y="3787486"/>
            <a:ext cx="396000" cy="77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AA29EB41-FDF7-8F0A-B020-93077289C1D9}"/>
              </a:ext>
            </a:extLst>
          </p:cNvPr>
          <p:cNvCxnSpPr>
            <a:cxnSpLocks/>
          </p:cNvCxnSpPr>
          <p:nvPr/>
        </p:nvCxnSpPr>
        <p:spPr>
          <a:xfrm flipV="1">
            <a:off x="8381884" y="3787486"/>
            <a:ext cx="1253038" cy="758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Arc 21">
            <a:extLst>
              <a:ext uri="{FF2B5EF4-FFF2-40B4-BE49-F238E27FC236}">
                <a16:creationId xmlns:a16="http://schemas.microsoft.com/office/drawing/2014/main" id="{E3CB4065-23C9-4811-ED81-CA1C8992BCB2}"/>
              </a:ext>
            </a:extLst>
          </p:cNvPr>
          <p:cNvSpPr/>
          <p:nvPr/>
        </p:nvSpPr>
        <p:spPr>
          <a:xfrm rot="13661533">
            <a:off x="9759747" y="4195029"/>
            <a:ext cx="576986" cy="671735"/>
          </a:xfrm>
          <a:prstGeom prst="arc">
            <a:avLst>
              <a:gd name="adj1" fmla="val 18763049"/>
              <a:gd name="adj2" fmla="val 512997"/>
            </a:avLst>
          </a:prstGeom>
          <a:solidFill>
            <a:srgbClr val="996AD8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EE1C63F4-8286-2F42-DF27-5452376C3127}"/>
              </a:ext>
            </a:extLst>
          </p:cNvPr>
          <p:cNvSpPr/>
          <p:nvPr/>
        </p:nvSpPr>
        <p:spPr>
          <a:xfrm rot="21177495">
            <a:off x="8156183" y="4084089"/>
            <a:ext cx="516155" cy="914400"/>
          </a:xfrm>
          <a:prstGeom prst="arc">
            <a:avLst>
              <a:gd name="adj1" fmla="val 19953753"/>
              <a:gd name="adj2" fmla="val 247029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21D09FC-4AF9-3ED2-9102-8B1EF44D7EC9}"/>
              </a:ext>
            </a:extLst>
          </p:cNvPr>
          <p:cNvSpPr txBox="1"/>
          <p:nvPr/>
        </p:nvSpPr>
        <p:spPr>
          <a:xfrm>
            <a:off x="9492251" y="3447027"/>
            <a:ext cx="226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64C7B25-22E1-F8E0-85C6-2E783B5C1760}"/>
              </a:ext>
            </a:extLst>
          </p:cNvPr>
          <p:cNvSpPr txBox="1"/>
          <p:nvPr/>
        </p:nvSpPr>
        <p:spPr>
          <a:xfrm>
            <a:off x="9256305" y="3508582"/>
            <a:ext cx="294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6036FC-5612-8221-DC2F-2F241627B742}"/>
              </a:ext>
            </a:extLst>
          </p:cNvPr>
          <p:cNvSpPr txBox="1"/>
          <p:nvPr/>
        </p:nvSpPr>
        <p:spPr>
          <a:xfrm>
            <a:off x="1874652" y="4593274"/>
            <a:ext cx="1420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Congrus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CC1672-358E-88E4-3E86-EAF9BE92CFEA}"/>
              </a:ext>
            </a:extLst>
          </p:cNvPr>
          <p:cNvSpPr txBox="1"/>
          <p:nvPr/>
        </p:nvSpPr>
        <p:spPr>
          <a:xfrm>
            <a:off x="3288410" y="5556351"/>
            <a:ext cx="4730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Conclusion: les deux triangles sont congrus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D6A4C0-9636-12DB-1E32-F99E66D252A0}"/>
              </a:ext>
            </a:extLst>
          </p:cNvPr>
          <p:cNvSpPr/>
          <p:nvPr/>
        </p:nvSpPr>
        <p:spPr>
          <a:xfrm>
            <a:off x="3166310" y="5359959"/>
            <a:ext cx="4935770" cy="84550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084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34" grpId="0"/>
      <p:bldP spid="35" grpId="0"/>
      <p:bldP spid="3" grpId="0"/>
      <p:bldP spid="6" grpId="0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les conditions pour que deux triangles soient congrus.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p:pic>
        <p:nvPicPr>
          <p:cNvPr id="5" name="Image 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6FDB82A8-44F8-CA06-B44C-1065047F7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158" y="1785795"/>
            <a:ext cx="2400508" cy="32864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911C73C-5141-FD60-0D1D-746DC6F6706F}"/>
              </a:ext>
            </a:extLst>
          </p:cNvPr>
          <p:cNvSpPr/>
          <p:nvPr/>
        </p:nvSpPr>
        <p:spPr>
          <a:xfrm>
            <a:off x="876334" y="1172585"/>
            <a:ext cx="10727579" cy="42385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0E1176E-9883-F382-5690-C4B69926DC14}"/>
              </a:ext>
            </a:extLst>
          </p:cNvPr>
          <p:cNvSpPr txBox="1"/>
          <p:nvPr/>
        </p:nvSpPr>
        <p:spPr>
          <a:xfrm>
            <a:off x="1229360" y="1737359"/>
            <a:ext cx="5781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Deux triangles congrus ont :</a:t>
            </a:r>
          </a:p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Les côtés deux à deux de même longueur.</a:t>
            </a:r>
          </a:p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Les angles deux à deux de même mesure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88F1912-CBD6-4CEA-B3E9-5C831A3F0E1F}"/>
              </a:ext>
            </a:extLst>
          </p:cNvPr>
          <p:cNvSpPr txBox="1"/>
          <p:nvPr/>
        </p:nvSpPr>
        <p:spPr>
          <a:xfrm>
            <a:off x="1229360" y="3566158"/>
            <a:ext cx="6625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On écrit ΔABC ≡ ΔDEF</a:t>
            </a:r>
          </a:p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et on respecte l’ordre de correspondance des sommets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3913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exprimez vos avis.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Comment vérifier, à partir des données de la figure, que ces deux triangles sont congrus ?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870AEF6A-2A31-F0A0-E220-1F20CE15D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362" y="1874837"/>
            <a:ext cx="3642676" cy="19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 répondre à des questions comme: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1947517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ces deux triangles sont-ils congrus? justifier</a:t>
            </a:r>
          </a:p>
        </p:txBody>
      </p:sp>
      <p:pic>
        <p:nvPicPr>
          <p:cNvPr id="6" name="Image 5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AE52EC4B-FC84-7EF5-786D-9AAE58E9B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362" y="1874837"/>
            <a:ext cx="3642676" cy="19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montrer, à partir d’une figure, qu’avec seulement deux conditions, on peut dire que deux triangles sont congrus.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les deux conditions suffisent pour conclure que les deux triangles sont congrus.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 descr="Une image contenant ligne, Tracé, diagramme, pente&#10;&#10;Le contenu généré par l’IA peut être incorrect.">
            <a:extLst>
              <a:ext uri="{FF2B5EF4-FFF2-40B4-BE49-F238E27FC236}">
                <a16:creationId xmlns:a16="http://schemas.microsoft.com/office/drawing/2014/main" id="{5B9F0B09-94B2-8ED9-AF0E-2484FD74B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466" y="1543283"/>
            <a:ext cx="4259949" cy="1902117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C3BB12B0-ED95-1179-9672-21BFDC2C04A5}"/>
              </a:ext>
            </a:extLst>
          </p:cNvPr>
          <p:cNvGrpSpPr/>
          <p:nvPr/>
        </p:nvGrpSpPr>
        <p:grpSpPr>
          <a:xfrm>
            <a:off x="8650007" y="1947728"/>
            <a:ext cx="2227924" cy="1551462"/>
            <a:chOff x="8156183" y="3447027"/>
            <a:chExt cx="2227924" cy="1551462"/>
          </a:xfrm>
        </p:grpSpPr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7B31978E-A695-D608-4669-FF19058AF3F8}"/>
                </a:ext>
              </a:extLst>
            </p:cNvPr>
            <p:cNvCxnSpPr>
              <a:cxnSpLocks/>
            </p:cNvCxnSpPr>
            <p:nvPr/>
          </p:nvCxnSpPr>
          <p:spPr>
            <a:xfrm>
              <a:off x="9634922" y="3787486"/>
              <a:ext cx="396000" cy="77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840B3068-C5F1-1235-DC9F-31953F3EFC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81884" y="3787486"/>
              <a:ext cx="1253038" cy="75899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BDD73E4C-8159-E51F-7DDD-CAF935D6C969}"/>
                </a:ext>
              </a:extLst>
            </p:cNvPr>
            <p:cNvSpPr/>
            <p:nvPr/>
          </p:nvSpPr>
          <p:spPr>
            <a:xfrm rot="13661533">
              <a:off x="9759747" y="4195029"/>
              <a:ext cx="576986" cy="671735"/>
            </a:xfrm>
            <a:prstGeom prst="arc">
              <a:avLst>
                <a:gd name="adj1" fmla="val 18763049"/>
                <a:gd name="adj2" fmla="val 512997"/>
              </a:avLst>
            </a:prstGeom>
            <a:solidFill>
              <a:srgbClr val="996AD8"/>
            </a:solidFill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82D860ED-588F-E2B9-7F15-0AB19D11889C}"/>
                </a:ext>
              </a:extLst>
            </p:cNvPr>
            <p:cNvSpPr/>
            <p:nvPr/>
          </p:nvSpPr>
          <p:spPr>
            <a:xfrm rot="21177495">
              <a:off x="8156183" y="4084089"/>
              <a:ext cx="516155" cy="914400"/>
            </a:xfrm>
            <a:prstGeom prst="arc">
              <a:avLst>
                <a:gd name="adj1" fmla="val 19953753"/>
                <a:gd name="adj2" fmla="val 247029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7D95CE6-D618-F01E-BB55-F3A5A1CFD91C}"/>
                </a:ext>
              </a:extLst>
            </p:cNvPr>
            <p:cNvSpPr txBox="1"/>
            <p:nvPr/>
          </p:nvSpPr>
          <p:spPr>
            <a:xfrm>
              <a:off x="9492251" y="3447027"/>
              <a:ext cx="226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D23140C-A07F-9C4C-79C0-BE96F63AA912}"/>
                </a:ext>
              </a:extLst>
            </p:cNvPr>
            <p:cNvSpPr txBox="1"/>
            <p:nvPr/>
          </p:nvSpPr>
          <p:spPr>
            <a:xfrm>
              <a:off x="9256305" y="3508582"/>
              <a:ext cx="2944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F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661D5AA-ACE1-29F6-6023-DCF972D9D3EF}"/>
                  </a:ext>
                </a:extLst>
              </p:cNvPr>
              <p:cNvSpPr txBox="1"/>
              <p:nvPr/>
            </p:nvSpPr>
            <p:spPr>
              <a:xfrm>
                <a:off x="548640" y="1971040"/>
                <a:ext cx="47818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EDF sont deux triangles tels que: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661D5AA-ACE1-29F6-6023-DCF972D9D3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" y="1971040"/>
                <a:ext cx="4781896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C500875-F4F3-EFC0-70B5-651EAFCDE4D2}"/>
                  </a:ext>
                </a:extLst>
              </p:cNvPr>
              <p:cNvSpPr txBox="1"/>
              <p:nvPr/>
            </p:nvSpPr>
            <p:spPr>
              <a:xfrm>
                <a:off x="524393" y="2507907"/>
                <a:ext cx="15388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1) AB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ED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C500875-F4F3-EFC0-70B5-651EAFCDE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393" y="2507907"/>
                <a:ext cx="1538861" cy="400110"/>
              </a:xfrm>
              <a:prstGeom prst="rect">
                <a:avLst/>
              </a:prstGeom>
              <a:blipFill>
                <a:blip r:embed="rId5"/>
                <a:stretch>
                  <a:fillRect l="-3968" t="-7576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08DA75B-4A7A-E9A0-E64C-B84E6F0DC7B7}"/>
                  </a:ext>
                </a:extLst>
              </p:cNvPr>
              <p:cNvSpPr txBox="1"/>
              <p:nvPr/>
            </p:nvSpPr>
            <p:spPr>
              <a:xfrm>
                <a:off x="500146" y="2940864"/>
                <a:ext cx="385364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b="0" i="0" dirty="0">
                    <a:latin typeface="+mj-lt"/>
                    <a:ea typeface="Cambria Math" panose="02040503050406030204" pitchFamily="18" charset="0"/>
                    <a:cs typeface="Calibri" panose="020F050202020403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∠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  et  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dirty="0">
                    <a:cs typeface="Calibri" panose="020F050202020403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08DA75B-4A7A-E9A0-E64C-B84E6F0DC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146" y="2940864"/>
                <a:ext cx="3853645" cy="400110"/>
              </a:xfrm>
              <a:prstGeom prst="rect">
                <a:avLst/>
              </a:prstGeom>
              <a:blipFill>
                <a:blip r:embed="rId6"/>
                <a:stretch>
                  <a:fillRect l="-1582" t="-10606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F6F224D-1160-56CD-610A-9A086CAA59A1}"/>
                  </a:ext>
                </a:extLst>
              </p:cNvPr>
              <p:cNvSpPr txBox="1"/>
              <p:nvPr/>
            </p:nvSpPr>
            <p:spPr>
              <a:xfrm>
                <a:off x="701039" y="4367876"/>
                <a:ext cx="43420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Je déduis que: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≡∆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EDF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F6F224D-1160-56CD-610A-9A086CAA5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39" y="4367876"/>
                <a:ext cx="4342016" cy="400110"/>
              </a:xfrm>
              <a:prstGeom prst="rect">
                <a:avLst/>
              </a:prstGeom>
              <a:blipFill>
                <a:blip r:embed="rId7"/>
                <a:stretch>
                  <a:fillRect l="-1404" t="-12308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c 17">
            <a:extLst>
              <a:ext uri="{FF2B5EF4-FFF2-40B4-BE49-F238E27FC236}">
                <a16:creationId xmlns:a16="http://schemas.microsoft.com/office/drawing/2014/main" id="{48696799-7DFD-88C7-3A6B-6963E6C5CA7A}"/>
              </a:ext>
            </a:extLst>
          </p:cNvPr>
          <p:cNvSpPr/>
          <p:nvPr/>
        </p:nvSpPr>
        <p:spPr>
          <a:xfrm rot="9427503">
            <a:off x="6804949" y="1841375"/>
            <a:ext cx="914400" cy="874121"/>
          </a:xfrm>
          <a:prstGeom prst="arc">
            <a:avLst>
              <a:gd name="adj1" fmla="val 14069090"/>
              <a:gd name="adj2" fmla="val 19302590"/>
            </a:avLst>
          </a:prstGeom>
          <a:solidFill>
            <a:schemeClr val="accent2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F7038641-CB97-3CBD-7706-B9BB5FDEEDF4}"/>
              </a:ext>
            </a:extLst>
          </p:cNvPr>
          <p:cNvSpPr/>
          <p:nvPr/>
        </p:nvSpPr>
        <p:spPr>
          <a:xfrm rot="11241268">
            <a:off x="9671545" y="1851126"/>
            <a:ext cx="914400" cy="874121"/>
          </a:xfrm>
          <a:prstGeom prst="arc">
            <a:avLst>
              <a:gd name="adj1" fmla="val 14069090"/>
              <a:gd name="adj2" fmla="val 19302590"/>
            </a:avLst>
          </a:prstGeom>
          <a:solidFill>
            <a:schemeClr val="accent2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26D4DC8-8D00-E32A-805C-E9E8F4829F95}"/>
              </a:ext>
            </a:extLst>
          </p:cNvPr>
          <p:cNvCxnSpPr>
            <a:cxnSpLocks/>
          </p:cNvCxnSpPr>
          <p:nvPr/>
        </p:nvCxnSpPr>
        <p:spPr>
          <a:xfrm>
            <a:off x="6904972" y="2654805"/>
            <a:ext cx="212800" cy="15640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E88F13BD-D0C3-DAA2-8463-DF0F180EB559}"/>
              </a:ext>
            </a:extLst>
          </p:cNvPr>
          <p:cNvGrpSpPr/>
          <p:nvPr/>
        </p:nvGrpSpPr>
        <p:grpSpPr>
          <a:xfrm>
            <a:off x="9333044" y="2596108"/>
            <a:ext cx="266958" cy="222271"/>
            <a:chOff x="8948521" y="4144172"/>
            <a:chExt cx="266958" cy="222271"/>
          </a:xfrm>
        </p:grpSpPr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78DEE4F3-FCF2-CF54-F2C0-09233AB10642}"/>
                </a:ext>
              </a:extLst>
            </p:cNvPr>
            <p:cNvCxnSpPr>
              <a:cxnSpLocks/>
            </p:cNvCxnSpPr>
            <p:nvPr/>
          </p:nvCxnSpPr>
          <p:spPr>
            <a:xfrm>
              <a:off x="9069751" y="4144172"/>
              <a:ext cx="145728" cy="15646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0F53669-A743-4437-8B17-5E91B1E4F1A2}"/>
                </a:ext>
              </a:extLst>
            </p:cNvPr>
            <p:cNvCxnSpPr>
              <a:cxnSpLocks/>
            </p:cNvCxnSpPr>
            <p:nvPr/>
          </p:nvCxnSpPr>
          <p:spPr>
            <a:xfrm>
              <a:off x="9003940" y="4171880"/>
              <a:ext cx="145728" cy="15646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EEEF74A8-75E1-01A9-DCB9-3172554D202D}"/>
                </a:ext>
              </a:extLst>
            </p:cNvPr>
            <p:cNvCxnSpPr>
              <a:cxnSpLocks/>
            </p:cNvCxnSpPr>
            <p:nvPr/>
          </p:nvCxnSpPr>
          <p:spPr>
            <a:xfrm>
              <a:off x="8948521" y="4209979"/>
              <a:ext cx="145728" cy="15646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CEBC87F-E541-8137-2EE9-784F0D1839BE}"/>
              </a:ext>
            </a:extLst>
          </p:cNvPr>
          <p:cNvCxnSpPr>
            <a:cxnSpLocks/>
          </p:cNvCxnSpPr>
          <p:nvPr/>
        </p:nvCxnSpPr>
        <p:spPr>
          <a:xfrm flipV="1">
            <a:off x="10271417" y="2654805"/>
            <a:ext cx="185419" cy="1048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9EAA3FC3-0240-A45C-0287-14498B84658E}"/>
              </a:ext>
            </a:extLst>
          </p:cNvPr>
          <p:cNvGrpSpPr/>
          <p:nvPr/>
        </p:nvGrpSpPr>
        <p:grpSpPr>
          <a:xfrm rot="16569913">
            <a:off x="7760815" y="2563738"/>
            <a:ext cx="266958" cy="222271"/>
            <a:chOff x="8948521" y="4144172"/>
            <a:chExt cx="266958" cy="222271"/>
          </a:xfrm>
        </p:grpSpPr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99DC7011-A85A-7E63-7CBA-A1C6EA71841C}"/>
                </a:ext>
              </a:extLst>
            </p:cNvPr>
            <p:cNvCxnSpPr>
              <a:cxnSpLocks/>
            </p:cNvCxnSpPr>
            <p:nvPr/>
          </p:nvCxnSpPr>
          <p:spPr>
            <a:xfrm>
              <a:off x="9069751" y="4144172"/>
              <a:ext cx="145728" cy="15646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E8F64793-DB06-718A-21F8-BD967C8BD1A4}"/>
                </a:ext>
              </a:extLst>
            </p:cNvPr>
            <p:cNvCxnSpPr>
              <a:cxnSpLocks/>
            </p:cNvCxnSpPr>
            <p:nvPr/>
          </p:nvCxnSpPr>
          <p:spPr>
            <a:xfrm>
              <a:off x="9003940" y="4171880"/>
              <a:ext cx="145728" cy="15646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FBFFC218-1335-EC62-5630-E4EEA76B7534}"/>
                </a:ext>
              </a:extLst>
            </p:cNvPr>
            <p:cNvCxnSpPr>
              <a:cxnSpLocks/>
            </p:cNvCxnSpPr>
            <p:nvPr/>
          </p:nvCxnSpPr>
          <p:spPr>
            <a:xfrm>
              <a:off x="8948521" y="4209979"/>
              <a:ext cx="145728" cy="15646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Les deux conditions s’appellent le critère de congruence (ACA) :  angle–côté–angle.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que ACA = angle–côté–angle : un côté égal et les deux angles qui l’encadrent égaux..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2196D775-F965-72F2-C412-FFA933813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686" y="1664982"/>
            <a:ext cx="3972651" cy="2050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9DACDF6-2139-E9FA-7FA8-6686194FC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772" y="1646863"/>
            <a:ext cx="3071127" cy="2972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A260464-82BA-8422-A0C4-AACA726AF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4772" y="2567355"/>
            <a:ext cx="3417866" cy="277391"/>
          </a:xfrm>
          <a:prstGeom prst="rect">
            <a:avLst/>
          </a:prstGeom>
        </p:spPr>
      </p:pic>
      <p:pic>
        <p:nvPicPr>
          <p:cNvPr id="12" name="Image 11" descr="Une image contenant texte, Police, blanc, typographie&#10;&#10;Le contenu généré par l’IA peut être incorrect.">
            <a:extLst>
              <a:ext uri="{FF2B5EF4-FFF2-40B4-BE49-F238E27FC236}">
                <a16:creationId xmlns:a16="http://schemas.microsoft.com/office/drawing/2014/main" id="{791E5E99-514E-73CF-B9CF-122808D15D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4772" y="3468032"/>
            <a:ext cx="3724978" cy="57459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5299E6F-CA50-1F39-1C63-F88D8C5FC2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3448" y="3715702"/>
            <a:ext cx="1268079" cy="32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montre, à partir  d’un exemple, comment utiliser le critère (ACA) pour vérifier la congruence de deux triangles: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insiste : les deux angles égaux doivent être ceux qui encadrent le côté de même longueur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34756D66-715E-E1D1-3811-E02DE8CA1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910" y="1769933"/>
            <a:ext cx="5567654" cy="19615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E2232CF-579B-EBAB-EA6F-C47761EFF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6544" y="1541313"/>
            <a:ext cx="1486029" cy="2972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48BBBAA-B262-BC31-6226-742F57669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6078" y="2218397"/>
            <a:ext cx="1357239" cy="40618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727709-CBAC-837B-6CF0-222A0D2FB5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7509" y="3159144"/>
            <a:ext cx="1406774" cy="27739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6BD8CCF-0F9E-1FF8-4940-5F3CD91345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6544" y="4094842"/>
            <a:ext cx="2694666" cy="36655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045D598-D831-A55B-C786-EA4F29B7AD1F}"/>
              </a:ext>
            </a:extLst>
          </p:cNvPr>
          <p:cNvSpPr txBox="1"/>
          <p:nvPr/>
        </p:nvSpPr>
        <p:spPr>
          <a:xfrm>
            <a:off x="674372" y="4061285"/>
            <a:ext cx="711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donc</a:t>
            </a:r>
          </a:p>
        </p:txBody>
      </p: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contre exemple qui montre que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les deux angles de même mesure doivent être adjacents au</a:t>
            </a:r>
            <a:r>
              <a:rPr lang="fr-FR" dirty="0"/>
              <a:t> côté de même longueur.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la condition « les angles égaux sont adjacents au côté de même longueur » n’est pas satisfaite dans ce cas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ligne, diagramme, triangle&#10;&#10;Le contenu généré par l’IA peut être incorrect.">
            <a:extLst>
              <a:ext uri="{FF2B5EF4-FFF2-40B4-BE49-F238E27FC236}">
                <a16:creationId xmlns:a16="http://schemas.microsoft.com/office/drawing/2014/main" id="{E3A49ADA-32BA-0D1A-542E-29C029FFA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469" y="1755961"/>
            <a:ext cx="5750931" cy="29688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04F1F9C-CA03-875B-1A3A-E0EF734BD283}"/>
                  </a:ext>
                </a:extLst>
              </p:cNvPr>
              <p:cNvSpPr txBox="1"/>
              <p:nvPr/>
            </p:nvSpPr>
            <p:spPr>
              <a:xfrm>
                <a:off x="1042794" y="2718101"/>
                <a:ext cx="371447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BC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DE, 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 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dirty="0">
                    <a:cs typeface="Calibri" panose="020F0502020204030204" pitchFamily="34" charset="0"/>
                  </a:rPr>
                  <a:t>C</a:t>
                </a: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∠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04F1F9C-CA03-875B-1A3A-E0EF734BD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794" y="2718101"/>
                <a:ext cx="3714474" cy="400110"/>
              </a:xfrm>
              <a:prstGeom prst="rect">
                <a:avLst/>
              </a:prstGeom>
              <a:blipFill>
                <a:blip r:embed="rId4"/>
                <a:stretch>
                  <a:fillRect l="-1642" t="-9091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2B4AB25A-AE9C-B233-FAFE-35A131EACFB5}"/>
              </a:ext>
            </a:extLst>
          </p:cNvPr>
          <p:cNvSpPr txBox="1"/>
          <p:nvPr/>
        </p:nvSpPr>
        <p:spPr>
          <a:xfrm>
            <a:off x="1042794" y="3634297"/>
            <a:ext cx="3714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Mais les deux triangles ∆ABC et  ∆DEF ne sont pas congrus. </a:t>
            </a:r>
          </a:p>
        </p:txBody>
      </p: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2549640" y="3558500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Les angles égaux sont adjacents au côté de même longueur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986418" y="514758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320689" y="514758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A9E1070D-095D-8A5A-3913-D13FB9B49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706" y="1424810"/>
            <a:ext cx="4435224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08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Le côté de même longueur est entre les deux angles de même mesure.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892899" y="524110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FC1DF059-AADE-6929-E601-5EB6ADAA5356}"/>
              </a:ext>
            </a:extLst>
          </p:cNvPr>
          <p:cNvSpPr txBox="1"/>
          <p:nvPr/>
        </p:nvSpPr>
        <p:spPr>
          <a:xfrm>
            <a:off x="2549640" y="3558500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Les angles égaux sont adjacents au côté de même longueur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Arial"/>
            </a:endParaRPr>
          </a:p>
        </p:txBody>
      </p:sp>
      <p:pic>
        <p:nvPicPr>
          <p:cNvPr id="6" name="Image 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36BB1885-9BC4-3CEB-FE1D-2C6DDFA8C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706" y="1424810"/>
            <a:ext cx="4435224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02261-9B08-678C-99DE-528A8AE2F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152F0B-741F-BFE4-D956-D6C8A53BA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D5E46-C06B-7D30-E744-6B39B063534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4D145BF-3FC4-0260-08F2-EBF16A9197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20A88D7-8D66-FFD7-ACCA-CFBA9E1B0D5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4D564A9-AEFC-1DAC-0183-AC9F7680237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8A38745A-0733-D37F-B7CC-06FCC6C79B98}"/>
                  </a:ext>
                </a:extLst>
              </p:cNvPr>
              <p:cNvSpPr txBox="1"/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∆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cs typeface="Calibri"/>
                    <a:sym typeface="Arial"/>
                  </a:rPr>
                  <a:t>ABC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≡∆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cs typeface="Calibri"/>
                    <a:sym typeface="Arial"/>
                  </a:rPr>
                  <a:t>LNM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8A38745A-0733-D37F-B7CC-06FCC6C79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E11CBD3-D3C0-F85E-6800-3B4B6DDD0DA2}"/>
              </a:ext>
            </a:extLst>
          </p:cNvPr>
          <p:cNvSpPr/>
          <p:nvPr/>
        </p:nvSpPr>
        <p:spPr>
          <a:xfrm>
            <a:off x="2986418" y="514758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23AD706C-ED9D-F453-A901-10F7C5231246}"/>
              </a:ext>
            </a:extLst>
          </p:cNvPr>
          <p:cNvSpPr/>
          <p:nvPr/>
        </p:nvSpPr>
        <p:spPr>
          <a:xfrm>
            <a:off x="7320689" y="514758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C71AB58B-F57B-F906-265A-4E9199B32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706" y="1424810"/>
            <a:ext cx="4435224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185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67E0E-FD38-82CE-8195-00C2B79FE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4B4463-CBA7-1ACF-A441-8FAE803AF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2111"/>
            <a:ext cx="10372033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Ils ont un côté de même longueur, deux angles de même mesure et adjacents au côté de même longueur.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E7B0E3-6419-77D9-CCCC-892A11D08E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 Il attire l’attention sur l’ordre des points: : ∆ABC et ∆</a:t>
            </a:r>
            <a:r>
              <a:rPr lang="fr-FR" b="0" i="0" dirty="0">
                <a:latin typeface="+mj-lt"/>
              </a:rPr>
              <a:t>LNM</a:t>
            </a:r>
            <a:endParaRPr lang="fr-FR" dirty="0"/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BE2C8E5-8FE6-3D21-62C4-92FD2874E466}"/>
              </a:ext>
            </a:extLst>
          </p:cNvPr>
          <p:cNvSpPr/>
          <p:nvPr/>
        </p:nvSpPr>
        <p:spPr>
          <a:xfrm>
            <a:off x="2892899" y="524110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040351D-C3A3-A11C-4355-9792F54CA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C5C8EF2B-7A29-9392-C6ED-5FDBDBB8A05B}"/>
                  </a:ext>
                </a:extLst>
              </p:cNvPr>
              <p:cNvSpPr txBox="1"/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∆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Calibri"/>
                    <a:sym typeface="Arial"/>
                  </a:rPr>
                  <a:t>ABC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≡∆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Calibri"/>
                    <a:sym typeface="Arial"/>
                  </a:rPr>
                  <a:t>LNM</a:t>
                </a: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C5C8EF2B-7A29-9392-C6ED-5FDBDBB8A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2BCF3527-5AE0-5D62-7192-041E12F7D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706" y="1424810"/>
            <a:ext cx="4435224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280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57047-17BD-0729-E2C2-B2CBB46E4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B333EE-8842-A38C-D7DC-F5D1829D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F5F0D-9683-C80D-5E7F-97D4E04BF92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D0918F5-73A1-6AF3-1471-3D860432E85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49A548-B606-0DD6-F074-E9680DB4F20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BFE1BB3-F18E-1B49-D333-2EC4BE90E2A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A57A0B1-5A6B-247B-CCF7-5D85E8A773D6}"/>
                  </a:ext>
                </a:extLst>
              </p:cNvPr>
              <p:cNvSpPr txBox="1"/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∆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ea typeface="+mn-ea"/>
                    <a:sym typeface="Arial"/>
                  </a:rPr>
                  <a:t>ABC</a:t>
                </a:r>
                <a14:m>
                  <m:oMath xmlns:m="http://schemas.openxmlformats.org/officeDocument/2006/math"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≡∆</m:t>
                    </m:r>
                    <m:r>
                      <a:rPr lang="fr-FR" sz="1800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𝐄𝐃𝐅</m:t>
                    </m:r>
                  </m:oMath>
                </a14:m>
                <a:endParaRPr lang="fr-FR" sz="1800" kern="0" dirty="0">
                  <a:solidFill>
                    <a:srgbClr val="000000"/>
                  </a:solidFill>
                  <a:ea typeface="+mn-ea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A57A0B1-5A6B-247B-CCF7-5D85E8A77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F79786F1-3BC8-0D01-6BA2-804D09249DFA}"/>
              </a:ext>
            </a:extLst>
          </p:cNvPr>
          <p:cNvSpPr/>
          <p:nvPr/>
        </p:nvSpPr>
        <p:spPr>
          <a:xfrm>
            <a:off x="2986418" y="514758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19CABCAA-5FA1-7283-02A0-5610E9BCE58E}"/>
              </a:ext>
            </a:extLst>
          </p:cNvPr>
          <p:cNvSpPr/>
          <p:nvPr/>
        </p:nvSpPr>
        <p:spPr>
          <a:xfrm>
            <a:off x="7320689" y="514758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B6D2EDC5-0546-52A2-1039-5CD9D242D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940" y="1620877"/>
            <a:ext cx="5121084" cy="12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629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0F325-270C-E27F-E21E-C9FCE2BC7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06EE23-AFBF-4F16-0B84-3E800693B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Ils ont un côté de même longueur, deux angles de même mesure et adjacents au côté de même longueur.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308C9B-9482-DE4E-6FFB-ABD7A6E57B5F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explique pourquoi. Il attire l’attention sur l’ordre des points: </a:t>
                </a:r>
                <a14:m>
                  <m:oMath xmlns:m="http://schemas.openxmlformats.org/officeDocument/2006/math">
                    <m:r>
                      <a:rPr lang="fr-FR" b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∆</m:t>
                    </m:r>
                  </m:oMath>
                </a14:m>
                <a:r>
                  <a:rPr lang="fr-FR" b="1" i="0" kern="0" dirty="0">
                    <a:solidFill>
                      <a:srgbClr val="000000"/>
                    </a:solidFill>
                    <a:latin typeface="Calibri"/>
                    <a:cs typeface="Calibri"/>
                    <a:sym typeface="Arial"/>
                  </a:rPr>
                  <a:t>ABC </a:t>
                </a:r>
                <a:r>
                  <a:rPr lang="fr-FR" dirty="0"/>
                  <a:t>et ∆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𝐄𝐃𝐅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308C9B-9482-DE4E-6FFB-ABD7A6E57B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 t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A1DCBE00-82C3-9261-41CC-579586E1EE80}"/>
              </a:ext>
            </a:extLst>
          </p:cNvPr>
          <p:cNvSpPr/>
          <p:nvPr/>
        </p:nvSpPr>
        <p:spPr>
          <a:xfrm>
            <a:off x="2892899" y="524110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08F463F4-68A2-29D6-4E03-80A2D7A38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DFA925CF-84C4-698E-8B56-B4AF947A7635}"/>
                  </a:ext>
                </a:extLst>
              </p:cNvPr>
              <p:cNvSpPr txBox="1"/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∆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Calibri"/>
                    <a:sym typeface="Arial"/>
                  </a:rPr>
                  <a:t>ABC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≡∆</m:t>
                    </m:r>
                    <m:r>
                      <a:rPr kumimoji="0" lang="fr-FR" sz="1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𝐄𝐃𝐅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DFA925CF-84C4-698E-8B56-B4AF947A7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2CD9857F-2A17-3FFB-5B40-FBA0CA607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1940" y="1620877"/>
            <a:ext cx="5121084" cy="12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13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ACA7F-5FAD-F7B9-93FE-4BC2D33A2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5B5789-A6D3-498E-8246-77C97BED2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C5D8B-8414-782A-1E49-CA74D1AC95A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C37C9E5-EBD6-05F9-680A-783AEF9DFD6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0B1382D-9313-B687-8002-D8915F059D4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24E05A6-5F0D-F0D4-FB08-D6F0B133A7A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D5E7B68-ADBC-ABD6-E6F4-135026B91751}"/>
                  </a:ext>
                </a:extLst>
              </p:cNvPr>
              <p:cNvSpPr txBox="1"/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∆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ea typeface="+mn-ea"/>
                    <a:sym typeface="Arial"/>
                  </a:rPr>
                  <a:t>ABC</a:t>
                </a:r>
                <a14:m>
                  <m:oMath xmlns:m="http://schemas.openxmlformats.org/officeDocument/2006/math"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≡∆</m:t>
                    </m:r>
                  </m:oMath>
                </a14:m>
                <a:r>
                  <a:rPr lang="fr-FR" sz="1800" b="1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DE</a:t>
                </a:r>
                <a:r>
                  <a:rPr lang="fr-FR" sz="1800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F</a:t>
                </a:r>
                <a:endParaRPr lang="fr-FR" sz="1800" kern="0" dirty="0">
                  <a:solidFill>
                    <a:srgbClr val="000000"/>
                  </a:solidFill>
                  <a:ea typeface="+mn-ea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D5E7B68-ADBC-ABD6-E6F4-135026B91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BBF4FCB6-34F2-8E2C-9EF3-6042109A08FD}"/>
              </a:ext>
            </a:extLst>
          </p:cNvPr>
          <p:cNvSpPr/>
          <p:nvPr/>
        </p:nvSpPr>
        <p:spPr>
          <a:xfrm>
            <a:off x="2986418" y="514758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E89280C3-4A1D-1E68-2395-E259A47AF6E9}"/>
              </a:ext>
            </a:extLst>
          </p:cNvPr>
          <p:cNvSpPr/>
          <p:nvPr/>
        </p:nvSpPr>
        <p:spPr>
          <a:xfrm>
            <a:off x="7320689" y="514758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5" descr="Une image contenant ligne, triangle, diagramme&#10;&#10;Le contenu généré par l’IA peut être incorrect.">
            <a:extLst>
              <a:ext uri="{FF2B5EF4-FFF2-40B4-BE49-F238E27FC236}">
                <a16:creationId xmlns:a16="http://schemas.microsoft.com/office/drawing/2014/main" id="{10BE2979-F445-C958-8EE7-19B159DE0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4259" y="1523879"/>
            <a:ext cx="3734886" cy="18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352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C6306-C6AE-4E84-2F2F-40B374202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327604-F7C9-4999-47ED-9F56BAA0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Ils ont un côté de même longueur, deux angles de même mesure et adjacents au côté de même longueur.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B62D8D-A432-7C35-D695-BA1FD1E4DD0F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explique pourquoi. Il attire l’attention sur l’ordre des points: </a:t>
                </a:r>
                <a14:m>
                  <m:oMath xmlns:m="http://schemas.openxmlformats.org/officeDocument/2006/math">
                    <m:r>
                      <a:rPr lang="fr-FR" b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∆</m:t>
                    </m:r>
                  </m:oMath>
                </a14:m>
                <a:r>
                  <a:rPr lang="fr-FR" i="0" kern="0" dirty="0">
                    <a:solidFill>
                      <a:srgbClr val="000000"/>
                    </a:solidFill>
                    <a:latin typeface="Calibri"/>
                    <a:cs typeface="Calibri"/>
                    <a:sym typeface="Arial"/>
                  </a:rPr>
                  <a:t>ABC</a:t>
                </a:r>
                <a:r>
                  <a:rPr lang="fr-FR" b="1" i="0" kern="0" dirty="0">
                    <a:solidFill>
                      <a:srgbClr val="000000"/>
                    </a:solidFill>
                    <a:latin typeface="Calibri"/>
                    <a:cs typeface="Calibri"/>
                    <a:sym typeface="Arial"/>
                  </a:rPr>
                  <a:t> </a:t>
                </a:r>
                <a:r>
                  <a:rPr lang="fr-FR" dirty="0"/>
                  <a:t>et ∆</a:t>
                </a:r>
                <a:r>
                  <a:rPr lang="fr-FR" i="0" dirty="0">
                    <a:latin typeface="+mj-lt"/>
                  </a:rPr>
                  <a:t>D</a:t>
                </a:r>
                <a:r>
                  <a:rPr lang="fr-FR" b="0" i="0" dirty="0">
                    <a:latin typeface="+mj-lt"/>
                  </a:rPr>
                  <a:t>E</a:t>
                </a:r>
                <a:r>
                  <a:rPr lang="fr-FR" i="0" dirty="0">
                    <a:latin typeface="+mj-lt"/>
                  </a:rPr>
                  <a:t>F</a:t>
                </a:r>
                <a:endParaRPr lang="fr-FR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B62D8D-A432-7C35-D695-BA1FD1E4DD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 t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3405A4-D010-EC73-09E3-2D37170FE75C}"/>
              </a:ext>
            </a:extLst>
          </p:cNvPr>
          <p:cNvSpPr/>
          <p:nvPr/>
        </p:nvSpPr>
        <p:spPr>
          <a:xfrm>
            <a:off x="2892899" y="524110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2FA0AB10-9A61-E098-5CCE-EC18AC828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F0813EB2-E5CF-6D70-F050-12BD66B911AB}"/>
                  </a:ext>
                </a:extLst>
              </p:cNvPr>
              <p:cNvSpPr txBox="1"/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∆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ea typeface="+mn-ea"/>
                    <a:sym typeface="Arial"/>
                  </a:rPr>
                  <a:t>ABC</a:t>
                </a:r>
                <a14:m>
                  <m:oMath xmlns:m="http://schemas.openxmlformats.org/officeDocument/2006/math"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≡∆</m:t>
                    </m:r>
                  </m:oMath>
                </a14:m>
                <a:r>
                  <a:rPr lang="fr-FR" sz="1800" b="1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DE</a:t>
                </a:r>
                <a:r>
                  <a:rPr lang="fr-FR" sz="1800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F</a:t>
                </a:r>
                <a:endParaRPr lang="fr-FR" sz="1800" kern="0" dirty="0">
                  <a:solidFill>
                    <a:srgbClr val="000000"/>
                  </a:solidFill>
                  <a:ea typeface="+mn-ea"/>
                  <a:sym typeface="Arial"/>
                </a:endParaRPr>
              </a:p>
            </p:txBody>
          </p:sp>
        </mc:Choice>
        <mc:Fallback xmlns="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F0813EB2-E5CF-6D70-F050-12BD66B91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 descr="Une image contenant ligne, triangle, diagramme&#10;&#10;Le contenu généré par l’IA peut être incorrect.">
            <a:extLst>
              <a:ext uri="{FF2B5EF4-FFF2-40B4-BE49-F238E27FC236}">
                <a16:creationId xmlns:a16="http://schemas.microsoft.com/office/drawing/2014/main" id="{C19EB498-98EE-1E95-4728-8C6CD089F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4259" y="1523879"/>
            <a:ext cx="3734886" cy="18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868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A655D-3ECE-95E9-7977-67576CF04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9F1FE1-D478-522C-B97E-DCCCDAE79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5F184-02A3-CE56-155D-8337A3B00A2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F2DE927-9D83-ACA3-004B-8A7E312DB14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5BB9AB4-B9BC-7A71-FCBC-BD92343510C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0BF7B4-7738-0300-A09B-F98C7B2C0A5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4F1CB6E9-C22B-22DC-974B-A179FDC6ACC8}"/>
                  </a:ext>
                </a:extLst>
              </p:cNvPr>
              <p:cNvSpPr txBox="1"/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∆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ea typeface="+mn-ea"/>
                    <a:sym typeface="Arial"/>
                  </a:rPr>
                  <a:t>ABC</a:t>
                </a:r>
                <a14:m>
                  <m:oMath xmlns:m="http://schemas.openxmlformats.org/officeDocument/2006/math"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≡∆</m:t>
                    </m:r>
                  </m:oMath>
                </a14:m>
                <a:r>
                  <a:rPr lang="fr-FR" sz="1800" b="1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DE</a:t>
                </a:r>
                <a:r>
                  <a:rPr lang="fr-FR" sz="1800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F</a:t>
                </a:r>
                <a:endParaRPr lang="fr-FR" sz="1800" kern="0" dirty="0">
                  <a:solidFill>
                    <a:srgbClr val="000000"/>
                  </a:solidFill>
                  <a:ea typeface="+mn-ea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4F1CB6E9-C22B-22DC-974B-A179FDC6A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6FD31A1-C7C9-2ACE-B458-DE437CB8B50B}"/>
              </a:ext>
            </a:extLst>
          </p:cNvPr>
          <p:cNvSpPr/>
          <p:nvPr/>
        </p:nvSpPr>
        <p:spPr>
          <a:xfrm>
            <a:off x="2986418" y="514758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2E5ECCF1-B52C-0F05-B51F-8787EDDC2BEB}"/>
              </a:ext>
            </a:extLst>
          </p:cNvPr>
          <p:cNvSpPr/>
          <p:nvPr/>
        </p:nvSpPr>
        <p:spPr>
          <a:xfrm>
            <a:off x="7320689" y="514758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9F38A7E9-8B45-D1A2-44BE-466DB3E13AED}"/>
                  </a:ext>
                </a:extLst>
              </p:cNvPr>
              <p:cNvSpPr txBox="1"/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∆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ea typeface="+mn-ea"/>
                    <a:sym typeface="Arial"/>
                  </a:rPr>
                  <a:t>ABC</a:t>
                </a:r>
                <a14:m>
                  <m:oMath xmlns:m="http://schemas.openxmlformats.org/officeDocument/2006/math"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≡∆</m:t>
                    </m:r>
                  </m:oMath>
                </a14:m>
                <a:r>
                  <a:rPr lang="fr-FR" sz="1800" b="1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ED</a:t>
                </a:r>
                <a:r>
                  <a:rPr lang="fr-FR" sz="1800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F</a:t>
                </a:r>
                <a:endParaRPr lang="fr-FR" sz="1800" kern="0" dirty="0">
                  <a:solidFill>
                    <a:srgbClr val="000000"/>
                  </a:solidFill>
                  <a:ea typeface="+mn-ea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9F38A7E9-8B45-D1A2-44BE-466DB3E13A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EE6A0FC0-B678-EDED-2A3D-56A41BDF8A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8483" y="1173285"/>
            <a:ext cx="4305673" cy="22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640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1B49B-1835-028B-4846-C7A340913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E79BE53-9B11-0476-6832-C5D26C6E256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Dans le triangle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EDF:  les deux angles de même mesure que ceux du triangle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ABC  ne sont pas adjacent au côté de même longueur.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E79BE53-9B11-0476-6832-C5D26C6E25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63636" b="-79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084996-8349-AE71-4D55-46F917099C3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 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D02FF59-2C39-0976-3553-3824323FDD2F}"/>
              </a:ext>
            </a:extLst>
          </p:cNvPr>
          <p:cNvSpPr/>
          <p:nvPr/>
        </p:nvSpPr>
        <p:spPr>
          <a:xfrm>
            <a:off x="7527244" y="49581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F56B266-5C38-A206-6833-9AF3B3A48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74E571E6-CF71-1F5A-B19A-ED9F2AFB52DC}"/>
                  </a:ext>
                </a:extLst>
              </p:cNvPr>
              <p:cNvSpPr txBox="1"/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∆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ea typeface="+mn-ea"/>
                    <a:sym typeface="Arial"/>
                  </a:rPr>
                  <a:t>ABC</a:t>
                </a:r>
                <a14:m>
                  <m:oMath xmlns:m="http://schemas.openxmlformats.org/officeDocument/2006/math"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≡∆</m:t>
                    </m:r>
                  </m:oMath>
                </a14:m>
                <a:r>
                  <a:rPr lang="fr-FR" sz="1800" b="1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ED</a:t>
                </a:r>
                <a:r>
                  <a:rPr lang="fr-FR" sz="1800" i="0" kern="0" dirty="0">
                    <a:solidFill>
                      <a:srgbClr val="000000"/>
                    </a:solidFill>
                    <a:latin typeface="+mj-lt"/>
                    <a:ea typeface="Cambria Math" panose="02040503050406030204" pitchFamily="18" charset="0"/>
                    <a:cs typeface="+mn-cs"/>
                    <a:sym typeface="Arial"/>
                  </a:rPr>
                  <a:t>F</a:t>
                </a:r>
                <a:endParaRPr lang="fr-FR" sz="1800" kern="0" dirty="0">
                  <a:solidFill>
                    <a:srgbClr val="000000"/>
                  </a:solidFill>
                  <a:ea typeface="+mn-ea"/>
                  <a:sym typeface="Arial"/>
                </a:endParaRPr>
              </a:p>
            </p:txBody>
          </p:sp>
        </mc:Choice>
        <mc:Fallback xmlns="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74E571E6-CF71-1F5A-B19A-ED9F2AFB5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40" y="3558500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463D16A9-9613-40C0-24C3-C639FBC4E8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8483" y="1173285"/>
            <a:ext cx="4305673" cy="2255715"/>
          </a:xfrm>
          <a:prstGeom prst="rect">
            <a:avLst/>
          </a:prstGeom>
        </p:spPr>
      </p:pic>
      <p:sp>
        <p:nvSpPr>
          <p:cNvPr id="4" name="Flèche : bas 3">
            <a:extLst>
              <a:ext uri="{FF2B5EF4-FFF2-40B4-BE49-F238E27FC236}">
                <a16:creationId xmlns:a16="http://schemas.microsoft.com/office/drawing/2014/main" id="{AA84F9E4-7858-E4D1-6FD2-EBD149B65177}"/>
              </a:ext>
            </a:extLst>
          </p:cNvPr>
          <p:cNvSpPr/>
          <p:nvPr/>
        </p:nvSpPr>
        <p:spPr>
          <a:xfrm rot="18984710">
            <a:off x="6247014" y="2124134"/>
            <a:ext cx="153785" cy="802640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5A394EF1-0D03-423A-0A6B-B272658BD877}"/>
              </a:ext>
            </a:extLst>
          </p:cNvPr>
          <p:cNvSpPr/>
          <p:nvPr/>
        </p:nvSpPr>
        <p:spPr>
          <a:xfrm rot="18984710">
            <a:off x="7117959" y="855957"/>
            <a:ext cx="153785" cy="802640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Flèche : bas 8">
            <a:extLst>
              <a:ext uri="{FF2B5EF4-FFF2-40B4-BE49-F238E27FC236}">
                <a16:creationId xmlns:a16="http://schemas.microsoft.com/office/drawing/2014/main" id="{CE781316-03E4-C0D1-E308-0C06BEFAB483}"/>
              </a:ext>
            </a:extLst>
          </p:cNvPr>
          <p:cNvSpPr/>
          <p:nvPr/>
        </p:nvSpPr>
        <p:spPr>
          <a:xfrm rot="6749242">
            <a:off x="7850567" y="3027680"/>
            <a:ext cx="153785" cy="802640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87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A576670-7AF6-3112-DC34-1F8F28E6ABD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Travaillez individuellement puis discutez en binômes vos réponses. (Corriger d’abord l’énoncé: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b="1" i="0" dirty="0">
                    <a:latin typeface="+mj-lt"/>
                    <a:ea typeface="Cambria Math" panose="02040503050406030204" pitchFamily="18" charset="0"/>
                  </a:rPr>
                  <a:t>ABC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b="1" i="0" dirty="0">
                    <a:latin typeface="+mj-lt"/>
                    <a:ea typeface="Cambria Math" panose="02040503050406030204" pitchFamily="18" charset="0"/>
                  </a:rPr>
                  <a:t>DEC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A576670-7AF6-3112-DC34-1F8F28E6AB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33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C492373-3A25-8A9C-E4E6-384E5EB5BF39}"/>
              </a:ext>
            </a:extLst>
          </p:cNvPr>
          <p:cNvGrpSpPr/>
          <p:nvPr/>
        </p:nvGrpSpPr>
        <p:grpSpPr>
          <a:xfrm>
            <a:off x="568121" y="1416469"/>
            <a:ext cx="10998868" cy="4423223"/>
            <a:chOff x="568121" y="1416469"/>
            <a:chExt cx="10998868" cy="4423223"/>
          </a:xfrm>
        </p:grpSpPr>
        <p:pic>
          <p:nvPicPr>
            <p:cNvPr id="4" name="Image 3" descr="Une image contenant texte, capture d’écran, diagramme, ligne&#10;&#10;Le contenu généré par l’IA peut être incorrect.">
              <a:extLst>
                <a:ext uri="{FF2B5EF4-FFF2-40B4-BE49-F238E27FC236}">
                  <a16:creationId xmlns:a16="http://schemas.microsoft.com/office/drawing/2014/main" id="{32154220-55ED-1AEB-07FC-45FAE0DDA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8121" y="1416469"/>
              <a:ext cx="10998868" cy="442322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54F54242-14ED-D754-FE09-ECCFB6826B7E}"/>
                    </a:ext>
                  </a:extLst>
                </p:cNvPr>
                <p:cNvSpPr txBox="1"/>
                <p:nvPr/>
              </p:nvSpPr>
              <p:spPr>
                <a:xfrm>
                  <a:off x="3244849" y="2868584"/>
                  <a:ext cx="1472623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∆</m:t>
                      </m:r>
                    </m:oMath>
                  </a14:m>
                  <a:r>
                    <a:rPr lang="fr-FR" sz="1600" dirty="0">
                      <a:solidFill>
                        <a:srgbClr val="FF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ABC et </a:t>
                  </a:r>
                  <a14:m>
                    <m:oMath xmlns:m="http://schemas.openxmlformats.org/officeDocument/2006/math"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∆</m:t>
                      </m:r>
                    </m:oMath>
                  </a14:m>
                  <a:r>
                    <a:rPr lang="fr-FR" sz="1600" b="0" i="0" dirty="0">
                      <a:solidFill>
                        <a:srgbClr val="FF0000"/>
                      </a:solidFill>
                      <a:latin typeface="+mj-lt"/>
                      <a:ea typeface="Cambria Math" panose="02040503050406030204" pitchFamily="18" charset="0"/>
                      <a:cs typeface="Calibri" panose="020F0502020204030204" pitchFamily="34" charset="0"/>
                    </a:rPr>
                    <a:t>DEC</a:t>
                  </a:r>
                  <a:r>
                    <a:rPr lang="fr-FR" sz="1600" dirty="0">
                      <a:solidFill>
                        <a:srgbClr val="FF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54F54242-14ED-D754-FE09-ECCFB6826B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4849" y="2868584"/>
                  <a:ext cx="1472623" cy="338554"/>
                </a:xfrm>
                <a:prstGeom prst="rect">
                  <a:avLst/>
                </a:prstGeom>
                <a:blipFill>
                  <a:blip r:embed="rId6"/>
                  <a:stretch>
                    <a:fillRect t="-5455" b="-2363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B5693F13-A753-4778-B062-FE3E431ADC8D}"/>
                    </a:ext>
                  </a:extLst>
                </p:cNvPr>
                <p:cNvSpPr txBox="1"/>
                <p:nvPr/>
              </p:nvSpPr>
              <p:spPr>
                <a:xfrm>
                  <a:off x="2586759" y="4995257"/>
                  <a:ext cx="800678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∆</m:t>
                      </m:r>
                    </m:oMath>
                  </a14:m>
                  <a:r>
                    <a:rPr lang="fr-FR" b="0" i="0" dirty="0">
                      <a:solidFill>
                        <a:srgbClr val="FF0000"/>
                      </a:solidFill>
                      <a:latin typeface="+mj-lt"/>
                      <a:ea typeface="Cambria Math" panose="02040503050406030204" pitchFamily="18" charset="0"/>
                      <a:cs typeface="Calibri" panose="020F0502020204030204" pitchFamily="34" charset="0"/>
                    </a:rPr>
                    <a:t>DEC</a:t>
                  </a:r>
                  <a:r>
                    <a:rPr lang="fr-FR" dirty="0">
                      <a:solidFill>
                        <a:srgbClr val="FF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B5693F13-A753-4778-B062-FE3E431ADC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6759" y="4995257"/>
                  <a:ext cx="800678" cy="369332"/>
                </a:xfrm>
                <a:prstGeom prst="rect">
                  <a:avLst/>
                </a:prstGeom>
                <a:blipFill>
                  <a:blip r:embed="rId7"/>
                  <a:stretch>
                    <a:fillRect t="-6557" b="-2623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BF9850EE-512F-C500-0736-094BA3493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121" y="1416469"/>
            <a:ext cx="10998868" cy="442322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A08CD53-D82E-26AD-F889-87A3CA224FFA}"/>
              </a:ext>
            </a:extLst>
          </p:cNvPr>
          <p:cNvSpPr txBox="1"/>
          <p:nvPr/>
        </p:nvSpPr>
        <p:spPr>
          <a:xfrm>
            <a:off x="2428240" y="3628080"/>
            <a:ext cx="57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D278312-4E13-2A0B-13F0-30DE05516CE5}"/>
                  </a:ext>
                </a:extLst>
              </p:cNvPr>
              <p:cNvSpPr txBox="1"/>
              <p:nvPr/>
            </p:nvSpPr>
            <p:spPr>
              <a:xfrm>
                <a:off x="2466339" y="4102601"/>
                <a:ext cx="5747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D278312-4E13-2A0B-13F0-30DE05516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339" y="4102601"/>
                <a:ext cx="574733" cy="400110"/>
              </a:xfrm>
              <a:prstGeom prst="rect">
                <a:avLst/>
              </a:prstGeom>
              <a:blipFill>
                <a:blip r:embed="rId5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F2C63B3-7B11-AAEE-CD9C-69BE898207C7}"/>
                  </a:ext>
                </a:extLst>
              </p:cNvPr>
              <p:cNvSpPr txBox="1"/>
              <p:nvPr/>
            </p:nvSpPr>
            <p:spPr>
              <a:xfrm>
                <a:off x="2473265" y="4535558"/>
                <a:ext cx="5747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E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F2C63B3-7B11-AAEE-CD9C-69BE89820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3265" y="4535558"/>
                <a:ext cx="57473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2485ECD-1837-F73B-71AD-FCABAC181BA5}"/>
                  </a:ext>
                </a:extLst>
              </p:cNvPr>
              <p:cNvSpPr txBox="1"/>
              <p:nvPr/>
            </p:nvSpPr>
            <p:spPr>
              <a:xfrm>
                <a:off x="2267340" y="4975206"/>
                <a:ext cx="5747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≡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2485ECD-1837-F73B-71AD-FCABAC181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340" y="4975206"/>
                <a:ext cx="57473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B4FF16C-739E-36C0-EC54-E447C7B2A588}"/>
              </a:ext>
            </a:extLst>
          </p:cNvPr>
          <p:cNvSpPr txBox="1"/>
          <p:nvPr/>
        </p:nvSpPr>
        <p:spPr>
          <a:xfrm>
            <a:off x="5116025" y="4965046"/>
            <a:ext cx="713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07146B6-C6AC-3CB3-29C7-F327A43B676C}"/>
                  </a:ext>
                </a:extLst>
              </p:cNvPr>
              <p:cNvSpPr txBox="1"/>
              <p:nvPr/>
            </p:nvSpPr>
            <p:spPr>
              <a:xfrm>
                <a:off x="3193703" y="4102467"/>
                <a:ext cx="5747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07146B6-C6AC-3CB3-29C7-F327A43B6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703" y="4102467"/>
                <a:ext cx="574733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FC52D19-9B8A-DAFA-331F-F7AF6677A0BB}"/>
                  </a:ext>
                </a:extLst>
              </p:cNvPr>
              <p:cNvSpPr txBox="1"/>
              <p:nvPr/>
            </p:nvSpPr>
            <p:spPr>
              <a:xfrm>
                <a:off x="3179847" y="4535424"/>
                <a:ext cx="5747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FC52D19-9B8A-DAFA-331F-F7AF6677A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847" y="4535424"/>
                <a:ext cx="574733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90CAB73-E778-EC82-868C-D207FDBE5D97}"/>
                  </a:ext>
                </a:extLst>
              </p:cNvPr>
              <p:cNvSpPr txBox="1"/>
              <p:nvPr/>
            </p:nvSpPr>
            <p:spPr>
              <a:xfrm>
                <a:off x="3244849" y="2868584"/>
                <a:ext cx="147262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fr-FR" sz="1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ABC et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fr-FR" sz="1600" b="1" i="0" dirty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  <a:cs typeface="Calibri" panose="020F0502020204030204" pitchFamily="34" charset="0"/>
                  </a:rPr>
                  <a:t>DEC</a:t>
                </a:r>
                <a:r>
                  <a:rPr lang="fr-FR" sz="1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90CAB73-E778-EC82-868C-D207FDBE5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849" y="2868584"/>
                <a:ext cx="1472623" cy="338554"/>
              </a:xfrm>
              <a:prstGeom prst="rect">
                <a:avLst/>
              </a:prstGeom>
              <a:blipFill>
                <a:blip r:embed="rId10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D5DB168-1F61-A9F9-A329-E1E7B0BBFDAC}"/>
                  </a:ext>
                </a:extLst>
              </p:cNvPr>
              <p:cNvSpPr txBox="1"/>
              <p:nvPr/>
            </p:nvSpPr>
            <p:spPr>
              <a:xfrm>
                <a:off x="2602634" y="5005984"/>
                <a:ext cx="80067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fr-FR" b="1" i="0" dirty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  <a:cs typeface="Calibri" panose="020F0502020204030204" pitchFamily="34" charset="0"/>
                  </a:rPr>
                  <a:t>DEC</a:t>
                </a:r>
                <a:r>
                  <a:rPr lang="fr-FR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D5DB168-1F61-A9F9-A329-E1E7B0BBFD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634" y="5005984"/>
                <a:ext cx="800678" cy="369332"/>
              </a:xfrm>
              <a:prstGeom prst="rect">
                <a:avLst/>
              </a:prstGeom>
              <a:blipFill>
                <a:blip r:embed="rId11"/>
                <a:stretch>
                  <a:fillRect t="-6557" r="-152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33</a:t>
            </a:r>
            <a:endParaRPr lang="fr-FR" dirty="0"/>
          </a:p>
        </p:txBody>
      </p:sp>
      <p:pic>
        <p:nvPicPr>
          <p:cNvPr id="6" name="Image 5" descr="Une image contenant texte, lign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A8498434-C65F-5A25-5047-E48706CC6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19" y="1749637"/>
            <a:ext cx="11341885" cy="350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203589" y="2609875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7034" y="4402331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Leçon 6                                              Angles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Chasser les angles pour résoudre un problème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Consolidation 1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Consolidation 2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4379402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987454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Tâche</a:t>
            </a:r>
            <a:r>
              <a:rPr lang="en-US" b="1" dirty="0"/>
              <a:t> 1</a:t>
            </a:r>
            <a:endParaRPr lang="fr-FR" b="1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sym typeface="Arial"/>
              </a:rPr>
              <a:t>Vérifier si deux triangles sont congrus en comparant un côté et deux angles (ACA)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71134" y="4403326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Consolidation 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F73194-86E9-4FA7-FD23-87C743089071}"/>
              </a:ext>
            </a:extLst>
          </p:cNvPr>
          <p:cNvSpPr/>
          <p:nvPr/>
        </p:nvSpPr>
        <p:spPr>
          <a:xfrm>
            <a:off x="994198" y="5288125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Leçon 7                              Congruence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des triangles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73BAA9E6-47DD-1138-2EFC-E8133122FFEA}"/>
              </a:ext>
            </a:extLst>
          </p:cNvPr>
          <p:cNvSpPr txBox="1">
            <a:spLocks/>
          </p:cNvSpPr>
          <p:nvPr/>
        </p:nvSpPr>
        <p:spPr>
          <a:xfrm>
            <a:off x="1002706" y="5288045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21651" y="262358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C1</a:t>
            </a:r>
          </a:p>
        </p:txBody>
      </p:sp>
      <p:sp>
        <p:nvSpPr>
          <p:cNvPr id="27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34787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C2</a:t>
            </a:r>
          </a:p>
        </p:txBody>
      </p:sp>
      <p:sp>
        <p:nvSpPr>
          <p:cNvPr id="28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15652" y="439545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C3</a:t>
            </a:r>
          </a:p>
        </p:txBody>
      </p:sp>
    </p:spTree>
    <p:extLst>
      <p:ext uri="{BB962C8B-B14F-4D97-AF65-F5344CB8AC3E}">
        <p14:creationId xmlns:p14="http://schemas.microsoft.com/office/powerpoint/2010/main" val="29467795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vérifier si deux triangles sont congrus en utilisant le critère (ACA).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8DEC4106-1704-0249-FE48-322DB3D28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583" y="1581330"/>
            <a:ext cx="4855262" cy="24919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39DE130-F39C-EBAD-7FFE-F3067623C8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373" y="1891136"/>
            <a:ext cx="1585098" cy="2972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A9F2261-B60E-A436-5009-24B85CBFE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9407" y="2692601"/>
            <a:ext cx="1545470" cy="30711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AACB80D-EF44-1FD1-252E-A769B5C0E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0372" y="3428999"/>
            <a:ext cx="1386960" cy="2575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D8A6C97-3BDC-4269-1B0B-A2B9D32925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0372" y="3993933"/>
            <a:ext cx="3378239" cy="34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lign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826E82AF-CA3B-5E95-2488-39901230D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46" y="1440934"/>
            <a:ext cx="10387877" cy="455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Vérifier si deux triangles sont congrus en comparant un côté et deux angles (ACA)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Triangles </a:t>
            </a:r>
            <a:r>
              <a:rPr lang="en-US" dirty="0" err="1"/>
              <a:t>congrus</a:t>
            </a:r>
            <a:r>
              <a:rPr lang="en-US" dirty="0"/>
              <a:t>.</a:t>
            </a:r>
          </a:p>
          <a:p>
            <a:r>
              <a:rPr lang="en-US" dirty="0"/>
              <a:t>Le </a:t>
            </a:r>
            <a:r>
              <a:rPr lang="en-US" dirty="0" err="1"/>
              <a:t>critère</a:t>
            </a:r>
            <a:r>
              <a:rPr lang="en-US" dirty="0"/>
              <a:t> (ACA).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L’élève doit être capable de :</a:t>
            </a:r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Vérifier que les deux angles égaux sont ceux qui encadrent le côté de même longueur avant de conclure.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Appliquer le critère (ACA)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Appliquer le critère (ACA) sans vérifier que les deux angles égaux sont bien ceux qui encadrent le côté de même longueur.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1944</TotalTime>
  <Words>1882</Words>
  <Application>Microsoft Office PowerPoint</Application>
  <PresentationFormat>Grand écran</PresentationFormat>
  <Paragraphs>204</Paragraphs>
  <Slides>54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3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Observez la figure ci-dessous, puis répondez par vrai ou faux:</vt:lpstr>
      <vt:lpstr> Les angles et les longueurs des côtés des deux triangles sont deux à deux égaux, et l’ordre des lettres est bien respecté.</vt:lpstr>
      <vt:lpstr> Observez la figure ci-dessous, puis répondez par vrai ou faux:</vt:lpstr>
      <vt:lpstr>Il faut respecter l’ordre des lettres.</vt:lpstr>
      <vt:lpstr>Nous voulons savoir si deux triangles sont congrus quand ils ont deux angles égaux et le côté compris entre ces deux angles de même longueur.</vt:lpstr>
      <vt:lpstr>Nous construisons le triangle ∆EDF, puis nous comparons les angles et les longueurs des côtés des deux triangles.</vt:lpstr>
      <vt:lpstr>Parfait! On se rappelle les conditions pour que deux triangles soient congrus.</vt:lpstr>
      <vt:lpstr>Présentation PowerPoint</vt:lpstr>
      <vt:lpstr>Observez la figure ci-dessous, puis exprimez vos avis. </vt:lpstr>
      <vt:lpstr>A la fin de cette séance, vous serez capables de répondre à des questions comme:</vt:lpstr>
      <vt:lpstr>Présentation PowerPoint</vt:lpstr>
      <vt:lpstr>Je vais vous montrer, à partir d’une figure, qu’avec seulement deux conditions, on peut dire que deux triangles sont congrus.</vt:lpstr>
      <vt:lpstr>Les deux conditions s’appellent le critère de congruence (ACA) :  angle–côté–angle. </vt:lpstr>
      <vt:lpstr>Je vous montre, à partir  d’un exemple, comment utiliser le critère (ACA) pour vérifier la congruence de deux triangles:</vt:lpstr>
      <vt:lpstr>Voici un contre exemple qui montre que les deux angles de même mesure doivent être adjacents au côté de même longueur.</vt:lpstr>
      <vt:lpstr>Présentation PowerPoint</vt:lpstr>
      <vt:lpstr> Observez la figure ci-dessous, puis répondez par vrai ou faux:</vt:lpstr>
      <vt:lpstr>Le côté de même longueur est entre les deux angles de même mesure.</vt:lpstr>
      <vt:lpstr> Observez la figure ci-dessous, puis répondez par vrai ou faux:</vt:lpstr>
      <vt:lpstr>Ils ont un côté de même longueur, deux angles de même mesure et adjacents au côté de même longueur.</vt:lpstr>
      <vt:lpstr>Observez la figure ci-dessous, puis répondez par vrai ou faux:</vt:lpstr>
      <vt:lpstr>Ils ont un côté de même longueur, deux angles de même mesure et adjacents au côté de même longueur.</vt:lpstr>
      <vt:lpstr> Observez la figure ci-dessous, puis répondez par vrai ou faux:</vt:lpstr>
      <vt:lpstr>Ils ont un côté de même longueur, deux angles de même mesure et adjacents au côté de même longueur.</vt:lpstr>
      <vt:lpstr>Observez la figure ci-dessous, puis répondez par vrai ou faux:</vt:lpstr>
      <vt:lpstr>Dans le triangle ∆EDF:  les deux angles de même mesure que ceux du triangle ∆ABC  ne sont pas adjacent au côté de même longueur. </vt:lpstr>
      <vt:lpstr>Présentation PowerPoint</vt:lpstr>
      <vt:lpstr>Travaillez individuellement puis discutez en binômes vos réponses. (Corriger d’abord l’énoncé: ∆ABC et ∆DEC)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vérifier si deux triangles sont congrus en utilisant le critère (ACA).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172</cp:revision>
  <dcterms:created xsi:type="dcterms:W3CDTF">2025-11-03T10:55:47Z</dcterms:created>
  <dcterms:modified xsi:type="dcterms:W3CDTF">2026-02-10T17:10:47Z</dcterms:modified>
</cp:coreProperties>
</file>