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0"/>
  </p:notesMasterIdLst>
  <p:handoutMasterIdLst>
    <p:handoutMasterId r:id="rId51"/>
  </p:handoutMasterIdLst>
  <p:sldIdLst>
    <p:sldId id="2147483553" r:id="rId4"/>
    <p:sldId id="2147483485" r:id="rId5"/>
    <p:sldId id="2147483583" r:id="rId6"/>
    <p:sldId id="2147483552" r:id="rId7"/>
    <p:sldId id="2147483606" r:id="rId8"/>
    <p:sldId id="2147483604" r:id="rId9"/>
    <p:sldId id="2134806567" r:id="rId10"/>
    <p:sldId id="2134806569" r:id="rId11"/>
    <p:sldId id="2147483584" r:id="rId12"/>
    <p:sldId id="2134806564" r:id="rId13"/>
    <p:sldId id="2147483566" r:id="rId14"/>
    <p:sldId id="2147483585" r:id="rId15"/>
    <p:sldId id="2147483567" r:id="rId16"/>
    <p:sldId id="2147483617" r:id="rId17"/>
    <p:sldId id="2147483618" r:id="rId18"/>
    <p:sldId id="2134806568" r:id="rId19"/>
    <p:sldId id="2134805874" r:id="rId20"/>
    <p:sldId id="2134805878" r:id="rId21"/>
    <p:sldId id="2147483614" r:id="rId22"/>
    <p:sldId id="2134806573" r:id="rId23"/>
    <p:sldId id="2147483633" r:id="rId24"/>
    <p:sldId id="2147483557" r:id="rId25"/>
    <p:sldId id="2147483569" r:id="rId26"/>
    <p:sldId id="2147483634" r:id="rId27"/>
    <p:sldId id="2147483635" r:id="rId28"/>
    <p:sldId id="2147483636" r:id="rId29"/>
    <p:sldId id="2147483572" r:id="rId30"/>
    <p:sldId id="2147483575" r:id="rId31"/>
    <p:sldId id="2147483576" r:id="rId32"/>
    <p:sldId id="2147483577" r:id="rId33"/>
    <p:sldId id="2147483626" r:id="rId34"/>
    <p:sldId id="2147483627" r:id="rId35"/>
    <p:sldId id="2147483630" r:id="rId36"/>
    <p:sldId id="2147483631" r:id="rId37"/>
    <p:sldId id="2134806577" r:id="rId38"/>
    <p:sldId id="2134806551" r:id="rId39"/>
    <p:sldId id="2134806578" r:id="rId40"/>
    <p:sldId id="2147483579" r:id="rId41"/>
    <p:sldId id="2147483580" r:id="rId42"/>
    <p:sldId id="2134806579" r:id="rId43"/>
    <p:sldId id="2134806088" r:id="rId44"/>
    <p:sldId id="2134806580" r:id="rId45"/>
    <p:sldId id="2134806582" r:id="rId46"/>
    <p:sldId id="2134806536" r:id="rId47"/>
    <p:sldId id="2134806535" r:id="rId48"/>
    <p:sldId id="2134806584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83"/>
            <p14:sldId id="2147483552"/>
            <p14:sldId id="2147483606"/>
            <p14:sldId id="2147483604"/>
          </p14:sldIdLst>
        </p14:section>
        <p14:section name="Contrôle des cahiers des élèves" id="{3349E447-45AA-43EF-A620-CF581E9FA99B}">
          <p14:sldIdLst/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4"/>
            <p14:sldId id="2134806564"/>
            <p14:sldId id="2147483566"/>
            <p14:sldId id="2147483585"/>
            <p14:sldId id="2147483567"/>
            <p14:sldId id="2147483617"/>
            <p14:sldId id="2147483618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614"/>
          </p14:sldIdLst>
        </p14:section>
        <p14:section name="Tâche principale" id="{A2A5D278-252D-471E-A046-E0EEBB7C2D2B}">
          <p14:sldIdLst>
            <p14:sldId id="2134806573"/>
            <p14:sldId id="2147483633"/>
            <p14:sldId id="2147483557"/>
            <p14:sldId id="2147483569"/>
            <p14:sldId id="2147483634"/>
            <p14:sldId id="2147483635"/>
            <p14:sldId id="2147483636"/>
            <p14:sldId id="2147483572"/>
            <p14:sldId id="2147483575"/>
            <p14:sldId id="2147483576"/>
            <p14:sldId id="2147483577"/>
            <p14:sldId id="2147483626"/>
            <p14:sldId id="2147483627"/>
            <p14:sldId id="2147483630"/>
            <p14:sldId id="2147483631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  <p14:sldId id="2147483579"/>
          </p14:sldIdLst>
        </p14:section>
        <p14:section name="Pratique autonome" id="{40CD8AAE-F9F0-47C4-A7F7-0976D79B8EC9}">
          <p14:sldIdLst>
            <p14:sldId id="2147483580"/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B330"/>
    <a:srgbClr val="0040C0"/>
    <a:srgbClr val="AB20B6"/>
    <a:srgbClr val="FF6565"/>
    <a:srgbClr val="DC94DE"/>
    <a:srgbClr val="B27096"/>
    <a:srgbClr val="FDDF43"/>
    <a:srgbClr val="EB926C"/>
    <a:srgbClr val="5FADE4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704" autoAdjust="0"/>
  </p:normalViewPr>
  <p:slideViewPr>
    <p:cSldViewPr snapToGrid="0">
      <p:cViewPr varScale="1">
        <p:scale>
          <a:sx n="78" d="100"/>
          <a:sy n="78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22/12/2025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DE695-D048-D552-E57B-E59C5B2C3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F9D1A5-BCF8-BCF8-329D-91CF73ECA0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10BC8D-5E3B-8090-458D-5CB94D3899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B1A9FF-F120-F111-0FFA-4795FBFA80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9704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A9A8D-7D61-A689-02E5-BF5FBFA05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8BF686-D287-DFB0-D102-649E21EEE2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E0022A-2D6A-8302-BF73-F759A2792E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0592A8-CB90-CAA8-B2DD-B7464CCE42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6688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8.png"/><Relationship Id="rId7" Type="http://schemas.openxmlformats.org/officeDocument/2006/relationships/image" Target="../media/image59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2.png"/><Relationship Id="rId7" Type="http://schemas.openxmlformats.org/officeDocument/2006/relationships/image" Target="../media/image6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8.png"/><Relationship Id="rId5" Type="http://schemas.openxmlformats.org/officeDocument/2006/relationships/image" Target="../media/image62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53.png"/><Relationship Id="rId7" Type="http://schemas.openxmlformats.org/officeDocument/2006/relationships/image" Target="../media/image6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4.png"/><Relationship Id="rId5" Type="http://schemas.openxmlformats.org/officeDocument/2006/relationships/image" Target="../media/image680.png"/><Relationship Id="rId4" Type="http://schemas.openxmlformats.org/officeDocument/2006/relationships/image" Target="../media/image671.png"/><Relationship Id="rId9" Type="http://schemas.openxmlformats.org/officeDocument/2006/relationships/image" Target="../media/image7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7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png"/><Relationship Id="rId5" Type="http://schemas.openxmlformats.org/officeDocument/2006/relationships/image" Target="../media/image67.png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2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7.png"/><Relationship Id="rId5" Type="http://schemas.openxmlformats.org/officeDocument/2006/relationships/image" Target="../media/image70.png"/><Relationship Id="rId4" Type="http://schemas.openxmlformats.org/officeDocument/2006/relationships/image" Target="../media/image67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40.png"/><Relationship Id="rId5" Type="http://schemas.openxmlformats.org/officeDocument/2006/relationships/image" Target="../media/image730.png"/><Relationship Id="rId4" Type="http://schemas.openxmlformats.org/officeDocument/2006/relationships/image" Target="../media/image7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40.png"/><Relationship Id="rId4" Type="http://schemas.openxmlformats.org/officeDocument/2006/relationships/image" Target="../media/image7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0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9.png"/><Relationship Id="rId5" Type="http://schemas.openxmlformats.org/officeDocument/2006/relationships/image" Target="../media/image780.png"/><Relationship Id="rId4" Type="http://schemas.openxmlformats.org/officeDocument/2006/relationships/image" Target="../media/image77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9.png"/><Relationship Id="rId4" Type="http://schemas.openxmlformats.org/officeDocument/2006/relationships/image" Target="../media/image8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8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5.png"/><Relationship Id="rId4" Type="http://schemas.openxmlformats.org/officeDocument/2006/relationships/image" Target="../media/image8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9.png"/><Relationship Id="rId4" Type="http://schemas.openxmlformats.org/officeDocument/2006/relationships/image" Target="../media/image1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0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2.pn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357960"/>
            <a:ext cx="7486376" cy="811515"/>
            <a:chOff x="304312" y="4645031"/>
            <a:chExt cx="5439944" cy="583604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655400"/>
              <a:ext cx="5439944" cy="57323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5</a:t>
              </a: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536764" y="4645031"/>
              <a:ext cx="4083462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r>
                <a:rPr lang="fr-MA" sz="2400" b="1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Graphe de l’</a:t>
              </a:r>
              <a:r>
                <a:rPr lang="fr-MA" sz="2400" b="1" dirty="0" err="1"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équation</a:t>
              </a:r>
              <a:r>
                <a:rPr lang="fr-MA" sz="2400" b="1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 : 𝒂𝒙 + 𝒃𝒚 = 𝒄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7315688" cy="1186444"/>
            <a:chOff x="304312" y="5304657"/>
            <a:chExt cx="5439944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439944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1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314419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443583" y="5444443"/>
              <a:ext cx="4268894" cy="433001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endParaRPr lang="fr-MA" dirty="0">
                <a:effectLst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744;p98">
            <a:extLst>
              <a:ext uri="{FF2B5EF4-FFF2-40B4-BE49-F238E27FC236}">
                <a16:creationId xmlns:a16="http://schemas.microsoft.com/office/drawing/2014/main" id="{E0F4545F-0C55-D46C-7181-71316F9B52E1}"/>
              </a:ext>
            </a:extLst>
          </p:cNvPr>
          <p:cNvSpPr txBox="1"/>
          <p:nvPr/>
        </p:nvSpPr>
        <p:spPr>
          <a:xfrm>
            <a:off x="10256243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268DDD51-1C04-5A0B-906D-F8C221A63A0B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731;p98">
            <a:extLst>
              <a:ext uri="{FF2B5EF4-FFF2-40B4-BE49-F238E27FC236}">
                <a16:creationId xmlns:a16="http://schemas.microsoft.com/office/drawing/2014/main" id="{96BC8CAF-F63A-F851-75C9-BE3813C62736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Google Shape;738;p98">
            <a:extLst>
              <a:ext uri="{FF2B5EF4-FFF2-40B4-BE49-F238E27FC236}">
                <a16:creationId xmlns:a16="http://schemas.microsoft.com/office/drawing/2014/main" id="{B53633E6-A3D5-8D96-2DF7-F5233272E84F}"/>
              </a:ext>
            </a:extLst>
          </p:cNvPr>
          <p:cNvSpPr txBox="1"/>
          <p:nvPr/>
        </p:nvSpPr>
        <p:spPr>
          <a:xfrm>
            <a:off x="8476225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Google Shape;743;p98">
            <a:extLst>
              <a:ext uri="{FF2B5EF4-FFF2-40B4-BE49-F238E27FC236}">
                <a16:creationId xmlns:a16="http://schemas.microsoft.com/office/drawing/2014/main" id="{1F0E13C5-CFD9-9AA1-FC02-182ED42A717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383139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Google Shape;744;p98">
            <a:extLst>
              <a:ext uri="{FF2B5EF4-FFF2-40B4-BE49-F238E27FC236}">
                <a16:creationId xmlns:a16="http://schemas.microsoft.com/office/drawing/2014/main" id="{43855FEB-4778-D00F-6068-E64FA449A53E}"/>
              </a:ext>
            </a:extLst>
          </p:cNvPr>
          <p:cNvSpPr txBox="1"/>
          <p:nvPr/>
        </p:nvSpPr>
        <p:spPr>
          <a:xfrm>
            <a:off x="8544175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Google Shape;745;p98">
            <a:extLst>
              <a:ext uri="{FF2B5EF4-FFF2-40B4-BE49-F238E27FC236}">
                <a16:creationId xmlns:a16="http://schemas.microsoft.com/office/drawing/2014/main" id="{320A01CA-0AAF-D984-606C-2B7551027E03}"/>
              </a:ext>
            </a:extLst>
          </p:cNvPr>
          <p:cNvSpPr txBox="1"/>
          <p:nvPr/>
        </p:nvSpPr>
        <p:spPr>
          <a:xfrm>
            <a:off x="8647573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19DD41B-D740-512E-4797-5C01A08164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525" y="3262955"/>
            <a:ext cx="4322720" cy="2881813"/>
          </a:xfrm>
          <a:prstGeom prst="rect">
            <a:avLst/>
          </a:prstGeom>
        </p:spPr>
      </p:pic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EC75BAB4-5CC6-F092-F48B-005A262C4290}"/>
              </a:ext>
            </a:extLst>
          </p:cNvPr>
          <p:cNvSpPr/>
          <p:nvPr/>
        </p:nvSpPr>
        <p:spPr>
          <a:xfrm>
            <a:off x="1680835" y="4435439"/>
            <a:ext cx="81691" cy="54546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133D15B-4FD4-8198-A8E1-E787E3570CC1}"/>
              </a:ext>
            </a:extLst>
          </p:cNvPr>
          <p:cNvSpPr txBox="1"/>
          <p:nvPr/>
        </p:nvSpPr>
        <p:spPr>
          <a:xfrm>
            <a:off x="1879151" y="5539630"/>
            <a:ext cx="5655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>
                <a:solidFill>
                  <a:schemeClr val="bg1"/>
                </a:solidFill>
                <a:effectLst/>
                <a:latin typeface="CIDFont+F1"/>
              </a:rPr>
              <a:t>Tracer le graphe de l’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1"/>
              </a:rPr>
              <a:t>équation</a:t>
            </a:r>
            <a:r>
              <a:rPr lang="fr-MA" sz="1800" dirty="0">
                <a:solidFill>
                  <a:schemeClr val="bg1"/>
                </a:solidFill>
                <a:effectLst/>
                <a:latin typeface="CIDFont+F1"/>
              </a:rPr>
              <a:t> </a:t>
            </a:r>
            <a:r>
              <a:rPr lang="fr-MA" sz="1800" dirty="0">
                <a:solidFill>
                  <a:schemeClr val="bg1"/>
                </a:solidFill>
                <a:effectLst/>
                <a:latin typeface="CIDFont+F4"/>
              </a:rPr>
              <a:t>𝒂𝒙 + 𝒃𝒚 = 𝒄 </a:t>
            </a:r>
            <a:r>
              <a:rPr lang="fr-MA" sz="1800" dirty="0">
                <a:solidFill>
                  <a:schemeClr val="bg1"/>
                </a:solidFill>
                <a:effectLst/>
                <a:latin typeface="CIDFont+F1"/>
              </a:rPr>
              <a:t>à partir du tableau de valeurs </a:t>
            </a:r>
            <a:endParaRPr lang="fr-M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Choisissez la bonne réponse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79D33BD-E2A5-F392-2843-BBA26F125E5B}"/>
                  </a:ext>
                </a:extLst>
              </p:cNvPr>
              <p:cNvSpPr txBox="1"/>
              <p:nvPr/>
            </p:nvSpPr>
            <p:spPr>
              <a:xfrm>
                <a:off x="1445741" y="1542287"/>
                <a:ext cx="557114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La solution de l’équation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−5=1</m:t>
                    </m:r>
                  </m:oMath>
                </a14:m>
                <a:r>
                  <a:rPr lang="fr-FR" sz="2400" dirty="0"/>
                  <a:t> est : 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79D33BD-E2A5-F392-2843-BBA26F125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5741" y="1542287"/>
                <a:ext cx="5571141" cy="461665"/>
              </a:xfrm>
              <a:prstGeom prst="rect">
                <a:avLst/>
              </a:prstGeom>
              <a:blipFill>
                <a:blip r:embed="rId4"/>
                <a:stretch>
                  <a:fillRect l="-1591" t="-8108" r="-682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BA626BF-4369-22B5-551D-BEF60A431B90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4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BA626BF-4369-22B5-551D-BEF60A431B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861E275-3F67-58ED-9179-596494A59D78}"/>
                  </a:ext>
                </a:extLst>
              </p:cNvPr>
              <p:cNvSpPr/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.3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861E275-3F67-58ED-9179-596494A59D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8A2CF07-A0CE-E93B-2873-3C38790FD296}"/>
                  </a:ext>
                </a:extLst>
              </p:cNvPr>
              <p:cNvSpPr/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8A2CF07-A0CE-E93B-2873-3C38790FD2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7999" y="689650"/>
            <a:ext cx="9719499" cy="3662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</a:t>
            </a:r>
            <a:r>
              <a:rPr kumimoji="0" lang="fr-FR" sz="1400" b="0" i="1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 réponse :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E7022B7-2AF2-BC4E-9195-06C7C5BE3302}"/>
                  </a:ext>
                </a:extLst>
              </p:cNvPr>
              <p:cNvSpPr txBox="1"/>
              <p:nvPr/>
            </p:nvSpPr>
            <p:spPr>
              <a:xfrm>
                <a:off x="1445741" y="1542287"/>
                <a:ext cx="557114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La solution de l’équation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−5=1</m:t>
                    </m:r>
                  </m:oMath>
                </a14:m>
                <a:r>
                  <a:rPr lang="fr-FR" sz="2400" dirty="0"/>
                  <a:t> est : 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E7022B7-2AF2-BC4E-9195-06C7C5BE33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5741" y="1542287"/>
                <a:ext cx="5571141" cy="461665"/>
              </a:xfrm>
              <a:prstGeom prst="rect">
                <a:avLst/>
              </a:prstGeom>
              <a:blipFill>
                <a:blip r:embed="rId3"/>
                <a:stretch>
                  <a:fillRect l="-1591" t="-8108" r="-682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DE943D3-23E8-0741-25CD-AF8194E6884E}"/>
                  </a:ext>
                </a:extLst>
              </p:cNvPr>
              <p:cNvSpPr/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.3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DE943D3-23E8-0741-25CD-AF8194E688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7C157-5D68-326F-7EC3-F826F37BC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AF3B07D-2DC1-4A54-F8F2-A531DBE88B3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Choisissez la bonne réponse: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F23C72D2-0A6E-DA5B-105C-7B58EEA64E92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A65DA0A-98B8-7F31-084C-D9E505802AE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629BBDFE-77DA-F88B-BB2A-E1892DA7F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853E3FA-45D4-944A-AF5B-266570811E6C}"/>
                  </a:ext>
                </a:extLst>
              </p:cNvPr>
              <p:cNvSpPr txBox="1"/>
              <p:nvPr/>
            </p:nvSpPr>
            <p:spPr>
              <a:xfrm>
                <a:off x="1445741" y="1542287"/>
                <a:ext cx="557114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La solution de l’équation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+4=0</m:t>
                    </m:r>
                  </m:oMath>
                </a14:m>
                <a:r>
                  <a:rPr lang="fr-FR" sz="2400" dirty="0"/>
                  <a:t> est : </a:t>
                </a: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853E3FA-45D4-944A-AF5B-266570811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5741" y="1542287"/>
                <a:ext cx="5571141" cy="461665"/>
              </a:xfrm>
              <a:prstGeom prst="rect">
                <a:avLst/>
              </a:prstGeom>
              <a:blipFill>
                <a:blip r:embed="rId4"/>
                <a:stretch>
                  <a:fillRect l="-1591" t="-8108" r="-682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82FDA1E-D553-7626-E9A1-9BE04EA3D1BB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−4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82FDA1E-D553-7626-E9A1-9BE04EA3D1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D80D2D2-762A-7283-BA86-DFA30313AED3}"/>
                  </a:ext>
                </a:extLst>
              </p:cNvPr>
              <p:cNvSpPr/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.2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D80D2D2-762A-7283-BA86-DFA30313AE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02004DB-7A5D-C7C4-6112-1274A86224B4}"/>
                  </a:ext>
                </a:extLst>
              </p:cNvPr>
              <p:cNvSpPr/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−2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02004DB-7A5D-C7C4-6112-1274A86224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940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7618-DB3A-5007-1BBF-8102B70B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1DE5D5A-62EB-F7EC-3A34-7FAD86DD1CBC}"/>
              </a:ext>
            </a:extLst>
          </p:cNvPr>
          <p:cNvSpPr txBox="1"/>
          <p:nvPr/>
        </p:nvSpPr>
        <p:spPr>
          <a:xfrm>
            <a:off x="508000" y="689650"/>
            <a:ext cx="8712200" cy="25038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19943799-70EC-CB15-AF47-3EE952F078B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7703E443-7176-8255-9599-39536AEEC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AA45B88-CA15-312C-96E1-ABDF46A2A3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A2AB3810-EBE2-2B2B-6C33-0E7AC2E483F3}"/>
                  </a:ext>
                </a:extLst>
              </p:cNvPr>
              <p:cNvSpPr txBox="1"/>
              <p:nvPr/>
            </p:nvSpPr>
            <p:spPr>
              <a:xfrm>
                <a:off x="1445741" y="1542287"/>
                <a:ext cx="557114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La solution de l’équation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+4=0</m:t>
                    </m:r>
                  </m:oMath>
                </a14:m>
                <a:r>
                  <a:rPr lang="fr-FR" sz="2400" dirty="0"/>
                  <a:t> est : 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A2AB3810-EBE2-2B2B-6C33-0E7AC2E483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5741" y="1542287"/>
                <a:ext cx="5571141" cy="461665"/>
              </a:xfrm>
              <a:prstGeom prst="rect">
                <a:avLst/>
              </a:prstGeom>
              <a:blipFill>
                <a:blip r:embed="rId3"/>
                <a:stretch>
                  <a:fillRect l="-1591" t="-8108" r="-682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434F055-ABA4-2660-CD00-A2B5329D3BED}"/>
                  </a:ext>
                </a:extLst>
              </p:cNvPr>
              <p:cNvSpPr/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−2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434F055-ABA4-2660-CD00-A2B5329D3B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141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FA6F5-F2EC-1503-881C-9C599E7B4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B90BC78-4200-4E29-A28F-233FC07947A2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Choisissez la bonne réponse: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95290B62-D08C-DC61-7460-6EEC925AD7C3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0C5BCBB-979F-F593-E116-06C12FCC10E3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62AEDC98-6751-D406-B891-31729557A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2217ED2-62B2-8F9B-D490-62846CEBE477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=4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2217ED2-62B2-8F9B-D490-62846CEBE4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76818E4-742A-625F-45B2-6B31CAEFA5F3}"/>
                  </a:ext>
                </a:extLst>
              </p:cNvPr>
              <p:cNvSpPr/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=−4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76818E4-742A-625F-45B2-6B31CAEFA5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3EB57CC-02C9-CC73-5AD2-90EBD885F662}"/>
                  </a:ext>
                </a:extLst>
              </p:cNvPr>
              <p:cNvSpPr/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=6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3EB57CC-02C9-CC73-5AD2-90EBD885F6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555D7A51-E2D4-9035-A45D-F4456B1FCEE7}"/>
                  </a:ext>
                </a:extLst>
              </p:cNvPr>
              <p:cNvSpPr txBox="1"/>
              <p:nvPr/>
            </p:nvSpPr>
            <p:spPr>
              <a:xfrm>
                <a:off x="1791729" y="2095494"/>
                <a:ext cx="761644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La valeur de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/>
                  <a:t> dans l’équation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fr-FR" sz="2400" dirty="0"/>
                  <a:t> pour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fr-FR" sz="2400" dirty="0"/>
                  <a:t> est :</a:t>
                </a: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555D7A51-E2D4-9035-A45D-F4456B1FC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1729" y="2095494"/>
                <a:ext cx="7616444" cy="461665"/>
              </a:xfrm>
              <a:prstGeom prst="rect">
                <a:avLst/>
              </a:prstGeom>
              <a:blipFill>
                <a:blip r:embed="rId7"/>
                <a:stretch>
                  <a:fillRect l="-1333" t="-8108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3546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F02F9-3D86-7ED3-89D9-E7F035950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FE39CD22-2417-F427-2DB1-9D4785C11A2D}"/>
              </a:ext>
            </a:extLst>
          </p:cNvPr>
          <p:cNvSpPr txBox="1"/>
          <p:nvPr/>
        </p:nvSpPr>
        <p:spPr>
          <a:xfrm>
            <a:off x="508000" y="689650"/>
            <a:ext cx="8712200" cy="25038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F5709884-714B-F777-819B-30536C732EB8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0F1A8A45-42D8-2062-8149-D168293FC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37871C9-F8DF-AD6F-A946-AE364003E00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235A456-09BE-ED45-771F-680794130C10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=4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235A456-09BE-ED45-771F-680794130C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FD8119E8-74E6-8784-73FE-38CD8F37013F}"/>
                  </a:ext>
                </a:extLst>
              </p:cNvPr>
              <p:cNvSpPr txBox="1"/>
              <p:nvPr/>
            </p:nvSpPr>
            <p:spPr>
              <a:xfrm>
                <a:off x="1791729" y="2095494"/>
                <a:ext cx="761644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La valeur de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/>
                  <a:t> dans l’équation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fr-FR" sz="2400" dirty="0"/>
                  <a:t> pour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fr-FR" sz="2400" dirty="0"/>
                  <a:t> est :</a:t>
                </a: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FD8119E8-74E6-8784-73FE-38CD8F3701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1729" y="2095494"/>
                <a:ext cx="7616444" cy="461665"/>
              </a:xfrm>
              <a:prstGeom prst="rect">
                <a:avLst/>
              </a:prstGeom>
              <a:blipFill>
                <a:blip r:embed="rId4"/>
                <a:stretch>
                  <a:fillRect l="-1333" t="-8108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599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Exprimez vos avis: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712DD917-3A4D-5F38-C830-7A1541F3D21C}"/>
                  </a:ext>
                </a:extLst>
              </p:cNvPr>
              <p:cNvSpPr txBox="1"/>
              <p:nvPr/>
            </p:nvSpPr>
            <p:spPr>
              <a:xfrm>
                <a:off x="5310016" y="2171429"/>
                <a:ext cx="2222275" cy="584775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712DD917-3A4D-5F38-C830-7A1541F3D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016" y="2171429"/>
                <a:ext cx="2222275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BB33E093-BD0C-B43E-E829-A5600C36651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28068301"/>
                  </p:ext>
                </p:extLst>
              </p:nvPr>
            </p:nvGraphicFramePr>
            <p:xfrm>
              <a:off x="4601280" y="4101797"/>
              <a:ext cx="3639750" cy="7366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213250">
                      <a:extLst>
                        <a:ext uri="{9D8B030D-6E8A-4147-A177-3AD203B41FA5}">
                          <a16:colId xmlns:a16="http://schemas.microsoft.com/office/drawing/2014/main" val="3947961934"/>
                        </a:ext>
                      </a:extLst>
                    </a:gridCol>
                    <a:gridCol w="1213250">
                      <a:extLst>
                        <a:ext uri="{9D8B030D-6E8A-4147-A177-3AD203B41FA5}">
                          <a16:colId xmlns:a16="http://schemas.microsoft.com/office/drawing/2014/main" val="33469973"/>
                        </a:ext>
                      </a:extLst>
                    </a:gridCol>
                    <a:gridCol w="1213250">
                      <a:extLst>
                        <a:ext uri="{9D8B030D-6E8A-4147-A177-3AD203B41FA5}">
                          <a16:colId xmlns:a16="http://schemas.microsoft.com/office/drawing/2014/main" val="3528221208"/>
                        </a:ext>
                      </a:extLst>
                    </a:gridCol>
                  </a:tblGrid>
                  <a:tr h="28047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735376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69722825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BB33E093-BD0C-B43E-E829-A5600C36651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28068301"/>
                  </p:ext>
                </p:extLst>
              </p:nvPr>
            </p:nvGraphicFramePr>
            <p:xfrm>
              <a:off x="4601280" y="4101797"/>
              <a:ext cx="3639750" cy="7366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213250">
                      <a:extLst>
                        <a:ext uri="{9D8B030D-6E8A-4147-A177-3AD203B41FA5}">
                          <a16:colId xmlns:a16="http://schemas.microsoft.com/office/drawing/2014/main" val="3947961934"/>
                        </a:ext>
                      </a:extLst>
                    </a:gridCol>
                    <a:gridCol w="1213250">
                      <a:extLst>
                        <a:ext uri="{9D8B030D-6E8A-4147-A177-3AD203B41FA5}">
                          <a16:colId xmlns:a16="http://schemas.microsoft.com/office/drawing/2014/main" val="33469973"/>
                        </a:ext>
                      </a:extLst>
                    </a:gridCol>
                    <a:gridCol w="1213250">
                      <a:extLst>
                        <a:ext uri="{9D8B030D-6E8A-4147-A177-3AD203B41FA5}">
                          <a16:colId xmlns:a16="http://schemas.microsoft.com/office/drawing/2014/main" val="3528221208"/>
                        </a:ext>
                      </a:extLst>
                    </a:gridCol>
                  </a:tblGrid>
                  <a:tr h="36576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4"/>
                          <a:stretch>
                            <a:fillRect l="-503" t="-8197" r="-201508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735376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4"/>
                          <a:stretch>
                            <a:fillRect l="-503" t="-108197" r="-201508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6972282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2F27E4C5-5795-FB11-915F-7AD8936F6EC1}"/>
              </a:ext>
            </a:extLst>
          </p:cNvPr>
          <p:cNvSpPr txBox="1"/>
          <p:nvPr/>
        </p:nvSpPr>
        <p:spPr>
          <a:xfrm>
            <a:off x="4341771" y="1290552"/>
            <a:ext cx="4158767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/>
            <a:r>
              <a:rPr lang="fr-FR" sz="3200" b="0" i="0" dirty="0">
                <a:latin typeface="+mj-lt"/>
              </a:rPr>
              <a:t>On considère l′équation</a:t>
            </a:r>
            <a:endParaRPr lang="fr-FR" sz="32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09130B2-0BDE-3FC0-420E-3F13C1C629C5}"/>
              </a:ext>
            </a:extLst>
          </p:cNvPr>
          <p:cNvSpPr txBox="1"/>
          <p:nvPr/>
        </p:nvSpPr>
        <p:spPr>
          <a:xfrm>
            <a:off x="508000" y="3220920"/>
            <a:ext cx="10876183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/>
            <a:r>
              <a:rPr lang="fr-FR" sz="3200" b="0" i="0" dirty="0">
                <a:latin typeface="+mj-lt"/>
              </a:rPr>
              <a:t>On considère deux valeurs correspondantes dans cette équation</a:t>
            </a:r>
            <a:endParaRPr lang="fr-FR" sz="32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EB07019-AB73-04B5-E2A3-7AF8EF291143}"/>
              </a:ext>
            </a:extLst>
          </p:cNvPr>
          <p:cNvSpPr txBox="1"/>
          <p:nvPr/>
        </p:nvSpPr>
        <p:spPr>
          <a:xfrm>
            <a:off x="869215" y="5443675"/>
            <a:ext cx="10609251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/>
            <a:r>
              <a:rPr lang="fr-FR" sz="3600" b="1" i="0" dirty="0">
                <a:solidFill>
                  <a:srgbClr val="FF0000"/>
                </a:solidFill>
                <a:latin typeface="+mj-lt"/>
              </a:rPr>
              <a:t>Comment on peut tracer de graphe de cette équation?</a:t>
            </a:r>
            <a:endParaRPr lang="fr-FR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279648"/>
            <a:ext cx="9731504" cy="619431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MA" sz="2400" dirty="0">
                <a:effectLst/>
                <a:latin typeface="CIDFont+F1"/>
              </a:rPr>
              <a:t>Tracer le graphe de l’</a:t>
            </a:r>
            <a:r>
              <a:rPr lang="fr-MA" sz="2400" dirty="0" err="1">
                <a:effectLst/>
                <a:latin typeface="CIDFont+F1"/>
              </a:rPr>
              <a:t>équation</a:t>
            </a:r>
            <a:r>
              <a:rPr lang="fr-MA" sz="2400" dirty="0">
                <a:effectLst/>
                <a:latin typeface="CIDFont+F1"/>
              </a:rPr>
              <a:t> </a:t>
            </a:r>
            <a:r>
              <a:rPr lang="fr-MA" sz="2400" dirty="0">
                <a:effectLst/>
                <a:latin typeface="CIDFont+F4"/>
              </a:rPr>
              <a:t>𝒂𝒙 + 𝒃𝒚 = 𝒄 </a:t>
            </a:r>
            <a:r>
              <a:rPr lang="fr-MA" sz="2400" dirty="0">
                <a:effectLst/>
                <a:latin typeface="CIDFont+F1"/>
              </a:rPr>
              <a:t>à partir du tableau de valeurs </a:t>
            </a:r>
            <a:endParaRPr lang="fr-MA" dirty="0"/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EE1E7-F389-9ABD-FA28-2BBAA0F3B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60FC9000-AB65-91BD-1AA5-3B2C3C60D98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5E749291-8C13-E797-B7E4-56DE715D1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C892A1D2-9583-4E15-D6DA-43B01168C313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5BF3F66-A250-0062-EB4E-DAF5CECB904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D551C91D-DF10-EB53-8685-57FC715A034A}"/>
                  </a:ext>
                </a:extLst>
              </p:cNvPr>
              <p:cNvSpPr txBox="1"/>
              <p:nvPr/>
            </p:nvSpPr>
            <p:spPr>
              <a:xfrm>
                <a:off x="8359788" y="2541484"/>
                <a:ext cx="244990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D551C91D-DF10-EB53-8685-57FC715A03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9788" y="2541484"/>
                <a:ext cx="2449901" cy="584775"/>
              </a:xfrm>
              <a:prstGeom prst="rect">
                <a:avLst/>
              </a:prstGeom>
              <a:blipFill>
                <a:blip r:embed="rId3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B2C72C48-8FFB-3CC3-D47A-5AAFFA38FABF}"/>
              </a:ext>
            </a:extLst>
          </p:cNvPr>
          <p:cNvSpPr txBox="1"/>
          <p:nvPr/>
        </p:nvSpPr>
        <p:spPr>
          <a:xfrm>
            <a:off x="460191" y="2541484"/>
            <a:ext cx="77418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Construire le graphe d’une équation comme: </a:t>
            </a:r>
          </a:p>
        </p:txBody>
      </p:sp>
    </p:spTree>
    <p:extLst>
      <p:ext uri="{BB962C8B-B14F-4D97-AF65-F5344CB8AC3E}">
        <p14:creationId xmlns:p14="http://schemas.microsoft.com/office/powerpoint/2010/main" val="1324544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002AF405-A118-D67A-9CFD-1F0543ACBFC7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Voici comment je trace le graphe de l’équation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𝟒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: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002AF405-A118-D67A-9CFD-1F0543ACBF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FE63724-4483-989C-3AD1-D944B6C867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867" y="1382104"/>
            <a:ext cx="6972300" cy="147320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9AB0B4E-0E3D-F514-3F43-8279E14D2661}"/>
              </a:ext>
            </a:extLst>
          </p:cNvPr>
          <p:cNvGrpSpPr/>
          <p:nvPr/>
        </p:nvGrpSpPr>
        <p:grpSpPr>
          <a:xfrm>
            <a:off x="2387600" y="3494697"/>
            <a:ext cx="6928045" cy="508000"/>
            <a:chOff x="2387600" y="3494697"/>
            <a:chExt cx="6928045" cy="508000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2D2C9241-F45F-18E2-FB39-8DB1698AB7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7600" y="3494697"/>
              <a:ext cx="3708400" cy="50800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728532CD-7B93-C2A2-603C-FA1069F0BF0A}"/>
                    </a:ext>
                  </a:extLst>
                </p:cNvPr>
                <p:cNvSpPr txBox="1"/>
                <p:nvPr/>
              </p:nvSpPr>
              <p:spPr>
                <a:xfrm>
                  <a:off x="6852485" y="3612705"/>
                  <a:ext cx="97071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=−4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728532CD-7B93-C2A2-603C-FA1069F0BF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52485" y="3612705"/>
                  <a:ext cx="970715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76B09802-4F3A-4514-F23C-8D0995A3A4E0}"/>
                    </a:ext>
                  </a:extLst>
                </p:cNvPr>
                <p:cNvSpPr txBox="1"/>
                <p:nvPr/>
              </p:nvSpPr>
              <p:spPr>
                <a:xfrm>
                  <a:off x="8344930" y="3621247"/>
                  <a:ext cx="97071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=−1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76B09802-4F3A-4514-F23C-8D0995A3A4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4930" y="3621247"/>
                  <a:ext cx="970715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5" name="Image 14">
            <a:extLst>
              <a:ext uri="{FF2B5EF4-FFF2-40B4-BE49-F238E27FC236}">
                <a16:creationId xmlns:a16="http://schemas.microsoft.com/office/drawing/2014/main" id="{09D30BDF-6DF4-C27E-EBAD-B1339E95A5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600" y="4190041"/>
            <a:ext cx="5435600" cy="4699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1E09FAA-E6D5-17AA-3DFC-59C1AF6602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21"/>
          <a:stretch/>
        </p:blipFill>
        <p:spPr>
          <a:xfrm>
            <a:off x="2387600" y="4903847"/>
            <a:ext cx="7708900" cy="99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731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ECAC11C-4AA6-B401-06E9-A05FF50389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04" y="1086232"/>
            <a:ext cx="4914900" cy="4699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5F3A520A-F54B-EB4F-2941-D121E2D2F6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17" y="1556132"/>
            <a:ext cx="7708900" cy="152400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57D68C6C-1E67-3964-F79F-FD8BD503BC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04" y="3658364"/>
            <a:ext cx="4076700" cy="9398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430718F-7E7E-2E8E-149C-EFE90A076B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446" y="3080132"/>
            <a:ext cx="3787348" cy="324629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D_A_01">
                <a:extLst>
                  <a:ext uri="{FF2B5EF4-FFF2-40B4-BE49-F238E27FC236}">
                    <a16:creationId xmlns:a16="http://schemas.microsoft.com/office/drawing/2014/main" id="{33410B80-98A4-3E3D-77B0-51D1B829708D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Voici comment je trace le graphe de l’équation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𝟒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: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D_A_01">
                <a:extLst>
                  <a:ext uri="{FF2B5EF4-FFF2-40B4-BE49-F238E27FC236}">
                    <a16:creationId xmlns:a16="http://schemas.microsoft.com/office/drawing/2014/main" id="{33410B80-98A4-3E3D-77B0-51D1B82970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7"/>
                <a:stretch>
                  <a:fillRect l="-36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: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15E5B43-B29E-949F-185C-753D2D576058}"/>
              </a:ext>
            </a:extLst>
          </p:cNvPr>
          <p:cNvSpPr/>
          <p:nvPr/>
        </p:nvSpPr>
        <p:spPr>
          <a:xfrm>
            <a:off x="3823015" y="5001989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6BC8C72-32E6-3ED9-1CC0-68E6C050FCC1}"/>
              </a:ext>
            </a:extLst>
          </p:cNvPr>
          <p:cNvSpPr/>
          <p:nvPr/>
        </p:nvSpPr>
        <p:spPr>
          <a:xfrm>
            <a:off x="4691695" y="5001989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487E022-ACA6-235F-9596-98BE55838C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95" y="1382104"/>
            <a:ext cx="4305300" cy="1041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C2A4D14-AD2E-7615-2ED7-8E8D2B2DA672}"/>
                  </a:ext>
                </a:extLst>
              </p:cNvPr>
              <p:cNvSpPr txBox="1"/>
              <p:nvPr/>
            </p:nvSpPr>
            <p:spPr>
              <a:xfrm>
                <a:off x="802746" y="5723235"/>
                <a:ext cx="995150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La droite passant par les deux points est le graphe de l’équation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C2A4D14-AD2E-7615-2ED7-8E8D2B2DA6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746" y="5723235"/>
                <a:ext cx="9951507" cy="461665"/>
              </a:xfrm>
              <a:prstGeom prst="rect">
                <a:avLst/>
              </a:prstGeom>
              <a:blipFill>
                <a:blip r:embed="rId5"/>
                <a:stretch>
                  <a:fillRect l="-1020" t="-7895" b="-2631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D_A_01">
                <a:extLst>
                  <a:ext uri="{FF2B5EF4-FFF2-40B4-BE49-F238E27FC236}">
                    <a16:creationId xmlns:a16="http://schemas.microsoft.com/office/drawing/2014/main" id="{B376C2C7-0B1B-EE5E-DC48-BDD9851F4165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Voici comment je trace le graphe de l’équation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𝟒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: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D_A_01">
                <a:extLst>
                  <a:ext uri="{FF2B5EF4-FFF2-40B4-BE49-F238E27FC236}">
                    <a16:creationId xmlns:a16="http://schemas.microsoft.com/office/drawing/2014/main" id="{B376C2C7-0B1B-EE5E-DC48-BDD9851F41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>
            <a:extLst>
              <a:ext uri="{FF2B5EF4-FFF2-40B4-BE49-F238E27FC236}">
                <a16:creationId xmlns:a16="http://schemas.microsoft.com/office/drawing/2014/main" id="{0DC5C49A-FD60-113E-0057-91C521F27A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970" y="1302308"/>
            <a:ext cx="4895194" cy="419588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EA13BD8E-3AF7-1592-E726-35020C77EB0A}"/>
              </a:ext>
            </a:extLst>
          </p:cNvPr>
          <p:cNvCxnSpPr>
            <a:cxnSpLocks/>
          </p:cNvCxnSpPr>
          <p:nvPr/>
        </p:nvCxnSpPr>
        <p:spPr>
          <a:xfrm>
            <a:off x="6037508" y="1501874"/>
            <a:ext cx="4934656" cy="332576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E575FD81-A77D-88EF-18FF-D9E357C9CEA6}"/>
                  </a:ext>
                </a:extLst>
              </p:cNvPr>
              <p:cNvSpPr txBox="1"/>
              <p:nvPr/>
            </p:nvSpPr>
            <p:spPr>
              <a:xfrm>
                <a:off x="6574033" y="1902804"/>
                <a:ext cx="242856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fr-FR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fr-FR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E575FD81-A77D-88EF-18FF-D9E357C9CE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4033" y="1902804"/>
                <a:ext cx="2428567" cy="369332"/>
              </a:xfrm>
              <a:prstGeom prst="rect">
                <a:avLst/>
              </a:prstGeom>
              <a:blipFill>
                <a:blip r:embed="rId8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F0BAD-6980-D70A-13B1-39BDD7303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1E18C198-F9C6-E1AD-25C7-9BD55F25DFA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0884B39-BDE1-256C-5903-C500ADB7E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F4D24F06-6AC5-E3AE-8C16-7F5AC467CC6C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DD477C2-96F3-42EC-3A17-4C3DEBEB7184}"/>
              </a:ext>
            </a:extLst>
          </p:cNvPr>
          <p:cNvGrpSpPr/>
          <p:nvPr/>
        </p:nvGrpSpPr>
        <p:grpSpPr>
          <a:xfrm>
            <a:off x="2387600" y="3032196"/>
            <a:ext cx="6928045" cy="508000"/>
            <a:chOff x="2387600" y="3494697"/>
            <a:chExt cx="6928045" cy="508000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442EE08E-E7FD-11D7-4862-4FDA4963A5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7600" y="3494697"/>
              <a:ext cx="3708400" cy="50800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998FD2E8-8CAB-664B-43BE-E2047876A2F9}"/>
                    </a:ext>
                  </a:extLst>
                </p:cNvPr>
                <p:cNvSpPr txBox="1"/>
                <p:nvPr/>
              </p:nvSpPr>
              <p:spPr>
                <a:xfrm>
                  <a:off x="6852485" y="3612705"/>
                  <a:ext cx="79759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998FD2E8-8CAB-664B-43BE-E2047876A2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52485" y="3612705"/>
                  <a:ext cx="797591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0182255D-BE7E-1E72-5DB3-E1B381BE4F0A}"/>
                    </a:ext>
                  </a:extLst>
                </p:cNvPr>
                <p:cNvSpPr txBox="1"/>
                <p:nvPr/>
              </p:nvSpPr>
              <p:spPr>
                <a:xfrm>
                  <a:off x="8344930" y="3621247"/>
                  <a:ext cx="97071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=−1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0182255D-BE7E-1E72-5DB3-E1B381BE4F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4930" y="3621247"/>
                  <a:ext cx="970715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5" name="Image 14">
            <a:extLst>
              <a:ext uri="{FF2B5EF4-FFF2-40B4-BE49-F238E27FC236}">
                <a16:creationId xmlns:a16="http://schemas.microsoft.com/office/drawing/2014/main" id="{2900CEC1-9708-A2C0-D4D6-4A433EB966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600" y="4190041"/>
            <a:ext cx="5435600" cy="4699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3B1C6EC-D4B2-D0E8-6FB6-9500C8B792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790" y="1366599"/>
            <a:ext cx="5537200" cy="6985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B36B708-E16B-53EC-0974-EC33FB8DC8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600" y="4999788"/>
            <a:ext cx="7518400" cy="10287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D_A_01">
                <a:extLst>
                  <a:ext uri="{FF2B5EF4-FFF2-40B4-BE49-F238E27FC236}">
                    <a16:creationId xmlns:a16="http://schemas.microsoft.com/office/drawing/2014/main" id="{7142BD8D-4AC5-226B-10AA-46B0DE0D85CB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Voici comment je trace le graphe de l’équation 3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=−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: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D_A_01">
                <a:extLst>
                  <a:ext uri="{FF2B5EF4-FFF2-40B4-BE49-F238E27FC236}">
                    <a16:creationId xmlns:a16="http://schemas.microsoft.com/office/drawing/2014/main" id="{7142BD8D-4AC5-226B-10AA-46B0DE0D85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16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58E1B-93B2-C44A-41C6-8051A0F89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8FA7012D-FBD9-2ED9-33D3-F2B41DF5FF4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63FEBA7-18C0-5160-D3A1-0E41139F4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EE00D453-1221-0BB8-225C-5DAE8E0C0D8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9607E43-D947-E6A1-D375-BA7043764A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04" y="1086232"/>
            <a:ext cx="4914900" cy="46990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B7182527-58AE-78F0-A07D-F36D351437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04" y="3080132"/>
            <a:ext cx="4076700" cy="9398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DECD904-5A84-86CF-2557-67ABEAA62D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661" y="1664464"/>
            <a:ext cx="7480300" cy="1447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3BE890-49D1-8F46-EADE-3CF8083E40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446" y="3745737"/>
            <a:ext cx="3194565" cy="270168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D_A_01">
                <a:extLst>
                  <a:ext uri="{FF2B5EF4-FFF2-40B4-BE49-F238E27FC236}">
                    <a16:creationId xmlns:a16="http://schemas.microsoft.com/office/drawing/2014/main" id="{7D25AF04-C7D6-E379-1102-3936070342B5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Voici comment je trace le graphe de l’équation 3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=−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: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D_A_01">
                <a:extLst>
                  <a:ext uri="{FF2B5EF4-FFF2-40B4-BE49-F238E27FC236}">
                    <a16:creationId xmlns:a16="http://schemas.microsoft.com/office/drawing/2014/main" id="{7D25AF04-C7D6-E379-1102-393607034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385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BEC6F-46D6-3E50-6C29-0730F6795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143A347E-5E21-F07A-FE8E-56010DE3F9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464" y="1095608"/>
            <a:ext cx="5236464" cy="442855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41F5ABD-1403-51DE-4740-BFA440F2AD7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FA206278-D9C1-E884-55CA-E51D80181F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78D2F2D-B8BE-3F62-9D7A-6C7C5B1C191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: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CD29E8C-1FBF-4DE7-7417-E5FC3DAFA0A9}"/>
              </a:ext>
            </a:extLst>
          </p:cNvPr>
          <p:cNvSpPr/>
          <p:nvPr/>
        </p:nvSpPr>
        <p:spPr>
          <a:xfrm>
            <a:off x="3823015" y="5001989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9639A50-9D7B-09DD-1D98-8818C67F0C01}"/>
              </a:ext>
            </a:extLst>
          </p:cNvPr>
          <p:cNvSpPr/>
          <p:nvPr/>
        </p:nvSpPr>
        <p:spPr>
          <a:xfrm>
            <a:off x="4691695" y="5001989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E749826-0CA8-F676-2696-2AD002F53F18}"/>
                  </a:ext>
                </a:extLst>
              </p:cNvPr>
              <p:cNvSpPr txBox="1"/>
              <p:nvPr/>
            </p:nvSpPr>
            <p:spPr>
              <a:xfrm>
                <a:off x="802746" y="5723235"/>
                <a:ext cx="1017791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La droite passant par les deux points est le graphe de l’équation : </a:t>
                </a:r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E749826-0CA8-F676-2696-2AD002F53F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746" y="5723235"/>
                <a:ext cx="10177914" cy="461665"/>
              </a:xfrm>
              <a:prstGeom prst="rect">
                <a:avLst/>
              </a:prstGeom>
              <a:blipFill>
                <a:blip r:embed="rId4"/>
                <a:stretch>
                  <a:fillRect l="-998" t="-7895" b="-2631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 9">
            <a:extLst>
              <a:ext uri="{FF2B5EF4-FFF2-40B4-BE49-F238E27FC236}">
                <a16:creationId xmlns:a16="http://schemas.microsoft.com/office/drawing/2014/main" id="{503BBAD6-F18C-53AC-BA5B-0914D1B0B1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95" y="1177905"/>
            <a:ext cx="4381500" cy="1168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D_A_01">
                <a:extLst>
                  <a:ext uri="{FF2B5EF4-FFF2-40B4-BE49-F238E27FC236}">
                    <a16:creationId xmlns:a16="http://schemas.microsoft.com/office/drawing/2014/main" id="{A5645E30-64BD-0156-38F0-37168E29F154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Voici comment je trace le graphe de l’équation 3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=−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: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D_A_01">
                <a:extLst>
                  <a:ext uri="{FF2B5EF4-FFF2-40B4-BE49-F238E27FC236}">
                    <a16:creationId xmlns:a16="http://schemas.microsoft.com/office/drawing/2014/main" id="{A5645E30-64BD-0156-38F0-37168E29F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6"/>
                <a:stretch>
                  <a:fillRect l="-36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D439600F-D48F-EFAA-C18C-08CF169E89AC}"/>
              </a:ext>
            </a:extLst>
          </p:cNvPr>
          <p:cNvCxnSpPr>
            <a:cxnSpLocks/>
          </p:cNvCxnSpPr>
          <p:nvPr/>
        </p:nvCxnSpPr>
        <p:spPr>
          <a:xfrm flipH="1">
            <a:off x="6263148" y="1095608"/>
            <a:ext cx="2949678" cy="442855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ED65158-A0FA-7EDA-EA57-6B8F2E66B50B}"/>
                  </a:ext>
                </a:extLst>
              </p:cNvPr>
              <p:cNvSpPr txBox="1"/>
              <p:nvPr/>
            </p:nvSpPr>
            <p:spPr>
              <a:xfrm>
                <a:off x="8707185" y="1382104"/>
                <a:ext cx="242856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fr-FR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ED65158-A0FA-7EDA-EA57-6B8F2E66B5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7185" y="1382104"/>
                <a:ext cx="2428567" cy="369332"/>
              </a:xfrm>
              <a:prstGeom prst="rect">
                <a:avLst/>
              </a:prstGeom>
              <a:blipFill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085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Choisir la bonne réponse 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B9699DC-E4BC-0F3E-9476-D402819A840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FF890F3-3D6A-45DE-4C93-065B4EDD09C2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=7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FF890F3-3D6A-45DE-4C93-065B4EDD09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BE0006F-8C86-F389-0F76-5335CCF08FFD}"/>
                  </a:ext>
                </a:extLst>
              </p:cNvPr>
              <p:cNvSpPr/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=3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BE0006F-8C86-F389-0F76-5335CCF08F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2D2E6D1-451B-41D1-101B-7C768261BA33}"/>
                  </a:ext>
                </a:extLst>
              </p:cNvPr>
              <p:cNvSpPr/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=−3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2D2E6D1-451B-41D1-101B-7C768261BA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5AEE48F-523D-61F9-F2FA-148A8059E31F}"/>
                  </a:ext>
                </a:extLst>
              </p:cNvPr>
              <p:cNvSpPr txBox="1"/>
              <p:nvPr/>
            </p:nvSpPr>
            <p:spPr>
              <a:xfrm>
                <a:off x="1791729" y="2095494"/>
                <a:ext cx="761644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La valeur de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/>
                  <a:t> dans l’équation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fr-FR" sz="2400" dirty="0"/>
                  <a:t> pour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fr-FR" sz="2400" dirty="0"/>
                  <a:t> est :</a:t>
                </a: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5AEE48F-523D-61F9-F2FA-148A8059E3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1729" y="2095494"/>
                <a:ext cx="7616444" cy="461665"/>
              </a:xfrm>
              <a:prstGeom prst="rect">
                <a:avLst/>
              </a:prstGeom>
              <a:blipFill>
                <a:blip r:embed="rId6"/>
                <a:stretch>
                  <a:fillRect l="-1333" t="-8108" r="-833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817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75F737F-6B17-8513-957B-702B4D2AD674}"/>
                  </a:ext>
                </a:extLst>
              </p:cNvPr>
              <p:cNvSpPr/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=3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75F737F-6B17-8513-957B-702B4D2AD6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911481B-E843-1AD0-6DAC-83891486748E}"/>
                  </a:ext>
                </a:extLst>
              </p:cNvPr>
              <p:cNvSpPr txBox="1"/>
              <p:nvPr/>
            </p:nvSpPr>
            <p:spPr>
              <a:xfrm>
                <a:off x="1791729" y="2095494"/>
                <a:ext cx="761644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La valeur de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/>
                  <a:t> dans l’équation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fr-FR" sz="2400" dirty="0"/>
                  <a:t> pour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fr-FR" sz="2400" dirty="0"/>
                  <a:t> est :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911481B-E843-1AD0-6DAC-838914867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1729" y="2095494"/>
                <a:ext cx="7616444" cy="461665"/>
              </a:xfrm>
              <a:prstGeom prst="rect">
                <a:avLst/>
              </a:prstGeom>
              <a:blipFill>
                <a:blip r:embed="rId5"/>
                <a:stretch>
                  <a:fillRect l="-1333" t="-8108" r="-833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48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58F5715-B757-1064-81E0-4368015EC4BD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=7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58F5715-B757-1064-81E0-4368015EC4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CB68F0B-838F-6C22-CAFE-A367E0C0A25D}"/>
                  </a:ext>
                </a:extLst>
              </p:cNvPr>
              <p:cNvSpPr/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=5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CB68F0B-838F-6C22-CAFE-A367E0C0A2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8770AE7-1E38-54BD-B8A8-08DEE31C8327}"/>
                  </a:ext>
                </a:extLst>
              </p:cNvPr>
              <p:cNvSpPr/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=−9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8770AE7-1E38-54BD-B8A8-08DEE31C83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0D49393-65D3-DA2E-7E63-EC5A3BB9EED5}"/>
                  </a:ext>
                </a:extLst>
              </p:cNvPr>
              <p:cNvSpPr txBox="1"/>
              <p:nvPr/>
            </p:nvSpPr>
            <p:spPr>
              <a:xfrm>
                <a:off x="1791729" y="2095494"/>
                <a:ext cx="78590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La valeur de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/>
                  <a:t> dans l’équation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fr-FR" sz="2400" dirty="0"/>
                  <a:t> pour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fr-FR" sz="2400" dirty="0"/>
                  <a:t> est :</a:t>
                </a: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0D49393-65D3-DA2E-7E63-EC5A3BB9E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1729" y="2095494"/>
                <a:ext cx="7859075" cy="461665"/>
              </a:xfrm>
              <a:prstGeom prst="rect">
                <a:avLst/>
              </a:prstGeom>
              <a:blipFill>
                <a:blip r:embed="rId6"/>
                <a:stretch>
                  <a:fillRect l="-1292" t="-8108" r="-323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_A_01">
            <a:extLst>
              <a:ext uri="{FF2B5EF4-FFF2-40B4-BE49-F238E27FC236}">
                <a16:creationId xmlns:a16="http://schemas.microsoft.com/office/drawing/2014/main" id="{6B2E12FC-179D-C3E0-B6EA-DCA12A1336F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Choisir la bonne réponse :</a:t>
            </a:r>
          </a:p>
        </p:txBody>
      </p:sp>
    </p:spTree>
    <p:extLst>
      <p:ext uri="{BB962C8B-B14F-4D97-AF65-F5344CB8AC3E}">
        <p14:creationId xmlns:p14="http://schemas.microsoft.com/office/powerpoint/2010/main" val="3839704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263144"/>
            <a:ext cx="10265100" cy="828000"/>
            <a:chOff x="963450" y="2259806"/>
            <a:chExt cx="10265100" cy="828000"/>
          </a:xfrm>
          <a:solidFill>
            <a:schemeClr val="accent1"/>
          </a:solidFill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  <a:solidFill>
            <a:schemeClr val="accent1"/>
          </a:solidFill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chemeClr val="bg1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chemeClr val="bg1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  <a:solidFill>
            <a:schemeClr val="accent1"/>
          </a:solidFill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MA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5234101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  <a:solidFill>
            <a:schemeClr val="bg1"/>
          </a:solidFill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4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B90A3DEE-6392-595D-9685-469B50DAAED7}"/>
              </a:ext>
            </a:extLst>
          </p:cNvPr>
          <p:cNvSpPr txBox="1"/>
          <p:nvPr/>
        </p:nvSpPr>
        <p:spPr>
          <a:xfrm>
            <a:off x="2913888" y="2492478"/>
            <a:ext cx="7985760" cy="646331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fr-MA" sz="1800" dirty="0" err="1">
                <a:solidFill>
                  <a:schemeClr val="bg1"/>
                </a:solidFill>
                <a:effectLst/>
                <a:latin typeface="CIDFont+F1"/>
              </a:rPr>
              <a:t>Résoudre</a:t>
            </a:r>
            <a:r>
              <a:rPr lang="fr-MA" sz="1800" dirty="0">
                <a:solidFill>
                  <a:schemeClr val="bg1"/>
                </a:solidFill>
                <a:effectLst/>
                <a:latin typeface="CIDFont+F1"/>
              </a:rPr>
              <a:t> un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1"/>
              </a:rPr>
              <a:t>problème</a:t>
            </a:r>
            <a:r>
              <a:rPr lang="fr-MA" sz="1800" dirty="0">
                <a:solidFill>
                  <a:schemeClr val="bg1"/>
                </a:solidFill>
                <a:effectLst/>
                <a:latin typeface="CIDFont+F1"/>
              </a:rPr>
              <a:t> qui se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1"/>
              </a:rPr>
              <a:t>ramène</a:t>
            </a:r>
            <a:r>
              <a:rPr lang="fr-MA" sz="1800" dirty="0">
                <a:solidFill>
                  <a:schemeClr val="bg1"/>
                </a:solidFill>
                <a:effectLst/>
                <a:latin typeface="CIDFont+F1"/>
              </a:rPr>
              <a:t> à un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1"/>
              </a:rPr>
              <a:t>système</a:t>
            </a:r>
            <a:r>
              <a:rPr lang="fr-MA" sz="1800" dirty="0">
                <a:solidFill>
                  <a:schemeClr val="bg1"/>
                </a:solidFill>
                <a:effectLst/>
                <a:latin typeface="CIDFont+F1"/>
              </a:rPr>
              <a:t> d’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1"/>
              </a:rPr>
              <a:t>équations</a:t>
            </a:r>
            <a:r>
              <a:rPr lang="fr-MA" sz="1800" dirty="0">
                <a:solidFill>
                  <a:schemeClr val="bg1"/>
                </a:solidFill>
                <a:effectLst/>
                <a:latin typeface="CIDFont+F1"/>
              </a:rPr>
              <a:t> du 1</a:t>
            </a:r>
            <a:r>
              <a:rPr lang="fr-MA" sz="1800" baseline="30000" dirty="0">
                <a:solidFill>
                  <a:schemeClr val="bg1"/>
                </a:solidFill>
                <a:effectLst/>
                <a:latin typeface="CIDFont+F1"/>
              </a:rPr>
              <a:t>er</a:t>
            </a:r>
            <a:r>
              <a:rPr lang="fr-MA" sz="1800" dirty="0">
                <a:solidFill>
                  <a:schemeClr val="bg1"/>
                </a:solidFill>
                <a:effectLst/>
                <a:latin typeface="CIDFont+F1"/>
              </a:rPr>
              <a:t> 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1"/>
              </a:rPr>
              <a:t>degre</a:t>
            </a:r>
            <a:r>
              <a:rPr lang="fr-MA" sz="1800" dirty="0">
                <a:solidFill>
                  <a:schemeClr val="bg1"/>
                </a:solidFill>
                <a:effectLst/>
                <a:latin typeface="CIDFont+F1"/>
              </a:rPr>
              <a:t>́ à deux inconnues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D2E124-B41A-03B8-CFC4-26059727E625}"/>
              </a:ext>
            </a:extLst>
          </p:cNvPr>
          <p:cNvSpPr txBox="1"/>
          <p:nvPr/>
        </p:nvSpPr>
        <p:spPr>
          <a:xfrm>
            <a:off x="2785215" y="1461522"/>
            <a:ext cx="609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 err="1">
                <a:solidFill>
                  <a:schemeClr val="bg1"/>
                </a:solidFill>
                <a:effectLst/>
                <a:latin typeface="CIDFont+F1"/>
              </a:rPr>
              <a:t>Déterminer</a:t>
            </a:r>
            <a:r>
              <a:rPr lang="fr-MA" sz="1800" dirty="0">
                <a:solidFill>
                  <a:schemeClr val="bg1"/>
                </a:solidFill>
                <a:effectLst/>
                <a:latin typeface="CIDFont+F1"/>
              </a:rPr>
              <a:t> la relation </a:t>
            </a:r>
            <a:r>
              <a:rPr lang="fr-MA" sz="1800" dirty="0">
                <a:solidFill>
                  <a:schemeClr val="bg1"/>
                </a:solidFill>
                <a:effectLst/>
                <a:latin typeface="CIDFont+F4"/>
              </a:rPr>
              <a:t>𝒚 = 𝒂𝒙 + 𝒃 </a:t>
            </a:r>
            <a:r>
              <a:rPr lang="fr-MA" sz="1800" dirty="0">
                <a:solidFill>
                  <a:schemeClr val="bg1"/>
                </a:solidFill>
                <a:effectLst/>
                <a:latin typeface="CIDFont+F1"/>
              </a:rPr>
              <a:t>à partir de deux points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9B98B64-7190-4F87-A33D-CB1F8B2484C5}"/>
              </a:ext>
            </a:extLst>
          </p:cNvPr>
          <p:cNvSpPr txBox="1"/>
          <p:nvPr/>
        </p:nvSpPr>
        <p:spPr>
          <a:xfrm>
            <a:off x="2785215" y="3389976"/>
            <a:ext cx="609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>
                <a:solidFill>
                  <a:schemeClr val="bg1"/>
                </a:solidFill>
                <a:effectLst/>
                <a:latin typeface="CIDFont+F1"/>
              </a:rPr>
              <a:t>Consolidation 6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6126104-FEEB-81C5-C658-D2CCC1DB73FE}"/>
              </a:ext>
            </a:extLst>
          </p:cNvPr>
          <p:cNvSpPr txBox="1"/>
          <p:nvPr/>
        </p:nvSpPr>
        <p:spPr>
          <a:xfrm>
            <a:off x="2913888" y="4333705"/>
            <a:ext cx="609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>
                <a:solidFill>
                  <a:schemeClr val="bg1"/>
                </a:solidFill>
                <a:effectLst/>
                <a:latin typeface="CIDFont+F1"/>
              </a:rPr>
              <a:t>Consolidation 7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D14EFD4-0443-29C1-451E-237B8FC84E42}"/>
              </a:ext>
            </a:extLst>
          </p:cNvPr>
          <p:cNvSpPr txBox="1"/>
          <p:nvPr/>
        </p:nvSpPr>
        <p:spPr>
          <a:xfrm>
            <a:off x="2976166" y="5535435"/>
            <a:ext cx="7861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>
                <a:effectLst/>
                <a:latin typeface="CIDFont+F1"/>
              </a:rPr>
              <a:t>Tracer le graphe de l’</a:t>
            </a:r>
            <a:r>
              <a:rPr lang="fr-MA" sz="1800" dirty="0" err="1">
                <a:effectLst/>
                <a:latin typeface="CIDFont+F1"/>
              </a:rPr>
              <a:t>équation</a:t>
            </a:r>
            <a:r>
              <a:rPr lang="fr-MA" sz="1800" dirty="0">
                <a:effectLst/>
                <a:latin typeface="CIDFont+F1"/>
              </a:rPr>
              <a:t> </a:t>
            </a:r>
            <a:r>
              <a:rPr lang="fr-MA" sz="1800" dirty="0">
                <a:effectLst/>
                <a:latin typeface="CIDFont+F4"/>
              </a:rPr>
              <a:t>𝒂𝒙 + 𝒃𝒚 = 𝒄 </a:t>
            </a:r>
            <a:r>
              <a:rPr lang="fr-MA" sz="1800" dirty="0">
                <a:effectLst/>
                <a:latin typeface="CIDFont+F1"/>
              </a:rPr>
              <a:t>à partir du tableau de valeurs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59023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5062E76-A555-89A6-E588-0651E24FB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82004EB-8739-C4CE-CD98-E69C9A640F66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=7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82004EB-8739-C4CE-CD98-E69C9A640F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CC426EF1-1CDE-95A5-F287-3074490B04D3}"/>
                  </a:ext>
                </a:extLst>
              </p:cNvPr>
              <p:cNvSpPr txBox="1"/>
              <p:nvPr/>
            </p:nvSpPr>
            <p:spPr>
              <a:xfrm>
                <a:off x="1791729" y="2095494"/>
                <a:ext cx="78590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La valeur de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/>
                  <a:t> dans l’équation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fr-FR" sz="2400" dirty="0"/>
                  <a:t> pour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fr-FR" sz="2400" dirty="0"/>
                  <a:t> est :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CC426EF1-1CDE-95A5-F287-3074490B04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1729" y="2095494"/>
                <a:ext cx="7859075" cy="461665"/>
              </a:xfrm>
              <a:prstGeom prst="rect">
                <a:avLst/>
              </a:prstGeom>
              <a:blipFill>
                <a:blip r:embed="rId5"/>
                <a:stretch>
                  <a:fillRect l="-1292" t="-8108" r="-323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374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11A06-31B0-49C0-C2A9-8BBBACBC7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3445DD5-9BF5-6E99-85E3-75C7910B5BB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76D5A28-D1EF-956B-21BD-B8A97AE25AE4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2D99DE8-39C3-52BA-F9D2-7836FFF97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602E364-5123-C938-F07A-427FE25B8541}"/>
                  </a:ext>
                </a:extLst>
              </p:cNvPr>
              <p:cNvSpPr txBox="1"/>
              <p:nvPr/>
            </p:nvSpPr>
            <p:spPr>
              <a:xfrm>
                <a:off x="1890583" y="1933810"/>
                <a:ext cx="679077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Le tableau de valeurs de l’équation : </a:t>
                </a:r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fr-FR" sz="2400" dirty="0"/>
                  <a:t> est :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602E364-5123-C938-F07A-427FE25B85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583" y="1933810"/>
                <a:ext cx="6790770" cy="461665"/>
              </a:xfrm>
              <a:prstGeom prst="rect">
                <a:avLst/>
              </a:prstGeom>
              <a:blipFill>
                <a:blip r:embed="rId3"/>
                <a:stretch>
                  <a:fillRect l="-1306" t="-8108" r="-373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8D2CCC82-C6DC-AC9F-2567-66A6C934BA1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1978142"/>
                  </p:ext>
                </p:extLst>
              </p:nvPr>
            </p:nvGraphicFramePr>
            <p:xfrm>
              <a:off x="604130" y="4413801"/>
              <a:ext cx="3016399" cy="75885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79826">
                      <a:extLst>
                        <a:ext uri="{9D8B030D-6E8A-4147-A177-3AD203B41FA5}">
                          <a16:colId xmlns:a16="http://schemas.microsoft.com/office/drawing/2014/main" val="2532477883"/>
                        </a:ext>
                      </a:extLst>
                    </a:gridCol>
                    <a:gridCol w="1087395">
                      <a:extLst>
                        <a:ext uri="{9D8B030D-6E8A-4147-A177-3AD203B41FA5}">
                          <a16:colId xmlns:a16="http://schemas.microsoft.com/office/drawing/2014/main" val="2782260700"/>
                        </a:ext>
                      </a:extLst>
                    </a:gridCol>
                    <a:gridCol w="1149178">
                      <a:extLst>
                        <a:ext uri="{9D8B030D-6E8A-4147-A177-3AD203B41FA5}">
                          <a16:colId xmlns:a16="http://schemas.microsoft.com/office/drawing/2014/main" val="184663125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94951109"/>
                      </a:ext>
                    </a:extLst>
                  </a:tr>
                  <a:tr h="38801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-1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326348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8D2CCC82-C6DC-AC9F-2567-66A6C934BA1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1978142"/>
                  </p:ext>
                </p:extLst>
              </p:nvPr>
            </p:nvGraphicFramePr>
            <p:xfrm>
              <a:off x="604130" y="4413801"/>
              <a:ext cx="3016399" cy="75885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79826">
                      <a:extLst>
                        <a:ext uri="{9D8B030D-6E8A-4147-A177-3AD203B41FA5}">
                          <a16:colId xmlns:a16="http://schemas.microsoft.com/office/drawing/2014/main" val="2532477883"/>
                        </a:ext>
                      </a:extLst>
                    </a:gridCol>
                    <a:gridCol w="1087395">
                      <a:extLst>
                        <a:ext uri="{9D8B030D-6E8A-4147-A177-3AD203B41FA5}">
                          <a16:colId xmlns:a16="http://schemas.microsoft.com/office/drawing/2014/main" val="2782260700"/>
                        </a:ext>
                      </a:extLst>
                    </a:gridCol>
                    <a:gridCol w="1149178">
                      <a:extLst>
                        <a:ext uri="{9D8B030D-6E8A-4147-A177-3AD203B41FA5}">
                          <a16:colId xmlns:a16="http://schemas.microsoft.com/office/drawing/2014/main" val="184663125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4"/>
                          <a:stretch>
                            <a:fillRect t="-6667" r="-287097" b="-12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94951109"/>
                      </a:ext>
                    </a:extLst>
                  </a:tr>
                  <a:tr h="388016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4"/>
                          <a:stretch>
                            <a:fillRect t="-103226" r="-287097" b="-193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-1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326348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DA4B5907-7363-1913-F84C-84056B4EAB4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65985990"/>
                  </p:ext>
                </p:extLst>
              </p:nvPr>
            </p:nvGraphicFramePr>
            <p:xfrm>
              <a:off x="4333823" y="4413801"/>
              <a:ext cx="3016399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79826">
                      <a:extLst>
                        <a:ext uri="{9D8B030D-6E8A-4147-A177-3AD203B41FA5}">
                          <a16:colId xmlns:a16="http://schemas.microsoft.com/office/drawing/2014/main" val="2532477883"/>
                        </a:ext>
                      </a:extLst>
                    </a:gridCol>
                    <a:gridCol w="1087395">
                      <a:extLst>
                        <a:ext uri="{9D8B030D-6E8A-4147-A177-3AD203B41FA5}">
                          <a16:colId xmlns:a16="http://schemas.microsoft.com/office/drawing/2014/main" val="2782260700"/>
                        </a:ext>
                      </a:extLst>
                    </a:gridCol>
                    <a:gridCol w="1149178">
                      <a:extLst>
                        <a:ext uri="{9D8B030D-6E8A-4147-A177-3AD203B41FA5}">
                          <a16:colId xmlns:a16="http://schemas.microsoft.com/office/drawing/2014/main" val="184663125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949511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-2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326348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DA4B5907-7363-1913-F84C-84056B4EAB4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65985990"/>
                  </p:ext>
                </p:extLst>
              </p:nvPr>
            </p:nvGraphicFramePr>
            <p:xfrm>
              <a:off x="4333823" y="4413801"/>
              <a:ext cx="3016399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79826">
                      <a:extLst>
                        <a:ext uri="{9D8B030D-6E8A-4147-A177-3AD203B41FA5}">
                          <a16:colId xmlns:a16="http://schemas.microsoft.com/office/drawing/2014/main" val="2532477883"/>
                        </a:ext>
                      </a:extLst>
                    </a:gridCol>
                    <a:gridCol w="1087395">
                      <a:extLst>
                        <a:ext uri="{9D8B030D-6E8A-4147-A177-3AD203B41FA5}">
                          <a16:colId xmlns:a16="http://schemas.microsoft.com/office/drawing/2014/main" val="2782260700"/>
                        </a:ext>
                      </a:extLst>
                    </a:gridCol>
                    <a:gridCol w="1149178">
                      <a:extLst>
                        <a:ext uri="{9D8B030D-6E8A-4147-A177-3AD203B41FA5}">
                          <a16:colId xmlns:a16="http://schemas.microsoft.com/office/drawing/2014/main" val="184663125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1613" t="-6667" r="-285484" b="-12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949511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1613" t="-110345" r="-285484" b="-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-2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326348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au 10">
                <a:extLst>
                  <a:ext uri="{FF2B5EF4-FFF2-40B4-BE49-F238E27FC236}">
                    <a16:creationId xmlns:a16="http://schemas.microsoft.com/office/drawing/2014/main" id="{4052E2CB-B19B-324E-AF06-9B0914E11BA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22796780"/>
                  </p:ext>
                </p:extLst>
              </p:nvPr>
            </p:nvGraphicFramePr>
            <p:xfrm>
              <a:off x="8063516" y="4413806"/>
              <a:ext cx="3016399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79826">
                      <a:extLst>
                        <a:ext uri="{9D8B030D-6E8A-4147-A177-3AD203B41FA5}">
                          <a16:colId xmlns:a16="http://schemas.microsoft.com/office/drawing/2014/main" val="2532477883"/>
                        </a:ext>
                      </a:extLst>
                    </a:gridCol>
                    <a:gridCol w="1087395">
                      <a:extLst>
                        <a:ext uri="{9D8B030D-6E8A-4147-A177-3AD203B41FA5}">
                          <a16:colId xmlns:a16="http://schemas.microsoft.com/office/drawing/2014/main" val="2782260700"/>
                        </a:ext>
                      </a:extLst>
                    </a:gridCol>
                    <a:gridCol w="1149178">
                      <a:extLst>
                        <a:ext uri="{9D8B030D-6E8A-4147-A177-3AD203B41FA5}">
                          <a16:colId xmlns:a16="http://schemas.microsoft.com/office/drawing/2014/main" val="184663125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949511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326348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au 10">
                <a:extLst>
                  <a:ext uri="{FF2B5EF4-FFF2-40B4-BE49-F238E27FC236}">
                    <a16:creationId xmlns:a16="http://schemas.microsoft.com/office/drawing/2014/main" id="{4052E2CB-B19B-324E-AF06-9B0914E11BA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22796780"/>
                  </p:ext>
                </p:extLst>
              </p:nvPr>
            </p:nvGraphicFramePr>
            <p:xfrm>
              <a:off x="8063516" y="4413806"/>
              <a:ext cx="3016399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79826">
                      <a:extLst>
                        <a:ext uri="{9D8B030D-6E8A-4147-A177-3AD203B41FA5}">
                          <a16:colId xmlns:a16="http://schemas.microsoft.com/office/drawing/2014/main" val="2532477883"/>
                        </a:ext>
                      </a:extLst>
                    </a:gridCol>
                    <a:gridCol w="1087395">
                      <a:extLst>
                        <a:ext uri="{9D8B030D-6E8A-4147-A177-3AD203B41FA5}">
                          <a16:colId xmlns:a16="http://schemas.microsoft.com/office/drawing/2014/main" val="2782260700"/>
                        </a:ext>
                      </a:extLst>
                    </a:gridCol>
                    <a:gridCol w="1149178">
                      <a:extLst>
                        <a:ext uri="{9D8B030D-6E8A-4147-A177-3AD203B41FA5}">
                          <a16:colId xmlns:a16="http://schemas.microsoft.com/office/drawing/2014/main" val="184663125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6"/>
                          <a:stretch>
                            <a:fillRect t="-6667" r="-287097" b="-12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949511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6"/>
                          <a:stretch>
                            <a:fillRect t="-110345" r="-287097" b="-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326348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3" name="Ellipse 12">
            <a:extLst>
              <a:ext uri="{FF2B5EF4-FFF2-40B4-BE49-F238E27FC236}">
                <a16:creationId xmlns:a16="http://schemas.microsoft.com/office/drawing/2014/main" id="{56353819-20A0-5205-EE31-BF292B529FCE}"/>
              </a:ext>
            </a:extLst>
          </p:cNvPr>
          <p:cNvSpPr/>
          <p:nvPr/>
        </p:nvSpPr>
        <p:spPr>
          <a:xfrm>
            <a:off x="1754659" y="3805881"/>
            <a:ext cx="481914" cy="46955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A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D2DA911A-AEEF-4570-13CC-C7A17D841578}"/>
              </a:ext>
            </a:extLst>
          </p:cNvPr>
          <p:cNvSpPr/>
          <p:nvPr/>
        </p:nvSpPr>
        <p:spPr>
          <a:xfrm>
            <a:off x="5544922" y="3805881"/>
            <a:ext cx="481914" cy="46955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B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FFCBAECC-DE89-E9EB-AEB7-7E9C7B8E6267}"/>
              </a:ext>
            </a:extLst>
          </p:cNvPr>
          <p:cNvSpPr/>
          <p:nvPr/>
        </p:nvSpPr>
        <p:spPr>
          <a:xfrm>
            <a:off x="9094228" y="3805881"/>
            <a:ext cx="481914" cy="46955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905115B6-4C67-59FE-7C20-C9A19D723E4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Choisir la bonne réponse :</a:t>
            </a:r>
          </a:p>
        </p:txBody>
      </p:sp>
    </p:spTree>
    <p:extLst>
      <p:ext uri="{BB962C8B-B14F-4D97-AF65-F5344CB8AC3E}">
        <p14:creationId xmlns:p14="http://schemas.microsoft.com/office/powerpoint/2010/main" val="35652024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E2F3F-7E94-8CA0-028C-90AB4F1B7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D31C6F9D-B435-FD34-FE3D-77B9B1A390CE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8C2207A-C5AF-6140-4F11-80F1E3A5EAC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A67C66F-D304-5B9F-AA16-E3671B7F3105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C0ED10D2-728E-0B32-6D42-C8270ED1B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22D1D7E-A14C-E181-F12D-C42D9A1318FA}"/>
                  </a:ext>
                </a:extLst>
              </p:cNvPr>
              <p:cNvSpPr txBox="1"/>
              <p:nvPr/>
            </p:nvSpPr>
            <p:spPr>
              <a:xfrm>
                <a:off x="1890583" y="1933810"/>
                <a:ext cx="679077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Le tableau de valeurs de l’équation : </a:t>
                </a:r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fr-FR" sz="2400" dirty="0"/>
                  <a:t> est :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22D1D7E-A14C-E181-F12D-C42D9A1318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583" y="1933810"/>
                <a:ext cx="6790770" cy="461665"/>
              </a:xfrm>
              <a:prstGeom prst="rect">
                <a:avLst/>
              </a:prstGeom>
              <a:blipFill>
                <a:blip r:embed="rId4"/>
                <a:stretch>
                  <a:fillRect l="-1306" t="-8108" r="-373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4C0372BF-18D7-2F2A-51AF-3AD98F8AD37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54148595"/>
                  </p:ext>
                </p:extLst>
              </p:nvPr>
            </p:nvGraphicFramePr>
            <p:xfrm>
              <a:off x="8063516" y="4413806"/>
              <a:ext cx="3016399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79826">
                      <a:extLst>
                        <a:ext uri="{9D8B030D-6E8A-4147-A177-3AD203B41FA5}">
                          <a16:colId xmlns:a16="http://schemas.microsoft.com/office/drawing/2014/main" val="2532477883"/>
                        </a:ext>
                      </a:extLst>
                    </a:gridCol>
                    <a:gridCol w="1087395">
                      <a:extLst>
                        <a:ext uri="{9D8B030D-6E8A-4147-A177-3AD203B41FA5}">
                          <a16:colId xmlns:a16="http://schemas.microsoft.com/office/drawing/2014/main" val="2782260700"/>
                        </a:ext>
                      </a:extLst>
                    </a:gridCol>
                    <a:gridCol w="1149178">
                      <a:extLst>
                        <a:ext uri="{9D8B030D-6E8A-4147-A177-3AD203B41FA5}">
                          <a16:colId xmlns:a16="http://schemas.microsoft.com/office/drawing/2014/main" val="184663125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949511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326348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4C0372BF-18D7-2F2A-51AF-3AD98F8AD37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54148595"/>
                  </p:ext>
                </p:extLst>
              </p:nvPr>
            </p:nvGraphicFramePr>
            <p:xfrm>
              <a:off x="8063516" y="4413806"/>
              <a:ext cx="3016399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79826">
                      <a:extLst>
                        <a:ext uri="{9D8B030D-6E8A-4147-A177-3AD203B41FA5}">
                          <a16:colId xmlns:a16="http://schemas.microsoft.com/office/drawing/2014/main" val="2532477883"/>
                        </a:ext>
                      </a:extLst>
                    </a:gridCol>
                    <a:gridCol w="1087395">
                      <a:extLst>
                        <a:ext uri="{9D8B030D-6E8A-4147-A177-3AD203B41FA5}">
                          <a16:colId xmlns:a16="http://schemas.microsoft.com/office/drawing/2014/main" val="2782260700"/>
                        </a:ext>
                      </a:extLst>
                    </a:gridCol>
                    <a:gridCol w="1149178">
                      <a:extLst>
                        <a:ext uri="{9D8B030D-6E8A-4147-A177-3AD203B41FA5}">
                          <a16:colId xmlns:a16="http://schemas.microsoft.com/office/drawing/2014/main" val="184663125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781" t="-8197" r="-289063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949511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781" t="-108197" r="-289063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326348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Ellipse 6">
            <a:extLst>
              <a:ext uri="{FF2B5EF4-FFF2-40B4-BE49-F238E27FC236}">
                <a16:creationId xmlns:a16="http://schemas.microsoft.com/office/drawing/2014/main" id="{DE46974F-2E61-EE77-73B8-BEE2BF86F1D6}"/>
              </a:ext>
            </a:extLst>
          </p:cNvPr>
          <p:cNvSpPr/>
          <p:nvPr/>
        </p:nvSpPr>
        <p:spPr>
          <a:xfrm>
            <a:off x="9094228" y="3805881"/>
            <a:ext cx="481914" cy="469557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6683833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37677-3E6D-25DD-01C3-4B90ABF53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99C4F44-947B-0D83-FC84-CA6346E5E4F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0266CFEA-67D1-C5D1-E592-51D1941CC43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7995812-08CA-87CB-14C7-FD13E8E53F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5A2C990-42E0-DBDA-222E-1C861488FC76}"/>
              </a:ext>
            </a:extLst>
          </p:cNvPr>
          <p:cNvSpPr txBox="1"/>
          <p:nvPr/>
        </p:nvSpPr>
        <p:spPr>
          <a:xfrm>
            <a:off x="1260388" y="1114588"/>
            <a:ext cx="8785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Le graphe de l’équation dont le tableau de valeurs est le suivant est :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4309370-2282-B4BC-75D9-04541816D8E4}"/>
              </a:ext>
            </a:extLst>
          </p:cNvPr>
          <p:cNvSpPr/>
          <p:nvPr/>
        </p:nvSpPr>
        <p:spPr>
          <a:xfrm>
            <a:off x="1692875" y="2959443"/>
            <a:ext cx="481914" cy="46955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A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3286F7D-0D94-C597-657F-684F6BAFA06F}"/>
              </a:ext>
            </a:extLst>
          </p:cNvPr>
          <p:cNvSpPr/>
          <p:nvPr/>
        </p:nvSpPr>
        <p:spPr>
          <a:xfrm>
            <a:off x="5430771" y="2959443"/>
            <a:ext cx="481914" cy="46955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B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FA8B6808-4D6A-3ED6-E56C-50FCE3A3F493}"/>
              </a:ext>
            </a:extLst>
          </p:cNvPr>
          <p:cNvSpPr/>
          <p:nvPr/>
        </p:nvSpPr>
        <p:spPr>
          <a:xfrm>
            <a:off x="9069514" y="2959443"/>
            <a:ext cx="481914" cy="46955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au 12">
                <a:extLst>
                  <a:ext uri="{FF2B5EF4-FFF2-40B4-BE49-F238E27FC236}">
                    <a16:creationId xmlns:a16="http://schemas.microsoft.com/office/drawing/2014/main" id="{A662AF93-9207-C294-1E3C-E5D2D172128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36310371"/>
                  </p:ext>
                </p:extLst>
              </p:nvPr>
            </p:nvGraphicFramePr>
            <p:xfrm>
              <a:off x="4163528" y="1897008"/>
              <a:ext cx="3016399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79826">
                      <a:extLst>
                        <a:ext uri="{9D8B030D-6E8A-4147-A177-3AD203B41FA5}">
                          <a16:colId xmlns:a16="http://schemas.microsoft.com/office/drawing/2014/main" val="2532477883"/>
                        </a:ext>
                      </a:extLst>
                    </a:gridCol>
                    <a:gridCol w="1087395">
                      <a:extLst>
                        <a:ext uri="{9D8B030D-6E8A-4147-A177-3AD203B41FA5}">
                          <a16:colId xmlns:a16="http://schemas.microsoft.com/office/drawing/2014/main" val="2782260700"/>
                        </a:ext>
                      </a:extLst>
                    </a:gridCol>
                    <a:gridCol w="1149178">
                      <a:extLst>
                        <a:ext uri="{9D8B030D-6E8A-4147-A177-3AD203B41FA5}">
                          <a16:colId xmlns:a16="http://schemas.microsoft.com/office/drawing/2014/main" val="184663125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949511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326348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au 12">
                <a:extLst>
                  <a:ext uri="{FF2B5EF4-FFF2-40B4-BE49-F238E27FC236}">
                    <a16:creationId xmlns:a16="http://schemas.microsoft.com/office/drawing/2014/main" id="{A662AF93-9207-C294-1E3C-E5D2D172128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36310371"/>
                  </p:ext>
                </p:extLst>
              </p:nvPr>
            </p:nvGraphicFramePr>
            <p:xfrm>
              <a:off x="4163528" y="1897008"/>
              <a:ext cx="3016399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79826">
                      <a:extLst>
                        <a:ext uri="{9D8B030D-6E8A-4147-A177-3AD203B41FA5}">
                          <a16:colId xmlns:a16="http://schemas.microsoft.com/office/drawing/2014/main" val="2532477883"/>
                        </a:ext>
                      </a:extLst>
                    </a:gridCol>
                    <a:gridCol w="1087395">
                      <a:extLst>
                        <a:ext uri="{9D8B030D-6E8A-4147-A177-3AD203B41FA5}">
                          <a16:colId xmlns:a16="http://schemas.microsoft.com/office/drawing/2014/main" val="2782260700"/>
                        </a:ext>
                      </a:extLst>
                    </a:gridCol>
                    <a:gridCol w="1149178">
                      <a:extLst>
                        <a:ext uri="{9D8B030D-6E8A-4147-A177-3AD203B41FA5}">
                          <a16:colId xmlns:a16="http://schemas.microsoft.com/office/drawing/2014/main" val="184663125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613" t="-6667" r="-287097" b="-12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949511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613" t="-110345" r="-287097" b="-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3263485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5" name="Image 14">
            <a:extLst>
              <a:ext uri="{FF2B5EF4-FFF2-40B4-BE49-F238E27FC236}">
                <a16:creationId xmlns:a16="http://schemas.microsoft.com/office/drawing/2014/main" id="{DB7A19FD-667B-8846-A82B-3398483F80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084" y="3583458"/>
            <a:ext cx="1818487" cy="297798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5198733-0957-18A3-CC52-9C3F4256EA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323" y="3517080"/>
            <a:ext cx="1924932" cy="282261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8AC9538-075D-DB2D-5FEC-1BEEB1EA48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005" y="3517080"/>
            <a:ext cx="1661984" cy="2843296"/>
          </a:xfrm>
          <a:prstGeom prst="rect">
            <a:avLst/>
          </a:prstGeom>
        </p:spPr>
      </p:pic>
      <p:sp>
        <p:nvSpPr>
          <p:cNvPr id="5" name="D_A_01">
            <a:extLst>
              <a:ext uri="{FF2B5EF4-FFF2-40B4-BE49-F238E27FC236}">
                <a16:creationId xmlns:a16="http://schemas.microsoft.com/office/drawing/2014/main" id="{E027511B-8229-148F-7317-B73CDA0E9AC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Choisir la bonne réponse :</a:t>
            </a:r>
          </a:p>
        </p:txBody>
      </p:sp>
    </p:spTree>
    <p:extLst>
      <p:ext uri="{BB962C8B-B14F-4D97-AF65-F5344CB8AC3E}">
        <p14:creationId xmlns:p14="http://schemas.microsoft.com/office/powerpoint/2010/main" val="35901438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BA43A-F3BA-9640-771C-478B55E0A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2D7F021D-1284-56B5-0554-B03FC2C33064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𝐕𝐨𝐢𝐜𝐢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𝐥𝐚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𝐛𝐨𝐧𝐧𝐞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𝐫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é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𝐩𝐨𝐧𝐬𝐞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:</m:t>
                      </m:r>
                    </m:oMath>
                  </m:oMathPara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2D7F021D-1284-56B5-0554-B03FC2C330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21D5BE2-D102-725A-2522-4D02931D9C2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EAAEC97-9A79-97C4-D9D9-B9964FC079D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56444A90-3932-E009-8E2D-244459CD35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B511A0C3-192E-2201-A0C0-E1A66A6DA85F}"/>
              </a:ext>
            </a:extLst>
          </p:cNvPr>
          <p:cNvSpPr/>
          <p:nvPr/>
        </p:nvSpPr>
        <p:spPr>
          <a:xfrm>
            <a:off x="9331727" y="2863937"/>
            <a:ext cx="481914" cy="469557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47BB4CB-6EA8-4A89-4EC1-7B57EC15B97D}"/>
              </a:ext>
            </a:extLst>
          </p:cNvPr>
          <p:cNvSpPr txBox="1"/>
          <p:nvPr/>
        </p:nvSpPr>
        <p:spPr>
          <a:xfrm>
            <a:off x="1260388" y="1114588"/>
            <a:ext cx="8785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Le graphe de l’équation dont le tableau de valeurs est le suivant est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au 6">
                <a:extLst>
                  <a:ext uri="{FF2B5EF4-FFF2-40B4-BE49-F238E27FC236}">
                    <a16:creationId xmlns:a16="http://schemas.microsoft.com/office/drawing/2014/main" id="{DBD924F1-A530-4FC2-BFF9-07E3327EB8E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70094859"/>
                  </p:ext>
                </p:extLst>
              </p:nvPr>
            </p:nvGraphicFramePr>
            <p:xfrm>
              <a:off x="4163528" y="1897008"/>
              <a:ext cx="3016399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79826">
                      <a:extLst>
                        <a:ext uri="{9D8B030D-6E8A-4147-A177-3AD203B41FA5}">
                          <a16:colId xmlns:a16="http://schemas.microsoft.com/office/drawing/2014/main" val="2532477883"/>
                        </a:ext>
                      </a:extLst>
                    </a:gridCol>
                    <a:gridCol w="1087395">
                      <a:extLst>
                        <a:ext uri="{9D8B030D-6E8A-4147-A177-3AD203B41FA5}">
                          <a16:colId xmlns:a16="http://schemas.microsoft.com/office/drawing/2014/main" val="2782260700"/>
                        </a:ext>
                      </a:extLst>
                    </a:gridCol>
                    <a:gridCol w="1149178">
                      <a:extLst>
                        <a:ext uri="{9D8B030D-6E8A-4147-A177-3AD203B41FA5}">
                          <a16:colId xmlns:a16="http://schemas.microsoft.com/office/drawing/2014/main" val="184663125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949511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326348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au 6">
                <a:extLst>
                  <a:ext uri="{FF2B5EF4-FFF2-40B4-BE49-F238E27FC236}">
                    <a16:creationId xmlns:a16="http://schemas.microsoft.com/office/drawing/2014/main" id="{DBD924F1-A530-4FC2-BFF9-07E3327EB8E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70094859"/>
                  </p:ext>
                </p:extLst>
              </p:nvPr>
            </p:nvGraphicFramePr>
            <p:xfrm>
              <a:off x="4163528" y="1897008"/>
              <a:ext cx="3016399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79826">
                      <a:extLst>
                        <a:ext uri="{9D8B030D-6E8A-4147-A177-3AD203B41FA5}">
                          <a16:colId xmlns:a16="http://schemas.microsoft.com/office/drawing/2014/main" val="2532477883"/>
                        </a:ext>
                      </a:extLst>
                    </a:gridCol>
                    <a:gridCol w="1087395">
                      <a:extLst>
                        <a:ext uri="{9D8B030D-6E8A-4147-A177-3AD203B41FA5}">
                          <a16:colId xmlns:a16="http://schemas.microsoft.com/office/drawing/2014/main" val="2782260700"/>
                        </a:ext>
                      </a:extLst>
                    </a:gridCol>
                    <a:gridCol w="1149178">
                      <a:extLst>
                        <a:ext uri="{9D8B030D-6E8A-4147-A177-3AD203B41FA5}">
                          <a16:colId xmlns:a16="http://schemas.microsoft.com/office/drawing/2014/main" val="184663125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4"/>
                          <a:stretch>
                            <a:fillRect l="-1613" t="-6667" r="-287097" b="-12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949511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4"/>
                          <a:stretch>
                            <a:fillRect l="-1613" t="-110345" r="-287097" b="-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3263485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0" name="Image 9">
            <a:extLst>
              <a:ext uri="{FF2B5EF4-FFF2-40B4-BE49-F238E27FC236}">
                <a16:creationId xmlns:a16="http://schemas.microsoft.com/office/drawing/2014/main" id="{89A270B0-26A4-098D-ACBD-45C60C9D8F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3441" y="3524506"/>
            <a:ext cx="1818487" cy="297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6604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354221" y="60958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propose de choisir d’autres valeurs de x pour pouvoir les 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representer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4978558" y="62341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97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84329F1-DEA0-C879-93AD-CDBE4126A5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13" y="1133843"/>
            <a:ext cx="10920616" cy="437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F7EBB8B-9615-2C52-3E4C-50E07807ABFC}"/>
              </a:ext>
            </a:extLst>
          </p:cNvPr>
          <p:cNvSpPr/>
          <p:nvPr/>
        </p:nvSpPr>
        <p:spPr>
          <a:xfrm>
            <a:off x="4978558" y="62341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97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BFB6232-4942-3276-29F7-3DB66781A758}"/>
              </a:ext>
            </a:extLst>
          </p:cNvPr>
          <p:cNvSpPr txBox="1"/>
          <p:nvPr/>
        </p:nvSpPr>
        <p:spPr>
          <a:xfrm>
            <a:off x="6345010" y="4380636"/>
            <a:ext cx="65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5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E02E0604-251C-9D58-67A6-4500A47A639E}"/>
              </a:ext>
            </a:extLst>
          </p:cNvPr>
          <p:cNvGrpSpPr/>
          <p:nvPr/>
        </p:nvGrpSpPr>
        <p:grpSpPr>
          <a:xfrm>
            <a:off x="483037" y="1133842"/>
            <a:ext cx="10920616" cy="4377271"/>
            <a:chOff x="5586928" y="1318508"/>
            <a:chExt cx="10920616" cy="4377271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BAB8D27F-71B5-3033-3A08-5AA0EDCCE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6928" y="1318508"/>
              <a:ext cx="10920616" cy="4377271"/>
            </a:xfrm>
            <a:prstGeom prst="rect">
              <a:avLst/>
            </a:prstGeom>
          </p:spPr>
        </p:pic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3FDDF0E0-EC56-F0AD-3CA2-1ED14F0E74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210675" y="2161747"/>
              <a:ext cx="1124465" cy="3361038"/>
            </a:xfrm>
            <a:prstGeom prst="line">
              <a:avLst/>
            </a:prstGeom>
            <a:ln w="3810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D082B5BA-391E-4DF0-E05F-C6BEF9893C04}"/>
              </a:ext>
            </a:extLst>
          </p:cNvPr>
          <p:cNvSpPr txBox="1"/>
          <p:nvPr/>
        </p:nvSpPr>
        <p:spPr>
          <a:xfrm>
            <a:off x="2916195" y="3657600"/>
            <a:ext cx="65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-7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D7FB281-6DBE-DC8B-899F-0B0454C456DC}"/>
              </a:ext>
            </a:extLst>
          </p:cNvPr>
          <p:cNvSpPr txBox="1"/>
          <p:nvPr/>
        </p:nvSpPr>
        <p:spPr>
          <a:xfrm>
            <a:off x="3871784" y="3137812"/>
            <a:ext cx="65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EAC630F-95CB-21CA-3BEC-9D78A91D0855}"/>
              </a:ext>
            </a:extLst>
          </p:cNvPr>
          <p:cNvSpPr txBox="1"/>
          <p:nvPr/>
        </p:nvSpPr>
        <p:spPr>
          <a:xfrm>
            <a:off x="4810898" y="3657600"/>
            <a:ext cx="65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385EA10-B297-44EF-2F3F-38DB272EF106}"/>
              </a:ext>
            </a:extLst>
          </p:cNvPr>
          <p:cNvSpPr txBox="1"/>
          <p:nvPr/>
        </p:nvSpPr>
        <p:spPr>
          <a:xfrm>
            <a:off x="3981671" y="4329041"/>
            <a:ext cx="435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-7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D48FFB7-011F-1417-5F98-6E08343B6BB7}"/>
              </a:ext>
            </a:extLst>
          </p:cNvPr>
          <p:cNvSpPr txBox="1"/>
          <p:nvPr/>
        </p:nvSpPr>
        <p:spPr>
          <a:xfrm>
            <a:off x="4824212" y="4329041"/>
            <a:ext cx="357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F1AECAB-5B85-8C89-0FA5-FA4E3C2C5E30}"/>
              </a:ext>
            </a:extLst>
          </p:cNvPr>
          <p:cNvSpPr txBox="1"/>
          <p:nvPr/>
        </p:nvSpPr>
        <p:spPr>
          <a:xfrm>
            <a:off x="6314875" y="4329041"/>
            <a:ext cx="357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66662-016A-387F-57E2-9F1D653F1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B06BD6C-13CF-BB2D-0FF7-70C4FAEAC0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6437BFE-D828-EE17-94C7-3034050A395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01E6BC0-19F8-6C9B-B215-920ACF14711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FC3C961-6547-7B21-9791-EAA0117164B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980EB3-86DF-69CA-1E19-D8094E69FA59}"/>
              </a:ext>
            </a:extLst>
          </p:cNvPr>
          <p:cNvSpPr/>
          <p:nvPr/>
        </p:nvSpPr>
        <p:spPr>
          <a:xfrm>
            <a:off x="5124450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</a:t>
            </a:r>
            <a:r>
              <a:rPr lang="fr-FR" sz="2800" b="1" dirty="0">
                <a:solidFill>
                  <a:sysClr val="windowText" lastClr="000000"/>
                </a:solidFill>
                <a:latin typeface="Calibri" panose="020F0502020204030204"/>
              </a:rPr>
              <a:t>97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F4C18DA-FB65-16BA-FA56-EA72E61146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45" y="1201694"/>
            <a:ext cx="11507788" cy="381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9029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livrets.(l’enseignant corrige l’erreur)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77226C0-71CF-1236-E35F-CE8052F26ED9}"/>
              </a:ext>
            </a:extLst>
          </p:cNvPr>
          <p:cNvSpPr txBox="1"/>
          <p:nvPr/>
        </p:nvSpPr>
        <p:spPr>
          <a:xfrm>
            <a:off x="7463481" y="990600"/>
            <a:ext cx="1695413" cy="4304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C6F27E53-80AB-BB41-8CE2-F0C5392C4DE3}"/>
              </a:ext>
            </a:extLst>
          </p:cNvPr>
          <p:cNvGrpSpPr/>
          <p:nvPr/>
        </p:nvGrpSpPr>
        <p:grpSpPr>
          <a:xfrm>
            <a:off x="407945" y="1201694"/>
            <a:ext cx="11507788" cy="3815149"/>
            <a:chOff x="407945" y="1201694"/>
            <a:chExt cx="11507788" cy="3815149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683A3CCB-92D9-C3B3-9FA0-B9B7AF73D5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945" y="1201694"/>
              <a:ext cx="11507788" cy="3815149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727970E-B2DF-2348-D12E-700B9B8E2145}"/>
                </a:ext>
              </a:extLst>
            </p:cNvPr>
            <p:cNvSpPr txBox="1"/>
            <p:nvPr/>
          </p:nvSpPr>
          <p:spPr>
            <a:xfrm>
              <a:off x="3661719" y="2707561"/>
              <a:ext cx="8526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0000"/>
                  </a:solidFill>
                </a:rPr>
                <a:t>3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2994449-39CA-D1AB-C530-7EAFB6A341B6}"/>
                </a:ext>
              </a:extLst>
            </p:cNvPr>
            <p:cNvSpPr txBox="1"/>
            <p:nvPr/>
          </p:nvSpPr>
          <p:spPr>
            <a:xfrm>
              <a:off x="4761470" y="3311099"/>
              <a:ext cx="8526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8C9815DC-10A3-46A0-C659-FB9240E8BB7E}"/>
                </a:ext>
              </a:extLst>
            </p:cNvPr>
            <p:cNvSpPr txBox="1"/>
            <p:nvPr/>
          </p:nvSpPr>
          <p:spPr>
            <a:xfrm>
              <a:off x="2809103" y="3340102"/>
              <a:ext cx="8526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0000"/>
                  </a:solidFill>
                </a:rPr>
                <a:t>4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EE024CB9-FFA4-84E6-7922-1656B99AA0B9}"/>
                </a:ext>
              </a:extLst>
            </p:cNvPr>
            <p:cNvCxnSpPr>
              <a:cxnSpLocks/>
            </p:cNvCxnSpPr>
            <p:nvPr/>
          </p:nvCxnSpPr>
          <p:spPr>
            <a:xfrm>
              <a:off x="9379434" y="1308911"/>
              <a:ext cx="2340000" cy="1584000"/>
            </a:xfrm>
            <a:prstGeom prst="line">
              <a:avLst/>
            </a:prstGeom>
            <a:ln w="28575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97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7ED0560-4B04-A97B-67B3-7B528C1F9F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97" y="2111140"/>
            <a:ext cx="11432606" cy="240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E7F7378-7930-6031-569A-599C9EFF66CC}"/>
                  </a:ext>
                </a:extLst>
              </p:cNvPr>
              <p:cNvSpPr txBox="1"/>
              <p:nvPr/>
            </p:nvSpPr>
            <p:spPr>
              <a:xfrm>
                <a:off x="1292352" y="1755648"/>
                <a:ext cx="64044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Pour tracer le graphe de l’équation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fr-FR" sz="2400" dirty="0"/>
                  <a:t> </a:t>
                </a: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E7F7378-7930-6031-569A-599C9EFF66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2352" y="1755648"/>
                <a:ext cx="6404446" cy="461665"/>
              </a:xfrm>
              <a:prstGeom prst="rect">
                <a:avLst/>
              </a:prstGeom>
              <a:blipFill>
                <a:blip r:embed="rId3"/>
                <a:stretch>
                  <a:fillRect l="-1383" t="-8108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E245AE6A-376E-D45D-658C-C2048180EEA3}"/>
                  </a:ext>
                </a:extLst>
              </p:cNvPr>
              <p:cNvSpPr txBox="1"/>
              <p:nvPr/>
            </p:nvSpPr>
            <p:spPr>
              <a:xfrm>
                <a:off x="654908" y="2645820"/>
                <a:ext cx="410516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1 ) je choisis deux valeurs de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/>
                  <a:t> 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E245AE6A-376E-D45D-658C-C2048180EE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908" y="2645820"/>
                <a:ext cx="4105163" cy="461665"/>
              </a:xfrm>
              <a:prstGeom prst="rect">
                <a:avLst/>
              </a:prstGeom>
              <a:blipFill>
                <a:blip r:embed="rId4"/>
                <a:stretch>
                  <a:fillRect l="-2226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EE9F937-AFAC-BBA0-5D39-D467AB074E94}"/>
                  </a:ext>
                </a:extLst>
              </p:cNvPr>
              <p:cNvSpPr txBox="1"/>
              <p:nvPr/>
            </p:nvSpPr>
            <p:spPr>
              <a:xfrm>
                <a:off x="654908" y="3398108"/>
                <a:ext cx="595919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2) Je calcule les valeurs de 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/>
                  <a:t> correspondantes 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EE9F937-AFAC-BBA0-5D39-D467AB074E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908" y="3398108"/>
                <a:ext cx="5959195" cy="461665"/>
              </a:xfrm>
              <a:prstGeom prst="rect">
                <a:avLst/>
              </a:prstGeom>
              <a:blipFill>
                <a:blip r:embed="rId5"/>
                <a:stretch>
                  <a:fillRect l="-1489" t="-8108" r="-1277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120E7547-EBAF-F72B-0A2F-6B374066D0B7}"/>
              </a:ext>
            </a:extLst>
          </p:cNvPr>
          <p:cNvSpPr txBox="1"/>
          <p:nvPr/>
        </p:nvSpPr>
        <p:spPr>
          <a:xfrm>
            <a:off x="654908" y="4335062"/>
            <a:ext cx="59989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3) Je détermine deux  points A et B  du graphe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9E96A34-A779-7A5D-C6DF-A1EF906C2954}"/>
              </a:ext>
            </a:extLst>
          </p:cNvPr>
          <p:cNvSpPr txBox="1"/>
          <p:nvPr/>
        </p:nvSpPr>
        <p:spPr>
          <a:xfrm>
            <a:off x="743988" y="5272016"/>
            <a:ext cx="49982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4) Je trace la droite AB dans un repère </a:t>
            </a:r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3" grpId="0"/>
      <p:bldP spid="8" grpId="0"/>
      <p:bldP spid="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97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3A1417D-FFC1-CC47-DB27-13CE75937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7" y="2079257"/>
            <a:ext cx="11407206" cy="224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CFFAB0-83D1-D26D-1F15-4DA5248F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674" y="2876521"/>
            <a:ext cx="1645890" cy="234095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15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Notez bien que ces mots en français seront utilisés au cours de cette séance et pendant toute la leçon.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136F51BF-420E-C81D-92A8-4FC2772CA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0545F-6728-07E1-6620-DB3600449FCC}"/>
              </a:ext>
            </a:extLst>
          </p:cNvPr>
          <p:cNvSpPr txBox="1"/>
          <p:nvPr/>
        </p:nvSpPr>
        <p:spPr>
          <a:xfrm>
            <a:off x="2796969" y="2282273"/>
            <a:ext cx="5866717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ea typeface="Calibri"/>
                <a:cs typeface="Calibri"/>
                <a:sym typeface="Calibri"/>
              </a:rPr>
              <a:t>Equation 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0703CF1-6FBD-B8AC-3376-76C87DDA70E7}"/>
              </a:ext>
            </a:extLst>
          </p:cNvPr>
          <p:cNvSpPr txBox="1"/>
          <p:nvPr/>
        </p:nvSpPr>
        <p:spPr>
          <a:xfrm>
            <a:off x="1627884" y="3605806"/>
            <a:ext cx="8204886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ea typeface="Calibri"/>
                <a:cs typeface="Calibri"/>
                <a:sym typeface="Calibri"/>
              </a:rPr>
              <a:t>Repère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8F0F3E-20F5-EB4E-AC21-31EF50CDD7F9}"/>
              </a:ext>
            </a:extLst>
          </p:cNvPr>
          <p:cNvSpPr txBox="1"/>
          <p:nvPr/>
        </p:nvSpPr>
        <p:spPr>
          <a:xfrm>
            <a:off x="1813181" y="4929339"/>
            <a:ext cx="8204886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ea typeface="Calibri"/>
                <a:cs typeface="Calibri"/>
                <a:sym typeface="Calibri"/>
              </a:rPr>
              <a:t>Graphe </a:t>
            </a:r>
          </a:p>
        </p:txBody>
      </p:sp>
    </p:spTree>
    <p:extLst>
      <p:ext uri="{BB962C8B-B14F-4D97-AF65-F5344CB8AC3E}">
        <p14:creationId xmlns:p14="http://schemas.microsoft.com/office/powerpoint/2010/main" val="291016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9776</TotalTime>
  <Words>1500</Words>
  <Application>Microsoft Office PowerPoint</Application>
  <PresentationFormat>Grand écran</PresentationFormat>
  <Paragraphs>291</Paragraphs>
  <Slides>46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46</vt:i4>
      </vt:variant>
    </vt:vector>
  </HeadingPairs>
  <TitlesOfParts>
    <vt:vector size="58" baseType="lpstr">
      <vt:lpstr>Aptos</vt:lpstr>
      <vt:lpstr>Arial</vt:lpstr>
      <vt:lpstr>Calibri</vt:lpstr>
      <vt:lpstr>Cambria Math</vt:lpstr>
      <vt:lpstr>CIDFont+F1</vt:lpstr>
      <vt:lpstr>CIDFont+F4</vt:lpstr>
      <vt:lpstr>Dosis</vt:lpstr>
      <vt:lpstr>Dosis Bold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1194</cp:revision>
  <cp:lastPrinted>2024-10-05T19:15:58Z</cp:lastPrinted>
  <dcterms:created xsi:type="dcterms:W3CDTF">2024-05-28T10:13:44Z</dcterms:created>
  <dcterms:modified xsi:type="dcterms:W3CDTF">2025-12-22T10:27:48Z</dcterms:modified>
</cp:coreProperties>
</file>