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8"/>
  </p:notesMasterIdLst>
  <p:handoutMasterIdLst>
    <p:handoutMasterId r:id="rId69"/>
  </p:handoutMasterIdLst>
  <p:sldIdLst>
    <p:sldId id="308" r:id="rId5"/>
    <p:sldId id="288" r:id="rId6"/>
    <p:sldId id="289" r:id="rId7"/>
    <p:sldId id="286" r:id="rId8"/>
    <p:sldId id="287" r:id="rId9"/>
    <p:sldId id="264" r:id="rId10"/>
    <p:sldId id="290" r:id="rId11"/>
    <p:sldId id="292" r:id="rId12"/>
    <p:sldId id="293" r:id="rId13"/>
    <p:sldId id="258" r:id="rId14"/>
    <p:sldId id="294" r:id="rId15"/>
    <p:sldId id="256" r:id="rId16"/>
    <p:sldId id="265" r:id="rId17"/>
    <p:sldId id="257" r:id="rId18"/>
    <p:sldId id="266" r:id="rId19"/>
    <p:sldId id="285" r:id="rId20"/>
    <p:sldId id="295" r:id="rId21"/>
    <p:sldId id="267" r:id="rId22"/>
    <p:sldId id="296" r:id="rId23"/>
    <p:sldId id="268" r:id="rId24"/>
    <p:sldId id="269" r:id="rId25"/>
    <p:sldId id="306" r:id="rId26"/>
    <p:sldId id="307" r:id="rId27"/>
    <p:sldId id="316" r:id="rId28"/>
    <p:sldId id="317" r:id="rId29"/>
    <p:sldId id="270" r:id="rId30"/>
    <p:sldId id="271" r:id="rId31"/>
    <p:sldId id="2147483422" r:id="rId32"/>
    <p:sldId id="2147483419" r:id="rId33"/>
    <p:sldId id="309" r:id="rId34"/>
    <p:sldId id="310" r:id="rId35"/>
    <p:sldId id="313" r:id="rId36"/>
    <p:sldId id="352" r:id="rId37"/>
    <p:sldId id="298" r:id="rId38"/>
    <p:sldId id="348" r:id="rId39"/>
    <p:sldId id="259" r:id="rId40"/>
    <p:sldId id="274" r:id="rId41"/>
    <p:sldId id="275" r:id="rId42"/>
    <p:sldId id="276" r:id="rId43"/>
    <p:sldId id="299" r:id="rId44"/>
    <p:sldId id="260" r:id="rId45"/>
    <p:sldId id="279" r:id="rId46"/>
    <p:sldId id="322" r:id="rId47"/>
    <p:sldId id="323" r:id="rId48"/>
    <p:sldId id="324" r:id="rId49"/>
    <p:sldId id="325" r:id="rId50"/>
    <p:sldId id="326" r:id="rId51"/>
    <p:sldId id="327" r:id="rId52"/>
    <p:sldId id="328" r:id="rId53"/>
    <p:sldId id="329" r:id="rId54"/>
    <p:sldId id="300" r:id="rId55"/>
    <p:sldId id="301" r:id="rId56"/>
    <p:sldId id="281" r:id="rId57"/>
    <p:sldId id="346" r:id="rId58"/>
    <p:sldId id="349" r:id="rId59"/>
    <p:sldId id="303" r:id="rId60"/>
    <p:sldId id="304" r:id="rId61"/>
    <p:sldId id="282" r:id="rId62"/>
    <p:sldId id="305" r:id="rId63"/>
    <p:sldId id="262" r:id="rId64"/>
    <p:sldId id="2147483420" r:id="rId65"/>
    <p:sldId id="284" r:id="rId66"/>
    <p:sldId id="2147483421" r:id="rId6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87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06"/>
            <p14:sldId id="307"/>
            <p14:sldId id="316"/>
            <p14:sldId id="317"/>
          </p14:sldIdLst>
        </p14:section>
        <p14:section name="Déclaration de l’objectif" id="{096B6BF6-20D6-43DE-B358-982838B98259}">
          <p14:sldIdLst>
            <p14:sldId id="270"/>
            <p14:sldId id="271"/>
            <p14:sldId id="2147483422"/>
          </p14:sldIdLst>
        </p14:section>
        <p14:section name="Modelage" id="{6D007598-4F88-4283-9E36-970C44D688AD}">
          <p14:sldIdLst>
            <p14:sldId id="2147483419"/>
            <p14:sldId id="309"/>
            <p14:sldId id="310"/>
            <p14:sldId id="313"/>
            <p14:sldId id="352"/>
            <p14:sldId id="298"/>
            <p14:sldId id="348"/>
            <p14:sldId id="259"/>
            <p14:sldId id="274"/>
            <p14:sldId id="275"/>
            <p14:sldId id="276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  <p14:sldId id="346"/>
            <p14:sldId id="349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147483420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FA9"/>
    <a:srgbClr val="156082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4" d="100"/>
          <a:sy n="74" d="100"/>
        </p:scale>
        <p:origin x="81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10" Type="http://schemas.microsoft.com/office/2007/relationships/hdphoto" Target="../media/hdphoto3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1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5A4aThGXboZ7RlTminYue4etFTXwyFRM?usp=drive_link" TargetMode="External"/><Relationship Id="rId3" Type="http://schemas.openxmlformats.org/officeDocument/2006/relationships/image" Target="../media/image27.png"/><Relationship Id="rId7" Type="http://schemas.openxmlformats.org/officeDocument/2006/relationships/image" Target="../media/image31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svg"/><Relationship Id="rId10" Type="http://schemas.openxmlformats.org/officeDocument/2006/relationships/image" Target="../media/image33.sv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8.sv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2.png"/><Relationship Id="rId7" Type="http://schemas.openxmlformats.org/officeDocument/2006/relationships/image" Target="../media/image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8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alphaModFix amt="72000"/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28/03/2026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60.png"/><Relationship Id="rId4" Type="http://schemas.microsoft.com/office/2007/relationships/hdphoto" Target="../media/hdphoto10.wdp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3.png"/><Relationship Id="rId7" Type="http://schemas.openxmlformats.org/officeDocument/2006/relationships/image" Target="../media/image6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4.png"/><Relationship Id="rId5" Type="http://schemas.openxmlformats.org/officeDocument/2006/relationships/image" Target="../media/image590.png"/><Relationship Id="rId4" Type="http://schemas.openxmlformats.org/officeDocument/2006/relationships/image" Target="../media/image580.png"/><Relationship Id="rId9" Type="http://schemas.openxmlformats.org/officeDocument/2006/relationships/image" Target="../media/image630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0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77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78.png"/><Relationship Id="rId4" Type="http://schemas.openxmlformats.org/officeDocument/2006/relationships/image" Target="../media/image79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8.xml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83.jp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:10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Tâche: 5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Montrer à partir des propriétés de ses côtés, qu’un quadrilatère est ou n’est pas un parallélogramme </a:t>
            </a:r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:75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F54677D-2532-340A-BF16-098E62035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011" y="1347325"/>
            <a:ext cx="11102033" cy="3833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3899019" y="3211905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Dans 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parallélogramme les côtés opposés sont  …………………….</a:t>
            </a:r>
            <a:endParaRPr lang="fr-FR" sz="1800" b="1" kern="1200" dirty="0">
              <a:solidFill>
                <a:prstClr val="black"/>
              </a:solidFill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86803BE-3DBC-DF20-0E22-353C6CFAB12E}"/>
              </a:ext>
            </a:extLst>
          </p:cNvPr>
          <p:cNvSpPr txBox="1"/>
          <p:nvPr/>
        </p:nvSpPr>
        <p:spPr>
          <a:xfrm>
            <a:off x="3573000" y="2950112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MA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Dans u</a:t>
            </a:r>
            <a:r>
              <a:rPr lang="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n parallélogramme les côtés opposés sont  </a:t>
            </a:r>
            <a:r>
              <a:rPr lang="fr" sz="1800" b="1" kern="0" dirty="0">
                <a:solidFill>
                  <a:srgbClr val="FF0000"/>
                </a:solidFill>
                <a:latin typeface="Calibri"/>
                <a:ea typeface="+mn-ea"/>
                <a:cs typeface="Calibri"/>
                <a:sym typeface="Calibri"/>
              </a:rPr>
              <a:t>égaux </a:t>
            </a:r>
            <a:endParaRPr lang="fr-FR" sz="1800" b="1" kern="1200" dirty="0">
              <a:solidFill>
                <a:srgbClr val="FF0000"/>
              </a:solidFill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D285E8-BBCA-DE15-6BFD-9B7DB9AB2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002F600-3F3E-1EB9-917A-5176E54D1D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14C67AC-299E-C4D8-02C8-88FD22525B8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14F35B1-57EF-5F30-175B-D88558430AF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F5E27B1-232C-64D9-8D5D-BDE7B81EF271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5318624-5AC7-A98C-82D3-BCB2AD2DF5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parallélogramme alors :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6D83D202-2CC3-20D0-26AA-03EF8E5792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80C9B18-EE54-77B6-D5D7-511464BA5F7F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3C611252-C0B8-3EBF-2EF0-B8781DA47C56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89779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373F0D-FBD0-4726-CEB3-D250804974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5976CD-0965-FA05-C04E-C078B4EE2587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 L’angle opposé à l’angle </a:t>
                </a:r>
                <a14:m>
                  <m:oMath xmlns:m="http://schemas.openxmlformats.org/officeDocument/2006/math">
                    <m:r>
                      <a:rPr lang="fr" sz="16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6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</m:oMath>
                </a14:m>
                <a:r>
                  <a:rPr lang="fr-FR" dirty="0"/>
                  <a:t> est l’angle </a:t>
                </a:r>
                <a14:m>
                  <m:oMath xmlns:m="http://schemas.openxmlformats.org/officeDocument/2006/math">
                    <m:r>
                      <a:rPr lang="fr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𝑪</m:t>
                    </m:r>
                  </m:oMath>
                </a14:m>
                <a:r>
                  <a:rPr lang="fr-FR" dirty="0"/>
                  <a:t> . </a:t>
                </a:r>
              </a:p>
            </p:txBody>
          </p:sp>
        </mc:Choice>
        <mc:Fallback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FE5976CD-0965-FA05-C04E-C078B4EE258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0F43E3-43CE-551E-F9D8-56E51AE26C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FD8C3BD-72AB-EC4D-A0BC-CF5B2CAC490E}"/>
              </a:ext>
            </a:extLst>
          </p:cNvPr>
          <p:cNvSpPr/>
          <p:nvPr/>
        </p:nvSpPr>
        <p:spPr>
          <a:xfrm>
            <a:off x="7447736" y="3939610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-MA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</a:t>
            </a: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19F084E-7F63-EC70-FC82-8958817796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BB92D15A-E01F-3D55-4A59-6B114386BD9E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parallélogramme alors : </a:t>
                </a:r>
                <a14:m>
                  <m:oMath xmlns:m="http://schemas.openxmlformats.org/officeDocument/2006/math">
                    <m:r>
                      <a:rPr lang="fr" sz="1800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𝑨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" sz="1800" i="1" ker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∠</m:t>
                    </m:r>
                    <m:r>
                      <a:rPr lang="fr-FR" sz="1800" b="1" i="1" kern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𝑩</m:t>
                    </m:r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BB92D15A-E01F-3D55-4A59-6B114386BD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625450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C966AC-1456-DC56-5A4F-56C697466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558958-7ADE-E6B3-6D11-BE1EF2CC3F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1C43C9-743A-28C8-6386-B6F741EF71F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2DA1999-6F55-D216-B6B4-ACDD91BAC16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762A739-FE87-ED92-2B4A-9306BF608B2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A271E1A-80A3-D143-224D-D1D0B1BFFA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6F0D051-1580-9075-E5FA-319A5B6F4719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parallélogramme de centre O alors :</a:t>
                </a:r>
                <a14:m>
                  <m:oMath xmlns:m="http://schemas.openxmlformats.org/officeDocument/2006/math">
                    <m:r>
                      <a:rPr lang="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𝐴𝐶</m:t>
                    </m:r>
                    <m:r>
                      <a:rPr lang="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𝑶𝑪</m:t>
                    </m:r>
                    <m:r>
                      <a:rPr lang="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D6F0D051-1580-9075-E5FA-319A5B6F4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1AD74C7-37A6-7017-59FD-575959F539B5}"/>
              </a:ext>
            </a:extLst>
          </p:cNvPr>
          <p:cNvSpPr/>
          <p:nvPr/>
        </p:nvSpPr>
        <p:spPr>
          <a:xfrm>
            <a:off x="2333428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036C9AB5-5363-81E1-06CC-BF058483D9C5}"/>
              </a:ext>
            </a:extLst>
          </p:cNvPr>
          <p:cNvSpPr/>
          <p:nvPr/>
        </p:nvSpPr>
        <p:spPr>
          <a:xfrm>
            <a:off x="7447736" y="4080103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553361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030EF6-961D-9E94-4AE7-A757033EE1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2B38F6-F72B-8352-183A-648E30A784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Le centre d’un parallélogramme est le milieu de ses diagonales. Les diagonales de ABCD sont AC et BD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0553A1B-9BBB-FBDF-6812-5932F5698D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CA648E6C-FC44-324B-8488-608D5CBE5A04}"/>
              </a:ext>
            </a:extLst>
          </p:cNvPr>
          <p:cNvSpPr/>
          <p:nvPr/>
        </p:nvSpPr>
        <p:spPr>
          <a:xfrm>
            <a:off x="2333428" y="4055358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A788499-2CBB-C079-9A2C-5D87ACF4DB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41A8ED87-7A2A-C572-EAB9-783C6D90207B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defTabSz="342900">
                  <a:buClrTx/>
                </a:pPr>
                <a:r>
                  <a:rPr lang="fr-MA" sz="1800" kern="0" dirty="0">
                    <a:solidFill>
                      <a:srgbClr val="000000"/>
                    </a:solidFill>
                    <a:sym typeface="Calibri"/>
                  </a:rPr>
                  <a:t>S</a:t>
                </a:r>
                <a:r>
                  <a:rPr lang="fr" sz="1800" kern="0" dirty="0">
                    <a:solidFill>
                      <a:srgbClr val="000000"/>
                    </a:solidFill>
                    <a:sym typeface="Calibri"/>
                  </a:rPr>
                  <a:t>i ABCD est un parallélogramme de centre O alors : </a:t>
                </a:r>
                <a14:m>
                  <m:oMath xmlns:m="http://schemas.openxmlformats.org/officeDocument/2006/math">
                    <m:r>
                      <a:rPr lang="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𝐴𝐶</m:t>
                    </m:r>
                    <m:r>
                      <a:rPr lang="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𝟐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×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sym typeface="Calibri"/>
                      </a:rPr>
                      <m:t>𝑶𝑪</m:t>
                    </m:r>
                    <m:r>
                      <a:rPr lang="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endParaRPr lang="fr-FR" sz="1800" dirty="0">
                  <a:solidFill>
                    <a:prstClr val="black"/>
                  </a:solidFill>
                </a:endParaRPr>
              </a:p>
            </p:txBody>
          </p:sp>
        </mc:Choice>
        <mc:Fallback>
          <p:sp>
            <p:nvSpPr>
              <p:cNvPr id="5" name="Google Shape;265;p44">
                <a:extLst>
                  <a:ext uri="{FF2B5EF4-FFF2-40B4-BE49-F238E27FC236}">
                    <a16:creationId xmlns:a16="http://schemas.microsoft.com/office/drawing/2014/main" id="{41A8ED87-7A2A-C572-EAB9-783C6D902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26253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F52E7DFF-2D60-EABD-8D2A-BD8DAFD217FE}"/>
              </a:ext>
            </a:extLst>
          </p:cNvPr>
          <p:cNvCxnSpPr/>
          <p:nvPr/>
        </p:nvCxnSpPr>
        <p:spPr>
          <a:xfrm>
            <a:off x="778058" y="4066920"/>
            <a:ext cx="10229466" cy="0"/>
          </a:xfrm>
          <a:prstGeom prst="line">
            <a:avLst/>
          </a:prstGeom>
          <a:ln w="508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505C67A1-58CC-381F-986E-04853BFEA3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698" r="7580" b="19818"/>
          <a:stretch/>
        </p:blipFill>
        <p:spPr>
          <a:xfrm>
            <a:off x="6675056" y="3492756"/>
            <a:ext cx="3665156" cy="132487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F02492E8-C9DB-84C2-082B-2CC443AE18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392" b="22534"/>
          <a:stretch/>
        </p:blipFill>
        <p:spPr>
          <a:xfrm>
            <a:off x="1678898" y="1939747"/>
            <a:ext cx="3612630" cy="1410391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E5F8875-8CFA-665D-7E33-482E79C73537}"/>
              </a:ext>
            </a:extLst>
          </p:cNvPr>
          <p:cNvSpPr txBox="1"/>
          <p:nvPr/>
        </p:nvSpPr>
        <p:spPr>
          <a:xfrm>
            <a:off x="778058" y="1159579"/>
            <a:ext cx="716087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Ahmed prétend que, puisque les deux voies ferrées sont parallèles,</a:t>
            </a:r>
          </a:p>
          <a:p>
            <a:pPr algn="l"/>
            <a:r>
              <a:rPr lang="fr-MA" sz="2000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les deux wagons forment toujours un parallélogramme ABDC. 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9" name="Connecteur droit 18">
            <a:extLst>
              <a:ext uri="{FF2B5EF4-FFF2-40B4-BE49-F238E27FC236}">
                <a16:creationId xmlns:a16="http://schemas.microsoft.com/office/drawing/2014/main" id="{AA4A880B-0817-4FD7-3074-D0B4B72FDF6E}"/>
              </a:ext>
            </a:extLst>
          </p:cNvPr>
          <p:cNvCxnSpPr/>
          <p:nvPr/>
        </p:nvCxnSpPr>
        <p:spPr>
          <a:xfrm>
            <a:off x="778058" y="4713996"/>
            <a:ext cx="10229466" cy="0"/>
          </a:xfrm>
          <a:prstGeom prst="line">
            <a:avLst/>
          </a:prstGeom>
          <a:ln w="508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6E012BAB-0AAB-C5F8-C1CB-1DF7DDD69528}"/>
              </a:ext>
            </a:extLst>
          </p:cNvPr>
          <p:cNvCxnSpPr/>
          <p:nvPr/>
        </p:nvCxnSpPr>
        <p:spPr>
          <a:xfrm>
            <a:off x="756415" y="2584246"/>
            <a:ext cx="10229466" cy="0"/>
          </a:xfrm>
          <a:prstGeom prst="line">
            <a:avLst/>
          </a:prstGeom>
          <a:ln w="508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Connecteur droit 20">
            <a:extLst>
              <a:ext uri="{FF2B5EF4-FFF2-40B4-BE49-F238E27FC236}">
                <a16:creationId xmlns:a16="http://schemas.microsoft.com/office/drawing/2014/main" id="{8DD44E02-DC28-E46A-9667-1170A59AF917}"/>
              </a:ext>
            </a:extLst>
          </p:cNvPr>
          <p:cNvCxnSpPr/>
          <p:nvPr/>
        </p:nvCxnSpPr>
        <p:spPr>
          <a:xfrm>
            <a:off x="981267" y="3170009"/>
            <a:ext cx="10229466" cy="0"/>
          </a:xfrm>
          <a:prstGeom prst="line">
            <a:avLst/>
          </a:prstGeom>
          <a:ln w="508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0480492E-0C42-C2F0-FB3F-BE042286203E}"/>
              </a:ext>
            </a:extLst>
          </p:cNvPr>
          <p:cNvCxnSpPr>
            <a:cxnSpLocks/>
          </p:cNvCxnSpPr>
          <p:nvPr/>
        </p:nvCxnSpPr>
        <p:spPr>
          <a:xfrm>
            <a:off x="2098059" y="2138603"/>
            <a:ext cx="4802415" cy="1474027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Connecteur droit 23">
            <a:extLst>
              <a:ext uri="{FF2B5EF4-FFF2-40B4-BE49-F238E27FC236}">
                <a16:creationId xmlns:a16="http://schemas.microsoft.com/office/drawing/2014/main" id="{A50DE4B7-81BF-9F13-3278-9377BF227E49}"/>
              </a:ext>
            </a:extLst>
          </p:cNvPr>
          <p:cNvCxnSpPr>
            <a:cxnSpLocks/>
          </p:cNvCxnSpPr>
          <p:nvPr/>
        </p:nvCxnSpPr>
        <p:spPr>
          <a:xfrm>
            <a:off x="4810159" y="2139918"/>
            <a:ext cx="5058366" cy="1472712"/>
          </a:xfrm>
          <a:prstGeom prst="line">
            <a:avLst/>
          </a:prstGeom>
          <a:ln w="9525" cap="flat" cmpd="sng" algn="ctr">
            <a:solidFill>
              <a:schemeClr val="dk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943B6-109F-D083-151D-F6A105BBE8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60E5230-232A-FC0E-15AE-C2946DDAE3A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 explique 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C6CF8022-2FCC-5332-0B3D-2528AA690D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09B67C72-3EAB-229C-5059-D6322F487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 :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BF7E32-2A2E-45B6-CCF4-6DDB72E9B10D}"/>
              </a:ext>
            </a:extLst>
          </p:cNvPr>
          <p:cNvSpPr txBox="1"/>
          <p:nvPr/>
        </p:nvSpPr>
        <p:spPr>
          <a:xfrm>
            <a:off x="2317667" y="2286868"/>
            <a:ext cx="619554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MA" sz="2000" b="1" dirty="0">
                <a:effectLst/>
                <a:latin typeface="Calibri" panose="020F0502020204030204" pitchFamily="34" charset="0"/>
              </a:rPr>
              <a:t>Montrer à partir des propriétés de ses côtés, </a:t>
            </a:r>
          </a:p>
          <a:p>
            <a:r>
              <a:rPr lang="fr-MA" sz="2000" b="1" dirty="0">
                <a:effectLst/>
                <a:latin typeface="Calibri" panose="020F0502020204030204" pitchFamily="34" charset="0"/>
              </a:rPr>
              <a:t>qu’un quadrilatère est ou n’est pas un parallélogramme. </a:t>
            </a:r>
            <a:endParaRPr lang="fr-MA" sz="20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15F5595-E8C2-6509-59BE-A8310BA36E92}"/>
              </a:ext>
            </a:extLst>
          </p:cNvPr>
          <p:cNvSpPr/>
          <p:nvPr/>
        </p:nvSpPr>
        <p:spPr>
          <a:xfrm>
            <a:off x="2317667" y="2000844"/>
            <a:ext cx="6514606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248168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4171489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Démontrer que si ABCD est un quadrilatère  tel que : AB=DC et BC=AD alors ABCD est un parallélogramme 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120s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350737F-AF03-F4BB-9236-26CE67C5E63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7" y="1019120"/>
            <a:ext cx="11218868" cy="5327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1287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la réponse 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la démonstration sur le tableau  .</a:t>
            </a:r>
          </a:p>
        </p:txBody>
      </p:sp>
      <p:sp>
        <p:nvSpPr>
          <p:cNvPr id="3" name="ZoneTexte 3">
            <a:extLst>
              <a:ext uri="{FF2B5EF4-FFF2-40B4-BE49-F238E27FC236}">
                <a16:creationId xmlns:a16="http://schemas.microsoft.com/office/drawing/2014/main" id="{C8E1FF49-56BF-A756-624A-AF8B1D5043AD}"/>
              </a:ext>
            </a:extLst>
          </p:cNvPr>
          <p:cNvSpPr txBox="1"/>
          <p:nvPr/>
        </p:nvSpPr>
        <p:spPr>
          <a:xfrm>
            <a:off x="1409331" y="3664464"/>
            <a:ext cx="9518822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dirty="0">
                <a:latin typeface="Calibri" panose="020F0502020204030204" pitchFamily="34" charset="0"/>
                <a:cs typeface="Calibri" panose="020F0502020204030204" pitchFamily="34" charset="0"/>
              </a:rPr>
              <a:t> 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B7478C2-81EA-A748-BEC8-4FBB70C8127B}"/>
              </a:ext>
            </a:extLst>
          </p:cNvPr>
          <p:cNvSpPr/>
          <p:nvPr/>
        </p:nvSpPr>
        <p:spPr>
          <a:xfrm>
            <a:off x="1410511" y="3900791"/>
            <a:ext cx="9562289" cy="15141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6808957-0B0F-3190-8198-6665238D3B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497" y="1019120"/>
            <a:ext cx="11218868" cy="532746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9B37F25-7D47-2A67-F5B9-5D0556B3E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7527" y="1825678"/>
            <a:ext cx="1672205" cy="1143494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F14C6D2C-79EA-5552-8105-86A9C0CEE8DB}"/>
              </a:ext>
            </a:extLst>
          </p:cNvPr>
          <p:cNvSpPr txBox="1"/>
          <p:nvPr/>
        </p:nvSpPr>
        <p:spPr>
          <a:xfrm>
            <a:off x="6308202" y="3146191"/>
            <a:ext cx="48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BC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7F6058D-FF13-9F7F-C056-A7B64C6806D8}"/>
              </a:ext>
            </a:extLst>
          </p:cNvPr>
          <p:cNvSpPr txBox="1"/>
          <p:nvPr/>
        </p:nvSpPr>
        <p:spPr>
          <a:xfrm>
            <a:off x="7548622" y="3152244"/>
            <a:ext cx="48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84323DD-2127-E3CF-9F51-EEE19ACEEDF7}"/>
              </a:ext>
            </a:extLst>
          </p:cNvPr>
          <p:cNvSpPr txBox="1"/>
          <p:nvPr/>
        </p:nvSpPr>
        <p:spPr>
          <a:xfrm>
            <a:off x="10096983" y="3170171"/>
            <a:ext cx="48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82EAAF9-7127-B541-3F79-1A5E0B1881A5}"/>
              </a:ext>
            </a:extLst>
          </p:cNvPr>
          <p:cNvSpPr txBox="1"/>
          <p:nvPr/>
        </p:nvSpPr>
        <p:spPr>
          <a:xfrm>
            <a:off x="5219355" y="3539218"/>
            <a:ext cx="1064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congrus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AEBBA8AE-B18B-BDB9-39DE-FA882E631A0C}"/>
              </a:ext>
            </a:extLst>
          </p:cNvPr>
          <p:cNvSpPr txBox="1"/>
          <p:nvPr/>
        </p:nvSpPr>
        <p:spPr>
          <a:xfrm>
            <a:off x="5636306" y="3929030"/>
            <a:ext cx="1064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congrus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EC21E394-C187-8DC2-73B8-4A5CE22E4845}"/>
              </a:ext>
            </a:extLst>
          </p:cNvPr>
          <p:cNvSpPr txBox="1"/>
          <p:nvPr/>
        </p:nvSpPr>
        <p:spPr>
          <a:xfrm>
            <a:off x="5348590" y="4329790"/>
            <a:ext cx="4861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AAAE2AA-BFE0-420D-F3F1-628F3530596F}"/>
              </a:ext>
            </a:extLst>
          </p:cNvPr>
          <p:cNvSpPr txBox="1"/>
          <p:nvPr/>
        </p:nvSpPr>
        <p:spPr>
          <a:xfrm>
            <a:off x="1932149" y="4676880"/>
            <a:ext cx="106487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égaux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83660BC-8DE8-29FC-C863-0C15B3F5FCB2}"/>
              </a:ext>
            </a:extLst>
          </p:cNvPr>
          <p:cNvSpPr txBox="1"/>
          <p:nvPr/>
        </p:nvSpPr>
        <p:spPr>
          <a:xfrm>
            <a:off x="7109285" y="4676880"/>
            <a:ext cx="1467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parallèles 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D08DC8ED-E554-6EB1-F593-2FDA06BEB145}"/>
              </a:ext>
            </a:extLst>
          </p:cNvPr>
          <p:cNvSpPr txBox="1"/>
          <p:nvPr/>
        </p:nvSpPr>
        <p:spPr>
          <a:xfrm>
            <a:off x="3094799" y="5074623"/>
            <a:ext cx="1467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parallèles 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5141761A-C3D9-B1E3-AA06-01465D555E55}"/>
              </a:ext>
            </a:extLst>
          </p:cNvPr>
          <p:cNvSpPr txBox="1"/>
          <p:nvPr/>
        </p:nvSpPr>
        <p:spPr>
          <a:xfrm>
            <a:off x="6324135" y="5482733"/>
            <a:ext cx="14675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parallèles 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8BE9D0AF-5261-A278-3890-AD462A1E8837}"/>
              </a:ext>
            </a:extLst>
          </p:cNvPr>
          <p:cNvSpPr txBox="1"/>
          <p:nvPr/>
        </p:nvSpPr>
        <p:spPr>
          <a:xfrm>
            <a:off x="3112874" y="5882843"/>
            <a:ext cx="2028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  </a:t>
            </a:r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FD7F0784-BB61-1195-E015-4B4C0C24DEAB}"/>
              </a:ext>
            </a:extLst>
          </p:cNvPr>
          <p:cNvCxnSpPr/>
          <p:nvPr/>
        </p:nvCxnSpPr>
        <p:spPr>
          <a:xfrm flipH="1">
            <a:off x="9167149" y="2060294"/>
            <a:ext cx="1415971" cy="6829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6989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4" grpId="0"/>
      <p:bldP spid="16" grpId="0"/>
      <p:bldP spid="18" grpId="0"/>
      <p:bldP spid="19" grpId="0"/>
      <p:bldP spid="20" grpId="0"/>
      <p:bldP spid="21" grpId="0"/>
      <p:bldP spid="22" grpId="0"/>
      <p:bldP spid="23" grpId="0"/>
      <p:bldP spid="2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4AA1DB-B099-DD36-86F5-121235085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montrer que si dans un quadrilatère deux côtés opposés sont égaux et parallèles alors c’est un parallélogramme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Verbaliser le raisonnement à chaque étape 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6385D1F-D1FF-89A7-E0F2-BC44DA099C2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3338" y="1158017"/>
            <a:ext cx="3884290" cy="26037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BF153F4-FF2C-AC5A-B1DC-83C0442DFAA5}"/>
                  </a:ext>
                </a:extLst>
              </p:cNvPr>
              <p:cNvSpPr txBox="1"/>
              <p:nvPr/>
            </p:nvSpPr>
            <p:spPr>
              <a:xfrm>
                <a:off x="509286" y="1365813"/>
                <a:ext cx="62356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ABDC est un quadrilatère tel que :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//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𝐶𝐷</m:t>
                    </m:r>
                    <m:r>
                      <a:rPr lang="fr-FR" sz="2000" b="0" i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BF153F4-FF2C-AC5A-B1DC-83C0442DF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86" y="1365813"/>
                <a:ext cx="6235681" cy="400110"/>
              </a:xfrm>
              <a:prstGeom prst="rect">
                <a:avLst/>
              </a:prstGeom>
              <a:blipFill>
                <a:blip r:embed="rId4"/>
                <a:stretch>
                  <a:fillRect l="-1076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ZoneTexte 5">
            <a:extLst>
              <a:ext uri="{FF2B5EF4-FFF2-40B4-BE49-F238E27FC236}">
                <a16:creationId xmlns:a16="http://schemas.microsoft.com/office/drawing/2014/main" id="{EA09E029-2A4A-3C91-38D6-EEDAA9E60AAD}"/>
              </a:ext>
            </a:extLst>
          </p:cNvPr>
          <p:cNvSpPr txBox="1"/>
          <p:nvPr/>
        </p:nvSpPr>
        <p:spPr>
          <a:xfrm>
            <a:off x="544010" y="1979271"/>
            <a:ext cx="50795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Montrons que : ABDC  est un parallélogramme.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9DFDA9F-BC8D-1806-9F60-E85FB3E41651}"/>
                  </a:ext>
                </a:extLst>
              </p:cNvPr>
              <p:cNvSpPr txBox="1"/>
              <p:nvPr/>
            </p:nvSpPr>
            <p:spPr>
              <a:xfrm>
                <a:off x="555585" y="2415823"/>
                <a:ext cx="6296019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a: AB//DC et CB est une sécante donc :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𝐵𝐶𝐷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F9DFDA9F-BC8D-1806-9F60-E85FB3E416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85" y="2415823"/>
                <a:ext cx="6296019" cy="400110"/>
              </a:xfrm>
              <a:prstGeom prst="rect">
                <a:avLst/>
              </a:prstGeom>
              <a:blipFill>
                <a:blip r:embed="rId5"/>
                <a:stretch>
                  <a:fillRect l="-968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864EA56-3114-BA2D-4A9E-27785733139E}"/>
                  </a:ext>
                </a:extLst>
              </p:cNvPr>
              <p:cNvSpPr txBox="1"/>
              <p:nvPr/>
            </p:nvSpPr>
            <p:spPr>
              <a:xfrm>
                <a:off x="544010" y="2882315"/>
                <a:ext cx="5435334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On a:   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𝐵𝐶𝐷</m:t>
                    </m:r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fr-FR" sz="2000" b="0" i="0" dirty="0">
                    <a:latin typeface="+mj-lt"/>
                    <a:ea typeface="Cambria Math" panose="02040503050406030204" pitchFamily="18" charset="0"/>
                    <a:cs typeface="Calibri" panose="020F0502020204030204" pitchFamily="34" charset="0"/>
                  </a:rPr>
                  <a:t>et</a:t>
                </a:r>
                <a14:m>
                  <m:oMath xmlns:m="http://schemas.openxmlformats.org/officeDocument/2006/math">
                    <m:r>
                      <a:rPr lang="fr-FR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𝐶𝐷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b="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CB côté commun au deux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>
          <p:sp>
            <p:nvSpPr>
              <p:cNvPr id="8" name="ZoneTexte 7">
                <a:extLst>
                  <a:ext uri="{FF2B5EF4-FFF2-40B4-BE49-F238E27FC236}">
                    <a16:creationId xmlns:a16="http://schemas.microsoft.com/office/drawing/2014/main" id="{B864EA56-3114-BA2D-4A9E-2778573313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010" y="2882315"/>
                <a:ext cx="5435334" cy="707886"/>
              </a:xfrm>
              <a:prstGeom prst="rect">
                <a:avLst/>
              </a:prstGeom>
              <a:blipFill>
                <a:blip r:embed="rId6"/>
                <a:stretch>
                  <a:fillRect l="-1121" t="-4310" b="-1465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B1A3794-1D9D-A8A8-2556-30BA4F62F3E2}"/>
                  </a:ext>
                </a:extLst>
              </p:cNvPr>
              <p:cNvSpPr txBox="1"/>
              <p:nvPr/>
            </p:nvSpPr>
            <p:spPr>
              <a:xfrm>
                <a:off x="555585" y="3897978"/>
                <a:ext cx="575202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les deux triangle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∆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sont congrus. </a:t>
                </a:r>
              </a:p>
            </p:txBody>
          </p:sp>
        </mc:Choice>
        <mc:Fallback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BB1A3794-1D9D-A8A8-2556-30BA4F62F3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85" y="3897978"/>
                <a:ext cx="5752024" cy="400110"/>
              </a:xfrm>
              <a:prstGeom prst="rect">
                <a:avLst/>
              </a:prstGeom>
              <a:blipFill>
                <a:blip r:embed="rId7"/>
                <a:stretch>
                  <a:fillRect l="-1059" t="-7576" r="-10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7A8D604-A81B-1F16-F7A2-15F26D259950}"/>
                  </a:ext>
                </a:extLst>
              </p:cNvPr>
              <p:cNvSpPr txBox="1"/>
              <p:nvPr/>
            </p:nvSpPr>
            <p:spPr>
              <a:xfrm>
                <a:off x="555585" y="4400912"/>
                <a:ext cx="2778068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Donc :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𝐴𝐶𝐵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97A8D604-A81B-1F16-F7A2-15F26D2599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85" y="4400912"/>
                <a:ext cx="2778068" cy="400110"/>
              </a:xfrm>
              <a:prstGeom prst="rect">
                <a:avLst/>
              </a:prstGeom>
              <a:blipFill>
                <a:blip r:embed="rId8"/>
                <a:stretch>
                  <a:fillRect l="-2193" t="-12121" b="-2272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7A02E9B-B8FB-B520-E54D-AD03C979F6C4}"/>
                  </a:ext>
                </a:extLst>
              </p:cNvPr>
              <p:cNvSpPr txBox="1"/>
              <p:nvPr/>
            </p:nvSpPr>
            <p:spPr>
              <a:xfrm>
                <a:off x="509286" y="4801022"/>
                <a:ext cx="69390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AC et BD deux droites et CB est une sécante et</a:t>
                </a:r>
                <a:r>
                  <a:rPr lang="fr-FR" sz="2000" dirty="0">
                    <a:ea typeface="Cambria Math" panose="02040503050406030204" pitchFamily="18" charset="0"/>
                    <a:cs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∠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𝐴𝐶𝐵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=∠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𝐵</m:t>
                    </m:r>
                    <m:r>
                      <a:rPr lang="fr-FR" sz="2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ZoneTexte 11">
                <a:extLst>
                  <a:ext uri="{FF2B5EF4-FFF2-40B4-BE49-F238E27FC236}">
                    <a16:creationId xmlns:a16="http://schemas.microsoft.com/office/drawing/2014/main" id="{C7A02E9B-B8FB-B520-E54D-AD03C979F6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286" y="4801022"/>
                <a:ext cx="6939015" cy="400110"/>
              </a:xfrm>
              <a:prstGeom prst="rect">
                <a:avLst/>
              </a:prstGeom>
              <a:blipFill>
                <a:blip r:embed="rId9"/>
                <a:stretch>
                  <a:fillRect l="-967" t="-12308" b="-2461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ZoneTexte 12">
            <a:extLst>
              <a:ext uri="{FF2B5EF4-FFF2-40B4-BE49-F238E27FC236}">
                <a16:creationId xmlns:a16="http://schemas.microsoft.com/office/drawing/2014/main" id="{58E7AF19-2B05-5D7A-ACFF-546EBA8BBB4C}"/>
              </a:ext>
            </a:extLst>
          </p:cNvPr>
          <p:cNvSpPr txBox="1"/>
          <p:nvPr/>
        </p:nvSpPr>
        <p:spPr>
          <a:xfrm>
            <a:off x="509286" y="5180078"/>
            <a:ext cx="1741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Donc : AC//BD.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32EA75D-2DE8-1C12-598D-BEF28E214148}"/>
              </a:ext>
            </a:extLst>
          </p:cNvPr>
          <p:cNvSpPr txBox="1"/>
          <p:nvPr/>
        </p:nvSpPr>
        <p:spPr>
          <a:xfrm>
            <a:off x="648182" y="5798916"/>
            <a:ext cx="8860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le quadrilatère ABDC : AC//BD et AB//CD donc ABDC est un parallélogramme. </a:t>
            </a:r>
          </a:p>
        </p:txBody>
      </p: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0" grpId="0"/>
      <p:bldP spid="11" grpId="0"/>
      <p:bldP spid="12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3990B0-582A-7B69-D250-1033A0F0EE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4C5DFCE-07C3-4D5B-D75C-7715BD46D05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FAD75E96-4365-AEDA-34CC-6BF0602D52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2719B2B6-2D3C-00AE-EAAF-C3E4AE44D140}"/>
              </a:ext>
            </a:extLst>
          </p:cNvPr>
          <p:cNvSpPr/>
          <p:nvPr/>
        </p:nvSpPr>
        <p:spPr>
          <a:xfrm>
            <a:off x="778059" y="1575375"/>
            <a:ext cx="470834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5504384-B2DE-B3DF-1384-1E0523D7BE07}"/>
              </a:ext>
            </a:extLst>
          </p:cNvPr>
          <p:cNvSpPr txBox="1"/>
          <p:nvPr/>
        </p:nvSpPr>
        <p:spPr>
          <a:xfrm>
            <a:off x="6791706" y="1828813"/>
            <a:ext cx="43050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Si EFGH est un quadrilatère tel que EF=GH et EH=FG, alors EFGH est </a:t>
            </a:r>
            <a:r>
              <a:rPr lang="fr-FR" b="1" dirty="0">
                <a:latin typeface="Calibri" panose="020F0502020204030204"/>
              </a:rPr>
              <a:t>parallélogramme.</a:t>
            </a:r>
            <a:r>
              <a:rPr lang="fr-FR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BEFE32-B085-1030-667B-126416339669}"/>
              </a:ext>
            </a:extLst>
          </p:cNvPr>
          <p:cNvSpPr txBox="1"/>
          <p:nvPr/>
        </p:nvSpPr>
        <p:spPr>
          <a:xfrm>
            <a:off x="778058" y="1016865"/>
            <a:ext cx="1474891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Propriété 1: 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B12A5B-4DF7-EC63-49BC-1E0C4DCEC2D2}"/>
              </a:ext>
            </a:extLst>
          </p:cNvPr>
          <p:cNvSpPr/>
          <p:nvPr/>
        </p:nvSpPr>
        <p:spPr>
          <a:xfrm>
            <a:off x="778058" y="4402800"/>
            <a:ext cx="4708343" cy="162324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D00F554-DE71-7CBA-4660-3417312FAF33}"/>
              </a:ext>
            </a:extLst>
          </p:cNvPr>
          <p:cNvSpPr txBox="1"/>
          <p:nvPr/>
        </p:nvSpPr>
        <p:spPr>
          <a:xfrm>
            <a:off x="6625251" y="4719602"/>
            <a:ext cx="4939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Si EFGH est un quadrilatère tel que EF=GH et EF//HG, alors EFGH est </a:t>
            </a:r>
            <a:r>
              <a:rPr lang="fr-FR" b="1" dirty="0">
                <a:latin typeface="Calibri" panose="020F0502020204030204"/>
              </a:rPr>
              <a:t>parallélogramme.</a:t>
            </a:r>
            <a:r>
              <a:rPr lang="fr-FR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09C0BFD-D830-0AEC-EA67-CC61C3372217}"/>
              </a:ext>
            </a:extLst>
          </p:cNvPr>
          <p:cNvSpPr txBox="1"/>
          <p:nvPr/>
        </p:nvSpPr>
        <p:spPr>
          <a:xfrm>
            <a:off x="778058" y="3802637"/>
            <a:ext cx="1474891" cy="40011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Propriété 2: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C61A77A-7700-1AB5-5B5F-A1B191A35DF0}"/>
              </a:ext>
            </a:extLst>
          </p:cNvPr>
          <p:cNvSpPr/>
          <p:nvPr/>
        </p:nvSpPr>
        <p:spPr>
          <a:xfrm>
            <a:off x="6474551" y="1550366"/>
            <a:ext cx="4939392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CB27D02-DF48-1EA2-5E6A-FD20EBB6CACD}"/>
              </a:ext>
            </a:extLst>
          </p:cNvPr>
          <p:cNvSpPr txBox="1"/>
          <p:nvPr/>
        </p:nvSpPr>
        <p:spPr>
          <a:xfrm>
            <a:off x="811700" y="1810168"/>
            <a:ext cx="4674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Si dans un quadrilatère les côtés opposés sont égaux, alors c’est un </a:t>
            </a:r>
            <a:r>
              <a:rPr lang="fr-FR" b="1" dirty="0">
                <a:latin typeface="Calibri" panose="020F0502020204030204"/>
              </a:rPr>
              <a:t>parallélogramme</a:t>
            </a:r>
            <a:r>
              <a:rPr lang="fr-FR" b="1" dirty="0">
                <a:solidFill>
                  <a:srgbClr val="FF0000"/>
                </a:solidFill>
                <a:latin typeface="Calibri" panose="020F0502020204030204"/>
              </a:rPr>
              <a:t>.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2ADBB6F-A205-7F30-D89C-4C83C1D6C90F}"/>
              </a:ext>
            </a:extLst>
          </p:cNvPr>
          <p:cNvSpPr/>
          <p:nvPr/>
        </p:nvSpPr>
        <p:spPr>
          <a:xfrm>
            <a:off x="6474549" y="4581103"/>
            <a:ext cx="493939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3EAC357-4B4F-6B96-41B7-3ABE864F0DD4}"/>
              </a:ext>
            </a:extLst>
          </p:cNvPr>
          <p:cNvSpPr txBox="1"/>
          <p:nvPr/>
        </p:nvSpPr>
        <p:spPr>
          <a:xfrm>
            <a:off x="811700" y="4581103"/>
            <a:ext cx="46747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b="1" dirty="0">
                <a:solidFill>
                  <a:prstClr val="black"/>
                </a:solidFill>
                <a:latin typeface="Calibri" panose="020F0502020204030204"/>
              </a:rPr>
              <a:t>Si dans un quadrilatère deux côtés opposés sont égaux et leurs supports sont parallèles,  alors c’est un </a:t>
            </a:r>
            <a:r>
              <a:rPr lang="fr-FR" b="1" dirty="0">
                <a:latin typeface="Calibri" panose="020F0502020204030204"/>
              </a:rPr>
              <a:t>parallélogramme.</a:t>
            </a:r>
            <a:r>
              <a:rPr lang="fr-FR" b="1" dirty="0">
                <a:solidFill>
                  <a:srgbClr val="FF0000"/>
                </a:solidFill>
                <a:latin typeface="Calibri" panose="020F0502020204030204"/>
              </a:rPr>
              <a:t>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AF05033D-8DA2-28B2-B3CA-865942E4D4FA}"/>
              </a:ext>
            </a:extLst>
          </p:cNvPr>
          <p:cNvSpPr txBox="1"/>
          <p:nvPr/>
        </p:nvSpPr>
        <p:spPr>
          <a:xfrm>
            <a:off x="5578271" y="2055089"/>
            <a:ext cx="801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c.à.d.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D8CB257-418A-3795-9BBA-6B9828ABB5FA}"/>
              </a:ext>
            </a:extLst>
          </p:cNvPr>
          <p:cNvSpPr txBox="1"/>
          <p:nvPr/>
        </p:nvSpPr>
        <p:spPr>
          <a:xfrm>
            <a:off x="5578271" y="4935153"/>
            <a:ext cx="8018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c.à.d. </a:t>
            </a:r>
          </a:p>
        </p:txBody>
      </p:sp>
      <p:sp>
        <p:nvSpPr>
          <p:cNvPr id="18" name="Titre 17">
            <a:extLst>
              <a:ext uri="{FF2B5EF4-FFF2-40B4-BE49-F238E27FC236}">
                <a16:creationId xmlns:a16="http://schemas.microsoft.com/office/drawing/2014/main" id="{594BF235-CC87-B22C-1122-064DAE0B7A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les deux propriétés à retenir :</a:t>
            </a:r>
          </a:p>
        </p:txBody>
      </p:sp>
    </p:spTree>
    <p:extLst>
      <p:ext uri="{BB962C8B-B14F-4D97-AF65-F5344CB8AC3E}">
        <p14:creationId xmlns:p14="http://schemas.microsoft.com/office/powerpoint/2010/main" val="76694042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544959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EAB657-C3C2-A41D-64B1-E602BFBF0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EF843-0142-2C59-7204-CFBF1F206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utiliser les propriétés précédentes pour résoudre des problèmes comme le suivant: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63FD2D7-1714-163A-5849-642EC793612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28E455AE-C680-52BB-31AE-919688E8F08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3B41F54-2961-EF0E-91DA-15A735826260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7" name="Image 6">
            <a:extLst>
              <a:ext uri="{FF2B5EF4-FFF2-40B4-BE49-F238E27FC236}">
                <a16:creationId xmlns:a16="http://schemas.microsoft.com/office/drawing/2014/main" id="{76A8454B-362F-62FB-2C73-CDCC7F8C0D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867" y="1019121"/>
            <a:ext cx="7010400" cy="2260600"/>
          </a:xfrm>
          <a:prstGeom prst="rect">
            <a:avLst/>
          </a:prstGeom>
        </p:spPr>
      </p:pic>
      <p:grpSp>
        <p:nvGrpSpPr>
          <p:cNvPr id="22" name="Groupe 21">
            <a:extLst>
              <a:ext uri="{FF2B5EF4-FFF2-40B4-BE49-F238E27FC236}">
                <a16:creationId xmlns:a16="http://schemas.microsoft.com/office/drawing/2014/main" id="{35FCE4FC-793A-B5A6-6293-BF8C2A0BF9B6}"/>
              </a:ext>
            </a:extLst>
          </p:cNvPr>
          <p:cNvGrpSpPr/>
          <p:nvPr/>
        </p:nvGrpSpPr>
        <p:grpSpPr>
          <a:xfrm>
            <a:off x="7463333" y="1652929"/>
            <a:ext cx="4495800" cy="3251200"/>
            <a:chOff x="7463333" y="1652929"/>
            <a:chExt cx="4495800" cy="32512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C7568202-B0CC-E289-0390-B60EECB36D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3333" y="1652929"/>
              <a:ext cx="4495800" cy="3251200"/>
            </a:xfrm>
            <a:prstGeom prst="rect">
              <a:avLst/>
            </a:prstGeom>
          </p:spPr>
        </p:pic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id="{CB57B27E-D406-4D93-0C78-168443C852BF}"/>
                </a:ext>
              </a:extLst>
            </p:cNvPr>
            <p:cNvSpPr txBox="1"/>
            <p:nvPr/>
          </p:nvSpPr>
          <p:spPr>
            <a:xfrm>
              <a:off x="7465671" y="3429000"/>
              <a:ext cx="416688" cy="11661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226879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6C2109-6376-CBCB-6809-8B8CE8E267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Je traduis les données de l’exercice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explique .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72E81296-939E-8671-8664-69D1CF600A0B}"/>
              </a:ext>
            </a:extLst>
          </p:cNvPr>
          <p:cNvGrpSpPr/>
          <p:nvPr/>
        </p:nvGrpSpPr>
        <p:grpSpPr>
          <a:xfrm>
            <a:off x="8229600" y="1652929"/>
            <a:ext cx="3661562" cy="2964041"/>
            <a:chOff x="7463333" y="1652929"/>
            <a:chExt cx="4495800" cy="3251200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61825938-0AA1-FC63-0FA9-068AC11BE9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3333" y="1652929"/>
              <a:ext cx="4495800" cy="3251200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AEEE895E-A721-E4F6-0B60-29F5E8F7ACD9}"/>
                </a:ext>
              </a:extLst>
            </p:cNvPr>
            <p:cNvSpPr txBox="1"/>
            <p:nvPr/>
          </p:nvSpPr>
          <p:spPr>
            <a:xfrm>
              <a:off x="7465671" y="3429000"/>
              <a:ext cx="416688" cy="11661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F15F04B0-13BC-72E2-00D0-9D91CBE571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8" y="1273322"/>
            <a:ext cx="7073900" cy="172720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43D50FB-8E74-5FCC-1F29-3409478C2174}"/>
              </a:ext>
            </a:extLst>
          </p:cNvPr>
          <p:cNvSpPr txBox="1"/>
          <p:nvPr/>
        </p:nvSpPr>
        <p:spPr>
          <a:xfrm>
            <a:off x="6701742" y="1273322"/>
            <a:ext cx="972273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J’utilise les propriétés :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12D0B703-A6A5-DE57-CEAC-85FBE1E44CB0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838" y="1057807"/>
            <a:ext cx="11163594" cy="1442325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97C0709-91F8-1A30-1856-FB41879423F3}"/>
              </a:ext>
            </a:extLst>
          </p:cNvPr>
          <p:cNvGrpSpPr/>
          <p:nvPr/>
        </p:nvGrpSpPr>
        <p:grpSpPr>
          <a:xfrm>
            <a:off x="8047838" y="3192362"/>
            <a:ext cx="3661562" cy="2964041"/>
            <a:chOff x="7463333" y="1652929"/>
            <a:chExt cx="4495800" cy="32512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E49EE4CB-8F38-6C05-A8B3-67AA5C1A9E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3333" y="1652929"/>
              <a:ext cx="4495800" cy="32512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692B46B-1FD0-9578-2D24-5BADA9BC2105}"/>
                </a:ext>
              </a:extLst>
            </p:cNvPr>
            <p:cNvSpPr txBox="1"/>
            <p:nvPr/>
          </p:nvSpPr>
          <p:spPr>
            <a:xfrm>
              <a:off x="7465671" y="3429000"/>
              <a:ext cx="416688" cy="11661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AF908A8A-9F93-5A7F-3E1B-A3B009831730}"/>
              </a:ext>
            </a:extLst>
          </p:cNvPr>
          <p:cNvSpPr txBox="1"/>
          <p:nvPr/>
        </p:nvSpPr>
        <p:spPr>
          <a:xfrm>
            <a:off x="10417215" y="1057807"/>
            <a:ext cx="1292185" cy="48162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55476C5-54F3-0532-8563-78C8216E441D}"/>
              </a:ext>
            </a:extLst>
          </p:cNvPr>
          <p:cNvSpPr txBox="1"/>
          <p:nvPr/>
        </p:nvSpPr>
        <p:spPr>
          <a:xfrm>
            <a:off x="1011595" y="585842"/>
            <a:ext cx="36145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corrige l’erreur :les côtés opposés 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vérifie :</a:t>
            </a:r>
          </a:p>
        </p:txBody>
      </p:sp>
      <p:pic>
        <p:nvPicPr>
          <p:cNvPr id="8" name="Espace réservé du contenu 7">
            <a:extLst>
              <a:ext uri="{FF2B5EF4-FFF2-40B4-BE49-F238E27FC236}">
                <a16:creationId xmlns:a16="http://schemas.microsoft.com/office/drawing/2014/main" id="{DDD0AD8F-1DBF-E765-747D-AC20EFB37312}"/>
              </a:ext>
            </a:extLst>
          </p:cNvPr>
          <p:cNvPicPr>
            <a:picLocks noGrp="1" noChangeAspect="1"/>
          </p:cNvPicPr>
          <p:nvPr>
            <p:ph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48" y="1148753"/>
            <a:ext cx="9249675" cy="1056290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8F0FE6DB-53CE-064A-DBF9-3866BA33D3C3}"/>
              </a:ext>
            </a:extLst>
          </p:cNvPr>
          <p:cNvGrpSpPr/>
          <p:nvPr/>
        </p:nvGrpSpPr>
        <p:grpSpPr>
          <a:xfrm>
            <a:off x="8047838" y="3192362"/>
            <a:ext cx="3661562" cy="2964041"/>
            <a:chOff x="7463333" y="1652929"/>
            <a:chExt cx="4495800" cy="32512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BEED06EA-A78B-9C49-B97D-798DF0010C8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3333" y="1652929"/>
              <a:ext cx="4495800" cy="32512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377DD63B-B0D5-E048-6A9A-289ABB337479}"/>
                </a:ext>
              </a:extLst>
            </p:cNvPr>
            <p:cNvSpPr txBox="1"/>
            <p:nvPr/>
          </p:nvSpPr>
          <p:spPr>
            <a:xfrm>
              <a:off x="7465671" y="3429000"/>
              <a:ext cx="416688" cy="11661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E97F11D-AC14-0A7F-DBCA-F13A2009CF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rédige la réponse  :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49D7C99D-242A-6D14-D53B-CEDDC821001B}"/>
              </a:ext>
            </a:extLst>
          </p:cNvPr>
          <p:cNvGrpSpPr/>
          <p:nvPr/>
        </p:nvGrpSpPr>
        <p:grpSpPr>
          <a:xfrm>
            <a:off x="8047838" y="3192362"/>
            <a:ext cx="3661562" cy="2964041"/>
            <a:chOff x="7463333" y="1652929"/>
            <a:chExt cx="4495800" cy="3251200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2EC1F675-732A-56EB-07D4-AEE1828C6AB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3333" y="1652929"/>
              <a:ext cx="4495800" cy="3251200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718BAB45-0BCC-9DCF-E1B9-DE94590FD965}"/>
                </a:ext>
              </a:extLst>
            </p:cNvPr>
            <p:cNvSpPr txBox="1"/>
            <p:nvPr/>
          </p:nvSpPr>
          <p:spPr>
            <a:xfrm>
              <a:off x="7465671" y="3429000"/>
              <a:ext cx="416688" cy="116614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" name="ZoneTexte 6">
            <a:extLst>
              <a:ext uri="{FF2B5EF4-FFF2-40B4-BE49-F238E27FC236}">
                <a16:creationId xmlns:a16="http://schemas.microsoft.com/office/drawing/2014/main" id="{123D488C-CABE-1317-09E1-A9FFC53AA80A}"/>
              </a:ext>
            </a:extLst>
          </p:cNvPr>
          <p:cNvSpPr txBox="1"/>
          <p:nvPr/>
        </p:nvSpPr>
        <p:spPr>
          <a:xfrm>
            <a:off x="567232" y="1500673"/>
            <a:ext cx="58298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donc AD=BC et  AD//BC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D235BF6-6B86-205C-89EB-89935F6A41B5}"/>
              </a:ext>
            </a:extLst>
          </p:cNvPr>
          <p:cNvSpPr txBox="1"/>
          <p:nvPr/>
        </p:nvSpPr>
        <p:spPr>
          <a:xfrm>
            <a:off x="567232" y="2473984"/>
            <a:ext cx="56610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BEFC est un parallélogramme donc BC=EF et  EF//BC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BF508F1-7D7C-77CB-D3C8-D8B5CEEAB808}"/>
              </a:ext>
            </a:extLst>
          </p:cNvPr>
          <p:cNvSpPr txBox="1"/>
          <p:nvPr/>
        </p:nvSpPr>
        <p:spPr>
          <a:xfrm>
            <a:off x="621657" y="3192362"/>
            <a:ext cx="27176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Donc : AD=EF et AD//EF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308AC61-0303-E2A9-8A3E-E503B63434E0}"/>
              </a:ext>
            </a:extLst>
          </p:cNvPr>
          <p:cNvSpPr txBox="1"/>
          <p:nvPr/>
        </p:nvSpPr>
        <p:spPr>
          <a:xfrm>
            <a:off x="567232" y="4320439"/>
            <a:ext cx="734598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le quadrilatère AEFD on a : AD=EF et AD//EF ,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d’après la deuxième propriété du cour, AEFD est un parallélogramme </a:t>
            </a:r>
          </a:p>
        </p:txBody>
      </p:sp>
      <p:sp>
        <p:nvSpPr>
          <p:cNvPr id="14" name="Espace réservé du contenu 13">
            <a:extLst>
              <a:ext uri="{FF2B5EF4-FFF2-40B4-BE49-F238E27FC236}">
                <a16:creationId xmlns:a16="http://schemas.microsoft.com/office/drawing/2014/main" id="{34AB062D-B8D9-D827-4A0C-29B0D6FB59F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explique étape par étape :</a:t>
            </a:r>
          </a:p>
        </p:txBody>
      </p:sp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0" grpId="0"/>
      <p:bldP spid="11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A9092B5-CF6C-11D5-4962-77F7D63235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12246D6-A33B-F818-7C8F-46D26A1D3D98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FBEBCFD-0F73-807D-3A62-452D42C5693C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82E38BE-18CF-DD33-5C1C-583C36CC95F4}"/>
                  </a:ext>
                </a:extLst>
              </p:cNvPr>
              <p:cNvSpPr txBox="1"/>
              <p:nvPr/>
            </p:nvSpPr>
            <p:spPr>
              <a:xfrm>
                <a:off x="879676" y="2789499"/>
                <a:ext cx="39836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ABCD est un parallélogramme alors :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//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….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=…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782E38BE-18CF-DD33-5C1C-583C36CC95F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2789499"/>
                <a:ext cx="3983655" cy="707886"/>
              </a:xfrm>
              <a:prstGeom prst="rect">
                <a:avLst/>
              </a:prstGeom>
              <a:blipFill>
                <a:blip r:embed="rId3"/>
                <a:stretch>
                  <a:fillRect l="-1587" t="-5263" r="-317" b="-140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E03E6273-C21C-8A52-1A9A-4A274F19FB59}"/>
              </a:ext>
            </a:extLst>
          </p:cNvPr>
          <p:cNvGrpSpPr/>
          <p:nvPr/>
        </p:nvGrpSpPr>
        <p:grpSpPr>
          <a:xfrm>
            <a:off x="7255239" y="1872998"/>
            <a:ext cx="3832438" cy="2668106"/>
            <a:chOff x="7255239" y="1872998"/>
            <a:chExt cx="3832438" cy="2668106"/>
          </a:xfrm>
        </p:grpSpPr>
        <p:pic>
          <p:nvPicPr>
            <p:cNvPr id="5" name="Image 4">
              <a:extLst>
                <a:ext uri="{FF2B5EF4-FFF2-40B4-BE49-F238E27FC236}">
                  <a16:creationId xmlns:a16="http://schemas.microsoft.com/office/drawing/2014/main" id="{D35BC740-52A5-A2CE-DF46-CC00B763AF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A19CCBB7-D63E-23A1-5E8C-8448B114FFB2}"/>
                </a:ext>
              </a:extLst>
            </p:cNvPr>
            <p:cNvSpPr txBox="1"/>
            <p:nvPr/>
          </p:nvSpPr>
          <p:spPr>
            <a:xfrm>
              <a:off x="7255239" y="3429000"/>
              <a:ext cx="779489" cy="7382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Résultat immédiat de la définition et la propriété d’un parallélogramme 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47C2704-0F06-9DB9-32FC-693A68DFFF91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0A50E4E-33A9-B991-D2CB-1F8A162CEA18}"/>
                  </a:ext>
                </a:extLst>
              </p:cNvPr>
              <p:cNvSpPr txBox="1"/>
              <p:nvPr/>
            </p:nvSpPr>
            <p:spPr>
              <a:xfrm>
                <a:off x="879676" y="2789499"/>
                <a:ext cx="398365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ABCD est un parallélogramme alors :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</m:oMath>
                </a14:m>
                <a:r>
                  <a:rPr lang="fr-FR" sz="2000" b="0" i="0" dirty="0">
                    <a:latin typeface="+mj-lt"/>
                    <a:cs typeface="Calibri" panose="020F0502020204030204" pitchFamily="34" charset="0"/>
                  </a:rPr>
                  <a:t>//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C0A50E4E-33A9-B991-D2CB-1F8A162CEA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2789499"/>
                <a:ext cx="3983655" cy="707886"/>
              </a:xfrm>
              <a:prstGeom prst="rect">
                <a:avLst/>
              </a:prstGeom>
              <a:blipFill>
                <a:blip r:embed="rId3"/>
                <a:stretch>
                  <a:fillRect l="-1587" t="-5263" r="-317"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3316DDD2-B68D-1F37-4BBE-039306DF4EA7}"/>
              </a:ext>
            </a:extLst>
          </p:cNvPr>
          <p:cNvGrpSpPr/>
          <p:nvPr/>
        </p:nvGrpSpPr>
        <p:grpSpPr>
          <a:xfrm>
            <a:off x="7270230" y="1872998"/>
            <a:ext cx="3817447" cy="2668106"/>
            <a:chOff x="7270230" y="1872998"/>
            <a:chExt cx="3817447" cy="2668106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17655C8-9772-63C5-F571-FFC9F412C6E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B3E75674-53A7-E4A5-9C93-B456F8C0B34F}"/>
                </a:ext>
              </a:extLst>
            </p:cNvPr>
            <p:cNvSpPr txBox="1"/>
            <p:nvPr/>
          </p:nvSpPr>
          <p:spPr>
            <a:xfrm>
              <a:off x="7270230" y="3429000"/>
              <a:ext cx="659567" cy="69329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93C3801-3695-37F1-4B73-89A25B12FD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A3B4E8D-6323-C018-DD4D-2D8858475D15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41DB55A-A9AC-F93C-2586-BF2DD189FC79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AC8A688-A47A-E819-EF3F-4DF234F1CB0F}"/>
                  </a:ext>
                </a:extLst>
              </p:cNvPr>
              <p:cNvSpPr txBox="1"/>
              <p:nvPr/>
            </p:nvSpPr>
            <p:spPr>
              <a:xfrm>
                <a:off x="879676" y="2789499"/>
                <a:ext cx="39188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BEFC est un parallélogramme alors :</a:t>
                </a:r>
              </a:p>
              <a:p>
                <a:pPr algn="l"/>
                <a:r>
                  <a:rPr lang="fr-FR" sz="2000" b="0" dirty="0">
                    <a:cs typeface="Calibri" panose="020F0502020204030204" pitchFamily="34" charset="0"/>
                  </a:rPr>
                  <a:t>BC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…. et BC</a:t>
                </a:r>
                <a14:m>
                  <m:oMath xmlns:m="http://schemas.openxmlformats.org/officeDocument/2006/math">
                    <m:r>
                      <a:rPr lang="fr-FR" sz="2000" i="1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…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5AC8A688-A47A-E819-EF3F-4DF234F1CB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2789499"/>
                <a:ext cx="3918893" cy="707886"/>
              </a:xfrm>
              <a:prstGeom prst="rect">
                <a:avLst/>
              </a:prstGeom>
              <a:blipFill>
                <a:blip r:embed="rId3"/>
                <a:stretch>
                  <a:fillRect l="-1618" t="-5263" r="-647"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20B3DCDC-46C1-8813-C9D8-7014233F7F61}"/>
              </a:ext>
            </a:extLst>
          </p:cNvPr>
          <p:cNvGrpSpPr/>
          <p:nvPr/>
        </p:nvGrpSpPr>
        <p:grpSpPr>
          <a:xfrm>
            <a:off x="7303625" y="1872998"/>
            <a:ext cx="3784052" cy="2668106"/>
            <a:chOff x="7303625" y="1872998"/>
            <a:chExt cx="3784052" cy="2668106"/>
          </a:xfrm>
        </p:grpSpPr>
        <p:pic>
          <p:nvPicPr>
            <p:cNvPr id="3" name="Image 2">
              <a:extLst>
                <a:ext uri="{FF2B5EF4-FFF2-40B4-BE49-F238E27FC236}">
                  <a16:creationId xmlns:a16="http://schemas.microsoft.com/office/drawing/2014/main" id="{B5F112BB-60DD-757D-1C26-7446543DA4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A95F4EFC-0E02-849F-CBA5-7022D42A150E}"/>
                </a:ext>
              </a:extLst>
            </p:cNvPr>
            <p:cNvSpPr txBox="1"/>
            <p:nvPr/>
          </p:nvSpPr>
          <p:spPr>
            <a:xfrm>
              <a:off x="7303625" y="3429000"/>
              <a:ext cx="648183" cy="88835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D94B72B-C6F4-B3C3-36A9-A9D3829D4A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672958-3892-06DC-F803-18EB4BDCD20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B94C86-CFAD-37C2-E5D4-2FEFF797F9D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AE33A15-4EC9-C8F4-E855-946067266E7C}"/>
                  </a:ext>
                </a:extLst>
              </p:cNvPr>
              <p:cNvSpPr txBox="1"/>
              <p:nvPr/>
            </p:nvSpPr>
            <p:spPr>
              <a:xfrm>
                <a:off x="879676" y="2789499"/>
                <a:ext cx="3918893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BEFC est un parallélogramme alors :</a:t>
                </a:r>
              </a:p>
              <a:p>
                <a:pPr algn="l"/>
                <a:r>
                  <a:rPr lang="fr-FR" sz="2000" b="0" dirty="0">
                    <a:cs typeface="Calibri" panose="020F0502020204030204" pitchFamily="34" charset="0"/>
                  </a:rPr>
                  <a:t>BC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∕∕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et BC</a:t>
                </a:r>
                <a14:m>
                  <m:oMath xmlns:m="http://schemas.openxmlformats.org/officeDocument/2006/math">
                    <m:r>
                      <a:rPr lang="fr-FR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b="0" i="1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DAE33A15-4EC9-C8F4-E855-946067266E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676" y="2789499"/>
                <a:ext cx="3918893" cy="707886"/>
              </a:xfrm>
              <a:prstGeom prst="rect">
                <a:avLst/>
              </a:prstGeom>
              <a:blipFill>
                <a:blip r:embed="rId3"/>
                <a:stretch>
                  <a:fillRect l="-1618" t="-5263" r="-647" b="-1578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E355BBBD-603D-983F-A80B-28CC593A106C}"/>
              </a:ext>
            </a:extLst>
          </p:cNvPr>
          <p:cNvGrpSpPr/>
          <p:nvPr/>
        </p:nvGrpSpPr>
        <p:grpSpPr>
          <a:xfrm>
            <a:off x="7393433" y="1872998"/>
            <a:ext cx="3694244" cy="2668106"/>
            <a:chOff x="7393433" y="1872998"/>
            <a:chExt cx="3694244" cy="2668106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A030A8A6-6EB4-A834-87D9-D238E811E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3" name="ZoneTexte 2">
              <a:extLst>
                <a:ext uri="{FF2B5EF4-FFF2-40B4-BE49-F238E27FC236}">
                  <a16:creationId xmlns:a16="http://schemas.microsoft.com/office/drawing/2014/main" id="{0298E649-DA72-DB70-B148-E06B3F4445EA}"/>
                </a:ext>
              </a:extLst>
            </p:cNvPr>
            <p:cNvSpPr txBox="1"/>
            <p:nvPr/>
          </p:nvSpPr>
          <p:spPr>
            <a:xfrm>
              <a:off x="7393433" y="3421238"/>
              <a:ext cx="440976" cy="7982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6FEC0-6283-200D-DD0D-5CCD6D7C40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6219368-8A6A-A753-4DF8-09D0E5348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B61464C-1BE9-FC99-E0F0-7069DE1FEA5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3F618DF-427D-D5E8-5AA6-777153EDF4B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0ABC9E0-1C2A-D050-DF37-CB325D212305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F7ADB599-7A46-47E5-5485-A36239C6D5E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E96A3D90-2B3E-A767-753D-3E2FB43876E6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8F21020-DD0C-12DA-150F-0FDBA9C2A56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E7AA2D4-C6BD-004E-7F53-D13DBFC3AC73}"/>
                  </a:ext>
                </a:extLst>
              </p:cNvPr>
              <p:cNvSpPr txBox="1"/>
              <p:nvPr/>
            </p:nvSpPr>
            <p:spPr>
              <a:xfrm>
                <a:off x="902825" y="2754775"/>
                <a:ext cx="488691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  :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//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//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….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8E7AA2D4-C6BD-004E-7F53-D13DBFC3AC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25" y="2754775"/>
                <a:ext cx="4886915" cy="400110"/>
              </a:xfrm>
              <a:prstGeom prst="rect">
                <a:avLst/>
              </a:prstGeom>
              <a:blipFill>
                <a:blip r:embed="rId3"/>
                <a:stretch>
                  <a:fillRect l="-1295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id="{E355BBBD-603D-983F-A80B-28CC593A106C}"/>
              </a:ext>
            </a:extLst>
          </p:cNvPr>
          <p:cNvGrpSpPr/>
          <p:nvPr/>
        </p:nvGrpSpPr>
        <p:grpSpPr>
          <a:xfrm>
            <a:off x="7393433" y="1872998"/>
            <a:ext cx="3694244" cy="2668106"/>
            <a:chOff x="7393433" y="1872998"/>
            <a:chExt cx="3694244" cy="2668106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030A8A6-6EB4-A834-87D9-D238E811E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298E649-DA72-DB70-B148-E06B3F4445EA}"/>
                </a:ext>
              </a:extLst>
            </p:cNvPr>
            <p:cNvSpPr txBox="1"/>
            <p:nvPr/>
          </p:nvSpPr>
          <p:spPr>
            <a:xfrm>
              <a:off x="7393433" y="3421238"/>
              <a:ext cx="440976" cy="7982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3182703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57039-93AA-FE5A-1083-A0D038AD8C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BDF551-33ED-8A33-8C79-4F96EADB9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80FFFC8-DD5C-064A-4F75-46BC8C0B088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3E3CF0F-AA52-4B6F-C21B-6E69D3BC0D0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7E74CB89-64AA-B4E8-0D1D-852EC396AD7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6952984-05C6-9210-4DD9-8E1BC5ACAE98}"/>
                  </a:ext>
                </a:extLst>
              </p:cNvPr>
              <p:cNvSpPr txBox="1"/>
              <p:nvPr/>
            </p:nvSpPr>
            <p:spPr>
              <a:xfrm>
                <a:off x="902825" y="2754775"/>
                <a:ext cx="52149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a  :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//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//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alors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b="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∕∕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B6952984-05C6-9210-4DD9-8E1BC5ACAE9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25" y="2754775"/>
                <a:ext cx="5214954" cy="400110"/>
              </a:xfrm>
              <a:prstGeom prst="rect">
                <a:avLst/>
              </a:prstGeom>
              <a:blipFill>
                <a:blip r:embed="rId3"/>
                <a:stretch>
                  <a:fillRect l="-1217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8" name="Groupe 7">
            <a:extLst>
              <a:ext uri="{FF2B5EF4-FFF2-40B4-BE49-F238E27FC236}">
                <a16:creationId xmlns:a16="http://schemas.microsoft.com/office/drawing/2014/main" id="{E355BBBD-603D-983F-A80B-28CC593A106C}"/>
              </a:ext>
            </a:extLst>
          </p:cNvPr>
          <p:cNvGrpSpPr/>
          <p:nvPr/>
        </p:nvGrpSpPr>
        <p:grpSpPr>
          <a:xfrm>
            <a:off x="7393433" y="1872998"/>
            <a:ext cx="3694244" cy="2668106"/>
            <a:chOff x="7393433" y="1872998"/>
            <a:chExt cx="3694244" cy="2668106"/>
          </a:xfrm>
        </p:grpSpPr>
        <p:pic>
          <p:nvPicPr>
            <p:cNvPr id="9" name="Image 8">
              <a:extLst>
                <a:ext uri="{FF2B5EF4-FFF2-40B4-BE49-F238E27FC236}">
                  <a16:creationId xmlns:a16="http://schemas.microsoft.com/office/drawing/2014/main" id="{A030A8A6-6EB4-A834-87D9-D238E811E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0298E649-DA72-DB70-B148-E06B3F4445EA}"/>
                </a:ext>
              </a:extLst>
            </p:cNvPr>
            <p:cNvSpPr txBox="1"/>
            <p:nvPr/>
          </p:nvSpPr>
          <p:spPr>
            <a:xfrm>
              <a:off x="7393433" y="3421238"/>
              <a:ext cx="440976" cy="7982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0108738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524A7B-2486-85D4-4100-CCE1BEF28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D67FBB-8BA6-13FA-C665-5B3EB14A7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F8EE126-B7BC-7D82-35E1-7F7FD8441A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F9E4906-2C6D-5ABD-245A-2ED3D495B129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36FFA66-A97E-E2B3-FF1E-B08F62282114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D311BA2-9E68-DF39-7DD7-9D228B0626E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779C354-8425-31AA-E271-F80A1578932C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03C0541-20E5-CEC9-897E-D5F555D0BE2A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1AB6355-D872-C599-A519-754449A5B73D}"/>
                  </a:ext>
                </a:extLst>
              </p:cNvPr>
              <p:cNvSpPr txBox="1"/>
              <p:nvPr/>
            </p:nvSpPr>
            <p:spPr>
              <a:xfrm>
                <a:off x="902825" y="2754775"/>
                <a:ext cx="53802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a  :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….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A1AB6355-D872-C599-A519-754449A5B7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825" y="2754775"/>
                <a:ext cx="5380255" cy="400110"/>
              </a:xfrm>
              <a:prstGeom prst="rect">
                <a:avLst/>
              </a:prstGeom>
              <a:blipFill>
                <a:blip r:embed="rId3"/>
                <a:stretch>
                  <a:fillRect l="-1179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id="{E355BBBD-603D-983F-A80B-28CC593A106C}"/>
              </a:ext>
            </a:extLst>
          </p:cNvPr>
          <p:cNvGrpSpPr/>
          <p:nvPr/>
        </p:nvGrpSpPr>
        <p:grpSpPr>
          <a:xfrm>
            <a:off x="7393433" y="1872998"/>
            <a:ext cx="3694244" cy="2668106"/>
            <a:chOff x="7393433" y="1872998"/>
            <a:chExt cx="3694244" cy="2668106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030A8A6-6EB4-A834-87D9-D238E811E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298E649-DA72-DB70-B148-E06B3F4445EA}"/>
                </a:ext>
              </a:extLst>
            </p:cNvPr>
            <p:cNvSpPr txBox="1"/>
            <p:nvPr/>
          </p:nvSpPr>
          <p:spPr>
            <a:xfrm>
              <a:off x="7393433" y="3421238"/>
              <a:ext cx="440976" cy="7982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22336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62B8-89AF-91B7-A3B6-C613082848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02A76D8-7272-65E9-8601-75D5D523DB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𝐕𝐨𝐢𝐜𝐢 𝐥𝐚  𝐫é𝐩𝐨𝐧𝐬𝐞.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7412A7E-B5D3-2EB4-C47B-0521A6B66F7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9B80E7C-01BC-9C0D-2B28-E90F717765CE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8720EB6D-8D8E-D779-A612-6C7BF294EE6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BB812A7-1B7C-9B9B-5A86-52F003F8E887}"/>
                  </a:ext>
                </a:extLst>
              </p:cNvPr>
              <p:cNvSpPr txBox="1"/>
              <p:nvPr/>
            </p:nvSpPr>
            <p:spPr>
              <a:xfrm>
                <a:off x="1539783" y="3099360"/>
                <a:ext cx="5380255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On a  :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 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FBB812A7-1B7C-9B9B-5A86-52F003F8E8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9783" y="3099360"/>
                <a:ext cx="5380255" cy="400110"/>
              </a:xfrm>
              <a:prstGeom prst="rect">
                <a:avLst/>
              </a:prstGeom>
              <a:blipFill>
                <a:blip r:embed="rId3"/>
                <a:stretch>
                  <a:fillRect l="-1247" t="-7576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E355BBBD-603D-983F-A80B-28CC593A106C}"/>
              </a:ext>
            </a:extLst>
          </p:cNvPr>
          <p:cNvGrpSpPr/>
          <p:nvPr/>
        </p:nvGrpSpPr>
        <p:grpSpPr>
          <a:xfrm>
            <a:off x="7393433" y="1872998"/>
            <a:ext cx="3694244" cy="2668106"/>
            <a:chOff x="7393433" y="1872998"/>
            <a:chExt cx="3694244" cy="266810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030A8A6-6EB4-A834-87D9-D238E811E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298E649-DA72-DB70-B148-E06B3F4445EA}"/>
                </a:ext>
              </a:extLst>
            </p:cNvPr>
            <p:cNvSpPr txBox="1"/>
            <p:nvPr/>
          </p:nvSpPr>
          <p:spPr>
            <a:xfrm>
              <a:off x="7393433" y="3421238"/>
              <a:ext cx="440976" cy="7982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2304613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D703B8-A6A2-889D-6887-F9FB2E34C4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EF908D2-AA9F-2C73-9D0D-7C9ACA61F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Complétez: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794AB4-4DF6-B540-F4E3-48A4AF0281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AC3672B-0F53-34C1-F942-145D873F4667}"/>
              </a:ext>
            </a:extLst>
          </p:cNvPr>
          <p:cNvSpPr/>
          <p:nvPr/>
        </p:nvSpPr>
        <p:spPr>
          <a:xfrm>
            <a:off x="1326515" y="1916494"/>
            <a:ext cx="3571638" cy="4700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MA" sz="2400" dirty="0"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Complétez:</a:t>
            </a:r>
            <a:endParaRPr lang="en-US" sz="2400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F3AA189-956B-B197-CE62-2F628AC15550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0FEE550-31E4-9659-E23E-B2EA152F1F39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6A348415-52E6-886F-ED30-9B0200FFDE72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76CE1C9-0FCF-9C9A-0608-3C305631C4B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78799F4-6642-5C5B-828B-E129D3E43AFF}"/>
                  </a:ext>
                </a:extLst>
              </p:cNvPr>
              <p:cNvSpPr txBox="1"/>
              <p:nvPr/>
            </p:nvSpPr>
            <p:spPr>
              <a:xfrm>
                <a:off x="1053296" y="2939970"/>
                <a:ext cx="645677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Dans un quadrilatère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𝐴𝐸𝐹𝐷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on a :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//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𝐴𝐸𝐹𝐷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…………….. </a:t>
                </a:r>
              </a:p>
            </p:txBody>
          </p:sp>
        </mc:Choice>
        <mc:Fallback xmlns="">
          <p:sp>
            <p:nvSpPr>
              <p:cNvPr id="3" name="ZoneTexte 2">
                <a:extLst>
                  <a:ext uri="{FF2B5EF4-FFF2-40B4-BE49-F238E27FC236}">
                    <a16:creationId xmlns:a16="http://schemas.microsoft.com/office/drawing/2014/main" id="{078799F4-6642-5C5B-828B-E129D3E43A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296" y="2939970"/>
                <a:ext cx="6456776" cy="707886"/>
              </a:xfrm>
              <a:prstGeom prst="rect">
                <a:avLst/>
              </a:prstGeom>
              <a:blipFill>
                <a:blip r:embed="rId3"/>
                <a:stretch>
                  <a:fillRect l="-1179" t="-5263" b="-1403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e 12">
            <a:extLst>
              <a:ext uri="{FF2B5EF4-FFF2-40B4-BE49-F238E27FC236}">
                <a16:creationId xmlns:a16="http://schemas.microsoft.com/office/drawing/2014/main" id="{E355BBBD-603D-983F-A80B-28CC593A106C}"/>
              </a:ext>
            </a:extLst>
          </p:cNvPr>
          <p:cNvGrpSpPr/>
          <p:nvPr/>
        </p:nvGrpSpPr>
        <p:grpSpPr>
          <a:xfrm>
            <a:off x="7393433" y="1872998"/>
            <a:ext cx="3694244" cy="2668106"/>
            <a:chOff x="7393433" y="1872998"/>
            <a:chExt cx="3694244" cy="2668106"/>
          </a:xfrm>
        </p:grpSpPr>
        <p:pic>
          <p:nvPicPr>
            <p:cNvPr id="14" name="Image 13">
              <a:extLst>
                <a:ext uri="{FF2B5EF4-FFF2-40B4-BE49-F238E27FC236}">
                  <a16:creationId xmlns:a16="http://schemas.microsoft.com/office/drawing/2014/main" id="{A030A8A6-6EB4-A834-87D9-D238E811E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0298E649-DA72-DB70-B148-E06B3F4445EA}"/>
                </a:ext>
              </a:extLst>
            </p:cNvPr>
            <p:cNvSpPr txBox="1"/>
            <p:nvPr/>
          </p:nvSpPr>
          <p:spPr>
            <a:xfrm>
              <a:off x="7393433" y="3421238"/>
              <a:ext cx="440976" cy="7982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45918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126176" y="1732141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MA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Résoudre des problèmes en utilisant les propriétés des triangles équilatéraux </a:t>
            </a: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22800" y="2613865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2800" y="453124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2800" y="349558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22800" y="560529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42224" y="173214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132180" y="260838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Consolidation 7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167035" y="3495589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Consolidation 8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24977" y="5578496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128080" y="4550443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r>
              <a:rPr lang="fr-FR" sz="2000" dirty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Consolidation 9</a:t>
            </a: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42224" y="1731987"/>
            <a:ext cx="1227600" cy="734400"/>
          </a:xfrm>
          <a:prstGeom prst="rect">
            <a:avLst/>
          </a:pr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>
                <a:sym typeface="Arial"/>
              </a:rPr>
              <a:t>Tâche 4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21651" y="2622932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21651" y="3494242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33380" y="1731987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2970265" y="2646131"/>
            <a:ext cx="8110747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MA" dirty="0"/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32180" y="3579108"/>
            <a:ext cx="8110747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MA" dirty="0"/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321651" y="4550940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FR" dirty="0"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1651" y="5613932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err="1">
                <a:solidFill>
                  <a:schemeClr val="tx1"/>
                </a:solidFill>
              </a:rPr>
              <a:t>Tâche</a:t>
            </a:r>
            <a:r>
              <a:rPr lang="en-US" b="1" dirty="0">
                <a:solidFill>
                  <a:schemeClr val="tx1"/>
                </a:solidFill>
              </a:rPr>
              <a:t> 5</a:t>
            </a:r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05553" y="5587129"/>
            <a:ext cx="8109547" cy="734400"/>
          </a:xfrm>
          <a:prstGeom prst="rect">
            <a:avLst/>
          </a:pr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b="1" dirty="0"/>
              <a:t>Montrer à partir des propriétés de ses côtés, qu’un quadrilatère est ou n’est pas un parallélogramme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2630646" y="4589168"/>
            <a:ext cx="81504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 lang="fr-MA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07B17B4-CFD6-1F40-D263-373508D8AB83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" name="Text Placeholder 30">
            <a:extLst>
              <a:ext uri="{FF2B5EF4-FFF2-40B4-BE49-F238E27FC236}">
                <a16:creationId xmlns:a16="http://schemas.microsoft.com/office/drawing/2014/main" id="{3EECBF7C-0199-EBF7-8524-20D7093AB838}"/>
              </a:ext>
            </a:extLst>
          </p:cNvPr>
          <p:cNvSpPr txBox="1">
            <a:spLocks/>
          </p:cNvSpPr>
          <p:nvPr/>
        </p:nvSpPr>
        <p:spPr>
          <a:xfrm>
            <a:off x="948074" y="1105920"/>
            <a:ext cx="1627805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       </a:t>
            </a:r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643B02E-E4A5-B34F-0DFC-DB72C9AAC45D}"/>
              </a:ext>
            </a:extLst>
          </p:cNvPr>
          <p:cNvSpPr txBox="1"/>
          <p:nvPr/>
        </p:nvSpPr>
        <p:spPr>
          <a:xfrm>
            <a:off x="3463810" y="1036631"/>
            <a:ext cx="71385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chemeClr val="bg1"/>
                </a:solidFill>
              </a:rPr>
              <a:t>Quadrilatères particuliers</a:t>
            </a:r>
          </a:p>
        </p:txBody>
      </p:sp>
    </p:spTree>
    <p:extLst>
      <p:ext uri="{BB962C8B-B14F-4D97-AF65-F5344CB8AC3E}">
        <p14:creationId xmlns:p14="http://schemas.microsoft.com/office/powerpoint/2010/main" val="21333520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AA2F3-3F68-5349-6671-480A9B3CA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0D6610A-D6C4-2150-FE3C-D448EDBE98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On utilise la propriété précédente 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0A2A23A-126A-1052-74A6-DB80E71A5D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explique pourquoi.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DB1B2B-F93F-85F4-032D-718A51494057}"/>
              </a:ext>
            </a:extLst>
          </p:cNvPr>
          <p:cNvSpPr/>
          <p:nvPr/>
        </p:nvSpPr>
        <p:spPr>
          <a:xfrm>
            <a:off x="642026" y="1718053"/>
            <a:ext cx="10727579" cy="297799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376ED63-1C6F-9744-E220-1FF3C142602D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F6FABF2-7486-73FE-2D8E-D5A6CB7E0C28}"/>
                  </a:ext>
                </a:extLst>
              </p:cNvPr>
              <p:cNvSpPr txBox="1"/>
              <p:nvPr/>
            </p:nvSpPr>
            <p:spPr>
              <a:xfrm>
                <a:off x="1053296" y="2939970"/>
                <a:ext cx="4207562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Dans le quadrilatère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𝐴𝐸𝐹𝐷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 on a :</a:t>
                </a:r>
              </a:p>
              <a:p>
                <a:pPr algn="l"/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//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et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=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𝐸𝐹</m:t>
                    </m:r>
                    <m:r>
                      <a:rPr lang="fr-FR" sz="2000" i="1" dirty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latin typeface="Calibri" panose="020F0502020204030204" pitchFamily="34" charset="0"/>
                  <a:cs typeface="Calibri" panose="020F0502020204030204" pitchFamily="34" charset="0"/>
                </a:endParaRPr>
              </a:p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Alors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𝐴𝐸𝐹𝐷</m:t>
                    </m:r>
                  </m:oMath>
                </a14:m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est un </a:t>
                </a:r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parallélogramme </a:t>
                </a:r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ZoneTexte 5">
                <a:extLst>
                  <a:ext uri="{FF2B5EF4-FFF2-40B4-BE49-F238E27FC236}">
                    <a16:creationId xmlns:a16="http://schemas.microsoft.com/office/drawing/2014/main" id="{4F6FABF2-7486-73FE-2D8E-D5A6CB7E0C2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53296" y="2939970"/>
                <a:ext cx="4207562" cy="1015663"/>
              </a:xfrm>
              <a:prstGeom prst="rect">
                <a:avLst/>
              </a:prstGeom>
              <a:blipFill>
                <a:blip r:embed="rId3"/>
                <a:stretch>
                  <a:fillRect l="-1807" t="-3704" b="-987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7" name="Groupe 6">
            <a:extLst>
              <a:ext uri="{FF2B5EF4-FFF2-40B4-BE49-F238E27FC236}">
                <a16:creationId xmlns:a16="http://schemas.microsoft.com/office/drawing/2014/main" id="{E355BBBD-603D-983F-A80B-28CC593A106C}"/>
              </a:ext>
            </a:extLst>
          </p:cNvPr>
          <p:cNvGrpSpPr/>
          <p:nvPr/>
        </p:nvGrpSpPr>
        <p:grpSpPr>
          <a:xfrm>
            <a:off x="7393433" y="1872998"/>
            <a:ext cx="3694244" cy="2668106"/>
            <a:chOff x="7393433" y="1872998"/>
            <a:chExt cx="3694244" cy="2668106"/>
          </a:xfrm>
        </p:grpSpPr>
        <p:pic>
          <p:nvPicPr>
            <p:cNvPr id="8" name="Image 7">
              <a:extLst>
                <a:ext uri="{FF2B5EF4-FFF2-40B4-BE49-F238E27FC236}">
                  <a16:creationId xmlns:a16="http://schemas.microsoft.com/office/drawing/2014/main" id="{A030A8A6-6EB4-A834-87D9-D238E811E7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56"/>
            <a:stretch/>
          </p:blipFill>
          <p:spPr>
            <a:xfrm>
              <a:off x="7488821" y="1872998"/>
              <a:ext cx="3598856" cy="2668106"/>
            </a:xfrm>
            <a:prstGeom prst="rect">
              <a:avLst/>
            </a:prstGeom>
          </p:spPr>
        </p:pic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0298E649-DA72-DB70-B148-E06B3F4445EA}"/>
                </a:ext>
              </a:extLst>
            </p:cNvPr>
            <p:cNvSpPr txBox="1"/>
            <p:nvPr/>
          </p:nvSpPr>
          <p:spPr>
            <a:xfrm>
              <a:off x="7393433" y="3421238"/>
              <a:ext cx="440976" cy="79822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endParaRPr lang="fr-FR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7878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: 83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066F3CEA-EB56-8ADC-622E-C93679C900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664" y="1050161"/>
            <a:ext cx="11266741" cy="3857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1E01AD9E-2348-6C51-DBFC-E40F95A917D6}"/>
              </a:ext>
            </a:extLst>
          </p:cNvPr>
          <p:cNvGrpSpPr/>
          <p:nvPr/>
        </p:nvGrpSpPr>
        <p:grpSpPr>
          <a:xfrm>
            <a:off x="2998566" y="1909823"/>
            <a:ext cx="6515824" cy="2839977"/>
            <a:chOff x="2998566" y="1909823"/>
            <a:chExt cx="6515824" cy="2839977"/>
          </a:xfrm>
        </p:grpSpPr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D469C8AD-0317-FAD3-9237-361D5FAE4EF7}"/>
                </a:ext>
              </a:extLst>
            </p:cNvPr>
            <p:cNvGrpSpPr/>
            <p:nvPr/>
          </p:nvGrpSpPr>
          <p:grpSpPr>
            <a:xfrm>
              <a:off x="2998566" y="2108200"/>
              <a:ext cx="5740320" cy="2641600"/>
              <a:chOff x="2998566" y="2108200"/>
              <a:chExt cx="5740320" cy="2641600"/>
            </a:xfrm>
          </p:grpSpPr>
          <p:pic>
            <p:nvPicPr>
              <p:cNvPr id="5" name="Image 4">
                <a:extLst>
                  <a:ext uri="{FF2B5EF4-FFF2-40B4-BE49-F238E27FC236}">
                    <a16:creationId xmlns:a16="http://schemas.microsoft.com/office/drawing/2014/main" id="{DFCA8EFD-99CA-4433-1F74-76809D268D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998566" y="2108200"/>
                <a:ext cx="4991100" cy="2641600"/>
              </a:xfrm>
              <a:prstGeom prst="rect">
                <a:avLst/>
              </a:prstGeom>
            </p:spPr>
          </p:pic>
          <p:cxnSp>
            <p:nvCxnSpPr>
              <p:cNvPr id="10" name="Connecteur droit 9">
                <a:extLst>
                  <a:ext uri="{FF2B5EF4-FFF2-40B4-BE49-F238E27FC236}">
                    <a16:creationId xmlns:a16="http://schemas.microsoft.com/office/drawing/2014/main" id="{6B834724-331A-4E4F-9046-FD2AE5C8F94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7500395" y="2430684"/>
                <a:ext cx="1238491" cy="1990845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12">
                <a:extLst>
                  <a:ext uri="{FF2B5EF4-FFF2-40B4-BE49-F238E27FC236}">
                    <a16:creationId xmlns:a16="http://schemas.microsoft.com/office/drawing/2014/main" id="{D8C1F7ED-7401-5414-2A43-5CEDC50886F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509549" y="2430684"/>
                <a:ext cx="3229337" cy="0"/>
              </a:xfrm>
              <a:prstGeom prst="line">
                <a:avLst/>
              </a:prstGeom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89FBF4FE-5E06-4A31-AC4F-1D0E8F7DA74B}"/>
                </a:ext>
              </a:extLst>
            </p:cNvPr>
            <p:cNvSpPr txBox="1"/>
            <p:nvPr/>
          </p:nvSpPr>
          <p:spPr>
            <a:xfrm>
              <a:off x="8738886" y="1909823"/>
              <a:ext cx="775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latin typeface="Calibri" panose="020F0502020204030204" pitchFamily="34" charset="0"/>
                  <a:cs typeface="Calibri" panose="020F0502020204030204" pitchFamily="34" charset="0"/>
                </a:rPr>
                <a:t>E</a:t>
              </a:r>
            </a:p>
          </p:txBody>
        </p:sp>
        <p:sp>
          <p:nvSpPr>
            <p:cNvPr id="20" name="Égal 19">
              <a:extLst>
                <a:ext uri="{FF2B5EF4-FFF2-40B4-BE49-F238E27FC236}">
                  <a16:creationId xmlns:a16="http://schemas.microsoft.com/office/drawing/2014/main" id="{54F24CEE-679B-81FB-8857-12442A10BAA9}"/>
                </a:ext>
              </a:extLst>
            </p:cNvPr>
            <p:cNvSpPr/>
            <p:nvPr/>
          </p:nvSpPr>
          <p:spPr>
            <a:xfrm rot="1800152">
              <a:off x="7818698" y="3212404"/>
              <a:ext cx="601884" cy="358816"/>
            </a:xfrm>
            <a:prstGeom prst="mathEqual">
              <a:avLst>
                <a:gd name="adj1" fmla="val 939"/>
                <a:gd name="adj2" fmla="val 1821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  <p:sp>
          <p:nvSpPr>
            <p:cNvPr id="21" name="Égal 20">
              <a:extLst>
                <a:ext uri="{FF2B5EF4-FFF2-40B4-BE49-F238E27FC236}">
                  <a16:creationId xmlns:a16="http://schemas.microsoft.com/office/drawing/2014/main" id="{B1E540AD-95F9-09BE-3425-FE8FB5282A6A}"/>
                </a:ext>
              </a:extLst>
            </p:cNvPr>
            <p:cNvSpPr/>
            <p:nvPr/>
          </p:nvSpPr>
          <p:spPr>
            <a:xfrm rot="1800152">
              <a:off x="4390664" y="3330079"/>
              <a:ext cx="601884" cy="358816"/>
            </a:xfrm>
            <a:prstGeom prst="mathEqual">
              <a:avLst>
                <a:gd name="adj1" fmla="val 939"/>
                <a:gd name="adj2" fmla="val 18211"/>
              </a:avLst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>
                <a:solidFill>
                  <a:schemeClr val="tx1"/>
                </a:solidFill>
              </a:endParaRPr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7BFA5C61-F069-E421-028B-E6DD8931E06B}"/>
              </a:ext>
            </a:extLst>
          </p:cNvPr>
          <p:cNvSpPr txBox="1"/>
          <p:nvPr/>
        </p:nvSpPr>
        <p:spPr>
          <a:xfrm>
            <a:off x="749508" y="1573967"/>
            <a:ext cx="246413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Je complète la figure :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AAE3E0-F995-1B14-5189-9911C17D47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E31419B-45DC-D3AA-9BB0-02D148B4826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4A4DAA1-093F-8A43-0684-88D6A21614C6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FA4B68B-E013-9DD3-C6A7-1DC312AEE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1675369F-0852-7DED-B206-B7864F4E4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2" name="Titre 1">
            <a:extLst>
              <a:ext uri="{FF2B5EF4-FFF2-40B4-BE49-F238E27FC236}">
                <a16:creationId xmlns:a16="http://schemas.microsoft.com/office/drawing/2014/main" id="{AE84A2BF-2A15-555A-4B3B-F1B0739CF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86D3110A-2F9A-D21E-A7F5-15CDEC932B19}"/>
              </a:ext>
            </a:extLst>
          </p:cNvPr>
          <p:cNvGrpSpPr/>
          <p:nvPr/>
        </p:nvGrpSpPr>
        <p:grpSpPr>
          <a:xfrm>
            <a:off x="264985" y="1060801"/>
            <a:ext cx="11662029" cy="3764907"/>
            <a:chOff x="264985" y="1060801"/>
            <a:chExt cx="11662029" cy="3764907"/>
          </a:xfrm>
        </p:grpSpPr>
        <p:pic>
          <p:nvPicPr>
            <p:cNvPr id="13" name="Image 12">
              <a:extLst>
                <a:ext uri="{FF2B5EF4-FFF2-40B4-BE49-F238E27FC236}">
                  <a16:creationId xmlns:a16="http://schemas.microsoft.com/office/drawing/2014/main" id="{D5997172-A3F2-8D46-2565-BC0E95C50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985" y="1060801"/>
              <a:ext cx="11662029" cy="3764907"/>
            </a:xfrm>
            <a:prstGeom prst="rect">
              <a:avLst/>
            </a:prstGeom>
          </p:spPr>
        </p:pic>
        <p:sp>
          <p:nvSpPr>
            <p:cNvPr id="4" name="ZoneTexte 3">
              <a:extLst>
                <a:ext uri="{FF2B5EF4-FFF2-40B4-BE49-F238E27FC236}">
                  <a16:creationId xmlns:a16="http://schemas.microsoft.com/office/drawing/2014/main" id="{A4275104-5D89-C5F3-7972-E4664B60D523}"/>
                </a:ext>
              </a:extLst>
            </p:cNvPr>
            <p:cNvSpPr txBox="1"/>
            <p:nvPr/>
          </p:nvSpPr>
          <p:spPr>
            <a:xfrm>
              <a:off x="1780347" y="2680120"/>
              <a:ext cx="884419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GA</a:t>
              </a:r>
            </a:p>
          </p:txBody>
        </p: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2464AD09-15A2-FFD2-0719-AB0D6EEC2B1D}"/>
                </a:ext>
              </a:extLst>
            </p:cNvPr>
            <p:cNvSpPr txBox="1"/>
            <p:nvPr/>
          </p:nvSpPr>
          <p:spPr>
            <a:xfrm>
              <a:off x="2056151" y="4219082"/>
              <a:ext cx="242590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parallélogramme </a:t>
              </a:r>
            </a:p>
          </p:txBody>
        </p:sp>
        <p:sp>
          <p:nvSpPr>
            <p:cNvPr id="2" name="ZoneTexte 1"/>
            <p:cNvSpPr txBox="1"/>
            <p:nvPr/>
          </p:nvSpPr>
          <p:spPr>
            <a:xfrm>
              <a:off x="3274964" y="2680120"/>
              <a:ext cx="1810327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et </a:t>
              </a:r>
              <a:r>
                <a: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  ER=AG</a:t>
              </a:r>
            </a:p>
          </p:txBody>
        </p:sp>
        <p:grpSp>
          <p:nvGrpSpPr>
            <p:cNvPr id="15" name="Groupe 14">
              <a:extLst>
                <a:ext uri="{FF2B5EF4-FFF2-40B4-BE49-F238E27FC236}">
                  <a16:creationId xmlns:a16="http://schemas.microsoft.com/office/drawing/2014/main" id="{DD23E989-17C2-F99B-053D-1525139039E8}"/>
                </a:ext>
              </a:extLst>
            </p:cNvPr>
            <p:cNvGrpSpPr/>
            <p:nvPr/>
          </p:nvGrpSpPr>
          <p:grpSpPr>
            <a:xfrm>
              <a:off x="7263823" y="1977681"/>
              <a:ext cx="2484659" cy="1404877"/>
              <a:chOff x="2998566" y="1909823"/>
              <a:chExt cx="6515824" cy="2839977"/>
            </a:xfrm>
          </p:grpSpPr>
          <p:grpSp>
            <p:nvGrpSpPr>
              <p:cNvPr id="16" name="Groupe 15">
                <a:extLst>
                  <a:ext uri="{FF2B5EF4-FFF2-40B4-BE49-F238E27FC236}">
                    <a16:creationId xmlns:a16="http://schemas.microsoft.com/office/drawing/2014/main" id="{11F762D9-F09C-34EB-C81A-E46345507709}"/>
                  </a:ext>
                </a:extLst>
              </p:cNvPr>
              <p:cNvGrpSpPr/>
              <p:nvPr/>
            </p:nvGrpSpPr>
            <p:grpSpPr>
              <a:xfrm>
                <a:off x="2998566" y="2108200"/>
                <a:ext cx="5740320" cy="2641600"/>
                <a:chOff x="2998566" y="2108200"/>
                <a:chExt cx="5740320" cy="2641600"/>
              </a:xfrm>
            </p:grpSpPr>
            <p:pic>
              <p:nvPicPr>
                <p:cNvPr id="20" name="Image 19">
                  <a:extLst>
                    <a:ext uri="{FF2B5EF4-FFF2-40B4-BE49-F238E27FC236}">
                      <a16:creationId xmlns:a16="http://schemas.microsoft.com/office/drawing/2014/main" id="{588DBA5E-972A-50D6-C83A-64436D36582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2998566" y="2108200"/>
                  <a:ext cx="4991100" cy="2641600"/>
                </a:xfrm>
                <a:prstGeom prst="rect">
                  <a:avLst/>
                </a:prstGeom>
              </p:spPr>
            </p:pic>
            <p:cxnSp>
              <p:nvCxnSpPr>
                <p:cNvPr id="21" name="Connecteur droit 20">
                  <a:extLst>
                    <a:ext uri="{FF2B5EF4-FFF2-40B4-BE49-F238E27FC236}">
                      <a16:creationId xmlns:a16="http://schemas.microsoft.com/office/drawing/2014/main" id="{F9770135-A213-8B85-784C-AEEAC25DEE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7500395" y="2430684"/>
                  <a:ext cx="1238491" cy="1990845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Connecteur droit 21">
                  <a:extLst>
                    <a:ext uri="{FF2B5EF4-FFF2-40B4-BE49-F238E27FC236}">
                      <a16:creationId xmlns:a16="http://schemas.microsoft.com/office/drawing/2014/main" id="{709DE1A9-1B9E-4D64-823C-72EC725B6A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09549" y="2430684"/>
                  <a:ext cx="3229337" cy="0"/>
                </a:xfrm>
                <a:prstGeom prst="line">
                  <a:avLst/>
                </a:prstGeom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7" name="ZoneTexte 16">
                <a:extLst>
                  <a:ext uri="{FF2B5EF4-FFF2-40B4-BE49-F238E27FC236}">
                    <a16:creationId xmlns:a16="http://schemas.microsoft.com/office/drawing/2014/main" id="{A7D09914-2875-B88F-5560-924F5D2B5871}"/>
                  </a:ext>
                </a:extLst>
              </p:cNvPr>
              <p:cNvSpPr txBox="1"/>
              <p:nvPr/>
            </p:nvSpPr>
            <p:spPr>
              <a:xfrm>
                <a:off x="8738886" y="1909823"/>
                <a:ext cx="775504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E</a:t>
                </a:r>
              </a:p>
            </p:txBody>
          </p:sp>
          <p:sp>
            <p:nvSpPr>
              <p:cNvPr id="18" name="Égal 19">
                <a:extLst>
                  <a:ext uri="{FF2B5EF4-FFF2-40B4-BE49-F238E27FC236}">
                    <a16:creationId xmlns:a16="http://schemas.microsoft.com/office/drawing/2014/main" id="{D669E788-4AE5-96FA-B736-B88497D34855}"/>
                  </a:ext>
                </a:extLst>
              </p:cNvPr>
              <p:cNvSpPr/>
              <p:nvPr/>
            </p:nvSpPr>
            <p:spPr>
              <a:xfrm rot="1800152">
                <a:off x="7818698" y="3212404"/>
                <a:ext cx="601884" cy="358816"/>
              </a:xfrm>
              <a:prstGeom prst="mathEqual">
                <a:avLst>
                  <a:gd name="adj1" fmla="val 939"/>
                  <a:gd name="adj2" fmla="val 18211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  <p:sp>
            <p:nvSpPr>
              <p:cNvPr id="19" name="Égal 20">
                <a:extLst>
                  <a:ext uri="{FF2B5EF4-FFF2-40B4-BE49-F238E27FC236}">
                    <a16:creationId xmlns:a16="http://schemas.microsoft.com/office/drawing/2014/main" id="{1902EE4C-0794-8DC6-DF79-AEB869080C4C}"/>
                  </a:ext>
                </a:extLst>
              </p:cNvPr>
              <p:cNvSpPr/>
              <p:nvPr/>
            </p:nvSpPr>
            <p:spPr>
              <a:xfrm rot="1800152">
                <a:off x="4390664" y="3330079"/>
                <a:ext cx="601884" cy="358816"/>
              </a:xfrm>
              <a:prstGeom prst="mathEqual">
                <a:avLst>
                  <a:gd name="adj1" fmla="val 939"/>
                  <a:gd name="adj2" fmla="val 18211"/>
                </a:avLst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3" name="ZoneTexte 22">
              <a:extLst>
                <a:ext uri="{FF2B5EF4-FFF2-40B4-BE49-F238E27FC236}">
                  <a16:creationId xmlns:a16="http://schemas.microsoft.com/office/drawing/2014/main" id="{F5401813-7313-5BBB-8AF8-7F142BD5F84A}"/>
                </a:ext>
              </a:extLst>
            </p:cNvPr>
            <p:cNvSpPr txBox="1"/>
            <p:nvPr/>
          </p:nvSpPr>
          <p:spPr>
            <a:xfrm>
              <a:off x="620242" y="3818972"/>
              <a:ext cx="1080653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2000" b="1" dirty="0">
                  <a:latin typeface="Calibri" panose="020F0502020204030204" pitchFamily="34" charset="0"/>
                  <a:cs typeface="Calibri" panose="020F0502020204030204" pitchFamily="34" charset="0"/>
                </a:rPr>
                <a:t>Dans un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8723796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820EA7-4BB2-193D-9881-A45E7C2CE9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B1138C3-5A35-E8D2-C51D-701FD5C73E2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Page:83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A73A769-1CB1-C9E0-C112-50891AF7D673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1605E1E-6A58-E62B-2416-2C5042B8C7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4FF8AEDA-938F-57FC-3F79-6F2732EB388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D8714608-71A7-DFEB-C3DA-3C7040ACA4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799" y="1279003"/>
            <a:ext cx="11498488" cy="2274425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46185A1-2794-8691-3EA4-37A52D5125E5}"/>
              </a:ext>
            </a:extLst>
          </p:cNvPr>
          <p:cNvSpPr txBox="1"/>
          <p:nvPr/>
        </p:nvSpPr>
        <p:spPr>
          <a:xfrm>
            <a:off x="7450111" y="1978702"/>
            <a:ext cx="52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ER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6D66F9A-B5AB-7547-068D-360E6530EEC0}"/>
              </a:ext>
            </a:extLst>
          </p:cNvPr>
          <p:cNvSpPr txBox="1"/>
          <p:nvPr/>
        </p:nvSpPr>
        <p:spPr>
          <a:xfrm>
            <a:off x="5571344" y="2416215"/>
            <a:ext cx="52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9A1E0FE5-407A-DB13-4253-FDB7B503597A}"/>
              </a:ext>
            </a:extLst>
          </p:cNvPr>
          <p:cNvSpPr txBox="1"/>
          <p:nvPr/>
        </p:nvSpPr>
        <p:spPr>
          <a:xfrm>
            <a:off x="6920458" y="2416215"/>
            <a:ext cx="5246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GA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BCD8E26-72B2-8B8C-C4CB-2F7BC44684E7}"/>
              </a:ext>
            </a:extLst>
          </p:cNvPr>
          <p:cNvSpPr txBox="1"/>
          <p:nvPr/>
        </p:nvSpPr>
        <p:spPr>
          <a:xfrm>
            <a:off x="5824015" y="2818103"/>
            <a:ext cx="25105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parallélogramme</a:t>
            </a:r>
          </a:p>
        </p:txBody>
      </p:sp>
      <p:sp>
        <p:nvSpPr>
          <p:cNvPr id="15" name="Titre 1">
            <a:extLst>
              <a:ext uri="{FF2B5EF4-FFF2-40B4-BE49-F238E27FC236}">
                <a16:creationId xmlns:a16="http://schemas.microsoft.com/office/drawing/2014/main" id="{21BD0185-60AE-9B27-FB97-14D825912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304" y="318293"/>
            <a:ext cx="10372033" cy="267549"/>
          </a:xfrm>
        </p:spPr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</p:spTree>
    <p:extLst>
      <p:ext uri="{BB962C8B-B14F-4D97-AF65-F5344CB8AC3E}">
        <p14:creationId xmlns:p14="http://schemas.microsoft.com/office/powerpoint/2010/main" val="4283867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Page:83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7DBAEE9-205D-213F-5ECA-C7EC80D0BD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009" y="1162923"/>
            <a:ext cx="11096051" cy="305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dirty="0"/>
              <a:t>Montrer à partir des propriétés de ses côtés, qu’un quadrilatère est ou n’est pas un parallélogramme.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Côtés</a:t>
            </a:r>
            <a:r>
              <a:rPr lang="en-US" dirty="0"/>
              <a:t> </a:t>
            </a:r>
            <a:r>
              <a:rPr lang="en-US" dirty="0" err="1"/>
              <a:t>opposés</a:t>
            </a:r>
            <a:r>
              <a:rPr lang="en-US" dirty="0"/>
              <a:t> </a:t>
            </a:r>
          </a:p>
          <a:p>
            <a:r>
              <a:rPr lang="en-US" dirty="0" err="1"/>
              <a:t>Parallélogramme</a:t>
            </a:r>
            <a:r>
              <a:rPr lang="en-US" dirty="0"/>
              <a:t> </a:t>
            </a:r>
          </a:p>
          <a:p>
            <a:r>
              <a:rPr lang="en-US" dirty="0" err="1"/>
              <a:t>Côtés</a:t>
            </a:r>
            <a:r>
              <a:rPr lang="en-US" dirty="0"/>
              <a:t> </a:t>
            </a:r>
            <a:r>
              <a:rPr lang="en-US" dirty="0" err="1"/>
              <a:t>égaux</a:t>
            </a:r>
            <a:r>
              <a:rPr lang="en-US" dirty="0"/>
              <a:t> </a:t>
            </a:r>
          </a:p>
          <a:p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Comprendre les connecteurs : si (condition) alors (résultat)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Tracer à main levée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 fait que deux côtés soient égaux ne suffit pas pour conclure.. 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E01C1EEA-89E7-8ADA-E1A1-5514E254F6BB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490" y="1725143"/>
            <a:ext cx="11174413" cy="3407714"/>
          </a:xfrm>
        </p:spPr>
      </p:pic>
    </p:spTree>
    <p:extLst>
      <p:ext uri="{BB962C8B-B14F-4D97-AF65-F5344CB8AC3E}">
        <p14:creationId xmlns:p14="http://schemas.microsoft.com/office/powerpoint/2010/main" val="20876795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435947B-6647-7018-FBA3-FC5A282496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411" y="1233867"/>
            <a:ext cx="11091187" cy="3720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5f66ee0-385b-46c7-a466-ca2e8e0b95f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B3D344A149B46A2A2296C9E9D09F8" ma:contentTypeVersion="12" ma:contentTypeDescription="Crée un document." ma:contentTypeScope="" ma:versionID="9d5cd101dbc3f8c74c1967c8f0f0c571">
  <xsd:schema xmlns:xsd="http://www.w3.org/2001/XMLSchema" xmlns:xs="http://www.w3.org/2001/XMLSchema" xmlns:p="http://schemas.microsoft.com/office/2006/metadata/properties" xmlns:ns3="05f66ee0-385b-46c7-a466-ca2e8e0b95fd" targetNamespace="http://schemas.microsoft.com/office/2006/metadata/properties" ma:root="true" ma:fieldsID="b0d95be1a30b29a55b08bf8d590f4c28" ns3:_="">
    <xsd:import namespace="05f66ee0-385b-46c7-a466-ca2e8e0b95fd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SearchProperties" minOccurs="0"/>
                <xsd:element ref="ns3:MediaServiceObjectDetectorVersions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f66ee0-385b-46c7-a466-ca2e8e0b95f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4" nillable="true" ma:displayName="_activity" ma:hidden="true" ma:internalName="_activity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6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4132802-D06E-4651-944C-A3E917C3F8FB}">
  <ds:schemaRefs>
    <ds:schemaRef ds:uri="http://schemas.microsoft.com/office/2006/documentManagement/types"/>
    <ds:schemaRef ds:uri="http://purl.org/dc/terms/"/>
    <ds:schemaRef ds:uri="05f66ee0-385b-46c7-a466-ca2e8e0b95fd"/>
    <ds:schemaRef ds:uri="http://purl.org/dc/elements/1.1/"/>
    <ds:schemaRef ds:uri="http://purl.org/dc/dcmitype/"/>
    <ds:schemaRef ds:uri="http://schemas.openxmlformats.org/package/2006/metadata/core-properties"/>
    <ds:schemaRef ds:uri="http://www.w3.org/XML/1998/namespace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A8A50D6D-6007-435A-A942-A72B3CFA7CB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f66ee0-385b-46c7-a466-ca2e8e0b95f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0C878E6-9651-453E-85B9-792937A84D4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</TotalTime>
  <Words>1854</Words>
  <Application>Microsoft Office PowerPoint</Application>
  <PresentationFormat>Grand écran</PresentationFormat>
  <Paragraphs>223</Paragraphs>
  <Slides>63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63</vt:i4>
      </vt:variant>
    </vt:vector>
  </HeadingPairs>
  <TitlesOfParts>
    <vt:vector size="73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Complétez:</vt:lpstr>
      <vt:lpstr>Voici la réponse :</vt:lpstr>
      <vt:lpstr> Répondez par vrai ou faux</vt:lpstr>
      <vt:lpstr> L’angle opposé à l’angle ∠A est l’angle ∠C . </vt:lpstr>
      <vt:lpstr> Répondez par vrai ou faux:</vt:lpstr>
      <vt:lpstr>Le centre d’un parallélogramme est le milieu de ses diagonales. Les diagonales de ABCD sont AC et BD</vt:lpstr>
      <vt:lpstr>Présentation PowerPoint</vt:lpstr>
      <vt:lpstr>Exprimez vos avis</vt:lpstr>
      <vt:lpstr>A la fin de cette séance, vous serez capables de :</vt:lpstr>
      <vt:lpstr>Présentation PowerPoint</vt:lpstr>
      <vt:lpstr>Démontrer que si ABCD est un quadrilatère  tel que : AB=DC et BC=AD alors ABCD est un parallélogramme .</vt:lpstr>
      <vt:lpstr>Voici la réponse :</vt:lpstr>
      <vt:lpstr>Je vais montrer que si dans un quadrilatère deux côtés opposés sont égaux et parallèles alors c’est un parallélogramme </vt:lpstr>
      <vt:lpstr>Voici les deux propriétés à retenir :</vt:lpstr>
      <vt:lpstr>Présentation PowerPoint</vt:lpstr>
      <vt:lpstr>Je vais utiliser les propriétés précédentes pour résoudre des problèmes comme le suivant:</vt:lpstr>
      <vt:lpstr>Je traduis les données de l’exercice :</vt:lpstr>
      <vt:lpstr>J’utilise les propriétés :</vt:lpstr>
      <vt:lpstr>Je vérifie :</vt:lpstr>
      <vt:lpstr>Je rédige la réponse  :</vt:lpstr>
      <vt:lpstr>Présentation PowerPoint</vt:lpstr>
      <vt:lpstr>Complétez:</vt:lpstr>
      <vt:lpstr>Résultat immédiat de la définition et la propriété d’un parallélogramme  :</vt:lpstr>
      <vt:lpstr>Complétez:</vt:lpstr>
      <vt:lpstr> 𝐕𝐨𝐢𝐜𝐢 𝐥𝐚  𝐫é𝐩𝐨𝐧𝐬𝐞.</vt:lpstr>
      <vt:lpstr>Complétez:</vt:lpstr>
      <vt:lpstr> 𝐕𝐨𝐢𝐜𝐢 𝐥𝐚  𝐫é𝐩𝐨𝐧𝐬𝐞.</vt:lpstr>
      <vt:lpstr>Complétez</vt:lpstr>
      <vt:lpstr> 𝐕𝐨𝐢𝐜𝐢 𝐥𝐚  𝐫é𝐩𝐨𝐧𝐬𝐞.</vt:lpstr>
      <vt:lpstr>Complétez:</vt:lpstr>
      <vt:lpstr> On utilise la propriété précédente .</vt:lpstr>
      <vt:lpstr>Présentation PowerPoint</vt:lpstr>
      <vt:lpstr>Travaillez individuellement puis discutez en binômes vos réponses.</vt:lpstr>
      <vt:lpstr>Prenez la correction sur vos livrets.</vt:lpstr>
      <vt:lpstr>Prenez la correction sur vos livrets.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143</cp:revision>
  <dcterms:created xsi:type="dcterms:W3CDTF">2025-11-03T10:55:47Z</dcterms:created>
  <dcterms:modified xsi:type="dcterms:W3CDTF">2026-03-28T08:47:35Z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0x0101004B5B3D344A149B46A2A2296C9E9D09F8</vt:lpwstr>
  </property>
</Properties>
</file>