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9"/>
  </p:notesMasterIdLst>
  <p:handoutMasterIdLst>
    <p:handoutMasterId r:id="rId50"/>
  </p:handoutMasterIdLst>
  <p:sldIdLst>
    <p:sldId id="2147483553" r:id="rId4"/>
    <p:sldId id="2147483485" r:id="rId5"/>
    <p:sldId id="2147483396" r:id="rId6"/>
    <p:sldId id="2147483552" r:id="rId7"/>
    <p:sldId id="2147483606" r:id="rId8"/>
    <p:sldId id="2147483607" r:id="rId9"/>
    <p:sldId id="2134806507" r:id="rId10"/>
    <p:sldId id="2134806552" r:id="rId11"/>
    <p:sldId id="2134806567" r:id="rId12"/>
    <p:sldId id="2147483581" r:id="rId13"/>
    <p:sldId id="2147483605" r:id="rId14"/>
    <p:sldId id="2147483608" r:id="rId15"/>
    <p:sldId id="2134806558" r:id="rId16"/>
    <p:sldId id="2134806568" r:id="rId17"/>
    <p:sldId id="2134805874" r:id="rId18"/>
    <p:sldId id="2134805878" r:id="rId19"/>
    <p:sldId id="2134806573" r:id="rId20"/>
    <p:sldId id="2147483557" r:id="rId21"/>
    <p:sldId id="2147483598" r:id="rId22"/>
    <p:sldId id="2147483620" r:id="rId23"/>
    <p:sldId id="2147483583" r:id="rId24"/>
    <p:sldId id="2147483621" r:id="rId25"/>
    <p:sldId id="2147483614" r:id="rId26"/>
    <p:sldId id="2147483613" r:id="rId27"/>
    <p:sldId id="2147483619" r:id="rId28"/>
    <p:sldId id="2134806108" r:id="rId29"/>
    <p:sldId id="2147483610" r:id="rId30"/>
    <p:sldId id="2147483584" r:id="rId31"/>
    <p:sldId id="2147483559" r:id="rId32"/>
    <p:sldId id="2147483585" r:id="rId33"/>
    <p:sldId id="2147483611" r:id="rId34"/>
    <p:sldId id="2147483571" r:id="rId35"/>
    <p:sldId id="2147483612" r:id="rId36"/>
    <p:sldId id="2134806577" r:id="rId37"/>
    <p:sldId id="2134806551" r:id="rId38"/>
    <p:sldId id="2147483615" r:id="rId39"/>
    <p:sldId id="2147483617" r:id="rId40"/>
    <p:sldId id="2147483618" r:id="rId41"/>
    <p:sldId id="2134806579" r:id="rId42"/>
    <p:sldId id="2134806088" r:id="rId43"/>
    <p:sldId id="2134806580" r:id="rId44"/>
    <p:sldId id="2134806582" r:id="rId45"/>
    <p:sldId id="2134806536" r:id="rId46"/>
    <p:sldId id="2134806535" r:id="rId47"/>
    <p:sldId id="2134806584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606"/>
            <p14:sldId id="2147483607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Activité rituelle" id="{79315A69-A635-48A2-B9BA-98FE67B817D4}">
          <p14:sldIdLst>
            <p14:sldId id="2134806567"/>
            <p14:sldId id="2147483581"/>
            <p14:sldId id="2147483605"/>
            <p14:sldId id="2147483608"/>
            <p14:sldId id="2134806558"/>
          </p14:sldIdLst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98"/>
            <p14:sldId id="2147483620"/>
            <p14:sldId id="2147483583"/>
            <p14:sldId id="2147483621"/>
            <p14:sldId id="2147483614"/>
            <p14:sldId id="2147483613"/>
            <p14:sldId id="2147483619"/>
            <p14:sldId id="2134806108"/>
            <p14:sldId id="2147483610"/>
            <p14:sldId id="2147483584"/>
            <p14:sldId id="2147483559"/>
            <p14:sldId id="2147483585"/>
            <p14:sldId id="2147483611"/>
            <p14:sldId id="2147483571"/>
            <p14:sldId id="2147483612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615"/>
            <p14:sldId id="2147483617"/>
            <p14:sldId id="214748361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8F0"/>
    <a:srgbClr val="AB20B6"/>
    <a:srgbClr val="DC94DE"/>
    <a:srgbClr val="166EC9"/>
    <a:srgbClr val="D44E5F"/>
    <a:srgbClr val="0040C0"/>
    <a:srgbClr val="5FADE4"/>
    <a:srgbClr val="FF6565"/>
    <a:srgbClr val="B27096"/>
    <a:srgbClr val="FDDF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90" autoAdjust="0"/>
  </p:normalViewPr>
  <p:slideViewPr>
    <p:cSldViewPr snapToGrid="0">
      <p:cViewPr varScale="1">
        <p:scale>
          <a:sx n="71" d="100"/>
          <a:sy n="71" d="100"/>
        </p:scale>
        <p:origin x="24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9BC7B-730C-9E0A-F21E-C364985F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EE56A-87BA-FD86-4A14-80E787A2E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DE6A9-9B9E-B8EE-CC93-90DFAD3A8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CBE8A-F53E-A0C5-7DF2-D57E5CFBF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9898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7961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54183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7651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81089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99176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8.png"/><Relationship Id="rId7" Type="http://schemas.openxmlformats.org/officeDocument/2006/relationships/image" Target="../media/image57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0.png"/><Relationship Id="rId5" Type="http://schemas.openxmlformats.org/officeDocument/2006/relationships/image" Target="../media/image550.png"/><Relationship Id="rId4" Type="http://schemas.openxmlformats.org/officeDocument/2006/relationships/image" Target="../media/image57.png"/><Relationship Id="rId9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8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40.png"/><Relationship Id="rId4" Type="http://schemas.openxmlformats.org/officeDocument/2006/relationships/image" Target="../media/image8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3.pn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2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Résolution de problèmes 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9</a:t>
              </a: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Résoudre un pattern algébrique 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223;p26">
            <a:extLst>
              <a:ext uri="{FF2B5EF4-FFF2-40B4-BE49-F238E27FC236}">
                <a16:creationId xmlns:a16="http://schemas.microsoft.com/office/drawing/2014/main" id="{AA94A42D-322F-2BBE-341E-7B749BD01420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731;p98">
            <a:extLst>
              <a:ext uri="{FF2B5EF4-FFF2-40B4-BE49-F238E27FC236}">
                <a16:creationId xmlns:a16="http://schemas.microsoft.com/office/drawing/2014/main" id="{B047E3D4-9306-AD02-90C6-78E3D8B4F376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738;p98">
            <a:extLst>
              <a:ext uri="{FF2B5EF4-FFF2-40B4-BE49-F238E27FC236}">
                <a16:creationId xmlns:a16="http://schemas.microsoft.com/office/drawing/2014/main" id="{E517BC8D-D8A4-EB44-4384-9537563B7DB5}"/>
              </a:ext>
            </a:extLst>
          </p:cNvPr>
          <p:cNvSpPr txBox="1"/>
          <p:nvPr/>
        </p:nvSpPr>
        <p:spPr>
          <a:xfrm>
            <a:off x="8233031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Google Shape;743;p98">
            <a:extLst>
              <a:ext uri="{FF2B5EF4-FFF2-40B4-BE49-F238E27FC236}">
                <a16:creationId xmlns:a16="http://schemas.microsoft.com/office/drawing/2014/main" id="{DCC068AA-6941-4E94-229D-A7EA3CF7713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139945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Google Shape;744;p98">
            <a:extLst>
              <a:ext uri="{FF2B5EF4-FFF2-40B4-BE49-F238E27FC236}">
                <a16:creationId xmlns:a16="http://schemas.microsoft.com/office/drawing/2014/main" id="{10FDC675-0BAA-05E5-D00B-A6F6448712D0}"/>
              </a:ext>
            </a:extLst>
          </p:cNvPr>
          <p:cNvSpPr txBox="1"/>
          <p:nvPr/>
        </p:nvSpPr>
        <p:spPr>
          <a:xfrm>
            <a:off x="8300981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745;p98">
            <a:extLst>
              <a:ext uri="{FF2B5EF4-FFF2-40B4-BE49-F238E27FC236}">
                <a16:creationId xmlns:a16="http://schemas.microsoft.com/office/drawing/2014/main" id="{0CA0538E-CD65-C2E7-C7C4-E603C767EEC9}"/>
              </a:ext>
            </a:extLst>
          </p:cNvPr>
          <p:cNvSpPr txBox="1"/>
          <p:nvPr/>
        </p:nvSpPr>
        <p:spPr>
          <a:xfrm>
            <a:off x="8404379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4ADF782-1770-D75D-7635-7F2B21139A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42" y="3262955"/>
            <a:ext cx="4779009" cy="318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A02B-43DF-3C3C-6CDF-C62C8D3B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DF1734C-C833-280F-D596-4D2EE7907BA4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Calculez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46B1701-CBD8-8055-7838-60940A09C069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C4428C-9D31-4655-8D16-34B136F07F7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30913A2-C00C-F476-D75B-D4DC54F9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51F805F7-E410-4030-825A-960999B90748}"/>
                  </a:ext>
                </a:extLst>
              </p:cNvPr>
              <p:cNvSpPr txBox="1"/>
              <p:nvPr/>
            </p:nvSpPr>
            <p:spPr>
              <a:xfrm>
                <a:off x="3929974" y="2684835"/>
                <a:ext cx="29182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DZ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51F805F7-E410-4030-825A-960999B90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974" y="2684835"/>
                <a:ext cx="291829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0A748A2F-8584-ADE3-58D3-5E898F0E2836}"/>
              </a:ext>
            </a:extLst>
          </p:cNvPr>
          <p:cNvSpPr/>
          <p:nvPr/>
        </p:nvSpPr>
        <p:spPr>
          <a:xfrm>
            <a:off x="660438" y="1717387"/>
            <a:ext cx="11021962" cy="32048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ACE3FE1-7CDC-90E8-52A1-3458DA3212FE}"/>
              </a:ext>
            </a:extLst>
          </p:cNvPr>
          <p:cNvSpPr txBox="1"/>
          <p:nvPr/>
        </p:nvSpPr>
        <p:spPr>
          <a:xfrm>
            <a:off x="818350" y="1793299"/>
            <a:ext cx="2341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Calculer</a:t>
            </a:r>
          </a:p>
        </p:txBody>
      </p:sp>
    </p:spTree>
    <p:extLst>
      <p:ext uri="{BB962C8B-B14F-4D97-AF65-F5344CB8AC3E}">
        <p14:creationId xmlns:p14="http://schemas.microsoft.com/office/powerpoint/2010/main" val="1984658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19943799-70EC-CB15-AF47-3EE952F078B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justifie la réponse.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4A91A98-0214-20E3-12D5-BEAAE4FC3986}"/>
                  </a:ext>
                </a:extLst>
              </p:cNvPr>
              <p:cNvSpPr txBox="1"/>
              <p:nvPr/>
            </p:nvSpPr>
            <p:spPr>
              <a:xfrm>
                <a:off x="4996258" y="3287672"/>
                <a:ext cx="4484451" cy="5232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=</m:t>
                      </m:r>
                      <m:r>
                        <a:rPr lang="ar-DZ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ar-DZ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ar-DZ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4A91A98-0214-20E3-12D5-BEAAE4FC39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6258" y="3287672"/>
                <a:ext cx="4484451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EBBBCB06-3655-5F1B-EFF8-0651746F4757}"/>
                  </a:ext>
                </a:extLst>
              </p:cNvPr>
              <p:cNvSpPr txBox="1"/>
              <p:nvPr/>
            </p:nvSpPr>
            <p:spPr>
              <a:xfrm>
                <a:off x="4992479" y="3921903"/>
                <a:ext cx="4484451" cy="5232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800" dirty="0">
                    <a:ea typeface="Cambria Math" panose="020405030504060302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fr-F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ar-D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16</m:t>
                    </m:r>
                    <m:r>
                      <a:rPr lang="fr-F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ar-D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ar-D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ar-D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32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EBBBCB06-3655-5F1B-EFF8-0651746F47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2479" y="3921903"/>
                <a:ext cx="448445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D9847D1-4E56-3787-F292-33914435A0BF}"/>
                  </a:ext>
                </a:extLst>
              </p:cNvPr>
              <p:cNvSpPr txBox="1"/>
              <p:nvPr/>
            </p:nvSpPr>
            <p:spPr>
              <a:xfrm>
                <a:off x="5787736" y="2706901"/>
                <a:ext cx="290149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ar-DZ" sz="28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ar-DZ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ar-DZ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ar-DZ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ar-DZ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D9847D1-4E56-3787-F292-33914435A0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736" y="2706901"/>
                <a:ext cx="2901496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836CAD1-9389-FB34-553A-84628965FC24}"/>
                  </a:ext>
                </a:extLst>
              </p:cNvPr>
              <p:cNvSpPr txBox="1"/>
              <p:nvPr/>
            </p:nvSpPr>
            <p:spPr>
              <a:xfrm>
                <a:off x="3929974" y="2684835"/>
                <a:ext cx="29182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DZ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836CAD1-9389-FB34-553A-84628965FC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974" y="2684835"/>
                <a:ext cx="2918298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2F596744-2B4A-72C6-C9FD-9C3E8388CC0A}"/>
              </a:ext>
            </a:extLst>
          </p:cNvPr>
          <p:cNvSpPr/>
          <p:nvPr/>
        </p:nvSpPr>
        <p:spPr>
          <a:xfrm>
            <a:off x="660438" y="1717387"/>
            <a:ext cx="11021962" cy="32048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826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C</a:t>
            </a:r>
            <a:r>
              <a:rPr lang="fr-FR" b="1" dirty="0" err="1">
                <a:solidFill>
                  <a:schemeClr val="bg1">
                    <a:lumMod val="65000"/>
                  </a:schemeClr>
                </a:solidFill>
              </a:rPr>
              <a:t>alculez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685" y="1887167"/>
            <a:ext cx="11566188" cy="170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307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2200440" y="1662806"/>
                <a:ext cx="1280179" cy="468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0440" y="1662806"/>
                <a:ext cx="1280179" cy="4680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2200439" y="2318217"/>
                <a:ext cx="1280179" cy="468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0439" y="2318217"/>
                <a:ext cx="1280179" cy="4680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2200439" y="2973628"/>
                <a:ext cx="1280179" cy="468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0439" y="2973628"/>
                <a:ext cx="1280179" cy="4680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2200439" y="3629039"/>
                <a:ext cx="1280179" cy="468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0439" y="3629039"/>
                <a:ext cx="1280179" cy="4680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2200439" y="4284450"/>
                <a:ext cx="1280179" cy="468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0439" y="4284450"/>
                <a:ext cx="1280179" cy="4680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2200440" y="4939863"/>
                <a:ext cx="1280179" cy="468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0440" y="4939863"/>
                <a:ext cx="1280179" cy="4680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4342898-86A4-CC22-9F7D-A3B05EA520EB}"/>
                  </a:ext>
                </a:extLst>
              </p:cNvPr>
              <p:cNvSpPr txBox="1"/>
              <p:nvPr/>
            </p:nvSpPr>
            <p:spPr>
              <a:xfrm>
                <a:off x="3165986" y="1684137"/>
                <a:ext cx="629263" cy="468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4342898-86A4-CC22-9F7D-A3B05EA520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5986" y="1684137"/>
                <a:ext cx="629263" cy="4680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612EE45-61E8-237F-D569-1BB84D463965}"/>
                  </a:ext>
                </a:extLst>
              </p:cNvPr>
              <p:cNvSpPr txBox="1"/>
              <p:nvPr/>
            </p:nvSpPr>
            <p:spPr>
              <a:xfrm>
                <a:off x="3269224" y="2296886"/>
                <a:ext cx="422786" cy="468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612EE45-61E8-237F-D569-1BB84D4639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9224" y="2296886"/>
                <a:ext cx="422786" cy="46800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59E1855C-F5B9-916C-AE12-7DE369FDC004}"/>
                  </a:ext>
                </a:extLst>
              </p:cNvPr>
              <p:cNvSpPr txBox="1"/>
              <p:nvPr/>
            </p:nvSpPr>
            <p:spPr>
              <a:xfrm>
                <a:off x="3151237" y="2984115"/>
                <a:ext cx="658760" cy="468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59E1855C-F5B9-916C-AE12-7DE369FDC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1237" y="2984115"/>
                <a:ext cx="658760" cy="46800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74925AB0-B127-194E-FBCD-DFFD6CE0CF31}"/>
                  </a:ext>
                </a:extLst>
              </p:cNvPr>
              <p:cNvSpPr txBox="1"/>
              <p:nvPr/>
            </p:nvSpPr>
            <p:spPr>
              <a:xfrm>
                <a:off x="3205314" y="3629039"/>
                <a:ext cx="550605" cy="468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74925AB0-B127-194E-FBCD-DFFD6CE0CF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5314" y="3629039"/>
                <a:ext cx="550605" cy="46800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475479A2-AF6C-1B55-E229-494BC8EB1F41}"/>
                  </a:ext>
                </a:extLst>
              </p:cNvPr>
              <p:cNvSpPr txBox="1"/>
              <p:nvPr/>
            </p:nvSpPr>
            <p:spPr>
              <a:xfrm>
                <a:off x="3087327" y="4284450"/>
                <a:ext cx="668592" cy="468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475479A2-AF6C-1B55-E229-494BC8EB1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327" y="4284450"/>
                <a:ext cx="668592" cy="46800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7E0C6843-1355-DCE3-E9AB-66D97DA28260}"/>
                  </a:ext>
                </a:extLst>
              </p:cNvPr>
              <p:cNvSpPr txBox="1"/>
              <p:nvPr/>
            </p:nvSpPr>
            <p:spPr>
              <a:xfrm>
                <a:off x="3043082" y="4939863"/>
                <a:ext cx="727587" cy="468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32</m:t>
                      </m:r>
                    </m:oMath>
                  </m:oMathPara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7E0C6843-1355-DCE3-E9AB-66D97DA28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082" y="4939863"/>
                <a:ext cx="727587" cy="46800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4" grpId="0" animBg="1"/>
      <p:bldP spid="15" grpId="0" animBg="1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votre avis?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526555" y="1634889"/>
            <a:ext cx="6699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À votre avis, Combien  de jetons dans le rang 1000?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625987" y="4523251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(1)</a:t>
            </a:r>
            <a:endParaRPr lang="en-US" dirty="0"/>
          </a:p>
        </p:txBody>
      </p:sp>
      <p:sp>
        <p:nvSpPr>
          <p:cNvPr id="16" name="ZoneTexte 15"/>
          <p:cNvSpPr txBox="1"/>
          <p:nvPr/>
        </p:nvSpPr>
        <p:spPr>
          <a:xfrm>
            <a:off x="2305180" y="4523251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(2)</a:t>
            </a:r>
            <a:endParaRPr lang="en-US" dirty="0"/>
          </a:p>
        </p:txBody>
      </p:sp>
      <p:sp>
        <p:nvSpPr>
          <p:cNvPr id="17" name="ZoneTexte 16"/>
          <p:cNvSpPr txBox="1"/>
          <p:nvPr/>
        </p:nvSpPr>
        <p:spPr>
          <a:xfrm>
            <a:off x="4222531" y="4523251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(3)</a:t>
            </a:r>
            <a:endParaRPr lang="en-US" dirty="0"/>
          </a:p>
        </p:txBody>
      </p:sp>
      <p:sp>
        <p:nvSpPr>
          <p:cNvPr id="18" name="ZoneTexte 17"/>
          <p:cNvSpPr txBox="1"/>
          <p:nvPr/>
        </p:nvSpPr>
        <p:spPr>
          <a:xfrm>
            <a:off x="6361992" y="4529844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(4)</a:t>
            </a:r>
            <a:endParaRPr lang="en-US" dirty="0"/>
          </a:p>
        </p:txBody>
      </p:sp>
      <p:sp>
        <p:nvSpPr>
          <p:cNvPr id="13" name="ZoneTexte 12"/>
          <p:cNvSpPr txBox="1"/>
          <p:nvPr/>
        </p:nvSpPr>
        <p:spPr>
          <a:xfrm>
            <a:off x="7437162" y="3551335"/>
            <a:ext cx="1671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/>
              <a:t>………………………</a:t>
            </a:r>
            <a:endParaRPr lang="en-US" dirty="0"/>
          </a:p>
        </p:txBody>
      </p:sp>
      <p:sp>
        <p:nvSpPr>
          <p:cNvPr id="19" name="ZoneTexte 18"/>
          <p:cNvSpPr txBox="1"/>
          <p:nvPr/>
        </p:nvSpPr>
        <p:spPr>
          <a:xfrm>
            <a:off x="10418804" y="4338585"/>
            <a:ext cx="865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/>
              <a:t>(1000)</a:t>
            </a:r>
            <a:endParaRPr lang="en-US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ACAF1C3-35C2-4328-B008-37064A983B78}"/>
              </a:ext>
            </a:extLst>
          </p:cNvPr>
          <p:cNvSpPr txBox="1"/>
          <p:nvPr/>
        </p:nvSpPr>
        <p:spPr>
          <a:xfrm>
            <a:off x="9478826" y="3537110"/>
            <a:ext cx="2133082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/>
              <a:t>?</a:t>
            </a:r>
            <a:endParaRPr lang="en-US" sz="2400" b="1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F0400DA7-3D73-F0D2-EB34-F81D43079BE1}"/>
              </a:ext>
            </a:extLst>
          </p:cNvPr>
          <p:cNvSpPr/>
          <p:nvPr/>
        </p:nvSpPr>
        <p:spPr>
          <a:xfrm>
            <a:off x="692113" y="3558876"/>
            <a:ext cx="321013" cy="321013"/>
          </a:xfrm>
          <a:prstGeom prst="ellipse">
            <a:avLst/>
          </a:prstGeom>
          <a:solidFill>
            <a:srgbClr val="D44E5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2114AD5E-C378-BAA1-9E53-A641F5A98186}"/>
              </a:ext>
            </a:extLst>
          </p:cNvPr>
          <p:cNvGrpSpPr/>
          <p:nvPr/>
        </p:nvGrpSpPr>
        <p:grpSpPr>
          <a:xfrm>
            <a:off x="2123399" y="3517655"/>
            <a:ext cx="678128" cy="680936"/>
            <a:chOff x="2611246" y="5106623"/>
            <a:chExt cx="678128" cy="680936"/>
          </a:xfrm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83E8E7B3-342D-59E1-7DD4-E210490E2705}"/>
                </a:ext>
              </a:extLst>
            </p:cNvPr>
            <p:cNvSpPr/>
            <p:nvPr/>
          </p:nvSpPr>
          <p:spPr>
            <a:xfrm>
              <a:off x="2968361" y="5106624"/>
              <a:ext cx="321013" cy="321013"/>
            </a:xfrm>
            <a:prstGeom prst="ellipse">
              <a:avLst/>
            </a:prstGeom>
            <a:solidFill>
              <a:srgbClr val="166EC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b="1"/>
            </a:p>
          </p:txBody>
        </p: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2F94C4D3-9166-51EA-068B-2454EA0CCFBE}"/>
                </a:ext>
              </a:extLst>
            </p:cNvPr>
            <p:cNvSpPr/>
            <p:nvPr/>
          </p:nvSpPr>
          <p:spPr>
            <a:xfrm>
              <a:off x="2968361" y="5466546"/>
              <a:ext cx="321013" cy="321013"/>
            </a:xfrm>
            <a:prstGeom prst="ellipse">
              <a:avLst/>
            </a:prstGeom>
            <a:solidFill>
              <a:srgbClr val="166EC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b="1"/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32615A2B-D77F-0C7B-2AC5-EA637D177598}"/>
                </a:ext>
              </a:extLst>
            </p:cNvPr>
            <p:cNvSpPr/>
            <p:nvPr/>
          </p:nvSpPr>
          <p:spPr>
            <a:xfrm>
              <a:off x="2611246" y="5106623"/>
              <a:ext cx="321013" cy="321013"/>
            </a:xfrm>
            <a:prstGeom prst="ellipse">
              <a:avLst/>
            </a:prstGeom>
            <a:solidFill>
              <a:srgbClr val="D44E5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b="1"/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C345EE74-2D05-865C-9ABC-62E64352FF0D}"/>
              </a:ext>
            </a:extLst>
          </p:cNvPr>
          <p:cNvGrpSpPr/>
          <p:nvPr/>
        </p:nvGrpSpPr>
        <p:grpSpPr>
          <a:xfrm>
            <a:off x="3765778" y="3537110"/>
            <a:ext cx="1016787" cy="680936"/>
            <a:chOff x="4770786" y="5106624"/>
            <a:chExt cx="1016787" cy="680936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1344CED8-AA0F-2837-4A7F-E15ED5FDDF06}"/>
                </a:ext>
              </a:extLst>
            </p:cNvPr>
            <p:cNvSpPr/>
            <p:nvPr/>
          </p:nvSpPr>
          <p:spPr>
            <a:xfrm>
              <a:off x="5127901" y="5106624"/>
              <a:ext cx="321013" cy="321013"/>
            </a:xfrm>
            <a:prstGeom prst="ellipse">
              <a:avLst/>
            </a:prstGeom>
            <a:solidFill>
              <a:srgbClr val="166EC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7638925D-5637-D806-087C-28CF42B94E54}"/>
                </a:ext>
              </a:extLst>
            </p:cNvPr>
            <p:cNvSpPr/>
            <p:nvPr/>
          </p:nvSpPr>
          <p:spPr>
            <a:xfrm>
              <a:off x="5127901" y="5466547"/>
              <a:ext cx="321013" cy="321013"/>
            </a:xfrm>
            <a:prstGeom prst="ellipse">
              <a:avLst/>
            </a:prstGeom>
            <a:solidFill>
              <a:srgbClr val="166EC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4480A75-6764-CFE3-5E67-A94B064CCDDB}"/>
                </a:ext>
              </a:extLst>
            </p:cNvPr>
            <p:cNvSpPr/>
            <p:nvPr/>
          </p:nvSpPr>
          <p:spPr>
            <a:xfrm>
              <a:off x="4770786" y="5113721"/>
              <a:ext cx="321013" cy="321013"/>
            </a:xfrm>
            <a:prstGeom prst="ellipse">
              <a:avLst/>
            </a:prstGeom>
            <a:solidFill>
              <a:srgbClr val="D44E5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82C2C666-3761-4A44-A074-6F3A9594C114}"/>
                </a:ext>
              </a:extLst>
            </p:cNvPr>
            <p:cNvSpPr/>
            <p:nvPr/>
          </p:nvSpPr>
          <p:spPr>
            <a:xfrm>
              <a:off x="5466560" y="5106624"/>
              <a:ext cx="321013" cy="321013"/>
            </a:xfrm>
            <a:prstGeom prst="ellipse">
              <a:avLst/>
            </a:prstGeom>
            <a:solidFill>
              <a:srgbClr val="166EC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BAEAB198-1CEE-7DA4-5D0C-A637BB3EE503}"/>
                </a:ext>
              </a:extLst>
            </p:cNvPr>
            <p:cNvSpPr/>
            <p:nvPr/>
          </p:nvSpPr>
          <p:spPr>
            <a:xfrm>
              <a:off x="5466560" y="5466547"/>
              <a:ext cx="321013" cy="321013"/>
            </a:xfrm>
            <a:prstGeom prst="ellipse">
              <a:avLst/>
            </a:prstGeom>
            <a:solidFill>
              <a:srgbClr val="166EC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92DE972A-38CB-C6E5-0C05-32E78ED79673}"/>
              </a:ext>
            </a:extLst>
          </p:cNvPr>
          <p:cNvGrpSpPr/>
          <p:nvPr/>
        </p:nvGrpSpPr>
        <p:grpSpPr>
          <a:xfrm>
            <a:off x="5700201" y="3517655"/>
            <a:ext cx="1366982" cy="680936"/>
            <a:chOff x="7063248" y="5106624"/>
            <a:chExt cx="1366982" cy="680936"/>
          </a:xfrm>
        </p:grpSpPr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7E788FD8-943A-D68B-140B-7545D5C98155}"/>
                </a:ext>
              </a:extLst>
            </p:cNvPr>
            <p:cNvSpPr/>
            <p:nvPr/>
          </p:nvSpPr>
          <p:spPr>
            <a:xfrm>
              <a:off x="7420363" y="5106624"/>
              <a:ext cx="321013" cy="321013"/>
            </a:xfrm>
            <a:prstGeom prst="ellipse">
              <a:avLst/>
            </a:prstGeom>
            <a:solidFill>
              <a:srgbClr val="166EC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F8DCE64D-1F74-809F-F5DF-C0664EC66B13}"/>
                </a:ext>
              </a:extLst>
            </p:cNvPr>
            <p:cNvSpPr/>
            <p:nvPr/>
          </p:nvSpPr>
          <p:spPr>
            <a:xfrm>
              <a:off x="7420363" y="5466547"/>
              <a:ext cx="321013" cy="321013"/>
            </a:xfrm>
            <a:prstGeom prst="ellipse">
              <a:avLst/>
            </a:prstGeom>
            <a:solidFill>
              <a:srgbClr val="166EC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6FBE2671-3A75-E408-D34D-F00BDEED7D54}"/>
                </a:ext>
              </a:extLst>
            </p:cNvPr>
            <p:cNvSpPr/>
            <p:nvPr/>
          </p:nvSpPr>
          <p:spPr>
            <a:xfrm>
              <a:off x="7063248" y="5113721"/>
              <a:ext cx="321013" cy="321013"/>
            </a:xfrm>
            <a:prstGeom prst="ellipse">
              <a:avLst/>
            </a:prstGeom>
            <a:solidFill>
              <a:srgbClr val="D44E5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D09CFC87-F134-3937-EA77-E1BEC8A221C7}"/>
                </a:ext>
              </a:extLst>
            </p:cNvPr>
            <p:cNvSpPr/>
            <p:nvPr/>
          </p:nvSpPr>
          <p:spPr>
            <a:xfrm>
              <a:off x="7759022" y="5106624"/>
              <a:ext cx="321013" cy="321013"/>
            </a:xfrm>
            <a:prstGeom prst="ellipse">
              <a:avLst/>
            </a:prstGeom>
            <a:solidFill>
              <a:srgbClr val="166EC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D1D7F6A5-C50B-59B3-534F-50613B8B8EB8}"/>
                </a:ext>
              </a:extLst>
            </p:cNvPr>
            <p:cNvSpPr/>
            <p:nvPr/>
          </p:nvSpPr>
          <p:spPr>
            <a:xfrm>
              <a:off x="7759022" y="5466547"/>
              <a:ext cx="321013" cy="321013"/>
            </a:xfrm>
            <a:prstGeom prst="ellipse">
              <a:avLst/>
            </a:prstGeom>
            <a:solidFill>
              <a:srgbClr val="166EC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731B0148-FC2C-7EF7-840A-03CCD0411505}"/>
                </a:ext>
              </a:extLst>
            </p:cNvPr>
            <p:cNvSpPr/>
            <p:nvPr/>
          </p:nvSpPr>
          <p:spPr>
            <a:xfrm>
              <a:off x="8109217" y="5106624"/>
              <a:ext cx="321013" cy="321013"/>
            </a:xfrm>
            <a:prstGeom prst="ellipse">
              <a:avLst/>
            </a:prstGeom>
            <a:solidFill>
              <a:srgbClr val="166EC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2494CD91-8A16-454C-A5C1-35FB98F53202}"/>
                </a:ext>
              </a:extLst>
            </p:cNvPr>
            <p:cNvSpPr/>
            <p:nvPr/>
          </p:nvSpPr>
          <p:spPr>
            <a:xfrm>
              <a:off x="8109217" y="5466547"/>
              <a:ext cx="321013" cy="321013"/>
            </a:xfrm>
            <a:prstGeom prst="ellipse">
              <a:avLst/>
            </a:prstGeom>
            <a:solidFill>
              <a:srgbClr val="166EC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871031" y="3023554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459567" y="3079855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Résoudre un pattern algébrique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Je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vous montre comment je résous un pattern algébrique: je reconnais l’unité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882792" y="65778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 et</a:t>
            </a:r>
            <a:r>
              <a:rPr kumimoji="0" lang="fr-FR" sz="1400" b="0" i="1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utilise le tableau pour explique le motif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796" y="1058881"/>
            <a:ext cx="10217408" cy="310502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35021" y="5459735"/>
            <a:ext cx="5262664" cy="9194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Je cherche à compter le nombre de lettres V dans à n’importe quelle ligne</a:t>
            </a:r>
            <a:endParaRPr lang="en-US" sz="2400" dirty="0"/>
          </a:p>
        </p:txBody>
      </p:sp>
      <p:cxnSp>
        <p:nvCxnSpPr>
          <p:cNvPr id="7" name="Connecteur droit avec flèche 6"/>
          <p:cNvCxnSpPr>
            <a:cxnSpLocks/>
          </p:cNvCxnSpPr>
          <p:nvPr/>
        </p:nvCxnSpPr>
        <p:spPr>
          <a:xfrm>
            <a:off x="6096000" y="5919435"/>
            <a:ext cx="1365115" cy="0"/>
          </a:xfrm>
          <a:prstGeom prst="straightConnector1">
            <a:avLst/>
          </a:prstGeom>
          <a:ln w="7620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7759430" y="5664046"/>
            <a:ext cx="3648076" cy="510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fr-FR" dirty="0"/>
              <a:t> l’unité est : </a:t>
            </a:r>
            <a:r>
              <a:rPr lang="fr-FR" dirty="0">
                <a:solidFill>
                  <a:schemeClr val="accent4"/>
                </a:solidFill>
              </a:rPr>
              <a:t>La lettre  </a:t>
            </a:r>
            <a:r>
              <a:rPr lang="fr-FR" dirty="0"/>
              <a:t>V</a:t>
            </a:r>
            <a:endParaRPr lang="en-US" dirty="0"/>
          </a:p>
        </p:txBody>
      </p:sp>
      <p:sp>
        <p:nvSpPr>
          <p:cNvPr id="11" name="ZoneTexte 10"/>
          <p:cNvSpPr txBox="1"/>
          <p:nvPr/>
        </p:nvSpPr>
        <p:spPr>
          <a:xfrm>
            <a:off x="535021" y="4580989"/>
            <a:ext cx="3932869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1) Je reconnais l’unité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7B88AA9-7F96-569E-2340-0FCB401A6438}"/>
              </a:ext>
            </a:extLst>
          </p:cNvPr>
          <p:cNvSpPr txBox="1"/>
          <p:nvPr/>
        </p:nvSpPr>
        <p:spPr>
          <a:xfrm>
            <a:off x="1001945" y="149126"/>
            <a:ext cx="10307263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711201" y="55510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13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96947" y="192413"/>
            <a:ext cx="10257548" cy="4755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Je dessine l’élément suivant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082" y="2664991"/>
            <a:ext cx="3610061" cy="388654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5429654" y="3761348"/>
            <a:ext cx="1332690" cy="408623"/>
          </a:xfrm>
          <a:prstGeom prst="roundRect">
            <a:avLst/>
          </a:prstGeom>
          <a:gradFill flip="none" rotWithShape="1">
            <a:gsLst>
              <a:gs pos="0">
                <a:srgbClr val="DC94DE">
                  <a:tint val="66000"/>
                  <a:satMod val="160000"/>
                </a:srgbClr>
              </a:gs>
              <a:gs pos="50000">
                <a:srgbClr val="DC94DE">
                  <a:tint val="44500"/>
                  <a:satMod val="160000"/>
                </a:srgbClr>
              </a:gs>
              <a:gs pos="100000">
                <a:srgbClr val="DC94DE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AB20B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Ligne n° 2:                             </a:t>
            </a:r>
            <a:endParaRPr lang="en-US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8200" y="4233466"/>
            <a:ext cx="2720576" cy="693480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9445" y="3685445"/>
            <a:ext cx="2899331" cy="518205"/>
          </a:xfrm>
          <a:prstGeom prst="rect">
            <a:avLst/>
          </a:prstGeom>
        </p:spPr>
      </p:pic>
      <p:sp>
        <p:nvSpPr>
          <p:cNvPr id="21" name="ZoneTexte 20"/>
          <p:cNvSpPr txBox="1"/>
          <p:nvPr/>
        </p:nvSpPr>
        <p:spPr>
          <a:xfrm>
            <a:off x="5429654" y="3160835"/>
            <a:ext cx="1332690" cy="408623"/>
          </a:xfrm>
          <a:prstGeom prst="roundRect">
            <a:avLst/>
          </a:prstGeom>
          <a:gradFill flip="none" rotWithShape="1">
            <a:gsLst>
              <a:gs pos="0">
                <a:srgbClr val="DC94DE">
                  <a:tint val="66000"/>
                  <a:satMod val="160000"/>
                </a:srgbClr>
              </a:gs>
              <a:gs pos="50000">
                <a:srgbClr val="DC94DE">
                  <a:tint val="44500"/>
                  <a:satMod val="160000"/>
                </a:srgbClr>
              </a:gs>
              <a:gs pos="100000">
                <a:srgbClr val="DC94DE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AB20B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Ligne n° 3: </a:t>
            </a:r>
            <a:endParaRPr lang="en-US" dirty="0"/>
          </a:p>
        </p:txBody>
      </p:sp>
      <p:sp>
        <p:nvSpPr>
          <p:cNvPr id="22" name="ZoneTexte 21"/>
          <p:cNvSpPr txBox="1"/>
          <p:nvPr/>
        </p:nvSpPr>
        <p:spPr>
          <a:xfrm>
            <a:off x="5429655" y="4361862"/>
            <a:ext cx="1332690" cy="408623"/>
          </a:xfrm>
          <a:prstGeom prst="roundRect">
            <a:avLst/>
          </a:prstGeom>
          <a:gradFill flip="none" rotWithShape="1">
            <a:gsLst>
              <a:gs pos="0">
                <a:srgbClr val="DC94DE">
                  <a:tint val="66000"/>
                  <a:satMod val="160000"/>
                </a:srgbClr>
              </a:gs>
              <a:gs pos="50000">
                <a:srgbClr val="DC94DE">
                  <a:tint val="44500"/>
                  <a:satMod val="160000"/>
                </a:srgbClr>
              </a:gs>
              <a:gs pos="100000">
                <a:srgbClr val="DC94DE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AB20B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Ligne n° 1:</a:t>
            </a:r>
            <a:endParaRPr lang="en-US" dirty="0"/>
          </a:p>
        </p:txBody>
      </p:sp>
      <p:sp>
        <p:nvSpPr>
          <p:cNvPr id="23" name="ZoneTexte 22"/>
          <p:cNvSpPr txBox="1"/>
          <p:nvPr/>
        </p:nvSpPr>
        <p:spPr>
          <a:xfrm>
            <a:off x="5429655" y="2560322"/>
            <a:ext cx="1332689" cy="408623"/>
          </a:xfrm>
          <a:prstGeom prst="roundRect">
            <a:avLst/>
          </a:prstGeom>
          <a:gradFill flip="none" rotWithShape="1">
            <a:gsLst>
              <a:gs pos="0">
                <a:srgbClr val="DC94DE">
                  <a:tint val="66000"/>
                  <a:satMod val="160000"/>
                </a:srgbClr>
              </a:gs>
              <a:gs pos="50000">
                <a:srgbClr val="DC94DE">
                  <a:tint val="44500"/>
                  <a:satMod val="160000"/>
                </a:srgbClr>
              </a:gs>
              <a:gs pos="100000">
                <a:srgbClr val="DC94DE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AB20B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Ligne n° 4: </a:t>
            </a:r>
            <a:endParaRPr lang="en-US" dirty="0"/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1611" y="3154006"/>
            <a:ext cx="3375001" cy="434378"/>
          </a:xfrm>
          <a:prstGeom prst="rect">
            <a:avLst/>
          </a:prstGeom>
        </p:spPr>
      </p:pic>
      <p:sp>
        <p:nvSpPr>
          <p:cNvPr id="24" name="ZoneTexte 23"/>
          <p:cNvSpPr txBox="1"/>
          <p:nvPr/>
        </p:nvSpPr>
        <p:spPr>
          <a:xfrm>
            <a:off x="504738" y="1158236"/>
            <a:ext cx="9757941" cy="46166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2) Je dessine l’élément suivant et je note le nombre de V dans chaque ligne: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8566548" y="4347285"/>
            <a:ext cx="564205" cy="408623"/>
          </a:xfrm>
          <a:prstGeom prst="roundRect">
            <a:avLst/>
          </a:prstGeom>
          <a:gradFill flip="none" rotWithShape="1">
            <a:gsLst>
              <a:gs pos="0">
                <a:srgbClr val="DC94DE">
                  <a:tint val="66000"/>
                  <a:satMod val="160000"/>
                </a:srgbClr>
              </a:gs>
              <a:gs pos="50000">
                <a:srgbClr val="DC94DE">
                  <a:tint val="44500"/>
                  <a:satMod val="160000"/>
                </a:srgbClr>
              </a:gs>
              <a:gs pos="100000">
                <a:srgbClr val="DC94DE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rgbClr val="AB20B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1 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8566551" y="2611312"/>
            <a:ext cx="564205" cy="408623"/>
          </a:xfrm>
          <a:prstGeom prst="roundRect">
            <a:avLst/>
          </a:prstGeom>
          <a:gradFill flip="none" rotWithShape="1">
            <a:gsLst>
              <a:gs pos="0">
                <a:srgbClr val="DC94DE">
                  <a:tint val="66000"/>
                  <a:satMod val="160000"/>
                </a:srgbClr>
              </a:gs>
              <a:gs pos="50000">
                <a:srgbClr val="DC94DE">
                  <a:tint val="44500"/>
                  <a:satMod val="160000"/>
                </a:srgbClr>
              </a:gs>
              <a:gs pos="100000">
                <a:srgbClr val="DC94DE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rgbClr val="AB20B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8 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8566550" y="3189970"/>
            <a:ext cx="564205" cy="408623"/>
          </a:xfrm>
          <a:prstGeom prst="roundRect">
            <a:avLst/>
          </a:prstGeom>
          <a:gradFill flip="none" rotWithShape="1">
            <a:gsLst>
              <a:gs pos="0">
                <a:srgbClr val="DC94DE">
                  <a:tint val="66000"/>
                  <a:satMod val="160000"/>
                </a:srgbClr>
              </a:gs>
              <a:gs pos="50000">
                <a:srgbClr val="DC94DE">
                  <a:tint val="44500"/>
                  <a:satMod val="160000"/>
                </a:srgbClr>
              </a:gs>
              <a:gs pos="100000">
                <a:srgbClr val="DC94DE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rgbClr val="AB20B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4 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8566549" y="3768628"/>
            <a:ext cx="564205" cy="408623"/>
          </a:xfrm>
          <a:prstGeom prst="roundRect">
            <a:avLst/>
          </a:prstGeom>
          <a:gradFill flip="none" rotWithShape="1">
            <a:gsLst>
              <a:gs pos="0">
                <a:srgbClr val="DC94DE">
                  <a:tint val="66000"/>
                  <a:satMod val="160000"/>
                </a:srgbClr>
              </a:gs>
              <a:gs pos="50000">
                <a:srgbClr val="DC94DE">
                  <a:tint val="44500"/>
                  <a:satMod val="160000"/>
                </a:srgbClr>
              </a:gs>
              <a:gs pos="100000">
                <a:srgbClr val="DC94DE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rgbClr val="AB20B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2 V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90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  <p:bldP spid="22" grpId="0" animBg="1"/>
      <p:bldP spid="23" grpId="0" animBg="1"/>
      <p:bldP spid="25" grpId="0" animBg="1"/>
      <p:bldP spid="27" grpId="0" animBg="1"/>
      <p:bldP spid="28" grpId="0" animBg="1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</a:t>
            </a:r>
            <a:r>
              <a:rPr lang="fr-MA" sz="3200" b="1" kern="0" dirty="0">
                <a:latin typeface="Calibri"/>
                <a:ea typeface="Calibri"/>
                <a:cs typeface="Calibri"/>
              </a:rPr>
              <a:t>ic</a:t>
            </a:r>
            <a:r>
              <a:rPr lang="fr-MA" sz="3200" b="1" dirty="0"/>
              <a:t>ô</a:t>
            </a:r>
            <a:r>
              <a:rPr lang="fr-MA" sz="3200" b="1" kern="0" dirty="0">
                <a:latin typeface="Calibri"/>
                <a:ea typeface="Calibri"/>
                <a:cs typeface="Calibri"/>
              </a:rPr>
              <a:t>nes</a:t>
            </a: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7B88AA9-7F96-569E-2340-0FCB401A643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711201" y="61832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13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829898" y="185290"/>
            <a:ext cx="10415220" cy="4755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Je transcris le pattern dans un tableau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300" y="2792361"/>
            <a:ext cx="10458200" cy="19285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5673969" y="4145109"/>
                <a:ext cx="4220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3969" y="4145109"/>
                <a:ext cx="422031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/>
              <p:cNvSpPr txBox="1"/>
              <p:nvPr/>
            </p:nvSpPr>
            <p:spPr>
              <a:xfrm>
                <a:off x="7086752" y="4145109"/>
                <a:ext cx="4220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3" name="ZoneTexte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752" y="4145109"/>
                <a:ext cx="422031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/>
              <p:cNvSpPr txBox="1"/>
              <p:nvPr/>
            </p:nvSpPr>
            <p:spPr>
              <a:xfrm>
                <a:off x="8400385" y="4145109"/>
                <a:ext cx="4220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4" name="ZoneTexte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385" y="4145109"/>
                <a:ext cx="422031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/>
              <p:cNvSpPr txBox="1"/>
              <p:nvPr/>
            </p:nvSpPr>
            <p:spPr>
              <a:xfrm>
                <a:off x="9813168" y="4145109"/>
                <a:ext cx="4220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5" name="ZoneTexte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3168" y="4145109"/>
                <a:ext cx="422031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/>
              <p:cNvSpPr txBox="1"/>
              <p:nvPr/>
            </p:nvSpPr>
            <p:spPr>
              <a:xfrm>
                <a:off x="10331666" y="3365903"/>
                <a:ext cx="4189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𝟑𝟐</m:t>
                      </m:r>
                    </m:oMath>
                  </m:oMathPara>
                </a14:m>
                <a:endParaRPr lang="en-US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6" name="ZoneTexte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1666" y="3365903"/>
                <a:ext cx="418986" cy="461665"/>
              </a:xfrm>
              <a:prstGeom prst="rect">
                <a:avLst/>
              </a:prstGeom>
              <a:blipFill>
                <a:blip r:embed="rId9"/>
                <a:stretch>
                  <a:fillRect l="-4348" r="-3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ZoneTexte 25"/>
          <p:cNvSpPr txBox="1"/>
          <p:nvPr/>
        </p:nvSpPr>
        <p:spPr>
          <a:xfrm>
            <a:off x="425538" y="1184862"/>
            <a:ext cx="6120703" cy="46166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3) Je transcris le pattern dans un tableau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40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574782" y="64451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68901" y="1197732"/>
            <a:ext cx="9901408" cy="46166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4) j’exprime la règle de passage par une formule de calcul pour chaque étape: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24" name="Tableau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695112"/>
              </p:ext>
            </p:extLst>
          </p:nvPr>
        </p:nvGraphicFramePr>
        <p:xfrm>
          <a:off x="574782" y="3234283"/>
          <a:ext cx="10651256" cy="11593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1608">
                  <a:extLst>
                    <a:ext uri="{9D8B030D-6E8A-4147-A177-3AD203B41FA5}">
                      <a16:colId xmlns:a16="http://schemas.microsoft.com/office/drawing/2014/main" val="882424047"/>
                    </a:ext>
                  </a:extLst>
                </a:gridCol>
                <a:gridCol w="1521608">
                  <a:extLst>
                    <a:ext uri="{9D8B030D-6E8A-4147-A177-3AD203B41FA5}">
                      <a16:colId xmlns:a16="http://schemas.microsoft.com/office/drawing/2014/main" val="4204542487"/>
                    </a:ext>
                  </a:extLst>
                </a:gridCol>
                <a:gridCol w="1521608">
                  <a:extLst>
                    <a:ext uri="{9D8B030D-6E8A-4147-A177-3AD203B41FA5}">
                      <a16:colId xmlns:a16="http://schemas.microsoft.com/office/drawing/2014/main" val="3432037015"/>
                    </a:ext>
                  </a:extLst>
                </a:gridCol>
                <a:gridCol w="1521608">
                  <a:extLst>
                    <a:ext uri="{9D8B030D-6E8A-4147-A177-3AD203B41FA5}">
                      <a16:colId xmlns:a16="http://schemas.microsoft.com/office/drawing/2014/main" val="946508935"/>
                    </a:ext>
                  </a:extLst>
                </a:gridCol>
                <a:gridCol w="1521608">
                  <a:extLst>
                    <a:ext uri="{9D8B030D-6E8A-4147-A177-3AD203B41FA5}">
                      <a16:colId xmlns:a16="http://schemas.microsoft.com/office/drawing/2014/main" val="1821848136"/>
                    </a:ext>
                  </a:extLst>
                </a:gridCol>
                <a:gridCol w="1521608">
                  <a:extLst>
                    <a:ext uri="{9D8B030D-6E8A-4147-A177-3AD203B41FA5}">
                      <a16:colId xmlns:a16="http://schemas.microsoft.com/office/drawing/2014/main" val="215661425"/>
                    </a:ext>
                  </a:extLst>
                </a:gridCol>
                <a:gridCol w="1521608">
                  <a:extLst>
                    <a:ext uri="{9D8B030D-6E8A-4147-A177-3AD203B41FA5}">
                      <a16:colId xmlns:a16="http://schemas.microsoft.com/office/drawing/2014/main" val="2568868772"/>
                    </a:ext>
                  </a:extLst>
                </a:gridCol>
              </a:tblGrid>
              <a:tr h="579688">
                <a:tc>
                  <a:txBody>
                    <a:bodyPr/>
                    <a:lstStyle/>
                    <a:p>
                      <a:r>
                        <a:rPr lang="fr-FR" baseline="0" dirty="0"/>
                        <a:t> </a:t>
                      </a:r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452004"/>
                  </a:ext>
                </a:extLst>
              </a:tr>
              <a:tr h="57968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193565"/>
                  </a:ext>
                </a:extLst>
              </a:tr>
            </a:tbl>
          </a:graphicData>
        </a:graphic>
      </p:graphicFrame>
      <p:sp>
        <p:nvSpPr>
          <p:cNvPr id="25" name="ZoneTexte 24"/>
          <p:cNvSpPr txBox="1"/>
          <p:nvPr/>
        </p:nvSpPr>
        <p:spPr>
          <a:xfrm>
            <a:off x="574782" y="3900384"/>
            <a:ext cx="1426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Nombre de V</a:t>
            </a:r>
            <a:endParaRPr lang="en-US" dirty="0"/>
          </a:p>
        </p:txBody>
      </p:sp>
      <p:sp>
        <p:nvSpPr>
          <p:cNvPr id="27" name="ZoneTexte 26"/>
          <p:cNvSpPr txBox="1"/>
          <p:nvPr/>
        </p:nvSpPr>
        <p:spPr>
          <a:xfrm>
            <a:off x="689476" y="3307072"/>
            <a:ext cx="1022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Ligne n°</a:t>
            </a:r>
            <a:endParaRPr lang="en-US" dirty="0"/>
          </a:p>
        </p:txBody>
      </p:sp>
      <p:sp>
        <p:nvSpPr>
          <p:cNvPr id="28" name="ZoneTexte 27"/>
          <p:cNvSpPr txBox="1"/>
          <p:nvPr/>
        </p:nvSpPr>
        <p:spPr>
          <a:xfrm>
            <a:off x="2408924" y="3217561"/>
            <a:ext cx="33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/>
              <p:cNvSpPr txBox="1"/>
              <p:nvPr/>
            </p:nvSpPr>
            <p:spPr>
              <a:xfrm>
                <a:off x="2141042" y="3916740"/>
                <a:ext cx="6531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1=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ZoneText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1042" y="3916740"/>
                <a:ext cx="65314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/>
              <p:cNvSpPr txBox="1"/>
              <p:nvPr/>
            </p:nvSpPr>
            <p:spPr>
              <a:xfrm>
                <a:off x="2928026" y="3916740"/>
                <a:ext cx="4481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ZoneTexte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8026" y="3916740"/>
                <a:ext cx="44815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/>
              <p:cNvSpPr txBox="1"/>
              <p:nvPr/>
            </p:nvSpPr>
            <p:spPr>
              <a:xfrm>
                <a:off x="3588440" y="3916740"/>
                <a:ext cx="6531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ZoneTexte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440" y="3916740"/>
                <a:ext cx="65314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4380977" y="3916740"/>
                <a:ext cx="5394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0977" y="3916740"/>
                <a:ext cx="53940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/>
              <p:cNvSpPr txBox="1"/>
              <p:nvPr/>
            </p:nvSpPr>
            <p:spPr>
              <a:xfrm>
                <a:off x="5165389" y="3916740"/>
                <a:ext cx="6531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ZoneTexte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5389" y="3916740"/>
                <a:ext cx="65314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/>
              <p:cNvSpPr txBox="1"/>
              <p:nvPr/>
            </p:nvSpPr>
            <p:spPr>
              <a:xfrm>
                <a:off x="5845884" y="3916740"/>
                <a:ext cx="5394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ZoneTexte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5884" y="3916740"/>
                <a:ext cx="53940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/>
              <p:cNvSpPr txBox="1"/>
              <p:nvPr/>
            </p:nvSpPr>
            <p:spPr>
              <a:xfrm>
                <a:off x="6621331" y="3916740"/>
                <a:ext cx="6531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ZoneTexte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1331" y="3916740"/>
                <a:ext cx="65314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/>
              <p:cNvSpPr txBox="1"/>
              <p:nvPr/>
            </p:nvSpPr>
            <p:spPr>
              <a:xfrm>
                <a:off x="7426104" y="3916740"/>
                <a:ext cx="5394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ZoneTexte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6104" y="3916740"/>
                <a:ext cx="53940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/>
              <p:cNvSpPr txBox="1"/>
              <p:nvPr/>
            </p:nvSpPr>
            <p:spPr>
              <a:xfrm>
                <a:off x="10340614" y="3916740"/>
                <a:ext cx="5394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ZoneTexte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0614" y="3916740"/>
                <a:ext cx="53940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ZoneTexte 37"/>
          <p:cNvSpPr txBox="1"/>
          <p:nvPr/>
        </p:nvSpPr>
        <p:spPr>
          <a:xfrm>
            <a:off x="7041090" y="3234283"/>
            <a:ext cx="33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4</a:t>
            </a:r>
            <a:endParaRPr lang="en-US" dirty="0"/>
          </a:p>
        </p:txBody>
      </p:sp>
      <p:sp>
        <p:nvSpPr>
          <p:cNvPr id="39" name="ZoneTexte 38"/>
          <p:cNvSpPr txBox="1"/>
          <p:nvPr/>
        </p:nvSpPr>
        <p:spPr>
          <a:xfrm>
            <a:off x="5639404" y="3264286"/>
            <a:ext cx="33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</a:t>
            </a:r>
            <a:endParaRPr lang="en-US" dirty="0"/>
          </a:p>
        </p:txBody>
      </p:sp>
      <p:sp>
        <p:nvSpPr>
          <p:cNvPr id="40" name="ZoneTexte 39"/>
          <p:cNvSpPr txBox="1"/>
          <p:nvPr/>
        </p:nvSpPr>
        <p:spPr>
          <a:xfrm>
            <a:off x="4132753" y="3256875"/>
            <a:ext cx="33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</a:t>
            </a:r>
            <a:endParaRPr lang="en-US" dirty="0"/>
          </a:p>
        </p:txBody>
      </p:sp>
      <p:sp>
        <p:nvSpPr>
          <p:cNvPr id="41" name="ZoneTexte 40"/>
          <p:cNvSpPr txBox="1"/>
          <p:nvPr/>
        </p:nvSpPr>
        <p:spPr>
          <a:xfrm>
            <a:off x="10154376" y="3253320"/>
            <a:ext cx="574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12</a:t>
            </a:r>
            <a:endParaRPr lang="en-US" dirty="0"/>
          </a:p>
        </p:txBody>
      </p:sp>
      <p:sp>
        <p:nvSpPr>
          <p:cNvPr id="42" name="ZoneTexte 41"/>
          <p:cNvSpPr txBox="1"/>
          <p:nvPr/>
        </p:nvSpPr>
        <p:spPr>
          <a:xfrm>
            <a:off x="8223713" y="3342595"/>
            <a:ext cx="1356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………………….</a:t>
            </a:r>
            <a:endParaRPr lang="en-US" dirty="0"/>
          </a:p>
        </p:txBody>
      </p:sp>
      <p:sp>
        <p:nvSpPr>
          <p:cNvPr id="43" name="ZoneTexte 42"/>
          <p:cNvSpPr txBox="1"/>
          <p:nvPr/>
        </p:nvSpPr>
        <p:spPr>
          <a:xfrm>
            <a:off x="8286910" y="3916740"/>
            <a:ext cx="1281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………………..</a:t>
            </a:r>
            <a:endParaRPr lang="en-US" dirty="0"/>
          </a:p>
        </p:txBody>
      </p:sp>
      <p:sp>
        <p:nvSpPr>
          <p:cNvPr id="4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823101" y="197502"/>
            <a:ext cx="10543399" cy="4755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J’exprime la règle de passage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0" name="Connecteur droit avec flèche 49"/>
          <p:cNvCxnSpPr/>
          <p:nvPr/>
        </p:nvCxnSpPr>
        <p:spPr>
          <a:xfrm>
            <a:off x="4342735" y="3487297"/>
            <a:ext cx="307943" cy="43232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Connecteur droit avec flèche 51"/>
          <p:cNvCxnSpPr>
            <a:endCxn id="36" idx="0"/>
          </p:cNvCxnSpPr>
          <p:nvPr/>
        </p:nvCxnSpPr>
        <p:spPr>
          <a:xfrm>
            <a:off x="7310791" y="3547558"/>
            <a:ext cx="385014" cy="36918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Connecteur droit avec flèche 52"/>
          <p:cNvCxnSpPr>
            <a:endCxn id="34" idx="0"/>
          </p:cNvCxnSpPr>
          <p:nvPr/>
        </p:nvCxnSpPr>
        <p:spPr>
          <a:xfrm>
            <a:off x="5852395" y="3505901"/>
            <a:ext cx="263190" cy="41083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/>
          <p:nvPr/>
        </p:nvCxnSpPr>
        <p:spPr>
          <a:xfrm>
            <a:off x="10357989" y="3505901"/>
            <a:ext cx="307943" cy="43232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Connecteur droit avec flèche 58"/>
          <p:cNvCxnSpPr/>
          <p:nvPr/>
        </p:nvCxnSpPr>
        <p:spPr>
          <a:xfrm>
            <a:off x="2666411" y="3497144"/>
            <a:ext cx="307943" cy="43232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33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574782" y="64451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4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823101" y="197502"/>
            <a:ext cx="10543399" cy="4755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J’écris la formule pour la ligne ‘’n’’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574782" y="1219259"/>
            <a:ext cx="7666892" cy="46166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5) j’écris la formule pour la ligne ‘’n’’: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574782" y="3830221"/>
            <a:ext cx="5018758" cy="5107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Le nombre de </a:t>
            </a:r>
            <a:r>
              <a:rPr lang="fr-FR" sz="2400" dirty="0">
                <a:solidFill>
                  <a:schemeClr val="accent1"/>
                </a:solidFill>
              </a:rPr>
              <a:t>‘’V’’ </a:t>
            </a:r>
            <a:r>
              <a:rPr lang="fr-FR" sz="2400" dirty="0"/>
              <a:t>dans ligne </a:t>
            </a:r>
            <a:r>
              <a:rPr lang="fr-FR" sz="2400" dirty="0">
                <a:solidFill>
                  <a:schemeClr val="accent1"/>
                </a:solidFill>
              </a:rPr>
              <a:t>‘’n’’ </a:t>
            </a:r>
            <a:r>
              <a:rPr lang="fr-FR" sz="2400" dirty="0"/>
              <a:t>est 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ZoneTexte 47"/>
              <p:cNvSpPr txBox="1"/>
              <p:nvPr/>
            </p:nvSpPr>
            <p:spPr>
              <a:xfrm>
                <a:off x="5744280" y="3830221"/>
                <a:ext cx="1061539" cy="510778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8" name="ZoneTexte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4280" y="3830221"/>
                <a:ext cx="1061539" cy="51077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574782" y="2401009"/>
            <a:ext cx="5884626" cy="5107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MA" sz="2400" dirty="0"/>
              <a:t> Le nombre de lettres ‘’V’’ à chaque ligne est: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ZoneTexte 45"/>
              <p:cNvSpPr txBox="1"/>
              <p:nvPr/>
            </p:nvSpPr>
            <p:spPr>
              <a:xfrm>
                <a:off x="6643204" y="2392555"/>
                <a:ext cx="3667865" cy="527734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rgbClr val="004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MA" sz="2400" b="0" i="1" smtClean="0">
                              <a:solidFill>
                                <a:srgbClr val="004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fr-MA" sz="2400" b="0" i="1" smtClean="0">
                              <a:solidFill>
                                <a:srgbClr val="0040C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MA" sz="2400" b="0" i="1" smtClean="0">
                              <a:solidFill>
                                <a:srgbClr val="0040C0"/>
                              </a:solidFill>
                              <a:latin typeface="Cambria Math" panose="02040503050406030204" pitchFamily="18" charset="0"/>
                            </a:rPr>
                            <m:t>𝑛𝑢𝑚</m:t>
                          </m:r>
                          <m:r>
                            <a:rPr lang="fr-MA" sz="2400" b="0" i="1" smtClean="0">
                              <a:solidFill>
                                <a:srgbClr val="0040C0"/>
                              </a:solidFill>
                              <a:latin typeface="Cambria Math" panose="02040503050406030204" pitchFamily="18" charset="0"/>
                            </a:rPr>
                            <m:t>é</m:t>
                          </m:r>
                          <m:r>
                            <a:rPr lang="fr-MA" sz="2400" b="0" i="1" smtClean="0">
                              <a:solidFill>
                                <a:srgbClr val="0040C0"/>
                              </a:solidFill>
                              <a:latin typeface="Cambria Math" panose="02040503050406030204" pitchFamily="18" charset="0"/>
                            </a:rPr>
                            <m:t>𝑟𝑜</m:t>
                          </m:r>
                          <m:r>
                            <a:rPr lang="fr-MA" sz="2400" b="0" i="1" smtClean="0">
                              <a:solidFill>
                                <a:srgbClr val="004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MA" sz="2400" b="0" i="1" smtClean="0">
                              <a:solidFill>
                                <a:srgbClr val="0040C0"/>
                              </a:solidFill>
                              <a:latin typeface="Cambria Math" panose="02040503050406030204" pitchFamily="18" charset="0"/>
                            </a:rPr>
                            <m:t>𝑑𝑒</m:t>
                          </m:r>
                          <m:r>
                            <a:rPr lang="fr-FR" sz="2400" b="0" i="1" smtClean="0">
                              <a:solidFill>
                                <a:srgbClr val="004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400" i="1">
                              <a:solidFill>
                                <a:srgbClr val="0040C0"/>
                              </a:solidFill>
                              <a:latin typeface="Cambria Math" panose="02040503050406030204" pitchFamily="18" charset="0"/>
                            </a:rPr>
                            <m:t>𝑙𝑎</m:t>
                          </m:r>
                          <m:r>
                            <a:rPr lang="fr-MA" sz="2400" b="0" i="1" smtClean="0">
                              <a:solidFill>
                                <a:srgbClr val="004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MA" sz="2400" b="0" i="1" smtClean="0">
                              <a:solidFill>
                                <a:srgbClr val="0040C0"/>
                              </a:solidFill>
                              <a:latin typeface="Cambria Math" panose="02040503050406030204" pitchFamily="18" charset="0"/>
                            </a:rPr>
                            <m:t>𝑙𝑖𝑔𝑛𝑒</m:t>
                          </m:r>
                          <m:r>
                            <a:rPr lang="fr-MA" sz="2400" b="0" i="1" smtClean="0">
                              <a:solidFill>
                                <a:srgbClr val="004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b="0" i="1" smtClean="0">
                              <a:solidFill>
                                <a:srgbClr val="004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MA" sz="2400" b="0" i="1" smtClean="0">
                              <a:solidFill>
                                <a:srgbClr val="0040C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6" name="ZoneTexte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3204" y="2392555"/>
                <a:ext cx="3667865" cy="52773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1289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3" grpId="0" animBg="1"/>
      <p:bldP spid="4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Déterminez le nombre de petits carrés dans chaque étape.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297524" y="1184961"/>
            <a:ext cx="8944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Je considère le pattern suivant, je cherche à déterminer le nombre </a:t>
            </a:r>
          </a:p>
          <a:p>
            <a:r>
              <a:rPr lang="fr-FR" sz="2400" dirty="0"/>
              <a:t>de petits carrés             dans la nième étape? </a:t>
            </a:r>
            <a:endParaRPr lang="en-US" sz="24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5351EEB-C2F5-893D-DF70-5443EB08FE29}"/>
              </a:ext>
            </a:extLst>
          </p:cNvPr>
          <p:cNvSpPr txBox="1"/>
          <p:nvPr/>
        </p:nvSpPr>
        <p:spPr>
          <a:xfrm>
            <a:off x="5637125" y="357408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50D6570-8618-D9AB-C29D-CCD928DB09C7}"/>
              </a:ext>
            </a:extLst>
          </p:cNvPr>
          <p:cNvSpPr txBox="1"/>
          <p:nvPr/>
        </p:nvSpPr>
        <p:spPr>
          <a:xfrm>
            <a:off x="1052612" y="4295264"/>
            <a:ext cx="472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(1)</a:t>
            </a:r>
            <a:endParaRPr lang="en-US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3F31326-DF70-8868-49C6-FCF782DAA19D}"/>
              </a:ext>
            </a:extLst>
          </p:cNvPr>
          <p:cNvSpPr txBox="1"/>
          <p:nvPr/>
        </p:nvSpPr>
        <p:spPr>
          <a:xfrm>
            <a:off x="3395317" y="4298993"/>
            <a:ext cx="472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(2)</a:t>
            </a:r>
            <a:endParaRPr 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E9463E6-F136-6601-B005-61F604D42657}"/>
              </a:ext>
            </a:extLst>
          </p:cNvPr>
          <p:cNvSpPr txBox="1"/>
          <p:nvPr/>
        </p:nvSpPr>
        <p:spPr>
          <a:xfrm>
            <a:off x="6148402" y="4295264"/>
            <a:ext cx="472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(3)</a:t>
            </a:r>
            <a:endParaRPr lang="en-US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1993E3-ECCB-8DA9-22C8-401CAD27B12B}"/>
              </a:ext>
            </a:extLst>
          </p:cNvPr>
          <p:cNvSpPr txBox="1"/>
          <p:nvPr/>
        </p:nvSpPr>
        <p:spPr>
          <a:xfrm>
            <a:off x="9634765" y="4295264"/>
            <a:ext cx="472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(4)</a:t>
            </a:r>
            <a:endParaRPr lang="en-US" dirty="0"/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C6E75757-A8BF-FF18-BA29-393F37DFD7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410248"/>
              </p:ext>
            </p:extLst>
          </p:nvPr>
        </p:nvGraphicFramePr>
        <p:xfrm>
          <a:off x="8733288" y="2136443"/>
          <a:ext cx="2032160" cy="20227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40">
                  <a:extLst>
                    <a:ext uri="{9D8B030D-6E8A-4147-A177-3AD203B41FA5}">
                      <a16:colId xmlns:a16="http://schemas.microsoft.com/office/drawing/2014/main" val="3120051191"/>
                    </a:ext>
                  </a:extLst>
                </a:gridCol>
                <a:gridCol w="508040">
                  <a:extLst>
                    <a:ext uri="{9D8B030D-6E8A-4147-A177-3AD203B41FA5}">
                      <a16:colId xmlns:a16="http://schemas.microsoft.com/office/drawing/2014/main" val="3766930214"/>
                    </a:ext>
                  </a:extLst>
                </a:gridCol>
                <a:gridCol w="508040">
                  <a:extLst>
                    <a:ext uri="{9D8B030D-6E8A-4147-A177-3AD203B41FA5}">
                      <a16:colId xmlns:a16="http://schemas.microsoft.com/office/drawing/2014/main" val="4235547679"/>
                    </a:ext>
                  </a:extLst>
                </a:gridCol>
                <a:gridCol w="508040">
                  <a:extLst>
                    <a:ext uri="{9D8B030D-6E8A-4147-A177-3AD203B41FA5}">
                      <a16:colId xmlns:a16="http://schemas.microsoft.com/office/drawing/2014/main" val="2502434815"/>
                    </a:ext>
                  </a:extLst>
                </a:gridCol>
              </a:tblGrid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838513"/>
                  </a:ext>
                </a:extLst>
              </a:tr>
              <a:tr h="50569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361456"/>
                  </a:ext>
                </a:extLst>
              </a:tr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6719058"/>
                  </a:ext>
                </a:extLst>
              </a:tr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9265646"/>
                  </a:ext>
                </a:extLst>
              </a:tr>
            </a:tbl>
          </a:graphicData>
        </a:graphic>
      </p:graphicFrame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A46BF3B-46AA-165D-4EE1-E069475D36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736056"/>
              </p:ext>
            </p:extLst>
          </p:nvPr>
        </p:nvGraphicFramePr>
        <p:xfrm>
          <a:off x="5659508" y="2642140"/>
          <a:ext cx="1524120" cy="15170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40">
                  <a:extLst>
                    <a:ext uri="{9D8B030D-6E8A-4147-A177-3AD203B41FA5}">
                      <a16:colId xmlns:a16="http://schemas.microsoft.com/office/drawing/2014/main" val="3120051191"/>
                    </a:ext>
                  </a:extLst>
                </a:gridCol>
                <a:gridCol w="508040">
                  <a:extLst>
                    <a:ext uri="{9D8B030D-6E8A-4147-A177-3AD203B41FA5}">
                      <a16:colId xmlns:a16="http://schemas.microsoft.com/office/drawing/2014/main" val="3766930214"/>
                    </a:ext>
                  </a:extLst>
                </a:gridCol>
                <a:gridCol w="508040">
                  <a:extLst>
                    <a:ext uri="{9D8B030D-6E8A-4147-A177-3AD203B41FA5}">
                      <a16:colId xmlns:a16="http://schemas.microsoft.com/office/drawing/2014/main" val="4235547679"/>
                    </a:ext>
                  </a:extLst>
                </a:gridCol>
              </a:tblGrid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838513"/>
                  </a:ext>
                </a:extLst>
              </a:tr>
              <a:tr h="50569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361456"/>
                  </a:ext>
                </a:extLst>
              </a:tr>
              <a:tr h="50569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6719058"/>
                  </a:ext>
                </a:extLst>
              </a:tr>
            </a:tbl>
          </a:graphicData>
        </a:graphic>
      </p:graphicFrame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D863C0FB-1552-9C53-8AEA-919C9A441B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836138"/>
              </p:ext>
            </p:extLst>
          </p:nvPr>
        </p:nvGraphicFramePr>
        <p:xfrm>
          <a:off x="3093768" y="3147837"/>
          <a:ext cx="1016080" cy="10113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40">
                  <a:extLst>
                    <a:ext uri="{9D8B030D-6E8A-4147-A177-3AD203B41FA5}">
                      <a16:colId xmlns:a16="http://schemas.microsoft.com/office/drawing/2014/main" val="3120051191"/>
                    </a:ext>
                  </a:extLst>
                </a:gridCol>
                <a:gridCol w="508040">
                  <a:extLst>
                    <a:ext uri="{9D8B030D-6E8A-4147-A177-3AD203B41FA5}">
                      <a16:colId xmlns:a16="http://schemas.microsoft.com/office/drawing/2014/main" val="3766930214"/>
                    </a:ext>
                  </a:extLst>
                </a:gridCol>
              </a:tblGrid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361456"/>
                  </a:ext>
                </a:extLst>
              </a:tr>
              <a:tr h="50569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6719058"/>
                  </a:ext>
                </a:extLst>
              </a:tr>
            </a:tbl>
          </a:graphicData>
        </a:graphic>
      </p:graphicFrame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7C29EF4C-B85D-CEDE-46B2-F4FC7D4561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596017"/>
              </p:ext>
            </p:extLst>
          </p:nvPr>
        </p:nvGraphicFramePr>
        <p:xfrm>
          <a:off x="1036068" y="3653534"/>
          <a:ext cx="508040" cy="5056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40">
                  <a:extLst>
                    <a:ext uri="{9D8B030D-6E8A-4147-A177-3AD203B41FA5}">
                      <a16:colId xmlns:a16="http://schemas.microsoft.com/office/drawing/2014/main" val="3120051191"/>
                    </a:ext>
                  </a:extLst>
                </a:gridCol>
              </a:tblGrid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361456"/>
                  </a:ext>
                </a:extLst>
              </a:tr>
            </a:tbl>
          </a:graphicData>
        </a:graphic>
      </p:graphicFrame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D86712B9-6E94-7BD7-295D-73DA3D3155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596017"/>
              </p:ext>
            </p:extLst>
          </p:nvPr>
        </p:nvGraphicFramePr>
        <p:xfrm>
          <a:off x="2510906" y="1608424"/>
          <a:ext cx="508040" cy="5056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40">
                  <a:extLst>
                    <a:ext uri="{9D8B030D-6E8A-4147-A177-3AD203B41FA5}">
                      <a16:colId xmlns:a16="http://schemas.microsoft.com/office/drawing/2014/main" val="3120051191"/>
                    </a:ext>
                  </a:extLst>
                </a:gridCol>
              </a:tblGrid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361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67486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D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éterminez l’unité.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474503" y="1213169"/>
            <a:ext cx="3419071" cy="46166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1) Je reconnais l’unité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538919" y="3103123"/>
            <a:ext cx="5272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/>
              <a:t>L’unité est: ……………………….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936809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Vo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ici la réponse.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DA1B9D3-9A86-46FE-951A-79A435FDF1F8}"/>
              </a:ext>
            </a:extLst>
          </p:cNvPr>
          <p:cNvSpPr txBox="1"/>
          <p:nvPr/>
        </p:nvSpPr>
        <p:spPr>
          <a:xfrm>
            <a:off x="474503" y="1213169"/>
            <a:ext cx="3419071" cy="46166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1) Je reconnais l’unité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AAC4FBA-592A-3203-782F-15853572AF0B}"/>
              </a:ext>
            </a:extLst>
          </p:cNvPr>
          <p:cNvSpPr txBox="1"/>
          <p:nvPr/>
        </p:nvSpPr>
        <p:spPr>
          <a:xfrm>
            <a:off x="2538919" y="3103123"/>
            <a:ext cx="5272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/>
              <a:t>L’unité est: ……………………….</a:t>
            </a:r>
            <a:endParaRPr lang="en-US" sz="2400" dirty="0"/>
          </a:p>
        </p:txBody>
      </p:sp>
      <p:sp>
        <p:nvSpPr>
          <p:cNvPr id="2" name="ZoneTexte 1"/>
          <p:cNvSpPr txBox="1"/>
          <p:nvPr/>
        </p:nvSpPr>
        <p:spPr>
          <a:xfrm>
            <a:off x="3913238" y="3103122"/>
            <a:ext cx="320809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MA" sz="2400" dirty="0">
                <a:solidFill>
                  <a:srgbClr val="FF0000"/>
                </a:solidFill>
              </a:rPr>
              <a:t>le petit carré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37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éterminez le nombre de petits carrés dans chaque étape.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637125" y="357408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sp>
        <p:nvSpPr>
          <p:cNvPr id="9" name="ZoneTexte 8"/>
          <p:cNvSpPr txBox="1"/>
          <p:nvPr/>
        </p:nvSpPr>
        <p:spPr>
          <a:xfrm>
            <a:off x="1052612" y="4295264"/>
            <a:ext cx="472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(1)</a:t>
            </a:r>
            <a:endParaRPr lang="en-US" dirty="0"/>
          </a:p>
        </p:txBody>
      </p:sp>
      <p:sp>
        <p:nvSpPr>
          <p:cNvPr id="20" name="ZoneTexte 19"/>
          <p:cNvSpPr txBox="1"/>
          <p:nvPr/>
        </p:nvSpPr>
        <p:spPr>
          <a:xfrm>
            <a:off x="3395317" y="4298993"/>
            <a:ext cx="472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(2)</a:t>
            </a:r>
            <a:endParaRPr lang="en-US" dirty="0"/>
          </a:p>
        </p:txBody>
      </p:sp>
      <p:sp>
        <p:nvSpPr>
          <p:cNvPr id="21" name="ZoneTexte 20"/>
          <p:cNvSpPr txBox="1"/>
          <p:nvPr/>
        </p:nvSpPr>
        <p:spPr>
          <a:xfrm>
            <a:off x="6148402" y="4295264"/>
            <a:ext cx="472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(3)</a:t>
            </a:r>
            <a:endParaRPr lang="en-US" dirty="0"/>
          </a:p>
        </p:txBody>
      </p:sp>
      <p:sp>
        <p:nvSpPr>
          <p:cNvPr id="22" name="ZoneTexte 21"/>
          <p:cNvSpPr txBox="1"/>
          <p:nvPr/>
        </p:nvSpPr>
        <p:spPr>
          <a:xfrm>
            <a:off x="9634765" y="4295264"/>
            <a:ext cx="472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(4)</a:t>
            </a:r>
            <a:endParaRPr lang="en-US" dirty="0"/>
          </a:p>
        </p:txBody>
      </p:sp>
      <p:sp>
        <p:nvSpPr>
          <p:cNvPr id="12" name="ZoneTexte 11"/>
          <p:cNvSpPr txBox="1"/>
          <p:nvPr/>
        </p:nvSpPr>
        <p:spPr>
          <a:xfrm>
            <a:off x="703980" y="1263182"/>
            <a:ext cx="5110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Combien de petits carrés             dans chaque étape? </a:t>
            </a:r>
            <a:endParaRPr lang="en-US" dirty="0"/>
          </a:p>
        </p:txBody>
      </p:sp>
      <p:sp>
        <p:nvSpPr>
          <p:cNvPr id="19" name="ZoneTexte 18"/>
          <p:cNvSpPr txBox="1"/>
          <p:nvPr/>
        </p:nvSpPr>
        <p:spPr>
          <a:xfrm>
            <a:off x="774700" y="5127806"/>
            <a:ext cx="1155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Étape  (1): ……….</a:t>
            </a:r>
            <a:endParaRPr lang="en-US" dirty="0"/>
          </a:p>
        </p:txBody>
      </p:sp>
      <p:sp>
        <p:nvSpPr>
          <p:cNvPr id="26" name="ZoneTexte 25"/>
          <p:cNvSpPr txBox="1"/>
          <p:nvPr/>
        </p:nvSpPr>
        <p:spPr>
          <a:xfrm>
            <a:off x="5843787" y="5127806"/>
            <a:ext cx="1155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Étape (3): ……….</a:t>
            </a:r>
            <a:endParaRPr lang="en-US" dirty="0"/>
          </a:p>
        </p:txBody>
      </p:sp>
      <p:sp>
        <p:nvSpPr>
          <p:cNvPr id="27" name="ZoneTexte 26"/>
          <p:cNvSpPr txBox="1"/>
          <p:nvPr/>
        </p:nvSpPr>
        <p:spPr>
          <a:xfrm>
            <a:off x="3053672" y="5127806"/>
            <a:ext cx="1155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Étape  (2): ……….</a:t>
            </a:r>
            <a:endParaRPr lang="en-US" dirty="0"/>
          </a:p>
        </p:txBody>
      </p:sp>
      <p:sp>
        <p:nvSpPr>
          <p:cNvPr id="28" name="ZoneTexte 27"/>
          <p:cNvSpPr txBox="1"/>
          <p:nvPr/>
        </p:nvSpPr>
        <p:spPr>
          <a:xfrm>
            <a:off x="9171587" y="5127806"/>
            <a:ext cx="1155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Étape  (4): ……….</a:t>
            </a:r>
            <a:endParaRPr lang="en-US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DFCECED-F62B-CC9A-8FD0-163FB31FC1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5346804"/>
              </p:ext>
            </p:extLst>
          </p:nvPr>
        </p:nvGraphicFramePr>
        <p:xfrm>
          <a:off x="8733288" y="2136443"/>
          <a:ext cx="2032160" cy="20227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40">
                  <a:extLst>
                    <a:ext uri="{9D8B030D-6E8A-4147-A177-3AD203B41FA5}">
                      <a16:colId xmlns:a16="http://schemas.microsoft.com/office/drawing/2014/main" val="3120051191"/>
                    </a:ext>
                  </a:extLst>
                </a:gridCol>
                <a:gridCol w="508040">
                  <a:extLst>
                    <a:ext uri="{9D8B030D-6E8A-4147-A177-3AD203B41FA5}">
                      <a16:colId xmlns:a16="http://schemas.microsoft.com/office/drawing/2014/main" val="3766930214"/>
                    </a:ext>
                  </a:extLst>
                </a:gridCol>
                <a:gridCol w="508040">
                  <a:extLst>
                    <a:ext uri="{9D8B030D-6E8A-4147-A177-3AD203B41FA5}">
                      <a16:colId xmlns:a16="http://schemas.microsoft.com/office/drawing/2014/main" val="4235547679"/>
                    </a:ext>
                  </a:extLst>
                </a:gridCol>
                <a:gridCol w="508040">
                  <a:extLst>
                    <a:ext uri="{9D8B030D-6E8A-4147-A177-3AD203B41FA5}">
                      <a16:colId xmlns:a16="http://schemas.microsoft.com/office/drawing/2014/main" val="2502434815"/>
                    </a:ext>
                  </a:extLst>
                </a:gridCol>
              </a:tblGrid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838513"/>
                  </a:ext>
                </a:extLst>
              </a:tr>
              <a:tr h="50569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361456"/>
                  </a:ext>
                </a:extLst>
              </a:tr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6719058"/>
                  </a:ext>
                </a:extLst>
              </a:tr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9265646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9F91707-BEC1-E83A-222A-14BF07328D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050850"/>
              </p:ext>
            </p:extLst>
          </p:nvPr>
        </p:nvGraphicFramePr>
        <p:xfrm>
          <a:off x="5659508" y="2642140"/>
          <a:ext cx="1524120" cy="15170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40">
                  <a:extLst>
                    <a:ext uri="{9D8B030D-6E8A-4147-A177-3AD203B41FA5}">
                      <a16:colId xmlns:a16="http://schemas.microsoft.com/office/drawing/2014/main" val="3120051191"/>
                    </a:ext>
                  </a:extLst>
                </a:gridCol>
                <a:gridCol w="508040">
                  <a:extLst>
                    <a:ext uri="{9D8B030D-6E8A-4147-A177-3AD203B41FA5}">
                      <a16:colId xmlns:a16="http://schemas.microsoft.com/office/drawing/2014/main" val="3766930214"/>
                    </a:ext>
                  </a:extLst>
                </a:gridCol>
                <a:gridCol w="508040">
                  <a:extLst>
                    <a:ext uri="{9D8B030D-6E8A-4147-A177-3AD203B41FA5}">
                      <a16:colId xmlns:a16="http://schemas.microsoft.com/office/drawing/2014/main" val="4235547679"/>
                    </a:ext>
                  </a:extLst>
                </a:gridCol>
              </a:tblGrid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838513"/>
                  </a:ext>
                </a:extLst>
              </a:tr>
              <a:tr h="50569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361456"/>
                  </a:ext>
                </a:extLst>
              </a:tr>
              <a:tr h="50569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6719058"/>
                  </a:ext>
                </a:extLst>
              </a:tr>
            </a:tbl>
          </a:graphicData>
        </a:graphic>
      </p:graphicFrame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AFD5F75A-5B0E-0A3F-2534-380497F794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08945"/>
              </p:ext>
            </p:extLst>
          </p:nvPr>
        </p:nvGraphicFramePr>
        <p:xfrm>
          <a:off x="3093768" y="3147837"/>
          <a:ext cx="1016080" cy="10113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40">
                  <a:extLst>
                    <a:ext uri="{9D8B030D-6E8A-4147-A177-3AD203B41FA5}">
                      <a16:colId xmlns:a16="http://schemas.microsoft.com/office/drawing/2014/main" val="3120051191"/>
                    </a:ext>
                  </a:extLst>
                </a:gridCol>
                <a:gridCol w="508040">
                  <a:extLst>
                    <a:ext uri="{9D8B030D-6E8A-4147-A177-3AD203B41FA5}">
                      <a16:colId xmlns:a16="http://schemas.microsoft.com/office/drawing/2014/main" val="3766930214"/>
                    </a:ext>
                  </a:extLst>
                </a:gridCol>
              </a:tblGrid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361456"/>
                  </a:ext>
                </a:extLst>
              </a:tr>
              <a:tr h="50569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6719058"/>
                  </a:ext>
                </a:extLst>
              </a:tr>
            </a:tbl>
          </a:graphicData>
        </a:graphic>
      </p:graphicFrame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EC2B25FD-6FB0-039C-5988-2FAD25906C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921361"/>
              </p:ext>
            </p:extLst>
          </p:nvPr>
        </p:nvGraphicFramePr>
        <p:xfrm>
          <a:off x="1036068" y="3653534"/>
          <a:ext cx="508040" cy="5056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40">
                  <a:extLst>
                    <a:ext uri="{9D8B030D-6E8A-4147-A177-3AD203B41FA5}">
                      <a16:colId xmlns:a16="http://schemas.microsoft.com/office/drawing/2014/main" val="3120051191"/>
                    </a:ext>
                  </a:extLst>
                </a:gridCol>
              </a:tblGrid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361456"/>
                  </a:ext>
                </a:extLst>
              </a:tr>
            </a:tbl>
          </a:graphicData>
        </a:graphic>
      </p:graphicFrame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FA812A-2D30-F34E-BAD9-9B93484943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981211"/>
              </p:ext>
            </p:extLst>
          </p:nvPr>
        </p:nvGraphicFramePr>
        <p:xfrm>
          <a:off x="3238494" y="1234799"/>
          <a:ext cx="508040" cy="5056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40">
                  <a:extLst>
                    <a:ext uri="{9D8B030D-6E8A-4147-A177-3AD203B41FA5}">
                      <a16:colId xmlns:a16="http://schemas.microsoft.com/office/drawing/2014/main" val="3120051191"/>
                    </a:ext>
                  </a:extLst>
                </a:gridCol>
              </a:tblGrid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361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la bonne réponse.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  <p:pic>
        <p:nvPicPr>
          <p:cNvPr id="23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9936EFC-DA54-A39B-B9C6-D093EFB81F4B}"/>
              </a:ext>
            </a:extLst>
          </p:cNvPr>
          <p:cNvSpPr txBox="1"/>
          <p:nvPr/>
        </p:nvSpPr>
        <p:spPr>
          <a:xfrm>
            <a:off x="5637125" y="357408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2F60B59-F6C3-428F-BF81-D0347E7D88BC}"/>
              </a:ext>
            </a:extLst>
          </p:cNvPr>
          <p:cNvSpPr txBox="1"/>
          <p:nvPr/>
        </p:nvSpPr>
        <p:spPr>
          <a:xfrm>
            <a:off x="1052612" y="4295264"/>
            <a:ext cx="472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(1)</a:t>
            </a:r>
            <a:endParaRPr 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F425266-B5FD-3415-C0FB-9FF3957E779F}"/>
              </a:ext>
            </a:extLst>
          </p:cNvPr>
          <p:cNvSpPr txBox="1"/>
          <p:nvPr/>
        </p:nvSpPr>
        <p:spPr>
          <a:xfrm>
            <a:off x="3395317" y="4298993"/>
            <a:ext cx="472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(2)</a:t>
            </a:r>
            <a:endParaRPr lang="en-US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DA17A8-DFCA-6072-94BA-F55A396B8C79}"/>
              </a:ext>
            </a:extLst>
          </p:cNvPr>
          <p:cNvSpPr txBox="1"/>
          <p:nvPr/>
        </p:nvSpPr>
        <p:spPr>
          <a:xfrm>
            <a:off x="6148402" y="4295264"/>
            <a:ext cx="472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(3)</a:t>
            </a:r>
            <a:endParaRPr lang="en-US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094C27E-949C-E3E2-BB12-6F06E941EC49}"/>
              </a:ext>
            </a:extLst>
          </p:cNvPr>
          <p:cNvSpPr txBox="1"/>
          <p:nvPr/>
        </p:nvSpPr>
        <p:spPr>
          <a:xfrm>
            <a:off x="9634765" y="4295264"/>
            <a:ext cx="472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(4)</a:t>
            </a:r>
            <a:endParaRPr lang="en-US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4F27964-D9F2-E4B7-0F82-0261C753318F}"/>
              </a:ext>
            </a:extLst>
          </p:cNvPr>
          <p:cNvSpPr txBox="1"/>
          <p:nvPr/>
        </p:nvSpPr>
        <p:spPr>
          <a:xfrm>
            <a:off x="703980" y="1263182"/>
            <a:ext cx="5110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Combien de petits carrés             dans chaque étape? </a:t>
            </a:r>
            <a:endParaRPr lang="en-US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A2570D8-4B57-27DA-31AD-8D2CCB03A557}"/>
              </a:ext>
            </a:extLst>
          </p:cNvPr>
          <p:cNvSpPr txBox="1"/>
          <p:nvPr/>
        </p:nvSpPr>
        <p:spPr>
          <a:xfrm>
            <a:off x="774700" y="5127806"/>
            <a:ext cx="1155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Étape  (1): ……….</a:t>
            </a:r>
            <a:endParaRPr lang="en-US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4A48FFD-B014-B876-6F55-CA99CAD9F7B5}"/>
              </a:ext>
            </a:extLst>
          </p:cNvPr>
          <p:cNvSpPr txBox="1"/>
          <p:nvPr/>
        </p:nvSpPr>
        <p:spPr>
          <a:xfrm>
            <a:off x="5843787" y="5127806"/>
            <a:ext cx="1155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Étape (3): ……….</a:t>
            </a:r>
            <a:endParaRPr lang="en-US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C2125B0-B442-A1D6-C0EA-9558478DA196}"/>
              </a:ext>
            </a:extLst>
          </p:cNvPr>
          <p:cNvSpPr txBox="1"/>
          <p:nvPr/>
        </p:nvSpPr>
        <p:spPr>
          <a:xfrm>
            <a:off x="3053672" y="5127806"/>
            <a:ext cx="1155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Étape  (2): ……….</a:t>
            </a:r>
            <a:endParaRPr lang="en-US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8299966-C922-431B-1560-0D6B66814FC1}"/>
              </a:ext>
            </a:extLst>
          </p:cNvPr>
          <p:cNvSpPr txBox="1"/>
          <p:nvPr/>
        </p:nvSpPr>
        <p:spPr>
          <a:xfrm>
            <a:off x="9171587" y="5127806"/>
            <a:ext cx="1155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Étape  (4): ……….</a:t>
            </a:r>
            <a:endParaRPr lang="en-US" dirty="0"/>
          </a:p>
        </p:txBody>
      </p:sp>
      <p:graphicFrame>
        <p:nvGraphicFramePr>
          <p:cNvPr id="27" name="Tableau 26">
            <a:extLst>
              <a:ext uri="{FF2B5EF4-FFF2-40B4-BE49-F238E27FC236}">
                <a16:creationId xmlns:a16="http://schemas.microsoft.com/office/drawing/2014/main" id="{D764D8E3-4ECF-86ED-0D3D-A5FACCC922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825941"/>
              </p:ext>
            </p:extLst>
          </p:nvPr>
        </p:nvGraphicFramePr>
        <p:xfrm>
          <a:off x="8733288" y="2136443"/>
          <a:ext cx="2032160" cy="20227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40">
                  <a:extLst>
                    <a:ext uri="{9D8B030D-6E8A-4147-A177-3AD203B41FA5}">
                      <a16:colId xmlns:a16="http://schemas.microsoft.com/office/drawing/2014/main" val="3120051191"/>
                    </a:ext>
                  </a:extLst>
                </a:gridCol>
                <a:gridCol w="508040">
                  <a:extLst>
                    <a:ext uri="{9D8B030D-6E8A-4147-A177-3AD203B41FA5}">
                      <a16:colId xmlns:a16="http://schemas.microsoft.com/office/drawing/2014/main" val="3766930214"/>
                    </a:ext>
                  </a:extLst>
                </a:gridCol>
                <a:gridCol w="508040">
                  <a:extLst>
                    <a:ext uri="{9D8B030D-6E8A-4147-A177-3AD203B41FA5}">
                      <a16:colId xmlns:a16="http://schemas.microsoft.com/office/drawing/2014/main" val="4235547679"/>
                    </a:ext>
                  </a:extLst>
                </a:gridCol>
                <a:gridCol w="508040">
                  <a:extLst>
                    <a:ext uri="{9D8B030D-6E8A-4147-A177-3AD203B41FA5}">
                      <a16:colId xmlns:a16="http://schemas.microsoft.com/office/drawing/2014/main" val="2502434815"/>
                    </a:ext>
                  </a:extLst>
                </a:gridCol>
              </a:tblGrid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838513"/>
                  </a:ext>
                </a:extLst>
              </a:tr>
              <a:tr h="50569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361456"/>
                  </a:ext>
                </a:extLst>
              </a:tr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6719058"/>
                  </a:ext>
                </a:extLst>
              </a:tr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9265646"/>
                  </a:ext>
                </a:extLst>
              </a:tr>
            </a:tbl>
          </a:graphicData>
        </a:graphic>
      </p:graphicFrame>
      <p:graphicFrame>
        <p:nvGraphicFramePr>
          <p:cNvPr id="28" name="Tableau 27">
            <a:extLst>
              <a:ext uri="{FF2B5EF4-FFF2-40B4-BE49-F238E27FC236}">
                <a16:creationId xmlns:a16="http://schemas.microsoft.com/office/drawing/2014/main" id="{D74A6DD9-60F8-A974-3643-DA1F11AA4C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691265"/>
              </p:ext>
            </p:extLst>
          </p:nvPr>
        </p:nvGraphicFramePr>
        <p:xfrm>
          <a:off x="5659508" y="2642140"/>
          <a:ext cx="1524120" cy="15170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40">
                  <a:extLst>
                    <a:ext uri="{9D8B030D-6E8A-4147-A177-3AD203B41FA5}">
                      <a16:colId xmlns:a16="http://schemas.microsoft.com/office/drawing/2014/main" val="3120051191"/>
                    </a:ext>
                  </a:extLst>
                </a:gridCol>
                <a:gridCol w="508040">
                  <a:extLst>
                    <a:ext uri="{9D8B030D-6E8A-4147-A177-3AD203B41FA5}">
                      <a16:colId xmlns:a16="http://schemas.microsoft.com/office/drawing/2014/main" val="3766930214"/>
                    </a:ext>
                  </a:extLst>
                </a:gridCol>
                <a:gridCol w="508040">
                  <a:extLst>
                    <a:ext uri="{9D8B030D-6E8A-4147-A177-3AD203B41FA5}">
                      <a16:colId xmlns:a16="http://schemas.microsoft.com/office/drawing/2014/main" val="4235547679"/>
                    </a:ext>
                  </a:extLst>
                </a:gridCol>
              </a:tblGrid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838513"/>
                  </a:ext>
                </a:extLst>
              </a:tr>
              <a:tr h="50569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361456"/>
                  </a:ext>
                </a:extLst>
              </a:tr>
              <a:tr h="50569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6719058"/>
                  </a:ext>
                </a:extLst>
              </a:tr>
            </a:tbl>
          </a:graphicData>
        </a:graphic>
      </p:graphicFrame>
      <p:graphicFrame>
        <p:nvGraphicFramePr>
          <p:cNvPr id="32" name="Tableau 31">
            <a:extLst>
              <a:ext uri="{FF2B5EF4-FFF2-40B4-BE49-F238E27FC236}">
                <a16:creationId xmlns:a16="http://schemas.microsoft.com/office/drawing/2014/main" id="{FE4D28D2-23D4-EDC9-2B2B-37C7BA08F8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674976"/>
              </p:ext>
            </p:extLst>
          </p:nvPr>
        </p:nvGraphicFramePr>
        <p:xfrm>
          <a:off x="3093768" y="3147837"/>
          <a:ext cx="1016080" cy="10113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40">
                  <a:extLst>
                    <a:ext uri="{9D8B030D-6E8A-4147-A177-3AD203B41FA5}">
                      <a16:colId xmlns:a16="http://schemas.microsoft.com/office/drawing/2014/main" val="3120051191"/>
                    </a:ext>
                  </a:extLst>
                </a:gridCol>
                <a:gridCol w="508040">
                  <a:extLst>
                    <a:ext uri="{9D8B030D-6E8A-4147-A177-3AD203B41FA5}">
                      <a16:colId xmlns:a16="http://schemas.microsoft.com/office/drawing/2014/main" val="3766930214"/>
                    </a:ext>
                  </a:extLst>
                </a:gridCol>
              </a:tblGrid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361456"/>
                  </a:ext>
                </a:extLst>
              </a:tr>
              <a:tr h="50569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6719058"/>
                  </a:ext>
                </a:extLst>
              </a:tr>
            </a:tbl>
          </a:graphicData>
        </a:graphic>
      </p:graphicFrame>
      <p:graphicFrame>
        <p:nvGraphicFramePr>
          <p:cNvPr id="33" name="Tableau 32">
            <a:extLst>
              <a:ext uri="{FF2B5EF4-FFF2-40B4-BE49-F238E27FC236}">
                <a16:creationId xmlns:a16="http://schemas.microsoft.com/office/drawing/2014/main" id="{775B0328-8E06-C47D-A54F-E5071C5401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007453"/>
              </p:ext>
            </p:extLst>
          </p:nvPr>
        </p:nvGraphicFramePr>
        <p:xfrm>
          <a:off x="1036068" y="3653534"/>
          <a:ext cx="508040" cy="5056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40">
                  <a:extLst>
                    <a:ext uri="{9D8B030D-6E8A-4147-A177-3AD203B41FA5}">
                      <a16:colId xmlns:a16="http://schemas.microsoft.com/office/drawing/2014/main" val="3120051191"/>
                    </a:ext>
                  </a:extLst>
                </a:gridCol>
              </a:tblGrid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361456"/>
                  </a:ext>
                </a:extLst>
              </a:tr>
            </a:tbl>
          </a:graphicData>
        </a:graphic>
      </p:graphicFrame>
      <p:graphicFrame>
        <p:nvGraphicFramePr>
          <p:cNvPr id="34" name="Tableau 33">
            <a:extLst>
              <a:ext uri="{FF2B5EF4-FFF2-40B4-BE49-F238E27FC236}">
                <a16:creationId xmlns:a16="http://schemas.microsoft.com/office/drawing/2014/main" id="{7DB8D4AC-ABAB-80ED-C921-BC0BE5A96B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239981"/>
              </p:ext>
            </p:extLst>
          </p:nvPr>
        </p:nvGraphicFramePr>
        <p:xfrm>
          <a:off x="3238494" y="1234799"/>
          <a:ext cx="508040" cy="5056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40">
                  <a:extLst>
                    <a:ext uri="{9D8B030D-6E8A-4147-A177-3AD203B41FA5}">
                      <a16:colId xmlns:a16="http://schemas.microsoft.com/office/drawing/2014/main" val="3120051191"/>
                    </a:ext>
                  </a:extLst>
                </a:gridCol>
              </a:tblGrid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361456"/>
                  </a:ext>
                </a:extLst>
              </a:tr>
            </a:tbl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890828" y="5519418"/>
            <a:ext cx="75600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DZ" sz="2400" dirty="0">
                <a:solidFill>
                  <a:schemeClr val="accent1"/>
                </a:solidFill>
              </a:rPr>
              <a:t>1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3239437" y="5519418"/>
            <a:ext cx="75600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chemeClr val="accent1"/>
                </a:solidFill>
              </a:rPr>
              <a:t>4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6012968" y="5519418"/>
            <a:ext cx="75600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DZ" sz="2400" dirty="0">
                <a:solidFill>
                  <a:schemeClr val="accent1"/>
                </a:solidFill>
              </a:rPr>
              <a:t>9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9413364" y="5519418"/>
            <a:ext cx="75600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chemeClr val="accent1"/>
                </a:solidFill>
              </a:rPr>
              <a:t>16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08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9" grpId="0" animBg="1"/>
      <p:bldP spid="30" grpId="0" animBg="1"/>
      <p:bldP spid="3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Dessiner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la cinquième figue du motif 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865632" y="2692032"/>
            <a:ext cx="10353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/>
              <a:t>Dessiner l’</a:t>
            </a:r>
            <a:r>
              <a:rPr lang="fr-FR" sz="2400" dirty="0"/>
              <a:t>élément</a:t>
            </a:r>
            <a:r>
              <a:rPr lang="fr-MA" sz="2400" dirty="0"/>
              <a:t> de la cinquième étape et compter le nombre de petits carrés </a:t>
            </a:r>
            <a:endParaRPr lang="en-US" sz="2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DF4C3E5-3054-34D2-2B80-C182B023F031}"/>
              </a:ext>
            </a:extLst>
          </p:cNvPr>
          <p:cNvSpPr txBox="1"/>
          <p:nvPr/>
        </p:nvSpPr>
        <p:spPr>
          <a:xfrm>
            <a:off x="434061" y="1211692"/>
            <a:ext cx="11234978" cy="46166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2) Je dessine l’élément suivant et je note le nombre de           dans cette étape: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852F878-2AF6-8192-CB23-2DBFC3CFAB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846890"/>
              </p:ext>
            </p:extLst>
          </p:nvPr>
        </p:nvGraphicFramePr>
        <p:xfrm>
          <a:off x="7417203" y="1211692"/>
          <a:ext cx="508040" cy="5056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40">
                  <a:extLst>
                    <a:ext uri="{9D8B030D-6E8A-4147-A177-3AD203B41FA5}">
                      <a16:colId xmlns:a16="http://schemas.microsoft.com/office/drawing/2014/main" val="3120051191"/>
                    </a:ext>
                  </a:extLst>
                </a:gridCol>
              </a:tblGrid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361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17951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𝐕𝐨𝐢𝐜𝐢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𝐥𝐚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𝐛𝐨𝐧𝐧𝐞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𝐫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é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𝐩𝐨𝐧𝐬𝐞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593387"/>
            <a:ext cx="10140766" cy="39721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justifie les étapes et fait un feedback.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875072" y="5317257"/>
            <a:ext cx="6877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/>
              <a:t>Le nombre de petits carrés             dans la cinquième étape est:</a:t>
            </a:r>
            <a:endParaRPr lang="en-US" dirty="0"/>
          </a:p>
        </p:txBody>
      </p:sp>
      <p:sp>
        <p:nvSpPr>
          <p:cNvPr id="10" name="ZoneTexte 9"/>
          <p:cNvSpPr txBox="1"/>
          <p:nvPr/>
        </p:nvSpPr>
        <p:spPr>
          <a:xfrm>
            <a:off x="6885825" y="5317256"/>
            <a:ext cx="70645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25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CD1E3B2-5180-7F49-6B19-E8EF02B108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167775"/>
              </p:ext>
            </p:extLst>
          </p:nvPr>
        </p:nvGraphicFramePr>
        <p:xfrm>
          <a:off x="3959086" y="1768909"/>
          <a:ext cx="2538000" cy="25284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7600">
                  <a:extLst>
                    <a:ext uri="{9D8B030D-6E8A-4147-A177-3AD203B41FA5}">
                      <a16:colId xmlns:a16="http://schemas.microsoft.com/office/drawing/2014/main" val="3120051191"/>
                    </a:ext>
                  </a:extLst>
                </a:gridCol>
                <a:gridCol w="507600">
                  <a:extLst>
                    <a:ext uri="{9D8B030D-6E8A-4147-A177-3AD203B41FA5}">
                      <a16:colId xmlns:a16="http://schemas.microsoft.com/office/drawing/2014/main" val="3766930214"/>
                    </a:ext>
                  </a:extLst>
                </a:gridCol>
                <a:gridCol w="507600">
                  <a:extLst>
                    <a:ext uri="{9D8B030D-6E8A-4147-A177-3AD203B41FA5}">
                      <a16:colId xmlns:a16="http://schemas.microsoft.com/office/drawing/2014/main" val="4235547679"/>
                    </a:ext>
                  </a:extLst>
                </a:gridCol>
                <a:gridCol w="507600">
                  <a:extLst>
                    <a:ext uri="{9D8B030D-6E8A-4147-A177-3AD203B41FA5}">
                      <a16:colId xmlns:a16="http://schemas.microsoft.com/office/drawing/2014/main" val="2502434815"/>
                    </a:ext>
                  </a:extLst>
                </a:gridCol>
                <a:gridCol w="507600">
                  <a:extLst>
                    <a:ext uri="{9D8B030D-6E8A-4147-A177-3AD203B41FA5}">
                      <a16:colId xmlns:a16="http://schemas.microsoft.com/office/drawing/2014/main" val="4042448431"/>
                    </a:ext>
                  </a:extLst>
                </a:gridCol>
              </a:tblGrid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838513"/>
                  </a:ext>
                </a:extLst>
              </a:tr>
              <a:tr h="50569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361456"/>
                  </a:ext>
                </a:extLst>
              </a:tr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6719058"/>
                  </a:ext>
                </a:extLst>
              </a:tr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9265646"/>
                  </a:ext>
                </a:extLst>
              </a:tr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519072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DBF9716-FA34-DF63-0730-42E789931C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615081"/>
              </p:ext>
            </p:extLst>
          </p:nvPr>
        </p:nvGraphicFramePr>
        <p:xfrm>
          <a:off x="3559222" y="5249074"/>
          <a:ext cx="508040" cy="5056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40">
                  <a:extLst>
                    <a:ext uri="{9D8B030D-6E8A-4147-A177-3AD203B41FA5}">
                      <a16:colId xmlns:a16="http://schemas.microsoft.com/office/drawing/2014/main" val="3120051191"/>
                    </a:ext>
                  </a:extLst>
                </a:gridCol>
              </a:tblGrid>
              <a:tr h="5056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361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42107" y="1306971"/>
            <a:ext cx="10335526" cy="3862284"/>
            <a:chOff x="963450" y="891207"/>
            <a:chExt cx="10335526" cy="3862284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98555" y="891207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35804" y="3327967"/>
            <a:ext cx="10341829" cy="1758935"/>
            <a:chOff x="963450" y="3092649"/>
            <a:chExt cx="10341829" cy="1758935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504858" y="402358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76350"/>
            <a:ext cx="10314183" cy="1886861"/>
            <a:chOff x="963450" y="1311520"/>
            <a:chExt cx="10314183" cy="1886861"/>
          </a:xfrm>
        </p:grpSpPr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77212" y="237038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dirty="0"/>
                <a:t>R</a:t>
              </a:r>
              <a:r>
                <a:rPr lang="fr-FR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</a:rPr>
                <a:t>ésoudre  un problème de pattern algébrique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6717" y="2283979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89791" y="3327967"/>
            <a:ext cx="10265098" cy="2782577"/>
            <a:chOff x="963450" y="2830127"/>
            <a:chExt cx="10265098" cy="2782577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7" y="2830127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  <p:sp>
        <p:nvSpPr>
          <p:cNvPr id="27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28126" y="5251609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 b="1" dirty="0">
                <a:solidFill>
                  <a:srgbClr val="FFFFFF"/>
                </a:solidFill>
                <a:latin typeface="Arial"/>
              </a:rPr>
              <a:t>Effectuer la division d’un monôme par un monôme de degré inferieur </a:t>
            </a:r>
          </a:p>
        </p:txBody>
      </p:sp>
      <p:sp>
        <p:nvSpPr>
          <p:cNvPr id="37" name="Google Shape;291;p29">
            <a:extLst>
              <a:ext uri="{FF2B5EF4-FFF2-40B4-BE49-F238E27FC236}">
                <a16:creationId xmlns:a16="http://schemas.microsoft.com/office/drawing/2014/main" id="{1603B967-D9FC-FC8C-55EE-DBAEAEF2C638}"/>
              </a:ext>
            </a:extLst>
          </p:cNvPr>
          <p:cNvSpPr/>
          <p:nvPr/>
        </p:nvSpPr>
        <p:spPr>
          <a:xfrm>
            <a:off x="942107" y="2335211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4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uFillTx/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4" name="Rectangle 3"/>
          <p:cNvSpPr/>
          <p:nvPr/>
        </p:nvSpPr>
        <p:spPr>
          <a:xfrm>
            <a:off x="5116702" y="3557301"/>
            <a:ext cx="1980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fr-FR" b="1" dirty="0">
                <a:solidFill>
                  <a:srgbClr val="FFFFFF"/>
                </a:solidFill>
                <a:latin typeface="Arial"/>
              </a:rPr>
              <a:t>Consolidation 1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116702" y="4519122"/>
            <a:ext cx="1915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fr-FR" b="1" dirty="0">
                <a:solidFill>
                  <a:srgbClr val="FFFFFF"/>
                </a:solidFill>
                <a:latin typeface="Arial"/>
              </a:rPr>
              <a:t>Consolidation 2</a:t>
            </a:r>
          </a:p>
        </p:txBody>
      </p:sp>
      <p:sp>
        <p:nvSpPr>
          <p:cNvPr id="5" name="Rectangle 4"/>
          <p:cNvSpPr/>
          <p:nvPr/>
        </p:nvSpPr>
        <p:spPr>
          <a:xfrm>
            <a:off x="3242993" y="1561813"/>
            <a:ext cx="5083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fr-FR" b="1" dirty="0">
                <a:latin typeface="Arial"/>
              </a:rPr>
              <a:t>Effectuer la multiplication de deux binômes  </a:t>
            </a:r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C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omplétez 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sa démarche.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au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48740563"/>
                  </p:ext>
                </p:extLst>
              </p:nvPr>
            </p:nvGraphicFramePr>
            <p:xfrm>
              <a:off x="365598" y="2741202"/>
              <a:ext cx="11065692" cy="12801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289396">
                      <a:extLst>
                        <a:ext uri="{9D8B030D-6E8A-4147-A177-3AD203B41FA5}">
                          <a16:colId xmlns:a16="http://schemas.microsoft.com/office/drawing/2014/main" val="268538264"/>
                        </a:ext>
                      </a:extLst>
                    </a:gridCol>
                    <a:gridCol w="1284051">
                      <a:extLst>
                        <a:ext uri="{9D8B030D-6E8A-4147-A177-3AD203B41FA5}">
                          <a16:colId xmlns:a16="http://schemas.microsoft.com/office/drawing/2014/main" val="4116379788"/>
                        </a:ext>
                      </a:extLst>
                    </a:gridCol>
                    <a:gridCol w="1284052">
                      <a:extLst>
                        <a:ext uri="{9D8B030D-6E8A-4147-A177-3AD203B41FA5}">
                          <a16:colId xmlns:a16="http://schemas.microsoft.com/office/drawing/2014/main" val="994961382"/>
                        </a:ext>
                      </a:extLst>
                    </a:gridCol>
                    <a:gridCol w="1284052">
                      <a:extLst>
                        <a:ext uri="{9D8B030D-6E8A-4147-A177-3AD203B41FA5}">
                          <a16:colId xmlns:a16="http://schemas.microsoft.com/office/drawing/2014/main" val="42519741"/>
                        </a:ext>
                      </a:extLst>
                    </a:gridCol>
                    <a:gridCol w="1498059">
                      <a:extLst>
                        <a:ext uri="{9D8B030D-6E8A-4147-A177-3AD203B41FA5}">
                          <a16:colId xmlns:a16="http://schemas.microsoft.com/office/drawing/2014/main" val="3404389717"/>
                        </a:ext>
                      </a:extLst>
                    </a:gridCol>
                    <a:gridCol w="1449421">
                      <a:extLst>
                        <a:ext uri="{9D8B030D-6E8A-4147-A177-3AD203B41FA5}">
                          <a16:colId xmlns:a16="http://schemas.microsoft.com/office/drawing/2014/main" val="807070663"/>
                        </a:ext>
                      </a:extLst>
                    </a:gridCol>
                    <a:gridCol w="1395848">
                      <a:extLst>
                        <a:ext uri="{9D8B030D-6E8A-4147-A177-3AD203B41FA5}">
                          <a16:colId xmlns:a16="http://schemas.microsoft.com/office/drawing/2014/main" val="764052301"/>
                        </a:ext>
                      </a:extLst>
                    </a:gridCol>
                    <a:gridCol w="1580813">
                      <a:extLst>
                        <a:ext uri="{9D8B030D-6E8A-4147-A177-3AD203B41FA5}">
                          <a16:colId xmlns:a16="http://schemas.microsoft.com/office/drawing/2014/main" val="36070025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fr-MA" dirty="0"/>
                            <a:t>Étape</a:t>
                          </a:r>
                          <a:r>
                            <a:rPr lang="fr-MA" baseline="0" dirty="0"/>
                            <a:t> </a:t>
                          </a:r>
                          <a:r>
                            <a:rPr lang="fr-MA" dirty="0"/>
                            <a:t> n°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1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MA" dirty="0"/>
                            <a:t>2</a:t>
                          </a:r>
                          <a:endParaRPr lang="en-US" dirty="0"/>
                        </a:p>
                        <a:p>
                          <a:pPr algn="ctr"/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3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4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5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………………..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10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20017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fr-MA" dirty="0"/>
                            <a:t>Nombre</a:t>
                          </a:r>
                          <a:r>
                            <a:rPr lang="fr-MA" baseline="0" dirty="0"/>
                            <a:t> de petit carré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MA" dirty="0"/>
                            <a:t>   </a:t>
                          </a:r>
                          <a14:m>
                            <m:oMath xmlns:m="http://schemas.openxmlformats.org/officeDocument/2006/math">
                              <m:r>
                                <a:rPr lang="fr-MA" b="0" smtClean="0">
                                  <a:latin typeface="Cambria Math" panose="02040503050406030204" pitchFamily="18" charset="0"/>
                                </a:rPr>
                                <m:t>1=</m:t>
                              </m:r>
                              <m:sSup>
                                <m:sSupPr>
                                  <m:ctrlPr>
                                    <a:rPr lang="fr-M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MA" b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p>
                                  <m:r>
                                    <a:rPr lang="fr-MA" b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fr-MA" dirty="0"/>
                            <a:t> </a:t>
                          </a:r>
                        </a:p>
                        <a:p>
                          <a:r>
                            <a:rPr lang="fr-MA" dirty="0"/>
                            <a:t>      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MA" dirty="0"/>
                            <a:t>   </a:t>
                          </a:r>
                          <a14:m>
                            <m:oMath xmlns:m="http://schemas.openxmlformats.org/officeDocument/2006/math">
                              <m:r>
                                <a:rPr lang="fr-MA" b="0" smtClean="0">
                                  <a:latin typeface="Cambria Math" panose="02040503050406030204" pitchFamily="18" charset="0"/>
                                </a:rPr>
                                <m:t>4=</m:t>
                              </m:r>
                              <m:sSup>
                                <m:sSupPr>
                                  <m:ctrlPr>
                                    <a:rPr lang="fr-M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/>
                                <m:sup>
                                  <m:r>
                                    <a:rPr lang="fr-MA" b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fr-MA" b="0" smtClean="0">
                                    <a:latin typeface="Cambria Math" panose="02040503050406030204" pitchFamily="18" charset="0"/>
                                  </a:rPr>
                                  <m:t>…..=</m:t>
                                </m:r>
                                <m:sSup>
                                  <m:sSupPr>
                                    <m:ctrlPr>
                                      <a:rPr lang="fr-M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/>
                                  <m:sup>
                                    <m:r>
                                      <a:rPr lang="fr-MA" b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MA" b="0" smtClean="0">
                                    <a:latin typeface="Cambria Math" panose="02040503050406030204" pitchFamily="18" charset="0"/>
                                  </a:rPr>
                                  <m:t>…….=</m:t>
                                </m:r>
                                <m:sSup>
                                  <m:sSupPr>
                                    <m:ctrlPr>
                                      <a:rPr lang="fr-M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MA" b="0" smtClean="0">
                                        <a:latin typeface="Cambria Math" panose="02040503050406030204" pitchFamily="18" charset="0"/>
                                      </a:rPr>
                                      <m:t>…</m:t>
                                    </m:r>
                                  </m:e>
                                  <m:sup>
                                    <m:r>
                                      <a:rPr lang="fr-MA" b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MA" b="0" smtClean="0">
                                    <a:latin typeface="Cambria Math" panose="02040503050406030204" pitchFamily="18" charset="0"/>
                                  </a:rPr>
                                  <m:t>…..=</m:t>
                                </m:r>
                                <m:sSup>
                                  <m:sSupPr>
                                    <m:ctrlPr>
                                      <a:rPr lang="fr-M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MA" b="0" smtClean="0">
                                        <a:latin typeface="Cambria Math" panose="02040503050406030204" pitchFamily="18" charset="0"/>
                                      </a:rPr>
                                      <m:t>…</m:t>
                                    </m:r>
                                  </m:e>
                                  <m:sup>
                                    <m:r>
                                      <a:rPr lang="fr-MA" b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………………..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MA" b="0" smtClean="0">
                                        <a:latin typeface="Cambria Math" panose="02040503050406030204" pitchFamily="18" charset="0"/>
                                      </a:rPr>
                                      <m:t>….</m:t>
                                    </m:r>
                                  </m:e>
                                  <m:sup>
                                    <m:r>
                                      <a:rPr lang="fr-MA" b="0" smtClean="0">
                                        <a:latin typeface="Cambria Math" panose="02040503050406030204" pitchFamily="18" charset="0"/>
                                      </a:rPr>
                                      <m:t>2.</m:t>
                                    </m:r>
                                  </m:sup>
                                </m:sSup>
                                <m:r>
                                  <a:rPr lang="fr-MA" b="0" smtClean="0">
                                    <a:latin typeface="Cambria Math" panose="02040503050406030204" pitchFamily="18" charset="0"/>
                                  </a:rPr>
                                  <m:t>= ……..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3001006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au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48740563"/>
                  </p:ext>
                </p:extLst>
              </p:nvPr>
            </p:nvGraphicFramePr>
            <p:xfrm>
              <a:off x="365598" y="2741202"/>
              <a:ext cx="11065692" cy="128632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289396">
                      <a:extLst>
                        <a:ext uri="{9D8B030D-6E8A-4147-A177-3AD203B41FA5}">
                          <a16:colId xmlns:a16="http://schemas.microsoft.com/office/drawing/2014/main" val="268538264"/>
                        </a:ext>
                      </a:extLst>
                    </a:gridCol>
                    <a:gridCol w="1284051">
                      <a:extLst>
                        <a:ext uri="{9D8B030D-6E8A-4147-A177-3AD203B41FA5}">
                          <a16:colId xmlns:a16="http://schemas.microsoft.com/office/drawing/2014/main" val="4116379788"/>
                        </a:ext>
                      </a:extLst>
                    </a:gridCol>
                    <a:gridCol w="1284052">
                      <a:extLst>
                        <a:ext uri="{9D8B030D-6E8A-4147-A177-3AD203B41FA5}">
                          <a16:colId xmlns:a16="http://schemas.microsoft.com/office/drawing/2014/main" val="994961382"/>
                        </a:ext>
                      </a:extLst>
                    </a:gridCol>
                    <a:gridCol w="1284052">
                      <a:extLst>
                        <a:ext uri="{9D8B030D-6E8A-4147-A177-3AD203B41FA5}">
                          <a16:colId xmlns:a16="http://schemas.microsoft.com/office/drawing/2014/main" val="42519741"/>
                        </a:ext>
                      </a:extLst>
                    </a:gridCol>
                    <a:gridCol w="1498059">
                      <a:extLst>
                        <a:ext uri="{9D8B030D-6E8A-4147-A177-3AD203B41FA5}">
                          <a16:colId xmlns:a16="http://schemas.microsoft.com/office/drawing/2014/main" val="3404389717"/>
                        </a:ext>
                      </a:extLst>
                    </a:gridCol>
                    <a:gridCol w="1449421">
                      <a:extLst>
                        <a:ext uri="{9D8B030D-6E8A-4147-A177-3AD203B41FA5}">
                          <a16:colId xmlns:a16="http://schemas.microsoft.com/office/drawing/2014/main" val="807070663"/>
                        </a:ext>
                      </a:extLst>
                    </a:gridCol>
                    <a:gridCol w="1395848">
                      <a:extLst>
                        <a:ext uri="{9D8B030D-6E8A-4147-A177-3AD203B41FA5}">
                          <a16:colId xmlns:a16="http://schemas.microsoft.com/office/drawing/2014/main" val="764052301"/>
                        </a:ext>
                      </a:extLst>
                    </a:gridCol>
                    <a:gridCol w="1580813">
                      <a:extLst>
                        <a:ext uri="{9D8B030D-6E8A-4147-A177-3AD203B41FA5}">
                          <a16:colId xmlns:a16="http://schemas.microsoft.com/office/drawing/2014/main" val="3607002589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r>
                            <a:rPr lang="fr-MA" dirty="0"/>
                            <a:t>Étape</a:t>
                          </a:r>
                          <a:r>
                            <a:rPr lang="fr-MA" baseline="0" dirty="0"/>
                            <a:t> </a:t>
                          </a:r>
                          <a:r>
                            <a:rPr lang="fr-MA" dirty="0"/>
                            <a:t> n°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1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MA" dirty="0"/>
                            <a:t>2</a:t>
                          </a:r>
                          <a:endParaRPr lang="en-US" dirty="0"/>
                        </a:p>
                        <a:p>
                          <a:pPr algn="ctr"/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3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4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5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………………..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10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20017802"/>
                      </a:ext>
                    </a:extLst>
                  </a:tr>
                  <a:tr h="646240">
                    <a:tc>
                      <a:txBody>
                        <a:bodyPr/>
                        <a:lstStyle/>
                        <a:p>
                          <a:r>
                            <a:rPr lang="fr-MA" dirty="0"/>
                            <a:t>Nombre</a:t>
                          </a:r>
                          <a:r>
                            <a:rPr lang="fr-MA" baseline="0" dirty="0"/>
                            <a:t> de petit carré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00948" t="-102804" r="-661611" b="-140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201905" t="-102804" r="-564762" b="-140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300474" t="-102804" r="-462085" b="-140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343496" t="-102804" r="-296341" b="-140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458403" t="-102804" r="-206303" b="-140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………………..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599231" t="-102804" r="-769" b="-1401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3001006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05E333A8-8F69-E2BA-438C-9944280DF59E}"/>
              </a:ext>
            </a:extLst>
          </p:cNvPr>
          <p:cNvSpPr txBox="1"/>
          <p:nvPr/>
        </p:nvSpPr>
        <p:spPr>
          <a:xfrm>
            <a:off x="425538" y="1184862"/>
            <a:ext cx="6120703" cy="46166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3) Je transcris le pattern dans un tableau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684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210067" y="61336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4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823101" y="197502"/>
            <a:ext cx="10543399" cy="4755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MA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oici</a:t>
            </a:r>
            <a:r>
              <a:rPr kumimoji="0" lang="fr-FR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 bonne réponse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442127" y="4584355"/>
                <a:ext cx="10570002" cy="46166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MA" sz="2400" dirty="0"/>
                  <a:t> Le nombre de petits carrés dans chaque étape est: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MA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𝑛𝑢𝑚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𝑟𝑜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𝑑𝑒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𝑙𝑎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𝑓𝑖𝑔𝑢𝑒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127" y="4584355"/>
                <a:ext cx="10570002" cy="461665"/>
              </a:xfrm>
              <a:prstGeom prst="rect">
                <a:avLst/>
              </a:prstGeom>
              <a:blipFill>
                <a:blip r:embed="rId4"/>
                <a:stretch>
                  <a:fillRect l="-289" t="-10526" b="-289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6" name="Tableau 4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69407331"/>
                  </p:ext>
                </p:extLst>
              </p:nvPr>
            </p:nvGraphicFramePr>
            <p:xfrm>
              <a:off x="442127" y="2380072"/>
              <a:ext cx="11065692" cy="135340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289396">
                      <a:extLst>
                        <a:ext uri="{9D8B030D-6E8A-4147-A177-3AD203B41FA5}">
                          <a16:colId xmlns:a16="http://schemas.microsoft.com/office/drawing/2014/main" val="268538264"/>
                        </a:ext>
                      </a:extLst>
                    </a:gridCol>
                    <a:gridCol w="1284051">
                      <a:extLst>
                        <a:ext uri="{9D8B030D-6E8A-4147-A177-3AD203B41FA5}">
                          <a16:colId xmlns:a16="http://schemas.microsoft.com/office/drawing/2014/main" val="4116379788"/>
                        </a:ext>
                      </a:extLst>
                    </a:gridCol>
                    <a:gridCol w="1284052">
                      <a:extLst>
                        <a:ext uri="{9D8B030D-6E8A-4147-A177-3AD203B41FA5}">
                          <a16:colId xmlns:a16="http://schemas.microsoft.com/office/drawing/2014/main" val="994961382"/>
                        </a:ext>
                      </a:extLst>
                    </a:gridCol>
                    <a:gridCol w="1284052">
                      <a:extLst>
                        <a:ext uri="{9D8B030D-6E8A-4147-A177-3AD203B41FA5}">
                          <a16:colId xmlns:a16="http://schemas.microsoft.com/office/drawing/2014/main" val="42519741"/>
                        </a:ext>
                      </a:extLst>
                    </a:gridCol>
                    <a:gridCol w="1498059">
                      <a:extLst>
                        <a:ext uri="{9D8B030D-6E8A-4147-A177-3AD203B41FA5}">
                          <a16:colId xmlns:a16="http://schemas.microsoft.com/office/drawing/2014/main" val="3404389717"/>
                        </a:ext>
                      </a:extLst>
                    </a:gridCol>
                    <a:gridCol w="1449421">
                      <a:extLst>
                        <a:ext uri="{9D8B030D-6E8A-4147-A177-3AD203B41FA5}">
                          <a16:colId xmlns:a16="http://schemas.microsoft.com/office/drawing/2014/main" val="807070663"/>
                        </a:ext>
                      </a:extLst>
                    </a:gridCol>
                    <a:gridCol w="1395848">
                      <a:extLst>
                        <a:ext uri="{9D8B030D-6E8A-4147-A177-3AD203B41FA5}">
                          <a16:colId xmlns:a16="http://schemas.microsoft.com/office/drawing/2014/main" val="764052301"/>
                        </a:ext>
                      </a:extLst>
                    </a:gridCol>
                    <a:gridCol w="1580813">
                      <a:extLst>
                        <a:ext uri="{9D8B030D-6E8A-4147-A177-3AD203B41FA5}">
                          <a16:colId xmlns:a16="http://schemas.microsoft.com/office/drawing/2014/main" val="3607002589"/>
                        </a:ext>
                      </a:extLst>
                    </a:gridCol>
                  </a:tblGrid>
                  <a:tr h="713324">
                    <a:tc>
                      <a:txBody>
                        <a:bodyPr/>
                        <a:lstStyle/>
                        <a:p>
                          <a:r>
                            <a:rPr lang="fr-MA" dirty="0"/>
                            <a:t>Étape n°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1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MA" dirty="0"/>
                            <a:t>2</a:t>
                          </a:r>
                          <a:endParaRPr lang="en-US" dirty="0"/>
                        </a:p>
                        <a:p>
                          <a:pPr algn="ctr"/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3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4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5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………………..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10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20017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fr-MA" dirty="0"/>
                            <a:t>Nombre</a:t>
                          </a:r>
                          <a:r>
                            <a:rPr lang="fr-MA" baseline="0" dirty="0"/>
                            <a:t> de petit carré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MA" dirty="0"/>
                            <a:t>   </a:t>
                          </a:r>
                          <a14:m>
                            <m:oMath xmlns:m="http://schemas.openxmlformats.org/officeDocument/2006/math">
                              <m:r>
                                <a:rPr lang="fr-MA" b="0" smtClean="0">
                                  <a:latin typeface="Cambria Math" panose="02040503050406030204" pitchFamily="18" charset="0"/>
                                </a:rPr>
                                <m:t>1=</m:t>
                              </m:r>
                              <m:sSup>
                                <m:sSupPr>
                                  <m:ctrlPr>
                                    <a:rPr lang="fr-M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MA" b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p>
                                  <m:r>
                                    <a:rPr lang="fr-MA" b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fr-MA" dirty="0"/>
                            <a:t> </a:t>
                          </a:r>
                        </a:p>
                        <a:p>
                          <a:r>
                            <a:rPr lang="fr-MA" dirty="0"/>
                            <a:t>      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MA" dirty="0"/>
                            <a:t>   </a:t>
                          </a:r>
                          <a14:m>
                            <m:oMath xmlns:m="http://schemas.openxmlformats.org/officeDocument/2006/math">
                              <m:r>
                                <a:rPr lang="fr-MA" b="0" smtClean="0">
                                  <a:latin typeface="Cambria Math" panose="02040503050406030204" pitchFamily="18" charset="0"/>
                                </a:rPr>
                                <m:t>4=</m:t>
                              </m:r>
                              <m:sSup>
                                <m:sSupPr>
                                  <m:ctrlPr>
                                    <a:rPr lang="fr-M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MA" b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fr-MA" b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fr-MA" b="0" smtClean="0">
                                    <a:latin typeface="Cambria Math" panose="02040503050406030204" pitchFamily="18" charset="0"/>
                                  </a:rPr>
                                  <m:t>9=</m:t>
                                </m:r>
                                <m:sSup>
                                  <m:sSupPr>
                                    <m:ctrlPr>
                                      <a:rPr lang="fr-M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MA" b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  <m:sup>
                                    <m:r>
                                      <a:rPr lang="fr-MA" b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MA" b="0" smtClean="0">
                                    <a:latin typeface="Cambria Math" panose="02040503050406030204" pitchFamily="18" charset="0"/>
                                  </a:rPr>
                                  <m:t>16=</m:t>
                                </m:r>
                                <m:sSup>
                                  <m:sSupPr>
                                    <m:ctrlPr>
                                      <a:rPr lang="fr-M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MA" b="0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  <m:sup>
                                    <m:r>
                                      <a:rPr lang="fr-MA" b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MA" b="0" smtClean="0">
                                    <a:latin typeface="Cambria Math" panose="02040503050406030204" pitchFamily="18" charset="0"/>
                                  </a:rPr>
                                  <m:t>25=</m:t>
                                </m:r>
                                <m:sSup>
                                  <m:sSupPr>
                                    <m:ctrlPr>
                                      <a:rPr lang="fr-M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MA" b="0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  <m:sup>
                                    <m:r>
                                      <a:rPr lang="fr-MA" b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………………..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MA" b="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fr-MA" b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fr-MA" b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fr-FR" b="0" i="0" smtClean="0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3001006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6" name="Tableau 4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69407331"/>
                  </p:ext>
                </p:extLst>
              </p:nvPr>
            </p:nvGraphicFramePr>
            <p:xfrm>
              <a:off x="442127" y="2380072"/>
              <a:ext cx="11065692" cy="135340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289396">
                      <a:extLst>
                        <a:ext uri="{9D8B030D-6E8A-4147-A177-3AD203B41FA5}">
                          <a16:colId xmlns:a16="http://schemas.microsoft.com/office/drawing/2014/main" val="268538264"/>
                        </a:ext>
                      </a:extLst>
                    </a:gridCol>
                    <a:gridCol w="1284051">
                      <a:extLst>
                        <a:ext uri="{9D8B030D-6E8A-4147-A177-3AD203B41FA5}">
                          <a16:colId xmlns:a16="http://schemas.microsoft.com/office/drawing/2014/main" val="4116379788"/>
                        </a:ext>
                      </a:extLst>
                    </a:gridCol>
                    <a:gridCol w="1284052">
                      <a:extLst>
                        <a:ext uri="{9D8B030D-6E8A-4147-A177-3AD203B41FA5}">
                          <a16:colId xmlns:a16="http://schemas.microsoft.com/office/drawing/2014/main" val="994961382"/>
                        </a:ext>
                      </a:extLst>
                    </a:gridCol>
                    <a:gridCol w="1284052">
                      <a:extLst>
                        <a:ext uri="{9D8B030D-6E8A-4147-A177-3AD203B41FA5}">
                          <a16:colId xmlns:a16="http://schemas.microsoft.com/office/drawing/2014/main" val="42519741"/>
                        </a:ext>
                      </a:extLst>
                    </a:gridCol>
                    <a:gridCol w="1498059">
                      <a:extLst>
                        <a:ext uri="{9D8B030D-6E8A-4147-A177-3AD203B41FA5}">
                          <a16:colId xmlns:a16="http://schemas.microsoft.com/office/drawing/2014/main" val="3404389717"/>
                        </a:ext>
                      </a:extLst>
                    </a:gridCol>
                    <a:gridCol w="1449421">
                      <a:extLst>
                        <a:ext uri="{9D8B030D-6E8A-4147-A177-3AD203B41FA5}">
                          <a16:colId xmlns:a16="http://schemas.microsoft.com/office/drawing/2014/main" val="807070663"/>
                        </a:ext>
                      </a:extLst>
                    </a:gridCol>
                    <a:gridCol w="1395848">
                      <a:extLst>
                        <a:ext uri="{9D8B030D-6E8A-4147-A177-3AD203B41FA5}">
                          <a16:colId xmlns:a16="http://schemas.microsoft.com/office/drawing/2014/main" val="764052301"/>
                        </a:ext>
                      </a:extLst>
                    </a:gridCol>
                    <a:gridCol w="1580813">
                      <a:extLst>
                        <a:ext uri="{9D8B030D-6E8A-4147-A177-3AD203B41FA5}">
                          <a16:colId xmlns:a16="http://schemas.microsoft.com/office/drawing/2014/main" val="3607002589"/>
                        </a:ext>
                      </a:extLst>
                    </a:gridCol>
                  </a:tblGrid>
                  <a:tr h="713324">
                    <a:tc>
                      <a:txBody>
                        <a:bodyPr/>
                        <a:lstStyle/>
                        <a:p>
                          <a:r>
                            <a:rPr lang="fr-MA" dirty="0"/>
                            <a:t>Étape n°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1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MA" dirty="0"/>
                            <a:t>2</a:t>
                          </a:r>
                          <a:endParaRPr lang="en-US" dirty="0"/>
                        </a:p>
                        <a:p>
                          <a:pPr algn="ctr"/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3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4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5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………………..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10</a:t>
                          </a:r>
                          <a:endParaRPr lang="en-US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20017802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fr-MA" dirty="0"/>
                            <a:t>Nombre</a:t>
                          </a:r>
                          <a:r>
                            <a:rPr lang="fr-MA" baseline="0" dirty="0"/>
                            <a:t> de petit carré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101429" t="-117143" r="-664762" b="-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200474" t="-117143" r="-561611" b="-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300474" t="-117143" r="-461611" b="-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343496" t="-117143" r="-295935" b="-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460338" t="-117143" r="-207173" b="-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/>
                            <a:t>………………..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601544" t="-117143" r="-772" b="-142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3001006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9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7FDA67A-2CAA-9EF9-3D79-113CFE23E66C}"/>
              </a:ext>
            </a:extLst>
          </p:cNvPr>
          <p:cNvSpPr txBox="1"/>
          <p:nvPr/>
        </p:nvSpPr>
        <p:spPr>
          <a:xfrm>
            <a:off x="468901" y="1197732"/>
            <a:ext cx="9901408" cy="46166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4) j’exprime la règle de passage par une formule de calcul pour chaque étape: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D03CC1-9651-9BA6-D770-25C3B9AE6B4C}"/>
              </a:ext>
            </a:extLst>
          </p:cNvPr>
          <p:cNvSpPr/>
          <p:nvPr/>
        </p:nvSpPr>
        <p:spPr>
          <a:xfrm>
            <a:off x="2379406" y="3143864"/>
            <a:ext cx="403123" cy="285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457167-AC51-BEE1-DB2E-5706BBA49A25}"/>
              </a:ext>
            </a:extLst>
          </p:cNvPr>
          <p:cNvSpPr/>
          <p:nvPr/>
        </p:nvSpPr>
        <p:spPr>
          <a:xfrm>
            <a:off x="3677264" y="3143864"/>
            <a:ext cx="403123" cy="285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D2F107-2B87-5F2B-E5FA-2305345B4686}"/>
              </a:ext>
            </a:extLst>
          </p:cNvPr>
          <p:cNvSpPr/>
          <p:nvPr/>
        </p:nvSpPr>
        <p:spPr>
          <a:xfrm>
            <a:off x="5034115" y="3143864"/>
            <a:ext cx="403123" cy="285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698919-37AB-7C0B-CE7A-5EA0DAF346B0}"/>
              </a:ext>
            </a:extLst>
          </p:cNvPr>
          <p:cNvSpPr/>
          <p:nvPr/>
        </p:nvSpPr>
        <p:spPr>
          <a:xfrm>
            <a:off x="6489289" y="3143864"/>
            <a:ext cx="403123" cy="285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7B9310-E280-6A2E-3E9E-6F7F1BEC5446}"/>
              </a:ext>
            </a:extLst>
          </p:cNvPr>
          <p:cNvSpPr/>
          <p:nvPr/>
        </p:nvSpPr>
        <p:spPr>
          <a:xfrm>
            <a:off x="10825217" y="3143864"/>
            <a:ext cx="560850" cy="285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99A5E0-F2FA-4EBC-8DF5-F637FCDBDA02}"/>
              </a:ext>
            </a:extLst>
          </p:cNvPr>
          <p:cNvSpPr/>
          <p:nvPr/>
        </p:nvSpPr>
        <p:spPr>
          <a:xfrm>
            <a:off x="7885470" y="3143864"/>
            <a:ext cx="560850" cy="285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28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C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omplétez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les étapes et fait un feedback sur les erreurs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572566" y="1313934"/>
            <a:ext cx="10646758" cy="46166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5) J’écris la formule qui correspond au nombre de petits carrés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FF0000"/>
                </a:solidFill>
              </a:rPr>
              <a:t>dans l’étape ‘’n’’: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997085" y="2468265"/>
            <a:ext cx="1819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/>
              <a:t>Compléter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1906621" y="3394450"/>
                <a:ext cx="691636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sz="2400" dirty="0"/>
                  <a:t>Le nombre de petits carrés dans la figure n est: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MA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e>
                      <m:sup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6621" y="3394450"/>
                <a:ext cx="6916366" cy="461665"/>
              </a:xfrm>
              <a:prstGeom prst="rect">
                <a:avLst/>
              </a:prstGeom>
              <a:blipFill>
                <a:blip r:embed="rId3"/>
                <a:stretch>
                  <a:fillRect l="-141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𝐕𝐨𝐢𝐜𝐢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𝐥𝐚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𝐛𝐨𝐧𝐧𝐞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𝐫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é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𝐩𝐨𝐧𝐬𝐞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593387"/>
            <a:ext cx="10140766" cy="39721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justifie les étapes et fait un feedback.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A21F9BD-478C-127B-CA77-6E757157B135}"/>
              </a:ext>
            </a:extLst>
          </p:cNvPr>
          <p:cNvSpPr txBox="1"/>
          <p:nvPr/>
        </p:nvSpPr>
        <p:spPr>
          <a:xfrm>
            <a:off x="572566" y="1313934"/>
            <a:ext cx="10646758" cy="46166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5) J’écris la formule qui correspond au nombre de petits carrés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FF0000"/>
                </a:solidFill>
              </a:rPr>
              <a:t>dans l’étape ‘’n’’: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559F519-64D3-7C46-D243-B8E73CFB1CD7}"/>
              </a:ext>
            </a:extLst>
          </p:cNvPr>
          <p:cNvSpPr txBox="1"/>
          <p:nvPr/>
        </p:nvSpPr>
        <p:spPr>
          <a:xfrm>
            <a:off x="997085" y="2468265"/>
            <a:ext cx="1819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/>
              <a:t>Compléter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83653887-9C82-444F-1372-DCE5BB14A1F2}"/>
                  </a:ext>
                </a:extLst>
              </p:cNvPr>
              <p:cNvSpPr txBox="1"/>
              <p:nvPr/>
            </p:nvSpPr>
            <p:spPr>
              <a:xfrm>
                <a:off x="1906621" y="3394450"/>
                <a:ext cx="691636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sz="2400" dirty="0"/>
                  <a:t>Le nombre de petits carrés dans la figure n est: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MA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e>
                      <m:sup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83653887-9C82-444F-1372-DCE5BB14A1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6621" y="3394450"/>
                <a:ext cx="6916366" cy="461665"/>
              </a:xfrm>
              <a:prstGeom prst="rect">
                <a:avLst/>
              </a:prstGeom>
              <a:blipFill>
                <a:blip r:embed="rId4"/>
                <a:stretch>
                  <a:fillRect l="-141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7814823" y="3394449"/>
                <a:ext cx="693336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4823" y="3394449"/>
                <a:ext cx="693336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890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29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641" y="1415806"/>
            <a:ext cx="10108642" cy="346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420" y="1313234"/>
            <a:ext cx="10123197" cy="41148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8647889" y="4445540"/>
            <a:ext cx="38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678691" y="3248504"/>
            <a:ext cx="38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>
                <a:solidFill>
                  <a:srgbClr val="FF0000"/>
                </a:solidFill>
              </a:rPr>
              <a:t>4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8647888" y="2664630"/>
            <a:ext cx="450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>
                <a:solidFill>
                  <a:srgbClr val="FF0000"/>
                </a:solidFill>
              </a:rPr>
              <a:t>8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5690" y="2414918"/>
            <a:ext cx="4048356" cy="434378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8647887" y="2051468"/>
            <a:ext cx="564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>
                <a:solidFill>
                  <a:srgbClr val="FF0000"/>
                </a:solidFill>
              </a:rPr>
              <a:t>16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A5AEC6-36C1-496A-BA16-5E2D9A52239B}"/>
              </a:ext>
            </a:extLst>
          </p:cNvPr>
          <p:cNvSpPr/>
          <p:nvPr/>
        </p:nvSpPr>
        <p:spPr>
          <a:xfrm>
            <a:off x="7039897" y="1179871"/>
            <a:ext cx="4178709" cy="2500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572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131" y="1720835"/>
            <a:ext cx="10861738" cy="28307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371618" y="3647872"/>
            <a:ext cx="476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dirty="0">
                <a:solidFill>
                  <a:srgbClr val="FF0000"/>
                </a:solidFill>
              </a:rPr>
              <a:t>8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779227" y="3647871"/>
            <a:ext cx="6193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dirty="0">
                <a:solidFill>
                  <a:srgbClr val="FF0000"/>
                </a:solidFill>
              </a:rPr>
              <a:t>16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8963835" y="3628972"/>
            <a:ext cx="6179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dirty="0">
                <a:solidFill>
                  <a:srgbClr val="FF0000"/>
                </a:solidFill>
              </a:rPr>
              <a:t>32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0361715" y="3647871"/>
            <a:ext cx="659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dirty="0">
                <a:solidFill>
                  <a:srgbClr val="FF0000"/>
                </a:solidFill>
              </a:rPr>
              <a:t>64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44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6" grpId="0"/>
      <p:bldP spid="1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043" y="2276271"/>
            <a:ext cx="10286728" cy="147790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436344" y="3071837"/>
            <a:ext cx="5503645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MA" sz="2400" dirty="0"/>
              <a:t>Le nombre de branches dans la ligne n est: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6939990" y="3015224"/>
                <a:ext cx="9144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MA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fr-MA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9990" y="3015224"/>
                <a:ext cx="91440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049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04353" y="6009706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</a:t>
            </a:r>
            <a:r>
              <a:rPr lang="ar-DZ" sz="2400" b="1" dirty="0">
                <a:solidFill>
                  <a:sysClr val="windowText" lastClr="000000"/>
                </a:solidFill>
              </a:rPr>
              <a:t>9</a:t>
            </a:r>
            <a:endParaRPr lang="fr-FR" sz="2400" b="1" dirty="0">
              <a:solidFill>
                <a:sysClr val="windowText" lastClr="00000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439" y="1659390"/>
            <a:ext cx="11269349" cy="3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B6099B3-E54A-687E-D3C9-EB45D1254EB4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08670" y="1903271"/>
            <a:ext cx="282102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1) Je reconnais l’unité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08670" y="2804335"/>
            <a:ext cx="85922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2) Je désigne l’élément suivant et je note le nombre des éléments dans chaque étape: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08670" y="3705399"/>
            <a:ext cx="420749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3) Je transcris le pattern dans un tableau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08670" y="4606463"/>
            <a:ext cx="766689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4) J’exprime la règle de passage par une formule de calcul pour chaque étape: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08670" y="5507528"/>
            <a:ext cx="766689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5) J’écris la formule pour l’étape ‘’n’’: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353366" y="1165806"/>
            <a:ext cx="492219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Pour résoudre un problème de pattern algébrique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095267" y="5999814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</a:t>
            </a:r>
            <a:r>
              <a:rPr lang="ar-DZ" sz="2400" b="1" dirty="0">
                <a:solidFill>
                  <a:sysClr val="windowText" lastClr="000000"/>
                </a:solidFill>
              </a:rPr>
              <a:t>9</a:t>
            </a:r>
            <a:endParaRPr lang="fr-FR" sz="2400" b="1" dirty="0">
              <a:solidFill>
                <a:sysClr val="windowText" lastClr="000000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699" y="1523205"/>
            <a:ext cx="10591800" cy="373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15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260637" y="6165208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Page:27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670" y="1855538"/>
            <a:ext cx="10379413" cy="239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10688</TotalTime>
  <Words>1666</Words>
  <Application>Microsoft Office PowerPoint</Application>
  <PresentationFormat>Widescreen</PresentationFormat>
  <Paragraphs>338</Paragraphs>
  <Slides>45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45</vt:i4>
      </vt:variant>
    </vt:vector>
  </HeadingPairs>
  <TitlesOfParts>
    <vt:vector size="55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app</cp:lastModifiedBy>
  <cp:revision>1300</cp:revision>
  <cp:lastPrinted>2024-10-05T19:15:58Z</cp:lastPrinted>
  <dcterms:created xsi:type="dcterms:W3CDTF">2024-05-28T10:13:44Z</dcterms:created>
  <dcterms:modified xsi:type="dcterms:W3CDTF">2026-08-12T01:10:53Z</dcterms:modified>
</cp:coreProperties>
</file>