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charts/chart4.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2.xml" ContentType="application/vnd.openxmlformats-officedocument.drawingml.chartshapes+xml"/>
  <Override PartName="/ppt/charts/chart5.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3.xml" ContentType="application/vnd.openxmlformats-officedocument.drawingml.chartshapes+xml"/>
  <Override PartName="/ppt/charts/chart6.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4.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3"/>
  </p:notesMasterIdLst>
  <p:handoutMasterIdLst>
    <p:handoutMasterId r:id="rId54"/>
  </p:handoutMasterIdLst>
  <p:sldIdLst>
    <p:sldId id="308" r:id="rId2"/>
    <p:sldId id="288" r:id="rId3"/>
    <p:sldId id="289" r:id="rId4"/>
    <p:sldId id="286" r:id="rId5"/>
    <p:sldId id="287" r:id="rId6"/>
    <p:sldId id="264" r:id="rId7"/>
    <p:sldId id="290" r:id="rId8"/>
    <p:sldId id="292" r:id="rId9"/>
    <p:sldId id="293" r:id="rId10"/>
    <p:sldId id="258" r:id="rId11"/>
    <p:sldId id="294" r:id="rId12"/>
    <p:sldId id="411" r:id="rId13"/>
    <p:sldId id="412" r:id="rId14"/>
    <p:sldId id="413" r:id="rId15"/>
    <p:sldId id="414" r:id="rId16"/>
    <p:sldId id="415" r:id="rId17"/>
    <p:sldId id="424" r:id="rId18"/>
    <p:sldId id="378" r:id="rId19"/>
    <p:sldId id="296" r:id="rId20"/>
    <p:sldId id="379" r:id="rId21"/>
    <p:sldId id="315" r:id="rId22"/>
    <p:sldId id="434" r:id="rId23"/>
    <p:sldId id="416" r:id="rId24"/>
    <p:sldId id="388" r:id="rId25"/>
    <p:sldId id="270" r:id="rId26"/>
    <p:sldId id="271" r:id="rId27"/>
    <p:sldId id="272" r:id="rId28"/>
    <p:sldId id="409" r:id="rId29"/>
    <p:sldId id="259" r:id="rId30"/>
    <p:sldId id="361" r:id="rId31"/>
    <p:sldId id="362" r:id="rId32"/>
    <p:sldId id="425" r:id="rId33"/>
    <p:sldId id="426" r:id="rId34"/>
    <p:sldId id="390" r:id="rId35"/>
    <p:sldId id="260" r:id="rId36"/>
    <p:sldId id="393" r:id="rId37"/>
    <p:sldId id="427" r:id="rId38"/>
    <p:sldId id="398" r:id="rId39"/>
    <p:sldId id="300" r:id="rId40"/>
    <p:sldId id="301" r:id="rId41"/>
    <p:sldId id="281" r:id="rId42"/>
    <p:sldId id="433" r:id="rId43"/>
    <p:sldId id="435" r:id="rId44"/>
    <p:sldId id="303" r:id="rId45"/>
    <p:sldId id="304" r:id="rId46"/>
    <p:sldId id="282" r:id="rId47"/>
    <p:sldId id="305" r:id="rId48"/>
    <p:sldId id="262" r:id="rId49"/>
    <p:sldId id="408" r:id="rId50"/>
    <p:sldId id="350" r:id="rId51"/>
    <p:sldId id="351" r:id="rId5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par défaut" id="{017008B6-3FFD-4BDC-8186-F55938689B22}">
          <p14:sldIdLst>
            <p14:sldId id="308"/>
            <p14:sldId id="288"/>
            <p14:sldId id="289"/>
            <p14:sldId id="286"/>
            <p14:sldId id="287"/>
            <p14:sldId id="264"/>
            <p14:sldId id="290"/>
            <p14:sldId id="292"/>
          </p14:sldIdLst>
        </p14:section>
        <p14:section name="Ouverture de la séance" id="{2EB02A95-5B55-41FB-8E86-2A90C4C55040}">
          <p14:sldIdLst>
            <p14:sldId id="293"/>
            <p14:sldId id="258"/>
          </p14:sldIdLst>
        </p14:section>
        <p14:section name="Discussion informelle" id="{424B5FE0-E67A-49E0-BAF3-0DF201233B69}">
          <p14:sldIdLst>
            <p14:sldId id="294"/>
            <p14:sldId id="411"/>
            <p14:sldId id="412"/>
            <p14:sldId id="413"/>
            <p14:sldId id="414"/>
            <p14:sldId id="415"/>
          </p14:sldIdLst>
        </p14:section>
        <p14:section name="Contrôle des cahiers" id="{D246771F-C8AA-4F75-BAD7-8024CAB55D79}">
          <p14:sldIdLst>
            <p14:sldId id="424"/>
            <p14:sldId id="378"/>
          </p14:sldIdLst>
        </p14:section>
        <p14:section name="Déclaration de l’objectif" id="{096B6BF6-20D6-43DE-B358-982838B98259}">
          <p14:sldIdLst/>
        </p14:section>
        <p14:section name="Activation des prérequis" id="{AABAC4B8-876D-405C-A4F3-62D5E02336D1}">
          <p14:sldIdLst>
            <p14:sldId id="296"/>
            <p14:sldId id="379"/>
            <p14:sldId id="315"/>
            <p14:sldId id="434"/>
            <p14:sldId id="416"/>
            <p14:sldId id="388"/>
            <p14:sldId id="270"/>
            <p14:sldId id="271"/>
            <p14:sldId id="272"/>
          </p14:sldIdLst>
        </p14:section>
        <p14:section name="Modelage" id="{6D007598-4F88-4283-9E36-970C44D688AD}">
          <p14:sldIdLst>
            <p14:sldId id="409"/>
            <p14:sldId id="259"/>
            <p14:sldId id="361"/>
            <p14:sldId id="362"/>
            <p14:sldId id="425"/>
            <p14:sldId id="426"/>
            <p14:sldId id="390"/>
            <p14:sldId id="260"/>
            <p14:sldId id="393"/>
            <p14:sldId id="427"/>
            <p14:sldId id="398"/>
          </p14:sldIdLst>
        </p14:section>
        <p14:section name="Pratique collective" id="{CF34AB29-930A-422C-8BB3-41EE66488593}">
          <p14:sldIdLst/>
        </p14:section>
        <p14:section name="Pratique en binôme" id="{B5D45BF5-6276-4DCA-B0C6-B46ADF983B36}">
          <p14:sldIdLst>
            <p14:sldId id="300"/>
            <p14:sldId id="301"/>
            <p14:sldId id="281"/>
            <p14:sldId id="433"/>
            <p14:sldId id="435"/>
          </p14:sldIdLst>
        </p14:section>
        <p14:section name="Pratique autonome" id="{89211873-F649-4A72-AB32-DC4F4703E8C4}">
          <p14:sldIdLst>
            <p14:sldId id="303"/>
            <p14:sldId id="304"/>
            <p14:sldId id="282"/>
          </p14:sldIdLst>
        </p14:section>
        <p14:section name="Clôture de la séance" id="{EBCF91DF-0CDC-4636-96C9-6E6A8A771057}">
          <p14:sldIdLst>
            <p14:sldId id="305"/>
            <p14:sldId id="262"/>
            <p14:sldId id="408"/>
            <p14:sldId id="350"/>
            <p14:sldId id="351"/>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D6FA9"/>
    <a:srgbClr val="926006"/>
    <a:srgbClr val="156082"/>
    <a:srgbClr val="94CFB7"/>
    <a:srgbClr val="F19D19"/>
    <a:srgbClr val="DCEAF7"/>
    <a:srgbClr val="BFE0D2"/>
    <a:srgbClr val="7F7F7F"/>
    <a:srgbClr val="DCE6F2"/>
    <a:srgbClr val="C8F5E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9" d="100"/>
          <a:sy n="79" d="100"/>
        </p:scale>
        <p:origin x="773" y="72"/>
      </p:cViewPr>
      <p:guideLst>
        <p:guide orient="horz" pos="2160"/>
        <p:guide pos="3840"/>
      </p:guideLst>
    </p:cSldViewPr>
  </p:slideViewPr>
  <p:notesTextViewPr>
    <p:cViewPr>
      <p:scale>
        <a:sx n="1" d="1"/>
        <a:sy n="1" d="1"/>
      </p:scale>
      <p:origin x="0" y="0"/>
    </p:cViewPr>
  </p:notesTextViewPr>
  <p:notesViewPr>
    <p:cSldViewPr snapToGrid="0">
      <p:cViewPr>
        <p:scale>
          <a:sx n="53" d="100"/>
          <a:sy n="53" d="100"/>
        </p:scale>
        <p:origin x="2648" y="3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charts/_rels/chart1.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Classeur1" TargetMode="External"/></Relationships>
</file>

<file path=ppt/charts/_rels/chart3.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_rels/chart4.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2.xml"/></Relationships>
</file>

<file path=ppt/charts/_rels/chart5.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3.xml"/></Relationships>
</file>

<file path=ppt/charts/_rels/chart6.xml.rels><?xml version="1.0" encoding="UTF-8" standalone="yes"?>
<Relationships xmlns="http://schemas.openxmlformats.org/package/2006/relationships"><Relationship Id="rId3" Type="http://schemas.openxmlformats.org/officeDocument/2006/relationships/oleObject" Target="Classeur1" TargetMode="External"/><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repartition des notes de la classe 2</a:t>
            </a:r>
          </a:p>
        </c:rich>
      </c:tx>
      <c:overlay val="0"/>
      <c:spPr>
        <a:noFill/>
        <a:ln>
          <a:noFill/>
        </a:ln>
        <a:effectLst/>
      </c:spPr>
    </c:title>
    <c:autoTitleDeleted val="0"/>
    <c:plotArea>
      <c:layout/>
      <c:barChart>
        <c:barDir val="col"/>
        <c:grouping val="clustered"/>
        <c:varyColors val="0"/>
        <c:ser>
          <c:idx val="0"/>
          <c:order val="0"/>
          <c:spPr>
            <a:solidFill>
              <a:srgbClr val="FFC000"/>
            </a:solidFill>
            <a:ln>
              <a:noFill/>
            </a:ln>
            <a:effectLst/>
          </c:spPr>
          <c:invertIfNegative val="0"/>
          <c:dPt>
            <c:idx val="1"/>
            <c:invertIfNegative val="0"/>
            <c:bubble3D val="0"/>
            <c:spPr>
              <a:solidFill>
                <a:schemeClr val="accent1"/>
              </a:solidFill>
              <a:ln>
                <a:noFill/>
              </a:ln>
              <a:effectLst/>
            </c:spPr>
            <c:extLst>
              <c:ext xmlns:c16="http://schemas.microsoft.com/office/drawing/2014/chart" uri="{C3380CC4-5D6E-409C-BE32-E72D297353CC}">
                <c16:uniqueId val="{00000001-BD9F-2846-ADB4-E3FC49FD851A}"/>
              </c:ext>
            </c:extLst>
          </c:dPt>
          <c:dPt>
            <c:idx val="2"/>
            <c:invertIfNegative val="0"/>
            <c:bubble3D val="0"/>
            <c:spPr>
              <a:solidFill>
                <a:schemeClr val="accent6"/>
              </a:solidFill>
              <a:ln>
                <a:noFill/>
              </a:ln>
              <a:effectLst/>
            </c:spPr>
            <c:extLst>
              <c:ext xmlns:c16="http://schemas.microsoft.com/office/drawing/2014/chart" uri="{C3380CC4-5D6E-409C-BE32-E72D297353CC}">
                <c16:uniqueId val="{00000003-BD9F-2846-ADB4-E3FC49FD851A}"/>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BD9F-2846-ADB4-E3FC49FD851A}"/>
              </c:ext>
            </c:extLst>
          </c:dPt>
          <c:dPt>
            <c:idx val="4"/>
            <c:invertIfNegative val="0"/>
            <c:bubble3D val="0"/>
            <c:spPr>
              <a:solidFill>
                <a:srgbClr val="7030A0"/>
              </a:solidFill>
              <a:ln>
                <a:noFill/>
              </a:ln>
              <a:effectLst/>
            </c:spPr>
            <c:extLst>
              <c:ext xmlns:c16="http://schemas.microsoft.com/office/drawing/2014/chart" uri="{C3380CC4-5D6E-409C-BE32-E72D297353CC}">
                <c16:uniqueId val="{00000007-BD9F-2846-ADB4-E3FC49FD851A}"/>
              </c:ext>
            </c:extLst>
          </c:dPt>
          <c:cat>
            <c:strRef>
              <c:f>[Classeur1]Feuil1!$B$11:$F$11</c:f>
              <c:strCache>
                <c:ptCount val="5"/>
                <c:pt idx="0">
                  <c:v>0-4</c:v>
                </c:pt>
                <c:pt idx="1">
                  <c:v>4-8</c:v>
                </c:pt>
                <c:pt idx="2">
                  <c:v>8-12</c:v>
                </c:pt>
                <c:pt idx="3">
                  <c:v>12-16</c:v>
                </c:pt>
                <c:pt idx="4">
                  <c:v>16-20 </c:v>
                </c:pt>
              </c:strCache>
            </c:strRef>
          </c:cat>
          <c:val>
            <c:numRef>
              <c:f>[Classeur1]Feuil1!$B$12:$F$12</c:f>
              <c:numCache>
                <c:formatCode>General</c:formatCode>
                <c:ptCount val="5"/>
                <c:pt idx="0">
                  <c:v>1</c:v>
                </c:pt>
                <c:pt idx="1">
                  <c:v>5</c:v>
                </c:pt>
                <c:pt idx="2">
                  <c:v>7</c:v>
                </c:pt>
                <c:pt idx="3">
                  <c:v>6</c:v>
                </c:pt>
                <c:pt idx="4">
                  <c:v>1</c:v>
                </c:pt>
              </c:numCache>
            </c:numRef>
          </c:val>
          <c:extLst>
            <c:ext xmlns:c16="http://schemas.microsoft.com/office/drawing/2014/chart" uri="{C3380CC4-5D6E-409C-BE32-E72D297353CC}">
              <c16:uniqueId val="{00000008-BD9F-2846-ADB4-E3FC49FD851A}"/>
            </c:ext>
          </c:extLst>
        </c:ser>
        <c:dLbls>
          <c:showLegendKey val="0"/>
          <c:showVal val="0"/>
          <c:showCatName val="0"/>
          <c:showSerName val="0"/>
          <c:showPercent val="0"/>
          <c:showBubbleSize val="0"/>
        </c:dLbls>
        <c:gapWidth val="0"/>
        <c:axId val="186630144"/>
        <c:axId val="186632064"/>
      </c:barChart>
      <c:catAx>
        <c:axId val="186630144"/>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notes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6632064"/>
        <c:crosses val="autoZero"/>
        <c:auto val="1"/>
        <c:lblAlgn val="ctr"/>
        <c:lblOffset val="100"/>
        <c:noMultiLvlLbl val="0"/>
      </c:catAx>
      <c:valAx>
        <c:axId val="186632064"/>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nombre des élèves</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186630144"/>
        <c:crosses val="autoZero"/>
        <c:crossBetween val="between"/>
      </c:valAx>
    </c:plotArea>
    <c:plotVisOnly val="1"/>
    <c:dispBlanksAs val="gap"/>
    <c:showDLblsOverMax val="0"/>
  </c:chart>
  <c:txPr>
    <a:bodyPr/>
    <a:lstStyle/>
    <a:p>
      <a:pPr>
        <a:defRPr/>
      </a:pPr>
      <a:endParaRPr lang="fr-FR"/>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fr-FR"/>
              <a:t>repatition</a:t>
            </a:r>
            <a:r>
              <a:rPr lang="fr-FR" baseline="0"/>
              <a:t> des notes de la classe1</a:t>
            </a:r>
            <a:endParaRPr lang="fr-FR"/>
          </a:p>
        </c:rich>
      </c:tx>
      <c:overlay val="0"/>
      <c:spPr>
        <a:noFill/>
        <a:ln>
          <a:noFill/>
        </a:ln>
        <a:effectLst/>
      </c:spPr>
    </c:title>
    <c:autoTitleDeleted val="0"/>
    <c:plotArea>
      <c:layout/>
      <c:barChart>
        <c:barDir val="col"/>
        <c:grouping val="clustered"/>
        <c:varyColors val="0"/>
        <c:ser>
          <c:idx val="0"/>
          <c:order val="0"/>
          <c:spPr>
            <a:solidFill>
              <a:schemeClr val="accent1"/>
            </a:solidFill>
            <a:ln>
              <a:noFill/>
            </a:ln>
            <a:effectLst/>
          </c:spPr>
          <c:invertIfNegative val="0"/>
          <c:dPt>
            <c:idx val="0"/>
            <c:invertIfNegative val="0"/>
            <c:bubble3D val="0"/>
            <c:spPr>
              <a:solidFill>
                <a:srgbClr val="FFC000"/>
              </a:solidFill>
              <a:ln>
                <a:noFill/>
              </a:ln>
              <a:effectLst/>
            </c:spPr>
            <c:extLst>
              <c:ext xmlns:c16="http://schemas.microsoft.com/office/drawing/2014/chart" uri="{C3380CC4-5D6E-409C-BE32-E72D297353CC}">
                <c16:uniqueId val="{00000001-8804-964C-82DC-312F72F405BE}"/>
              </c:ext>
            </c:extLst>
          </c:dPt>
          <c:dPt>
            <c:idx val="2"/>
            <c:invertIfNegative val="0"/>
            <c:bubble3D val="0"/>
            <c:spPr>
              <a:solidFill>
                <a:srgbClr val="00B050"/>
              </a:solidFill>
              <a:ln>
                <a:noFill/>
              </a:ln>
              <a:effectLst/>
            </c:spPr>
            <c:extLst>
              <c:ext xmlns:c16="http://schemas.microsoft.com/office/drawing/2014/chart" uri="{C3380CC4-5D6E-409C-BE32-E72D297353CC}">
                <c16:uniqueId val="{00000003-8804-964C-82DC-312F72F405BE}"/>
              </c:ext>
            </c:extLst>
          </c:dPt>
          <c:dPt>
            <c:idx val="3"/>
            <c:invertIfNegative val="0"/>
            <c:bubble3D val="0"/>
            <c:spPr>
              <a:solidFill>
                <a:schemeClr val="accent2"/>
              </a:solidFill>
              <a:ln>
                <a:noFill/>
              </a:ln>
              <a:effectLst/>
            </c:spPr>
            <c:extLst>
              <c:ext xmlns:c16="http://schemas.microsoft.com/office/drawing/2014/chart" uri="{C3380CC4-5D6E-409C-BE32-E72D297353CC}">
                <c16:uniqueId val="{00000005-8804-964C-82DC-312F72F405BE}"/>
              </c:ext>
            </c:extLst>
          </c:dPt>
          <c:dPt>
            <c:idx val="4"/>
            <c:invertIfNegative val="0"/>
            <c:bubble3D val="0"/>
            <c:spPr>
              <a:solidFill>
                <a:srgbClr val="7030A0"/>
              </a:solidFill>
              <a:ln>
                <a:noFill/>
              </a:ln>
              <a:effectLst/>
            </c:spPr>
            <c:extLst>
              <c:ext xmlns:c16="http://schemas.microsoft.com/office/drawing/2014/chart" uri="{C3380CC4-5D6E-409C-BE32-E72D297353CC}">
                <c16:uniqueId val="{00000007-8804-964C-82DC-312F72F405BE}"/>
              </c:ext>
            </c:extLst>
          </c:dPt>
          <c:cat>
            <c:strRef>
              <c:f>[Classeur1]Feuil1!$D$4:$H$4</c:f>
              <c:strCache>
                <c:ptCount val="5"/>
                <c:pt idx="0">
                  <c:v>0-4</c:v>
                </c:pt>
                <c:pt idx="1">
                  <c:v>4-8</c:v>
                </c:pt>
                <c:pt idx="2">
                  <c:v>8-12</c:v>
                </c:pt>
                <c:pt idx="3">
                  <c:v>12-16</c:v>
                </c:pt>
                <c:pt idx="4">
                  <c:v>16-20 </c:v>
                </c:pt>
              </c:strCache>
            </c:strRef>
          </c:cat>
          <c:val>
            <c:numRef>
              <c:f>[Classeur1]Feuil1!$D$5:$H$5</c:f>
              <c:numCache>
                <c:formatCode>General</c:formatCode>
                <c:ptCount val="5"/>
                <c:pt idx="0">
                  <c:v>6</c:v>
                </c:pt>
                <c:pt idx="1">
                  <c:v>4</c:v>
                </c:pt>
                <c:pt idx="2">
                  <c:v>1</c:v>
                </c:pt>
                <c:pt idx="3">
                  <c:v>3</c:v>
                </c:pt>
                <c:pt idx="4">
                  <c:v>6</c:v>
                </c:pt>
              </c:numCache>
            </c:numRef>
          </c:val>
          <c:extLst>
            <c:ext xmlns:c16="http://schemas.microsoft.com/office/drawing/2014/chart" uri="{C3380CC4-5D6E-409C-BE32-E72D297353CC}">
              <c16:uniqueId val="{00000008-8804-964C-82DC-312F72F405BE}"/>
            </c:ext>
          </c:extLst>
        </c:ser>
        <c:dLbls>
          <c:showLegendKey val="0"/>
          <c:showVal val="0"/>
          <c:showCatName val="0"/>
          <c:showSerName val="0"/>
          <c:showPercent val="0"/>
          <c:showBubbleSize val="0"/>
        </c:dLbls>
        <c:gapWidth val="0"/>
        <c:axId val="208248192"/>
        <c:axId val="208262656"/>
      </c:barChart>
      <c:catAx>
        <c:axId val="208248192"/>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notes</a:t>
                </a:r>
              </a:p>
            </c:rich>
          </c:tx>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262656"/>
        <c:crosses val="autoZero"/>
        <c:auto val="1"/>
        <c:lblAlgn val="ctr"/>
        <c:lblOffset val="100"/>
        <c:noMultiLvlLbl val="0"/>
      </c:catAx>
      <c:valAx>
        <c:axId val="208262656"/>
        <c:scaling>
          <c:orientation val="minMax"/>
        </c:scaling>
        <c:delete val="0"/>
        <c:axPos val="l"/>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nombre des élèves</a:t>
                </a:r>
              </a:p>
            </c:rich>
          </c:tx>
          <c:overlay val="0"/>
          <c:spPr>
            <a:noFill/>
            <a:ln>
              <a:noFill/>
            </a:ln>
            <a:effectLst/>
          </c:sp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248192"/>
        <c:crosses val="autoZero"/>
        <c:crossBetween val="between"/>
      </c:valAx>
    </c:plotArea>
    <c:plotVisOnly val="1"/>
    <c:dispBlanksAs val="gap"/>
    <c:showDLblsOverMax val="0"/>
  </c:chart>
  <c:txPr>
    <a:bodyPr/>
    <a:lstStyle/>
    <a:p>
      <a:pPr>
        <a:defRPr/>
      </a:pPr>
      <a:endParaRPr lang="fr-FR"/>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507C-4554-89A7-9C94FEE15FE4}"/>
              </c:ext>
            </c:extLst>
          </c:dPt>
          <c:dPt>
            <c:idx val="2"/>
            <c:invertIfNegative val="0"/>
            <c:bubble3D val="0"/>
            <c:spPr>
              <a:solidFill>
                <a:srgbClr val="FF0000"/>
              </a:solidFill>
              <a:ln>
                <a:noFill/>
              </a:ln>
              <a:effectLst/>
            </c:spPr>
            <c:extLst>
              <c:ext xmlns:c16="http://schemas.microsoft.com/office/drawing/2014/chart" uri="{C3380CC4-5D6E-409C-BE32-E72D297353CC}">
                <c16:uniqueId val="{00000003-507C-4554-89A7-9C94FEE15FE4}"/>
              </c:ext>
            </c:extLst>
          </c:dPt>
          <c:dPt>
            <c:idx val="3"/>
            <c:invertIfNegative val="0"/>
            <c:bubble3D val="0"/>
            <c:spPr>
              <a:solidFill>
                <a:srgbClr val="7030A0"/>
              </a:solidFill>
              <a:ln>
                <a:noFill/>
              </a:ln>
              <a:effectLst/>
            </c:spPr>
            <c:extLst>
              <c:ext xmlns:c16="http://schemas.microsoft.com/office/drawing/2014/chart" uri="{C3380CC4-5D6E-409C-BE32-E72D297353CC}">
                <c16:uniqueId val="{00000005-507C-4554-89A7-9C94FEE15FE4}"/>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507C-4554-89A7-9C94FEE15FE4}"/>
              </c:ext>
            </c:extLst>
          </c:dPt>
          <c:cat>
            <c:strRef>
              <c:f>Feuil1!$B$8:$F$8</c:f>
              <c:strCache>
                <c:ptCount val="5"/>
                <c:pt idx="0">
                  <c:v>0 ≤ N &lt; 4 </c:v>
                </c:pt>
                <c:pt idx="1">
                  <c:v>4 ≤ N &lt; 8 </c:v>
                </c:pt>
                <c:pt idx="2">
                  <c:v>8 ≤ N &lt; 12  </c:v>
                </c:pt>
                <c:pt idx="3">
                  <c:v>12 ≤ N &lt; 16  </c:v>
                </c:pt>
                <c:pt idx="4">
                  <c:v>16 ≤ N &lt;= 20  </c:v>
                </c:pt>
              </c:strCache>
            </c:strRef>
          </c:cat>
          <c:val>
            <c:numRef>
              <c:f>Feuil1!$B$9:$F$9</c:f>
              <c:numCache>
                <c:formatCode>General</c:formatCode>
                <c:ptCount val="5"/>
                <c:pt idx="0">
                  <c:v>4</c:v>
                </c:pt>
                <c:pt idx="1">
                  <c:v>2</c:v>
                </c:pt>
                <c:pt idx="2">
                  <c:v>5</c:v>
                </c:pt>
                <c:pt idx="3">
                  <c:v>3</c:v>
                </c:pt>
                <c:pt idx="4">
                  <c:v>4</c:v>
                </c:pt>
              </c:numCache>
            </c:numRef>
          </c:val>
          <c:extLst>
            <c:ext xmlns:c16="http://schemas.microsoft.com/office/drawing/2014/chart" uri="{C3380CC4-5D6E-409C-BE32-E72D297353CC}">
              <c16:uniqueId val="{00000008-507C-4554-89A7-9C94FEE15FE4}"/>
            </c:ext>
          </c:extLst>
        </c:ser>
        <c:dLbls>
          <c:showLegendKey val="0"/>
          <c:showVal val="0"/>
          <c:showCatName val="0"/>
          <c:showSerName val="0"/>
          <c:showPercent val="0"/>
          <c:showBubbleSize val="0"/>
        </c:dLbls>
        <c:gapWidth val="0"/>
        <c:axId val="208317824"/>
        <c:axId val="208319616"/>
      </c:barChart>
      <c:catAx>
        <c:axId val="208317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319616"/>
        <c:crosses val="autoZero"/>
        <c:auto val="1"/>
        <c:lblAlgn val="ctr"/>
        <c:lblOffset val="100"/>
        <c:noMultiLvlLbl val="0"/>
      </c:catAx>
      <c:valAx>
        <c:axId val="20831961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31782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3727034120735"/>
          <c:y val="0.25967592592592598"/>
          <c:w val="0.85662729658792647"/>
          <c:h val="0.62271617089530473"/>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1784-4E0E-977D-B66D93543DD2}"/>
              </c:ext>
            </c:extLst>
          </c:dPt>
          <c:dPt>
            <c:idx val="2"/>
            <c:invertIfNegative val="0"/>
            <c:bubble3D val="0"/>
            <c:spPr>
              <a:solidFill>
                <a:srgbClr val="FF0000"/>
              </a:solidFill>
              <a:ln>
                <a:noFill/>
              </a:ln>
              <a:effectLst/>
            </c:spPr>
            <c:extLst>
              <c:ext xmlns:c16="http://schemas.microsoft.com/office/drawing/2014/chart" uri="{C3380CC4-5D6E-409C-BE32-E72D297353CC}">
                <c16:uniqueId val="{00000003-1784-4E0E-977D-B66D93543DD2}"/>
              </c:ext>
            </c:extLst>
          </c:dPt>
          <c:dPt>
            <c:idx val="3"/>
            <c:invertIfNegative val="0"/>
            <c:bubble3D val="0"/>
            <c:spPr>
              <a:solidFill>
                <a:srgbClr val="7030A0"/>
              </a:solidFill>
              <a:ln>
                <a:noFill/>
              </a:ln>
              <a:effectLst/>
            </c:spPr>
            <c:extLst>
              <c:ext xmlns:c16="http://schemas.microsoft.com/office/drawing/2014/chart" uri="{C3380CC4-5D6E-409C-BE32-E72D297353CC}">
                <c16:uniqueId val="{00000005-1784-4E0E-977D-B66D93543DD2}"/>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1784-4E0E-977D-B66D93543DD2}"/>
              </c:ext>
            </c:extLst>
          </c:dPt>
          <c:cat>
            <c:strRef>
              <c:f>Feuil1!$H$8:$L$8</c:f>
              <c:strCache>
                <c:ptCount val="5"/>
                <c:pt idx="0">
                  <c:v>0 ≤ N &lt; 4 </c:v>
                </c:pt>
                <c:pt idx="1">
                  <c:v>4 ≤ N &lt; 8 </c:v>
                </c:pt>
                <c:pt idx="2">
                  <c:v>8 ≤ N &lt; 12  </c:v>
                </c:pt>
                <c:pt idx="3">
                  <c:v>12 ≤ N &lt; 16  </c:v>
                </c:pt>
                <c:pt idx="4">
                  <c:v>16 ≤ N &lt;= 20  </c:v>
                </c:pt>
              </c:strCache>
            </c:strRef>
          </c:cat>
          <c:val>
            <c:numRef>
              <c:f>Feuil1!$H$9:$L$9</c:f>
              <c:numCache>
                <c:formatCode>General</c:formatCode>
                <c:ptCount val="5"/>
                <c:pt idx="0">
                  <c:v>2</c:v>
                </c:pt>
                <c:pt idx="1">
                  <c:v>3</c:v>
                </c:pt>
                <c:pt idx="2">
                  <c:v>7</c:v>
                </c:pt>
                <c:pt idx="3">
                  <c:v>4</c:v>
                </c:pt>
                <c:pt idx="4">
                  <c:v>2</c:v>
                </c:pt>
              </c:numCache>
            </c:numRef>
          </c:val>
          <c:extLst>
            <c:ext xmlns:c16="http://schemas.microsoft.com/office/drawing/2014/chart" uri="{C3380CC4-5D6E-409C-BE32-E72D297353CC}">
              <c16:uniqueId val="{00000008-1784-4E0E-977D-B66D93543DD2}"/>
            </c:ext>
          </c:extLst>
        </c:ser>
        <c:dLbls>
          <c:showLegendKey val="0"/>
          <c:showVal val="0"/>
          <c:showCatName val="0"/>
          <c:showSerName val="0"/>
          <c:showPercent val="0"/>
          <c:showBubbleSize val="0"/>
        </c:dLbls>
        <c:gapWidth val="0"/>
        <c:axId val="208360192"/>
        <c:axId val="208361728"/>
      </c:barChart>
      <c:catAx>
        <c:axId val="2083601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361728"/>
        <c:crosses val="autoZero"/>
        <c:auto val="1"/>
        <c:lblAlgn val="ctr"/>
        <c:lblOffset val="100"/>
        <c:noMultiLvlLbl val="0"/>
      </c:catAx>
      <c:valAx>
        <c:axId val="208361728"/>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36019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255A-45BA-A1BF-7CB576E4DAFA}"/>
              </c:ext>
            </c:extLst>
          </c:dPt>
          <c:dPt>
            <c:idx val="2"/>
            <c:invertIfNegative val="0"/>
            <c:bubble3D val="0"/>
            <c:spPr>
              <a:solidFill>
                <a:srgbClr val="FF0000"/>
              </a:solidFill>
              <a:ln>
                <a:noFill/>
              </a:ln>
              <a:effectLst/>
            </c:spPr>
            <c:extLst>
              <c:ext xmlns:c16="http://schemas.microsoft.com/office/drawing/2014/chart" uri="{C3380CC4-5D6E-409C-BE32-E72D297353CC}">
                <c16:uniqueId val="{00000003-255A-45BA-A1BF-7CB576E4DAFA}"/>
              </c:ext>
            </c:extLst>
          </c:dPt>
          <c:dPt>
            <c:idx val="3"/>
            <c:invertIfNegative val="0"/>
            <c:bubble3D val="0"/>
            <c:spPr>
              <a:solidFill>
                <a:srgbClr val="7030A0"/>
              </a:solidFill>
              <a:ln>
                <a:noFill/>
              </a:ln>
              <a:effectLst/>
            </c:spPr>
            <c:extLst>
              <c:ext xmlns:c16="http://schemas.microsoft.com/office/drawing/2014/chart" uri="{C3380CC4-5D6E-409C-BE32-E72D297353CC}">
                <c16:uniqueId val="{00000005-255A-45BA-A1BF-7CB576E4DAFA}"/>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255A-45BA-A1BF-7CB576E4DAFA}"/>
              </c:ext>
            </c:extLst>
          </c:dPt>
          <c:cat>
            <c:strRef>
              <c:f>Feuil1!$B$8:$F$8</c:f>
              <c:strCache>
                <c:ptCount val="5"/>
                <c:pt idx="0">
                  <c:v>0 ≤ N &lt; 4 </c:v>
                </c:pt>
                <c:pt idx="1">
                  <c:v>4 ≤ N &lt; 8 </c:v>
                </c:pt>
                <c:pt idx="2">
                  <c:v>8 ≤ N &lt; 12  </c:v>
                </c:pt>
                <c:pt idx="3">
                  <c:v>12 ≤ N &lt; 16  </c:v>
                </c:pt>
                <c:pt idx="4">
                  <c:v>16 ≤ N &lt;= 20  </c:v>
                </c:pt>
              </c:strCache>
            </c:strRef>
          </c:cat>
          <c:val>
            <c:numRef>
              <c:f>Feuil1!$B$9:$F$9</c:f>
              <c:numCache>
                <c:formatCode>General</c:formatCode>
                <c:ptCount val="5"/>
                <c:pt idx="0">
                  <c:v>4</c:v>
                </c:pt>
                <c:pt idx="1">
                  <c:v>2</c:v>
                </c:pt>
                <c:pt idx="2">
                  <c:v>5</c:v>
                </c:pt>
                <c:pt idx="3">
                  <c:v>3</c:v>
                </c:pt>
                <c:pt idx="4">
                  <c:v>4</c:v>
                </c:pt>
              </c:numCache>
            </c:numRef>
          </c:val>
          <c:extLst>
            <c:ext xmlns:c16="http://schemas.microsoft.com/office/drawing/2014/chart" uri="{C3380CC4-5D6E-409C-BE32-E72D297353CC}">
              <c16:uniqueId val="{00000008-255A-45BA-A1BF-7CB576E4DAFA}"/>
            </c:ext>
          </c:extLst>
        </c:ser>
        <c:dLbls>
          <c:showLegendKey val="0"/>
          <c:showVal val="0"/>
          <c:showCatName val="0"/>
          <c:showSerName val="0"/>
          <c:showPercent val="0"/>
          <c:showBubbleSize val="0"/>
        </c:dLbls>
        <c:gapWidth val="0"/>
        <c:axId val="208487936"/>
        <c:axId val="208489472"/>
      </c:barChart>
      <c:catAx>
        <c:axId val="2084879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489472"/>
        <c:crosses val="autoZero"/>
        <c:auto val="1"/>
        <c:lblAlgn val="ctr"/>
        <c:lblOffset val="100"/>
        <c:noMultiLvlLbl val="0"/>
      </c:catAx>
      <c:valAx>
        <c:axId val="208489472"/>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487936"/>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433727034120735"/>
          <c:y val="0.25967592592592598"/>
          <c:w val="0.85662729658792647"/>
          <c:h val="0.62271617089530473"/>
        </c:manualLayout>
      </c:layout>
      <c:barChart>
        <c:barDir val="col"/>
        <c:grouping val="clustered"/>
        <c:varyColors val="0"/>
        <c:ser>
          <c:idx val="0"/>
          <c:order val="0"/>
          <c:spPr>
            <a:solidFill>
              <a:schemeClr val="accent1"/>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395E-4EA3-A98F-4D2B062188DA}"/>
              </c:ext>
            </c:extLst>
          </c:dPt>
          <c:dPt>
            <c:idx val="2"/>
            <c:invertIfNegative val="0"/>
            <c:bubble3D val="0"/>
            <c:spPr>
              <a:solidFill>
                <a:srgbClr val="FF0000"/>
              </a:solidFill>
              <a:ln>
                <a:noFill/>
              </a:ln>
              <a:effectLst/>
            </c:spPr>
            <c:extLst>
              <c:ext xmlns:c16="http://schemas.microsoft.com/office/drawing/2014/chart" uri="{C3380CC4-5D6E-409C-BE32-E72D297353CC}">
                <c16:uniqueId val="{00000003-395E-4EA3-A98F-4D2B062188DA}"/>
              </c:ext>
            </c:extLst>
          </c:dPt>
          <c:dPt>
            <c:idx val="3"/>
            <c:invertIfNegative val="0"/>
            <c:bubble3D val="0"/>
            <c:spPr>
              <a:solidFill>
                <a:srgbClr val="7030A0"/>
              </a:solidFill>
              <a:ln>
                <a:noFill/>
              </a:ln>
              <a:effectLst/>
            </c:spPr>
            <c:extLst>
              <c:ext xmlns:c16="http://schemas.microsoft.com/office/drawing/2014/chart" uri="{C3380CC4-5D6E-409C-BE32-E72D297353CC}">
                <c16:uniqueId val="{00000005-395E-4EA3-A98F-4D2B062188DA}"/>
              </c:ext>
            </c:extLst>
          </c:dPt>
          <c:dPt>
            <c:idx val="4"/>
            <c:invertIfNegative val="0"/>
            <c:bubble3D val="0"/>
            <c:spPr>
              <a:solidFill>
                <a:schemeClr val="accent4"/>
              </a:solidFill>
              <a:ln>
                <a:noFill/>
              </a:ln>
              <a:effectLst/>
            </c:spPr>
            <c:extLst>
              <c:ext xmlns:c16="http://schemas.microsoft.com/office/drawing/2014/chart" uri="{C3380CC4-5D6E-409C-BE32-E72D297353CC}">
                <c16:uniqueId val="{00000007-395E-4EA3-A98F-4D2B062188DA}"/>
              </c:ext>
            </c:extLst>
          </c:dPt>
          <c:cat>
            <c:strRef>
              <c:f>Feuil1!$H$8:$L$8</c:f>
              <c:strCache>
                <c:ptCount val="5"/>
                <c:pt idx="0">
                  <c:v>0 ≤ N &lt; 4 </c:v>
                </c:pt>
                <c:pt idx="1">
                  <c:v>4 ≤ N &lt; 8 </c:v>
                </c:pt>
                <c:pt idx="2">
                  <c:v>8 ≤ N &lt; 12  </c:v>
                </c:pt>
                <c:pt idx="3">
                  <c:v>12 ≤ N &lt; 16  </c:v>
                </c:pt>
                <c:pt idx="4">
                  <c:v>16 ≤ N &lt;= 20  </c:v>
                </c:pt>
              </c:strCache>
            </c:strRef>
          </c:cat>
          <c:val>
            <c:numRef>
              <c:f>Feuil1!$H$9:$L$9</c:f>
              <c:numCache>
                <c:formatCode>General</c:formatCode>
                <c:ptCount val="5"/>
                <c:pt idx="0">
                  <c:v>2</c:v>
                </c:pt>
                <c:pt idx="1">
                  <c:v>3</c:v>
                </c:pt>
                <c:pt idx="2">
                  <c:v>7</c:v>
                </c:pt>
                <c:pt idx="3">
                  <c:v>4</c:v>
                </c:pt>
                <c:pt idx="4">
                  <c:v>2</c:v>
                </c:pt>
              </c:numCache>
            </c:numRef>
          </c:val>
          <c:extLst>
            <c:ext xmlns:c16="http://schemas.microsoft.com/office/drawing/2014/chart" uri="{C3380CC4-5D6E-409C-BE32-E72D297353CC}">
              <c16:uniqueId val="{00000008-395E-4EA3-A98F-4D2B062188DA}"/>
            </c:ext>
          </c:extLst>
        </c:ser>
        <c:dLbls>
          <c:showLegendKey val="0"/>
          <c:showVal val="0"/>
          <c:showCatName val="0"/>
          <c:showSerName val="0"/>
          <c:showPercent val="0"/>
          <c:showBubbleSize val="0"/>
        </c:dLbls>
        <c:gapWidth val="0"/>
        <c:axId val="208411264"/>
        <c:axId val="208413056"/>
      </c:barChart>
      <c:catAx>
        <c:axId val="2084112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413056"/>
        <c:crosses val="autoZero"/>
        <c:auto val="1"/>
        <c:lblAlgn val="ctr"/>
        <c:lblOffset val="100"/>
        <c:noMultiLvlLbl val="0"/>
      </c:catAx>
      <c:valAx>
        <c:axId val="208413056"/>
        <c:scaling>
          <c:orientation val="minMax"/>
        </c:scaling>
        <c:delete val="0"/>
        <c:axPos val="l"/>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fr-FR"/>
          </a:p>
        </c:txPr>
        <c:crossAx val="208411264"/>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fr-FR"/>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0.50333</cdr:x>
      <cdr:y>0.19028</cdr:y>
    </cdr:from>
    <cdr:to>
      <cdr:x>0.51</cdr:x>
      <cdr:y>0.89583</cdr:y>
    </cdr:to>
    <cdr:cxnSp macro="">
      <cdr:nvCxnSpPr>
        <cdr:cNvPr id="3" name="Connecteur droit 2">
          <a:extLst xmlns:a="http://schemas.openxmlformats.org/drawingml/2006/main">
            <a:ext uri="{FF2B5EF4-FFF2-40B4-BE49-F238E27FC236}">
              <a16:creationId xmlns:a16="http://schemas.microsoft.com/office/drawing/2014/main" id="{2C11AD80-A497-63F9-7C77-97FA8FDCD13E}"/>
            </a:ext>
          </a:extLst>
        </cdr:cNvPr>
        <cdr:cNvCxnSpPr/>
      </cdr:nvCxnSpPr>
      <cdr:spPr>
        <a:xfrm xmlns:a="http://schemas.openxmlformats.org/drawingml/2006/main" flipV="1">
          <a:off x="2301240" y="521970"/>
          <a:ext cx="30480" cy="1935480"/>
        </a:xfrm>
        <a:prstGeom xmlns:a="http://schemas.openxmlformats.org/drawingml/2006/main" prst="line">
          <a:avLst/>
        </a:prstGeom>
        <a:ln xmlns:a="http://schemas.openxmlformats.org/drawingml/2006/main" w="38100">
          <a:solidFill>
            <a:srgbClr val="00B050"/>
          </a:solidFill>
          <a:prstDash val="lgDash"/>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0.515</cdr:x>
      <cdr:y>0.81528</cdr:y>
    </cdr:from>
    <cdr:to>
      <cdr:x>0.58167</cdr:x>
      <cdr:y>0.88611</cdr:y>
    </cdr:to>
    <cdr:sp macro="" textlink="">
      <cdr:nvSpPr>
        <cdr:cNvPr id="4" name="Rectangle à coins arrondis 3"/>
        <cdr:cNvSpPr/>
      </cdr:nvSpPr>
      <cdr:spPr>
        <a:xfrm xmlns:a="http://schemas.openxmlformats.org/drawingml/2006/main">
          <a:off x="2354580" y="2236470"/>
          <a:ext cx="304800" cy="194310"/>
        </a:xfrm>
        <a:prstGeom xmlns:a="http://schemas.openxmlformats.org/drawingml/2006/main" prst="roundRect">
          <a:avLst/>
        </a:prstGeom>
        <a:solidFill xmlns:a="http://schemas.openxmlformats.org/drawingml/2006/main">
          <a:schemeClr val="bg1"/>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fr-FR">
              <a:solidFill>
                <a:sysClr val="windowText" lastClr="000000"/>
              </a:solidFill>
            </a:rPr>
            <a:t>m</a:t>
          </a:r>
        </a:p>
      </cdr:txBody>
    </cdr:sp>
  </cdr:relSizeAnchor>
</c:userShapes>
</file>

<file path=ppt/drawings/drawing2.xml><?xml version="1.0" encoding="utf-8"?>
<c:userShapes xmlns:c="http://schemas.openxmlformats.org/drawingml/2006/chart">
  <cdr:relSizeAnchor xmlns:cdr="http://schemas.openxmlformats.org/drawingml/2006/chartDrawing">
    <cdr:from>
      <cdr:x>0.55667</cdr:x>
      <cdr:y>0.31806</cdr:y>
    </cdr:from>
    <cdr:to>
      <cdr:x>0.55667</cdr:x>
      <cdr:y>0.8875</cdr:y>
    </cdr:to>
    <cdr:cxnSp macro="">
      <cdr:nvCxnSpPr>
        <cdr:cNvPr id="3" name="Connecteur droit 2">
          <a:extLst xmlns:a="http://schemas.openxmlformats.org/drawingml/2006/main">
            <a:ext uri="{FF2B5EF4-FFF2-40B4-BE49-F238E27FC236}">
              <a16:creationId xmlns:a16="http://schemas.microsoft.com/office/drawing/2014/main" id="{1C9FF225-4DE3-D4C0-3E5F-2CC8964AED42}"/>
            </a:ext>
          </a:extLst>
        </cdr:cNvPr>
        <cdr:cNvCxnSpPr/>
      </cdr:nvCxnSpPr>
      <cdr:spPr>
        <a:xfrm xmlns:a="http://schemas.openxmlformats.org/drawingml/2006/main" flipV="1">
          <a:off x="2545080" y="872490"/>
          <a:ext cx="0" cy="1562100"/>
        </a:xfrm>
        <a:prstGeom xmlns:a="http://schemas.openxmlformats.org/drawingml/2006/main" prst="line">
          <a:avLst/>
        </a:prstGeom>
        <a:ln xmlns:a="http://schemas.openxmlformats.org/drawingml/2006/main" w="28575">
          <a:solidFill>
            <a:srgbClr val="00B050"/>
          </a:solidFill>
          <a:prstDash val="lgDash"/>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0.56667</cdr:x>
      <cdr:y>0.79306</cdr:y>
    </cdr:from>
    <cdr:to>
      <cdr:x>0.645</cdr:x>
      <cdr:y>0.85972</cdr:y>
    </cdr:to>
    <cdr:sp macro="" textlink="">
      <cdr:nvSpPr>
        <cdr:cNvPr id="4" name="Rectangle 3"/>
        <cdr:cNvSpPr/>
      </cdr:nvSpPr>
      <cdr:spPr>
        <a:xfrm xmlns:a="http://schemas.openxmlformats.org/drawingml/2006/main">
          <a:off x="2041250" y="1796076"/>
          <a:ext cx="282159" cy="150968"/>
        </a:xfrm>
        <a:prstGeom xmlns:a="http://schemas.openxmlformats.org/drawingml/2006/main" prst="rect">
          <a:avLst/>
        </a:prstGeom>
        <a:solidFill xmlns:a="http://schemas.openxmlformats.org/drawingml/2006/main">
          <a:schemeClr val="bg1"/>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fr-FR">
              <a:solidFill>
                <a:sysClr val="windowText" lastClr="000000"/>
              </a:solidFill>
            </a:rPr>
            <a:t>m</a:t>
          </a:r>
        </a:p>
      </cdr:txBody>
    </cdr:sp>
  </cdr:relSizeAnchor>
</c:userShapes>
</file>

<file path=ppt/drawings/drawing3.xml><?xml version="1.0" encoding="utf-8"?>
<c:userShapes xmlns:c="http://schemas.openxmlformats.org/drawingml/2006/chart">
  <cdr:relSizeAnchor xmlns:cdr="http://schemas.openxmlformats.org/drawingml/2006/chartDrawing">
    <cdr:from>
      <cdr:x>0.50333</cdr:x>
      <cdr:y>0.19028</cdr:y>
    </cdr:from>
    <cdr:to>
      <cdr:x>0.51</cdr:x>
      <cdr:y>0.89583</cdr:y>
    </cdr:to>
    <cdr:cxnSp macro="">
      <cdr:nvCxnSpPr>
        <cdr:cNvPr id="3" name="Connecteur droit 2">
          <a:extLst xmlns:a="http://schemas.openxmlformats.org/drawingml/2006/main">
            <a:ext uri="{FF2B5EF4-FFF2-40B4-BE49-F238E27FC236}">
              <a16:creationId xmlns:a16="http://schemas.microsoft.com/office/drawing/2014/main" id="{446FC938-69CF-786D-8514-25924B20F79A}"/>
            </a:ext>
          </a:extLst>
        </cdr:cNvPr>
        <cdr:cNvCxnSpPr/>
      </cdr:nvCxnSpPr>
      <cdr:spPr>
        <a:xfrm xmlns:a="http://schemas.openxmlformats.org/drawingml/2006/main" flipV="1">
          <a:off x="2301240" y="521970"/>
          <a:ext cx="30480" cy="1935480"/>
        </a:xfrm>
        <a:prstGeom xmlns:a="http://schemas.openxmlformats.org/drawingml/2006/main" prst="line">
          <a:avLst/>
        </a:prstGeom>
        <a:ln xmlns:a="http://schemas.openxmlformats.org/drawingml/2006/main" w="38100">
          <a:solidFill>
            <a:srgbClr val="00B050"/>
          </a:solidFill>
          <a:prstDash val="lgDash"/>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0.515</cdr:x>
      <cdr:y>0.81528</cdr:y>
    </cdr:from>
    <cdr:to>
      <cdr:x>0.58167</cdr:x>
      <cdr:y>0.88611</cdr:y>
    </cdr:to>
    <cdr:sp macro="" textlink="">
      <cdr:nvSpPr>
        <cdr:cNvPr id="4" name="Rectangle à coins arrondis 3"/>
        <cdr:cNvSpPr/>
      </cdr:nvSpPr>
      <cdr:spPr>
        <a:xfrm xmlns:a="http://schemas.openxmlformats.org/drawingml/2006/main">
          <a:off x="2354580" y="2236470"/>
          <a:ext cx="304800" cy="194310"/>
        </a:xfrm>
        <a:prstGeom xmlns:a="http://schemas.openxmlformats.org/drawingml/2006/main" prst="roundRect">
          <a:avLst/>
        </a:prstGeom>
        <a:solidFill xmlns:a="http://schemas.openxmlformats.org/drawingml/2006/main">
          <a:schemeClr val="bg1"/>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fr-FR">
              <a:solidFill>
                <a:sysClr val="windowText" lastClr="000000"/>
              </a:solidFill>
            </a:rPr>
            <a:t>m</a:t>
          </a:r>
        </a:p>
      </cdr:txBody>
    </cdr:sp>
  </cdr:relSizeAnchor>
</c:userShapes>
</file>

<file path=ppt/drawings/drawing4.xml><?xml version="1.0" encoding="utf-8"?>
<c:userShapes xmlns:c="http://schemas.openxmlformats.org/drawingml/2006/chart">
  <cdr:relSizeAnchor xmlns:cdr="http://schemas.openxmlformats.org/drawingml/2006/chartDrawing">
    <cdr:from>
      <cdr:x>0.55667</cdr:x>
      <cdr:y>0.31806</cdr:y>
    </cdr:from>
    <cdr:to>
      <cdr:x>0.55667</cdr:x>
      <cdr:y>0.8875</cdr:y>
    </cdr:to>
    <cdr:cxnSp macro="">
      <cdr:nvCxnSpPr>
        <cdr:cNvPr id="3" name="Connecteur droit 2">
          <a:extLst xmlns:a="http://schemas.openxmlformats.org/drawingml/2006/main">
            <a:ext uri="{FF2B5EF4-FFF2-40B4-BE49-F238E27FC236}">
              <a16:creationId xmlns:a16="http://schemas.microsoft.com/office/drawing/2014/main" id="{C003A7A5-24D2-49CE-8152-FE8745160197}"/>
            </a:ext>
          </a:extLst>
        </cdr:cNvPr>
        <cdr:cNvCxnSpPr/>
      </cdr:nvCxnSpPr>
      <cdr:spPr>
        <a:xfrm xmlns:a="http://schemas.openxmlformats.org/drawingml/2006/main" flipV="1">
          <a:off x="2545080" y="872490"/>
          <a:ext cx="0" cy="1562100"/>
        </a:xfrm>
        <a:prstGeom xmlns:a="http://schemas.openxmlformats.org/drawingml/2006/main" prst="line">
          <a:avLst/>
        </a:prstGeom>
        <a:ln xmlns:a="http://schemas.openxmlformats.org/drawingml/2006/main" w="28575">
          <a:solidFill>
            <a:srgbClr val="00B050"/>
          </a:solidFill>
          <a:prstDash val="lgDash"/>
        </a:ln>
      </cdr:spPr>
      <cdr:style>
        <a:lnRef xmlns:a="http://schemas.openxmlformats.org/drawingml/2006/main" idx="1">
          <a:schemeClr val="accent6"/>
        </a:lnRef>
        <a:fillRef xmlns:a="http://schemas.openxmlformats.org/drawingml/2006/main" idx="0">
          <a:schemeClr val="accent6"/>
        </a:fillRef>
        <a:effectRef xmlns:a="http://schemas.openxmlformats.org/drawingml/2006/main" idx="0">
          <a:schemeClr val="accent6"/>
        </a:effectRef>
        <a:fontRef xmlns:a="http://schemas.openxmlformats.org/drawingml/2006/main" idx="minor">
          <a:schemeClr val="tx1"/>
        </a:fontRef>
      </cdr:style>
    </cdr:cxnSp>
  </cdr:relSizeAnchor>
  <cdr:relSizeAnchor xmlns:cdr="http://schemas.openxmlformats.org/drawingml/2006/chartDrawing">
    <cdr:from>
      <cdr:x>0.56667</cdr:x>
      <cdr:y>0.79306</cdr:y>
    </cdr:from>
    <cdr:to>
      <cdr:x>0.645</cdr:x>
      <cdr:y>0.85972</cdr:y>
    </cdr:to>
    <cdr:sp macro="" textlink="">
      <cdr:nvSpPr>
        <cdr:cNvPr id="4" name="Rectangle 3"/>
        <cdr:cNvSpPr/>
      </cdr:nvSpPr>
      <cdr:spPr>
        <a:xfrm xmlns:a="http://schemas.openxmlformats.org/drawingml/2006/main">
          <a:off x="2590800" y="2175510"/>
          <a:ext cx="358140" cy="182880"/>
        </a:xfrm>
        <a:prstGeom xmlns:a="http://schemas.openxmlformats.org/drawingml/2006/main" prst="rect">
          <a:avLst/>
        </a:prstGeom>
        <a:solidFill xmlns:a="http://schemas.openxmlformats.org/drawingml/2006/main">
          <a:schemeClr val="bg1"/>
        </a:solidFill>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r>
            <a:rPr lang="fr-FR">
              <a:solidFill>
                <a:sysClr val="windowText" lastClr="000000"/>
              </a:solidFill>
            </a:rPr>
            <a:t>m</a:t>
          </a:r>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BCA5832-8482-8A13-D616-D4DC4E00088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Date Placeholder 2">
            <a:extLst>
              <a:ext uri="{FF2B5EF4-FFF2-40B4-BE49-F238E27FC236}">
                <a16:creationId xmlns:a16="http://schemas.microsoft.com/office/drawing/2014/main" id="{BE1AF20E-8CB3-9A78-DAA5-452D3E71FC8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2F2FC19-8473-42DA-A224-417563F70EEA}" type="datetimeFigureOut">
              <a:rPr lang="fr-FR" smtClean="0"/>
              <a:t>18/05/2026</a:t>
            </a:fld>
            <a:endParaRPr lang="fr-FR"/>
          </a:p>
        </p:txBody>
      </p:sp>
      <p:sp>
        <p:nvSpPr>
          <p:cNvPr id="4" name="Footer Placeholder 3">
            <a:extLst>
              <a:ext uri="{FF2B5EF4-FFF2-40B4-BE49-F238E27FC236}">
                <a16:creationId xmlns:a16="http://schemas.microsoft.com/office/drawing/2014/main" id="{2B9D4D5A-5873-3B93-7107-421D27E9FC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Slide Number Placeholder 4">
            <a:extLst>
              <a:ext uri="{FF2B5EF4-FFF2-40B4-BE49-F238E27FC236}">
                <a16:creationId xmlns:a16="http://schemas.microsoft.com/office/drawing/2014/main" id="{149A08A6-BCEB-76AD-D845-2FB6B36FF1D7}"/>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700F93E-B376-4B8D-8801-C9B277E79C77}" type="slidenum">
              <a:rPr lang="fr-FR" smtClean="0"/>
              <a:t>‹N°›</a:t>
            </a:fld>
            <a:endParaRPr lang="fr-FR"/>
          </a:p>
        </p:txBody>
      </p:sp>
    </p:spTree>
    <p:extLst>
      <p:ext uri="{BB962C8B-B14F-4D97-AF65-F5344CB8AC3E}">
        <p14:creationId xmlns:p14="http://schemas.microsoft.com/office/powerpoint/2010/main" val="17027077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45F59-58A7-4602-A285-8B7522B6192F}" type="datetimeFigureOut">
              <a:rPr lang="fr-FR" smtClean="0"/>
              <a:t>18/05/2026</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A4B3F7-B838-4AD4-9179-ECE6A67C82A7}" type="slidenum">
              <a:rPr lang="fr-FR" smtClean="0"/>
              <a:t>‹N°›</a:t>
            </a:fld>
            <a:endParaRPr lang="fr-FR"/>
          </a:p>
        </p:txBody>
      </p:sp>
    </p:spTree>
    <p:extLst>
      <p:ext uri="{BB962C8B-B14F-4D97-AF65-F5344CB8AC3E}">
        <p14:creationId xmlns:p14="http://schemas.microsoft.com/office/powerpoint/2010/main" val="31114391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5"/>
          </p:nvPr>
        </p:nvSpPr>
        <p:spPr/>
        <p:txBody>
          <a:bodyPr/>
          <a:lstStyle/>
          <a:p>
            <a:fld id="{BFA4B3F7-B838-4AD4-9179-ECE6A67C82A7}" type="slidenum">
              <a:rPr lang="fr-FR" smtClean="0"/>
              <a:t>11</a:t>
            </a:fld>
            <a:endParaRPr lang="fr-FR"/>
          </a:p>
        </p:txBody>
      </p:sp>
    </p:spTree>
    <p:extLst>
      <p:ext uri="{BB962C8B-B14F-4D97-AF65-F5344CB8AC3E}">
        <p14:creationId xmlns:p14="http://schemas.microsoft.com/office/powerpoint/2010/main" val="31711907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3"/>
        <p:cNvGrpSpPr/>
        <p:nvPr/>
      </p:nvGrpSpPr>
      <p:grpSpPr>
        <a:xfrm>
          <a:off x="0" y="0"/>
          <a:ext cx="0" cy="0"/>
          <a:chOff x="0" y="0"/>
          <a:chExt cx="0" cy="0"/>
        </a:xfrm>
      </p:grpSpPr>
      <p:sp>
        <p:nvSpPr>
          <p:cNvPr id="334" name="Google Shape;334;p15:notes"/>
          <p:cNvSpPr txBox="1">
            <a:spLocks noGrp="1"/>
          </p:cNvSpPr>
          <p:nvPr>
            <p:ph type="body" idx="1"/>
          </p:nvPr>
        </p:nvSpPr>
        <p:spPr>
          <a:xfrm>
            <a:off x="685800" y="4400550"/>
            <a:ext cx="5486400" cy="3600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5" name="Google Shape;335;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02137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0"/>
        <p:cNvGrpSpPr/>
        <p:nvPr/>
      </p:nvGrpSpPr>
      <p:grpSpPr>
        <a:xfrm>
          <a:off x="0" y="0"/>
          <a:ext cx="0" cy="0"/>
          <a:chOff x="0" y="0"/>
          <a:chExt cx="0" cy="0"/>
        </a:xfrm>
      </p:grpSpPr>
      <p:sp>
        <p:nvSpPr>
          <p:cNvPr id="341" name="Google Shape;341;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2" name="Google Shape;342;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948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7"/>
        <p:cNvGrpSpPr/>
        <p:nvPr/>
      </p:nvGrpSpPr>
      <p:grpSpPr>
        <a:xfrm>
          <a:off x="0" y="0"/>
          <a:ext cx="0" cy="0"/>
          <a:chOff x="0" y="0"/>
          <a:chExt cx="0" cy="0"/>
        </a:xfrm>
      </p:grpSpPr>
      <p:sp>
        <p:nvSpPr>
          <p:cNvPr id="348" name="Google Shape;348;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49" name="Google Shape;349;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126469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eg"/><Relationship Id="rId2" Type="http://schemas.openxmlformats.org/officeDocument/2006/relationships/image" Target="../media/image13.png"/><Relationship Id="rId1" Type="http://schemas.openxmlformats.org/officeDocument/2006/relationships/slideMaster" Target="../slideMasters/slideMaster1.xml"/><Relationship Id="rId6" Type="http://schemas.openxmlformats.org/officeDocument/2006/relationships/image" Target="../media/image17.png"/><Relationship Id="rId5" Type="http://schemas.openxmlformats.org/officeDocument/2006/relationships/image" Target="../media/image16.png"/><Relationship Id="rId10" Type="http://schemas.microsoft.com/office/2007/relationships/hdphoto" Target="../media/hdphoto3.wdp"/><Relationship Id="rId4" Type="http://schemas.openxmlformats.org/officeDocument/2006/relationships/image" Target="../media/image15.png"/><Relationship Id="rId9" Type="http://schemas.openxmlformats.org/officeDocument/2006/relationships/image" Target="../media/image20.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2.jpeg"/><Relationship Id="rId7" Type="http://schemas.openxmlformats.org/officeDocument/2006/relationships/image" Target="../media/image11.png"/><Relationship Id="rId2" Type="http://schemas.openxmlformats.org/officeDocument/2006/relationships/image" Target="../media/image21.png"/><Relationship Id="rId1" Type="http://schemas.openxmlformats.org/officeDocument/2006/relationships/slideMaster" Target="../slideMasters/slideMaster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svg"/><Relationship Id="rId2" Type="http://schemas.openxmlformats.org/officeDocument/2006/relationships/image" Target="../media/image11.png"/><Relationship Id="rId1" Type="http://schemas.openxmlformats.org/officeDocument/2006/relationships/slideMaster" Target="../slideMasters/slideMaster1.xml"/><Relationship Id="rId6" Type="http://schemas.openxmlformats.org/officeDocument/2006/relationships/hyperlink" Target="https://drive.google.com/drive/folders/15A4aThGXboZ7RlTminYue4etFTXwyFRM?usp=drive_link" TargetMode="External"/><Relationship Id="rId5" Type="http://schemas.openxmlformats.org/officeDocument/2006/relationships/image" Target="../media/image28.svg"/><Relationship Id="rId4" Type="http://schemas.openxmlformats.org/officeDocument/2006/relationships/image" Target="../media/image27.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1.gif"/><Relationship Id="rId2" Type="http://schemas.openxmlformats.org/officeDocument/2006/relationships/image" Target="../media/image30.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10.png"/><Relationship Id="rId4" Type="http://schemas.microsoft.com/office/2007/relationships/hdphoto" Target="../media/hdphoto4.wdp"/></Relationships>
</file>

<file path=ppt/slideLayouts/_rels/slideLayout1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3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36.png"/><Relationship Id="rId1" Type="http://schemas.openxmlformats.org/officeDocument/2006/relationships/slideMaster" Target="../slideMasters/slideMaster1.xml"/><Relationship Id="rId4" Type="http://schemas.openxmlformats.org/officeDocument/2006/relationships/image" Target="../media/image37.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1.gif"/><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7.wdp"/></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8.wdp"/></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9.wdp"/></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gif"/><Relationship Id="rId1" Type="http://schemas.openxmlformats.org/officeDocument/2006/relationships/slideMaster" Target="../slideMasters/slideMaster1.xml"/><Relationship Id="rId4" Type="http://schemas.microsoft.com/office/2007/relationships/hdphoto" Target="../media/hdphoto4.wdp"/></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sv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Master" Target="../slideMasters/slideMaster1.xml"/><Relationship Id="rId4" Type="http://schemas.microsoft.com/office/2007/relationships/hdphoto" Target="../media/hdphoto2.wdp"/></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6.svg"/><Relationship Id="rId4" Type="http://schemas.openxmlformats.org/officeDocument/2006/relationships/image" Target="../media/image5.sv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age de garde">
    <p:spTree>
      <p:nvGrpSpPr>
        <p:cNvPr id="1" name=""/>
        <p:cNvGrpSpPr/>
        <p:nvPr/>
      </p:nvGrpSpPr>
      <p:grpSpPr>
        <a:xfrm>
          <a:off x="0" y="0"/>
          <a:ext cx="0" cy="0"/>
          <a:chOff x="0" y="0"/>
          <a:chExt cx="0" cy="0"/>
        </a:xfrm>
      </p:grpSpPr>
      <p:sp>
        <p:nvSpPr>
          <p:cNvPr id="23" name="Google Shape;738;p98">
            <a:extLst>
              <a:ext uri="{FF2B5EF4-FFF2-40B4-BE49-F238E27FC236}">
                <a16:creationId xmlns:a16="http://schemas.microsoft.com/office/drawing/2014/main" id="{1530F5E6-2DBF-5246-2FFD-73AE39131B49}"/>
              </a:ext>
            </a:extLst>
          </p:cNvPr>
          <p:cNvSpPr txBox="1"/>
          <p:nvPr userDrawn="1"/>
        </p:nvSpPr>
        <p:spPr>
          <a:xfrm>
            <a:off x="10470737" y="135102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b="1" dirty="0">
                <a:solidFill>
                  <a:srgbClr val="FFFFFF"/>
                </a:solidFill>
                <a:latin typeface="Calibri"/>
                <a:ea typeface="Calibri"/>
                <a:cs typeface="Calibri"/>
              </a:rPr>
              <a:t>Niveau</a:t>
            </a:r>
            <a:r>
              <a:rPr lang="fr-FR" sz="1200" b="1" dirty="0">
                <a:solidFill>
                  <a:srgbClr val="FFFFFF"/>
                </a:solidFill>
                <a:latin typeface="Dosis"/>
                <a:ea typeface="Dosis"/>
                <a:cs typeface="Dosis"/>
              </a:rPr>
              <a:t>    </a:t>
            </a:r>
            <a:r>
              <a:rPr lang="fr-FR" sz="1000" b="1" dirty="0">
                <a:solidFill>
                  <a:srgbClr val="FFFFFF"/>
                </a:solidFill>
                <a:latin typeface="Dosis"/>
                <a:ea typeface="Dosis"/>
                <a:cs typeface="Dosis"/>
              </a:rPr>
              <a:t>            </a:t>
            </a:r>
            <a:r>
              <a:rPr lang="fr-FR" sz="1200" b="1" dirty="0">
                <a:solidFill>
                  <a:srgbClr val="FFFFFF"/>
                </a:solidFill>
                <a:latin typeface="Dosis"/>
                <a:ea typeface="Dosis"/>
                <a:cs typeface="Dosis"/>
              </a:rPr>
              <a:t>             </a:t>
            </a:r>
            <a:endParaRPr lang="fr-FR" sz="1100" dirty="0"/>
          </a:p>
        </p:txBody>
      </p:sp>
      <p:pic>
        <p:nvPicPr>
          <p:cNvPr id="24" name="Google Shape;743;p98">
            <a:extLst>
              <a:ext uri="{FF2B5EF4-FFF2-40B4-BE49-F238E27FC236}">
                <a16:creationId xmlns:a16="http://schemas.microsoft.com/office/drawing/2014/main" id="{3C8FAB56-B905-B4D3-C85A-B1EC17789934}"/>
              </a:ext>
            </a:extLst>
          </p:cNvPr>
          <p:cNvPicPr>
            <a:picLocks noChangeAspect="1"/>
          </p:cNvPicPr>
          <p:nvPr userDrawn="1"/>
        </p:nvPicPr>
        <p:blipFill>
          <a:blip r:embed="rId2">
            <a:alphaModFix/>
          </a:blip>
          <a:srcRect/>
          <a:stretch>
            <a:fillRect/>
          </a:stretch>
        </p:blipFill>
        <p:spPr>
          <a:xfrm>
            <a:off x="10400923" y="1260711"/>
            <a:ext cx="1519859" cy="1217796"/>
          </a:xfrm>
          <a:prstGeom prst="rect">
            <a:avLst/>
          </a:prstGeom>
          <a:noFill/>
          <a:ln cap="flat">
            <a:noFill/>
          </a:ln>
        </p:spPr>
      </p:pic>
      <p:sp>
        <p:nvSpPr>
          <p:cNvPr id="25" name="Google Shape;744;p98">
            <a:extLst>
              <a:ext uri="{FF2B5EF4-FFF2-40B4-BE49-F238E27FC236}">
                <a16:creationId xmlns:a16="http://schemas.microsoft.com/office/drawing/2014/main" id="{E352CC90-04F9-4FEC-7808-329A389DB36D}"/>
              </a:ext>
            </a:extLst>
          </p:cNvPr>
          <p:cNvSpPr txBox="1"/>
          <p:nvPr userDrawn="1"/>
        </p:nvSpPr>
        <p:spPr>
          <a:xfrm>
            <a:off x="10521700" y="1400907"/>
            <a:ext cx="1278303" cy="443198"/>
          </a:xfrm>
          <a:prstGeom prst="rect">
            <a:avLst/>
          </a:prstGeom>
          <a:noFill/>
          <a:ln cap="flat">
            <a:noFill/>
          </a:ln>
        </p:spPr>
        <p:txBody>
          <a:bodyPr vert="horz" wrap="square" lIns="0" tIns="0" rIns="0" bIns="0" anchor="t" anchorCtr="1" compatLnSpc="1">
            <a:spAutoFit/>
          </a:bodyPr>
          <a:lstStyle/>
          <a:p>
            <a:pPr algn="ctr" defTabSz="914378">
              <a:lnSpc>
                <a:spcPct val="183502"/>
              </a:lnSpc>
              <a:buClrTx/>
              <a:defRPr sz="1800" b="0" i="0" u="none" strike="noStrike" kern="0" cap="none" spc="0" baseline="0">
                <a:solidFill>
                  <a:srgbClr val="000000"/>
                </a:solidFill>
                <a:uFillTx/>
              </a:defRPr>
            </a:pPr>
            <a:r>
              <a:rPr lang="fr-FR" sz="1800" b="1"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1600" b="1"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dirty="0">
              <a:latin typeface="Calibri" panose="020F0502020204030204" pitchFamily="34" charset="0"/>
              <a:ea typeface="Calibri" panose="020F0502020204030204" pitchFamily="34" charset="0"/>
              <a:cs typeface="Calibri" panose="020F0502020204030204" pitchFamily="34" charset="0"/>
            </a:endParaRPr>
          </a:p>
        </p:txBody>
      </p:sp>
      <p:sp>
        <p:nvSpPr>
          <p:cNvPr id="26" name="Google Shape;745;p98">
            <a:extLst>
              <a:ext uri="{FF2B5EF4-FFF2-40B4-BE49-F238E27FC236}">
                <a16:creationId xmlns:a16="http://schemas.microsoft.com/office/drawing/2014/main" id="{3902D7DD-335C-B83B-FBF0-3461CEB92A0F}"/>
              </a:ext>
            </a:extLst>
          </p:cNvPr>
          <p:cNvSpPr txBox="1"/>
          <p:nvPr userDrawn="1"/>
        </p:nvSpPr>
        <p:spPr>
          <a:xfrm>
            <a:off x="10599248" y="1869610"/>
            <a:ext cx="1123203" cy="346210"/>
          </a:xfrm>
          <a:prstGeom prst="rect">
            <a:avLst/>
          </a:prstGeom>
          <a:noFill/>
          <a:ln cap="flat">
            <a:noFill/>
          </a:ln>
        </p:spPr>
        <p:txBody>
          <a:bodyPr vert="horz" wrap="square" lIns="68570" tIns="34271" rIns="68570" bIns="34271" anchor="t" anchorCtr="1" compatLnSpc="1">
            <a:spAutoFit/>
          </a:bodyPr>
          <a:lstStyle/>
          <a:p>
            <a:pPr algn="ctr" defTabSz="914378">
              <a:buClrTx/>
              <a:defRPr sz="1800" b="0" i="0" u="none" strike="noStrike" kern="0" cap="none" spc="0" baseline="0">
                <a:solidFill>
                  <a:srgbClr val="000000"/>
                </a:solidFill>
                <a:uFillTx/>
              </a:defRPr>
            </a:pPr>
            <a:r>
              <a:rPr lang="fr-FR" sz="1800" b="1" dirty="0">
                <a:solidFill>
                  <a:srgbClr val="FCBF18"/>
                </a:solidFill>
                <a:latin typeface="Calibri" panose="020F0502020204030204" pitchFamily="34" charset="0"/>
                <a:ea typeface="Calibri" panose="020F0502020204030204" pitchFamily="34" charset="0"/>
                <a:cs typeface="Calibri" panose="020F0502020204030204" pitchFamily="34" charset="0"/>
              </a:rPr>
              <a:t> AC</a:t>
            </a:r>
          </a:p>
        </p:txBody>
      </p:sp>
      <p:pic>
        <p:nvPicPr>
          <p:cNvPr id="35" name="Google Shape;730;p98" descr="الصفحة الرئيسية">
            <a:extLst>
              <a:ext uri="{FF2B5EF4-FFF2-40B4-BE49-F238E27FC236}">
                <a16:creationId xmlns:a16="http://schemas.microsoft.com/office/drawing/2014/main" id="{022D203A-7644-5D55-624B-311DEAA3376B}"/>
              </a:ext>
            </a:extLst>
          </p:cNvPr>
          <p:cNvPicPr>
            <a:picLocks noChangeAspect="1"/>
          </p:cNvPicPr>
          <p:nvPr userDrawn="1"/>
        </p:nvPicPr>
        <p:blipFill>
          <a:blip r:embed="rId3">
            <a:alphaModFix/>
          </a:blip>
          <a:srcRect/>
          <a:stretch>
            <a:fillRect/>
          </a:stretch>
        </p:blipFill>
        <p:spPr>
          <a:xfrm>
            <a:off x="3668233" y="0"/>
            <a:ext cx="4855535" cy="736270"/>
          </a:xfrm>
          <a:prstGeom prst="rect">
            <a:avLst/>
          </a:prstGeom>
          <a:noFill/>
          <a:ln cap="flat">
            <a:noFill/>
          </a:ln>
        </p:spPr>
      </p:pic>
      <p:pic>
        <p:nvPicPr>
          <p:cNvPr id="37" name="Image 36">
            <a:extLst>
              <a:ext uri="{FF2B5EF4-FFF2-40B4-BE49-F238E27FC236}">
                <a16:creationId xmlns:a16="http://schemas.microsoft.com/office/drawing/2014/main" id="{837B2A9C-AEBD-FDF9-BC64-EAACB3B217F0}"/>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backgroundRemoval t="4785" b="94922" l="3125" r="93229">
                        <a14:foregroundMark x1="9049" y1="58594" x2="8594" y2="74023"/>
                        <a14:foregroundMark x1="4427" y1="77734" x2="15234" y2="91602"/>
                        <a14:foregroundMark x1="15234" y1="91602" x2="15625" y2="91895"/>
                        <a14:foregroundMark x1="3320" y1="77441" x2="4167" y2="82031"/>
                        <a14:foregroundMark x1="29492" y1="94922" x2="43359" y2="91016"/>
                        <a14:foregroundMark x1="43359" y1="91016" x2="43424" y2="91016"/>
                        <a14:foregroundMark x1="51563" y1="92773" x2="55143" y2="88379"/>
                        <a14:foregroundMark x1="85612" y1="86426" x2="93424" y2="78613"/>
                        <a14:foregroundMark x1="93424" y1="78613" x2="90039" y2="90918"/>
                        <a14:foregroundMark x1="57878" y1="8105" x2="75065" y2="8105"/>
                        <a14:foregroundMark x1="25521" y1="6836" x2="32747" y2="6836"/>
                        <a14:foregroundMark x1="58073" y1="5273" x2="66862" y2="4297"/>
                        <a14:foregroundMark x1="66862" y1="4297" x2="72331" y2="5469"/>
                        <a14:foregroundMark x1="72331" y1="5469" x2="73763" y2="4785"/>
                      </a14:backgroundRemoval>
                    </a14:imgEffect>
                  </a14:imgLayer>
                </a14:imgProps>
              </a:ext>
              <a:ext uri="{28A0092B-C50C-407E-A947-70E740481C1C}">
                <a14:useLocalDpi xmlns:a14="http://schemas.microsoft.com/office/drawing/2010/main" val="0"/>
              </a:ext>
            </a:extLst>
          </a:blip>
          <a:stretch>
            <a:fillRect/>
          </a:stretch>
        </p:blipFill>
        <p:spPr>
          <a:xfrm>
            <a:off x="7696201" y="3429000"/>
            <a:ext cx="4495799" cy="2997200"/>
          </a:xfrm>
          <a:prstGeom prst="rect">
            <a:avLst/>
          </a:prstGeom>
        </p:spPr>
      </p:pic>
      <p:sp>
        <p:nvSpPr>
          <p:cNvPr id="45" name="Espace réservé du texte 43">
            <a:extLst>
              <a:ext uri="{FF2B5EF4-FFF2-40B4-BE49-F238E27FC236}">
                <a16:creationId xmlns:a16="http://schemas.microsoft.com/office/drawing/2014/main" id="{7F5E0C99-8D40-CBB2-766A-713159421275}"/>
              </a:ext>
            </a:extLst>
          </p:cNvPr>
          <p:cNvSpPr>
            <a:spLocks noGrp="1"/>
          </p:cNvSpPr>
          <p:nvPr>
            <p:ph type="body" sz="quarter" idx="14" hasCustomPrompt="1"/>
          </p:nvPr>
        </p:nvSpPr>
        <p:spPr>
          <a:xfrm>
            <a:off x="10803924" y="1882678"/>
            <a:ext cx="356925" cy="346211"/>
          </a:xfrm>
        </p:spPr>
        <p:txBody>
          <a:bodyPr>
            <a:noAutofit/>
          </a:bodyPr>
          <a:lstStyle>
            <a:lvl1pPr marL="0" indent="0" algn="ctr" defTabSz="914378" rtl="0" eaLnBrk="1" latinLnBrk="0" hangingPunct="1">
              <a:buClrTx/>
              <a:buNone/>
              <a:defRPr lang="fr-FR" sz="1800" b="1" i="0" u="none" strike="noStrike" kern="0" cap="none" spc="0" baseline="0" dirty="0">
                <a:solidFill>
                  <a:srgbClr val="FCBF18"/>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7" name="Text Placeholder 6">
            <a:extLst>
              <a:ext uri="{FF2B5EF4-FFF2-40B4-BE49-F238E27FC236}">
                <a16:creationId xmlns:a16="http://schemas.microsoft.com/office/drawing/2014/main" id="{1F167873-4F2A-2E68-9DEA-31794E958BD3}"/>
              </a:ext>
            </a:extLst>
          </p:cNvPr>
          <p:cNvSpPr>
            <a:spLocks noGrp="1"/>
          </p:cNvSpPr>
          <p:nvPr>
            <p:ph type="body" sz="quarter" idx="19" hasCustomPrompt="1"/>
          </p:nvPr>
        </p:nvSpPr>
        <p:spPr>
          <a:xfrm>
            <a:off x="1686856" y="2366503"/>
            <a:ext cx="409473" cy="522000"/>
          </a:xfrm>
        </p:spPr>
        <p:txBody>
          <a:bodyPr/>
          <a:lstStyle>
            <a:lvl1pPr>
              <a:buNone/>
              <a:defRPr lang="fr-FR" sz="3000" b="1" i="0" u="none" strike="noStrike" kern="0" cap="none" spc="0" baseline="0" dirty="0">
                <a:solidFill>
                  <a:srgbClr val="0070C0"/>
                </a:solidFill>
                <a:uFillTx/>
                <a:latin typeface="Calibri" panose="020F0502020204030204" pitchFamily="34" charset="0"/>
                <a:ea typeface="Calibri" panose="020F0502020204030204" pitchFamily="34" charset="0"/>
                <a:cs typeface="Calibri" panose="020F0502020204030204" pitchFamily="34" charset="0"/>
              </a:defRPr>
            </a:lvl1pPr>
          </a:lstStyle>
          <a:p>
            <a:pPr lvl="0"/>
            <a:r>
              <a:rPr lang="en-US" dirty="0"/>
              <a:t>1</a:t>
            </a:r>
            <a:endParaRPr lang="fr-FR" dirty="0"/>
          </a:p>
        </p:txBody>
      </p:sp>
      <p:sp>
        <p:nvSpPr>
          <p:cNvPr id="8" name="TextBox 7">
            <a:extLst>
              <a:ext uri="{FF2B5EF4-FFF2-40B4-BE49-F238E27FC236}">
                <a16:creationId xmlns:a16="http://schemas.microsoft.com/office/drawing/2014/main" id="{99E42638-5610-A241-4463-6A085A6F726B}"/>
              </a:ext>
            </a:extLst>
          </p:cNvPr>
          <p:cNvSpPr txBox="1"/>
          <p:nvPr userDrawn="1"/>
        </p:nvSpPr>
        <p:spPr>
          <a:xfrm>
            <a:off x="391997" y="1378425"/>
            <a:ext cx="4993200" cy="831600"/>
          </a:xfrm>
          <a:prstGeom prst="rect">
            <a:avLst/>
          </a:prstGeom>
          <a:noFill/>
        </p:spPr>
        <p:txBody>
          <a:bodyPr wrap="square" rtlCol="0">
            <a:spAutoFit/>
          </a:bodyPr>
          <a:lstStyle/>
          <a:p>
            <a:pPr lvl="0"/>
            <a:r>
              <a:rPr lang="en-US" sz="5400" b="1" i="0" u="none" strike="noStrike" kern="0" cap="none" spc="0" baseline="0" dirty="0">
                <a:solidFill>
                  <a:srgbClr val="002060"/>
                </a:solidFill>
                <a:uFillTx/>
                <a:latin typeface="Calibri"/>
                <a:cs typeface="Calibri"/>
              </a:rPr>
              <a:t>Mathématiques</a:t>
            </a:r>
            <a:endParaRPr lang="fr-FR" sz="5400" b="1" i="0" u="none" strike="noStrike" kern="0" cap="none" spc="0" baseline="0" dirty="0">
              <a:solidFill>
                <a:srgbClr val="002060"/>
              </a:solidFill>
              <a:uFillTx/>
              <a:latin typeface="Calibri"/>
              <a:cs typeface="Calibri"/>
            </a:endParaRPr>
          </a:p>
        </p:txBody>
      </p:sp>
      <p:sp>
        <p:nvSpPr>
          <p:cNvPr id="9" name="TextBox 8">
            <a:extLst>
              <a:ext uri="{FF2B5EF4-FFF2-40B4-BE49-F238E27FC236}">
                <a16:creationId xmlns:a16="http://schemas.microsoft.com/office/drawing/2014/main" id="{D017F484-2477-B3F9-BE05-6957BC8C2899}"/>
              </a:ext>
            </a:extLst>
          </p:cNvPr>
          <p:cNvSpPr txBox="1"/>
          <p:nvPr userDrawn="1"/>
        </p:nvSpPr>
        <p:spPr>
          <a:xfrm>
            <a:off x="391997" y="2305050"/>
            <a:ext cx="1519200" cy="522000"/>
          </a:xfrm>
          <a:prstGeom prst="rect">
            <a:avLst/>
          </a:prstGeom>
          <a:noFill/>
        </p:spPr>
        <p:txBody>
          <a:bodyPr wrap="square" rtlCol="0">
            <a:spAutoFit/>
          </a:bodyPr>
          <a:lstStyle/>
          <a:p>
            <a:pPr lvl="0"/>
            <a:r>
              <a:rPr lang="en-US" sz="3000" b="1" i="0" u="none" strike="noStrike" kern="0" cap="none" spc="0" baseline="0" dirty="0">
                <a:solidFill>
                  <a:srgbClr val="0070C0"/>
                </a:solidFill>
                <a:uFillTx/>
                <a:latin typeface="Calibri" panose="020F0502020204030204" pitchFamily="34" charset="0"/>
                <a:cs typeface="Calibri" panose="020F0502020204030204" pitchFamily="34" charset="0"/>
              </a:rPr>
              <a:t>Période</a:t>
            </a:r>
            <a:endParaRPr lang="fr-FR" sz="3000" b="1" i="0" u="none" strike="noStrike" kern="0" cap="none" spc="0" baseline="0" dirty="0">
              <a:solidFill>
                <a:srgbClr val="0070C0"/>
              </a:solidFill>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881250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cônes pour l’élève">
    <p:bg>
      <p:bgPr>
        <a:solidFill>
          <a:srgbClr val="DCE6F2"/>
        </a:solidFill>
        <a:effectLst/>
      </p:bgPr>
    </p:bg>
    <p:spTree>
      <p:nvGrpSpPr>
        <p:cNvPr id="1" name=""/>
        <p:cNvGrpSpPr/>
        <p:nvPr/>
      </p:nvGrpSpPr>
      <p:grpSpPr>
        <a:xfrm>
          <a:off x="0" y="0"/>
          <a:ext cx="0" cy="0"/>
          <a:chOff x="0" y="0"/>
          <a:chExt cx="0" cy="0"/>
        </a:xfrm>
      </p:grpSpPr>
      <p:grpSp>
        <p:nvGrpSpPr>
          <p:cNvPr id="2" name="Groupe 20">
            <a:extLst>
              <a:ext uri="{FF2B5EF4-FFF2-40B4-BE49-F238E27FC236}">
                <a16:creationId xmlns:a16="http://schemas.microsoft.com/office/drawing/2014/main" id="{455484CA-69F8-E897-4194-227636DCF03E}"/>
              </a:ext>
            </a:extLst>
          </p:cNvPr>
          <p:cNvGrpSpPr/>
          <p:nvPr userDrawn="1"/>
        </p:nvGrpSpPr>
        <p:grpSpPr>
          <a:xfrm>
            <a:off x="863927" y="4507781"/>
            <a:ext cx="5760430" cy="603600"/>
            <a:chOff x="647945" y="3380837"/>
            <a:chExt cx="4320322" cy="452700"/>
          </a:xfrm>
        </p:grpSpPr>
        <p:sp>
          <p:nvSpPr>
            <p:cNvPr id="3" name="Google Shape;334;p53">
              <a:extLst>
                <a:ext uri="{FF2B5EF4-FFF2-40B4-BE49-F238E27FC236}">
                  <a16:creationId xmlns:a16="http://schemas.microsoft.com/office/drawing/2014/main" id="{F98C3186-68F4-DA75-23D3-C638DE9F3D4C}"/>
                </a:ext>
              </a:extLst>
            </p:cNvPr>
            <p:cNvSpPr txBox="1"/>
            <p:nvPr/>
          </p:nvSpPr>
          <p:spPr>
            <a:xfrm>
              <a:off x="1372968" y="3457186"/>
              <a:ext cx="3595299" cy="300002"/>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autonomie</a:t>
              </a:r>
              <a:endParaRPr lang="fr-FR" altLang="fr-FR" sz="2000" kern="0" dirty="0">
                <a:solidFill>
                  <a:srgbClr val="000000"/>
                </a:solidFill>
                <a:latin typeface="Calibri" panose="020F0502020204030204" pitchFamily="34" charset="0"/>
                <a:cs typeface="Calibri" panose="020F0502020204030204" pitchFamily="34" charset="0"/>
                <a:sym typeface="Arial"/>
              </a:endParaRPr>
            </a:p>
          </p:txBody>
        </p:sp>
        <p:pic>
          <p:nvPicPr>
            <p:cNvPr id="4" name="Google Shape;338;p53">
              <a:extLst>
                <a:ext uri="{FF2B5EF4-FFF2-40B4-BE49-F238E27FC236}">
                  <a16:creationId xmlns:a16="http://schemas.microsoft.com/office/drawing/2014/main" id="{EE8B5758-FC32-6DBC-FA34-8AD293E331F4}"/>
                </a:ext>
              </a:extLst>
            </p:cNvPr>
            <p:cNvPicPr preferRelativeResize="0"/>
            <p:nvPr/>
          </p:nvPicPr>
          <p:blipFill rotWithShape="1">
            <a:blip r:embed="rId2">
              <a:alphaModFix/>
            </a:blip>
            <a:srcRect/>
            <a:stretch/>
          </p:blipFill>
          <p:spPr>
            <a:xfrm>
              <a:off x="647945" y="3380837"/>
              <a:ext cx="460215" cy="452700"/>
            </a:xfrm>
            <a:prstGeom prst="rect">
              <a:avLst/>
            </a:prstGeom>
            <a:noFill/>
            <a:ln>
              <a:noFill/>
            </a:ln>
          </p:spPr>
        </p:pic>
      </p:grpSp>
      <p:grpSp>
        <p:nvGrpSpPr>
          <p:cNvPr id="5" name="Groupe 19">
            <a:extLst>
              <a:ext uri="{FF2B5EF4-FFF2-40B4-BE49-F238E27FC236}">
                <a16:creationId xmlns:a16="http://schemas.microsoft.com/office/drawing/2014/main" id="{6A2A93EC-87F6-95D1-5797-17C55B688302}"/>
              </a:ext>
            </a:extLst>
          </p:cNvPr>
          <p:cNvGrpSpPr/>
          <p:nvPr userDrawn="1"/>
        </p:nvGrpSpPr>
        <p:grpSpPr>
          <a:xfrm>
            <a:off x="884384" y="3752370"/>
            <a:ext cx="10372677" cy="498415"/>
            <a:chOff x="663288" y="2814277"/>
            <a:chExt cx="7779508" cy="373811"/>
          </a:xfrm>
        </p:grpSpPr>
        <p:sp>
          <p:nvSpPr>
            <p:cNvPr id="19" name="Google Shape;335;p53">
              <a:extLst>
                <a:ext uri="{FF2B5EF4-FFF2-40B4-BE49-F238E27FC236}">
                  <a16:creationId xmlns:a16="http://schemas.microsoft.com/office/drawing/2014/main" id="{16265EDD-5F5E-B918-CCF9-5A4977E0A2E1}"/>
                </a:ext>
              </a:extLst>
            </p:cNvPr>
            <p:cNvSpPr txBox="1"/>
            <p:nvPr/>
          </p:nvSpPr>
          <p:spPr>
            <a:xfrm>
              <a:off x="1372969" y="2851181"/>
              <a:ext cx="7069827" cy="300001"/>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FR" altLang="fr-FR" sz="2000" b="1" kern="0" dirty="0">
                  <a:solidFill>
                    <a:srgbClr val="44546A"/>
                  </a:solidFill>
                  <a:latin typeface="Calibri" panose="020F0502020204030204" pitchFamily="34" charset="0"/>
                  <a:cs typeface="Calibri" panose="020F0502020204030204" pitchFamily="34" charset="0"/>
                  <a:sym typeface="Arial"/>
                </a:rPr>
                <a:t>Les élèves travaillent en binômes</a:t>
              </a:r>
            </a:p>
          </p:txBody>
        </p:sp>
        <p:pic>
          <p:nvPicPr>
            <p:cNvPr id="20" name="Google Shape;339;p53">
              <a:extLst>
                <a:ext uri="{FF2B5EF4-FFF2-40B4-BE49-F238E27FC236}">
                  <a16:creationId xmlns:a16="http://schemas.microsoft.com/office/drawing/2014/main" id="{43A7DB30-C267-63FA-52A5-387FE7EB2813}"/>
                </a:ext>
              </a:extLst>
            </p:cNvPr>
            <p:cNvPicPr preferRelativeResize="0"/>
            <p:nvPr/>
          </p:nvPicPr>
          <p:blipFill rotWithShape="1">
            <a:blip r:embed="rId3">
              <a:alphaModFix/>
            </a:blip>
            <a:srcRect/>
            <a:stretch/>
          </p:blipFill>
          <p:spPr>
            <a:xfrm>
              <a:off x="663288" y="2814277"/>
              <a:ext cx="413750" cy="373811"/>
            </a:xfrm>
            <a:prstGeom prst="rect">
              <a:avLst/>
            </a:prstGeom>
            <a:noFill/>
            <a:ln>
              <a:noFill/>
            </a:ln>
          </p:spPr>
        </p:pic>
      </p:grpSp>
      <p:grpSp>
        <p:nvGrpSpPr>
          <p:cNvPr id="21" name="Groupe 17">
            <a:extLst>
              <a:ext uri="{FF2B5EF4-FFF2-40B4-BE49-F238E27FC236}">
                <a16:creationId xmlns:a16="http://schemas.microsoft.com/office/drawing/2014/main" id="{AB8F74CF-5AE3-7B7C-8F1A-7138C5479B0F}"/>
              </a:ext>
            </a:extLst>
          </p:cNvPr>
          <p:cNvGrpSpPr/>
          <p:nvPr userDrawn="1"/>
        </p:nvGrpSpPr>
        <p:grpSpPr>
          <a:xfrm>
            <a:off x="887673" y="2319672"/>
            <a:ext cx="6840126" cy="498414"/>
            <a:chOff x="657162" y="1688359"/>
            <a:chExt cx="5130094" cy="373810"/>
          </a:xfrm>
        </p:grpSpPr>
        <p:pic>
          <p:nvPicPr>
            <p:cNvPr id="22" name="Google Shape;289;p51">
              <a:extLst>
                <a:ext uri="{FF2B5EF4-FFF2-40B4-BE49-F238E27FC236}">
                  <a16:creationId xmlns:a16="http://schemas.microsoft.com/office/drawing/2014/main" id="{AF9116B7-A8C5-1AC9-6D6A-06E46B310BA3}"/>
                </a:ext>
              </a:extLst>
            </p:cNvPr>
            <p:cNvPicPr preferRelativeResize="0"/>
            <p:nvPr/>
          </p:nvPicPr>
          <p:blipFill rotWithShape="1">
            <a:blip r:embed="rId4">
              <a:alphaModFix/>
            </a:blip>
            <a:srcRect/>
            <a:stretch/>
          </p:blipFill>
          <p:spPr>
            <a:xfrm>
              <a:off x="657162" y="1688359"/>
              <a:ext cx="417704" cy="373810"/>
            </a:xfrm>
            <a:prstGeom prst="rect">
              <a:avLst/>
            </a:prstGeom>
            <a:noFill/>
            <a:ln>
              <a:noFill/>
            </a:ln>
          </p:spPr>
        </p:pic>
        <p:sp>
          <p:nvSpPr>
            <p:cNvPr id="23" name="Google Shape;290;p51">
              <a:extLst>
                <a:ext uri="{FF2B5EF4-FFF2-40B4-BE49-F238E27FC236}">
                  <a16:creationId xmlns:a16="http://schemas.microsoft.com/office/drawing/2014/main" id="{7C2661D8-C739-826A-F71A-B0D3928B2B2F}"/>
                </a:ext>
              </a:extLst>
            </p:cNvPr>
            <p:cNvSpPr txBox="1"/>
            <p:nvPr/>
          </p:nvSpPr>
          <p:spPr>
            <a:xfrm>
              <a:off x="1364376" y="1725263"/>
              <a:ext cx="4422880" cy="300001"/>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écoutent l’enseignant avec attention</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grpSp>
        <p:nvGrpSpPr>
          <p:cNvPr id="24" name="Groupe 16">
            <a:extLst>
              <a:ext uri="{FF2B5EF4-FFF2-40B4-BE49-F238E27FC236}">
                <a16:creationId xmlns:a16="http://schemas.microsoft.com/office/drawing/2014/main" id="{55116010-721E-395D-81F9-3AB0089260C9}"/>
              </a:ext>
            </a:extLst>
          </p:cNvPr>
          <p:cNvGrpSpPr/>
          <p:nvPr userDrawn="1"/>
        </p:nvGrpSpPr>
        <p:grpSpPr>
          <a:xfrm>
            <a:off x="954798" y="1692132"/>
            <a:ext cx="5669559" cy="426303"/>
            <a:chOff x="716099" y="1269098"/>
            <a:chExt cx="4252169" cy="319727"/>
          </a:xfrm>
        </p:grpSpPr>
        <p:sp>
          <p:nvSpPr>
            <p:cNvPr id="25" name="Google Shape;293;p51">
              <a:extLst>
                <a:ext uri="{FF2B5EF4-FFF2-40B4-BE49-F238E27FC236}">
                  <a16:creationId xmlns:a16="http://schemas.microsoft.com/office/drawing/2014/main" id="{7032D0E0-EBEC-53E8-0B49-48526A3D36F9}"/>
                </a:ext>
              </a:extLst>
            </p:cNvPr>
            <p:cNvSpPr txBox="1"/>
            <p:nvPr/>
          </p:nvSpPr>
          <p:spPr>
            <a:xfrm>
              <a:off x="1372969" y="1278960"/>
              <a:ext cx="3595299"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lèvent la main pour participer</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26" name="Google Shape;294;p51" descr="Lever la main - Icônes mains et gestes gratuites">
              <a:extLst>
                <a:ext uri="{FF2B5EF4-FFF2-40B4-BE49-F238E27FC236}">
                  <a16:creationId xmlns:a16="http://schemas.microsoft.com/office/drawing/2014/main" id="{2ACEC901-186A-BF79-835B-E57B82F459EF}"/>
                </a:ext>
              </a:extLst>
            </p:cNvPr>
            <p:cNvPicPr preferRelativeResize="0"/>
            <p:nvPr/>
          </p:nvPicPr>
          <p:blipFill rotWithShape="1">
            <a:blip r:embed="rId5">
              <a:alphaModFix/>
            </a:blip>
            <a:srcRect/>
            <a:stretch/>
          </p:blipFill>
          <p:spPr>
            <a:xfrm>
              <a:off x="716099" y="1269098"/>
              <a:ext cx="405665" cy="319727"/>
            </a:xfrm>
            <a:prstGeom prst="rect">
              <a:avLst/>
            </a:prstGeom>
            <a:noFill/>
            <a:ln>
              <a:noFill/>
            </a:ln>
          </p:spPr>
        </p:pic>
      </p:grpSp>
      <p:grpSp>
        <p:nvGrpSpPr>
          <p:cNvPr id="27" name="Groupe 4">
            <a:extLst>
              <a:ext uri="{FF2B5EF4-FFF2-40B4-BE49-F238E27FC236}">
                <a16:creationId xmlns:a16="http://schemas.microsoft.com/office/drawing/2014/main" id="{A476E449-2EDB-16AA-E1CA-9C17502AAE06}"/>
              </a:ext>
            </a:extLst>
          </p:cNvPr>
          <p:cNvGrpSpPr/>
          <p:nvPr userDrawn="1"/>
        </p:nvGrpSpPr>
        <p:grpSpPr>
          <a:xfrm>
            <a:off x="863575" y="916351"/>
            <a:ext cx="6681334" cy="603600"/>
            <a:chOff x="915782" y="892042"/>
            <a:chExt cx="6681334" cy="603600"/>
          </a:xfrm>
        </p:grpSpPr>
        <p:sp>
          <p:nvSpPr>
            <p:cNvPr id="28" name="Google Shape;333;p53">
              <a:extLst>
                <a:ext uri="{FF2B5EF4-FFF2-40B4-BE49-F238E27FC236}">
                  <a16:creationId xmlns:a16="http://schemas.microsoft.com/office/drawing/2014/main" id="{DFD7CD4B-7B90-E1D3-21AD-ACB5739F4ED9}"/>
                </a:ext>
              </a:extLst>
            </p:cNvPr>
            <p:cNvSpPr txBox="1"/>
            <p:nvPr/>
          </p:nvSpPr>
          <p:spPr>
            <a:xfrm>
              <a:off x="1882832" y="949173"/>
              <a:ext cx="57142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élèves utilisent l’ardoise pour répondre</a:t>
              </a:r>
              <a:endParaRPr sz="2000" kern="0" dirty="0">
                <a:solidFill>
                  <a:srgbClr val="000000"/>
                </a:solidFill>
                <a:latin typeface="Calibri" panose="020F0502020204030204" pitchFamily="34" charset="0"/>
                <a:cs typeface="Calibri" panose="020F0502020204030204" pitchFamily="34" charset="0"/>
                <a:sym typeface="Arial"/>
              </a:endParaRPr>
            </a:p>
          </p:txBody>
        </p:sp>
        <p:grpSp>
          <p:nvGrpSpPr>
            <p:cNvPr id="29" name="Groupe 26">
              <a:extLst>
                <a:ext uri="{FF2B5EF4-FFF2-40B4-BE49-F238E27FC236}">
                  <a16:creationId xmlns:a16="http://schemas.microsoft.com/office/drawing/2014/main" id="{A0ECEF0B-4454-0780-970F-F29223465F33}"/>
                </a:ext>
              </a:extLst>
            </p:cNvPr>
            <p:cNvGrpSpPr/>
            <p:nvPr/>
          </p:nvGrpSpPr>
          <p:grpSpPr>
            <a:xfrm>
              <a:off x="915782" y="892042"/>
              <a:ext cx="632111" cy="603600"/>
              <a:chOff x="779845" y="4335989"/>
              <a:chExt cx="442253" cy="575842"/>
            </a:xfrm>
          </p:grpSpPr>
          <p:pic>
            <p:nvPicPr>
              <p:cNvPr id="30" name="Google Shape;307;p51" descr="Une image contenant Dessin animé, clipart, Animation, illustration&#10;&#10;Description générée automatiquement">
                <a:extLst>
                  <a:ext uri="{FF2B5EF4-FFF2-40B4-BE49-F238E27FC236}">
                    <a16:creationId xmlns:a16="http://schemas.microsoft.com/office/drawing/2014/main" id="{631B41C6-5093-1874-B93F-DF1E71265567}"/>
                  </a:ext>
                </a:extLst>
              </p:cNvPr>
              <p:cNvPicPr preferRelativeResize="0"/>
              <p:nvPr/>
            </p:nvPicPr>
            <p:blipFill rotWithShape="1">
              <a:blip r:embed="rId6">
                <a:alphaModFix/>
              </a:blip>
              <a:srcRect l="18242" t="9344" r="18458" b="23864"/>
              <a:stretch/>
            </p:blipFill>
            <p:spPr>
              <a:xfrm>
                <a:off x="779845" y="4335989"/>
                <a:ext cx="442253" cy="575842"/>
              </a:xfrm>
              <a:prstGeom prst="rect">
                <a:avLst/>
              </a:prstGeom>
              <a:noFill/>
              <a:ln>
                <a:noFill/>
              </a:ln>
            </p:spPr>
          </p:pic>
          <p:sp>
            <p:nvSpPr>
              <p:cNvPr id="31" name="Rectangle 30">
                <a:extLst>
                  <a:ext uri="{FF2B5EF4-FFF2-40B4-BE49-F238E27FC236}">
                    <a16:creationId xmlns:a16="http://schemas.microsoft.com/office/drawing/2014/main" id="{B7B9C88E-B244-D0E5-DBC7-CAAEF4B2E030}"/>
                  </a:ext>
                </a:extLst>
              </p:cNvPr>
              <p:cNvSpPr/>
              <p:nvPr/>
            </p:nvSpPr>
            <p:spPr>
              <a:xfrm>
                <a:off x="1078544" y="4438901"/>
                <a:ext cx="126559" cy="89253"/>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endParaRPr lang="fr-FR" sz="1867" kern="0" dirty="0">
                  <a:solidFill>
                    <a:srgbClr val="FFFFFF"/>
                  </a:solidFill>
                  <a:latin typeface="Calibri" panose="020F0502020204030204" pitchFamily="34" charset="0"/>
                  <a:cs typeface="Calibri" panose="020F0502020204030204" pitchFamily="34" charset="0"/>
                  <a:sym typeface="Arial"/>
                </a:endParaRPr>
              </a:p>
            </p:txBody>
          </p:sp>
        </p:grpSp>
      </p:grpSp>
      <p:grpSp>
        <p:nvGrpSpPr>
          <p:cNvPr id="32" name="Groupe 18">
            <a:extLst>
              <a:ext uri="{FF2B5EF4-FFF2-40B4-BE49-F238E27FC236}">
                <a16:creationId xmlns:a16="http://schemas.microsoft.com/office/drawing/2014/main" id="{F3573989-899D-DD36-F65B-31E027EEE3BF}"/>
              </a:ext>
            </a:extLst>
          </p:cNvPr>
          <p:cNvGrpSpPr/>
          <p:nvPr userDrawn="1"/>
        </p:nvGrpSpPr>
        <p:grpSpPr>
          <a:xfrm>
            <a:off x="915782" y="3014983"/>
            <a:ext cx="8342891" cy="482880"/>
            <a:chOff x="686836" y="2261237"/>
            <a:chExt cx="6257168" cy="362160"/>
          </a:xfrm>
        </p:grpSpPr>
        <p:sp>
          <p:nvSpPr>
            <p:cNvPr id="33" name="Google Shape;295;p51">
              <a:extLst>
                <a:ext uri="{FF2B5EF4-FFF2-40B4-BE49-F238E27FC236}">
                  <a16:creationId xmlns:a16="http://schemas.microsoft.com/office/drawing/2014/main" id="{6D8A138A-8404-BF79-B7CE-ED709CE3DE1C}"/>
                </a:ext>
              </a:extLst>
            </p:cNvPr>
            <p:cNvSpPr txBox="1"/>
            <p:nvPr/>
          </p:nvSpPr>
          <p:spPr>
            <a:xfrm>
              <a:off x="1372968" y="2323395"/>
              <a:ext cx="5571036" cy="300002"/>
            </a:xfrm>
            <a:prstGeom prst="rect">
              <a:avLst/>
            </a:prstGeom>
            <a:noFill/>
            <a:ln>
              <a:noFill/>
            </a:ln>
          </p:spPr>
          <p:txBody>
            <a:bodyPr spcFirstLastPara="1" wrap="square" lIns="91433" tIns="45667" rIns="91433" bIns="45667" anchor="t" anchorCtr="0">
              <a:spAutoFit/>
            </a:bodyPr>
            <a:lstStyle/>
            <a:p>
              <a:pPr defTabSz="1219170">
                <a:buClr>
                  <a:srgbClr val="000000"/>
                </a:buClr>
              </a:pPr>
              <a:r>
                <a:rPr lang="fr" sz="2000" b="1" kern="0" dirty="0">
                  <a:solidFill>
                    <a:srgbClr val="44546A"/>
                  </a:solidFill>
                  <a:latin typeface="Calibri" panose="020F0502020204030204" pitchFamily="34" charset="0"/>
                  <a:ea typeface="Calibri"/>
                  <a:cs typeface="Calibri" panose="020F0502020204030204" pitchFamily="34" charset="0"/>
                  <a:sym typeface="Calibri"/>
                </a:rPr>
                <a:t>Les élèvent gardent des traces écrites sur les livrets ou leurs cahiers</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grpSp>
          <p:nvGrpSpPr>
            <p:cNvPr id="34" name="Groupe 37">
              <a:extLst>
                <a:ext uri="{FF2B5EF4-FFF2-40B4-BE49-F238E27FC236}">
                  <a16:creationId xmlns:a16="http://schemas.microsoft.com/office/drawing/2014/main" id="{D258F6F1-54E9-CC65-6804-B72492331640}"/>
                </a:ext>
              </a:extLst>
            </p:cNvPr>
            <p:cNvGrpSpPr/>
            <p:nvPr/>
          </p:nvGrpSpPr>
          <p:grpSpPr>
            <a:xfrm>
              <a:off x="686836" y="2261237"/>
              <a:ext cx="413750" cy="353971"/>
              <a:chOff x="10280460" y="4850932"/>
              <a:chExt cx="630930" cy="588164"/>
            </a:xfrm>
          </p:grpSpPr>
          <p:pic>
            <p:nvPicPr>
              <p:cNvPr id="35" name="Picture 7">
                <a:extLst>
                  <a:ext uri="{FF2B5EF4-FFF2-40B4-BE49-F238E27FC236}">
                    <a16:creationId xmlns:a16="http://schemas.microsoft.com/office/drawing/2014/main" id="{D769BB9A-B098-79E1-8239-99CA09660C46}"/>
                  </a:ext>
                </a:extLst>
              </p:cNvPr>
              <p:cNvPicPr>
                <a:picLocks noChangeAspect="1"/>
              </p:cNvPicPr>
              <p:nvPr/>
            </p:nvPicPr>
            <p:blipFill>
              <a:blip r:embed="rId7"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10280460" y="4967823"/>
                <a:ext cx="630930" cy="471273"/>
              </a:xfrm>
              <a:prstGeom prst="rect">
                <a:avLst/>
              </a:prstGeom>
              <a:ln w="19050">
                <a:noFill/>
              </a:ln>
            </p:spPr>
          </p:pic>
          <p:pic>
            <p:nvPicPr>
              <p:cNvPr id="36" name="Picture 7">
                <a:extLst>
                  <a:ext uri="{FF2B5EF4-FFF2-40B4-BE49-F238E27FC236}">
                    <a16:creationId xmlns:a16="http://schemas.microsoft.com/office/drawing/2014/main" id="{C784C1E5-128D-2566-862A-59901DE4B6A7}"/>
                  </a:ext>
                </a:extLst>
              </p:cNvPr>
              <p:cNvPicPr>
                <a:picLocks noChangeAspect="1"/>
              </p:cNvPicPr>
              <p:nvPr/>
            </p:nvPicPr>
            <p:blipFill>
              <a:blip r:embed="rId8"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10456526" y="4850932"/>
                <a:ext cx="147273" cy="471273"/>
              </a:xfrm>
              <a:prstGeom prst="rect">
                <a:avLst/>
              </a:prstGeom>
              <a:ln w="19050">
                <a:noFill/>
              </a:ln>
            </p:spPr>
          </p:pic>
        </p:grpSp>
      </p:grpSp>
      <p:sp>
        <p:nvSpPr>
          <p:cNvPr id="37" name="Google Shape;291;p51">
            <a:extLst>
              <a:ext uri="{FF2B5EF4-FFF2-40B4-BE49-F238E27FC236}">
                <a16:creationId xmlns:a16="http://schemas.microsoft.com/office/drawing/2014/main" id="{A40F8BC1-7C32-736A-15E5-657A517D14A8}"/>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l’élève</a:t>
            </a:r>
            <a:endParaRPr lang="fr-FR" sz="1867" kern="0" dirty="0">
              <a:solidFill>
                <a:srgbClr val="000000"/>
              </a:solidFill>
              <a:latin typeface="Calibri" panose="020F0502020204030204" pitchFamily="34" charset="0"/>
              <a:cs typeface="Calibri" panose="020F0502020204030204" pitchFamily="34" charset="0"/>
              <a:sym typeface="Arial"/>
            </a:endParaRPr>
          </a:p>
        </p:txBody>
      </p:sp>
      <p:sp>
        <p:nvSpPr>
          <p:cNvPr id="38" name="Google Shape;335;p53">
            <a:extLst>
              <a:ext uri="{FF2B5EF4-FFF2-40B4-BE49-F238E27FC236}">
                <a16:creationId xmlns:a16="http://schemas.microsoft.com/office/drawing/2014/main" id="{2369AF76-2833-62D1-EB9E-5C27BDD16343}"/>
              </a:ext>
            </a:extLst>
          </p:cNvPr>
          <p:cNvSpPr txBox="1"/>
          <p:nvPr userDrawn="1"/>
        </p:nvSpPr>
        <p:spPr>
          <a:xfrm>
            <a:off x="1830624" y="5422784"/>
            <a:ext cx="4867240"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MA" sz="2000" b="1" kern="0" dirty="0">
                <a:solidFill>
                  <a:srgbClr val="44546A"/>
                </a:solidFill>
                <a:latin typeface="Calibri" panose="020F0502020204030204" pitchFamily="34" charset="0"/>
                <a:ea typeface="Calibri"/>
                <a:cs typeface="Calibri" panose="020F0502020204030204" pitchFamily="34" charset="0"/>
                <a:sym typeface="Calibri"/>
              </a:rPr>
              <a:t>L</a:t>
            </a:r>
            <a:r>
              <a:rPr lang="fr" sz="2000" b="1" kern="0" dirty="0">
                <a:solidFill>
                  <a:srgbClr val="44546A"/>
                </a:solidFill>
                <a:latin typeface="Calibri" panose="020F0502020204030204" pitchFamily="34" charset="0"/>
                <a:ea typeface="Calibri"/>
                <a:cs typeface="Calibri" panose="020F0502020204030204" pitchFamily="34" charset="0"/>
                <a:sym typeface="Calibri"/>
              </a:rPr>
              <a:t>es élèves passent au tableau</a:t>
            </a:r>
            <a:endParaRPr sz="2000" kern="0" dirty="0">
              <a:solidFill>
                <a:srgbClr val="000000"/>
              </a:solidFill>
              <a:latin typeface="Calibri" panose="020F0502020204030204" pitchFamily="34" charset="0"/>
              <a:cs typeface="Calibri" panose="020F0502020204030204" pitchFamily="34" charset="0"/>
              <a:sym typeface="Arial"/>
            </a:endParaRPr>
          </a:p>
        </p:txBody>
      </p:sp>
      <p:pic>
        <p:nvPicPr>
          <p:cNvPr id="39" name="Picture 1">
            <a:extLst>
              <a:ext uri="{FF2B5EF4-FFF2-40B4-BE49-F238E27FC236}">
                <a16:creationId xmlns:a16="http://schemas.microsoft.com/office/drawing/2014/main" id="{6AE998C4-B93B-EDF2-241A-2D56A1D7A190}"/>
              </a:ext>
            </a:extLst>
          </p:cNvPr>
          <p:cNvPicPr>
            <a:picLocks noChangeAspect="1"/>
          </p:cNvPicPr>
          <p:nvPr userDrawn="1"/>
        </p:nvPicPr>
        <p:blipFill>
          <a:blip r:embed="rId9" cstate="print">
            <a:extLst>
              <a:ext uri="{BEBA8EAE-BF5A-486C-A8C5-ECC9F3942E4B}">
                <a14:imgProps xmlns:a14="http://schemas.microsoft.com/office/drawing/2010/main">
                  <a14:imgLayer r:embed="rId10">
                    <a14:imgEffect>
                      <a14:backgroundRemoval t="3418" b="97852" l="9961" r="89844"/>
                    </a14:imgEffect>
                  </a14:imgLayer>
                </a14:imgProps>
              </a:ext>
              <a:ext uri="{28A0092B-C50C-407E-A947-70E740481C1C}">
                <a14:useLocalDpi xmlns:a14="http://schemas.microsoft.com/office/drawing/2010/main" val="0"/>
              </a:ext>
            </a:extLst>
          </a:blip>
          <a:stretch>
            <a:fillRect/>
          </a:stretch>
        </p:blipFill>
        <p:spPr>
          <a:xfrm>
            <a:off x="863575" y="5298758"/>
            <a:ext cx="648055" cy="648055"/>
          </a:xfrm>
          <a:prstGeom prst="rect">
            <a:avLst/>
          </a:prstGeom>
        </p:spPr>
      </p:pic>
    </p:spTree>
    <p:extLst>
      <p:ext uri="{BB962C8B-B14F-4D97-AF65-F5344CB8AC3E}">
        <p14:creationId xmlns:p14="http://schemas.microsoft.com/office/powerpoint/2010/main" val="7812407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Matériel nécessaire">
    <p:bg>
      <p:bgPr>
        <a:solidFill>
          <a:srgbClr val="DCE6F2"/>
        </a:solidFill>
        <a:effectLst/>
      </p:bgPr>
    </p:bg>
    <p:spTree>
      <p:nvGrpSpPr>
        <p:cNvPr id="1" name=""/>
        <p:cNvGrpSpPr/>
        <p:nvPr/>
      </p:nvGrpSpPr>
      <p:grpSpPr>
        <a:xfrm>
          <a:off x="0" y="0"/>
          <a:ext cx="0" cy="0"/>
          <a:chOff x="0" y="0"/>
          <a:chExt cx="0" cy="0"/>
        </a:xfrm>
      </p:grpSpPr>
      <p:grpSp>
        <p:nvGrpSpPr>
          <p:cNvPr id="6" name="Google Shape;250;p28">
            <a:extLst>
              <a:ext uri="{FF2B5EF4-FFF2-40B4-BE49-F238E27FC236}">
                <a16:creationId xmlns:a16="http://schemas.microsoft.com/office/drawing/2014/main" id="{A8360E5E-9716-211B-4AB4-F30E96005C08}"/>
              </a:ext>
            </a:extLst>
          </p:cNvPr>
          <p:cNvGrpSpPr/>
          <p:nvPr userDrawn="1"/>
        </p:nvGrpSpPr>
        <p:grpSpPr>
          <a:xfrm>
            <a:off x="1306286" y="1032992"/>
            <a:ext cx="9579427" cy="5403036"/>
            <a:chOff x="1619475" y="1029778"/>
            <a:chExt cx="6095701" cy="3804525"/>
          </a:xfrm>
        </p:grpSpPr>
        <p:sp>
          <p:nvSpPr>
            <p:cNvPr id="7" name="Google Shape;251;p28">
              <a:extLst>
                <a:ext uri="{FF2B5EF4-FFF2-40B4-BE49-F238E27FC236}">
                  <a16:creationId xmlns:a16="http://schemas.microsoft.com/office/drawing/2014/main" id="{FA17CCFF-EE09-3EC4-5D73-7FB52CE5990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8" name="Google Shape;252;p28">
              <a:extLst>
                <a:ext uri="{FF2B5EF4-FFF2-40B4-BE49-F238E27FC236}">
                  <a16:creationId xmlns:a16="http://schemas.microsoft.com/office/drawing/2014/main" id="{ECBB120E-536C-8FEB-869A-62ABAFAC3241}"/>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4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9" name="Google Shape;255;p28">
            <a:extLst>
              <a:ext uri="{FF2B5EF4-FFF2-40B4-BE49-F238E27FC236}">
                <a16:creationId xmlns:a16="http://schemas.microsoft.com/office/drawing/2014/main" id="{A70412DC-1D3C-A7CC-7D08-6DA571BCD97C}"/>
              </a:ext>
            </a:extLst>
          </p:cNvPr>
          <p:cNvSpPr/>
          <p:nvPr userDrawn="1"/>
        </p:nvSpPr>
        <p:spPr>
          <a:xfrm>
            <a:off x="948075" y="181482"/>
            <a:ext cx="3947196" cy="584801"/>
          </a:xfrm>
          <a:prstGeom prst="rect">
            <a:avLst/>
          </a:prstGeom>
          <a:noFill/>
          <a:ln cap="flat">
            <a:noFill/>
            <a:prstDash val="solid"/>
          </a:ln>
        </p:spPr>
        <p:txBody>
          <a:bodyPr vert="horz" wrap="square" lIns="91427" tIns="45695" rIns="91427" bIns="45695" anchor="t" anchorCtr="0" compatLnSpc="1">
            <a:noAutofit/>
          </a:bodyPr>
          <a:lstStyle/>
          <a:p>
            <a:pPr defTabSz="457189">
              <a:lnSpc>
                <a:spcPct val="90000"/>
              </a:lnSpc>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panose="020F0502020204030204" pitchFamily="34" charset="0"/>
                <a:cs typeface="Calibri" panose="020F0502020204030204" pitchFamily="34" charset="0"/>
                <a:sym typeface="Arial"/>
              </a:rPr>
              <a:t>Matériel nécessaire</a:t>
            </a:r>
          </a:p>
        </p:txBody>
      </p:sp>
      <p:sp>
        <p:nvSpPr>
          <p:cNvPr id="10" name="Google Shape;995;p109">
            <a:extLst>
              <a:ext uri="{FF2B5EF4-FFF2-40B4-BE49-F238E27FC236}">
                <a16:creationId xmlns:a16="http://schemas.microsoft.com/office/drawing/2014/main" id="{22D538A4-3182-65C8-6ABA-050037FC3F41}"/>
              </a:ext>
            </a:extLst>
          </p:cNvPr>
          <p:cNvSpPr txBox="1"/>
          <p:nvPr userDrawn="1"/>
        </p:nvSpPr>
        <p:spPr>
          <a:xfrm>
            <a:off x="1508625" y="1416789"/>
            <a:ext cx="4266849" cy="650167"/>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lnSpc>
                <a:spcPct val="130000"/>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l’enseignant</a:t>
            </a:r>
          </a:p>
        </p:txBody>
      </p:sp>
      <p:sp>
        <p:nvSpPr>
          <p:cNvPr id="11" name="Google Shape;996;p109">
            <a:extLst>
              <a:ext uri="{FF2B5EF4-FFF2-40B4-BE49-F238E27FC236}">
                <a16:creationId xmlns:a16="http://schemas.microsoft.com/office/drawing/2014/main" id="{66364002-3C43-EA1F-98DB-2415C1736FA0}"/>
              </a:ext>
            </a:extLst>
          </p:cNvPr>
          <p:cNvSpPr txBox="1"/>
          <p:nvPr userDrawn="1"/>
        </p:nvSpPr>
        <p:spPr>
          <a:xfrm>
            <a:off x="5991497" y="1416788"/>
            <a:ext cx="4360944" cy="650168"/>
          </a:xfrm>
          <a:prstGeom prst="rect">
            <a:avLst/>
          </a:prstGeom>
          <a:solidFill>
            <a:schemeClr val="accent1"/>
          </a:solidFill>
          <a:ln w="7150" cap="flat">
            <a:noFill/>
            <a:prstDash val="solid"/>
            <a:round/>
          </a:ln>
        </p:spPr>
        <p:txBody>
          <a:bodyPr vert="horz" wrap="square" lIns="60972" tIns="59996" rIns="60972" bIns="60972" anchor="ctr" anchorCtr="1" compatLnSpc="1">
            <a:noAutofit/>
          </a:bodyPr>
          <a:lstStyle/>
          <a:p>
            <a:pPr algn="ctr" defTabSz="1219140">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sym typeface="Arial"/>
              </a:rPr>
              <a:t>Matériel de l’élève</a:t>
            </a:r>
          </a:p>
        </p:txBody>
      </p:sp>
      <p:pic>
        <p:nvPicPr>
          <p:cNvPr id="13" name="Picture 12">
            <a:extLst>
              <a:ext uri="{FF2B5EF4-FFF2-40B4-BE49-F238E27FC236}">
                <a16:creationId xmlns:a16="http://schemas.microsoft.com/office/drawing/2014/main" id="{90826B0B-A604-22AA-6B36-0CE111A5321B}"/>
              </a:ext>
            </a:extLst>
          </p:cNvPr>
          <p:cNvPicPr>
            <a:picLocks noChangeAspect="1"/>
          </p:cNvPicPr>
          <p:nvPr userDrawn="1"/>
        </p:nvPicPr>
        <p:blipFill>
          <a:blip r:embed="rId2">
            <a:clrChange>
              <a:clrFrom>
                <a:srgbClr val="FFFFFF"/>
              </a:clrFrom>
              <a:clrTo>
                <a:srgbClr val="FFFFFF">
                  <a:alpha val="0"/>
                </a:srgbClr>
              </a:clrTo>
            </a:clrChange>
          </a:blip>
          <a:stretch>
            <a:fillRect/>
          </a:stretch>
        </p:blipFill>
        <p:spPr>
          <a:xfrm rot="19675284">
            <a:off x="8544238" y="4865352"/>
            <a:ext cx="1564020" cy="174252"/>
          </a:xfrm>
          <a:prstGeom prst="rect">
            <a:avLst/>
          </a:prstGeom>
        </p:spPr>
      </p:pic>
      <p:pic>
        <p:nvPicPr>
          <p:cNvPr id="14" name="Picture 13">
            <a:extLst>
              <a:ext uri="{FF2B5EF4-FFF2-40B4-BE49-F238E27FC236}">
                <a16:creationId xmlns:a16="http://schemas.microsoft.com/office/drawing/2014/main" id="{F8EC4882-7C52-C087-E415-A9FE7DECFDEF}"/>
              </a:ext>
            </a:extLst>
          </p:cNvPr>
          <p:cNvPicPr>
            <a:picLocks noChangeAspect="1"/>
          </p:cNvPicPr>
          <p:nvPr userDrawn="1"/>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5" t="23325" r="26247" b="30055"/>
          <a:stretch>
            <a:fillRect/>
          </a:stretch>
        </p:blipFill>
        <p:spPr>
          <a:xfrm>
            <a:off x="8786281" y="2316888"/>
            <a:ext cx="1478097" cy="1109845"/>
          </a:xfrm>
          <a:prstGeom prst="rect">
            <a:avLst/>
          </a:prstGeom>
          <a:ln w="19050">
            <a:noFill/>
          </a:ln>
          <a:effectLst>
            <a:outerShdw blurRad="50800" dist="38100" dir="2700000" algn="tl" rotWithShape="0">
              <a:prstClr val="black">
                <a:alpha val="40000"/>
              </a:prstClr>
            </a:outerShdw>
          </a:effectLst>
        </p:spPr>
      </p:pic>
      <p:pic>
        <p:nvPicPr>
          <p:cNvPr id="15" name="Picture 14">
            <a:extLst>
              <a:ext uri="{FF2B5EF4-FFF2-40B4-BE49-F238E27FC236}">
                <a16:creationId xmlns:a16="http://schemas.microsoft.com/office/drawing/2014/main" id="{A0BC54C1-3967-5578-4E72-B4CAFC18A087}"/>
              </a:ext>
            </a:extLst>
          </p:cNvPr>
          <p:cNvPicPr>
            <a:picLocks noChangeAspect="1"/>
          </p:cNvPicPr>
          <p:nvPr userDrawn="1"/>
        </p:nvPicPr>
        <p:blipFill>
          <a:blip r:embed="rId4" cstate="print">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flipH="1">
            <a:off x="9492110" y="5381605"/>
            <a:ext cx="413335" cy="397411"/>
          </a:xfrm>
          <a:prstGeom prst="rect">
            <a:avLst/>
          </a:prstGeom>
        </p:spPr>
      </p:pic>
      <p:pic>
        <p:nvPicPr>
          <p:cNvPr id="40" name="Picture 4">
            <a:extLst>
              <a:ext uri="{FF2B5EF4-FFF2-40B4-BE49-F238E27FC236}">
                <a16:creationId xmlns:a16="http://schemas.microsoft.com/office/drawing/2014/main" id="{CC630518-916E-ACA4-D8BB-8D1B317C61B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6769475" y="4700745"/>
            <a:ext cx="1491516" cy="1080393"/>
          </a:xfrm>
          <a:prstGeom prst="rect">
            <a:avLst/>
          </a:prstGeom>
          <a:noFill/>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41" name="ZoneTexte 10">
            <a:extLst>
              <a:ext uri="{FF2B5EF4-FFF2-40B4-BE49-F238E27FC236}">
                <a16:creationId xmlns:a16="http://schemas.microsoft.com/office/drawing/2014/main" id="{136304CA-9344-CA01-AF56-88EE7AC7B643}"/>
              </a:ext>
            </a:extLst>
          </p:cNvPr>
          <p:cNvSpPr txBox="1"/>
          <p:nvPr userDrawn="1"/>
        </p:nvSpPr>
        <p:spPr>
          <a:xfrm>
            <a:off x="8617364" y="3426733"/>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Cahier de l’élève</a:t>
            </a:r>
          </a:p>
        </p:txBody>
      </p:sp>
      <p:sp>
        <p:nvSpPr>
          <p:cNvPr id="42" name="Rectangle 41">
            <a:extLst>
              <a:ext uri="{FF2B5EF4-FFF2-40B4-BE49-F238E27FC236}">
                <a16:creationId xmlns:a16="http://schemas.microsoft.com/office/drawing/2014/main" id="{33213196-BB7D-7049-E6FD-D6A3E6F126B3}"/>
              </a:ext>
            </a:extLst>
          </p:cNvPr>
          <p:cNvSpPr/>
          <p:nvPr userDrawn="1"/>
        </p:nvSpPr>
        <p:spPr>
          <a:xfrm>
            <a:off x="4218715" y="3878375"/>
            <a:ext cx="1349291" cy="600164"/>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Fiche technique de préparation de la séance</a:t>
            </a:r>
          </a:p>
        </p:txBody>
      </p:sp>
      <p:pic>
        <p:nvPicPr>
          <p:cNvPr id="43" name="Image 20">
            <a:extLst>
              <a:ext uri="{FF2B5EF4-FFF2-40B4-BE49-F238E27FC236}">
                <a16:creationId xmlns:a16="http://schemas.microsoft.com/office/drawing/2014/main" id="{F7D6FA7E-4E73-2155-87D8-FD7655791AF4}"/>
              </a:ext>
            </a:extLst>
          </p:cNvPr>
          <p:cNvPicPr>
            <a:picLocks noChangeAspect="1"/>
          </p:cNvPicPr>
          <p:nvPr userDrawn="1"/>
        </p:nvPicPr>
        <p:blipFill>
          <a:blip r:embed="rId6"/>
          <a:stretch>
            <a:fillRect/>
          </a:stretch>
        </p:blipFill>
        <p:spPr>
          <a:xfrm>
            <a:off x="4010586" y="2316888"/>
            <a:ext cx="1765551" cy="1457749"/>
          </a:xfrm>
          <a:prstGeom prst="rect">
            <a:avLst/>
          </a:prstGeom>
          <a:ln>
            <a:solidFill>
              <a:schemeClr val="accent1"/>
            </a:solidFill>
          </a:ln>
          <a:effectLst>
            <a:outerShdw blurRad="50800" dist="38100" dir="2700000" algn="tl" rotWithShape="0">
              <a:prstClr val="black">
                <a:alpha val="40000"/>
              </a:prstClr>
            </a:outerShdw>
          </a:effectLst>
        </p:spPr>
      </p:pic>
      <p:sp>
        <p:nvSpPr>
          <p:cNvPr id="44" name="Rectangle 43">
            <a:extLst>
              <a:ext uri="{FF2B5EF4-FFF2-40B4-BE49-F238E27FC236}">
                <a16:creationId xmlns:a16="http://schemas.microsoft.com/office/drawing/2014/main" id="{035B0005-5CB7-5851-ED75-A8F4E9987C07}"/>
              </a:ext>
            </a:extLst>
          </p:cNvPr>
          <p:cNvSpPr/>
          <p:nvPr userDrawn="1"/>
        </p:nvSpPr>
        <p:spPr>
          <a:xfrm>
            <a:off x="2118499" y="3514273"/>
            <a:ext cx="1349291" cy="261610"/>
          </a:xfrm>
          <a:prstGeom prst="rect">
            <a:avLst/>
          </a:prstGeom>
        </p:spPr>
        <p:txBody>
          <a:bodyPr wrap="square">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Support PPT</a:t>
            </a:r>
          </a:p>
        </p:txBody>
      </p:sp>
      <p:sp>
        <p:nvSpPr>
          <p:cNvPr id="45" name="ZoneTexte 24">
            <a:extLst>
              <a:ext uri="{FF2B5EF4-FFF2-40B4-BE49-F238E27FC236}">
                <a16:creationId xmlns:a16="http://schemas.microsoft.com/office/drawing/2014/main" id="{212D7E7D-188B-E302-A4A1-B9D9218ED360}"/>
              </a:ext>
            </a:extLst>
          </p:cNvPr>
          <p:cNvSpPr txBox="1"/>
          <p:nvPr userDrawn="1"/>
        </p:nvSpPr>
        <p:spPr>
          <a:xfrm>
            <a:off x="6383334" y="3948484"/>
            <a:ext cx="1907400" cy="261610"/>
          </a:xfrm>
          <a:prstGeom prst="rect">
            <a:avLst/>
          </a:prstGeom>
          <a:noFill/>
        </p:spPr>
        <p:txBody>
          <a:bodyPr wrap="square" rtlCol="0">
            <a:spAutoFit/>
          </a:bodyPr>
          <a:lstStyle/>
          <a:p>
            <a:pPr algn="ctr" defTabSz="1219170">
              <a:buClr>
                <a:srgbClr val="000000"/>
              </a:buClr>
            </a:pPr>
            <a:r>
              <a:rPr lang="fr-FR" sz="1100" b="1" kern="0" dirty="0">
                <a:solidFill>
                  <a:prstClr val="black"/>
                </a:solidFill>
                <a:latin typeface="Calibri" panose="020F0502020204030204" pitchFamily="34" charset="0"/>
                <a:cs typeface="Calibri" panose="020F0502020204030204" pitchFamily="34" charset="0"/>
                <a:sym typeface="Arial"/>
              </a:rPr>
              <a:t>Livret</a:t>
            </a:r>
          </a:p>
        </p:txBody>
      </p:sp>
      <p:sp>
        <p:nvSpPr>
          <p:cNvPr id="47" name="Picture Placeholder 46">
            <a:extLst>
              <a:ext uri="{FF2B5EF4-FFF2-40B4-BE49-F238E27FC236}">
                <a16:creationId xmlns:a16="http://schemas.microsoft.com/office/drawing/2014/main" id="{E158C153-CEB9-6B25-4344-46AB868B4159}"/>
              </a:ext>
            </a:extLst>
          </p:cNvPr>
          <p:cNvSpPr>
            <a:spLocks noGrp="1"/>
          </p:cNvSpPr>
          <p:nvPr>
            <p:ph type="pic" sz="quarter" idx="10"/>
          </p:nvPr>
        </p:nvSpPr>
        <p:spPr>
          <a:xfrm>
            <a:off x="1773800" y="2320200"/>
            <a:ext cx="1976400" cy="1108800"/>
          </a:xfrm>
        </p:spPr>
        <p:txBody>
          <a:bodyPr/>
          <a:lstStyle/>
          <a:p>
            <a:endParaRPr lang="fr-FR" dirty="0"/>
          </a:p>
        </p:txBody>
      </p:sp>
      <p:sp>
        <p:nvSpPr>
          <p:cNvPr id="48" name="Picture Placeholder 46">
            <a:extLst>
              <a:ext uri="{FF2B5EF4-FFF2-40B4-BE49-F238E27FC236}">
                <a16:creationId xmlns:a16="http://schemas.microsoft.com/office/drawing/2014/main" id="{F5AA724E-4917-3B05-FA7A-466E7FD5919B}"/>
              </a:ext>
            </a:extLst>
          </p:cNvPr>
          <p:cNvSpPr>
            <a:spLocks noGrp="1"/>
          </p:cNvSpPr>
          <p:nvPr>
            <p:ph type="pic" sz="quarter" idx="11"/>
          </p:nvPr>
        </p:nvSpPr>
        <p:spPr>
          <a:xfrm>
            <a:off x="1847600" y="4260622"/>
            <a:ext cx="1828800" cy="1728000"/>
          </a:xfrm>
        </p:spPr>
        <p:txBody>
          <a:bodyPr/>
          <a:lstStyle/>
          <a:p>
            <a:endParaRPr lang="fr-FR" dirty="0"/>
          </a:p>
        </p:txBody>
      </p:sp>
      <p:sp>
        <p:nvSpPr>
          <p:cNvPr id="49" name="Picture Placeholder 46">
            <a:extLst>
              <a:ext uri="{FF2B5EF4-FFF2-40B4-BE49-F238E27FC236}">
                <a16:creationId xmlns:a16="http://schemas.microsoft.com/office/drawing/2014/main" id="{824CE353-F760-8F0B-B724-42EC32B6F969}"/>
              </a:ext>
            </a:extLst>
          </p:cNvPr>
          <p:cNvSpPr>
            <a:spLocks noGrp="1"/>
          </p:cNvSpPr>
          <p:nvPr>
            <p:ph type="pic" sz="quarter" idx="12"/>
          </p:nvPr>
        </p:nvSpPr>
        <p:spPr>
          <a:xfrm>
            <a:off x="6770034" y="2373367"/>
            <a:ext cx="1134000" cy="1587600"/>
          </a:xfrm>
        </p:spPr>
        <p:txBody>
          <a:bodyPr/>
          <a:lstStyle/>
          <a:p>
            <a:endParaRPr lang="fr-FR" dirty="0"/>
          </a:p>
        </p:txBody>
      </p:sp>
      <p:pic>
        <p:nvPicPr>
          <p:cNvPr id="50" name="Picture 49" descr="Image générée">
            <a:extLst>
              <a:ext uri="{FF2B5EF4-FFF2-40B4-BE49-F238E27FC236}">
                <a16:creationId xmlns:a16="http://schemas.microsoft.com/office/drawing/2014/main" id="{5F3834D9-D25B-1AA0-4467-FDDA80A5FD8A}"/>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49615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pérage dans la semain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Repérage dans la semaine</a:t>
            </a:r>
            <a:endParaRPr lang="fr-FR" sz="3200" i="1" kern="0" dirty="0">
              <a:solidFill>
                <a:srgbClr val="44546A"/>
              </a:solidFill>
              <a:latin typeface="Calibri" panose="020F0502020204030204" pitchFamily="34" charset="0"/>
              <a:ea typeface="Calibri"/>
              <a:cs typeface="Calibri" panose="020F0502020204030204" pitchFamily="34" charset="0"/>
              <a:sym typeface="Arial"/>
            </a:endParaRP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760099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Orientations didactiques">
    <p:bg>
      <p:bgPr>
        <a:solidFill>
          <a:srgbClr val="DCEAF7"/>
        </a:solidFill>
        <a:effectLst/>
      </p:bgPr>
    </p:bg>
    <p:spTree>
      <p:nvGrpSpPr>
        <p:cNvPr id="1" name=""/>
        <p:cNvGrpSpPr/>
        <p:nvPr/>
      </p:nvGrpSpPr>
      <p:grpSpPr>
        <a:xfrm>
          <a:off x="0" y="0"/>
          <a:ext cx="0" cy="0"/>
          <a:chOff x="0" y="0"/>
          <a:chExt cx="0" cy="0"/>
        </a:xfrm>
      </p:grpSpPr>
      <p:sp>
        <p:nvSpPr>
          <p:cNvPr id="6" name="Google Shape;288;p29">
            <a:extLst>
              <a:ext uri="{FF2B5EF4-FFF2-40B4-BE49-F238E27FC236}">
                <a16:creationId xmlns:a16="http://schemas.microsoft.com/office/drawing/2014/main" id="{DB0419AF-12E8-4B75-B2A3-79C60BD7B153}"/>
              </a:ext>
            </a:extLst>
          </p:cNvPr>
          <p:cNvSpPr/>
          <p:nvPr userDrawn="1"/>
        </p:nvSpPr>
        <p:spPr>
          <a:xfrm>
            <a:off x="2217704" y="1122970"/>
            <a:ext cx="9506272" cy="1072799"/>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7" name="Google Shape;289;p29">
            <a:extLst>
              <a:ext uri="{FF2B5EF4-FFF2-40B4-BE49-F238E27FC236}">
                <a16:creationId xmlns:a16="http://schemas.microsoft.com/office/drawing/2014/main" id="{6032A094-4B75-9B75-81F8-5C0A96A7FEC5}"/>
              </a:ext>
            </a:extLst>
          </p:cNvPr>
          <p:cNvSpPr/>
          <p:nvPr userDrawn="1"/>
        </p:nvSpPr>
        <p:spPr>
          <a:xfrm>
            <a:off x="412308" y="1122972"/>
            <a:ext cx="1606147" cy="107279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l"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sp>
        <p:nvSpPr>
          <p:cNvPr id="8" name="Google Shape;292;p29">
            <a:extLst>
              <a:ext uri="{FF2B5EF4-FFF2-40B4-BE49-F238E27FC236}">
                <a16:creationId xmlns:a16="http://schemas.microsoft.com/office/drawing/2014/main" id="{A96B0953-8A9F-2B58-6DE2-1051EC9FAB64}"/>
              </a:ext>
            </a:extLst>
          </p:cNvPr>
          <p:cNvSpPr/>
          <p:nvPr userDrawn="1"/>
        </p:nvSpPr>
        <p:spPr>
          <a:xfrm>
            <a:off x="2235200" y="3629540"/>
            <a:ext cx="9515672" cy="1758781"/>
          </a:xfrm>
          <a:custGeom>
            <a:avLst>
              <a:gd name="f0" fmla="val 29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9" name="Google Shape;293;p29">
            <a:extLst>
              <a:ext uri="{FF2B5EF4-FFF2-40B4-BE49-F238E27FC236}">
                <a16:creationId xmlns:a16="http://schemas.microsoft.com/office/drawing/2014/main" id="{544EDA35-E020-83A7-38E8-D3AF7F799FEF}"/>
              </a:ext>
            </a:extLst>
          </p:cNvPr>
          <p:cNvSpPr/>
          <p:nvPr userDrawn="1"/>
        </p:nvSpPr>
        <p:spPr>
          <a:xfrm>
            <a:off x="412307" y="3629540"/>
            <a:ext cx="1606147" cy="1758781"/>
          </a:xfrm>
          <a:custGeom>
            <a:avLst>
              <a:gd name="f0" fmla="val 177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0" name="Google Shape;288;p29">
            <a:extLst>
              <a:ext uri="{FF2B5EF4-FFF2-40B4-BE49-F238E27FC236}">
                <a16:creationId xmlns:a16="http://schemas.microsoft.com/office/drawing/2014/main" id="{0B97DB80-C7BB-9267-7FC7-A40947A692A0}"/>
              </a:ext>
            </a:extLst>
          </p:cNvPr>
          <p:cNvSpPr/>
          <p:nvPr userDrawn="1"/>
        </p:nvSpPr>
        <p:spPr>
          <a:xfrm>
            <a:off x="2244600" y="5631768"/>
            <a:ext cx="9506272" cy="98178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anchor="ctr" anchorCtr="0" compatLnSpc="1">
            <a:noAutofit/>
          </a:bodyPr>
          <a:lstStyle/>
          <a:p>
            <a:pPr defTabSz="1219140">
              <a:buClr>
                <a:srgbClr val="000000"/>
              </a:buClr>
              <a:buSzPts val="1200"/>
              <a:defRPr sz="1800" b="0" i="0" u="none" strike="noStrike" kern="0" cap="none" spc="0" baseline="0">
                <a:solidFill>
                  <a:srgbClr val="000000"/>
                </a:solidFill>
                <a:uFillTx/>
              </a:defRPr>
            </a:pPr>
            <a:endParaRPr lang="fr-FR" alt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1" name="Google Shape;289;p29">
            <a:extLst>
              <a:ext uri="{FF2B5EF4-FFF2-40B4-BE49-F238E27FC236}">
                <a16:creationId xmlns:a16="http://schemas.microsoft.com/office/drawing/2014/main" id="{E0B8569E-54AF-1B54-B073-0433F038D5A6}"/>
              </a:ext>
            </a:extLst>
          </p:cNvPr>
          <p:cNvSpPr/>
          <p:nvPr userDrawn="1"/>
        </p:nvSpPr>
        <p:spPr>
          <a:xfrm>
            <a:off x="412308" y="5631768"/>
            <a:ext cx="1606147" cy="981787"/>
          </a:xfrm>
          <a:custGeom>
            <a:avLst>
              <a:gd name="f0" fmla="val 2135"/>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defTabSz="1219140">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2" name="Google Shape;853;p104">
            <a:extLst>
              <a:ext uri="{FF2B5EF4-FFF2-40B4-BE49-F238E27FC236}">
                <a16:creationId xmlns:a16="http://schemas.microsoft.com/office/drawing/2014/main" id="{C295CB38-5765-1953-FCB3-90200B7911C4}"/>
              </a:ext>
            </a:extLst>
          </p:cNvPr>
          <p:cNvSpPr/>
          <p:nvPr userDrawn="1"/>
        </p:nvSpPr>
        <p:spPr>
          <a:xfrm>
            <a:off x="825760" y="226972"/>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Orientations didactiques pour cette séance</a:t>
            </a:r>
            <a:endParaRPr lang="en-US" sz="2400" kern="0" dirty="0">
              <a:solidFill>
                <a:srgbClr val="44546A"/>
              </a:solidFill>
              <a:latin typeface="Calibri" panose="020F0502020204030204" pitchFamily="34" charset="0"/>
              <a:cs typeface="Calibri" panose="020F0502020204030204" pitchFamily="34" charset="0"/>
              <a:sym typeface="Arial"/>
            </a:endParaRPr>
          </a:p>
        </p:txBody>
      </p:sp>
      <p:sp>
        <p:nvSpPr>
          <p:cNvPr id="13" name="Google Shape;288;p29">
            <a:extLst>
              <a:ext uri="{FF2B5EF4-FFF2-40B4-BE49-F238E27FC236}">
                <a16:creationId xmlns:a16="http://schemas.microsoft.com/office/drawing/2014/main" id="{48DD3D7D-51E7-9A1D-BDA1-1A57D1ED1119}"/>
              </a:ext>
            </a:extLst>
          </p:cNvPr>
          <p:cNvSpPr/>
          <p:nvPr userDrawn="1"/>
        </p:nvSpPr>
        <p:spPr>
          <a:xfrm>
            <a:off x="2208304" y="2439216"/>
            <a:ext cx="9506272" cy="946877"/>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19050" cap="flat">
            <a:solidFill>
              <a:schemeClr val="accent1"/>
            </a:solidFill>
            <a:prstDash val="solid"/>
            <a:miter/>
          </a:ln>
        </p:spPr>
        <p:txBody>
          <a:bodyPr vert="horz" wrap="square" lIns="91427" tIns="45695" rIns="91427" bIns="45695" numCol="2" anchor="ctr" anchorCtr="0" compatLnSpc="1">
            <a:noAutofit/>
          </a:bodyPr>
          <a:lstStyle/>
          <a:p>
            <a:pPr marL="287850" indent="-287850" defTabSz="1219140">
              <a:buClr>
                <a:srgbClr val="000000"/>
              </a:buClr>
              <a:buSzPts val="1200"/>
              <a:buFont typeface="Arial"/>
              <a:buChar char="•"/>
              <a:defRPr sz="1800" b="0" i="0" u="none" strike="noStrike" kern="0" cap="none" spc="0" baseline="0">
                <a:solidFill>
                  <a:srgbClr val="000000"/>
                </a:solidFill>
                <a:uFillTx/>
              </a:defRPr>
            </a:pPr>
            <a:endParaRPr lang="fr-FR" sz="2000" kern="0" dirty="0">
              <a:solidFill>
                <a:srgbClr val="000000"/>
              </a:solidFill>
              <a:latin typeface="Calibri" panose="020F0502020204030204" pitchFamily="34" charset="0"/>
              <a:cs typeface="Calibri" panose="020F0502020204030204" pitchFamily="34" charset="0"/>
              <a:sym typeface="Arial"/>
            </a:endParaRPr>
          </a:p>
        </p:txBody>
      </p:sp>
      <p:sp>
        <p:nvSpPr>
          <p:cNvPr id="14" name="Google Shape;289;p29">
            <a:extLst>
              <a:ext uri="{FF2B5EF4-FFF2-40B4-BE49-F238E27FC236}">
                <a16:creationId xmlns:a16="http://schemas.microsoft.com/office/drawing/2014/main" id="{8F2A31FA-AF00-D81F-2074-6BDAD3556153}"/>
              </a:ext>
            </a:extLst>
          </p:cNvPr>
          <p:cNvSpPr/>
          <p:nvPr userDrawn="1"/>
        </p:nvSpPr>
        <p:spPr>
          <a:xfrm>
            <a:off x="402908" y="2439216"/>
            <a:ext cx="1606147" cy="946877"/>
          </a:xfrm>
          <a:custGeom>
            <a:avLst>
              <a:gd name="f0" fmla="val 1963"/>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C7E4F6"/>
          </a:solidFill>
          <a:ln w="19050" cap="flat">
            <a:solidFill>
              <a:schemeClr val="accent1"/>
            </a:solidFill>
            <a:prstDash val="solid"/>
            <a:miter/>
          </a:ln>
        </p:spPr>
        <p:txBody>
          <a:bodyPr vert="horz" wrap="square" lIns="91427" tIns="45695" rIns="91427" bIns="45695" anchor="ctr" anchorCtr="1"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lang="fr-FR" sz="2000" b="1" dirty="0">
              <a:latin typeface="Calibri" panose="020F0502020204030204" pitchFamily="34" charset="0"/>
              <a:cs typeface="Calibri" panose="020F0502020204030204" pitchFamily="34" charset="0"/>
            </a:endParaRPr>
          </a:p>
        </p:txBody>
      </p:sp>
      <p:pic>
        <p:nvPicPr>
          <p:cNvPr id="15" name="Picture 14" descr="Image générée">
            <a:extLst>
              <a:ext uri="{FF2B5EF4-FFF2-40B4-BE49-F238E27FC236}">
                <a16:creationId xmlns:a16="http://schemas.microsoft.com/office/drawing/2014/main" id="{381B1BC2-8735-DB66-B5F6-3C1A854D65AE}"/>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16" name="Text Placeholder 3">
            <a:extLst>
              <a:ext uri="{FF2B5EF4-FFF2-40B4-BE49-F238E27FC236}">
                <a16:creationId xmlns:a16="http://schemas.microsoft.com/office/drawing/2014/main" id="{178AE3B1-E6F8-42FE-A6B9-960A499B711F}"/>
              </a:ext>
            </a:extLst>
          </p:cNvPr>
          <p:cNvSpPr>
            <a:spLocks noGrp="1"/>
          </p:cNvSpPr>
          <p:nvPr>
            <p:ph type="body" sz="quarter" idx="19" hasCustomPrompt="1"/>
          </p:nvPr>
        </p:nvSpPr>
        <p:spPr>
          <a:xfrm>
            <a:off x="2233324" y="1132548"/>
            <a:ext cx="9463104" cy="1071438"/>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p:txBody>
      </p:sp>
      <p:sp>
        <p:nvSpPr>
          <p:cNvPr id="17" name="Text Placeholder 3">
            <a:extLst>
              <a:ext uri="{FF2B5EF4-FFF2-40B4-BE49-F238E27FC236}">
                <a16:creationId xmlns:a16="http://schemas.microsoft.com/office/drawing/2014/main" id="{A16C0127-9DD3-53F9-FE9C-ABA1D6CA430D}"/>
              </a:ext>
            </a:extLst>
          </p:cNvPr>
          <p:cNvSpPr>
            <a:spLocks noGrp="1"/>
          </p:cNvSpPr>
          <p:nvPr>
            <p:ph type="body" sz="quarter" idx="20" hasCustomPrompt="1"/>
          </p:nvPr>
        </p:nvSpPr>
        <p:spPr>
          <a:xfrm>
            <a:off x="2217704" y="2440832"/>
            <a:ext cx="9478724" cy="945261"/>
          </a:xfrm>
        </p:spPr>
        <p:txBody>
          <a:bodyPr numCol="2" anchor="ctr"/>
          <a:lstStyle>
            <a:lvl1pPr>
              <a:buFont typeface="Arial" panose="020B0604020202020204" pitchFamily="34" charset="0"/>
              <a:buChar char="•"/>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Xxx</a:t>
            </a:r>
            <a:endParaRPr lang="en-US" dirty="0"/>
          </a:p>
          <a:p>
            <a:pPr lvl="0"/>
            <a:r>
              <a:rPr lang="en-US" dirty="0" err="1"/>
              <a:t>Xxx</a:t>
            </a:r>
            <a:endParaRPr lang="fr-FR" dirty="0"/>
          </a:p>
        </p:txBody>
      </p:sp>
      <p:sp>
        <p:nvSpPr>
          <p:cNvPr id="18" name="Text Placeholder 3">
            <a:extLst>
              <a:ext uri="{FF2B5EF4-FFF2-40B4-BE49-F238E27FC236}">
                <a16:creationId xmlns:a16="http://schemas.microsoft.com/office/drawing/2014/main" id="{5D6A8BE8-89D1-5F22-6D3C-99F0799F8DEB}"/>
              </a:ext>
            </a:extLst>
          </p:cNvPr>
          <p:cNvSpPr>
            <a:spLocks noGrp="1"/>
          </p:cNvSpPr>
          <p:nvPr>
            <p:ph type="body" sz="quarter" idx="21" hasCustomPrompt="1"/>
          </p:nvPr>
        </p:nvSpPr>
        <p:spPr>
          <a:xfrm>
            <a:off x="2235852" y="3654221"/>
            <a:ext cx="9478724" cy="1734100"/>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Les stratégies enseignées pendant le modelage et pratiques pendant la séance sont :</a:t>
            </a:r>
          </a:p>
          <a:p>
            <a:pPr lvl="0"/>
            <a:r>
              <a:rPr lang="fr-FR" dirty="0"/>
              <a:t>Xxx</a:t>
            </a:r>
          </a:p>
          <a:p>
            <a:pPr lvl="0"/>
            <a:r>
              <a:rPr lang="fr-FR" dirty="0"/>
              <a:t>Les outils (par exemple: carte lexicale…) </a:t>
            </a:r>
          </a:p>
          <a:p>
            <a:pPr lvl="0"/>
            <a:r>
              <a:rPr lang="fr-FR" dirty="0"/>
              <a:t>Xxx</a:t>
            </a:r>
          </a:p>
        </p:txBody>
      </p:sp>
      <p:sp>
        <p:nvSpPr>
          <p:cNvPr id="19" name="Text Placeholder 3">
            <a:extLst>
              <a:ext uri="{FF2B5EF4-FFF2-40B4-BE49-F238E27FC236}">
                <a16:creationId xmlns:a16="http://schemas.microsoft.com/office/drawing/2014/main" id="{3B12E37B-916D-345C-AD9E-B136ED1D8842}"/>
              </a:ext>
            </a:extLst>
          </p:cNvPr>
          <p:cNvSpPr>
            <a:spLocks noGrp="1"/>
          </p:cNvSpPr>
          <p:nvPr>
            <p:ph type="body" sz="quarter" idx="22" hasCustomPrompt="1"/>
          </p:nvPr>
        </p:nvSpPr>
        <p:spPr>
          <a:xfrm>
            <a:off x="2253062" y="5636360"/>
            <a:ext cx="9478724" cy="977195"/>
          </a:xfrm>
        </p:spPr>
        <p:txBody>
          <a:bodyPr anchor="ctr"/>
          <a:lstStyle>
            <a:lvl1pPr>
              <a:buFont typeface="Arial" panose="020B0604020202020204" pitchFamily="34" charset="0"/>
              <a:buNone/>
              <a:defRPr sz="1800" b="0">
                <a:latin typeface="Calibri" panose="020F0502020204030204" pitchFamily="34" charset="0"/>
                <a:cs typeface="Calibri" panose="020F0502020204030204" pitchFamily="34" charset="0"/>
              </a:defRPr>
            </a:lvl1pPr>
            <a:lvl2pPr>
              <a:buNone/>
              <a:defRPr sz="1800">
                <a:latin typeface="Calibri" panose="020F0502020204030204" pitchFamily="34" charset="0"/>
                <a:cs typeface="Calibri" panose="020F0502020204030204" pitchFamily="34" charset="0"/>
              </a:defRPr>
            </a:lvl2pPr>
            <a:lvl3pPr>
              <a:buNone/>
              <a:defRPr sz="1800">
                <a:latin typeface="Calibri" panose="020F0502020204030204" pitchFamily="34" charset="0"/>
                <a:cs typeface="Calibri" panose="020F0502020204030204" pitchFamily="34" charset="0"/>
              </a:defRPr>
            </a:lvl3pPr>
            <a:lvl4pPr>
              <a:buNone/>
              <a:defRPr sz="1800">
                <a:latin typeface="Calibri" panose="020F0502020204030204" pitchFamily="34" charset="0"/>
                <a:cs typeface="Calibri" panose="020F0502020204030204" pitchFamily="34" charset="0"/>
              </a:defRPr>
            </a:lvl4pPr>
            <a:lvl5pPr>
              <a:buNone/>
              <a:defRPr sz="1800">
                <a:latin typeface="Calibri" panose="020F0502020204030204" pitchFamily="34" charset="0"/>
                <a:cs typeface="Calibri" panose="020F0502020204030204" pitchFamily="34" charset="0"/>
              </a:defRPr>
            </a:lvl5pPr>
          </a:lstStyle>
          <a:p>
            <a:pPr lvl="0"/>
            <a:r>
              <a:rPr lang="fr-FR" dirty="0"/>
              <a:t>Pendant le feedback, attirer l’attention des élèves sur les erreurs fréquentes :</a:t>
            </a:r>
          </a:p>
          <a:p>
            <a:pPr lvl="0"/>
            <a:r>
              <a:rPr lang="fr-FR" dirty="0"/>
              <a:t>Xxx</a:t>
            </a:r>
          </a:p>
        </p:txBody>
      </p:sp>
      <p:sp>
        <p:nvSpPr>
          <p:cNvPr id="20" name="Google Shape;853;p104">
            <a:extLst>
              <a:ext uri="{FF2B5EF4-FFF2-40B4-BE49-F238E27FC236}">
                <a16:creationId xmlns:a16="http://schemas.microsoft.com/office/drawing/2014/main" id="{6564A30E-7F1C-F926-A721-DAD6689EFEF4}"/>
              </a:ext>
            </a:extLst>
          </p:cNvPr>
          <p:cNvSpPr/>
          <p:nvPr userDrawn="1"/>
        </p:nvSpPr>
        <p:spPr>
          <a:xfrm>
            <a:off x="412307" y="2439293"/>
            <a:ext cx="1605600" cy="946800"/>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fr-FR" sz="2000" b="1" dirty="0">
                <a:latin typeface="Calibri" panose="020F0502020204030204" pitchFamily="34" charset="0"/>
                <a:cs typeface="Calibri" panose="020F0502020204030204" pitchFamily="34" charset="0"/>
              </a:rPr>
              <a:t>Notions clés</a:t>
            </a:r>
          </a:p>
        </p:txBody>
      </p:sp>
      <p:sp>
        <p:nvSpPr>
          <p:cNvPr id="21" name="Google Shape;853;p104">
            <a:extLst>
              <a:ext uri="{FF2B5EF4-FFF2-40B4-BE49-F238E27FC236}">
                <a16:creationId xmlns:a16="http://schemas.microsoft.com/office/drawing/2014/main" id="{7A967060-6080-8657-C168-AAAA345A0B5E}"/>
              </a:ext>
            </a:extLst>
          </p:cNvPr>
          <p:cNvSpPr/>
          <p:nvPr userDrawn="1"/>
        </p:nvSpPr>
        <p:spPr>
          <a:xfrm>
            <a:off x="403455" y="1132547"/>
            <a:ext cx="1605600" cy="1063221"/>
          </a:xfrm>
          <a:prstGeom prst="rect">
            <a:avLst/>
          </a:prstGeom>
          <a:noFill/>
          <a:ln cap="flat">
            <a:noFill/>
            <a:prstDash val="solid"/>
          </a:ln>
        </p:spPr>
        <p:txBody>
          <a:bodyPr vert="horz" wrap="square" lIns="91427" tIns="45695" rIns="91427" bIns="45695" anchor="ctr" anchorCtr="0" compatLnSpc="1">
            <a:noAutofit/>
          </a:bodyPr>
          <a:lstStyle/>
          <a:p>
            <a:pPr marL="0" marR="0" lvl="0" indent="0" algn="ctr" defTabSz="121914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lang="en-US" sz="2000" b="1" dirty="0" err="1">
                <a:latin typeface="Calibri" panose="020F0502020204030204" pitchFamily="34" charset="0"/>
                <a:cs typeface="Calibri" panose="020F0502020204030204" pitchFamily="34" charset="0"/>
              </a:rPr>
              <a:t>Tâches</a:t>
            </a:r>
            <a:r>
              <a:rPr lang="en-US" sz="2000" b="1" dirty="0">
                <a:latin typeface="Calibri" panose="020F0502020204030204" pitchFamily="34" charset="0"/>
                <a:cs typeface="Calibri" panose="020F0502020204030204" pitchFamily="34" charset="0"/>
              </a:rPr>
              <a:t> à </a:t>
            </a:r>
            <a:r>
              <a:rPr lang="en-US" sz="2000" b="1" dirty="0" err="1">
                <a:latin typeface="Calibri" panose="020F0502020204030204" pitchFamily="34" charset="0"/>
                <a:cs typeface="Calibri" panose="020F0502020204030204" pitchFamily="34" charset="0"/>
              </a:rPr>
              <a:t>réussir</a:t>
            </a:r>
            <a:endParaRPr lang="fr-FR" sz="2000" b="1" dirty="0">
              <a:latin typeface="Calibri" panose="020F0502020204030204" pitchFamily="34" charset="0"/>
              <a:cs typeface="Calibri" panose="020F0502020204030204" pitchFamily="34" charset="0"/>
            </a:endParaRPr>
          </a:p>
        </p:txBody>
      </p:sp>
      <p:sp>
        <p:nvSpPr>
          <p:cNvPr id="22" name="Google Shape;853;p104">
            <a:extLst>
              <a:ext uri="{FF2B5EF4-FFF2-40B4-BE49-F238E27FC236}">
                <a16:creationId xmlns:a16="http://schemas.microsoft.com/office/drawing/2014/main" id="{302794D7-B75D-443C-FA67-7588362F1440}"/>
              </a:ext>
            </a:extLst>
          </p:cNvPr>
          <p:cNvSpPr/>
          <p:nvPr userDrawn="1"/>
        </p:nvSpPr>
        <p:spPr>
          <a:xfrm>
            <a:off x="412307" y="3654221"/>
            <a:ext cx="1605600" cy="1734100"/>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Stratégies et outils didactiques</a:t>
            </a:r>
          </a:p>
        </p:txBody>
      </p:sp>
      <p:sp>
        <p:nvSpPr>
          <p:cNvPr id="23" name="Google Shape;853;p104">
            <a:extLst>
              <a:ext uri="{FF2B5EF4-FFF2-40B4-BE49-F238E27FC236}">
                <a16:creationId xmlns:a16="http://schemas.microsoft.com/office/drawing/2014/main" id="{B8608167-4931-94B1-F0EE-D3DA4408EBF1}"/>
              </a:ext>
            </a:extLst>
          </p:cNvPr>
          <p:cNvSpPr/>
          <p:nvPr userDrawn="1"/>
        </p:nvSpPr>
        <p:spPr>
          <a:xfrm>
            <a:off x="412307" y="5636360"/>
            <a:ext cx="1605600" cy="977195"/>
          </a:xfrm>
          <a:prstGeom prst="rect">
            <a:avLst/>
          </a:prstGeom>
          <a:noFill/>
          <a:ln cap="flat">
            <a:noFill/>
            <a:prstDash val="solid"/>
          </a:ln>
        </p:spPr>
        <p:txBody>
          <a:bodyPr vert="horz" wrap="square" lIns="91427" tIns="45695" rIns="91427" bIns="45695" anchor="ctr" anchorCtr="0" compatLnSpc="1">
            <a:noAutofit/>
          </a:bodyPr>
          <a:lstStyle/>
          <a:p>
            <a:pPr algn="ctr" defTabSz="1219140">
              <a:defRPr sz="1800" b="0" i="0" u="none" strike="noStrike" kern="0" cap="none" spc="0" baseline="0">
                <a:solidFill>
                  <a:srgbClr val="000000"/>
                </a:solidFill>
                <a:uFillTx/>
              </a:defRPr>
            </a:pPr>
            <a:r>
              <a:rPr lang="fr-FR" sz="2000" b="1"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Eléments de feedback</a:t>
            </a:r>
            <a:endParaRPr lang="fr-FR" sz="2000" kern="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21535006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ratique Pédagogique Efficace">
    <p:bg>
      <p:bgPr>
        <a:solidFill>
          <a:srgbClr val="DCE6F2"/>
        </a:solidFill>
        <a:effectLst/>
      </p:bgPr>
    </p:bg>
    <p:spTree>
      <p:nvGrpSpPr>
        <p:cNvPr id="1" name=""/>
        <p:cNvGrpSpPr/>
        <p:nvPr/>
      </p:nvGrpSpPr>
      <p:grpSpPr>
        <a:xfrm>
          <a:off x="0" y="0"/>
          <a:ext cx="0" cy="0"/>
          <a:chOff x="0" y="0"/>
          <a:chExt cx="0" cy="0"/>
        </a:xfrm>
      </p:grpSpPr>
      <p:sp>
        <p:nvSpPr>
          <p:cNvPr id="2" name="Google Shape;285;p29">
            <a:extLst>
              <a:ext uri="{FF2B5EF4-FFF2-40B4-BE49-F238E27FC236}">
                <a16:creationId xmlns:a16="http://schemas.microsoft.com/office/drawing/2014/main" id="{3D3C752E-7364-0AD3-55D8-FB1A781365A4}"/>
              </a:ext>
            </a:extLst>
          </p:cNvPr>
          <p:cNvSpPr/>
          <p:nvPr userDrawn="1"/>
        </p:nvSpPr>
        <p:spPr>
          <a:xfrm>
            <a:off x="948074" y="165260"/>
            <a:ext cx="7935199" cy="584801"/>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Pratique Pédagogique Efficace de la Semaine</a:t>
            </a:r>
          </a:p>
        </p:txBody>
      </p:sp>
      <p:pic>
        <p:nvPicPr>
          <p:cNvPr id="3" name="Picture 2" descr="Image générée">
            <a:extLst>
              <a:ext uri="{FF2B5EF4-FFF2-40B4-BE49-F238E27FC236}">
                <a16:creationId xmlns:a16="http://schemas.microsoft.com/office/drawing/2014/main" id="{CF5C0282-B23A-202E-2F8D-447ACDC57782}"/>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1" y="30482"/>
            <a:ext cx="727815" cy="854359"/>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à coins arrondis 2">
            <a:extLst>
              <a:ext uri="{FF2B5EF4-FFF2-40B4-BE49-F238E27FC236}">
                <a16:creationId xmlns:a16="http://schemas.microsoft.com/office/drawing/2014/main" id="{07817361-C8BF-DC04-5CC1-00D7EE33E80A}"/>
              </a:ext>
            </a:extLst>
          </p:cNvPr>
          <p:cNvSpPr/>
          <p:nvPr userDrawn="1"/>
        </p:nvSpPr>
        <p:spPr>
          <a:xfrm>
            <a:off x="304800" y="1262245"/>
            <a:ext cx="11291147" cy="5597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2133" b="1" kern="0" dirty="0">
                <a:solidFill>
                  <a:srgbClr val="FFFFFF"/>
                </a:solidFill>
                <a:latin typeface="Calibri" panose="020F0502020204030204" pitchFamily="34" charset="0"/>
                <a:cs typeface="Calibri" panose="020F0502020204030204" pitchFamily="34" charset="0"/>
                <a:sym typeface="Arial"/>
              </a:rPr>
              <a:t>Donner un feedback de manière efficace aux élèves</a:t>
            </a:r>
          </a:p>
        </p:txBody>
      </p:sp>
      <p:sp>
        <p:nvSpPr>
          <p:cNvPr id="7" name="Rectangle à coins arrondis 13">
            <a:extLst>
              <a:ext uri="{FF2B5EF4-FFF2-40B4-BE49-F238E27FC236}">
                <a16:creationId xmlns:a16="http://schemas.microsoft.com/office/drawing/2014/main" id="{710314CC-0AB6-DA63-763A-7BA531C34D31}"/>
              </a:ext>
            </a:extLst>
          </p:cNvPr>
          <p:cNvSpPr/>
          <p:nvPr userDrawn="1"/>
        </p:nvSpPr>
        <p:spPr>
          <a:xfrm>
            <a:off x="304800" y="2628796"/>
            <a:ext cx="2873248"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Pourquoi c’est important ?</a:t>
            </a:r>
          </a:p>
        </p:txBody>
      </p:sp>
      <p:pic>
        <p:nvPicPr>
          <p:cNvPr id="8" name="Image 18">
            <a:extLst>
              <a:ext uri="{FF2B5EF4-FFF2-40B4-BE49-F238E27FC236}">
                <a16:creationId xmlns:a16="http://schemas.microsoft.com/office/drawing/2014/main" id="{BE35A20A-79A6-BC4C-B761-793B343AFC49}"/>
              </a:ext>
            </a:extLst>
          </p:cNvPr>
          <p:cNvPicPr>
            <a:picLocks noChangeAspect="1"/>
          </p:cNvPicPr>
          <p:nvPr userDrawn="1"/>
        </p:nvPicPr>
        <p:blipFill>
          <a:blip r:embed="rId3"/>
          <a:stretch>
            <a:fillRect/>
          </a:stretch>
        </p:blipFill>
        <p:spPr>
          <a:xfrm>
            <a:off x="10141874" y="1158017"/>
            <a:ext cx="1137399" cy="751840"/>
          </a:xfrm>
          <a:prstGeom prst="rect">
            <a:avLst/>
          </a:prstGeom>
          <a:ln w="38100">
            <a:solidFill>
              <a:srgbClr val="156082"/>
            </a:solidFill>
          </a:ln>
        </p:spPr>
      </p:pic>
      <p:sp>
        <p:nvSpPr>
          <p:cNvPr id="9" name="Rectangle à coins arrondis 22">
            <a:extLst>
              <a:ext uri="{FF2B5EF4-FFF2-40B4-BE49-F238E27FC236}">
                <a16:creationId xmlns:a16="http://schemas.microsoft.com/office/drawing/2014/main" id="{231233C5-A6EF-A81F-8794-ECA65494280A}"/>
              </a:ext>
            </a:extLst>
          </p:cNvPr>
          <p:cNvSpPr/>
          <p:nvPr userDrawn="1"/>
        </p:nvSpPr>
        <p:spPr>
          <a:xfrm>
            <a:off x="362779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Bonnes pratiques</a:t>
            </a:r>
          </a:p>
        </p:txBody>
      </p:sp>
      <p:sp>
        <p:nvSpPr>
          <p:cNvPr id="10" name="Rectangle à coins arrondis 23">
            <a:extLst>
              <a:ext uri="{FF2B5EF4-FFF2-40B4-BE49-F238E27FC236}">
                <a16:creationId xmlns:a16="http://schemas.microsoft.com/office/drawing/2014/main" id="{224B6940-5456-5257-0478-EEF645943074}"/>
              </a:ext>
            </a:extLst>
          </p:cNvPr>
          <p:cNvSpPr/>
          <p:nvPr userDrawn="1"/>
        </p:nvSpPr>
        <p:spPr>
          <a:xfrm>
            <a:off x="7836747" y="2628796"/>
            <a:ext cx="3759200" cy="389965"/>
          </a:xfrm>
          <a:prstGeom prst="roundRect">
            <a:avLst/>
          </a:prstGeom>
          <a:solidFill>
            <a:schemeClr val="tx2">
              <a:lumMod val="10000"/>
              <a:lumOff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70">
              <a:buClr>
                <a:srgbClr val="000000"/>
              </a:buClr>
            </a:pPr>
            <a:r>
              <a:rPr lang="fr-FR" sz="1600" b="1" kern="0" dirty="0">
                <a:solidFill>
                  <a:srgbClr val="0F9ED5">
                    <a:lumMod val="50000"/>
                  </a:srgbClr>
                </a:solidFill>
                <a:latin typeface="Calibri" panose="020F0502020204030204" pitchFamily="34" charset="0"/>
                <a:cs typeface="Calibri" panose="020F0502020204030204" pitchFamily="34" charset="0"/>
                <a:sym typeface="Arial"/>
              </a:rPr>
              <a:t>Pratiques à éviter</a:t>
            </a:r>
          </a:p>
        </p:txBody>
      </p:sp>
      <p:sp>
        <p:nvSpPr>
          <p:cNvPr id="27" name="Rectangle 26">
            <a:extLst>
              <a:ext uri="{FF2B5EF4-FFF2-40B4-BE49-F238E27FC236}">
                <a16:creationId xmlns:a16="http://schemas.microsoft.com/office/drawing/2014/main" id="{35BE10E1-FAE9-07F0-EE56-E170BA07A2EC}"/>
              </a:ext>
            </a:extLst>
          </p:cNvPr>
          <p:cNvSpPr/>
          <p:nvPr userDrawn="1"/>
        </p:nvSpPr>
        <p:spPr>
          <a:xfrm>
            <a:off x="304800" y="6150185"/>
            <a:ext cx="11291147" cy="677333"/>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Pour plus d’informations Veuillez consulter le lien Suivant : </a:t>
            </a:r>
          </a:p>
          <a:p>
            <a:pPr marL="380990" indent="-380990" defTabSz="1219170">
              <a:buClr>
                <a:srgbClr val="000000"/>
              </a:buClr>
              <a:buFont typeface="Arial" panose="020B0604020202020204" pitchFamily="34" charset="0"/>
              <a:buChar char="•"/>
            </a:pPr>
            <a:r>
              <a:rPr lang="fr-FR" sz="1600" kern="0" dirty="0">
                <a:solidFill>
                  <a:srgbClr val="000000"/>
                </a:solidFill>
                <a:latin typeface="Calibri" panose="020F0502020204030204" pitchFamily="34" charset="0"/>
                <a:cs typeface="Calibri" panose="020F0502020204030204" pitchFamily="34" charset="0"/>
                <a:sym typeface="Arial"/>
              </a:rPr>
              <a:t>Autres questions ? Veuillez Contacter l’inspecteur encadrant</a:t>
            </a:r>
          </a:p>
        </p:txBody>
      </p:sp>
      <p:pic>
        <p:nvPicPr>
          <p:cNvPr id="42" name="Graphic 41" descr="Handshake with solid fill">
            <a:extLst>
              <a:ext uri="{FF2B5EF4-FFF2-40B4-BE49-F238E27FC236}">
                <a16:creationId xmlns:a16="http://schemas.microsoft.com/office/drawing/2014/main" id="{43B73333-66C9-B016-85F3-57ED66A47BC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5221083" y="1993815"/>
            <a:ext cx="549076" cy="549076"/>
          </a:xfrm>
          <a:prstGeom prst="rect">
            <a:avLst/>
          </a:prstGeom>
        </p:spPr>
      </p:pic>
      <p:pic>
        <p:nvPicPr>
          <p:cNvPr id="44" name="Graphic 43" descr="No sign with solid fill">
            <a:extLst>
              <a:ext uri="{FF2B5EF4-FFF2-40B4-BE49-F238E27FC236}">
                <a16:creationId xmlns:a16="http://schemas.microsoft.com/office/drawing/2014/main" id="{010C90E2-D2BB-4844-7DD3-B8E18C29F8E6}"/>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9640956" y="2013585"/>
            <a:ext cx="500918" cy="500918"/>
          </a:xfrm>
          <a:prstGeom prst="rect">
            <a:avLst/>
          </a:prstGeom>
        </p:spPr>
      </p:pic>
      <p:sp>
        <p:nvSpPr>
          <p:cNvPr id="50" name="Text Placeholder 49">
            <a:extLst>
              <a:ext uri="{FF2B5EF4-FFF2-40B4-BE49-F238E27FC236}">
                <a16:creationId xmlns:a16="http://schemas.microsoft.com/office/drawing/2014/main" id="{99ABF8C0-44A0-D350-70D7-F757FE2866EA}"/>
              </a:ext>
            </a:extLst>
          </p:cNvPr>
          <p:cNvSpPr>
            <a:spLocks noGrp="1"/>
          </p:cNvSpPr>
          <p:nvPr>
            <p:ph type="body" sz="quarter" idx="10" hasCustomPrompt="1"/>
          </p:nvPr>
        </p:nvSpPr>
        <p:spPr>
          <a:xfrm>
            <a:off x="253322" y="3190552"/>
            <a:ext cx="2873248"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1" name="Text Placeholder 49">
            <a:extLst>
              <a:ext uri="{FF2B5EF4-FFF2-40B4-BE49-F238E27FC236}">
                <a16:creationId xmlns:a16="http://schemas.microsoft.com/office/drawing/2014/main" id="{93ED2D80-264B-2858-5374-3ACA0D7E4307}"/>
              </a:ext>
            </a:extLst>
          </p:cNvPr>
          <p:cNvSpPr>
            <a:spLocks noGrp="1"/>
          </p:cNvSpPr>
          <p:nvPr>
            <p:ph type="body" sz="quarter" idx="11" hasCustomPrompt="1"/>
          </p:nvPr>
        </p:nvSpPr>
        <p:spPr>
          <a:xfrm>
            <a:off x="3627796" y="3190551"/>
            <a:ext cx="3759199"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2" name="Text Placeholder 49">
            <a:extLst>
              <a:ext uri="{FF2B5EF4-FFF2-40B4-BE49-F238E27FC236}">
                <a16:creationId xmlns:a16="http://schemas.microsoft.com/office/drawing/2014/main" id="{F3B207E1-EF2D-9BAB-F462-3268E1DEBFE2}"/>
              </a:ext>
            </a:extLst>
          </p:cNvPr>
          <p:cNvSpPr>
            <a:spLocks noGrp="1"/>
          </p:cNvSpPr>
          <p:nvPr>
            <p:ph type="body" sz="quarter" idx="12" hasCustomPrompt="1"/>
          </p:nvPr>
        </p:nvSpPr>
        <p:spPr>
          <a:xfrm>
            <a:off x="7816647" y="3190551"/>
            <a:ext cx="3779300" cy="1591105"/>
          </a:xfrm>
        </p:spPr>
        <p:txBody>
          <a:bodyPr>
            <a:normAutofit/>
          </a:bodyPr>
          <a:lstStyle>
            <a:lvl1pPr>
              <a:buFont typeface="Arial" panose="020B0604020202020204" pitchFamily="34" charset="0"/>
              <a:buChar char="•"/>
              <a:defRPr sz="1800">
                <a:latin typeface="Calibri" panose="020F0502020204030204" pitchFamily="34" charset="0"/>
                <a:cs typeface="Calibri" panose="020F0502020204030204" pitchFamily="34" charset="0"/>
              </a:defRPr>
            </a:lvl1pPr>
            <a:lvl2pPr>
              <a:buFont typeface="Arial" panose="020B0604020202020204" pitchFamily="34" charset="0"/>
              <a:buChar char="•"/>
              <a:defRPr sz="2000">
                <a:latin typeface="Calibri" panose="020F0502020204030204" pitchFamily="34" charset="0"/>
                <a:cs typeface="Calibri" panose="020F0502020204030204" pitchFamily="34" charset="0"/>
              </a:defRPr>
            </a:lvl2pPr>
            <a:lvl3pPr>
              <a:buFont typeface="Arial" panose="020B0604020202020204" pitchFamily="34" charset="0"/>
              <a:buChar char="•"/>
              <a:defRPr sz="2000">
                <a:latin typeface="Calibri" panose="020F0502020204030204" pitchFamily="34" charset="0"/>
                <a:cs typeface="Calibri" panose="020F0502020204030204" pitchFamily="34" charset="0"/>
              </a:defRPr>
            </a:lvl3pPr>
            <a:lvl4pPr>
              <a:buFont typeface="Arial" panose="020B0604020202020204" pitchFamily="34" charset="0"/>
              <a:buChar char="•"/>
              <a:defRPr sz="2000">
                <a:latin typeface="Calibri" panose="020F0502020204030204" pitchFamily="34" charset="0"/>
                <a:cs typeface="Calibri" panose="020F0502020204030204" pitchFamily="34" charset="0"/>
              </a:defRPr>
            </a:lvl4pPr>
            <a:lvl5pPr>
              <a:buFont typeface="Arial" panose="020B0604020202020204" pitchFamily="34" charset="0"/>
              <a:buChar char="•"/>
              <a:defRPr sz="2000">
                <a:latin typeface="Calibri" panose="020F0502020204030204" pitchFamily="34" charset="0"/>
                <a:cs typeface="Calibri" panose="020F0502020204030204" pitchFamily="34" charset="0"/>
              </a:defRPr>
            </a:lvl5pPr>
          </a:lstStyle>
          <a:p>
            <a:pPr lvl="0"/>
            <a:r>
              <a:rPr lang="en-US" dirty="0" err="1"/>
              <a:t>Xxx</a:t>
            </a:r>
            <a:endParaRPr lang="en-US" dirty="0"/>
          </a:p>
          <a:p>
            <a:pPr lvl="0"/>
            <a:r>
              <a:rPr lang="en-US" dirty="0" err="1"/>
              <a:t>Xxx</a:t>
            </a:r>
            <a:endParaRPr lang="en-US" dirty="0"/>
          </a:p>
          <a:p>
            <a:pPr lvl="0"/>
            <a:r>
              <a:rPr lang="en-US" dirty="0" err="1"/>
              <a:t>Xx</a:t>
            </a:r>
            <a:endParaRPr lang="en-US" dirty="0"/>
          </a:p>
          <a:p>
            <a:pPr lvl="0"/>
            <a:r>
              <a:rPr lang="en-US" dirty="0" err="1"/>
              <a:t>Xx</a:t>
            </a:r>
            <a:endParaRPr lang="fr-FR" dirty="0"/>
          </a:p>
        </p:txBody>
      </p:sp>
      <p:sp>
        <p:nvSpPr>
          <p:cNvPr id="5" name="Text Placeholder 4">
            <a:extLst>
              <a:ext uri="{FF2B5EF4-FFF2-40B4-BE49-F238E27FC236}">
                <a16:creationId xmlns:a16="http://schemas.microsoft.com/office/drawing/2014/main" id="{E30863B3-86D2-D6DA-8984-19E4C3B97364}"/>
              </a:ext>
            </a:extLst>
          </p:cNvPr>
          <p:cNvSpPr>
            <a:spLocks noGrp="1"/>
          </p:cNvSpPr>
          <p:nvPr>
            <p:ph type="body" sz="quarter" idx="13" hasCustomPrompt="1"/>
          </p:nvPr>
        </p:nvSpPr>
        <p:spPr>
          <a:xfrm>
            <a:off x="5648039" y="6238017"/>
            <a:ext cx="4493835" cy="389965"/>
          </a:xfrm>
        </p:spPr>
        <p:txBody>
          <a:bodyPr>
            <a:normAutofit/>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600">
                <a:latin typeface="Calibri" panose="020F0502020204030204" pitchFamily="34" charset="0"/>
                <a:cs typeface="Calibri" panose="020F0502020204030204" pitchFamily="34" charset="0"/>
              </a:defRPr>
            </a:lvl1pPr>
            <a:lvl2pPr>
              <a:buNone/>
              <a:defRPr sz="1200">
                <a:latin typeface="Calibri" panose="020F0502020204030204" pitchFamily="34" charset="0"/>
                <a:cs typeface="Calibri" panose="020F0502020204030204" pitchFamily="34" charset="0"/>
              </a:defRPr>
            </a:lvl2pPr>
            <a:lvl3pPr>
              <a:buNone/>
              <a:defRPr sz="1200">
                <a:latin typeface="Calibri" panose="020F0502020204030204" pitchFamily="34" charset="0"/>
                <a:cs typeface="Calibri" panose="020F0502020204030204" pitchFamily="34" charset="0"/>
              </a:defRPr>
            </a:lvl3pPr>
            <a:lvl4pPr>
              <a:buNone/>
              <a:defRPr sz="1200">
                <a:latin typeface="Calibri" panose="020F0502020204030204" pitchFamily="34" charset="0"/>
                <a:cs typeface="Calibri" panose="020F0502020204030204" pitchFamily="34" charset="0"/>
              </a:defRPr>
            </a:lvl4pPr>
            <a:lvl5pPr>
              <a:buNone/>
              <a:defRPr sz="1200">
                <a:latin typeface="Calibri" panose="020F0502020204030204" pitchFamily="34" charset="0"/>
                <a:cs typeface="Calibri" panose="020F0502020204030204" pitchFamily="34" charset="0"/>
              </a:defRPr>
            </a:lvl5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fr-FR" sz="1600" kern="0" dirty="0">
                <a:solidFill>
                  <a:srgbClr val="000000"/>
                </a:solidFill>
                <a:latin typeface="Calibri" panose="020F0502020204030204" pitchFamily="34" charset="0"/>
                <a:cs typeface="Calibri" panose="020F0502020204030204" pitchFamily="34" charset="0"/>
                <a:sym typeface="Arial"/>
              </a:rPr>
              <a:t>« </a:t>
            </a:r>
            <a:r>
              <a:rPr lang="fr-FR" sz="1600" kern="0" dirty="0">
                <a:solidFill>
                  <a:srgbClr val="000000"/>
                </a:solidFill>
                <a:latin typeface="Calibri" panose="020F0502020204030204" pitchFamily="34" charset="0"/>
                <a:cs typeface="Calibri" panose="020F0502020204030204" pitchFamily="34" charset="0"/>
                <a:sym typeface="Arial"/>
                <a:hlinkClick r:id="rId6"/>
              </a:rPr>
              <a:t>Banque des pratiques pédagogiques efficaces </a:t>
            </a:r>
            <a:r>
              <a:rPr lang="fr-FR" sz="1600" kern="0" dirty="0">
                <a:solidFill>
                  <a:srgbClr val="000000"/>
                </a:solidFill>
                <a:latin typeface="Calibri" panose="020F0502020204030204" pitchFamily="34" charset="0"/>
                <a:cs typeface="Calibri" panose="020F0502020204030204" pitchFamily="34" charset="0"/>
                <a:sym typeface="Arial"/>
              </a:rPr>
              <a:t>»</a:t>
            </a:r>
          </a:p>
        </p:txBody>
      </p:sp>
      <p:pic>
        <p:nvPicPr>
          <p:cNvPr id="11" name="Graphic 10" descr="Bullseye with solid fill">
            <a:extLst>
              <a:ext uri="{FF2B5EF4-FFF2-40B4-BE49-F238E27FC236}">
                <a16:creationId xmlns:a16="http://schemas.microsoft.com/office/drawing/2014/main" id="{DA838800-BA03-865C-FAC5-9BCCC281F097}"/>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1439746" y="2014103"/>
            <a:ext cx="500400" cy="500400"/>
          </a:xfrm>
          <a:prstGeom prst="rect">
            <a:avLst/>
          </a:prstGeom>
        </p:spPr>
      </p:pic>
    </p:spTree>
    <p:extLst>
      <p:ext uri="{BB962C8B-B14F-4D97-AF65-F5344CB8AC3E}">
        <p14:creationId xmlns:p14="http://schemas.microsoft.com/office/powerpoint/2010/main" val="20035682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ructure de la séance">
    <p:bg>
      <p:bgPr>
        <a:solidFill>
          <a:srgbClr val="DCE6F2"/>
        </a:solidFill>
        <a:effectLst/>
      </p:bgPr>
    </p:bg>
    <p:spTree>
      <p:nvGrpSpPr>
        <p:cNvPr id="1" name=""/>
        <p:cNvGrpSpPr/>
        <p:nvPr/>
      </p:nvGrpSpPr>
      <p:grpSpPr>
        <a:xfrm>
          <a:off x="0" y="0"/>
          <a:ext cx="0" cy="0"/>
          <a:chOff x="0" y="0"/>
          <a:chExt cx="0" cy="0"/>
        </a:xfrm>
      </p:grpSpPr>
      <p:grpSp>
        <p:nvGrpSpPr>
          <p:cNvPr id="4" name="Google Shape;250;p28">
            <a:extLst>
              <a:ext uri="{FF2B5EF4-FFF2-40B4-BE49-F238E27FC236}">
                <a16:creationId xmlns:a16="http://schemas.microsoft.com/office/drawing/2014/main" id="{AB71405C-E132-F074-752A-522052544B0D}"/>
              </a:ext>
            </a:extLst>
          </p:cNvPr>
          <p:cNvGrpSpPr/>
          <p:nvPr userDrawn="1"/>
        </p:nvGrpSpPr>
        <p:grpSpPr>
          <a:xfrm>
            <a:off x="1945490" y="1011968"/>
            <a:ext cx="8301023" cy="5193545"/>
            <a:chOff x="1619475" y="1029778"/>
            <a:chExt cx="6095701" cy="3804525"/>
          </a:xfrm>
        </p:grpSpPr>
        <p:sp>
          <p:nvSpPr>
            <p:cNvPr id="5" name="Google Shape;251;p28">
              <a:extLst>
                <a:ext uri="{FF2B5EF4-FFF2-40B4-BE49-F238E27FC236}">
                  <a16:creationId xmlns:a16="http://schemas.microsoft.com/office/drawing/2014/main" id="{424CAD94-9BC3-9334-E90D-3BB5EE56D37F}"/>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sp>
          <p:nvSpPr>
            <p:cNvPr id="11" name="Google Shape;252;p28">
              <a:extLst>
                <a:ext uri="{FF2B5EF4-FFF2-40B4-BE49-F238E27FC236}">
                  <a16:creationId xmlns:a16="http://schemas.microsoft.com/office/drawing/2014/main" id="{7D76BE51-F758-84BB-A089-AD0F5E8B552A}"/>
                </a:ext>
              </a:extLst>
            </p:cNvPr>
            <p:cNvSpPr/>
            <p:nvPr/>
          </p:nvSpPr>
          <p:spPr>
            <a:xfrm>
              <a:off x="1740952" y="1097174"/>
              <a:ext cx="5852746" cy="366973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1200" kern="0" dirty="0">
                <a:solidFill>
                  <a:srgbClr val="FFFFFF"/>
                </a:solidFill>
                <a:latin typeface="Calibri" panose="020F0502020204030204" pitchFamily="34" charset="0"/>
                <a:ea typeface="Calibri"/>
                <a:cs typeface="Calibri" panose="020F0502020204030204" pitchFamily="34" charset="0"/>
                <a:sym typeface="Arial"/>
              </a:endParaRPr>
            </a:p>
          </p:txBody>
        </p:sp>
      </p:grpSp>
      <p:sp>
        <p:nvSpPr>
          <p:cNvPr id="12" name="Google Shape;255;p28">
            <a:extLst>
              <a:ext uri="{FF2B5EF4-FFF2-40B4-BE49-F238E27FC236}">
                <a16:creationId xmlns:a16="http://schemas.microsoft.com/office/drawing/2014/main" id="{7DA7A975-0BFA-0171-FB29-113FAAFBB3EE}"/>
              </a:ext>
            </a:extLst>
          </p:cNvPr>
          <p:cNvSpPr/>
          <p:nvPr userDrawn="1"/>
        </p:nvSpPr>
        <p:spPr>
          <a:xfrm>
            <a:off x="963315" y="165262"/>
            <a:ext cx="3947196" cy="584801"/>
          </a:xfrm>
          <a:prstGeom prst="rect">
            <a:avLst/>
          </a:prstGeom>
          <a:noFill/>
          <a:ln cap="flat">
            <a:noFill/>
            <a:prstDash val="solid"/>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r>
              <a:rPr lang="fr-FR" sz="3200" b="1" kern="0" dirty="0">
                <a:solidFill>
                  <a:srgbClr val="44546A"/>
                </a:solidFill>
                <a:latin typeface="Calibri" panose="020F0502020204030204" pitchFamily="34" charset="0"/>
                <a:ea typeface="Calibri"/>
                <a:cs typeface="Calibri" panose="020F0502020204030204" pitchFamily="34" charset="0"/>
                <a:sym typeface="Arial"/>
              </a:rPr>
              <a:t>Structure de la séance</a:t>
            </a:r>
            <a:endParaRPr lang="fr-FR" sz="1467" kern="0" dirty="0">
              <a:solidFill>
                <a:srgbClr val="000000"/>
              </a:solidFill>
              <a:latin typeface="Calibri" panose="020F0502020204030204" pitchFamily="34" charset="0"/>
              <a:cs typeface="Calibri" panose="020F0502020204030204" pitchFamily="34" charset="0"/>
              <a:sym typeface="Arial"/>
            </a:endParaRPr>
          </a:p>
        </p:txBody>
      </p:sp>
      <p:pic>
        <p:nvPicPr>
          <p:cNvPr id="13" name="Picture 2" descr="Image générée">
            <a:extLst>
              <a:ext uri="{FF2B5EF4-FFF2-40B4-BE49-F238E27FC236}">
                <a16:creationId xmlns:a16="http://schemas.microsoft.com/office/drawing/2014/main" id="{A1C7E789-651D-CC90-8513-248F5C858B81}"/>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220262" y="30483"/>
            <a:ext cx="727815" cy="854359"/>
          </a:xfrm>
          <a:prstGeom prst="rect">
            <a:avLst/>
          </a:prstGeom>
          <a:noFill/>
          <a:extLst>
            <a:ext uri="{909E8E84-426E-40DD-AFC4-6F175D3DCCD1}">
              <a14:hiddenFill xmlns:a14="http://schemas.microsoft.com/office/drawing/2010/main">
                <a:solidFill>
                  <a:srgbClr val="FFFFFF"/>
                </a:solidFill>
              </a14:hiddenFill>
            </a:ext>
          </a:extLst>
        </p:spPr>
      </p:pic>
      <p:grpSp>
        <p:nvGrpSpPr>
          <p:cNvPr id="16" name="Group 15">
            <a:extLst>
              <a:ext uri="{FF2B5EF4-FFF2-40B4-BE49-F238E27FC236}">
                <a16:creationId xmlns:a16="http://schemas.microsoft.com/office/drawing/2014/main" id="{A3FE43CA-6C2F-0686-9241-631290B69727}"/>
              </a:ext>
            </a:extLst>
          </p:cNvPr>
          <p:cNvGrpSpPr/>
          <p:nvPr userDrawn="1"/>
        </p:nvGrpSpPr>
        <p:grpSpPr>
          <a:xfrm>
            <a:off x="2336946" y="1407978"/>
            <a:ext cx="7518111" cy="548005"/>
            <a:chOff x="1764463" y="1060636"/>
            <a:chExt cx="5638583" cy="411004"/>
          </a:xfrm>
        </p:grpSpPr>
        <p:sp>
          <p:nvSpPr>
            <p:cNvPr id="17" name="Google Shape;275;p28">
              <a:extLst>
                <a:ext uri="{FF2B5EF4-FFF2-40B4-BE49-F238E27FC236}">
                  <a16:creationId xmlns:a16="http://schemas.microsoft.com/office/drawing/2014/main" id="{08E6331C-0B84-F58D-2A65-7DFAB9994FF1}"/>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solidFill>
                <a:srgbClr val="F19D19"/>
              </a:solidFill>
              <a:prstDash val="solid"/>
            </a:ln>
          </p:spPr>
          <p:txBody>
            <a:bodyPr vert="horz" wrap="square" lIns="68567" tIns="34271" rIns="68567" bIns="34271" anchor="ctr" anchorCtr="1" compatLnSpc="1">
              <a:noAutofit/>
            </a:bodyPr>
            <a:lstStyle/>
            <a:p>
              <a:pPr algn="ctr" defTabSz="1219110"/>
              <a:r>
                <a:rPr lang="fr-FR" sz="2133" b="1" kern="0" dirty="0">
                  <a:solidFill>
                    <a:srgbClr val="FFFFFF"/>
                  </a:solidFill>
                  <a:latin typeface="Calibri" panose="020F0502020204030204" pitchFamily="34" charset="0"/>
                  <a:ea typeface="Calibri"/>
                  <a:cs typeface="Calibri" panose="020F0502020204030204" pitchFamily="34" charset="0"/>
                  <a:sym typeface="Arial"/>
                </a:rPr>
                <a:t>1</a:t>
              </a:r>
            </a:p>
          </p:txBody>
        </p:sp>
        <p:sp>
          <p:nvSpPr>
            <p:cNvPr id="18" name="Google Shape;276;p28">
              <a:extLst>
                <a:ext uri="{FF2B5EF4-FFF2-40B4-BE49-F238E27FC236}">
                  <a16:creationId xmlns:a16="http://schemas.microsoft.com/office/drawing/2014/main" id="{521BD7C7-59D6-F138-978F-4AB155889227}"/>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0" name="Google Shape;278;p28">
              <a:extLst>
                <a:ext uri="{FF2B5EF4-FFF2-40B4-BE49-F238E27FC236}">
                  <a16:creationId xmlns:a16="http://schemas.microsoft.com/office/drawing/2014/main" id="{256F3608-8BCC-D992-72CC-8A7F795FDC1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chemeClr val="accent6">
                  <a:lumMod val="40000"/>
                  <a:lumOff val="60000"/>
                </a:schemeClr>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1" name="Google Shape;277;p28">
              <a:extLst>
                <a:ext uri="{FF2B5EF4-FFF2-40B4-BE49-F238E27FC236}">
                  <a16:creationId xmlns:a16="http://schemas.microsoft.com/office/drawing/2014/main" id="{3CB598B3-3A75-3B5B-656D-CB59D4B85F3C}"/>
                </a:ext>
              </a:extLst>
            </p:cNvPr>
            <p:cNvSpPr txBox="1"/>
            <p:nvPr/>
          </p:nvSpPr>
          <p:spPr>
            <a:xfrm>
              <a:off x="2214439" y="1112834"/>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Ouverture de la séance</a:t>
              </a:r>
            </a:p>
          </p:txBody>
        </p:sp>
      </p:grpSp>
      <p:sp>
        <p:nvSpPr>
          <p:cNvPr id="22" name="Google Shape;275;p28">
            <a:extLst>
              <a:ext uri="{FF2B5EF4-FFF2-40B4-BE49-F238E27FC236}">
                <a16:creationId xmlns:a16="http://schemas.microsoft.com/office/drawing/2014/main" id="{13B66026-2F1C-8EEC-C55A-3E2267A81F31}"/>
              </a:ext>
            </a:extLst>
          </p:cNvPr>
          <p:cNvSpPr/>
          <p:nvPr userDrawn="1"/>
        </p:nvSpPr>
        <p:spPr>
          <a:xfrm>
            <a:off x="2336945" y="2310757"/>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C0000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2</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23" name="Google Shape;276;p28">
            <a:extLst>
              <a:ext uri="{FF2B5EF4-FFF2-40B4-BE49-F238E27FC236}">
                <a16:creationId xmlns:a16="http://schemas.microsoft.com/office/drawing/2014/main" id="{35EE909F-5B77-43E5-71AF-AA17BE0B6885}"/>
              </a:ext>
            </a:extLst>
          </p:cNvPr>
          <p:cNvSpPr/>
          <p:nvPr userDrawn="1"/>
        </p:nvSpPr>
        <p:spPr>
          <a:xfrm>
            <a:off x="2860122" y="2234356"/>
            <a:ext cx="6994935"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C0000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26" name="Google Shape;278;p28">
            <a:extLst>
              <a:ext uri="{FF2B5EF4-FFF2-40B4-BE49-F238E27FC236}">
                <a16:creationId xmlns:a16="http://schemas.microsoft.com/office/drawing/2014/main" id="{131447B8-88F5-B917-3031-E64441CCE5E4}"/>
              </a:ext>
            </a:extLst>
          </p:cNvPr>
          <p:cNvSpPr/>
          <p:nvPr userDrawn="1"/>
        </p:nvSpPr>
        <p:spPr>
          <a:xfrm>
            <a:off x="9301364" y="2248560"/>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28" name="Google Shape;277;p28">
            <a:extLst>
              <a:ext uri="{FF2B5EF4-FFF2-40B4-BE49-F238E27FC236}">
                <a16:creationId xmlns:a16="http://schemas.microsoft.com/office/drawing/2014/main" id="{94B8B070-367E-06E9-E0A9-6E278B2B32BC}"/>
              </a:ext>
            </a:extLst>
          </p:cNvPr>
          <p:cNvSpPr txBox="1"/>
          <p:nvPr userDrawn="1"/>
        </p:nvSpPr>
        <p:spPr>
          <a:xfrm>
            <a:off x="2930042" y="2318590"/>
            <a:ext cx="5296572" cy="461614"/>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Modelage</a:t>
            </a:r>
          </a:p>
        </p:txBody>
      </p:sp>
      <p:grpSp>
        <p:nvGrpSpPr>
          <p:cNvPr id="29" name="Group 28">
            <a:extLst>
              <a:ext uri="{FF2B5EF4-FFF2-40B4-BE49-F238E27FC236}">
                <a16:creationId xmlns:a16="http://schemas.microsoft.com/office/drawing/2014/main" id="{484A0DD3-A018-7BDC-5E24-9925ADE4860D}"/>
              </a:ext>
            </a:extLst>
          </p:cNvPr>
          <p:cNvGrpSpPr/>
          <p:nvPr userDrawn="1"/>
        </p:nvGrpSpPr>
        <p:grpSpPr>
          <a:xfrm>
            <a:off x="2336946" y="3060735"/>
            <a:ext cx="7518111" cy="548005"/>
            <a:chOff x="1764463" y="1060636"/>
            <a:chExt cx="5638583" cy="411004"/>
          </a:xfrm>
        </p:grpSpPr>
        <p:sp>
          <p:nvSpPr>
            <p:cNvPr id="30" name="Google Shape;275;p28">
              <a:extLst>
                <a:ext uri="{FF2B5EF4-FFF2-40B4-BE49-F238E27FC236}">
                  <a16:creationId xmlns:a16="http://schemas.microsoft.com/office/drawing/2014/main" id="{EE0B76E1-6822-AE01-6764-F5FB75D528E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F9ED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3</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1" name="Google Shape;276;p28">
              <a:extLst>
                <a:ext uri="{FF2B5EF4-FFF2-40B4-BE49-F238E27FC236}">
                  <a16:creationId xmlns:a16="http://schemas.microsoft.com/office/drawing/2014/main" id="{FA1826B2-60AC-A0B9-0CF8-1D592120006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F9ED5"/>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3" name="Google Shape;278;p28">
              <a:extLst>
                <a:ext uri="{FF2B5EF4-FFF2-40B4-BE49-F238E27FC236}">
                  <a16:creationId xmlns:a16="http://schemas.microsoft.com/office/drawing/2014/main" id="{070F7352-D540-A174-1DC1-79CEFBB4D70D}"/>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34" name="Google Shape;277;p28">
              <a:extLst>
                <a:ext uri="{FF2B5EF4-FFF2-40B4-BE49-F238E27FC236}">
                  <a16:creationId xmlns:a16="http://schemas.microsoft.com/office/drawing/2014/main" id="{36DE7B8F-39E3-8D2B-2B8B-410700C8C370}"/>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collective</a:t>
              </a:r>
            </a:p>
          </p:txBody>
        </p:sp>
      </p:grpSp>
      <p:grpSp>
        <p:nvGrpSpPr>
          <p:cNvPr id="35" name="Group 34">
            <a:extLst>
              <a:ext uri="{FF2B5EF4-FFF2-40B4-BE49-F238E27FC236}">
                <a16:creationId xmlns:a16="http://schemas.microsoft.com/office/drawing/2014/main" id="{97BB5DC2-04A1-3B98-9B4A-6A1DFDCBE183}"/>
              </a:ext>
            </a:extLst>
          </p:cNvPr>
          <p:cNvGrpSpPr/>
          <p:nvPr userDrawn="1"/>
        </p:nvGrpSpPr>
        <p:grpSpPr>
          <a:xfrm>
            <a:off x="2336946" y="3887114"/>
            <a:ext cx="7518111" cy="548005"/>
            <a:chOff x="1764463" y="1060636"/>
            <a:chExt cx="5638583" cy="411004"/>
          </a:xfrm>
        </p:grpSpPr>
        <p:sp>
          <p:nvSpPr>
            <p:cNvPr id="36" name="Google Shape;275;p28">
              <a:extLst>
                <a:ext uri="{FF2B5EF4-FFF2-40B4-BE49-F238E27FC236}">
                  <a16:creationId xmlns:a16="http://schemas.microsoft.com/office/drawing/2014/main" id="{DE53882E-663B-ACF6-4055-29CE20FCBAD6}"/>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0070C0"/>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4</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37" name="Google Shape;276;p28">
              <a:extLst>
                <a:ext uri="{FF2B5EF4-FFF2-40B4-BE49-F238E27FC236}">
                  <a16:creationId xmlns:a16="http://schemas.microsoft.com/office/drawing/2014/main" id="{FD13BDDE-0F3A-173D-BB5D-4BDF593AB9A4}"/>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0070C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39" name="Google Shape;278;p28">
              <a:extLst>
                <a:ext uri="{FF2B5EF4-FFF2-40B4-BE49-F238E27FC236}">
                  <a16:creationId xmlns:a16="http://schemas.microsoft.com/office/drawing/2014/main" id="{9AE8B48F-9157-ADAC-2056-9DCC817229F8}"/>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0" name="Google Shape;277;p28">
              <a:extLst>
                <a:ext uri="{FF2B5EF4-FFF2-40B4-BE49-F238E27FC236}">
                  <a16:creationId xmlns:a16="http://schemas.microsoft.com/office/drawing/2014/main" id="{97A7A3E6-D824-B5AB-142A-0A76180C6E21}"/>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en binôme</a:t>
              </a:r>
            </a:p>
          </p:txBody>
        </p:sp>
      </p:grpSp>
      <p:grpSp>
        <p:nvGrpSpPr>
          <p:cNvPr id="41" name="Group 40">
            <a:extLst>
              <a:ext uri="{FF2B5EF4-FFF2-40B4-BE49-F238E27FC236}">
                <a16:creationId xmlns:a16="http://schemas.microsoft.com/office/drawing/2014/main" id="{BD1C3A7F-72C7-633D-F6E7-0C21959DAABF}"/>
              </a:ext>
            </a:extLst>
          </p:cNvPr>
          <p:cNvGrpSpPr/>
          <p:nvPr userDrawn="1"/>
        </p:nvGrpSpPr>
        <p:grpSpPr>
          <a:xfrm>
            <a:off x="2336946" y="4713491"/>
            <a:ext cx="7518111" cy="548005"/>
            <a:chOff x="1764463" y="1060636"/>
            <a:chExt cx="5638583" cy="411004"/>
          </a:xfrm>
        </p:grpSpPr>
        <p:sp>
          <p:nvSpPr>
            <p:cNvPr id="43" name="Google Shape;275;p28">
              <a:extLst>
                <a:ext uri="{FF2B5EF4-FFF2-40B4-BE49-F238E27FC236}">
                  <a16:creationId xmlns:a16="http://schemas.microsoft.com/office/drawing/2014/main" id="{D7E88F6C-134A-2D52-8809-D16E173DEB8B}"/>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8BC145"/>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5</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45" name="Google Shape;276;p28">
              <a:extLst>
                <a:ext uri="{FF2B5EF4-FFF2-40B4-BE49-F238E27FC236}">
                  <a16:creationId xmlns:a16="http://schemas.microsoft.com/office/drawing/2014/main" id="{14CB13DE-5B8A-7209-0929-3CD0EEAF6D9B}"/>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92D050"/>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48" name="Google Shape;278;p28">
              <a:extLst>
                <a:ext uri="{FF2B5EF4-FFF2-40B4-BE49-F238E27FC236}">
                  <a16:creationId xmlns:a16="http://schemas.microsoft.com/office/drawing/2014/main" id="{DFEE628A-E51B-AAB4-D7B0-ED8582314510}"/>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49" name="Google Shape;277;p28">
              <a:extLst>
                <a:ext uri="{FF2B5EF4-FFF2-40B4-BE49-F238E27FC236}">
                  <a16:creationId xmlns:a16="http://schemas.microsoft.com/office/drawing/2014/main" id="{5A277F9A-C52D-C449-7586-9EA90403EDFC}"/>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Pratique autonome</a:t>
              </a:r>
            </a:p>
          </p:txBody>
        </p:sp>
      </p:grpSp>
      <p:grpSp>
        <p:nvGrpSpPr>
          <p:cNvPr id="53" name="Group 52">
            <a:extLst>
              <a:ext uri="{FF2B5EF4-FFF2-40B4-BE49-F238E27FC236}">
                <a16:creationId xmlns:a16="http://schemas.microsoft.com/office/drawing/2014/main" id="{38609008-8598-8DA3-5CF0-36C7F92580DF}"/>
              </a:ext>
            </a:extLst>
          </p:cNvPr>
          <p:cNvGrpSpPr/>
          <p:nvPr userDrawn="1"/>
        </p:nvGrpSpPr>
        <p:grpSpPr>
          <a:xfrm>
            <a:off x="2336946" y="5539871"/>
            <a:ext cx="7518111" cy="548005"/>
            <a:chOff x="1764463" y="1060636"/>
            <a:chExt cx="5638583" cy="411004"/>
          </a:xfrm>
        </p:grpSpPr>
        <p:sp>
          <p:nvSpPr>
            <p:cNvPr id="54" name="Google Shape;275;p28">
              <a:extLst>
                <a:ext uri="{FF2B5EF4-FFF2-40B4-BE49-F238E27FC236}">
                  <a16:creationId xmlns:a16="http://schemas.microsoft.com/office/drawing/2014/main" id="{7A5BFF89-3876-69CC-9A25-265205B19B7A}"/>
                </a:ext>
              </a:extLst>
            </p:cNvPr>
            <p:cNvSpPr/>
            <p:nvPr/>
          </p:nvSpPr>
          <p:spPr>
            <a:xfrm>
              <a:off x="1764463" y="1117937"/>
              <a:ext cx="296402" cy="296402"/>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F19D19"/>
            </a:solidFill>
            <a:ln cap="flat">
              <a:noFill/>
              <a:prstDash val="solid"/>
            </a:ln>
          </p:spPr>
          <p:txBody>
            <a:bodyPr vert="horz" wrap="square" lIns="68567" tIns="34271" rIns="68567" bIns="34271" anchor="ctr" anchorCtr="1" compatLnSpc="1">
              <a:noAutofit/>
            </a:bodyPr>
            <a:lstStyle/>
            <a:p>
              <a:pPr algn="ctr" defTabSz="1219110">
                <a:defRPr sz="1800" b="0" i="0" u="none" strike="noStrike" kern="0" cap="none" spc="0" baseline="0">
                  <a:solidFill>
                    <a:srgbClr val="000000"/>
                  </a:solidFill>
                  <a:uFillTx/>
                </a:defRPr>
              </a:pPr>
              <a:r>
                <a:rPr lang="fr-FR" sz="2133" b="1" kern="0" dirty="0">
                  <a:solidFill>
                    <a:srgbClr val="FFFFFF"/>
                  </a:solidFill>
                  <a:latin typeface="Calibri" panose="020F0502020204030204" pitchFamily="34" charset="0"/>
                  <a:ea typeface="Calibri"/>
                  <a:cs typeface="Calibri" panose="020F0502020204030204" pitchFamily="34" charset="0"/>
                  <a:sym typeface="Arial"/>
                </a:rPr>
                <a:t>6</a:t>
              </a:r>
              <a:endParaRPr lang="fr-FR" sz="1467" kern="0" dirty="0">
                <a:solidFill>
                  <a:srgbClr val="000000"/>
                </a:solidFill>
                <a:latin typeface="Calibri" panose="020F0502020204030204" pitchFamily="34" charset="0"/>
                <a:cs typeface="Calibri" panose="020F0502020204030204" pitchFamily="34" charset="0"/>
                <a:sym typeface="Arial"/>
              </a:endParaRPr>
            </a:p>
          </p:txBody>
        </p:sp>
        <p:sp>
          <p:nvSpPr>
            <p:cNvPr id="55" name="Google Shape;276;p28">
              <a:extLst>
                <a:ext uri="{FF2B5EF4-FFF2-40B4-BE49-F238E27FC236}">
                  <a16:creationId xmlns:a16="http://schemas.microsoft.com/office/drawing/2014/main" id="{516AE221-2B10-10F0-74F7-99F581D8E5AE}"/>
                </a:ext>
              </a:extLst>
            </p:cNvPr>
            <p:cNvSpPr/>
            <p:nvPr/>
          </p:nvSpPr>
          <p:spPr>
            <a:xfrm>
              <a:off x="2156845" y="1060636"/>
              <a:ext cx="5246201" cy="411004"/>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w="28575" cap="flat">
              <a:solidFill>
                <a:srgbClr val="F19D19"/>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endParaRPr lang="fr-FR" sz="2000" b="1" kern="0">
                <a:solidFill>
                  <a:srgbClr val="44546A"/>
                </a:solidFill>
                <a:latin typeface="Calibri" panose="020F0502020204030204" pitchFamily="34" charset="0"/>
                <a:ea typeface="Calibri"/>
                <a:cs typeface="Calibri" panose="020F0502020204030204" pitchFamily="34" charset="0"/>
                <a:sym typeface="Arial"/>
              </a:endParaRPr>
            </a:p>
          </p:txBody>
        </p:sp>
        <p:sp>
          <p:nvSpPr>
            <p:cNvPr id="57" name="Google Shape;278;p28">
              <a:extLst>
                <a:ext uri="{FF2B5EF4-FFF2-40B4-BE49-F238E27FC236}">
                  <a16:creationId xmlns:a16="http://schemas.microsoft.com/office/drawing/2014/main" id="{C06BF0CF-9607-5CE3-2B1B-82BB78BA62F2}"/>
                </a:ext>
              </a:extLst>
            </p:cNvPr>
            <p:cNvSpPr/>
            <p:nvPr/>
          </p:nvSpPr>
          <p:spPr>
            <a:xfrm>
              <a:off x="6987777" y="1071289"/>
              <a:ext cx="389698" cy="389698"/>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10">
                <a:defRPr sz="1800" b="0" i="0" u="none" strike="noStrike" kern="0" cap="none" spc="0" baseline="0">
                  <a:solidFill>
                    <a:srgbClr val="000000"/>
                  </a:solidFill>
                  <a:uFillTx/>
                </a:defRPr>
              </a:pPr>
              <a:endParaRPr lang="fr-FR" sz="1200" kern="0">
                <a:solidFill>
                  <a:srgbClr val="44546A"/>
                </a:solidFill>
                <a:latin typeface="Calibri" panose="020F0502020204030204" pitchFamily="34" charset="0"/>
                <a:ea typeface="Calibri"/>
                <a:cs typeface="Calibri" panose="020F0502020204030204" pitchFamily="34" charset="0"/>
                <a:sym typeface="Arial"/>
              </a:endParaRPr>
            </a:p>
          </p:txBody>
        </p:sp>
        <p:sp>
          <p:nvSpPr>
            <p:cNvPr id="58" name="Google Shape;277;p28">
              <a:extLst>
                <a:ext uri="{FF2B5EF4-FFF2-40B4-BE49-F238E27FC236}">
                  <a16:creationId xmlns:a16="http://schemas.microsoft.com/office/drawing/2014/main" id="{392280B0-7590-3FE1-5000-E5BA3C9C5BCF}"/>
                </a:ext>
              </a:extLst>
            </p:cNvPr>
            <p:cNvSpPr txBox="1"/>
            <p:nvPr/>
          </p:nvSpPr>
          <p:spPr>
            <a:xfrm>
              <a:off x="2209285" y="1123811"/>
              <a:ext cx="3972429" cy="346211"/>
            </a:xfrm>
            <a:prstGeom prst="rect">
              <a:avLst/>
            </a:prstGeom>
            <a:noFill/>
            <a:ln cap="flat">
              <a:noFill/>
            </a:ln>
          </p:spPr>
          <p:txBody>
            <a:bodyPr vert="horz" wrap="square" lIns="91427" tIns="45695" rIns="91427" bIns="45695" anchor="t" anchorCtr="0" compatLnSpc="1">
              <a:spAutoFit/>
            </a:bodyPr>
            <a:lstStyle/>
            <a:p>
              <a:pPr defTabSz="1219110">
                <a:defRPr sz="1800" b="0" i="0" u="none" strike="noStrike" kern="0" cap="none" spc="0" baseline="0">
                  <a:solidFill>
                    <a:srgbClr val="000000"/>
                  </a:solidFill>
                  <a:uFillTx/>
                </a:defRPr>
              </a:pPr>
              <a:r>
                <a:rPr lang="fr-FR" sz="2400" b="1" kern="0" dirty="0">
                  <a:solidFill>
                    <a:srgbClr val="44546A"/>
                  </a:solidFill>
                  <a:latin typeface="Calibri" panose="020F0502020204030204" pitchFamily="34" charset="0"/>
                  <a:ea typeface="Poppins ExtraBold"/>
                  <a:cs typeface="Calibri" panose="020F0502020204030204" pitchFamily="34" charset="0"/>
                  <a:sym typeface="Arial"/>
                </a:rPr>
                <a:t>Clôture</a:t>
              </a:r>
            </a:p>
          </p:txBody>
        </p:sp>
      </p:grpSp>
      <p:sp>
        <p:nvSpPr>
          <p:cNvPr id="60" name="Text Placeholder 59">
            <a:extLst>
              <a:ext uri="{FF2B5EF4-FFF2-40B4-BE49-F238E27FC236}">
                <a16:creationId xmlns:a16="http://schemas.microsoft.com/office/drawing/2014/main" id="{2997086D-6002-18E9-088F-7D2FC79B25E4}"/>
              </a:ext>
            </a:extLst>
          </p:cNvPr>
          <p:cNvSpPr>
            <a:spLocks noGrp="1"/>
          </p:cNvSpPr>
          <p:nvPr>
            <p:ph type="body" sz="quarter" idx="10" hasCustomPrompt="1"/>
          </p:nvPr>
        </p:nvSpPr>
        <p:spPr>
          <a:xfrm>
            <a:off x="7879221" y="1447571"/>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1" name="Text Placeholder 59">
            <a:extLst>
              <a:ext uri="{FF2B5EF4-FFF2-40B4-BE49-F238E27FC236}">
                <a16:creationId xmlns:a16="http://schemas.microsoft.com/office/drawing/2014/main" id="{13288093-8A60-FA70-C6FB-7D69FB80D893}"/>
              </a:ext>
            </a:extLst>
          </p:cNvPr>
          <p:cNvSpPr>
            <a:spLocks noGrp="1"/>
          </p:cNvSpPr>
          <p:nvPr>
            <p:ph type="body" sz="quarter" idx="11" hasCustomPrompt="1"/>
          </p:nvPr>
        </p:nvSpPr>
        <p:spPr>
          <a:xfrm>
            <a:off x="7879221" y="2277958"/>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2" name="Text Placeholder 59">
            <a:extLst>
              <a:ext uri="{FF2B5EF4-FFF2-40B4-BE49-F238E27FC236}">
                <a16:creationId xmlns:a16="http://schemas.microsoft.com/office/drawing/2014/main" id="{A3A18267-30BE-A144-8A47-7EDFF6042B2F}"/>
              </a:ext>
            </a:extLst>
          </p:cNvPr>
          <p:cNvSpPr>
            <a:spLocks noGrp="1"/>
          </p:cNvSpPr>
          <p:nvPr>
            <p:ph type="body" sz="quarter" idx="12" hasCustomPrompt="1"/>
          </p:nvPr>
        </p:nvSpPr>
        <p:spPr>
          <a:xfrm>
            <a:off x="7879220" y="310433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15 min</a:t>
            </a:r>
            <a:endParaRPr lang="fr-FR" dirty="0"/>
          </a:p>
        </p:txBody>
      </p:sp>
      <p:sp>
        <p:nvSpPr>
          <p:cNvPr id="63" name="Text Placeholder 59">
            <a:extLst>
              <a:ext uri="{FF2B5EF4-FFF2-40B4-BE49-F238E27FC236}">
                <a16:creationId xmlns:a16="http://schemas.microsoft.com/office/drawing/2014/main" id="{69911D84-D37E-215F-8EF0-B39B19B6F1A1}"/>
              </a:ext>
            </a:extLst>
          </p:cNvPr>
          <p:cNvSpPr>
            <a:spLocks noGrp="1"/>
          </p:cNvSpPr>
          <p:nvPr>
            <p:ph type="body" sz="quarter" idx="13" hasCustomPrompt="1"/>
          </p:nvPr>
        </p:nvSpPr>
        <p:spPr>
          <a:xfrm>
            <a:off x="7879219" y="3928027"/>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10 min</a:t>
            </a:r>
            <a:endParaRPr lang="fr-FR" dirty="0"/>
          </a:p>
        </p:txBody>
      </p:sp>
      <p:sp>
        <p:nvSpPr>
          <p:cNvPr id="64" name="Text Placeholder 59">
            <a:extLst>
              <a:ext uri="{FF2B5EF4-FFF2-40B4-BE49-F238E27FC236}">
                <a16:creationId xmlns:a16="http://schemas.microsoft.com/office/drawing/2014/main" id="{DBCF547F-8119-1ABE-E176-4FEDF97A3CC1}"/>
              </a:ext>
            </a:extLst>
          </p:cNvPr>
          <p:cNvSpPr>
            <a:spLocks noGrp="1"/>
          </p:cNvSpPr>
          <p:nvPr>
            <p:ph type="body" sz="quarter" idx="14" hasCustomPrompt="1"/>
          </p:nvPr>
        </p:nvSpPr>
        <p:spPr>
          <a:xfrm>
            <a:off x="7879218" y="475709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7 min</a:t>
            </a:r>
            <a:endParaRPr lang="fr-FR" dirty="0"/>
          </a:p>
        </p:txBody>
      </p:sp>
      <p:sp>
        <p:nvSpPr>
          <p:cNvPr id="65" name="Text Placeholder 59">
            <a:extLst>
              <a:ext uri="{FF2B5EF4-FFF2-40B4-BE49-F238E27FC236}">
                <a16:creationId xmlns:a16="http://schemas.microsoft.com/office/drawing/2014/main" id="{4E6C3199-30EC-380B-E406-0655DBA57A7E}"/>
              </a:ext>
            </a:extLst>
          </p:cNvPr>
          <p:cNvSpPr>
            <a:spLocks noGrp="1"/>
          </p:cNvSpPr>
          <p:nvPr>
            <p:ph type="body" sz="quarter" idx="15" hasCustomPrompt="1"/>
          </p:nvPr>
        </p:nvSpPr>
        <p:spPr>
          <a:xfrm>
            <a:off x="7879217" y="5583473"/>
            <a:ext cx="1147653" cy="460800"/>
          </a:xfrm>
        </p:spPr>
        <p:txBody>
          <a:bodyPr>
            <a:normAutofit/>
          </a:bodyPr>
          <a:lstStyle>
            <a:lvl1pPr>
              <a:buNone/>
              <a:defRPr lang="fr-FR" sz="2400" b="1" i="0" u="none" strike="noStrike" kern="0" cap="none" spc="0" baseline="0" dirty="0">
                <a:solidFill>
                  <a:srgbClr val="44546A"/>
                </a:solidFill>
                <a:uFillTx/>
                <a:latin typeface="Calibri" panose="020F0502020204030204" pitchFamily="34" charset="0"/>
                <a:ea typeface="Poppins ExtraBold"/>
                <a:cs typeface="Calibri" panose="020F0502020204030204" pitchFamily="34" charset="0"/>
              </a:defRPr>
            </a:lvl1pPr>
            <a:lvl2pPr>
              <a:buNone/>
              <a:defRPr sz="2000">
                <a:latin typeface="Calibri" panose="020F0502020204030204" pitchFamily="34" charset="0"/>
                <a:cs typeface="Calibri" panose="020F0502020204030204" pitchFamily="34" charset="0"/>
              </a:defRPr>
            </a:lvl2pPr>
            <a:lvl3pPr>
              <a:buNone/>
              <a:defRPr sz="2000">
                <a:latin typeface="Calibri" panose="020F0502020204030204" pitchFamily="34" charset="0"/>
                <a:cs typeface="Calibri" panose="020F0502020204030204" pitchFamily="34" charset="0"/>
              </a:defRPr>
            </a:lvl3pPr>
            <a:lvl4pPr>
              <a:buNone/>
              <a:defRPr sz="2000">
                <a:latin typeface="Calibri" panose="020F0502020204030204" pitchFamily="34" charset="0"/>
                <a:cs typeface="Calibri" panose="020F0502020204030204" pitchFamily="34" charset="0"/>
              </a:defRPr>
            </a:lvl4pPr>
            <a:lvl5pPr>
              <a:buNone/>
              <a:defRPr sz="2000">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25611909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Ouver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Ouverture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pic>
        <p:nvPicPr>
          <p:cNvPr id="15" name="Google Shape;1333;p128">
            <a:extLst>
              <a:ext uri="{FF2B5EF4-FFF2-40B4-BE49-F238E27FC236}">
                <a16:creationId xmlns:a16="http://schemas.microsoft.com/office/drawing/2014/main" id="{E4A7273E-67E2-0C23-0C4F-F01019D0FF62}"/>
              </a:ext>
            </a:extLst>
          </p:cNvPr>
          <p:cNvPicPr>
            <a:picLocks noChangeAspect="1"/>
          </p:cNvPicPr>
          <p:nvPr userDrawn="1"/>
        </p:nvPicPr>
        <p:blipFill>
          <a:blip r:embed="rId5">
            <a:alphaModFix/>
          </a:blip>
          <a:srcRect/>
          <a:stretch>
            <a:fillRect/>
          </a:stretch>
        </p:blipFill>
        <p:spPr>
          <a:xfrm>
            <a:off x="6261214" y="1609414"/>
            <a:ext cx="649253" cy="649253"/>
          </a:xfrm>
          <a:prstGeom prst="rect">
            <a:avLst/>
          </a:prstGeom>
          <a:noFill/>
          <a:ln cap="flat">
            <a:noFill/>
          </a:ln>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4993343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scussion informelle">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993162"/>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Discussion informelle</a:t>
            </a:r>
          </a:p>
        </p:txBody>
      </p:sp>
      <p:pic>
        <p:nvPicPr>
          <p:cNvPr id="13" name="Picture 1">
            <a:extLst>
              <a:ext uri="{FF2B5EF4-FFF2-40B4-BE49-F238E27FC236}">
                <a16:creationId xmlns:a16="http://schemas.microsoft.com/office/drawing/2014/main" id="{81DC4E81-0C61-B93A-A49E-EEE6F672BAA1}"/>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1124103" y="1875577"/>
            <a:ext cx="2856443" cy="2856443"/>
          </a:xfrm>
          <a:prstGeom prst="rect">
            <a:avLst/>
          </a:prstGeom>
          <a:ln>
            <a:noFill/>
          </a:ln>
          <a:effectLst>
            <a:reflection blurRad="12700" stA="30000" endPos="30000" dist="5000" dir="5400000" sy="-100000" algn="bl" rotWithShape="0"/>
          </a:effectLst>
          <a:scene3d>
            <a:camera prst="perspectiveContrastingLeftFacing">
              <a:rot lat="300000" lon="19800000" rev="0"/>
            </a:camera>
            <a:lightRig rig="threePt" dir="t">
              <a:rot lat="0" lon="0" rev="2700000"/>
            </a:lightRig>
          </a:scene3d>
          <a:sp3d>
            <a:bevelT w="63500" h="50800"/>
          </a:sp3d>
        </p:spPr>
      </p:pic>
      <p:sp>
        <p:nvSpPr>
          <p:cNvPr id="14" name="Freeform 17">
            <a:extLst>
              <a:ext uri="{FF2B5EF4-FFF2-40B4-BE49-F238E27FC236}">
                <a16:creationId xmlns:a16="http://schemas.microsoft.com/office/drawing/2014/main" id="{C744DE00-AF1E-C1C2-374B-720BC4F53728}"/>
              </a:ext>
            </a:extLst>
          </p:cNvPr>
          <p:cNvSpPr>
            <a:spLocks noEditPoints="1"/>
          </p:cNvSpPr>
          <p:nvPr userDrawn="1"/>
        </p:nvSpPr>
        <p:spPr bwMode="auto">
          <a:xfrm>
            <a:off x="1890297" y="1779907"/>
            <a:ext cx="691824" cy="704171"/>
          </a:xfrm>
          <a:custGeom>
            <a:avLst/>
            <a:gdLst>
              <a:gd name="T0" fmla="*/ 1830 w 2759"/>
              <a:gd name="T1" fmla="*/ 1151 h 2558"/>
              <a:gd name="T2" fmla="*/ 2122 w 2759"/>
              <a:gd name="T3" fmla="*/ 851 h 2558"/>
              <a:gd name="T4" fmla="*/ 1243 w 2759"/>
              <a:gd name="T5" fmla="*/ 851 h 2558"/>
              <a:gd name="T6" fmla="*/ 1533 w 2759"/>
              <a:gd name="T7" fmla="*/ 1151 h 2558"/>
              <a:gd name="T8" fmla="*/ 1243 w 2759"/>
              <a:gd name="T9" fmla="*/ 851 h 2558"/>
              <a:gd name="T10" fmla="*/ 655 w 2759"/>
              <a:gd name="T11" fmla="*/ 1151 h 2558"/>
              <a:gd name="T12" fmla="*/ 946 w 2759"/>
              <a:gd name="T13" fmla="*/ 851 h 2558"/>
              <a:gd name="T14" fmla="*/ 1379 w 2759"/>
              <a:gd name="T15" fmla="*/ 0 h 2558"/>
              <a:gd name="T16" fmla="*/ 1584 w 2759"/>
              <a:gd name="T17" fmla="*/ 11 h 2558"/>
              <a:gd name="T18" fmla="*/ 1778 w 2759"/>
              <a:gd name="T19" fmla="*/ 43 h 2558"/>
              <a:gd name="T20" fmla="*/ 1962 w 2759"/>
              <a:gd name="T21" fmla="*/ 97 h 2558"/>
              <a:gd name="T22" fmla="*/ 2131 w 2759"/>
              <a:gd name="T23" fmla="*/ 168 h 2558"/>
              <a:gd name="T24" fmla="*/ 2285 w 2759"/>
              <a:gd name="T25" fmla="*/ 255 h 2558"/>
              <a:gd name="T26" fmla="*/ 2421 w 2759"/>
              <a:gd name="T27" fmla="*/ 357 h 2558"/>
              <a:gd name="T28" fmla="*/ 2536 w 2759"/>
              <a:gd name="T29" fmla="*/ 473 h 2558"/>
              <a:gd name="T30" fmla="*/ 2630 w 2759"/>
              <a:gd name="T31" fmla="*/ 600 h 2558"/>
              <a:gd name="T32" fmla="*/ 2700 w 2759"/>
              <a:gd name="T33" fmla="*/ 738 h 2558"/>
              <a:gd name="T34" fmla="*/ 2744 w 2759"/>
              <a:gd name="T35" fmla="*/ 884 h 2558"/>
              <a:gd name="T36" fmla="*/ 2759 w 2759"/>
              <a:gd name="T37" fmla="*/ 1038 h 2558"/>
              <a:gd name="T38" fmla="*/ 2744 w 2759"/>
              <a:gd name="T39" fmla="*/ 1191 h 2558"/>
              <a:gd name="T40" fmla="*/ 2700 w 2759"/>
              <a:gd name="T41" fmla="*/ 1338 h 2558"/>
              <a:gd name="T42" fmla="*/ 2630 w 2759"/>
              <a:gd name="T43" fmla="*/ 1476 h 2558"/>
              <a:gd name="T44" fmla="*/ 2536 w 2759"/>
              <a:gd name="T45" fmla="*/ 1604 h 2558"/>
              <a:gd name="T46" fmla="*/ 2421 w 2759"/>
              <a:gd name="T47" fmla="*/ 1720 h 2558"/>
              <a:gd name="T48" fmla="*/ 2285 w 2759"/>
              <a:gd name="T49" fmla="*/ 1822 h 2558"/>
              <a:gd name="T50" fmla="*/ 2131 w 2759"/>
              <a:gd name="T51" fmla="*/ 1909 h 2558"/>
              <a:gd name="T52" fmla="*/ 1962 w 2759"/>
              <a:gd name="T53" fmla="*/ 1980 h 2558"/>
              <a:gd name="T54" fmla="*/ 1778 w 2759"/>
              <a:gd name="T55" fmla="*/ 2032 h 2558"/>
              <a:gd name="T56" fmla="*/ 1584 w 2759"/>
              <a:gd name="T57" fmla="*/ 2066 h 2558"/>
              <a:gd name="T58" fmla="*/ 1379 w 2759"/>
              <a:gd name="T59" fmla="*/ 2077 h 2558"/>
              <a:gd name="T60" fmla="*/ 1221 w 2759"/>
              <a:gd name="T61" fmla="*/ 2068 h 2558"/>
              <a:gd name="T62" fmla="*/ 1067 w 2759"/>
              <a:gd name="T63" fmla="*/ 2045 h 2558"/>
              <a:gd name="T64" fmla="*/ 250 w 2759"/>
              <a:gd name="T65" fmla="*/ 2558 h 2558"/>
              <a:gd name="T66" fmla="*/ 518 w 2759"/>
              <a:gd name="T67" fmla="*/ 1847 h 2558"/>
              <a:gd name="T68" fmla="*/ 381 w 2759"/>
              <a:gd name="T69" fmla="*/ 1752 h 2558"/>
              <a:gd name="T70" fmla="*/ 261 w 2759"/>
              <a:gd name="T71" fmla="*/ 1644 h 2558"/>
              <a:gd name="T72" fmla="*/ 163 w 2759"/>
              <a:gd name="T73" fmla="*/ 1526 h 2558"/>
              <a:gd name="T74" fmla="*/ 85 w 2759"/>
              <a:gd name="T75" fmla="*/ 1396 h 2558"/>
              <a:gd name="T76" fmla="*/ 32 w 2759"/>
              <a:gd name="T77" fmla="*/ 1259 h 2558"/>
              <a:gd name="T78" fmla="*/ 3 w 2759"/>
              <a:gd name="T79" fmla="*/ 1113 h 2558"/>
              <a:gd name="T80" fmla="*/ 3 w 2759"/>
              <a:gd name="T81" fmla="*/ 960 h 2558"/>
              <a:gd name="T82" fmla="*/ 33 w 2759"/>
              <a:gd name="T83" fmla="*/ 810 h 2558"/>
              <a:gd name="T84" fmla="*/ 90 w 2759"/>
              <a:gd name="T85" fmla="*/ 668 h 2558"/>
              <a:gd name="T86" fmla="*/ 172 w 2759"/>
              <a:gd name="T87" fmla="*/ 535 h 2558"/>
              <a:gd name="T88" fmla="*/ 277 w 2759"/>
              <a:gd name="T89" fmla="*/ 413 h 2558"/>
              <a:gd name="T90" fmla="*/ 404 w 2759"/>
              <a:gd name="T91" fmla="*/ 304 h 2558"/>
              <a:gd name="T92" fmla="*/ 549 w 2759"/>
              <a:gd name="T93" fmla="*/ 208 h 2558"/>
              <a:gd name="T94" fmla="*/ 711 w 2759"/>
              <a:gd name="T95" fmla="*/ 129 h 2558"/>
              <a:gd name="T96" fmla="*/ 888 w 2759"/>
              <a:gd name="T97" fmla="*/ 68 h 2558"/>
              <a:gd name="T98" fmla="*/ 1077 w 2759"/>
              <a:gd name="T99" fmla="*/ 25 h 2558"/>
              <a:gd name="T100" fmla="*/ 1276 w 2759"/>
              <a:gd name="T101" fmla="*/ 3 h 25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2759" h="2558">
                <a:moveTo>
                  <a:pt x="1830" y="851"/>
                </a:moveTo>
                <a:lnTo>
                  <a:pt x="1830" y="1151"/>
                </a:lnTo>
                <a:lnTo>
                  <a:pt x="2122" y="1151"/>
                </a:lnTo>
                <a:lnTo>
                  <a:pt x="2122" y="851"/>
                </a:lnTo>
                <a:lnTo>
                  <a:pt x="1830" y="851"/>
                </a:lnTo>
                <a:close/>
                <a:moveTo>
                  <a:pt x="1243" y="851"/>
                </a:moveTo>
                <a:lnTo>
                  <a:pt x="1243" y="1151"/>
                </a:lnTo>
                <a:lnTo>
                  <a:pt x="1533" y="1151"/>
                </a:lnTo>
                <a:lnTo>
                  <a:pt x="1533" y="851"/>
                </a:lnTo>
                <a:lnTo>
                  <a:pt x="1243" y="851"/>
                </a:lnTo>
                <a:close/>
                <a:moveTo>
                  <a:pt x="655" y="851"/>
                </a:moveTo>
                <a:lnTo>
                  <a:pt x="655" y="1151"/>
                </a:lnTo>
                <a:lnTo>
                  <a:pt x="946" y="1151"/>
                </a:lnTo>
                <a:lnTo>
                  <a:pt x="946" y="851"/>
                </a:lnTo>
                <a:lnTo>
                  <a:pt x="655" y="851"/>
                </a:lnTo>
                <a:close/>
                <a:moveTo>
                  <a:pt x="1379" y="0"/>
                </a:moveTo>
                <a:lnTo>
                  <a:pt x="1483" y="3"/>
                </a:lnTo>
                <a:lnTo>
                  <a:pt x="1584" y="11"/>
                </a:lnTo>
                <a:lnTo>
                  <a:pt x="1682" y="25"/>
                </a:lnTo>
                <a:lnTo>
                  <a:pt x="1778" y="43"/>
                </a:lnTo>
                <a:lnTo>
                  <a:pt x="1871" y="68"/>
                </a:lnTo>
                <a:lnTo>
                  <a:pt x="1962" y="97"/>
                </a:lnTo>
                <a:lnTo>
                  <a:pt x="2048" y="129"/>
                </a:lnTo>
                <a:lnTo>
                  <a:pt x="2131" y="168"/>
                </a:lnTo>
                <a:lnTo>
                  <a:pt x="2209" y="208"/>
                </a:lnTo>
                <a:lnTo>
                  <a:pt x="2285" y="255"/>
                </a:lnTo>
                <a:lnTo>
                  <a:pt x="2355" y="304"/>
                </a:lnTo>
                <a:lnTo>
                  <a:pt x="2421" y="357"/>
                </a:lnTo>
                <a:lnTo>
                  <a:pt x="2481" y="413"/>
                </a:lnTo>
                <a:lnTo>
                  <a:pt x="2536" y="473"/>
                </a:lnTo>
                <a:lnTo>
                  <a:pt x="2586" y="535"/>
                </a:lnTo>
                <a:lnTo>
                  <a:pt x="2630" y="600"/>
                </a:lnTo>
                <a:lnTo>
                  <a:pt x="2668" y="668"/>
                </a:lnTo>
                <a:lnTo>
                  <a:pt x="2700" y="738"/>
                </a:lnTo>
                <a:lnTo>
                  <a:pt x="2725" y="810"/>
                </a:lnTo>
                <a:lnTo>
                  <a:pt x="2744" y="884"/>
                </a:lnTo>
                <a:lnTo>
                  <a:pt x="2754" y="960"/>
                </a:lnTo>
                <a:lnTo>
                  <a:pt x="2759" y="1038"/>
                </a:lnTo>
                <a:lnTo>
                  <a:pt x="2754" y="1116"/>
                </a:lnTo>
                <a:lnTo>
                  <a:pt x="2744" y="1191"/>
                </a:lnTo>
                <a:lnTo>
                  <a:pt x="2725" y="1266"/>
                </a:lnTo>
                <a:lnTo>
                  <a:pt x="2700" y="1338"/>
                </a:lnTo>
                <a:lnTo>
                  <a:pt x="2668" y="1409"/>
                </a:lnTo>
                <a:lnTo>
                  <a:pt x="2630" y="1476"/>
                </a:lnTo>
                <a:lnTo>
                  <a:pt x="2586" y="1541"/>
                </a:lnTo>
                <a:lnTo>
                  <a:pt x="2536" y="1604"/>
                </a:lnTo>
                <a:lnTo>
                  <a:pt x="2481" y="1663"/>
                </a:lnTo>
                <a:lnTo>
                  <a:pt x="2421" y="1720"/>
                </a:lnTo>
                <a:lnTo>
                  <a:pt x="2355" y="1772"/>
                </a:lnTo>
                <a:lnTo>
                  <a:pt x="2285" y="1822"/>
                </a:lnTo>
                <a:lnTo>
                  <a:pt x="2209" y="1867"/>
                </a:lnTo>
                <a:lnTo>
                  <a:pt x="2131" y="1909"/>
                </a:lnTo>
                <a:lnTo>
                  <a:pt x="2048" y="1948"/>
                </a:lnTo>
                <a:lnTo>
                  <a:pt x="1962" y="1980"/>
                </a:lnTo>
                <a:lnTo>
                  <a:pt x="1871" y="2009"/>
                </a:lnTo>
                <a:lnTo>
                  <a:pt x="1778" y="2032"/>
                </a:lnTo>
                <a:lnTo>
                  <a:pt x="1682" y="2052"/>
                </a:lnTo>
                <a:lnTo>
                  <a:pt x="1584" y="2066"/>
                </a:lnTo>
                <a:lnTo>
                  <a:pt x="1483" y="2074"/>
                </a:lnTo>
                <a:lnTo>
                  <a:pt x="1379" y="2077"/>
                </a:lnTo>
                <a:lnTo>
                  <a:pt x="1300" y="2074"/>
                </a:lnTo>
                <a:lnTo>
                  <a:pt x="1221" y="2068"/>
                </a:lnTo>
                <a:lnTo>
                  <a:pt x="1143" y="2059"/>
                </a:lnTo>
                <a:lnTo>
                  <a:pt x="1067" y="2045"/>
                </a:lnTo>
                <a:lnTo>
                  <a:pt x="993" y="2030"/>
                </a:lnTo>
                <a:lnTo>
                  <a:pt x="250" y="2558"/>
                </a:lnTo>
                <a:lnTo>
                  <a:pt x="592" y="1890"/>
                </a:lnTo>
                <a:lnTo>
                  <a:pt x="518" y="1847"/>
                </a:lnTo>
                <a:lnTo>
                  <a:pt x="447" y="1801"/>
                </a:lnTo>
                <a:lnTo>
                  <a:pt x="381" y="1752"/>
                </a:lnTo>
                <a:lnTo>
                  <a:pt x="319" y="1700"/>
                </a:lnTo>
                <a:lnTo>
                  <a:pt x="261" y="1644"/>
                </a:lnTo>
                <a:lnTo>
                  <a:pt x="209" y="1586"/>
                </a:lnTo>
                <a:lnTo>
                  <a:pt x="163" y="1526"/>
                </a:lnTo>
                <a:lnTo>
                  <a:pt x="121" y="1462"/>
                </a:lnTo>
                <a:lnTo>
                  <a:pt x="85" y="1396"/>
                </a:lnTo>
                <a:lnTo>
                  <a:pt x="55" y="1328"/>
                </a:lnTo>
                <a:lnTo>
                  <a:pt x="32" y="1259"/>
                </a:lnTo>
                <a:lnTo>
                  <a:pt x="14" y="1187"/>
                </a:lnTo>
                <a:lnTo>
                  <a:pt x="3" y="1113"/>
                </a:lnTo>
                <a:lnTo>
                  <a:pt x="0" y="1038"/>
                </a:lnTo>
                <a:lnTo>
                  <a:pt x="3" y="960"/>
                </a:lnTo>
                <a:lnTo>
                  <a:pt x="15" y="884"/>
                </a:lnTo>
                <a:lnTo>
                  <a:pt x="33" y="810"/>
                </a:lnTo>
                <a:lnTo>
                  <a:pt x="59" y="738"/>
                </a:lnTo>
                <a:lnTo>
                  <a:pt x="90" y="668"/>
                </a:lnTo>
                <a:lnTo>
                  <a:pt x="128" y="600"/>
                </a:lnTo>
                <a:lnTo>
                  <a:pt x="172" y="535"/>
                </a:lnTo>
                <a:lnTo>
                  <a:pt x="222" y="473"/>
                </a:lnTo>
                <a:lnTo>
                  <a:pt x="277" y="413"/>
                </a:lnTo>
                <a:lnTo>
                  <a:pt x="338" y="357"/>
                </a:lnTo>
                <a:lnTo>
                  <a:pt x="404" y="304"/>
                </a:lnTo>
                <a:lnTo>
                  <a:pt x="474" y="255"/>
                </a:lnTo>
                <a:lnTo>
                  <a:pt x="549" y="208"/>
                </a:lnTo>
                <a:lnTo>
                  <a:pt x="629" y="168"/>
                </a:lnTo>
                <a:lnTo>
                  <a:pt x="711" y="129"/>
                </a:lnTo>
                <a:lnTo>
                  <a:pt x="798" y="97"/>
                </a:lnTo>
                <a:lnTo>
                  <a:pt x="888" y="68"/>
                </a:lnTo>
                <a:lnTo>
                  <a:pt x="981" y="43"/>
                </a:lnTo>
                <a:lnTo>
                  <a:pt x="1077" y="25"/>
                </a:lnTo>
                <a:lnTo>
                  <a:pt x="1176" y="11"/>
                </a:lnTo>
                <a:lnTo>
                  <a:pt x="1276" y="3"/>
                </a:lnTo>
                <a:lnTo>
                  <a:pt x="1379" y="0"/>
                </a:lnTo>
                <a:close/>
              </a:path>
            </a:pathLst>
          </a:custGeom>
          <a:solidFill>
            <a:srgbClr val="F7C475"/>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a:solidFill>
                <a:prstClr val="black"/>
              </a:solidFill>
              <a:latin typeface="Georgia"/>
              <a:cs typeface="Arial" panose="020B0604020202020204" pitchFamily="34" charset="0"/>
            </a:endParaRPr>
          </a:p>
        </p:txBody>
      </p:sp>
      <p:sp>
        <p:nvSpPr>
          <p:cNvPr id="15" name="Freeform 18">
            <a:extLst>
              <a:ext uri="{FF2B5EF4-FFF2-40B4-BE49-F238E27FC236}">
                <a16:creationId xmlns:a16="http://schemas.microsoft.com/office/drawing/2014/main" id="{87772EAF-D513-9472-B872-5A7B64B000FE}"/>
              </a:ext>
            </a:extLst>
          </p:cNvPr>
          <p:cNvSpPr>
            <a:spLocks/>
          </p:cNvSpPr>
          <p:nvPr userDrawn="1"/>
        </p:nvSpPr>
        <p:spPr bwMode="auto">
          <a:xfrm rot="21039827">
            <a:off x="2207633" y="1946096"/>
            <a:ext cx="584715" cy="634720"/>
          </a:xfrm>
          <a:custGeom>
            <a:avLst/>
            <a:gdLst>
              <a:gd name="T0" fmla="*/ 1716 w 2331"/>
              <a:gd name="T1" fmla="*/ 35 h 2303"/>
              <a:gd name="T2" fmla="*/ 1866 w 2331"/>
              <a:gd name="T3" fmla="*/ 117 h 2303"/>
              <a:gd name="T4" fmla="*/ 1999 w 2331"/>
              <a:gd name="T5" fmla="*/ 214 h 2303"/>
              <a:gd name="T6" fmla="*/ 2113 w 2331"/>
              <a:gd name="T7" fmla="*/ 324 h 2303"/>
              <a:gd name="T8" fmla="*/ 2204 w 2331"/>
              <a:gd name="T9" fmla="*/ 446 h 2303"/>
              <a:gd name="T10" fmla="*/ 2273 w 2331"/>
              <a:gd name="T11" fmla="*/ 579 h 2303"/>
              <a:gd name="T12" fmla="*/ 2316 w 2331"/>
              <a:gd name="T13" fmla="*/ 719 h 2303"/>
              <a:gd name="T14" fmla="*/ 2331 w 2331"/>
              <a:gd name="T15" fmla="*/ 867 h 2303"/>
              <a:gd name="T16" fmla="*/ 2317 w 2331"/>
              <a:gd name="T17" fmla="*/ 1007 h 2303"/>
              <a:gd name="T18" fmla="*/ 2279 w 2331"/>
              <a:gd name="T19" fmla="*/ 1141 h 2303"/>
              <a:gd name="T20" fmla="*/ 2217 w 2331"/>
              <a:gd name="T21" fmla="*/ 1268 h 2303"/>
              <a:gd name="T22" fmla="*/ 2133 w 2331"/>
              <a:gd name="T23" fmla="*/ 1385 h 2303"/>
              <a:gd name="T24" fmla="*/ 2030 w 2331"/>
              <a:gd name="T25" fmla="*/ 1492 h 2303"/>
              <a:gd name="T26" fmla="*/ 1908 w 2331"/>
              <a:gd name="T27" fmla="*/ 1588 h 2303"/>
              <a:gd name="T28" fmla="*/ 1771 w 2331"/>
              <a:gd name="T29" fmla="*/ 1672 h 2303"/>
              <a:gd name="T30" fmla="*/ 1392 w 2331"/>
              <a:gd name="T31" fmla="*/ 1805 h 2303"/>
              <a:gd name="T32" fmla="*/ 1251 w 2331"/>
              <a:gd name="T33" fmla="*/ 1831 h 2303"/>
              <a:gd name="T34" fmla="*/ 1104 w 2331"/>
              <a:gd name="T35" fmla="*/ 1846 h 2303"/>
              <a:gd name="T36" fmla="*/ 924 w 2331"/>
              <a:gd name="T37" fmla="*/ 1845 h 2303"/>
              <a:gd name="T38" fmla="*/ 724 w 2331"/>
              <a:gd name="T39" fmla="*/ 1821 h 2303"/>
              <a:gd name="T40" fmla="*/ 536 w 2331"/>
              <a:gd name="T41" fmla="*/ 1775 h 2303"/>
              <a:gd name="T42" fmla="*/ 361 w 2331"/>
              <a:gd name="T43" fmla="*/ 1709 h 2303"/>
              <a:gd name="T44" fmla="*/ 202 w 2331"/>
              <a:gd name="T45" fmla="*/ 1624 h 2303"/>
              <a:gd name="T46" fmla="*/ 63 w 2331"/>
              <a:gd name="T47" fmla="*/ 1524 h 2303"/>
              <a:gd name="T48" fmla="*/ 17 w 2331"/>
              <a:gd name="T49" fmla="*/ 1469 h 2303"/>
              <a:gd name="T50" fmla="*/ 144 w 2331"/>
              <a:gd name="T51" fmla="*/ 1468 h 2303"/>
              <a:gd name="T52" fmla="*/ 363 w 2331"/>
              <a:gd name="T53" fmla="*/ 1445 h 2303"/>
              <a:gd name="T54" fmla="*/ 569 w 2331"/>
              <a:gd name="T55" fmla="*/ 1402 h 2303"/>
              <a:gd name="T56" fmla="*/ 765 w 2331"/>
              <a:gd name="T57" fmla="*/ 1341 h 2303"/>
              <a:gd name="T58" fmla="*/ 946 w 2331"/>
              <a:gd name="T59" fmla="*/ 1261 h 2303"/>
              <a:gd name="T60" fmla="*/ 1112 w 2331"/>
              <a:gd name="T61" fmla="*/ 1164 h 2303"/>
              <a:gd name="T62" fmla="*/ 1259 w 2331"/>
              <a:gd name="T63" fmla="*/ 1053 h 2303"/>
              <a:gd name="T64" fmla="*/ 1387 w 2331"/>
              <a:gd name="T65" fmla="*/ 928 h 2303"/>
              <a:gd name="T66" fmla="*/ 1493 w 2331"/>
              <a:gd name="T67" fmla="*/ 791 h 2303"/>
              <a:gd name="T68" fmla="*/ 1576 w 2331"/>
              <a:gd name="T69" fmla="*/ 644 h 2303"/>
              <a:gd name="T70" fmla="*/ 1633 w 2331"/>
              <a:gd name="T71" fmla="*/ 488 h 2303"/>
              <a:gd name="T72" fmla="*/ 1663 w 2331"/>
              <a:gd name="T73" fmla="*/ 324 h 2303"/>
              <a:gd name="T74" fmla="*/ 1664 w 2331"/>
              <a:gd name="T75" fmla="*/ 178 h 2303"/>
              <a:gd name="T76" fmla="*/ 1648 w 2331"/>
              <a:gd name="T77" fmla="*/ 58 h 23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2331" h="2303">
                <a:moveTo>
                  <a:pt x="1634" y="0"/>
                </a:moveTo>
                <a:lnTo>
                  <a:pt x="1716" y="35"/>
                </a:lnTo>
                <a:lnTo>
                  <a:pt x="1793" y="73"/>
                </a:lnTo>
                <a:lnTo>
                  <a:pt x="1866" y="117"/>
                </a:lnTo>
                <a:lnTo>
                  <a:pt x="1935" y="164"/>
                </a:lnTo>
                <a:lnTo>
                  <a:pt x="1999" y="214"/>
                </a:lnTo>
                <a:lnTo>
                  <a:pt x="2058" y="267"/>
                </a:lnTo>
                <a:lnTo>
                  <a:pt x="2113" y="324"/>
                </a:lnTo>
                <a:lnTo>
                  <a:pt x="2161" y="385"/>
                </a:lnTo>
                <a:lnTo>
                  <a:pt x="2204" y="446"/>
                </a:lnTo>
                <a:lnTo>
                  <a:pt x="2242" y="511"/>
                </a:lnTo>
                <a:lnTo>
                  <a:pt x="2273" y="579"/>
                </a:lnTo>
                <a:lnTo>
                  <a:pt x="2298" y="648"/>
                </a:lnTo>
                <a:lnTo>
                  <a:pt x="2316" y="719"/>
                </a:lnTo>
                <a:lnTo>
                  <a:pt x="2326" y="792"/>
                </a:lnTo>
                <a:lnTo>
                  <a:pt x="2331" y="867"/>
                </a:lnTo>
                <a:lnTo>
                  <a:pt x="2328" y="938"/>
                </a:lnTo>
                <a:lnTo>
                  <a:pt x="2317" y="1007"/>
                </a:lnTo>
                <a:lnTo>
                  <a:pt x="2302" y="1075"/>
                </a:lnTo>
                <a:lnTo>
                  <a:pt x="2279" y="1141"/>
                </a:lnTo>
                <a:lnTo>
                  <a:pt x="2251" y="1206"/>
                </a:lnTo>
                <a:lnTo>
                  <a:pt x="2217" y="1268"/>
                </a:lnTo>
                <a:lnTo>
                  <a:pt x="2177" y="1328"/>
                </a:lnTo>
                <a:lnTo>
                  <a:pt x="2133" y="1385"/>
                </a:lnTo>
                <a:lnTo>
                  <a:pt x="2083" y="1440"/>
                </a:lnTo>
                <a:lnTo>
                  <a:pt x="2030" y="1492"/>
                </a:lnTo>
                <a:lnTo>
                  <a:pt x="1971" y="1542"/>
                </a:lnTo>
                <a:lnTo>
                  <a:pt x="1908" y="1588"/>
                </a:lnTo>
                <a:lnTo>
                  <a:pt x="1841" y="1631"/>
                </a:lnTo>
                <a:lnTo>
                  <a:pt x="1771" y="1672"/>
                </a:lnTo>
                <a:lnTo>
                  <a:pt x="2095" y="2303"/>
                </a:lnTo>
                <a:lnTo>
                  <a:pt x="1392" y="1805"/>
                </a:lnTo>
                <a:lnTo>
                  <a:pt x="1322" y="1818"/>
                </a:lnTo>
                <a:lnTo>
                  <a:pt x="1251" y="1831"/>
                </a:lnTo>
                <a:lnTo>
                  <a:pt x="1178" y="1841"/>
                </a:lnTo>
                <a:lnTo>
                  <a:pt x="1104" y="1846"/>
                </a:lnTo>
                <a:lnTo>
                  <a:pt x="1028" y="1848"/>
                </a:lnTo>
                <a:lnTo>
                  <a:pt x="924" y="1845"/>
                </a:lnTo>
                <a:lnTo>
                  <a:pt x="824" y="1836"/>
                </a:lnTo>
                <a:lnTo>
                  <a:pt x="724" y="1821"/>
                </a:lnTo>
                <a:lnTo>
                  <a:pt x="628" y="1801"/>
                </a:lnTo>
                <a:lnTo>
                  <a:pt x="536" y="1775"/>
                </a:lnTo>
                <a:lnTo>
                  <a:pt x="446" y="1745"/>
                </a:lnTo>
                <a:lnTo>
                  <a:pt x="361" y="1709"/>
                </a:lnTo>
                <a:lnTo>
                  <a:pt x="280" y="1670"/>
                </a:lnTo>
                <a:lnTo>
                  <a:pt x="202" y="1624"/>
                </a:lnTo>
                <a:lnTo>
                  <a:pt x="130" y="1577"/>
                </a:lnTo>
                <a:lnTo>
                  <a:pt x="63" y="1524"/>
                </a:lnTo>
                <a:lnTo>
                  <a:pt x="0" y="1468"/>
                </a:lnTo>
                <a:lnTo>
                  <a:pt x="17" y="1469"/>
                </a:lnTo>
                <a:lnTo>
                  <a:pt x="34" y="1471"/>
                </a:lnTo>
                <a:lnTo>
                  <a:pt x="144" y="1468"/>
                </a:lnTo>
                <a:lnTo>
                  <a:pt x="255" y="1459"/>
                </a:lnTo>
                <a:lnTo>
                  <a:pt x="363" y="1445"/>
                </a:lnTo>
                <a:lnTo>
                  <a:pt x="468" y="1427"/>
                </a:lnTo>
                <a:lnTo>
                  <a:pt x="569" y="1402"/>
                </a:lnTo>
                <a:lnTo>
                  <a:pt x="669" y="1373"/>
                </a:lnTo>
                <a:lnTo>
                  <a:pt x="765" y="1341"/>
                </a:lnTo>
                <a:lnTo>
                  <a:pt x="858" y="1303"/>
                </a:lnTo>
                <a:lnTo>
                  <a:pt x="946" y="1261"/>
                </a:lnTo>
                <a:lnTo>
                  <a:pt x="1031" y="1214"/>
                </a:lnTo>
                <a:lnTo>
                  <a:pt x="1112" y="1164"/>
                </a:lnTo>
                <a:lnTo>
                  <a:pt x="1188" y="1110"/>
                </a:lnTo>
                <a:lnTo>
                  <a:pt x="1259" y="1053"/>
                </a:lnTo>
                <a:lnTo>
                  <a:pt x="1326" y="992"/>
                </a:lnTo>
                <a:lnTo>
                  <a:pt x="1387" y="928"/>
                </a:lnTo>
                <a:lnTo>
                  <a:pt x="1443" y="861"/>
                </a:lnTo>
                <a:lnTo>
                  <a:pt x="1493" y="791"/>
                </a:lnTo>
                <a:lnTo>
                  <a:pt x="1538" y="719"/>
                </a:lnTo>
                <a:lnTo>
                  <a:pt x="1576" y="644"/>
                </a:lnTo>
                <a:lnTo>
                  <a:pt x="1607" y="567"/>
                </a:lnTo>
                <a:lnTo>
                  <a:pt x="1633" y="488"/>
                </a:lnTo>
                <a:lnTo>
                  <a:pt x="1651" y="407"/>
                </a:lnTo>
                <a:lnTo>
                  <a:pt x="1663" y="324"/>
                </a:lnTo>
                <a:lnTo>
                  <a:pt x="1666" y="239"/>
                </a:lnTo>
                <a:lnTo>
                  <a:pt x="1664" y="178"/>
                </a:lnTo>
                <a:lnTo>
                  <a:pt x="1658" y="117"/>
                </a:lnTo>
                <a:lnTo>
                  <a:pt x="1648" y="58"/>
                </a:lnTo>
                <a:lnTo>
                  <a:pt x="1634" y="0"/>
                </a:lnTo>
                <a:close/>
              </a:path>
            </a:pathLst>
          </a:custGeom>
          <a:solidFill>
            <a:srgbClr val="F19D19"/>
          </a:solidFill>
          <a:ln w="0">
            <a:noFill/>
            <a:prstDash val="solid"/>
            <a:round/>
            <a:headEnd/>
            <a:tailEnd/>
          </a:ln>
        </p:spPr>
        <p:txBody>
          <a:bodyPr vert="horz" wrap="square" lIns="121920" tIns="60960" rIns="121920" bIns="60960" numCol="1" anchor="t" anchorCtr="0" compatLnSpc="1">
            <a:prstTxWarp prst="textNoShape">
              <a:avLst/>
            </a:prstTxWarp>
          </a:bodyPr>
          <a:lstStyle/>
          <a:p>
            <a:pPr defTabSz="1219170">
              <a:defRPr/>
            </a:pPr>
            <a:endParaRPr lang="en-US" sz="2400" dirty="0">
              <a:solidFill>
                <a:prstClr val="black"/>
              </a:solidFill>
              <a:latin typeface="Georgia"/>
              <a:cs typeface="Arial" panose="020B0604020202020204" pitchFamily="34" charset="0"/>
            </a:endParaRP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2 min</a:t>
            </a:r>
            <a:endParaRPr lang="fr-FR" dirty="0"/>
          </a:p>
        </p:txBody>
      </p:sp>
    </p:spTree>
    <p:extLst>
      <p:ext uri="{BB962C8B-B14F-4D97-AF65-F5344CB8AC3E}">
        <p14:creationId xmlns:p14="http://schemas.microsoft.com/office/powerpoint/2010/main" val="34360870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Slide Contrôle des cahier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16464" y="2131992"/>
            <a:ext cx="5985399" cy="1701300"/>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4400" b="1" kern="0" dirty="0">
                <a:solidFill>
                  <a:srgbClr val="F19D19"/>
                </a:solidFill>
                <a:latin typeface="Calibri" panose="020F0502020204030204" pitchFamily="34" charset="0"/>
                <a:cs typeface="Calibri" panose="020F0502020204030204" pitchFamily="34" charset="0"/>
              </a:rPr>
              <a:t>Contrôle des cahiers et correction des devoirs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3" name="Image 11" descr="Une image contenant Visage humain, personne, habits, dessin&#10;&#10;Le contenu généré par l’IA peut être incorrect.">
            <a:extLst>
              <a:ext uri="{FF2B5EF4-FFF2-40B4-BE49-F238E27FC236}">
                <a16:creationId xmlns:a16="http://schemas.microsoft.com/office/drawing/2014/main" id="{566E1B4D-074A-EFA3-17EB-A3834A0427C3}"/>
              </a:ext>
            </a:extLst>
          </p:cNvPr>
          <p:cNvPicPr>
            <a:picLocks noChangeAspect="1"/>
          </p:cNvPicPr>
          <p:nvPr userDrawn="1"/>
        </p:nvPicPr>
        <p:blipFill>
          <a:blip r:embed="rId2"/>
          <a:stretch>
            <a:fillRect/>
          </a:stretch>
        </p:blipFill>
        <p:spPr>
          <a:xfrm>
            <a:off x="289743" y="1746941"/>
            <a:ext cx="3766659" cy="3766659"/>
          </a:xfrm>
          <a:prstGeom prst="rect">
            <a:avLst/>
          </a:prstGeom>
        </p:spPr>
      </p:pic>
    </p:spTree>
    <p:extLst>
      <p:ext uri="{BB962C8B-B14F-4D97-AF65-F5344CB8AC3E}">
        <p14:creationId xmlns:p14="http://schemas.microsoft.com/office/powerpoint/2010/main" val="33557549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Activation des prérequis">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25419" y="1840616"/>
            <a:ext cx="5985399" cy="2087944"/>
          </a:xfrm>
          <a:prstGeom prst="rect">
            <a:avLst/>
          </a:prstGeom>
          <a:noFill/>
          <a:ln cap="flat">
            <a:noFill/>
          </a:ln>
        </p:spPr>
        <p:txBody>
          <a:bodyPr vert="horz" wrap="square" lIns="0" tIns="0" rIns="0" bIns="0" anchor="t" anchorCtr="1" compatLnSpc="1">
            <a:spAutoFit/>
          </a:bodyPr>
          <a:lstStyle/>
          <a:p>
            <a:pPr algn="ctr" defTabSz="1219170">
              <a:lnSpc>
                <a:spcPct val="131218"/>
              </a:lnSpc>
              <a:defRPr sz="1800" b="0" i="0" u="none" strike="noStrike" kern="0" cap="none" spc="0" baseline="0">
                <a:solidFill>
                  <a:srgbClr val="000000"/>
                </a:solidFill>
                <a:uFillTx/>
              </a:defRPr>
            </a:pPr>
            <a:r>
              <a:rPr lang="fr-FR" sz="5400" b="1" kern="0" dirty="0">
                <a:solidFill>
                  <a:srgbClr val="F19D19"/>
                </a:solidFill>
                <a:latin typeface="Calibri" panose="020F0502020204030204" pitchFamily="34" charset="0"/>
                <a:cs typeface="Calibri" panose="020F0502020204030204" pitchFamily="34" charset="0"/>
              </a:rPr>
              <a:t>Activation des prérequis</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pic>
        <p:nvPicPr>
          <p:cNvPr id="2" name="Image 2">
            <a:extLst>
              <a:ext uri="{FF2B5EF4-FFF2-40B4-BE49-F238E27FC236}">
                <a16:creationId xmlns:a16="http://schemas.microsoft.com/office/drawing/2014/main" id="{1801F4AF-8932-E23F-A90D-D75E958CBA2A}"/>
              </a:ext>
            </a:extLst>
          </p:cNvPr>
          <p:cNvPicPr>
            <a:picLocks noChangeAspect="1"/>
          </p:cNvPicPr>
          <p:nvPr userDrawn="1"/>
        </p:nvPicPr>
        <p:blipFill>
          <a:blip r:embed="rId2"/>
          <a:stretch>
            <a:fillRect/>
          </a:stretch>
        </p:blipFill>
        <p:spPr>
          <a:xfrm>
            <a:off x="399616" y="1583362"/>
            <a:ext cx="3843765" cy="3843765"/>
          </a:xfrm>
          <a:prstGeom prst="rect">
            <a:avLst/>
          </a:prstGeom>
        </p:spPr>
      </p:pic>
    </p:spTree>
    <p:extLst>
      <p:ext uri="{BB962C8B-B14F-4D97-AF65-F5344CB8AC3E}">
        <p14:creationId xmlns:p14="http://schemas.microsoft.com/office/powerpoint/2010/main" val="3019199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Ouver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9280651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Synthèse des prérequi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Synthèse des prérequis</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5264150"/>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une synthèse des prérequis</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820773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éclaration de l’objectif">
    <p:spTree>
      <p:nvGrpSpPr>
        <p:cNvPr id="1" name=""/>
        <p:cNvGrpSpPr/>
        <p:nvPr/>
      </p:nvGrpSpPr>
      <p:grpSpPr>
        <a:xfrm>
          <a:off x="0" y="0"/>
          <a:ext cx="0" cy="0"/>
          <a:chOff x="0" y="0"/>
          <a:chExt cx="0" cy="0"/>
        </a:xfrm>
      </p:grpSpPr>
      <p:grpSp>
        <p:nvGrpSpPr>
          <p:cNvPr id="6" name="Group 14">
            <a:extLst>
              <a:ext uri="{FF2B5EF4-FFF2-40B4-BE49-F238E27FC236}">
                <a16:creationId xmlns:a16="http://schemas.microsoft.com/office/drawing/2014/main" id="{D4A94119-B9E6-E96A-A12B-529FE16C84B8}"/>
              </a:ext>
            </a:extLst>
          </p:cNvPr>
          <p:cNvGrpSpPr/>
          <p:nvPr userDrawn="1"/>
        </p:nvGrpSpPr>
        <p:grpSpPr>
          <a:xfrm>
            <a:off x="4855028" y="1394568"/>
            <a:ext cx="6212869" cy="3873929"/>
            <a:chOff x="1641585" y="1048972"/>
            <a:chExt cx="5867403" cy="3260732"/>
          </a:xfrm>
        </p:grpSpPr>
        <p:sp>
          <p:nvSpPr>
            <p:cNvPr id="7" name="Rectangle : coins arrondis 10">
              <a:extLst>
                <a:ext uri="{FF2B5EF4-FFF2-40B4-BE49-F238E27FC236}">
                  <a16:creationId xmlns:a16="http://schemas.microsoft.com/office/drawing/2014/main" id="{5CE73ED6-57DB-F035-9995-7C9C196424C6}"/>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solidFill>
            <a:ln cap="flat">
              <a:solidFill>
                <a:srgbClr val="F19D19"/>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8" name="Rectangle 18">
              <a:extLst>
                <a:ext uri="{FF2B5EF4-FFF2-40B4-BE49-F238E27FC236}">
                  <a16:creationId xmlns:a16="http://schemas.microsoft.com/office/drawing/2014/main" id="{82B6DACF-280D-2756-60C8-F5BD1A351F6E}"/>
                </a:ext>
              </a:extLst>
            </p:cNvPr>
            <p:cNvSpPr/>
            <p:nvPr/>
          </p:nvSpPr>
          <p:spPr>
            <a:xfrm>
              <a:off x="1715066" y="1103461"/>
              <a:ext cx="5717724" cy="3124203"/>
            </a:xfrm>
            <a:prstGeom prst="rect">
              <a:avLst/>
            </a:prstGeom>
            <a:solidFill>
              <a:srgbClr val="F19D19"/>
            </a:solidFill>
            <a:ln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9" name="Rectangle 19">
              <a:extLst>
                <a:ext uri="{FF2B5EF4-FFF2-40B4-BE49-F238E27FC236}">
                  <a16:creationId xmlns:a16="http://schemas.microsoft.com/office/drawing/2014/main" id="{813EFAA7-27D8-3E75-F51C-10815A95BDC3}"/>
                </a:ext>
              </a:extLst>
            </p:cNvPr>
            <p:cNvSpPr/>
            <p:nvPr/>
          </p:nvSpPr>
          <p:spPr>
            <a:xfrm>
              <a:off x="1802501" y="1179667"/>
              <a:ext cx="5542845" cy="2971800"/>
            </a:xfrm>
            <a:prstGeom prst="rect">
              <a:avLst/>
            </a:prstGeom>
            <a:solidFill>
              <a:srgbClr val="FFFFFF"/>
            </a:solidFill>
            <a:ln cap="flat">
              <a:solidFill>
                <a:srgbClr val="F19D19"/>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0" name="Rectangle 21">
            <a:extLst>
              <a:ext uri="{FF2B5EF4-FFF2-40B4-BE49-F238E27FC236}">
                <a16:creationId xmlns:a16="http://schemas.microsoft.com/office/drawing/2014/main" id="{79E76426-95CC-886B-3398-5674B9F770C7}"/>
              </a:ext>
            </a:extLst>
          </p:cNvPr>
          <p:cNvSpPr/>
          <p:nvPr userDrawn="1"/>
        </p:nvSpPr>
        <p:spPr>
          <a:xfrm>
            <a:off x="4389349" y="1736952"/>
            <a:ext cx="1156184" cy="512421"/>
          </a:xfrm>
          <a:prstGeom prst="rect">
            <a:avLst/>
          </a:prstGeom>
          <a:solidFill>
            <a:srgbClr val="F19D19"/>
          </a:solidFill>
          <a:ln w="25402" cap="flat">
            <a:solidFill>
              <a:srgbClr val="F19D19"/>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1" name="Rectangle 23">
            <a:extLst>
              <a:ext uri="{FF2B5EF4-FFF2-40B4-BE49-F238E27FC236}">
                <a16:creationId xmlns:a16="http://schemas.microsoft.com/office/drawing/2014/main" id="{949F60C0-596E-DBC1-59EA-DBFEB47614CA}"/>
              </a:ext>
            </a:extLst>
          </p:cNvPr>
          <p:cNvSpPr/>
          <p:nvPr userDrawn="1"/>
        </p:nvSpPr>
        <p:spPr>
          <a:xfrm>
            <a:off x="4469041" y="1746942"/>
            <a:ext cx="1052999" cy="492443"/>
          </a:xfrm>
          <a:prstGeom prst="rect">
            <a:avLst/>
          </a:prstGeom>
          <a:solidFill>
            <a:srgbClr val="F19D19"/>
          </a:solidFill>
          <a:ln cap="flat">
            <a:solidFill>
              <a:srgbClr val="F19D19"/>
            </a:solidFill>
            <a:prstDash val="solid"/>
          </a:ln>
        </p:spPr>
        <p:txBody>
          <a:bodyPr vert="horz" wrap="square" lIns="121920" tIns="60960" rIns="121920" bIns="60960" anchor="t" anchorCtr="0" compatLnSpc="1">
            <a:spAutoFit/>
          </a:bodyPr>
          <a:lstStyle/>
          <a:p>
            <a:pPr algn="ctr" defTabSz="914377">
              <a:defRPr sz="1800" b="0" i="0" u="none" strike="noStrike" kern="0" cap="none" spc="0" baseline="0">
                <a:solidFill>
                  <a:srgbClr val="000000"/>
                </a:solidFill>
                <a:uFillTx/>
              </a:defRPr>
            </a:pPr>
            <a:r>
              <a:rPr lang="en-US" sz="2400" b="1" dirty="0">
                <a:solidFill>
                  <a:srgbClr val="FFFFFF"/>
                </a:solidFill>
                <a:latin typeface="Arial"/>
                <a:cs typeface="Arial"/>
              </a:rPr>
              <a:t>O</a:t>
            </a:r>
            <a:endParaRPr lang="fr-FR" sz="2400" b="1" dirty="0">
              <a:solidFill>
                <a:srgbClr val="FFFFFF"/>
              </a:solidFill>
              <a:latin typeface="Arial"/>
              <a:cs typeface="Arial"/>
            </a:endParaRPr>
          </a:p>
        </p:txBody>
      </p:sp>
      <p:sp>
        <p:nvSpPr>
          <p:cNvPr id="12" name="TextBox 6">
            <a:extLst>
              <a:ext uri="{FF2B5EF4-FFF2-40B4-BE49-F238E27FC236}">
                <a16:creationId xmlns:a16="http://schemas.microsoft.com/office/drawing/2014/main" id="{A1B1C0D5-A55C-F91A-DCEA-4CA80F728291}"/>
              </a:ext>
            </a:extLst>
          </p:cNvPr>
          <p:cNvSpPr txBox="1"/>
          <p:nvPr userDrawn="1"/>
        </p:nvSpPr>
        <p:spPr>
          <a:xfrm>
            <a:off x="5001813" y="2239385"/>
            <a:ext cx="5985399" cy="1701300"/>
          </a:xfrm>
          <a:prstGeom prst="rect">
            <a:avLst/>
          </a:prstGeom>
          <a:noFill/>
          <a:ln cap="flat">
            <a:noFill/>
          </a:ln>
        </p:spPr>
        <p:txBody>
          <a:bodyPr vert="horz" wrap="square" lIns="0" tIns="0" rIns="0" bIns="0" anchor="t" anchorCtr="1" compatLnSpc="1">
            <a:spAutoFit/>
          </a:bodyPr>
          <a:lstStyle/>
          <a:p>
            <a:pPr marL="0" marR="0" lvl="0" indent="0" algn="ctr" defTabSz="1219170" rtl="0" eaLnBrk="1" fontAlgn="auto" latinLnBrk="0" hangingPunct="1">
              <a:lnSpc>
                <a:spcPct val="131218"/>
              </a:lnSpc>
              <a:spcBef>
                <a:spcPts val="0"/>
              </a:spcBef>
              <a:spcAft>
                <a:spcPts val="0"/>
              </a:spcAft>
              <a:buClrTx/>
              <a:buSzTx/>
              <a:buFontTx/>
              <a:buNone/>
              <a:tabLst/>
              <a:defRPr sz="1800" b="0" i="0" u="none" strike="noStrike" kern="0" cap="none" spc="0" baseline="0">
                <a:solidFill>
                  <a:srgbClr val="000000"/>
                </a:solidFill>
                <a:uFillTx/>
              </a:defRPr>
            </a:pP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Déclaration de l’objectif </a:t>
            </a:r>
            <a:b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br>
            <a:r>
              <a:rPr lang="fr-FR" sz="4400" b="1" i="0" u="none" strike="noStrike" kern="0" cap="none" spc="0" baseline="0" dirty="0">
                <a:solidFill>
                  <a:srgbClr val="F19D19"/>
                </a:solidFill>
                <a:uFillTx/>
                <a:latin typeface="Calibri" panose="020F0502020204030204" pitchFamily="34" charset="0"/>
                <a:ea typeface="+mn-ea"/>
                <a:cs typeface="Calibri" panose="020F0502020204030204" pitchFamily="34" charset="0"/>
              </a:rPr>
              <a:t>de la séance</a:t>
            </a:r>
          </a:p>
        </p:txBody>
      </p:sp>
      <p:sp>
        <p:nvSpPr>
          <p:cNvPr id="18" name="Text Placeholder 17">
            <a:extLst>
              <a:ext uri="{FF2B5EF4-FFF2-40B4-BE49-F238E27FC236}">
                <a16:creationId xmlns:a16="http://schemas.microsoft.com/office/drawing/2014/main" id="{DE715A8F-9B73-5888-A762-BC0CAF8C0C46}"/>
              </a:ext>
            </a:extLst>
          </p:cNvPr>
          <p:cNvSpPr>
            <a:spLocks noGrp="1"/>
          </p:cNvSpPr>
          <p:nvPr>
            <p:ph type="body" sz="quarter" idx="10" hasCustomPrompt="1"/>
          </p:nvPr>
        </p:nvSpPr>
        <p:spPr>
          <a:xfrm>
            <a:off x="5025419" y="4219335"/>
            <a:ext cx="5869201" cy="418862"/>
          </a:xfrm>
        </p:spPr>
        <p:txBody>
          <a:bodyPr>
            <a:noAutofit/>
          </a:bodyPr>
          <a:lstStyle>
            <a:lvl1pPr algn="ctr">
              <a:buNone/>
              <a:defRPr sz="2000" i="1">
                <a:solidFill>
                  <a:srgbClr val="7F7F7F"/>
                </a:solidFill>
                <a:latin typeface="Calibri" panose="020F0502020204030204" pitchFamily="34" charset="0"/>
                <a:cs typeface="Calibri" panose="020F0502020204030204" pitchFamily="34" charset="0"/>
              </a:defRPr>
            </a:lvl1pPr>
            <a:lvl2pPr>
              <a:buNone/>
              <a:defRPr sz="2000" i="1">
                <a:latin typeface="Calibri" panose="020F0502020204030204" pitchFamily="34" charset="0"/>
                <a:cs typeface="Calibri" panose="020F0502020204030204" pitchFamily="34" charset="0"/>
              </a:defRPr>
            </a:lvl2pPr>
            <a:lvl3pPr>
              <a:buNone/>
              <a:defRPr sz="2000" i="1">
                <a:latin typeface="Calibri" panose="020F0502020204030204" pitchFamily="34" charset="0"/>
                <a:cs typeface="Calibri" panose="020F0502020204030204" pitchFamily="34" charset="0"/>
              </a:defRPr>
            </a:lvl3pPr>
            <a:lvl4pPr>
              <a:buNone/>
              <a:defRPr sz="2000" i="1">
                <a:latin typeface="Calibri" panose="020F0502020204030204" pitchFamily="34" charset="0"/>
                <a:cs typeface="Calibri" panose="020F0502020204030204" pitchFamily="34" charset="0"/>
              </a:defRPr>
            </a:lvl4pPr>
            <a:lvl5pPr>
              <a:buNone/>
              <a:defRPr sz="2000" i="1">
                <a:latin typeface="Calibri" panose="020F0502020204030204" pitchFamily="34" charset="0"/>
                <a:cs typeface="Calibri" panose="020F0502020204030204" pitchFamily="34" charset="0"/>
              </a:defRPr>
            </a:lvl5pPr>
          </a:lstStyle>
          <a:p>
            <a:pPr lvl="0"/>
            <a:r>
              <a:rPr lang="en-US" dirty="0"/>
              <a:t>3 min</a:t>
            </a:r>
            <a:endParaRPr lang="fr-FR" dirty="0"/>
          </a:p>
        </p:txBody>
      </p:sp>
      <p:grpSp>
        <p:nvGrpSpPr>
          <p:cNvPr id="3" name="Groupe 1">
            <a:extLst>
              <a:ext uri="{FF2B5EF4-FFF2-40B4-BE49-F238E27FC236}">
                <a16:creationId xmlns:a16="http://schemas.microsoft.com/office/drawing/2014/main" id="{2DE31D31-74FF-5927-3B7C-DF53EAFFDF93}"/>
              </a:ext>
            </a:extLst>
          </p:cNvPr>
          <p:cNvGrpSpPr/>
          <p:nvPr userDrawn="1"/>
        </p:nvGrpSpPr>
        <p:grpSpPr>
          <a:xfrm>
            <a:off x="1204787" y="2139690"/>
            <a:ext cx="2432604" cy="2689799"/>
            <a:chOff x="1169970" y="1521517"/>
            <a:chExt cx="2675209" cy="2958054"/>
          </a:xfrm>
        </p:grpSpPr>
        <p:pic>
          <p:nvPicPr>
            <p:cNvPr id="4" name="Picture 1">
              <a:extLst>
                <a:ext uri="{FF2B5EF4-FFF2-40B4-BE49-F238E27FC236}">
                  <a16:creationId xmlns:a16="http://schemas.microsoft.com/office/drawing/2014/main" id="{A64A780A-A595-A463-4E76-42D8AE0D8680}"/>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1169970" y="1804362"/>
              <a:ext cx="2675209" cy="2675209"/>
            </a:xfrm>
            <a:prstGeom prst="rect">
              <a:avLst/>
            </a:prstGeom>
          </p:spPr>
        </p:pic>
        <p:pic>
          <p:nvPicPr>
            <p:cNvPr id="5" name="Google Shape;1205;p11">
              <a:extLst>
                <a:ext uri="{FF2B5EF4-FFF2-40B4-BE49-F238E27FC236}">
                  <a16:creationId xmlns:a16="http://schemas.microsoft.com/office/drawing/2014/main" id="{CEECF5B1-A983-36B2-1E0A-1DE0AB11762A}"/>
                </a:ext>
              </a:extLst>
            </p:cNvPr>
            <p:cNvPicPr preferRelativeResize="0"/>
            <p:nvPr/>
          </p:nvPicPr>
          <p:blipFill rotWithShape="1">
            <a:blip r:embed="rId4">
              <a:alphaModFix/>
            </a:blip>
            <a:srcRect/>
            <a:stretch/>
          </p:blipFill>
          <p:spPr>
            <a:xfrm>
              <a:off x="2671488" y="1521517"/>
              <a:ext cx="1173691" cy="1173691"/>
            </a:xfrm>
            <a:prstGeom prst="rect">
              <a:avLst/>
            </a:prstGeom>
            <a:noFill/>
            <a:ln>
              <a:noFill/>
            </a:ln>
          </p:spPr>
        </p:pic>
      </p:grpSp>
    </p:spTree>
    <p:extLst>
      <p:ext uri="{BB962C8B-B14F-4D97-AF65-F5344CB8AC3E}">
        <p14:creationId xmlns:p14="http://schemas.microsoft.com/office/powerpoint/2010/main" val="1774736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Modelage">
    <p:bg>
      <p:bgPr>
        <a:gradFill flip="none" rotWithShape="1">
          <a:gsLst>
            <a:gs pos="0">
              <a:schemeClr val="bg1"/>
            </a:gs>
            <a:gs pos="71000">
              <a:schemeClr val="bg1"/>
            </a:gs>
            <a:gs pos="85000">
              <a:srgbClr val="FF0000"/>
            </a:gs>
            <a:gs pos="100000">
              <a:srgbClr val="C00000"/>
            </a:gs>
          </a:gsLst>
          <a:path path="shape">
            <a:fillToRect l="50000" t="50000" r="50000" b="50000"/>
          </a:path>
          <a:tileRect/>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D9C82A8D-28C0-EB5E-3709-AF311F8D01CD}"/>
              </a:ext>
            </a:extLst>
          </p:cNvPr>
          <p:cNvGrpSpPr/>
          <p:nvPr userDrawn="1"/>
        </p:nvGrpSpPr>
        <p:grpSpPr>
          <a:xfrm>
            <a:off x="812158" y="829917"/>
            <a:ext cx="10567685" cy="5198169"/>
            <a:chOff x="2184400" y="1402025"/>
            <a:chExt cx="7823200" cy="4942038"/>
          </a:xfrm>
        </p:grpSpPr>
        <p:sp>
          <p:nvSpPr>
            <p:cNvPr id="7" name="Rectangle : coins arrondis 10">
              <a:extLst>
                <a:ext uri="{FF2B5EF4-FFF2-40B4-BE49-F238E27FC236}">
                  <a16:creationId xmlns:a16="http://schemas.microsoft.com/office/drawing/2014/main" id="{3F189926-0EF4-AA79-2B18-4601E9F8A8FE}"/>
                </a:ext>
              </a:extLst>
            </p:cNvPr>
            <p:cNvSpPr/>
            <p:nvPr/>
          </p:nvSpPr>
          <p:spPr>
            <a:xfrm>
              <a:off x="2184400" y="1402025"/>
              <a:ext cx="7823200" cy="4942038"/>
            </a:xfrm>
            <a:prstGeom prst="roundRect">
              <a:avLst>
                <a:gd name="adj" fmla="val 2665"/>
              </a:avLst>
            </a:prstGeom>
            <a:solidFill>
              <a:srgbClr val="C00000"/>
            </a:solidFill>
            <a:ln>
              <a:solidFill>
                <a:srgbClr val="C0000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75D9E3C6-7F1C-98B2-DE3E-BEA5903BEC4E}"/>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p:txBody>
        </p:sp>
      </p:grpSp>
      <p:sp>
        <p:nvSpPr>
          <p:cNvPr id="10" name="Oval 9">
            <a:extLst>
              <a:ext uri="{FF2B5EF4-FFF2-40B4-BE49-F238E27FC236}">
                <a16:creationId xmlns:a16="http://schemas.microsoft.com/office/drawing/2014/main" id="{275B312E-EE1D-91E7-D2A4-94C6C58C9E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sp>
        <p:nvSpPr>
          <p:cNvPr id="12" name="ZoneTexte 12">
            <a:extLst>
              <a:ext uri="{FF2B5EF4-FFF2-40B4-BE49-F238E27FC236}">
                <a16:creationId xmlns:a16="http://schemas.microsoft.com/office/drawing/2014/main" id="{928CA9CB-1960-5BE9-8BA5-06D197E76037}"/>
              </a:ext>
            </a:extLst>
          </p:cNvPr>
          <p:cNvSpPr txBox="1"/>
          <p:nvPr userDrawn="1"/>
        </p:nvSpPr>
        <p:spPr>
          <a:xfrm>
            <a:off x="2858328" y="3954018"/>
            <a:ext cx="6097656" cy="769441"/>
          </a:xfrm>
          <a:prstGeom prst="rect">
            <a:avLst/>
          </a:prstGeom>
          <a:noFill/>
        </p:spPr>
        <p:txBody>
          <a:bodyPr wrap="square">
            <a:spAutoFit/>
          </a:bodyPr>
          <a:lstStyle/>
          <a:p>
            <a:pPr algn="ctr" defTabSz="457189">
              <a:defRPr/>
            </a:pPr>
            <a:r>
              <a:rPr lang="fr-FR" sz="4400" b="1" dirty="0">
                <a:solidFill>
                  <a:srgbClr val="C00000"/>
                </a:solidFill>
                <a:latin typeface="Calibri" panose="020F0502020204030204"/>
              </a:rPr>
              <a:t>Modelage</a:t>
            </a:r>
          </a:p>
        </p:txBody>
      </p:sp>
      <p:pic>
        <p:nvPicPr>
          <p:cNvPr id="13" name="Image 5">
            <a:extLst>
              <a:ext uri="{FF2B5EF4-FFF2-40B4-BE49-F238E27FC236}">
                <a16:creationId xmlns:a16="http://schemas.microsoft.com/office/drawing/2014/main" id="{8F67DF80-3377-88C2-8858-2773AE1645FA}"/>
              </a:ext>
            </a:extLst>
          </p:cNvPr>
          <p:cNvPicPr>
            <a:picLocks noChangeAspect="1"/>
          </p:cNvPicPr>
          <p:nvPr userDrawn="1"/>
        </p:nvPicPr>
        <p:blipFill>
          <a:blip r:embed="rId3"/>
          <a:stretch>
            <a:fillRect/>
          </a:stretch>
        </p:blipFill>
        <p:spPr>
          <a:xfrm>
            <a:off x="4344253" y="1192462"/>
            <a:ext cx="3503492" cy="2545921"/>
          </a:xfrm>
          <a:prstGeom prst="rect">
            <a:avLst/>
          </a:prstGeom>
        </p:spPr>
      </p:pic>
      <p:grpSp>
        <p:nvGrpSpPr>
          <p:cNvPr id="14" name="Groupe 9">
            <a:extLst>
              <a:ext uri="{FF2B5EF4-FFF2-40B4-BE49-F238E27FC236}">
                <a16:creationId xmlns:a16="http://schemas.microsoft.com/office/drawing/2014/main" id="{7D66805A-4845-FD80-804A-C183910E655C}"/>
              </a:ext>
            </a:extLst>
          </p:cNvPr>
          <p:cNvGrpSpPr/>
          <p:nvPr userDrawn="1"/>
        </p:nvGrpSpPr>
        <p:grpSpPr>
          <a:xfrm>
            <a:off x="5759801" y="1145404"/>
            <a:ext cx="591112" cy="561273"/>
            <a:chOff x="277892" y="2322046"/>
            <a:chExt cx="828656" cy="786827"/>
          </a:xfrm>
        </p:grpSpPr>
        <p:sp>
          <p:nvSpPr>
            <p:cNvPr id="15" name="Freeform 2">
              <a:extLst>
                <a:ext uri="{FF2B5EF4-FFF2-40B4-BE49-F238E27FC236}">
                  <a16:creationId xmlns:a16="http://schemas.microsoft.com/office/drawing/2014/main" id="{E2D83DE9-3B8E-3EA6-79DA-4EDDD8844EC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a:p>
          </p:txBody>
        </p:sp>
        <p:sp>
          <p:nvSpPr>
            <p:cNvPr id="16" name="Freeform 4">
              <a:extLst>
                <a:ext uri="{FF2B5EF4-FFF2-40B4-BE49-F238E27FC236}">
                  <a16:creationId xmlns:a16="http://schemas.microsoft.com/office/drawing/2014/main" id="{02566BFB-6FF0-C108-1D4D-9FEF91C910F7}"/>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a:p>
          </p:txBody>
        </p:sp>
      </p:grpSp>
      <p:sp>
        <p:nvSpPr>
          <p:cNvPr id="17" name="Text Placeholder 23">
            <a:extLst>
              <a:ext uri="{FF2B5EF4-FFF2-40B4-BE49-F238E27FC236}">
                <a16:creationId xmlns:a16="http://schemas.microsoft.com/office/drawing/2014/main" id="{F11AACC7-6BBA-FB2F-ED06-97D2C944B07B}"/>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10 min</a:t>
            </a:r>
            <a:endParaRPr lang="fr-FR" dirty="0"/>
          </a:p>
        </p:txBody>
      </p:sp>
    </p:spTree>
    <p:extLst>
      <p:ext uri="{BB962C8B-B14F-4D97-AF65-F5344CB8AC3E}">
        <p14:creationId xmlns:p14="http://schemas.microsoft.com/office/powerpoint/2010/main" val="269812116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ratique collective">
    <p:bg>
      <p:bgPr>
        <a:gradFill>
          <a:gsLst>
            <a:gs pos="100000">
              <a:schemeClr val="accent4">
                <a:lumMod val="0"/>
                <a:lumOff val="100000"/>
              </a:schemeClr>
            </a:gs>
            <a:gs pos="21000">
              <a:schemeClr val="accent4">
                <a:lumMod val="0"/>
                <a:lumOff val="100000"/>
              </a:schemeClr>
            </a:gs>
            <a:gs pos="41000">
              <a:srgbClr val="1D6FA9"/>
            </a:gs>
          </a:gsLst>
          <a:path path="circle">
            <a:fillToRect l="50000" t="-80000" r="50000" b="18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F818CB3E-F584-78E1-8764-EFFBC0C304CB}"/>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40E721E3-A192-7DDF-411F-CD6F3A7CBB52}"/>
                </a:ext>
              </a:extLst>
            </p:cNvPr>
            <p:cNvSpPr/>
            <p:nvPr/>
          </p:nvSpPr>
          <p:spPr>
            <a:xfrm>
              <a:off x="2184400" y="1402025"/>
              <a:ext cx="7823200" cy="4942038"/>
            </a:xfrm>
            <a:prstGeom prst="roundRect">
              <a:avLst>
                <a:gd name="adj" fmla="val 2665"/>
              </a:avLst>
            </a:prstGeom>
            <a:solidFill>
              <a:srgbClr val="0F9ED5"/>
            </a:solidFill>
            <a:ln>
              <a:solidFill>
                <a:srgbClr val="0F9ED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970F1763-EFA5-6D9D-B9D5-3013F318A333}"/>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5600" b="1" dirty="0">
                <a:solidFill>
                  <a:prstClr val="black"/>
                </a:solidFill>
                <a:latin typeface="Calibri" panose="020F0502020204030204"/>
              </a:endParaRPr>
            </a:p>
            <a:p>
              <a:pPr algn="ctr" defTabSz="457189">
                <a:defRPr/>
              </a:pPr>
              <a:r>
                <a:rPr lang="fr-FR" sz="4400" b="1" dirty="0">
                  <a:solidFill>
                    <a:srgbClr val="0F9ED5"/>
                  </a:solidFill>
                  <a:latin typeface="Calibri" panose="020F0502020204030204"/>
                </a:rPr>
                <a:t>Pratique guidée collective</a:t>
              </a:r>
            </a:p>
          </p:txBody>
        </p:sp>
      </p:grpSp>
      <p:sp>
        <p:nvSpPr>
          <p:cNvPr id="10" name="Oval 9">
            <a:extLst>
              <a:ext uri="{FF2B5EF4-FFF2-40B4-BE49-F238E27FC236}">
                <a16:creationId xmlns:a16="http://schemas.microsoft.com/office/drawing/2014/main" id="{62ED4730-5EB5-C846-AAF0-FA87753C74CD}"/>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
            <a:extLst>
              <a:ext uri="{FF2B5EF4-FFF2-40B4-BE49-F238E27FC236}">
                <a16:creationId xmlns:a16="http://schemas.microsoft.com/office/drawing/2014/main" id="{79E6CAA1-6560-6DE7-7F6D-A94F7B9BA8E5}"/>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4004" b="98047" l="98" r="98633">
                        <a14:foregroundMark x1="83398" y1="13477" x2="90234" y2="89453"/>
                      </a14:backgroundRemoval>
                    </a14:imgEffect>
                  </a14:imgLayer>
                </a14:imgProps>
              </a:ext>
              <a:ext uri="{28A0092B-C50C-407E-A947-70E740481C1C}">
                <a14:useLocalDpi xmlns:a14="http://schemas.microsoft.com/office/drawing/2010/main" val="0"/>
              </a:ext>
            </a:extLst>
          </a:blip>
          <a:stretch>
            <a:fillRect/>
          </a:stretch>
        </p:blipFill>
        <p:spPr>
          <a:xfrm>
            <a:off x="4992506" y="1398207"/>
            <a:ext cx="2206989" cy="2206989"/>
          </a:xfrm>
          <a:prstGeom prst="rect">
            <a:avLst/>
          </a:prstGeom>
        </p:spPr>
      </p:pic>
      <p:sp>
        <p:nvSpPr>
          <p:cNvPr id="13" name="Text Placeholder 23">
            <a:extLst>
              <a:ext uri="{FF2B5EF4-FFF2-40B4-BE49-F238E27FC236}">
                <a16:creationId xmlns:a16="http://schemas.microsoft.com/office/drawing/2014/main" id="{A6DA47B5-A346-C69B-BDB7-D323D5643890}"/>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38034744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Pratique en binôme">
    <p:bg>
      <p:bgPr>
        <a:gradFill>
          <a:gsLst>
            <a:gs pos="8000">
              <a:srgbClr val="16537F"/>
            </a:gs>
            <a:gs pos="100000">
              <a:srgbClr val="16537F"/>
            </a:gs>
            <a:gs pos="39000">
              <a:schemeClr val="accent4">
                <a:lumMod val="0"/>
                <a:lumOff val="100000"/>
              </a:schemeClr>
            </a:gs>
            <a:gs pos="73000">
              <a:srgbClr val="16537F"/>
            </a:gs>
          </a:gsLst>
          <a:path path="circl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3D8193AB-FB1F-142E-2002-6FE9DEB2BFD0}"/>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364162B8-DB3E-A677-B3B0-423DFF0BE754}"/>
                </a:ext>
              </a:extLst>
            </p:cNvPr>
            <p:cNvSpPr/>
            <p:nvPr/>
          </p:nvSpPr>
          <p:spPr>
            <a:xfrm>
              <a:off x="2184400" y="1402025"/>
              <a:ext cx="7823200" cy="4942038"/>
            </a:xfrm>
            <a:prstGeom prst="roundRect">
              <a:avLst>
                <a:gd name="adj" fmla="val 2665"/>
              </a:avLst>
            </a:prstGeom>
            <a:solidFill>
              <a:srgbClr val="0070C0"/>
            </a:solidFill>
            <a:ln>
              <a:solidFill>
                <a:srgbClr val="0070C0"/>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F2A46882-096C-691E-AA66-E1636863F4D9}"/>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endParaRPr>
            </a:p>
            <a:p>
              <a:pPr algn="ctr" defTabSz="457189">
                <a:defRPr/>
              </a:pPr>
              <a:endParaRPr lang="fr-FR" sz="4400" b="1" dirty="0">
                <a:solidFill>
                  <a:srgbClr val="0070C0"/>
                </a:solidFill>
                <a:latin typeface="Calibri" panose="020F0502020204030204"/>
              </a:endParaRPr>
            </a:p>
            <a:p>
              <a:pPr algn="ctr" defTabSz="457189">
                <a:defRPr/>
              </a:pPr>
              <a:r>
                <a:rPr lang="fr-FR" sz="4400" b="1" dirty="0">
                  <a:solidFill>
                    <a:srgbClr val="0070C0"/>
                  </a:solidFill>
                  <a:latin typeface="Calibri" panose="020F0502020204030204"/>
                </a:rPr>
                <a:t>Pratique en binôme</a:t>
              </a:r>
            </a:p>
          </p:txBody>
        </p:sp>
      </p:grpSp>
      <p:sp>
        <p:nvSpPr>
          <p:cNvPr id="10" name="Oval 9">
            <a:extLst>
              <a:ext uri="{FF2B5EF4-FFF2-40B4-BE49-F238E27FC236}">
                <a16:creationId xmlns:a16="http://schemas.microsoft.com/office/drawing/2014/main" id="{979E02AC-1272-F890-A1D4-24BE30689B03}"/>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BC77F27D-3D28-E243-22FE-1AF96E5D0956}"/>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711" b="96094" l="1465" r="99219">
                        <a14:foregroundMark x1="25977" y1="7813" x2="51270" y2="18555"/>
                        <a14:foregroundMark x1="28809" y1="22070" x2="28125" y2="23438"/>
                      </a14:backgroundRemoval>
                    </a14:imgEffect>
                  </a14:imgLayer>
                </a14:imgProps>
              </a:ext>
              <a:ext uri="{28A0092B-C50C-407E-A947-70E740481C1C}">
                <a14:useLocalDpi xmlns:a14="http://schemas.microsoft.com/office/drawing/2010/main" val="0"/>
              </a:ext>
            </a:extLst>
          </a:blip>
          <a:stretch>
            <a:fillRect/>
          </a:stretch>
        </p:blipFill>
        <p:spPr>
          <a:xfrm>
            <a:off x="4959577" y="1244095"/>
            <a:ext cx="2494771" cy="2494771"/>
          </a:xfrm>
          <a:prstGeom prst="rect">
            <a:avLst/>
          </a:prstGeom>
        </p:spPr>
      </p:pic>
      <p:sp>
        <p:nvSpPr>
          <p:cNvPr id="13" name="Text Placeholder 23">
            <a:extLst>
              <a:ext uri="{FF2B5EF4-FFF2-40B4-BE49-F238E27FC236}">
                <a16:creationId xmlns:a16="http://schemas.microsoft.com/office/drawing/2014/main" id="{FE9A70FA-56D5-E562-AB92-2D1AAFB7722F}"/>
              </a:ext>
            </a:extLst>
          </p:cNvPr>
          <p:cNvSpPr>
            <a:spLocks noGrp="1"/>
          </p:cNvSpPr>
          <p:nvPr>
            <p:ph type="body" sz="quarter" idx="10" hasCustomPrompt="1"/>
          </p:nvPr>
        </p:nvSpPr>
        <p:spPr>
          <a:xfrm>
            <a:off x="8799191" y="5236960"/>
            <a:ext cx="148634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15 min</a:t>
            </a:r>
            <a:endParaRPr lang="fr-FR" dirty="0"/>
          </a:p>
        </p:txBody>
      </p:sp>
    </p:spTree>
    <p:extLst>
      <p:ext uri="{BB962C8B-B14F-4D97-AF65-F5344CB8AC3E}">
        <p14:creationId xmlns:p14="http://schemas.microsoft.com/office/powerpoint/2010/main" val="308108497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exercice à travailler">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3607061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rrection de l'exercic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
        <p:nvSpPr>
          <p:cNvPr id="4" name="Espace réservé du contenu 12">
            <a:extLst>
              <a:ext uri="{FF2B5EF4-FFF2-40B4-BE49-F238E27FC236}">
                <a16:creationId xmlns:a16="http://schemas.microsoft.com/office/drawing/2014/main" id="{DAF3345B-F972-61D2-B05E-3D1433CCAC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Correction de l'exercice</a:t>
            </a:r>
          </a:p>
        </p:txBody>
      </p:sp>
      <p:sp>
        <p:nvSpPr>
          <p:cNvPr id="5" name="Text Placeholder 2">
            <a:extLst>
              <a:ext uri="{FF2B5EF4-FFF2-40B4-BE49-F238E27FC236}">
                <a16:creationId xmlns:a16="http://schemas.microsoft.com/office/drawing/2014/main" id="{C8A755D0-1152-1698-AF19-075EF3D3A017}"/>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8181594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ratique autonome">
    <p:bg>
      <p:bgPr>
        <a:gradFill>
          <a:gsLst>
            <a:gs pos="74000">
              <a:schemeClr val="accent2">
                <a:lumMod val="0"/>
                <a:lumOff val="100000"/>
              </a:schemeClr>
            </a:gs>
            <a:gs pos="2000">
              <a:srgbClr val="8BC145"/>
            </a:gs>
            <a:gs pos="91000">
              <a:srgbClr val="8BC145"/>
            </a:gs>
          </a:gsLst>
          <a:path path="shape">
            <a:fillToRect l="50000" t="50000" r="50000" b="50000"/>
          </a:path>
        </a:gradFill>
        <a:effectLst/>
      </p:bgPr>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56B7B771-D9E6-7703-B664-984A50A9B632}"/>
              </a:ext>
            </a:extLst>
          </p:cNvPr>
          <p:cNvGrpSpPr/>
          <p:nvPr userDrawn="1"/>
        </p:nvGrpSpPr>
        <p:grpSpPr>
          <a:xfrm>
            <a:off x="812159" y="829917"/>
            <a:ext cx="10567685" cy="5198169"/>
            <a:chOff x="2184400" y="1402025"/>
            <a:chExt cx="7823200" cy="4942038"/>
          </a:xfrm>
        </p:grpSpPr>
        <p:sp>
          <p:nvSpPr>
            <p:cNvPr id="7" name="Rectangle : coins arrondis 10">
              <a:extLst>
                <a:ext uri="{FF2B5EF4-FFF2-40B4-BE49-F238E27FC236}">
                  <a16:creationId xmlns:a16="http://schemas.microsoft.com/office/drawing/2014/main" id="{0593496A-7222-9DC4-B8A3-41363F57615D}"/>
                </a:ext>
              </a:extLst>
            </p:cNvPr>
            <p:cNvSpPr/>
            <p:nvPr/>
          </p:nvSpPr>
          <p:spPr>
            <a:xfrm>
              <a:off x="2184400" y="1402025"/>
              <a:ext cx="7823200" cy="4942038"/>
            </a:xfrm>
            <a:prstGeom prst="roundRect">
              <a:avLst>
                <a:gd name="adj" fmla="val 2665"/>
              </a:avLst>
            </a:prstGeom>
            <a:solidFill>
              <a:srgbClr val="8BC145"/>
            </a:solidFill>
            <a:ln>
              <a:solidFill>
                <a:srgbClr val="8BC145"/>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endParaRPr>
            </a:p>
          </p:txBody>
        </p:sp>
        <p:sp>
          <p:nvSpPr>
            <p:cNvPr id="8" name="Rectangle 7">
              <a:extLst>
                <a:ext uri="{FF2B5EF4-FFF2-40B4-BE49-F238E27FC236}">
                  <a16:creationId xmlns:a16="http://schemas.microsoft.com/office/drawing/2014/main" id="{600DE2B5-C21D-C983-F082-F6DB19AA8B57}"/>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4000" b="1" dirty="0">
                <a:solidFill>
                  <a:prstClr val="black"/>
                </a:solidFill>
                <a:latin typeface="Calibri" panose="020F0502020204030204"/>
              </a:endParaRPr>
            </a:p>
            <a:p>
              <a:pPr algn="ctr" defTabSz="457189">
                <a:defRPr/>
              </a:pPr>
              <a:endParaRPr lang="fr-FR" sz="4000" b="1" dirty="0">
                <a:solidFill>
                  <a:prstClr val="black"/>
                </a:solidFill>
                <a:latin typeface="Calibri" panose="020F0502020204030204"/>
              </a:endParaRPr>
            </a:p>
            <a:p>
              <a:pPr algn="ctr" defTabSz="457189">
                <a:defRPr/>
              </a:pPr>
              <a:r>
                <a:rPr lang="fr-FR" sz="4400" b="1" dirty="0">
                  <a:solidFill>
                    <a:srgbClr val="8BC145"/>
                  </a:solidFill>
                  <a:latin typeface="Calibri" panose="020F0502020204030204"/>
                </a:rPr>
                <a:t>Pratique autonome</a:t>
              </a:r>
            </a:p>
          </p:txBody>
        </p:sp>
      </p:grpSp>
      <p:sp>
        <p:nvSpPr>
          <p:cNvPr id="10" name="Oval 9">
            <a:extLst>
              <a:ext uri="{FF2B5EF4-FFF2-40B4-BE49-F238E27FC236}">
                <a16:creationId xmlns:a16="http://schemas.microsoft.com/office/drawing/2014/main" id="{874E8214-1EA9-2524-0E0A-6BE86BDF2C26}"/>
              </a:ext>
            </a:extLst>
          </p:cNvPr>
          <p:cNvSpPr/>
          <p:nvPr/>
        </p:nvSpPr>
        <p:spPr>
          <a:xfrm>
            <a:off x="10366088" y="5002108"/>
            <a:ext cx="649878" cy="649879"/>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endParaRPr>
          </a:p>
        </p:txBody>
      </p:sp>
      <p:pic>
        <p:nvPicPr>
          <p:cNvPr id="12" name="Picture 11">
            <a:extLst>
              <a:ext uri="{FF2B5EF4-FFF2-40B4-BE49-F238E27FC236}">
                <a16:creationId xmlns:a16="http://schemas.microsoft.com/office/drawing/2014/main" id="{0922D62D-2CC4-E988-BDFA-75264CC07681}"/>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3418" b="100000" l="684" r="89844"/>
                    </a14:imgEffect>
                  </a14:imgLayer>
                </a14:imgProps>
              </a:ext>
              <a:ext uri="{28A0092B-C50C-407E-A947-70E740481C1C}">
                <a14:useLocalDpi xmlns:a14="http://schemas.microsoft.com/office/drawing/2010/main" val="0"/>
              </a:ext>
            </a:extLst>
          </a:blip>
          <a:stretch>
            <a:fillRect/>
          </a:stretch>
        </p:blipFill>
        <p:spPr>
          <a:xfrm>
            <a:off x="4960599" y="1158197"/>
            <a:ext cx="2270803" cy="2270803"/>
          </a:xfrm>
          <a:prstGeom prst="rect">
            <a:avLst/>
          </a:prstGeom>
        </p:spPr>
      </p:pic>
      <p:sp>
        <p:nvSpPr>
          <p:cNvPr id="13" name="Text Placeholder 23">
            <a:extLst>
              <a:ext uri="{FF2B5EF4-FFF2-40B4-BE49-F238E27FC236}">
                <a16:creationId xmlns:a16="http://schemas.microsoft.com/office/drawing/2014/main" id="{450EC0AC-AE50-353B-FC81-2F80EE9A46B9}"/>
              </a:ext>
            </a:extLst>
          </p:cNvPr>
          <p:cNvSpPr>
            <a:spLocks noGrp="1"/>
          </p:cNvSpPr>
          <p:nvPr>
            <p:ph type="body" sz="quarter" idx="10" hasCustomPrompt="1"/>
          </p:nvPr>
        </p:nvSpPr>
        <p:spPr>
          <a:xfrm>
            <a:off x="9143533" y="5148686"/>
            <a:ext cx="1324651"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7 min</a:t>
            </a:r>
            <a:endParaRPr lang="fr-FR" dirty="0"/>
          </a:p>
        </p:txBody>
      </p:sp>
    </p:spTree>
    <p:extLst>
      <p:ext uri="{BB962C8B-B14F-4D97-AF65-F5344CB8AC3E}">
        <p14:creationId xmlns:p14="http://schemas.microsoft.com/office/powerpoint/2010/main" val="22142786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1_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
        <p:nvSpPr>
          <p:cNvPr id="2" name="Espace réservé du contenu 12">
            <a:extLst>
              <a:ext uri="{FF2B5EF4-FFF2-40B4-BE49-F238E27FC236}">
                <a16:creationId xmlns:a16="http://schemas.microsoft.com/office/drawing/2014/main" id="{9DD1B16D-1996-B134-78C1-F1BCCE89F2A7}"/>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l'exercice à travailler ou capture d’écran du livret</a:t>
            </a:r>
          </a:p>
        </p:txBody>
      </p:sp>
      <p:sp>
        <p:nvSpPr>
          <p:cNvPr id="3" name="Text Placeholder 2">
            <a:extLst>
              <a:ext uri="{FF2B5EF4-FFF2-40B4-BE49-F238E27FC236}">
                <a16:creationId xmlns:a16="http://schemas.microsoft.com/office/drawing/2014/main" id="{F761AB2B-C65C-FE07-DA69-7E8AF9FA4443}"/>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41289260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lôture de la séance">
    <p:bg>
      <p:bgPr>
        <a:gradFill flip="none" rotWithShape="1">
          <a:gsLst>
            <a:gs pos="0">
              <a:srgbClr val="F19D19"/>
            </a:gs>
            <a:gs pos="3000">
              <a:schemeClr val="bg1"/>
            </a:gs>
            <a:gs pos="94000">
              <a:srgbClr val="F19D19"/>
            </a:gs>
          </a:gsLst>
          <a:path path="circle">
            <a:fillToRect l="50000" t="50000" r="50000" b="50000"/>
          </a:path>
          <a:tileRect/>
        </a:grad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5B36071C-69BD-8B52-E223-853887477D5C}"/>
              </a:ext>
            </a:extLst>
          </p:cNvPr>
          <p:cNvGrpSpPr/>
          <p:nvPr userDrawn="1"/>
        </p:nvGrpSpPr>
        <p:grpSpPr>
          <a:xfrm>
            <a:off x="812158" y="844906"/>
            <a:ext cx="10567685" cy="5198169"/>
            <a:chOff x="2184399" y="1402024"/>
            <a:chExt cx="7823200" cy="4942038"/>
          </a:xfrm>
        </p:grpSpPr>
        <p:sp>
          <p:nvSpPr>
            <p:cNvPr id="3" name="Rectangle : coins arrondis 10">
              <a:extLst>
                <a:ext uri="{FF2B5EF4-FFF2-40B4-BE49-F238E27FC236}">
                  <a16:creationId xmlns:a16="http://schemas.microsoft.com/office/drawing/2014/main" id="{30E84589-2A8B-6DA5-BD19-35EAD8086FB3}"/>
                </a:ext>
              </a:extLst>
            </p:cNvPr>
            <p:cNvSpPr/>
            <p:nvPr/>
          </p:nvSpPr>
          <p:spPr>
            <a:xfrm>
              <a:off x="2184399" y="1402024"/>
              <a:ext cx="7823200" cy="4942038"/>
            </a:xfrm>
            <a:prstGeom prst="roundRect">
              <a:avLst>
                <a:gd name="adj" fmla="val 2665"/>
              </a:avLst>
            </a:prstGeom>
            <a:solidFill>
              <a:srgbClr val="F19D19"/>
            </a:solidFill>
            <a:ln>
              <a:solidFill>
                <a:srgbClr val="F19D19"/>
              </a:solidFill>
            </a:ln>
            <a:effectLst>
              <a:outerShdw blurRad="63500" sx="102000" sy="102000" algn="ctr" rotWithShape="0">
                <a:prstClr val="black">
                  <a:alpha val="7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457189">
                <a:defRPr/>
              </a:pPr>
              <a:endParaRPr lang="fr-FR" sz="1200" dirty="0">
                <a:solidFill>
                  <a:prstClr val="white"/>
                </a:solidFill>
                <a:latin typeface="Calibri" panose="020F0502020204030204"/>
                <a:sym typeface="Arial"/>
              </a:endParaRPr>
            </a:p>
          </p:txBody>
        </p:sp>
        <p:sp>
          <p:nvSpPr>
            <p:cNvPr id="6" name="Rectangle 5">
              <a:extLst>
                <a:ext uri="{FF2B5EF4-FFF2-40B4-BE49-F238E27FC236}">
                  <a16:creationId xmlns:a16="http://schemas.microsoft.com/office/drawing/2014/main" id="{355DB502-9EC4-94FE-09A9-2932EC699550}"/>
                </a:ext>
              </a:extLst>
            </p:cNvPr>
            <p:cNvSpPr/>
            <p:nvPr/>
          </p:nvSpPr>
          <p:spPr>
            <a:xfrm>
              <a:off x="2284185" y="1499313"/>
              <a:ext cx="7623629" cy="47474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defTabSz="457189">
                <a:defRPr/>
              </a:pPr>
              <a:endParaRPr lang="fr-FR" sz="5600" b="1" dirty="0">
                <a:solidFill>
                  <a:prstClr val="black"/>
                </a:solidFill>
                <a:latin typeface="Calibri" panose="020F0502020204030204"/>
                <a:sym typeface="Arial"/>
              </a:endParaRPr>
            </a:p>
          </p:txBody>
        </p:sp>
      </p:grpSp>
      <p:sp>
        <p:nvSpPr>
          <p:cNvPr id="8" name="Oval 7">
            <a:extLst>
              <a:ext uri="{FF2B5EF4-FFF2-40B4-BE49-F238E27FC236}">
                <a16:creationId xmlns:a16="http://schemas.microsoft.com/office/drawing/2014/main" id="{70E61D70-E72A-6F05-21DF-0092CA22ECB1}"/>
              </a:ext>
            </a:extLst>
          </p:cNvPr>
          <p:cNvSpPr/>
          <p:nvPr/>
        </p:nvSpPr>
        <p:spPr>
          <a:xfrm>
            <a:off x="10285532" y="4917801"/>
            <a:ext cx="936370" cy="936371"/>
          </a:xfrm>
          <a:prstGeom prst="ellipse">
            <a:avLst/>
          </a:prstGeom>
          <a:blipFill>
            <a:blip r:embed="rId2"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defRPr/>
            </a:pPr>
            <a:endParaRPr lang="fr-FR" sz="1200" dirty="0">
              <a:solidFill>
                <a:prstClr val="white">
                  <a:hueOff val="0"/>
                  <a:satOff val="0"/>
                  <a:lumOff val="0"/>
                  <a:alphaOff val="0"/>
                </a:prstClr>
              </a:solidFill>
              <a:latin typeface="Calibri" panose="020F0502020204030204"/>
              <a:sym typeface="Arial"/>
            </a:endParaRPr>
          </a:p>
        </p:txBody>
      </p:sp>
      <p:sp>
        <p:nvSpPr>
          <p:cNvPr id="10" name="ZoneTexte 4">
            <a:extLst>
              <a:ext uri="{FF2B5EF4-FFF2-40B4-BE49-F238E27FC236}">
                <a16:creationId xmlns:a16="http://schemas.microsoft.com/office/drawing/2014/main" id="{12A4C6F5-3FFF-2B1F-31AC-921674941D10}"/>
              </a:ext>
            </a:extLst>
          </p:cNvPr>
          <p:cNvSpPr txBox="1"/>
          <p:nvPr userDrawn="1"/>
        </p:nvSpPr>
        <p:spPr>
          <a:xfrm>
            <a:off x="946951" y="3651380"/>
            <a:ext cx="10298101" cy="769441"/>
          </a:xfrm>
          <a:prstGeom prst="rect">
            <a:avLst/>
          </a:prstGeom>
          <a:noFill/>
        </p:spPr>
        <p:txBody>
          <a:bodyPr wrap="square">
            <a:spAutoFit/>
          </a:bodyPr>
          <a:lstStyle/>
          <a:p>
            <a:pPr algn="ctr" defTabSz="457189">
              <a:defRPr/>
            </a:pPr>
            <a:r>
              <a:rPr lang="fr-FR" sz="4400" b="1" dirty="0">
                <a:solidFill>
                  <a:srgbClr val="F19D19"/>
                </a:solidFill>
                <a:latin typeface="Calibri" panose="020F0502020204030204"/>
                <a:cs typeface="Arial"/>
                <a:sym typeface="Arial"/>
              </a:rPr>
              <a:t>Clôture de la séance</a:t>
            </a:r>
          </a:p>
        </p:txBody>
      </p:sp>
      <p:pic>
        <p:nvPicPr>
          <p:cNvPr id="14" name="Picture 18">
            <a:extLst>
              <a:ext uri="{FF2B5EF4-FFF2-40B4-BE49-F238E27FC236}">
                <a16:creationId xmlns:a16="http://schemas.microsoft.com/office/drawing/2014/main" id="{D5A0386F-993C-99A4-372C-F8760E58AB30}"/>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4973623" y="1310778"/>
            <a:ext cx="2096135" cy="2158333"/>
          </a:xfrm>
          <a:prstGeom prst="rect">
            <a:avLst/>
          </a:prstGeom>
        </p:spPr>
      </p:pic>
      <p:sp>
        <p:nvSpPr>
          <p:cNvPr id="24" name="Text Placeholder 23">
            <a:extLst>
              <a:ext uri="{FF2B5EF4-FFF2-40B4-BE49-F238E27FC236}">
                <a16:creationId xmlns:a16="http://schemas.microsoft.com/office/drawing/2014/main" id="{22A6E60A-C6B2-D1FE-AB7C-E35AE8892EF5}"/>
              </a:ext>
            </a:extLst>
          </p:cNvPr>
          <p:cNvSpPr>
            <a:spLocks noGrp="1"/>
          </p:cNvSpPr>
          <p:nvPr>
            <p:ph type="body" sz="quarter" idx="10" hasCustomPrompt="1"/>
          </p:nvPr>
        </p:nvSpPr>
        <p:spPr>
          <a:xfrm>
            <a:off x="9110087" y="5229083"/>
            <a:ext cx="1250065" cy="503301"/>
          </a:xfrm>
        </p:spPr>
        <p:txBody>
          <a:bodyPr anchor="ctr"/>
          <a:lstStyle>
            <a:lvl1pPr>
              <a:buNone/>
              <a:defRPr sz="3600" b="1">
                <a:latin typeface="Calibri" panose="020F0502020204030204" pitchFamily="34" charset="0"/>
                <a:cs typeface="Calibri" panose="020F0502020204030204" pitchFamily="34" charset="0"/>
              </a:defRPr>
            </a:lvl1pPr>
            <a:lvl2pPr>
              <a:buNone/>
              <a:defRPr sz="3600" b="1">
                <a:latin typeface="Calibri" panose="020F0502020204030204" pitchFamily="34" charset="0"/>
                <a:cs typeface="Calibri" panose="020F0502020204030204" pitchFamily="34" charset="0"/>
              </a:defRPr>
            </a:lvl2pPr>
            <a:lvl3pPr>
              <a:buNone/>
              <a:defRPr sz="3600" b="1">
                <a:latin typeface="Calibri" panose="020F0502020204030204" pitchFamily="34" charset="0"/>
                <a:cs typeface="Calibri" panose="020F0502020204030204" pitchFamily="34" charset="0"/>
              </a:defRPr>
            </a:lvl3pPr>
            <a:lvl4pPr>
              <a:buNone/>
              <a:defRPr sz="3600" b="1">
                <a:latin typeface="Calibri" panose="020F0502020204030204" pitchFamily="34" charset="0"/>
                <a:cs typeface="Calibri" panose="020F0502020204030204" pitchFamily="34" charset="0"/>
              </a:defRPr>
            </a:lvl4pPr>
            <a:lvl5pPr>
              <a:buNone/>
              <a:defRPr sz="3600" b="1">
                <a:latin typeface="Calibri" panose="020F0502020204030204" pitchFamily="34" charset="0"/>
                <a:cs typeface="Calibri" panose="020F0502020204030204" pitchFamily="34" charset="0"/>
              </a:defRPr>
            </a:lvl5pPr>
          </a:lstStyle>
          <a:p>
            <a:pPr lvl="0"/>
            <a:r>
              <a:rPr lang="en-US" dirty="0"/>
              <a:t>3 min</a:t>
            </a:r>
            <a:endParaRPr lang="fr-FR" dirty="0"/>
          </a:p>
        </p:txBody>
      </p:sp>
    </p:spTree>
    <p:extLst>
      <p:ext uri="{BB962C8B-B14F-4D97-AF65-F5344CB8AC3E}">
        <p14:creationId xmlns:p14="http://schemas.microsoft.com/office/powerpoint/2010/main" val="14337332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Modelag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C000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2" name="Groupe 1">
            <a:extLst>
              <a:ext uri="{FF2B5EF4-FFF2-40B4-BE49-F238E27FC236}">
                <a16:creationId xmlns:a16="http://schemas.microsoft.com/office/drawing/2014/main" id="{C22727D2-BE22-8622-92D4-25E68C3F1FFB}"/>
              </a:ext>
            </a:extLst>
          </p:cNvPr>
          <p:cNvGrpSpPr/>
          <p:nvPr userDrawn="1"/>
        </p:nvGrpSpPr>
        <p:grpSpPr>
          <a:xfrm>
            <a:off x="326095" y="267178"/>
            <a:ext cx="523639" cy="458540"/>
            <a:chOff x="277892" y="2322046"/>
            <a:chExt cx="828656" cy="786827"/>
          </a:xfrm>
        </p:grpSpPr>
        <p:sp>
          <p:nvSpPr>
            <p:cNvPr id="3" name="Freeform 2">
              <a:extLst>
                <a:ext uri="{FF2B5EF4-FFF2-40B4-BE49-F238E27FC236}">
                  <a16:creationId xmlns:a16="http://schemas.microsoft.com/office/drawing/2014/main" id="{41196D48-55A6-0E12-52D3-8A9CEC441622}"/>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fr-FR" dirty="0"/>
            </a:p>
          </p:txBody>
        </p:sp>
        <p:sp>
          <p:nvSpPr>
            <p:cNvPr id="4" name="Freeform 4">
              <a:extLst>
                <a:ext uri="{FF2B5EF4-FFF2-40B4-BE49-F238E27FC236}">
                  <a16:creationId xmlns:a16="http://schemas.microsoft.com/office/drawing/2014/main" id="{ADF35ECF-4AD4-1636-C7D9-4EF43C28A373}"/>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3"/>
                  </a:ext>
                </a:extLst>
              </a:blip>
              <a:stretch>
                <a:fillRect l="-101449" t="-1678"/>
              </a:stretch>
            </a:blipFill>
            <a:ln cap="rnd">
              <a:noFill/>
              <a:prstDash val="solid"/>
              <a:round/>
            </a:ln>
          </p:spPr>
          <p:txBody>
            <a:bodyPr/>
            <a:lstStyle/>
            <a:p>
              <a:endParaRPr lang="fr-FR" dirty="0"/>
            </a:p>
          </p:txBody>
        </p:sp>
      </p:grpSp>
      <p:sp>
        <p:nvSpPr>
          <p:cNvPr id="5" name="ZoneTexte 4">
            <a:extLst>
              <a:ext uri="{FF2B5EF4-FFF2-40B4-BE49-F238E27FC236}">
                <a16:creationId xmlns:a16="http://schemas.microsoft.com/office/drawing/2014/main" id="{BDC5D4E5-59CF-DD84-D4E9-422961FC3B66}"/>
              </a:ext>
            </a:extLst>
          </p:cNvPr>
          <p:cNvSpPr txBox="1"/>
          <p:nvPr userDrawn="1"/>
        </p:nvSpPr>
        <p:spPr>
          <a:xfrm>
            <a:off x="11748194" y="95600"/>
            <a:ext cx="274643" cy="307777"/>
          </a:xfrm>
          <a:prstGeom prst="rect">
            <a:avLst/>
          </a:prstGeom>
          <a:solidFill>
            <a:srgbClr val="C00000"/>
          </a:solidFill>
        </p:spPr>
        <p:txBody>
          <a:bodyPr wrap="square" rtlCol="0">
            <a:spAutoFit/>
          </a:bodyPr>
          <a:lstStyle/>
          <a:p>
            <a:pPr algn="ctr"/>
            <a:r>
              <a:rPr lang="en-US" b="1" dirty="0">
                <a:solidFill>
                  <a:schemeClr val="bg1"/>
                </a:solidFill>
              </a:rPr>
              <a:t>M</a:t>
            </a:r>
            <a:endParaRPr lang="fr-FR" b="1" dirty="0">
              <a:solidFill>
                <a:schemeClr val="bg1"/>
              </a:solidFill>
            </a:endParaRPr>
          </a:p>
        </p:txBody>
      </p:sp>
    </p:spTree>
    <p:extLst>
      <p:ext uri="{BB962C8B-B14F-4D97-AF65-F5344CB8AC3E}">
        <p14:creationId xmlns:p14="http://schemas.microsoft.com/office/powerpoint/2010/main" val="3694968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Slide devoir maison ">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contenu 12">
            <a:extLst>
              <a:ext uri="{FF2B5EF4-FFF2-40B4-BE49-F238E27FC236}">
                <a16:creationId xmlns:a16="http://schemas.microsoft.com/office/drawing/2014/main" id="{C76A0BA3-F678-6E27-051B-2A913F5D5DE5}"/>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faire à la maison ou la capture d’écran du livret.</a:t>
            </a:r>
          </a:p>
        </p:txBody>
      </p:sp>
      <p:sp>
        <p:nvSpPr>
          <p:cNvPr id="3" name="Text Placeholder 2">
            <a:extLst>
              <a:ext uri="{FF2B5EF4-FFF2-40B4-BE49-F238E27FC236}">
                <a16:creationId xmlns:a16="http://schemas.microsoft.com/office/drawing/2014/main" id="{0BF74FCE-19AA-2ABA-0F7A-5BFE91FC403D}"/>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203810925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7D6CB4-D5E0-255A-D1DC-2090D98B6F2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207C596B-9060-C73D-988B-933619E2C5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7D925645-3992-73C1-B7D9-83B3414DA554}"/>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5" name="Espace réservé du pied de page 4">
            <a:extLst>
              <a:ext uri="{FF2B5EF4-FFF2-40B4-BE49-F238E27FC236}">
                <a16:creationId xmlns:a16="http://schemas.microsoft.com/office/drawing/2014/main" id="{1D6A59ED-4700-4062-BF8B-2CC57435B37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18E9F18B-8E77-9500-6820-87AF5B16095D}"/>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56955300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6CA458F-2512-35F6-17BC-106AB251049B}"/>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236E1150-90A2-9F92-2182-EAEED0D411D8}"/>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23A9A9C4-7B64-F690-48DE-91AA2D0A9908}"/>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5" name="Espace réservé du pied de page 4">
            <a:extLst>
              <a:ext uri="{FF2B5EF4-FFF2-40B4-BE49-F238E27FC236}">
                <a16:creationId xmlns:a16="http://schemas.microsoft.com/office/drawing/2014/main" id="{5731C833-F5F1-19BE-0FC1-22A56E5CB7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421557C-E8E2-88A7-3931-25BBB92AE8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15116309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8FD7C76-CA2B-57C8-5B7E-DB8C99C9B0D5}"/>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8685EAB4-90DB-C44B-3AF0-0122A8A671D3}"/>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5E3346BB-CFF7-AD6B-201A-FCF11EC822F2}"/>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5" name="Espace réservé du pied de page 4">
            <a:extLst>
              <a:ext uri="{FF2B5EF4-FFF2-40B4-BE49-F238E27FC236}">
                <a16:creationId xmlns:a16="http://schemas.microsoft.com/office/drawing/2014/main" id="{1F7BDABC-576B-CBBB-3AF1-CFD797E6B275}"/>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22DF6E42-1452-3011-0330-A7AC647788B2}"/>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1390849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1013A38-1EBE-A72A-4B94-A778570E4959}"/>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661F48A-18E1-FE2C-22D9-A835F3976CC4}"/>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41AF196C-C1D3-2EE1-A515-B6A7FA4D7276}"/>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363FCDA3-0D1C-069E-B43B-AF1C7E2CA754}"/>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6" name="Espace réservé du pied de page 5">
            <a:extLst>
              <a:ext uri="{FF2B5EF4-FFF2-40B4-BE49-F238E27FC236}">
                <a16:creationId xmlns:a16="http://schemas.microsoft.com/office/drawing/2014/main" id="{ADE20BDA-C5FC-A025-D6F6-EA5CD4B55856}"/>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DE8B263-4A71-39DD-5C76-0BBAAC67D64B}"/>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65767751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A397850-407C-3ED9-DCC1-B9B859DD4622}"/>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CE57CD9-B92D-DB20-5A9F-BDE10F31281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5FCE6B9E-2F01-D160-23F0-D69401DFC1E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D1249E26-B33C-4CC0-6A07-C69C8EDBD0D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D4D1B625-4F39-843A-9038-BFE631921380}"/>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65744FDA-B113-EB64-D3C8-ACAA4372C643}"/>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8" name="Espace réservé du pied de page 7">
            <a:extLst>
              <a:ext uri="{FF2B5EF4-FFF2-40B4-BE49-F238E27FC236}">
                <a16:creationId xmlns:a16="http://schemas.microsoft.com/office/drawing/2014/main" id="{6789C29A-4CC1-DDCD-96B2-4D97D250630A}"/>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9D6D1AF8-30BB-FFA4-8602-8B4B38F80FF6}"/>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37683404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0AB53BB-3E3D-063F-B297-D62AC044172F}"/>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5FFF0F35-A834-44FB-3385-235A2609B4C0}"/>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4" name="Espace réservé du pied de page 3">
            <a:extLst>
              <a:ext uri="{FF2B5EF4-FFF2-40B4-BE49-F238E27FC236}">
                <a16:creationId xmlns:a16="http://schemas.microsoft.com/office/drawing/2014/main" id="{B10CADCD-6655-1E71-E9E7-519A7BDBA38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52623ADB-4151-BE8E-26E1-9A457A98110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7440956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21F509CF-6FEC-2EE9-9B15-9A20EE2088E4}"/>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3" name="Espace réservé du pied de page 2">
            <a:extLst>
              <a:ext uri="{FF2B5EF4-FFF2-40B4-BE49-F238E27FC236}">
                <a16:creationId xmlns:a16="http://schemas.microsoft.com/office/drawing/2014/main" id="{92B67623-D981-F7B4-3FB0-0E1E0375D2B7}"/>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D9D62BB9-AC39-EF12-765A-46767DFA606E}"/>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5050117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7DDCB1-A8E4-F8B0-F5A7-24D6B10A37F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EFEF833B-6463-E8C5-F183-3B5DB3DB47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CCF26C76-1698-47EF-8D75-6991869C54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9DB30515-19F5-BC27-083C-985C1D3A4CCB}"/>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6" name="Espace réservé du pied de page 5">
            <a:extLst>
              <a:ext uri="{FF2B5EF4-FFF2-40B4-BE49-F238E27FC236}">
                <a16:creationId xmlns:a16="http://schemas.microsoft.com/office/drawing/2014/main" id="{F34D5ED6-F0CE-7DE2-BDA4-126FC3500045}"/>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035274F0-D15B-62AE-743F-E7FEDDD649F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83565102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205A142-2C20-AFC9-9698-9A9981E5CBC8}"/>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743BF5DE-ACA4-E552-2A87-01F046D207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74701E04-9A33-A8A6-6CA8-601B9E71B2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A385318D-7A1F-774E-8C7D-646E8D428DB8}"/>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6" name="Espace réservé du pied de page 5">
            <a:extLst>
              <a:ext uri="{FF2B5EF4-FFF2-40B4-BE49-F238E27FC236}">
                <a16:creationId xmlns:a16="http://schemas.microsoft.com/office/drawing/2014/main" id="{B2B1F594-F245-3490-1986-61461F012BEE}"/>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1392BD1E-4AD7-A5A0-CA43-D84AFDB96DF7}"/>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12173624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lide PC">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F9ED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0" name="ZoneTexte 9">
            <a:extLst>
              <a:ext uri="{FF2B5EF4-FFF2-40B4-BE49-F238E27FC236}">
                <a16:creationId xmlns:a16="http://schemas.microsoft.com/office/drawing/2014/main" id="{35F82235-1647-48CF-0D02-D2A4A746DF20}"/>
              </a:ext>
            </a:extLst>
          </p:cNvPr>
          <p:cNvSpPr txBox="1"/>
          <p:nvPr userDrawn="1"/>
        </p:nvSpPr>
        <p:spPr>
          <a:xfrm>
            <a:off x="11597589" y="56566"/>
            <a:ext cx="598963" cy="369332"/>
          </a:xfrm>
          <a:prstGeom prst="rect">
            <a:avLst/>
          </a:prstGeom>
          <a:solidFill>
            <a:srgbClr val="0F9ED5"/>
          </a:solidFill>
        </p:spPr>
        <p:txBody>
          <a:bodyPr wrap="square" rtlCol="0">
            <a:spAutoFit/>
          </a:bodyPr>
          <a:lstStyle/>
          <a:p>
            <a:r>
              <a:rPr lang="en-US" b="1" dirty="0">
                <a:solidFill>
                  <a:schemeClr val="bg1"/>
                </a:solidFill>
              </a:rPr>
              <a:t>PC</a:t>
            </a:r>
            <a:endParaRPr lang="fr-FR" b="1" dirty="0">
              <a:solidFill>
                <a:schemeClr val="bg1"/>
              </a:solidFill>
            </a:endParaRP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65550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DE023BC-6740-9B98-BA88-E73BC905D3F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8CD15FC6-78AA-2F20-9213-ED07B9D135EA}"/>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AF61B4A9-ACC0-878C-EEC8-D510BF67EE48}"/>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5" name="Espace réservé du pied de page 4">
            <a:extLst>
              <a:ext uri="{FF2B5EF4-FFF2-40B4-BE49-F238E27FC236}">
                <a16:creationId xmlns:a16="http://schemas.microsoft.com/office/drawing/2014/main" id="{C96C4B90-192C-B2DA-EE2D-91CAD592420C}"/>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A9DFAEF-7D14-9A4E-659C-8F6A371B6C40}"/>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681331560"/>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F42A9420-E15E-6F2E-09B5-6D70440220A4}"/>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7FB2B366-540E-57E6-117D-53B623E054A3}"/>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1C4DCEE-3C92-99E5-AEDF-6005AA36730E}"/>
              </a:ext>
            </a:extLst>
          </p:cNvPr>
          <p:cNvSpPr>
            <a:spLocks noGrp="1"/>
          </p:cNvSpPr>
          <p:nvPr>
            <p:ph type="dt" sz="half" idx="10"/>
          </p:nvPr>
        </p:nvSpPr>
        <p:spPr/>
        <p:txBody>
          <a:bodyPr/>
          <a:lstStyle/>
          <a:p>
            <a:fld id="{D03B0BB0-0C34-4B10-ACDF-EACD0FA6154F}" type="datetimeFigureOut">
              <a:rPr lang="fr-FR" smtClean="0"/>
              <a:t>18/05/2026</a:t>
            </a:fld>
            <a:endParaRPr lang="fr-FR"/>
          </a:p>
        </p:txBody>
      </p:sp>
      <p:sp>
        <p:nvSpPr>
          <p:cNvPr id="5" name="Espace réservé du pied de page 4">
            <a:extLst>
              <a:ext uri="{FF2B5EF4-FFF2-40B4-BE49-F238E27FC236}">
                <a16:creationId xmlns:a16="http://schemas.microsoft.com/office/drawing/2014/main" id="{2CDF65CC-A58F-7C98-A121-99B978E7566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67630D65-F02F-F89B-2B64-2FD2F71A6893}"/>
              </a:ext>
            </a:extLst>
          </p:cNvPr>
          <p:cNvSpPr>
            <a:spLocks noGrp="1"/>
          </p:cNvSpPr>
          <p:nvPr>
            <p:ph type="sldNum" sz="quarter" idx="12"/>
          </p:nvPr>
        </p:nvSpPr>
        <p:spPr/>
        <p:txBody>
          <a:bodyPr/>
          <a:lstStyle/>
          <a:p>
            <a:fld id="{096BB794-D201-4EBE-865A-45FE0EF738B6}" type="slidenum">
              <a:rPr lang="fr-FR" smtClean="0"/>
              <a:t>‹N°›</a:t>
            </a:fld>
            <a:endParaRPr lang="fr-FR"/>
          </a:p>
        </p:txBody>
      </p:sp>
    </p:spTree>
    <p:extLst>
      <p:ext uri="{BB962C8B-B14F-4D97-AF65-F5344CB8AC3E}">
        <p14:creationId xmlns:p14="http://schemas.microsoft.com/office/powerpoint/2010/main" val="29017436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1er diapos">
  <p:cSld name="1er diapos">
    <p:spTree>
      <p:nvGrpSpPr>
        <p:cNvPr id="1" name="Shape 49"/>
        <p:cNvGrpSpPr/>
        <p:nvPr/>
      </p:nvGrpSpPr>
      <p:grpSpPr>
        <a:xfrm>
          <a:off x="0" y="0"/>
          <a:ext cx="0" cy="0"/>
          <a:chOff x="0" y="0"/>
          <a:chExt cx="0" cy="0"/>
        </a:xfrm>
      </p:grpSpPr>
      <p:grpSp>
        <p:nvGrpSpPr>
          <p:cNvPr id="50" name="Google Shape;50;p42"/>
          <p:cNvGrpSpPr/>
          <p:nvPr/>
        </p:nvGrpSpPr>
        <p:grpSpPr>
          <a:xfrm>
            <a:off x="0" y="2"/>
            <a:ext cx="12192000" cy="6858001"/>
            <a:chOff x="0" y="0"/>
            <a:chExt cx="13716000" cy="10287000"/>
          </a:xfrm>
        </p:grpSpPr>
        <p:sp>
          <p:nvSpPr>
            <p:cNvPr id="51" name="Google Shape;51;p42"/>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2" name="Google Shape;52;p42"/>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53" name="Google Shape;53;p42"/>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54" name="Google Shape;54;p42"/>
          <p:cNvGrpSpPr/>
          <p:nvPr/>
        </p:nvGrpSpPr>
        <p:grpSpPr>
          <a:xfrm>
            <a:off x="11779125" y="129890"/>
            <a:ext cx="232364" cy="375234"/>
            <a:chOff x="3292012" y="1302714"/>
            <a:chExt cx="867138" cy="473009"/>
          </a:xfrm>
        </p:grpSpPr>
        <p:sp>
          <p:nvSpPr>
            <p:cNvPr id="55" name="Google Shape;55;p42"/>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56" name="Google Shape;56;p42"/>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57" name="Google Shape;57;p42"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1537680435"/>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2eme diapos">
  <p:cSld name="2eme diapos">
    <p:spTree>
      <p:nvGrpSpPr>
        <p:cNvPr id="1" name="Shape 58"/>
        <p:cNvGrpSpPr/>
        <p:nvPr/>
      </p:nvGrpSpPr>
      <p:grpSpPr>
        <a:xfrm>
          <a:off x="0" y="0"/>
          <a:ext cx="0" cy="0"/>
          <a:chOff x="0" y="0"/>
          <a:chExt cx="0" cy="0"/>
        </a:xfrm>
      </p:grpSpPr>
      <p:grpSp>
        <p:nvGrpSpPr>
          <p:cNvPr id="59" name="Google Shape;59;p43"/>
          <p:cNvGrpSpPr/>
          <p:nvPr/>
        </p:nvGrpSpPr>
        <p:grpSpPr>
          <a:xfrm>
            <a:off x="0" y="2"/>
            <a:ext cx="12192000" cy="6858001"/>
            <a:chOff x="0" y="0"/>
            <a:chExt cx="13716000" cy="10287000"/>
          </a:xfrm>
        </p:grpSpPr>
        <p:sp>
          <p:nvSpPr>
            <p:cNvPr id="60" name="Google Shape;60;p43"/>
            <p:cNvSpPr/>
            <p:nvPr/>
          </p:nvSpPr>
          <p:spPr>
            <a:xfrm>
              <a:off x="0" y="0"/>
              <a:ext cx="13716000" cy="10287000"/>
            </a:xfrm>
            <a:prstGeom prst="rect">
              <a:avLst/>
            </a:prstGeom>
            <a:solidFill>
              <a:srgbClr val="F19D19"/>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1" name="Google Shape;61;p43"/>
            <p:cNvSpPr/>
            <p:nvPr/>
          </p:nvSpPr>
          <p:spPr>
            <a:xfrm>
              <a:off x="219724" y="1132239"/>
              <a:ext cx="13293200" cy="8901284"/>
            </a:xfrm>
            <a:prstGeom prst="roundRect">
              <a:avLst>
                <a:gd name="adj" fmla="val 2225"/>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sp>
          <p:nvSpPr>
            <p:cNvPr id="62" name="Google Shape;62;p43"/>
            <p:cNvSpPr/>
            <p:nvPr/>
          </p:nvSpPr>
          <p:spPr>
            <a:xfrm>
              <a:off x="219724" y="254701"/>
              <a:ext cx="13293200" cy="1230085"/>
            </a:xfrm>
            <a:prstGeom prst="roundRect">
              <a:avLst>
                <a:gd name="adj" fmla="val 14434"/>
              </a:avLst>
            </a:prstGeom>
            <a:solidFill>
              <a:srgbClr val="F2F2F2"/>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None/>
              </a:pPr>
              <a:endParaRPr sz="1351" b="0" i="0" u="none" strike="noStrike" cap="none">
                <a:solidFill>
                  <a:srgbClr val="FFFFFF"/>
                </a:solidFill>
                <a:latin typeface="Dosis"/>
                <a:ea typeface="Dosis"/>
                <a:cs typeface="Dosis"/>
                <a:sym typeface="Dosis"/>
              </a:endParaRPr>
            </a:p>
          </p:txBody>
        </p:sp>
      </p:grpSp>
      <p:grpSp>
        <p:nvGrpSpPr>
          <p:cNvPr id="63" name="Google Shape;63;p43"/>
          <p:cNvGrpSpPr/>
          <p:nvPr/>
        </p:nvGrpSpPr>
        <p:grpSpPr>
          <a:xfrm>
            <a:off x="11779125" y="129890"/>
            <a:ext cx="232364" cy="375234"/>
            <a:chOff x="3292012" y="1302714"/>
            <a:chExt cx="867138" cy="473009"/>
          </a:xfrm>
        </p:grpSpPr>
        <p:sp>
          <p:nvSpPr>
            <p:cNvPr id="64" name="Google Shape;64;p43"/>
            <p:cNvSpPr/>
            <p:nvPr/>
          </p:nvSpPr>
          <p:spPr>
            <a:xfrm>
              <a:off x="3292012" y="1302714"/>
              <a:ext cx="867138" cy="384316"/>
            </a:xfrm>
            <a:prstGeom prst="rect">
              <a:avLst/>
            </a:prstGeom>
            <a:solidFill>
              <a:srgbClr val="F19D19"/>
            </a:solidFill>
            <a:ln w="25400" cap="flat" cmpd="sng">
              <a:solidFill>
                <a:srgbClr val="F19D19"/>
              </a:solidFill>
              <a:prstDash val="solid"/>
              <a:round/>
              <a:headEnd type="none" w="sm" len="sm"/>
              <a:tailEnd type="none" w="sm" len="sm"/>
            </a:ln>
          </p:spPr>
          <p:txBody>
            <a:bodyPr spcFirstLastPara="1" wrap="square" lIns="91425" tIns="45700" rIns="91425" bIns="45700" anchor="ctr" anchorCtr="1">
              <a:noAutofit/>
            </a:bodyPr>
            <a:lstStyle/>
            <a:p>
              <a:pPr marL="0" marR="0" lvl="0" indent="0" algn="ctr" rtl="0">
                <a:lnSpc>
                  <a:spcPct val="100000"/>
                </a:lnSpc>
                <a:spcBef>
                  <a:spcPts val="0"/>
                </a:spcBef>
                <a:spcAft>
                  <a:spcPts val="0"/>
                </a:spcAft>
                <a:buClr>
                  <a:srgbClr val="000000"/>
                </a:buClr>
                <a:buSzPts val="675"/>
                <a:buFont typeface="Arial"/>
                <a:buNone/>
              </a:pPr>
              <a:endParaRPr sz="900" b="0" i="0" u="none" strike="noStrike" cap="none">
                <a:solidFill>
                  <a:srgbClr val="F7C475"/>
                </a:solidFill>
                <a:latin typeface="Arial"/>
                <a:ea typeface="Arial"/>
                <a:cs typeface="Arial"/>
                <a:sym typeface="Arial"/>
              </a:endParaRPr>
            </a:p>
          </p:txBody>
        </p:sp>
        <p:sp>
          <p:nvSpPr>
            <p:cNvPr id="65" name="Google Shape;65;p43"/>
            <p:cNvSpPr/>
            <p:nvPr/>
          </p:nvSpPr>
          <p:spPr>
            <a:xfrm>
              <a:off x="3351781" y="1310206"/>
              <a:ext cx="789751" cy="465517"/>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350"/>
                <a:buFont typeface="Arial"/>
                <a:buNone/>
              </a:pPr>
              <a:r>
                <a:rPr lang="fr-FR" sz="1800" b="1" i="0" u="none" strike="noStrike" cap="none">
                  <a:solidFill>
                    <a:srgbClr val="FFFFFF"/>
                  </a:solidFill>
                  <a:latin typeface="Arial"/>
                  <a:ea typeface="Arial"/>
                  <a:cs typeface="Arial"/>
                  <a:sym typeface="Arial"/>
                </a:rPr>
                <a:t>O</a:t>
              </a:r>
              <a:endParaRPr sz="1800" b="1" i="0" u="none" strike="noStrike" cap="none">
                <a:solidFill>
                  <a:srgbClr val="FFFFFF"/>
                </a:solidFill>
                <a:latin typeface="Arial"/>
                <a:ea typeface="Arial"/>
                <a:cs typeface="Arial"/>
                <a:sym typeface="Arial"/>
              </a:endParaRPr>
            </a:p>
          </p:txBody>
        </p:sp>
      </p:grpSp>
      <p:pic>
        <p:nvPicPr>
          <p:cNvPr id="66" name="Google Shape;66;p43" descr="Image générée"/>
          <p:cNvPicPr preferRelativeResize="0"/>
          <p:nvPr/>
        </p:nvPicPr>
        <p:blipFill rotWithShape="1">
          <a:blip r:embed="rId2">
            <a:alphaModFix/>
          </a:blip>
          <a:srcRect l="6026" t="25226" r="75345" b="62431"/>
          <a:stretch/>
        </p:blipFill>
        <p:spPr>
          <a:xfrm>
            <a:off x="233375" y="168984"/>
            <a:ext cx="506620" cy="503517"/>
          </a:xfrm>
          <a:prstGeom prst="rect">
            <a:avLst/>
          </a:prstGeom>
          <a:noFill/>
          <a:ln>
            <a:noFill/>
          </a:ln>
        </p:spPr>
      </p:pic>
    </p:spTree>
    <p:extLst>
      <p:ext uri="{BB962C8B-B14F-4D97-AF65-F5344CB8AC3E}">
        <p14:creationId xmlns:p14="http://schemas.microsoft.com/office/powerpoint/2010/main" val="2502630546"/>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PB">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318293"/>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68338"/>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2" name="ZoneTexte 1">
            <a:extLst>
              <a:ext uri="{FF2B5EF4-FFF2-40B4-BE49-F238E27FC236}">
                <a16:creationId xmlns:a16="http://schemas.microsoft.com/office/drawing/2014/main" id="{AFEB51F1-EE59-4177-2E45-6A3D374ED31C}"/>
              </a:ext>
            </a:extLst>
          </p:cNvPr>
          <p:cNvSpPr txBox="1"/>
          <p:nvPr userDrawn="1"/>
        </p:nvSpPr>
        <p:spPr>
          <a:xfrm>
            <a:off x="11651062" y="51409"/>
            <a:ext cx="506619" cy="369332"/>
          </a:xfrm>
          <a:prstGeom prst="rect">
            <a:avLst/>
          </a:prstGeom>
          <a:solidFill>
            <a:srgbClr val="0070C0"/>
          </a:solidFill>
        </p:spPr>
        <p:txBody>
          <a:bodyPr wrap="square" rtlCol="0">
            <a:spAutoFit/>
          </a:bodyPr>
          <a:lstStyle/>
          <a:p>
            <a:r>
              <a:rPr lang="en-US" b="1" dirty="0">
                <a:solidFill>
                  <a:schemeClr val="bg1"/>
                </a:solidFill>
              </a:rPr>
              <a:t>PB</a:t>
            </a:r>
            <a:endParaRPr lang="fr-FR" b="1" dirty="0">
              <a:solidFill>
                <a:schemeClr val="bg1"/>
              </a:solidFill>
            </a:endParaRPr>
          </a:p>
        </p:txBody>
      </p:sp>
      <p:pic>
        <p:nvPicPr>
          <p:cNvPr id="3" name="Picture 9">
            <a:extLst>
              <a:ext uri="{FF2B5EF4-FFF2-40B4-BE49-F238E27FC236}">
                <a16:creationId xmlns:a16="http://schemas.microsoft.com/office/drawing/2014/main" id="{A2823E6B-E4C9-AC4F-40B9-7A67B8284781}"/>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541563" y="450975"/>
            <a:ext cx="469925" cy="438719"/>
          </a:xfrm>
          <a:prstGeom prst="rect">
            <a:avLst/>
          </a:prstGeom>
          <a:ln w="38100" cap="sq">
            <a:no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32396629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lide PA">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8BC14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935304" y="271092"/>
            <a:ext cx="10372033"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935304" y="621137"/>
            <a:ext cx="10372459" cy="29932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pic>
        <p:nvPicPr>
          <p:cNvPr id="12" name="Picture 3" descr="Image générée">
            <a:extLst>
              <a:ext uri="{FF2B5EF4-FFF2-40B4-BE49-F238E27FC236}">
                <a16:creationId xmlns:a16="http://schemas.microsoft.com/office/drawing/2014/main" id="{9311A8E7-1BEB-6169-71A4-76FA60FF38EF}"/>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14">
            <a:extLst>
              <a:ext uri="{FF2B5EF4-FFF2-40B4-BE49-F238E27FC236}">
                <a16:creationId xmlns:a16="http://schemas.microsoft.com/office/drawing/2014/main" id="{7A1103BD-B492-77B8-1443-0A5E7329BA9F}"/>
              </a:ext>
            </a:extLst>
          </p:cNvPr>
          <p:cNvPicPr>
            <a:picLocks noChangeAspect="1"/>
          </p:cNvPicPr>
          <p:nvPr userDrawn="1"/>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591277" y="423251"/>
            <a:ext cx="490171" cy="490174"/>
          </a:xfrm>
          <a:prstGeom prst="rect">
            <a:avLst/>
          </a:prstGeom>
        </p:spPr>
      </p:pic>
      <p:sp>
        <p:nvSpPr>
          <p:cNvPr id="5" name="ZoneTexte 4">
            <a:extLst>
              <a:ext uri="{FF2B5EF4-FFF2-40B4-BE49-F238E27FC236}">
                <a16:creationId xmlns:a16="http://schemas.microsoft.com/office/drawing/2014/main" id="{5825CA6D-D1FD-C4B1-80FB-84C3F37E7D43}"/>
              </a:ext>
            </a:extLst>
          </p:cNvPr>
          <p:cNvSpPr txBox="1"/>
          <p:nvPr userDrawn="1"/>
        </p:nvSpPr>
        <p:spPr>
          <a:xfrm>
            <a:off x="11609717" y="111415"/>
            <a:ext cx="453292" cy="307777"/>
          </a:xfrm>
          <a:prstGeom prst="rect">
            <a:avLst/>
          </a:prstGeom>
          <a:solidFill>
            <a:srgbClr val="8BC145"/>
          </a:solidFill>
        </p:spPr>
        <p:txBody>
          <a:bodyPr wrap="square" rtlCol="0">
            <a:spAutoFit/>
          </a:bodyPr>
          <a:lstStyle/>
          <a:p>
            <a:r>
              <a:rPr lang="en-US" b="1" dirty="0">
                <a:solidFill>
                  <a:schemeClr val="bg1"/>
                </a:solidFill>
              </a:rPr>
              <a:t>PA</a:t>
            </a:r>
            <a:endParaRPr lang="fr-FR" b="1" dirty="0">
              <a:solidFill>
                <a:schemeClr val="bg1"/>
              </a:solidFill>
            </a:endParaRPr>
          </a:p>
        </p:txBody>
      </p:sp>
    </p:spTree>
    <p:extLst>
      <p:ext uri="{BB962C8B-B14F-4D97-AF65-F5344CB8AC3E}">
        <p14:creationId xmlns:p14="http://schemas.microsoft.com/office/powerpoint/2010/main" val="12405768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lide Clôture">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1030246" y="318293"/>
            <a:ext cx="10277091"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t>Modifiez le style du titre</a:t>
            </a:r>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p:nvPr>
        </p:nvSpPr>
        <p:spPr>
          <a:xfrm>
            <a:off x="530225" y="1136650"/>
            <a:ext cx="11179175" cy="5389563"/>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1030288" y="668338"/>
            <a:ext cx="1027747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sp>
        <p:nvSpPr>
          <p:cNvPr id="18" name="Rectangle 23">
            <a:extLst>
              <a:ext uri="{FF2B5EF4-FFF2-40B4-BE49-F238E27FC236}">
                <a16:creationId xmlns:a16="http://schemas.microsoft.com/office/drawing/2014/main" id="{1186D531-053D-7666-CC80-C267D50E17B6}"/>
              </a:ext>
            </a:extLst>
          </p:cNvPr>
          <p:cNvSpPr/>
          <p:nvPr/>
        </p:nvSpPr>
        <p:spPr>
          <a:xfrm>
            <a:off x="11810035" y="23011"/>
            <a:ext cx="291709" cy="369333"/>
          </a:xfrm>
          <a:prstGeom prst="rect">
            <a:avLst/>
          </a:prstGeom>
          <a:solidFill>
            <a:srgbClr val="F19D19"/>
          </a:solid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C</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99966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rôle des cahiers">
    <p:spTree>
      <p:nvGrpSpPr>
        <p:cNvPr id="1" name=""/>
        <p:cNvGrpSpPr/>
        <p:nvPr/>
      </p:nvGrpSpPr>
      <p:grpSpPr>
        <a:xfrm>
          <a:off x="0" y="0"/>
          <a:ext cx="0" cy="0"/>
          <a:chOff x="0" y="0"/>
          <a:chExt cx="0" cy="0"/>
        </a:xfrm>
      </p:grpSpPr>
      <p:grpSp>
        <p:nvGrpSpPr>
          <p:cNvPr id="6" name="Groupe 5">
            <a:extLst>
              <a:ext uri="{FF2B5EF4-FFF2-40B4-BE49-F238E27FC236}">
                <a16:creationId xmlns:a16="http://schemas.microsoft.com/office/drawing/2014/main" id="{6C6EFBC9-F45C-0094-1451-AD65828E9C1D}"/>
              </a:ext>
            </a:extLst>
          </p:cNvPr>
          <p:cNvGrpSpPr/>
          <p:nvPr userDrawn="1"/>
        </p:nvGrpSpPr>
        <p:grpSpPr>
          <a:xfrm>
            <a:off x="0" y="1"/>
            <a:ext cx="12192000" cy="6858001"/>
            <a:chOff x="0" y="0"/>
            <a:chExt cx="13716000" cy="10287000"/>
          </a:xfrm>
        </p:grpSpPr>
        <p:sp>
          <p:nvSpPr>
            <p:cNvPr id="7" name="Rectangle 6">
              <a:extLst>
                <a:ext uri="{FF2B5EF4-FFF2-40B4-BE49-F238E27FC236}">
                  <a16:creationId xmlns:a16="http://schemas.microsoft.com/office/drawing/2014/main" id="{C1949DC2-27FD-1D28-7DF7-20CC2D9C701A}"/>
                </a:ext>
              </a:extLst>
            </p:cNvPr>
            <p:cNvSpPr/>
            <p:nvPr/>
          </p:nvSpPr>
          <p:spPr>
            <a:xfrm>
              <a:off x="0" y="0"/>
              <a:ext cx="13716000" cy="10287000"/>
            </a:xfrm>
            <a:prstGeom prst="rect">
              <a:avLst/>
            </a:prstGeom>
            <a:solidFill>
              <a:srgbClr val="F19D1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8" name="Rectangle : coins arrondis 7">
              <a:extLst>
                <a:ext uri="{FF2B5EF4-FFF2-40B4-BE49-F238E27FC236}">
                  <a16:creationId xmlns:a16="http://schemas.microsoft.com/office/drawing/2014/main" id="{940A5E76-9551-70D8-B478-8D26AB4A462E}"/>
                </a:ext>
              </a:extLst>
            </p:cNvPr>
            <p:cNvSpPr/>
            <p:nvPr/>
          </p:nvSpPr>
          <p:spPr>
            <a:xfrm>
              <a:off x="219724" y="1132239"/>
              <a:ext cx="13293200" cy="8901284"/>
            </a:xfrm>
            <a:prstGeom prst="roundRect">
              <a:avLst>
                <a:gd name="adj" fmla="val 2225"/>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MA" sz="1351" dirty="0">
                <a:solidFill>
                  <a:prstClr val="white"/>
                </a:solidFill>
                <a:latin typeface="Dosis" pitchFamily="2" charset="0"/>
              </a:endParaRPr>
            </a:p>
          </p:txBody>
        </p:sp>
        <p:sp>
          <p:nvSpPr>
            <p:cNvPr id="9" name="Rectangle : coins arrondis 8">
              <a:extLst>
                <a:ext uri="{FF2B5EF4-FFF2-40B4-BE49-F238E27FC236}">
                  <a16:creationId xmlns:a16="http://schemas.microsoft.com/office/drawing/2014/main" id="{24385F2D-FB5B-566A-8027-E4710625D31F}"/>
                </a:ext>
              </a:extLst>
            </p:cNvPr>
            <p:cNvSpPr/>
            <p:nvPr/>
          </p:nvSpPr>
          <p:spPr>
            <a:xfrm>
              <a:off x="219724" y="254701"/>
              <a:ext cx="13293200" cy="1230085"/>
            </a:xfrm>
            <a:prstGeom prst="roundRect">
              <a:avLst>
                <a:gd name="adj" fmla="val 14434"/>
              </a:avLst>
            </a:prstGeom>
            <a:solidFill>
              <a:schemeClr val="bg1">
                <a:lumMod val="95000"/>
              </a:schemeClr>
            </a:solidFill>
            <a:ln w="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766">
                <a:defRPr/>
              </a:pPr>
              <a:endParaRPr lang="fr-FR" sz="1351" dirty="0">
                <a:solidFill>
                  <a:prstClr val="white"/>
                </a:solidFill>
                <a:latin typeface="Dosis" pitchFamily="2" charset="0"/>
              </a:endParaRPr>
            </a:p>
          </p:txBody>
        </p:sp>
      </p:grpSp>
      <p:sp>
        <p:nvSpPr>
          <p:cNvPr id="11" name="Titre 10">
            <a:extLst>
              <a:ext uri="{FF2B5EF4-FFF2-40B4-BE49-F238E27FC236}">
                <a16:creationId xmlns:a16="http://schemas.microsoft.com/office/drawing/2014/main" id="{D9755348-4D08-9013-C1A4-5BF8E9D7A43A}"/>
              </a:ext>
            </a:extLst>
          </p:cNvPr>
          <p:cNvSpPr>
            <a:spLocks noGrp="1"/>
          </p:cNvSpPr>
          <p:nvPr>
            <p:ph type="title" hasCustomPrompt="1"/>
          </p:nvPr>
        </p:nvSpPr>
        <p:spPr>
          <a:xfrm>
            <a:off x="778058" y="318293"/>
            <a:ext cx="10529279" cy="267549"/>
          </a:xfrm>
        </p:spPr>
        <p:txBody>
          <a:bodyPr>
            <a:noAutofit/>
          </a:bodyPr>
          <a:lstStyle>
            <a:lvl1pPr>
              <a:defRPr sz="1600" b="1">
                <a:latin typeface="Calibri" panose="020F0502020204030204" pitchFamily="34" charset="0"/>
                <a:cs typeface="Calibri" panose="020F0502020204030204" pitchFamily="34" charset="0"/>
              </a:defRPr>
            </a:lvl1pPr>
          </a:lstStyle>
          <a:p>
            <a:r>
              <a:rPr lang="fr-FR" dirty="0">
                <a:solidFill>
                  <a:prstClr val="white">
                    <a:lumMod val="65000"/>
                  </a:prstClr>
                </a:solidFill>
                <a:latin typeface="Calibri" panose="020F0502020204030204"/>
              </a:rPr>
              <a:t>L’enseignant contrôle les réalisations d’un échantillon d’élèves avant de passer à la correction au tableau</a:t>
            </a:r>
            <a:endParaRPr lang="fr-FR" dirty="0"/>
          </a:p>
        </p:txBody>
      </p:sp>
      <p:sp>
        <p:nvSpPr>
          <p:cNvPr id="13" name="Espace réservé du contenu 12">
            <a:extLst>
              <a:ext uri="{FF2B5EF4-FFF2-40B4-BE49-F238E27FC236}">
                <a16:creationId xmlns:a16="http://schemas.microsoft.com/office/drawing/2014/main" id="{41CA9381-B4AF-599B-6665-E1DFFAF8B2AC}"/>
              </a:ext>
            </a:extLst>
          </p:cNvPr>
          <p:cNvSpPr>
            <a:spLocks noGrp="1"/>
          </p:cNvSpPr>
          <p:nvPr>
            <p:ph sz="quarter" idx="10" hasCustomPrompt="1"/>
          </p:nvPr>
        </p:nvSpPr>
        <p:spPr>
          <a:xfrm>
            <a:off x="530225" y="1136650"/>
            <a:ext cx="11174095" cy="4413251"/>
          </a:xfrm>
        </p:spPr>
        <p:txBody>
          <a:bodyPr>
            <a:normAutofit/>
          </a:bodyPr>
          <a:lstStyle>
            <a:lvl1pPr>
              <a:defRPr sz="2000">
                <a:latin typeface="Calibri" panose="020F0502020204030204" pitchFamily="34" charset="0"/>
                <a:cs typeface="Calibri" panose="020F0502020204030204" pitchFamily="34" charset="0"/>
              </a:defRPr>
            </a:lvl1pPr>
            <a:lvl2pPr>
              <a:defRPr sz="2000">
                <a:latin typeface="Calibri" panose="020F0502020204030204" pitchFamily="34" charset="0"/>
                <a:cs typeface="Calibri" panose="020F0502020204030204" pitchFamily="34" charset="0"/>
              </a:defRPr>
            </a:lvl2pPr>
            <a:lvl3pPr>
              <a:defRPr sz="2000">
                <a:latin typeface="Calibri" panose="020F0502020204030204" pitchFamily="34" charset="0"/>
                <a:cs typeface="Calibri" panose="020F0502020204030204" pitchFamily="34" charset="0"/>
              </a:defRPr>
            </a:lvl3pPr>
            <a:lvl4pPr>
              <a:defRPr sz="2000">
                <a:latin typeface="Calibri" panose="020F0502020204030204" pitchFamily="34" charset="0"/>
                <a:cs typeface="Calibri" panose="020F0502020204030204" pitchFamily="34" charset="0"/>
              </a:defRPr>
            </a:lvl4pPr>
            <a:lvl5pPr>
              <a:defRPr sz="2000">
                <a:latin typeface="Calibri" panose="020F0502020204030204" pitchFamily="34" charset="0"/>
                <a:cs typeface="Calibri" panose="020F0502020204030204" pitchFamily="34" charset="0"/>
              </a:defRPr>
            </a:lvl5pPr>
          </a:lstStyle>
          <a:p>
            <a:pPr lvl="0"/>
            <a:r>
              <a:rPr lang="fr-FR" dirty="0"/>
              <a:t>Ici vous mettez le devoir à corriger ou capture d’écran du livret</a:t>
            </a:r>
          </a:p>
        </p:txBody>
      </p:sp>
      <p:sp>
        <p:nvSpPr>
          <p:cNvPr id="15" name="Espace réservé du contenu 14">
            <a:extLst>
              <a:ext uri="{FF2B5EF4-FFF2-40B4-BE49-F238E27FC236}">
                <a16:creationId xmlns:a16="http://schemas.microsoft.com/office/drawing/2014/main" id="{EE12FA86-FAE8-7CFE-F902-A44D632F6282}"/>
              </a:ext>
            </a:extLst>
          </p:cNvPr>
          <p:cNvSpPr>
            <a:spLocks noGrp="1"/>
          </p:cNvSpPr>
          <p:nvPr>
            <p:ph sz="quarter" idx="11" hasCustomPrompt="1"/>
          </p:nvPr>
        </p:nvSpPr>
        <p:spPr>
          <a:xfrm>
            <a:off x="778058" y="668338"/>
            <a:ext cx="10529705" cy="268287"/>
          </a:xfrm>
        </p:spPr>
        <p:txBody>
          <a:bodyPr>
            <a:noAutofit/>
          </a:bodyPr>
          <a:lstStyle>
            <a:lvl1pPr>
              <a:buNone/>
              <a:defRPr sz="1050" i="1">
                <a:latin typeface="Calibri" panose="020F0502020204030204" pitchFamily="34" charset="0"/>
                <a:cs typeface="Calibri" panose="020F0502020204030204" pitchFamily="34" charset="0"/>
              </a:defRPr>
            </a:lvl1pPr>
            <a:lvl2pPr>
              <a:defRPr sz="1200" i="1">
                <a:latin typeface="Calibri" panose="020F0502020204030204" pitchFamily="34" charset="0"/>
                <a:cs typeface="Calibri" panose="020F0502020204030204" pitchFamily="34" charset="0"/>
              </a:defRPr>
            </a:lvl2pPr>
            <a:lvl3pPr>
              <a:defRPr sz="1200" i="1">
                <a:latin typeface="Calibri" panose="020F0502020204030204" pitchFamily="34" charset="0"/>
                <a:cs typeface="Calibri" panose="020F0502020204030204" pitchFamily="34" charset="0"/>
              </a:defRPr>
            </a:lvl3pPr>
            <a:lvl4pPr>
              <a:defRPr sz="1200" i="1">
                <a:latin typeface="Calibri" panose="020F0502020204030204" pitchFamily="34" charset="0"/>
                <a:cs typeface="Calibri" panose="020F0502020204030204" pitchFamily="34" charset="0"/>
              </a:defRPr>
            </a:lvl4pPr>
            <a:lvl5pPr>
              <a:defRPr sz="1200" i="1">
                <a:latin typeface="Calibri" panose="020F0502020204030204" pitchFamily="34" charset="0"/>
                <a:cs typeface="Calibri" panose="020F0502020204030204" pitchFamily="34" charset="0"/>
              </a:defRPr>
            </a:lvl5pPr>
          </a:lstStyle>
          <a:p>
            <a:pPr lvl="0"/>
            <a:r>
              <a:rPr lang="fr-FR" dirty="0"/>
              <a:t>Cliquez pour modifier les styles du texte du masque</a:t>
            </a:r>
          </a:p>
        </p:txBody>
      </p:sp>
      <p:grpSp>
        <p:nvGrpSpPr>
          <p:cNvPr id="16" name="Groupe 15">
            <a:extLst>
              <a:ext uri="{FF2B5EF4-FFF2-40B4-BE49-F238E27FC236}">
                <a16:creationId xmlns:a16="http://schemas.microsoft.com/office/drawing/2014/main" id="{AD4587D5-89C6-F512-4A53-E3E619575663}"/>
              </a:ext>
            </a:extLst>
          </p:cNvPr>
          <p:cNvGrpSpPr/>
          <p:nvPr userDrawn="1"/>
        </p:nvGrpSpPr>
        <p:grpSpPr>
          <a:xfrm>
            <a:off x="11779124" y="79508"/>
            <a:ext cx="232364" cy="304873"/>
            <a:chOff x="3292012" y="1302714"/>
            <a:chExt cx="867138" cy="384316"/>
          </a:xfrm>
          <a:solidFill>
            <a:srgbClr val="F19D19"/>
          </a:solidFill>
        </p:grpSpPr>
        <p:sp>
          <p:nvSpPr>
            <p:cNvPr id="17" name="Rectangle 21">
              <a:extLst>
                <a:ext uri="{FF2B5EF4-FFF2-40B4-BE49-F238E27FC236}">
                  <a16:creationId xmlns:a16="http://schemas.microsoft.com/office/drawing/2014/main" id="{3A3A2A6A-E104-4E3B-4ED5-30600249ADE8}"/>
                </a:ext>
              </a:extLst>
            </p:cNvPr>
            <p:cNvSpPr/>
            <p:nvPr/>
          </p:nvSpPr>
          <p:spPr>
            <a:xfrm>
              <a:off x="3292012" y="1302714"/>
              <a:ext cx="867138" cy="384316"/>
            </a:xfrm>
            <a:prstGeom prst="rect">
              <a:avLst/>
            </a:prstGeom>
            <a:grpFill/>
            <a:ln w="25402" cap="flat">
              <a:solidFill>
                <a:srgbClr val="F19D19"/>
              </a:solidFill>
              <a:prstDash val="solid"/>
            </a:ln>
          </p:spPr>
          <p:txBody>
            <a:bodyPr vert="horz" wrap="square" lIns="91440" tIns="45720" rIns="91440" bIns="45720" anchor="ctr" anchorCtr="1" compatLnSpc="1">
              <a:no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endParaRPr kumimoji="0" lang="fr-FR" sz="900" b="0" i="0" u="none" strike="noStrike" kern="1200" cap="none" spc="0" normalizeH="0" baseline="0" noProof="0" dirty="0">
                <a:ln>
                  <a:noFill/>
                </a:ln>
                <a:solidFill>
                  <a:srgbClr val="F7C475"/>
                </a:solidFill>
                <a:effectLst/>
                <a:uLnTx/>
                <a:uFillTx/>
                <a:latin typeface="Arial"/>
                <a:ea typeface="+mn-ea"/>
                <a:cs typeface="+mn-cs"/>
              </a:endParaRPr>
            </a:p>
          </p:txBody>
        </p:sp>
        <p:sp>
          <p:nvSpPr>
            <p:cNvPr id="18" name="Rectangle 23">
              <a:extLst>
                <a:ext uri="{FF2B5EF4-FFF2-40B4-BE49-F238E27FC236}">
                  <a16:creationId xmlns:a16="http://schemas.microsoft.com/office/drawing/2014/main" id="{1186D531-053D-7666-CC80-C267D50E17B6}"/>
                </a:ext>
              </a:extLst>
            </p:cNvPr>
            <p:cNvSpPr/>
            <p:nvPr/>
          </p:nvSpPr>
          <p:spPr>
            <a:xfrm>
              <a:off x="3351780" y="1310206"/>
              <a:ext cx="789749" cy="369332"/>
            </a:xfrm>
            <a:prstGeom prst="rect">
              <a:avLst/>
            </a:prstGeom>
            <a:grpFill/>
            <a:ln cap="flat">
              <a:solidFill>
                <a:srgbClr val="F19D19"/>
              </a:solidFill>
              <a:prstDash val="solid"/>
            </a:ln>
          </p:spPr>
          <p:txBody>
            <a:bodyPr vert="horz" wrap="square" lIns="91440" tIns="45720" rIns="91440" bIns="45720" anchor="t" anchorCtr="0" compatLnSpc="1">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sz="1800" b="0" i="0" u="none" strike="noStrike" kern="0" cap="none" spc="0" baseline="0">
                  <a:solidFill>
                    <a:srgbClr val="000000"/>
                  </a:solidFill>
                  <a:uFillTx/>
                </a:defRPr>
              </a:pPr>
              <a:r>
                <a:rPr kumimoji="0" lang="en-US" sz="1800" b="1" i="0" u="none" strike="noStrike" kern="1200" cap="none" spc="0" normalizeH="0" baseline="0" noProof="0" dirty="0">
                  <a:ln>
                    <a:noFill/>
                  </a:ln>
                  <a:solidFill>
                    <a:srgbClr val="FFFFFF"/>
                  </a:solidFill>
                  <a:effectLst/>
                  <a:uLnTx/>
                  <a:uFillTx/>
                  <a:latin typeface="Arial"/>
                  <a:ea typeface="+mn-ea"/>
                  <a:cs typeface="Arial"/>
                </a:rPr>
                <a:t>O</a:t>
              </a:r>
              <a:endParaRPr kumimoji="0" lang="fr-FR" sz="1800" b="1" i="0" u="none" strike="noStrike" kern="1200" cap="none" spc="0" normalizeH="0" baseline="0" noProof="0" dirty="0">
                <a:ln>
                  <a:noFill/>
                </a:ln>
                <a:solidFill>
                  <a:srgbClr val="FFFFFF"/>
                </a:solidFill>
                <a:effectLst/>
                <a:uLnTx/>
                <a:uFillTx/>
                <a:latin typeface="Arial"/>
                <a:ea typeface="+mn-ea"/>
                <a:cs typeface="Arial"/>
              </a:endParaRPr>
            </a:p>
          </p:txBody>
        </p:sp>
      </p:grpSp>
      <p:pic>
        <p:nvPicPr>
          <p:cNvPr id="19" name="Picture 3" descr="Image générée">
            <a:extLst>
              <a:ext uri="{FF2B5EF4-FFF2-40B4-BE49-F238E27FC236}">
                <a16:creationId xmlns:a16="http://schemas.microsoft.com/office/drawing/2014/main" id="{C6149983-48F3-9444-C7A1-EC8BC3ECAC57}"/>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6026" t="25227" r="75345" b="62431"/>
          <a:stretch>
            <a:fillRect/>
          </a:stretch>
        </p:blipFill>
        <p:spPr bwMode="auto">
          <a:xfrm>
            <a:off x="233374" y="168983"/>
            <a:ext cx="506620" cy="503517"/>
          </a:xfrm>
          <a:prstGeom prst="rect">
            <a:avLst/>
          </a:prstGeom>
          <a:noFill/>
          <a:extLst>
            <a:ext uri="{909E8E84-426E-40DD-AFC4-6F175D3DCCD1}">
              <a14:hiddenFill xmlns:a14="http://schemas.microsoft.com/office/drawing/2010/main">
                <a:solidFill>
                  <a:srgbClr val="FFFFFF"/>
                </a:solidFill>
              </a14:hiddenFill>
            </a:ext>
          </a:extLst>
        </p:spPr>
      </p:pic>
      <p:sp>
        <p:nvSpPr>
          <p:cNvPr id="3" name="Text Placeholder 2">
            <a:extLst>
              <a:ext uri="{FF2B5EF4-FFF2-40B4-BE49-F238E27FC236}">
                <a16:creationId xmlns:a16="http://schemas.microsoft.com/office/drawing/2014/main" id="{70BAB172-2F58-33A8-7C80-58366D5F18EC}"/>
              </a:ext>
            </a:extLst>
          </p:cNvPr>
          <p:cNvSpPr>
            <a:spLocks noGrp="1"/>
          </p:cNvSpPr>
          <p:nvPr>
            <p:ph type="body" sz="quarter" idx="12" hasCustomPrompt="1"/>
          </p:nvPr>
        </p:nvSpPr>
        <p:spPr>
          <a:xfrm>
            <a:off x="5483225" y="5953918"/>
            <a:ext cx="1225550" cy="471488"/>
          </a:xfrm>
        </p:spPr>
        <p:txBody>
          <a:bodyPr/>
          <a:lstStyle>
            <a:lvl1pPr>
              <a:buNone/>
              <a:defRPr sz="2000">
                <a:latin typeface="Calibri" panose="020F0502020204030204" pitchFamily="34" charset="0"/>
                <a:cs typeface="Calibri" panose="020F0502020204030204" pitchFamily="34" charset="0"/>
              </a:defRPr>
            </a:lvl1pPr>
          </a:lstStyle>
          <a:p>
            <a:pPr lvl="0"/>
            <a:r>
              <a:rPr lang="en-US" sz="2000" dirty="0">
                <a:latin typeface="Calibri" panose="020F0502020204030204" pitchFamily="34" charset="0"/>
                <a:cs typeface="Calibri" panose="020F0502020204030204" pitchFamily="34" charset="0"/>
              </a:rPr>
              <a:t>Page </a:t>
            </a:r>
            <a:r>
              <a:rPr lang="en-US" sz="2000" dirty="0" err="1">
                <a:latin typeface="Calibri" panose="020F0502020204030204" pitchFamily="34" charset="0"/>
                <a:cs typeface="Calibri" panose="020F0502020204030204" pitchFamily="34" charset="0"/>
              </a:rPr>
              <a:t>Xx</a:t>
            </a:r>
            <a:endParaRPr lang="fr-FR" dirty="0"/>
          </a:p>
        </p:txBody>
      </p:sp>
    </p:spTree>
    <p:extLst>
      <p:ext uri="{BB962C8B-B14F-4D97-AF65-F5344CB8AC3E}">
        <p14:creationId xmlns:p14="http://schemas.microsoft.com/office/powerpoint/2010/main" val="187194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cônes pour l’enseignant">
    <p:bg>
      <p:bgPr>
        <a:solidFill>
          <a:srgbClr val="DCE6F2"/>
        </a:solidFill>
        <a:effectLst/>
      </p:bgPr>
    </p:bg>
    <p:spTree>
      <p:nvGrpSpPr>
        <p:cNvPr id="1" name=""/>
        <p:cNvGrpSpPr/>
        <p:nvPr/>
      </p:nvGrpSpPr>
      <p:grpSpPr>
        <a:xfrm>
          <a:off x="0" y="0"/>
          <a:ext cx="0" cy="0"/>
          <a:chOff x="0" y="0"/>
          <a:chExt cx="0" cy="0"/>
        </a:xfrm>
      </p:grpSpPr>
      <p:sp>
        <p:nvSpPr>
          <p:cNvPr id="6" name="Google Shape;321;p52">
            <a:extLst>
              <a:ext uri="{FF2B5EF4-FFF2-40B4-BE49-F238E27FC236}">
                <a16:creationId xmlns:a16="http://schemas.microsoft.com/office/drawing/2014/main" id="{72ADEC78-C166-E7B6-0228-F3ECC0331BC2}"/>
              </a:ext>
            </a:extLst>
          </p:cNvPr>
          <p:cNvSpPr txBox="1"/>
          <p:nvPr userDrawn="1"/>
        </p:nvSpPr>
        <p:spPr>
          <a:xfrm>
            <a:off x="2151695" y="1298921"/>
            <a:ext cx="4239248"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Pages réservées à l’enseignant(e)</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7" name="Google Shape;322;p52">
            <a:extLst>
              <a:ext uri="{FF2B5EF4-FFF2-40B4-BE49-F238E27FC236}">
                <a16:creationId xmlns:a16="http://schemas.microsoft.com/office/drawing/2014/main" id="{E4C322F2-106E-8B8C-D527-BEB0DA3609BD}"/>
              </a:ext>
            </a:extLst>
          </p:cNvPr>
          <p:cNvSpPr txBox="1"/>
          <p:nvPr userDrawn="1"/>
        </p:nvSpPr>
        <p:spPr>
          <a:xfrm>
            <a:off x="2151695" y="2226131"/>
            <a:ext cx="8241199"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Modelage de la tâche par l’enseignant (explicitation à haute voix)</a:t>
            </a:r>
            <a:endParaRPr sz="1467" kern="0" dirty="0">
              <a:solidFill>
                <a:srgbClr val="000000"/>
              </a:solidFill>
              <a:latin typeface="Calibri" panose="020F0502020204030204" pitchFamily="34" charset="0"/>
              <a:ea typeface="Arial"/>
              <a:cs typeface="Calibri" panose="020F0502020204030204" pitchFamily="34" charset="0"/>
              <a:sym typeface="Arial"/>
            </a:endParaRPr>
          </a:p>
        </p:txBody>
      </p:sp>
      <p:pic>
        <p:nvPicPr>
          <p:cNvPr id="8" name="Google Shape;318;p52" descr="Image générée">
            <a:extLst>
              <a:ext uri="{FF2B5EF4-FFF2-40B4-BE49-F238E27FC236}">
                <a16:creationId xmlns:a16="http://schemas.microsoft.com/office/drawing/2014/main" id="{AA7CEDC4-4EAD-5796-C8DE-A3FE218AEFCB}"/>
              </a:ext>
            </a:extLst>
          </p:cNvPr>
          <p:cNvPicPr preferRelativeResize="0"/>
          <p:nvPr userDrawn="1"/>
        </p:nvPicPr>
        <p:blipFill rotWithShape="1">
          <a:blip r:embed="rId2">
            <a:alphaModFix/>
          </a:blip>
          <a:srcRect t="23545" r="71114" b="60700"/>
          <a:stretch/>
        </p:blipFill>
        <p:spPr>
          <a:xfrm>
            <a:off x="992594" y="2946687"/>
            <a:ext cx="1035476" cy="854359"/>
          </a:xfrm>
          <a:prstGeom prst="rect">
            <a:avLst/>
          </a:prstGeom>
          <a:noFill/>
          <a:ln>
            <a:noFill/>
          </a:ln>
        </p:spPr>
      </p:pic>
      <p:sp>
        <p:nvSpPr>
          <p:cNvPr id="9" name="Google Shape;322;p52">
            <a:extLst>
              <a:ext uri="{FF2B5EF4-FFF2-40B4-BE49-F238E27FC236}">
                <a16:creationId xmlns:a16="http://schemas.microsoft.com/office/drawing/2014/main" id="{B506BC51-2309-B11A-BF8E-62D4306DA8F0}"/>
              </a:ext>
            </a:extLst>
          </p:cNvPr>
          <p:cNvSpPr txBox="1"/>
          <p:nvPr userDrawn="1"/>
        </p:nvSpPr>
        <p:spPr>
          <a:xfrm>
            <a:off x="2151695" y="3159518"/>
            <a:ext cx="9359384" cy="400002"/>
          </a:xfrm>
          <a:prstGeom prst="rect">
            <a:avLst/>
          </a:prstGeom>
          <a:noFill/>
          <a:ln>
            <a:noFill/>
          </a:ln>
        </p:spPr>
        <p:txBody>
          <a:bodyPr spcFirstLastPara="1" wrap="square" lIns="91400" tIns="45667" rIns="91400" bIns="45667" anchor="t" anchorCtr="0">
            <a:spAutoFit/>
          </a:bodyPr>
          <a:lstStyle/>
          <a:p>
            <a:pPr defTabSz="1219170">
              <a:buClr>
                <a:srgbClr val="44546A"/>
              </a:buClr>
              <a:buSzPts val="1500"/>
            </a:pPr>
            <a:r>
              <a:rPr lang="fr" sz="2000" b="1" kern="0" dirty="0">
                <a:solidFill>
                  <a:srgbClr val="44546A"/>
                </a:solidFill>
                <a:latin typeface="Calibri" panose="020F0502020204030204" pitchFamily="34" charset="0"/>
                <a:ea typeface="Calibri"/>
                <a:cs typeface="Calibri" panose="020F0502020204030204" pitchFamily="34" charset="0"/>
                <a:sym typeface="Calibri"/>
              </a:rPr>
              <a:t>Consignes et explications données aux élèves – hors modelage (à dire à haute voix)</a:t>
            </a:r>
            <a:endParaRPr sz="2000" kern="0" dirty="0">
              <a:solidFill>
                <a:srgbClr val="000000"/>
              </a:solidFill>
              <a:latin typeface="Calibri" panose="020F0502020204030204" pitchFamily="34" charset="0"/>
              <a:ea typeface="Arial"/>
              <a:cs typeface="Calibri" panose="020F0502020204030204" pitchFamily="34" charset="0"/>
              <a:sym typeface="Arial"/>
            </a:endParaRPr>
          </a:p>
        </p:txBody>
      </p:sp>
      <p:sp>
        <p:nvSpPr>
          <p:cNvPr id="10" name="Google Shape;332;p53">
            <a:extLst>
              <a:ext uri="{FF2B5EF4-FFF2-40B4-BE49-F238E27FC236}">
                <a16:creationId xmlns:a16="http://schemas.microsoft.com/office/drawing/2014/main" id="{73DA3CC4-D07A-FD24-06B2-470FF6AFCBFE}"/>
              </a:ext>
            </a:extLst>
          </p:cNvPr>
          <p:cNvSpPr txBox="1"/>
          <p:nvPr userDrawn="1"/>
        </p:nvSpPr>
        <p:spPr>
          <a:xfrm>
            <a:off x="2151695" y="400551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Rappel du contrat de classe </a:t>
            </a:r>
            <a:endParaRPr sz="1867" kern="0" dirty="0">
              <a:solidFill>
                <a:srgbClr val="000000"/>
              </a:solidFill>
              <a:latin typeface="Calibri" panose="020F0502020204030204" pitchFamily="34" charset="0"/>
              <a:cs typeface="Calibri" panose="020F0502020204030204" pitchFamily="34" charset="0"/>
              <a:sym typeface="Arial"/>
            </a:endParaRPr>
          </a:p>
        </p:txBody>
      </p:sp>
      <p:pic>
        <p:nvPicPr>
          <p:cNvPr id="11" name="Google Shape;336;p53">
            <a:extLst>
              <a:ext uri="{FF2B5EF4-FFF2-40B4-BE49-F238E27FC236}">
                <a16:creationId xmlns:a16="http://schemas.microsoft.com/office/drawing/2014/main" id="{707D932E-E30A-7595-2289-FC158DAB3283}"/>
              </a:ext>
            </a:extLst>
          </p:cNvPr>
          <p:cNvPicPr preferRelativeResize="0"/>
          <p:nvPr userDrawn="1"/>
        </p:nvPicPr>
        <p:blipFill rotWithShape="1">
          <a:blip r:embed="rId3">
            <a:alphaModFix/>
          </a:blip>
          <a:srcRect/>
          <a:stretch/>
        </p:blipFill>
        <p:spPr>
          <a:xfrm>
            <a:off x="1127953" y="4033935"/>
            <a:ext cx="753729" cy="603600"/>
          </a:xfrm>
          <a:prstGeom prst="rect">
            <a:avLst/>
          </a:prstGeom>
          <a:noFill/>
          <a:ln>
            <a:noFill/>
          </a:ln>
        </p:spPr>
      </p:pic>
      <p:sp>
        <p:nvSpPr>
          <p:cNvPr id="12" name="Google Shape;291;p51">
            <a:extLst>
              <a:ext uri="{FF2B5EF4-FFF2-40B4-BE49-F238E27FC236}">
                <a16:creationId xmlns:a16="http://schemas.microsoft.com/office/drawing/2014/main" id="{B102DBF7-8612-EAB2-F4F6-FE2824A33C62}"/>
              </a:ext>
            </a:extLst>
          </p:cNvPr>
          <p:cNvSpPr/>
          <p:nvPr userDrawn="1"/>
        </p:nvSpPr>
        <p:spPr>
          <a:xfrm>
            <a:off x="63503" y="27983"/>
            <a:ext cx="8241200" cy="603600"/>
          </a:xfrm>
          <a:prstGeom prst="rect">
            <a:avLst/>
          </a:prstGeom>
          <a:noFill/>
          <a:ln>
            <a:noFill/>
          </a:ln>
        </p:spPr>
        <p:txBody>
          <a:bodyPr spcFirstLastPara="1" wrap="square" lIns="91433" tIns="45667" rIns="91433" bIns="45667" anchor="t" anchorCtr="0">
            <a:noAutofit/>
          </a:bodyPr>
          <a:lstStyle/>
          <a:p>
            <a:pPr defTabSz="1219170">
              <a:buClr>
                <a:srgbClr val="44546A"/>
              </a:buClr>
              <a:buSzPts val="2400"/>
            </a:pPr>
            <a:r>
              <a:rPr lang="fr-FR" sz="3200" b="1" kern="0" dirty="0">
                <a:solidFill>
                  <a:srgbClr val="44546A"/>
                </a:solidFill>
                <a:latin typeface="Calibri" panose="020F0502020204030204" pitchFamily="34" charset="0"/>
                <a:ea typeface="Calibri"/>
                <a:cs typeface="Calibri" panose="020F0502020204030204" pitchFamily="34" charset="0"/>
                <a:sym typeface="Calibri"/>
              </a:rPr>
              <a:t>Icônes pour l’enseignant</a:t>
            </a:r>
            <a:endParaRPr lang="fr-FR" sz="1867" kern="0" dirty="0">
              <a:solidFill>
                <a:srgbClr val="000000"/>
              </a:solidFill>
              <a:latin typeface="Calibri" panose="020F0502020204030204" pitchFamily="34" charset="0"/>
              <a:cs typeface="Calibri" panose="020F0502020204030204" pitchFamily="34" charset="0"/>
              <a:sym typeface="Arial"/>
            </a:endParaRPr>
          </a:p>
        </p:txBody>
      </p:sp>
      <p:grpSp>
        <p:nvGrpSpPr>
          <p:cNvPr id="13" name="Groupe 3">
            <a:extLst>
              <a:ext uri="{FF2B5EF4-FFF2-40B4-BE49-F238E27FC236}">
                <a16:creationId xmlns:a16="http://schemas.microsoft.com/office/drawing/2014/main" id="{7C8BB474-F23B-5C87-47EF-B73EA69BFC17}"/>
              </a:ext>
            </a:extLst>
          </p:cNvPr>
          <p:cNvGrpSpPr/>
          <p:nvPr userDrawn="1"/>
        </p:nvGrpSpPr>
        <p:grpSpPr>
          <a:xfrm>
            <a:off x="1153868" y="2019636"/>
            <a:ext cx="814489" cy="699291"/>
            <a:chOff x="277892" y="2322046"/>
            <a:chExt cx="828656" cy="786827"/>
          </a:xfrm>
        </p:grpSpPr>
        <p:sp>
          <p:nvSpPr>
            <p:cNvPr id="14" name="Freeform 2">
              <a:extLst>
                <a:ext uri="{FF2B5EF4-FFF2-40B4-BE49-F238E27FC236}">
                  <a16:creationId xmlns:a16="http://schemas.microsoft.com/office/drawing/2014/main" id="{410781AD-EC8B-9893-FFEA-ADFD5BF9DD5C}"/>
                </a:ext>
              </a:extLst>
            </p:cNvPr>
            <p:cNvSpPr/>
            <p:nvPr/>
          </p:nvSpPr>
          <p:spPr>
            <a:xfrm>
              <a:off x="277892" y="2557025"/>
              <a:ext cx="685139" cy="551848"/>
            </a:xfrm>
            <a:custGeom>
              <a:avLst/>
              <a:gdLst/>
              <a:ahLst/>
              <a:cxnLst/>
              <a:rect l="l" t="t" r="r" b="b"/>
              <a:pathLst>
                <a:path w="3423710" h="2757643">
                  <a:moveTo>
                    <a:pt x="0" y="0"/>
                  </a:moveTo>
                  <a:lnTo>
                    <a:pt x="3423710" y="0"/>
                  </a:lnTo>
                  <a:lnTo>
                    <a:pt x="3423710" y="2757643"/>
                  </a:lnTo>
                  <a:lnTo>
                    <a:pt x="0" y="2757643"/>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fr-FR" dirty="0">
                <a:latin typeface="Calibri" panose="020F0502020204030204" pitchFamily="34" charset="0"/>
                <a:cs typeface="Calibri" panose="020F0502020204030204" pitchFamily="34" charset="0"/>
              </a:endParaRPr>
            </a:p>
          </p:txBody>
        </p:sp>
        <p:sp>
          <p:nvSpPr>
            <p:cNvPr id="15" name="Freeform 4">
              <a:extLst>
                <a:ext uri="{FF2B5EF4-FFF2-40B4-BE49-F238E27FC236}">
                  <a16:creationId xmlns:a16="http://schemas.microsoft.com/office/drawing/2014/main" id="{50FDC7F3-F5D0-66D4-CD0D-B9EC4EE2A3C9}"/>
                </a:ext>
              </a:extLst>
            </p:cNvPr>
            <p:cNvSpPr/>
            <p:nvPr/>
          </p:nvSpPr>
          <p:spPr>
            <a:xfrm rot="19669694">
              <a:off x="819513" y="2322046"/>
              <a:ext cx="287035" cy="499407"/>
            </a:xfrm>
            <a:custGeom>
              <a:avLst/>
              <a:gdLst/>
              <a:ahLst/>
              <a:cxnLst/>
              <a:rect l="l" t="t" r="r" b="b"/>
              <a:pathLst>
                <a:path w="1193350" h="2076288">
                  <a:moveTo>
                    <a:pt x="0" y="0"/>
                  </a:moveTo>
                  <a:lnTo>
                    <a:pt x="1193350" y="0"/>
                  </a:lnTo>
                  <a:lnTo>
                    <a:pt x="1193350" y="2076287"/>
                  </a:lnTo>
                  <a:lnTo>
                    <a:pt x="0" y="2076287"/>
                  </a:lnTo>
                  <a:lnTo>
                    <a:pt x="0" y="0"/>
                  </a:lnTo>
                  <a:close/>
                </a:path>
              </a:pathLst>
            </a:custGeom>
            <a:blipFill>
              <a:blip>
                <a:alphaModFix amt="72000"/>
                <a:extLst>
                  <a:ext uri="{96DAC541-7B7A-43D3-8B79-37D633B846F1}">
                    <asvg:svgBlip xmlns:asvg="http://schemas.microsoft.com/office/drawing/2016/SVG/main" r:embed="rId5"/>
                  </a:ext>
                </a:extLst>
              </a:blip>
              <a:stretch>
                <a:fillRect l="-101449" t="-1678"/>
              </a:stretch>
            </a:blipFill>
            <a:ln cap="rnd">
              <a:noFill/>
              <a:prstDash val="solid"/>
              <a:round/>
            </a:ln>
          </p:spPr>
          <p:txBody>
            <a:bodyPr/>
            <a:lstStyle/>
            <a:p>
              <a:endParaRPr lang="fr-FR" dirty="0">
                <a:latin typeface="Calibri" panose="020F0502020204030204" pitchFamily="34" charset="0"/>
                <a:cs typeface="Calibri" panose="020F0502020204030204" pitchFamily="34" charset="0"/>
              </a:endParaRPr>
            </a:p>
          </p:txBody>
        </p:sp>
      </p:grpSp>
      <p:pic>
        <p:nvPicPr>
          <p:cNvPr id="16" name="Picture 2" descr="Image générée">
            <a:extLst>
              <a:ext uri="{FF2B5EF4-FFF2-40B4-BE49-F238E27FC236}">
                <a16:creationId xmlns:a16="http://schemas.microsoft.com/office/drawing/2014/main" id="{527D9024-1749-B2A5-B66C-218973707C9F}"/>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val="0"/>
              </a:ext>
            </a:extLst>
          </a:blip>
          <a:srcRect t="11064" b="10678"/>
          <a:stretch>
            <a:fillRect/>
          </a:stretch>
        </p:blipFill>
        <p:spPr bwMode="auto">
          <a:xfrm>
            <a:off x="1153867" y="1023539"/>
            <a:ext cx="727815" cy="854359"/>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52">
            <a:extLst>
              <a:ext uri="{FF2B5EF4-FFF2-40B4-BE49-F238E27FC236}">
                <a16:creationId xmlns:a16="http://schemas.microsoft.com/office/drawing/2014/main" id="{99F2DA21-0D6B-EEDA-E4D7-20FE6425D166}"/>
              </a:ext>
            </a:extLst>
          </p:cNvPr>
          <p:cNvPicPr>
            <a:picLocks noChangeAspect="1"/>
          </p:cNvPicPr>
          <p:nvPr userDrawn="1"/>
        </p:nvPicPr>
        <p:blipFill>
          <a:blip r:embed="rId7">
            <a:duotone>
              <a:schemeClr val="accent2">
                <a:shade val="45000"/>
                <a:satMod val="135000"/>
              </a:schemeClr>
              <a:prstClr val="white"/>
            </a:duotone>
          </a:blip>
          <a:stretch>
            <a:fillRect/>
          </a:stretch>
        </p:blipFill>
        <p:spPr>
          <a:xfrm>
            <a:off x="1198230" y="4942460"/>
            <a:ext cx="590757" cy="603600"/>
          </a:xfrm>
          <a:prstGeom prst="ellipse">
            <a:avLst/>
          </a:prstGeom>
          <a:solidFill>
            <a:srgbClr val="FFC000"/>
          </a:solidFill>
          <a:ln>
            <a:noFill/>
          </a:ln>
        </p:spPr>
      </p:pic>
      <p:sp>
        <p:nvSpPr>
          <p:cNvPr id="18" name="Google Shape;332;p53">
            <a:extLst>
              <a:ext uri="{FF2B5EF4-FFF2-40B4-BE49-F238E27FC236}">
                <a16:creationId xmlns:a16="http://schemas.microsoft.com/office/drawing/2014/main" id="{D8F68E27-C54B-2365-46CC-80826021819A}"/>
              </a:ext>
            </a:extLst>
          </p:cNvPr>
          <p:cNvSpPr txBox="1"/>
          <p:nvPr userDrawn="1"/>
        </p:nvSpPr>
        <p:spPr>
          <a:xfrm>
            <a:off x="2064863" y="5034031"/>
            <a:ext cx="3971611" cy="420457"/>
          </a:xfrm>
          <a:prstGeom prst="rect">
            <a:avLst/>
          </a:prstGeom>
          <a:noFill/>
          <a:ln>
            <a:noFill/>
          </a:ln>
        </p:spPr>
        <p:txBody>
          <a:bodyPr spcFirstLastPara="1" wrap="square" lIns="91400" tIns="45667" rIns="91400" bIns="45667" anchor="t" anchorCtr="0">
            <a:spAutoFit/>
          </a:bodyPr>
          <a:lstStyle/>
          <a:p>
            <a:pPr defTabSz="1219170">
              <a:buClr>
                <a:srgbClr val="44546A"/>
              </a:buClr>
              <a:buSzPts val="1600"/>
            </a:pPr>
            <a:r>
              <a:rPr lang="fr" sz="2133" b="1" kern="0" dirty="0">
                <a:solidFill>
                  <a:srgbClr val="44546A"/>
                </a:solidFill>
                <a:latin typeface="Calibri" panose="020F0502020204030204" pitchFamily="34" charset="0"/>
                <a:ea typeface="Calibri"/>
                <a:cs typeface="Calibri" panose="020F0502020204030204" pitchFamily="34" charset="0"/>
                <a:sym typeface="Calibri"/>
              </a:rPr>
              <a:t>Correction du devoir maison</a:t>
            </a:r>
            <a:endParaRPr sz="1867" kern="0" dirty="0">
              <a:solidFill>
                <a:srgbClr val="000000"/>
              </a:solidFill>
              <a:latin typeface="Calibri" panose="020F0502020204030204" pitchFamily="34" charset="0"/>
              <a:cs typeface="Calibri" panose="020F0502020204030204" pitchFamily="34" charset="0"/>
              <a:sym typeface="Arial"/>
            </a:endParaRPr>
          </a:p>
        </p:txBody>
      </p:sp>
    </p:spTree>
    <p:extLst>
      <p:ext uri="{BB962C8B-B14F-4D97-AF65-F5344CB8AC3E}">
        <p14:creationId xmlns:p14="http://schemas.microsoft.com/office/powerpoint/2010/main" val="193520114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9868B7D6-72FD-23EC-C6E6-953B0A5B956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AD1DA3A3-D9BA-C806-C100-A31FE09116C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7BC0920-3829-AA94-F2C5-CFE7152D4DB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03B0BB0-0C34-4B10-ACDF-EACD0FA6154F}" type="datetimeFigureOut">
              <a:rPr lang="fr-FR" smtClean="0"/>
              <a:t>18/05/2026</a:t>
            </a:fld>
            <a:endParaRPr lang="fr-FR" dirty="0"/>
          </a:p>
        </p:txBody>
      </p:sp>
      <p:sp>
        <p:nvSpPr>
          <p:cNvPr id="5" name="Espace réservé du pied de page 4">
            <a:extLst>
              <a:ext uri="{FF2B5EF4-FFF2-40B4-BE49-F238E27FC236}">
                <a16:creationId xmlns:a16="http://schemas.microsoft.com/office/drawing/2014/main" id="{AD3EB402-30F3-6FBA-D48E-6957733E9D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CBA3FC22-293D-2F1B-E36D-B1660CD5C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96BB794-D201-4EBE-865A-45FE0EF738B6}" type="slidenum">
              <a:rPr lang="fr-FR" smtClean="0"/>
              <a:t>‹N°›</a:t>
            </a:fld>
            <a:endParaRPr lang="fr-FR" dirty="0"/>
          </a:p>
        </p:txBody>
      </p:sp>
    </p:spTree>
    <p:extLst>
      <p:ext uri="{BB962C8B-B14F-4D97-AF65-F5344CB8AC3E}">
        <p14:creationId xmlns:p14="http://schemas.microsoft.com/office/powerpoint/2010/main" val="1312416514"/>
      </p:ext>
    </p:extLst>
  </p:cSld>
  <p:clrMap bg1="lt1" tx1="dk1" bg2="lt2" tx2="dk2" accent1="accent1" accent2="accent2" accent3="accent3" accent4="accent4" accent5="accent5" accent6="accent6" hlink="hlink" folHlink="folHlink"/>
  <p:sldLayoutIdLst>
    <p:sldLayoutId id="2147483666" r:id="rId1"/>
    <p:sldLayoutId id="2147483660" r:id="rId2"/>
    <p:sldLayoutId id="2147483661" r:id="rId3"/>
    <p:sldLayoutId id="2147483662" r:id="rId4"/>
    <p:sldLayoutId id="2147483663" r:id="rId5"/>
    <p:sldLayoutId id="2147483664" r:id="rId6"/>
    <p:sldLayoutId id="2147483665" r:id="rId7"/>
    <p:sldLayoutId id="2147483674" r:id="rId8"/>
    <p:sldLayoutId id="2147483675" r:id="rId9"/>
    <p:sldLayoutId id="2147483676" r:id="rId10"/>
    <p:sldLayoutId id="2147483677" r:id="rId11"/>
    <p:sldLayoutId id="2147483678" r:id="rId12"/>
    <p:sldLayoutId id="2147483698" r:id="rId13"/>
    <p:sldLayoutId id="2147483680" r:id="rId14"/>
    <p:sldLayoutId id="2147483681" r:id="rId15"/>
    <p:sldLayoutId id="2147483684" r:id="rId16"/>
    <p:sldLayoutId id="2147483685" r:id="rId17"/>
    <p:sldLayoutId id="2147483686" r:id="rId18"/>
    <p:sldLayoutId id="2147483687" r:id="rId19"/>
    <p:sldLayoutId id="2147483688" r:id="rId20"/>
    <p:sldLayoutId id="2147483689" r:id="rId21"/>
    <p:sldLayoutId id="2147483690" r:id="rId22"/>
    <p:sldLayoutId id="2147483691" r:id="rId23"/>
    <p:sldLayoutId id="2147483692" r:id="rId24"/>
    <p:sldLayoutId id="2147483693" r:id="rId25"/>
    <p:sldLayoutId id="2147483694" r:id="rId26"/>
    <p:sldLayoutId id="2147483695" r:id="rId27"/>
    <p:sldLayoutId id="2147483696" r:id="rId28"/>
    <p:sldLayoutId id="2147483697" r:id="rId29"/>
    <p:sldLayoutId id="2147483701" r:id="rId30"/>
    <p:sldLayoutId id="2147483699" r:id="rId31"/>
    <p:sldLayoutId id="2147483700" r:id="rId32"/>
    <p:sldLayoutId id="2147483682" r:id="rId33"/>
    <p:sldLayoutId id="2147483683" r:id="rId34"/>
    <p:sldLayoutId id="2147483653" r:id="rId35"/>
    <p:sldLayoutId id="2147483654" r:id="rId36"/>
    <p:sldLayoutId id="2147483655" r:id="rId37"/>
    <p:sldLayoutId id="2147483656" r:id="rId38"/>
    <p:sldLayoutId id="2147483657" r:id="rId39"/>
    <p:sldLayoutId id="2147483658" r:id="rId40"/>
    <p:sldLayoutId id="2147483659" r:id="rId41"/>
    <p:sldLayoutId id="2147483702" r:id="rId42"/>
    <p:sldLayoutId id="2147483703"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5.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2.xml"/><Relationship Id="rId1" Type="http://schemas.openxmlformats.org/officeDocument/2006/relationships/slideLayout" Target="../slideLayouts/slideLayout42.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3.xml"/><Relationship Id="rId1" Type="http://schemas.openxmlformats.org/officeDocument/2006/relationships/slideLayout" Target="../slideLayouts/slideLayout43.xml"/></Relationships>
</file>

<file path=ppt/slides/_rels/slide1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4.xml"/><Relationship Id="rId1" Type="http://schemas.openxmlformats.org/officeDocument/2006/relationships/slideLayout" Target="../slideLayouts/slideLayout4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12.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490.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510.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20.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530.png"/></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15.png"/><Relationship Id="rId1" Type="http://schemas.openxmlformats.org/officeDocument/2006/relationships/slideLayout" Target="../slideLayouts/slideLayout3.xml"/><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15.png"/><Relationship Id="rId1" Type="http://schemas.openxmlformats.org/officeDocument/2006/relationships/slideLayout" Target="../slideLayouts/slideLayout3.xml"/><Relationship Id="rId4" Type="http://schemas.openxmlformats.org/officeDocument/2006/relationships/image" Target="../media/image57.png"/></Relationships>
</file>

<file path=ppt/slides/_rels/slide3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5.png"/><Relationship Id="rId1" Type="http://schemas.openxmlformats.org/officeDocument/2006/relationships/slideLayout" Target="../slideLayouts/slideLayout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png"/></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35.xml.rels><?xml version="1.0" encoding="UTF-8" standalone="yes"?>
<Relationships xmlns="http://schemas.openxmlformats.org/package/2006/relationships"><Relationship Id="rId3" Type="http://schemas.openxmlformats.org/officeDocument/2006/relationships/image" Target="../media/image660.png"/><Relationship Id="rId2" Type="http://schemas.openxmlformats.org/officeDocument/2006/relationships/image" Target="../media/image17.png"/><Relationship Id="rId1" Type="http://schemas.openxmlformats.org/officeDocument/2006/relationships/slideLayout" Target="../slideLayouts/slideLayout4.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3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17.png"/><Relationship Id="rId1" Type="http://schemas.openxmlformats.org/officeDocument/2006/relationships/slideLayout" Target="../slideLayouts/slideLayout4.xml"/><Relationship Id="rId4" Type="http://schemas.openxmlformats.org/officeDocument/2006/relationships/chart" Target="../charts/chart4.xml"/></Relationships>
</file>

<file path=ppt/slides/_rels/slide3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15.png"/><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11.xml"/><Relationship Id="rId4" Type="http://schemas.openxmlformats.org/officeDocument/2006/relationships/image" Target="../media/image44.png"/></Relationships>
</file>

<file path=ppt/slides/_rels/slide4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25.xml"/><Relationship Id="rId5" Type="http://schemas.openxmlformats.org/officeDocument/2006/relationships/image" Target="../media/image66.png"/><Relationship Id="rId4" Type="http://schemas.openxmlformats.org/officeDocument/2006/relationships/image" Target="../media/image65.png"/></Relationships>
</file>

<file path=ppt/slides/_rels/slide41.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 Id="rId6" Type="http://schemas.openxmlformats.org/officeDocument/2006/relationships/image" Target="../media/image740.png"/><Relationship Id="rId5" Type="http://schemas.openxmlformats.org/officeDocument/2006/relationships/image" Target="../media/image730.png"/><Relationship Id="rId4" Type="http://schemas.openxmlformats.org/officeDocument/2006/relationships/image" Target="../media/image70.png"/></Relationships>
</file>

<file path=ppt/slides/_rels/slide4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 Id="rId4" Type="http://schemas.openxmlformats.org/officeDocument/2006/relationships/image" Target="../media/image71.png"/></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5.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45.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8.xml"/></Relationships>
</file>

<file path=ppt/slides/_rels/slide4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74.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3" Type="http://schemas.openxmlformats.org/officeDocument/2006/relationships/hyperlink" Target="https://pixabay.com/fr/question-point-d-interrogation-1015308/" TargetMode="External"/><Relationship Id="rId2" Type="http://schemas.openxmlformats.org/officeDocument/2006/relationships/image" Target="../media/image75.jp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s://drive.google.com/drive/folders/1EL5AcbXKLcZcptBw8zodh5LsuwwjlMQY?usp=drive_link" TargetMode="External"/><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6FEA15-69D0-A51C-B0B6-70FD8D1867D3}"/>
              </a:ext>
            </a:extLst>
          </p:cNvPr>
          <p:cNvSpPr>
            <a:spLocks noGrp="1"/>
          </p:cNvSpPr>
          <p:nvPr>
            <p:ph type="body" sz="quarter" idx="14"/>
          </p:nvPr>
        </p:nvSpPr>
        <p:spPr/>
        <p:txBody>
          <a:bodyPr/>
          <a:lstStyle/>
          <a:p>
            <a:r>
              <a:rPr lang="en-US" dirty="0"/>
              <a:t>2</a:t>
            </a:r>
            <a:endParaRPr lang="fr-FR" dirty="0"/>
          </a:p>
        </p:txBody>
      </p:sp>
      <p:sp>
        <p:nvSpPr>
          <p:cNvPr id="8" name="Text Placeholder 7">
            <a:extLst>
              <a:ext uri="{FF2B5EF4-FFF2-40B4-BE49-F238E27FC236}">
                <a16:creationId xmlns:a16="http://schemas.microsoft.com/office/drawing/2014/main" id="{246B463C-2C20-EB38-B568-79C9E3645676}"/>
              </a:ext>
            </a:extLst>
          </p:cNvPr>
          <p:cNvSpPr>
            <a:spLocks noGrp="1"/>
          </p:cNvSpPr>
          <p:nvPr>
            <p:ph type="body" sz="quarter" idx="19"/>
          </p:nvPr>
        </p:nvSpPr>
        <p:spPr/>
        <p:txBody>
          <a:bodyPr/>
          <a:lstStyle/>
          <a:p>
            <a:r>
              <a:rPr lang="fr-FR" dirty="0"/>
              <a:t>5</a:t>
            </a:r>
          </a:p>
        </p:txBody>
      </p:sp>
      <p:grpSp>
        <p:nvGrpSpPr>
          <p:cNvPr id="27" name="Groupe 26">
            <a:extLst>
              <a:ext uri="{FF2B5EF4-FFF2-40B4-BE49-F238E27FC236}">
                <a16:creationId xmlns:a16="http://schemas.microsoft.com/office/drawing/2014/main" id="{4665E728-B129-706A-BDB1-22B94D41AFBF}"/>
              </a:ext>
            </a:extLst>
          </p:cNvPr>
          <p:cNvGrpSpPr/>
          <p:nvPr/>
        </p:nvGrpSpPr>
        <p:grpSpPr>
          <a:xfrm>
            <a:off x="166256" y="4635489"/>
            <a:ext cx="7210237" cy="522000"/>
            <a:chOff x="304312" y="4531839"/>
            <a:chExt cx="5990003" cy="696796"/>
          </a:xfrm>
        </p:grpSpPr>
        <p:sp>
          <p:nvSpPr>
            <p:cNvPr id="28" name="Google Shape;223;p26">
              <a:extLst>
                <a:ext uri="{FF2B5EF4-FFF2-40B4-BE49-F238E27FC236}">
                  <a16:creationId xmlns:a16="http://schemas.microsoft.com/office/drawing/2014/main" id="{A46CB91A-EBEB-F991-CD39-28DB7BAB45BE}"/>
                </a:ext>
              </a:extLst>
            </p:cNvPr>
            <p:cNvSpPr/>
            <p:nvPr/>
          </p:nvSpPr>
          <p:spPr>
            <a:xfrm>
              <a:off x="304312" y="4531839"/>
              <a:ext cx="5990003" cy="696796"/>
            </a:xfrm>
            <a:prstGeom prst="rect">
              <a:avLst/>
            </a:prstGeom>
            <a:solidFill>
              <a:schemeClr val="accent3">
                <a:lumMod val="75000"/>
              </a:schemeClr>
            </a:solidFill>
            <a:ln w="38103" cap="flat">
              <a:noFill/>
              <a:prstDash val="solid"/>
            </a:ln>
          </p:spPr>
          <p:txBody>
            <a:bodyPr vert="horz" wrap="square" lIns="68570" tIns="34271" rIns="68570" bIns="34271" anchor="ctr" anchorCtr="0" compatLnSpc="1">
              <a:noAutofit/>
            </a:bodyPr>
            <a:lstStyle/>
            <a:p>
              <a:pPr defTabSz="914378">
                <a:buClrTx/>
              </a:pPr>
              <a:endParaRPr lang="fr-FR" sz="1800" b="1" dirty="0">
                <a:solidFill>
                  <a:srgbClr val="FFFFFF"/>
                </a:solidFill>
                <a:latin typeface="Calibri"/>
                <a:ea typeface="Calibri"/>
                <a:cs typeface="Calibri"/>
              </a:endParaRPr>
            </a:p>
          </p:txBody>
        </p:sp>
        <p:sp>
          <p:nvSpPr>
            <p:cNvPr id="29" name="Google Shape;735;p98">
              <a:extLst>
                <a:ext uri="{FF2B5EF4-FFF2-40B4-BE49-F238E27FC236}">
                  <a16:creationId xmlns:a16="http://schemas.microsoft.com/office/drawing/2014/main" id="{AD1724B8-EA3E-2F08-C15C-29C1D1553FDD}"/>
                </a:ext>
              </a:extLst>
            </p:cNvPr>
            <p:cNvSpPr/>
            <p:nvPr/>
          </p:nvSpPr>
          <p:spPr>
            <a:xfrm>
              <a:off x="1853337" y="4607219"/>
              <a:ext cx="59640" cy="54603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grpSp>
        <p:nvGrpSpPr>
          <p:cNvPr id="31" name="Groupe 30">
            <a:extLst>
              <a:ext uri="{FF2B5EF4-FFF2-40B4-BE49-F238E27FC236}">
                <a16:creationId xmlns:a16="http://schemas.microsoft.com/office/drawing/2014/main" id="{CF462A6B-5C20-3975-F90E-B1FC46965C44}"/>
              </a:ext>
            </a:extLst>
          </p:cNvPr>
          <p:cNvGrpSpPr/>
          <p:nvPr/>
        </p:nvGrpSpPr>
        <p:grpSpPr>
          <a:xfrm>
            <a:off x="166256" y="5289788"/>
            <a:ext cx="6798228" cy="815447"/>
            <a:chOff x="304312" y="5304657"/>
            <a:chExt cx="5990003" cy="696796"/>
          </a:xfrm>
        </p:grpSpPr>
        <p:sp>
          <p:nvSpPr>
            <p:cNvPr id="32" name="Google Shape;224;p26">
              <a:extLst>
                <a:ext uri="{FF2B5EF4-FFF2-40B4-BE49-F238E27FC236}">
                  <a16:creationId xmlns:a16="http://schemas.microsoft.com/office/drawing/2014/main" id="{DEB7DF84-BD99-EC95-89FA-F9508B730598}"/>
                </a:ext>
              </a:extLst>
            </p:cNvPr>
            <p:cNvSpPr/>
            <p:nvPr/>
          </p:nvSpPr>
          <p:spPr>
            <a:xfrm>
              <a:off x="304312" y="5304657"/>
              <a:ext cx="5990003" cy="696796"/>
            </a:xfrm>
            <a:prstGeom prst="rect">
              <a:avLst/>
            </a:prstGeom>
            <a:solidFill>
              <a:srgbClr val="54AFE9"/>
            </a:solidFill>
            <a:ln w="38103" cap="flat">
              <a:noFill/>
              <a:prstDash val="solid"/>
            </a:ln>
            <a:effectLst/>
          </p:spPr>
          <p:txBody>
            <a:bodyPr vert="horz" wrap="square" lIns="68570" tIns="34271" rIns="68570" bIns="34271" anchor="ctr" anchorCtr="0" compatLnSpc="1">
              <a:noAutofit/>
            </a:bodyPr>
            <a:lstStyle/>
            <a:p>
              <a:pPr defTabSz="914378">
                <a:buClrTx/>
                <a:defRPr sz="1800" b="0" i="0" u="none" strike="noStrike" kern="0" cap="none" spc="0" baseline="0">
                  <a:solidFill>
                    <a:srgbClr val="000000"/>
                  </a:solidFill>
                  <a:uFillTx/>
                </a:defRPr>
              </a:pPr>
              <a:r>
                <a:rPr lang="fr-FR" sz="1800" b="1" dirty="0">
                  <a:solidFill>
                    <a:srgbClr val="FFFFFF"/>
                  </a:solidFill>
                  <a:latin typeface="Calibri"/>
                  <a:ea typeface="Calibri"/>
                  <a:cs typeface="Calibri"/>
                </a:rPr>
                <a:t> </a:t>
              </a:r>
              <a:r>
                <a:rPr lang="fr-FR" sz="2000" b="1" dirty="0">
                  <a:solidFill>
                    <a:srgbClr val="FFFFFF"/>
                  </a:solidFill>
                  <a:latin typeface="Calibri"/>
                  <a:ea typeface="Calibri"/>
                  <a:cs typeface="Calibri"/>
                </a:rPr>
                <a:t> </a:t>
              </a:r>
            </a:p>
          </p:txBody>
        </p:sp>
        <p:sp>
          <p:nvSpPr>
            <p:cNvPr id="33" name="Google Shape;742;p98">
              <a:extLst>
                <a:ext uri="{FF2B5EF4-FFF2-40B4-BE49-F238E27FC236}">
                  <a16:creationId xmlns:a16="http://schemas.microsoft.com/office/drawing/2014/main" id="{2683E674-65A3-93A9-1D16-D4E9E60AFC0F}"/>
                </a:ext>
              </a:extLst>
            </p:cNvPr>
            <p:cNvSpPr/>
            <p:nvPr/>
          </p:nvSpPr>
          <p:spPr>
            <a:xfrm>
              <a:off x="1850355" y="5380322"/>
              <a:ext cx="65604" cy="545467"/>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68570" tIns="34271" rIns="68570" bIns="34271" anchor="ctr" anchorCtr="1" compatLnSpc="1">
              <a:noAutofit/>
            </a:bodyPr>
            <a:lstStyle/>
            <a:p>
              <a:pPr algn="ctr" defTabSz="914378">
                <a:buClrTx/>
                <a:defRPr sz="1800" b="0" i="0" u="none" strike="noStrike" kern="0" cap="none" spc="0" baseline="0">
                  <a:solidFill>
                    <a:srgbClr val="000000"/>
                  </a:solidFill>
                  <a:uFillTx/>
                </a:defRPr>
              </a:pPr>
              <a:endParaRPr lang="fr-FR" sz="700" dirty="0">
                <a:solidFill>
                  <a:srgbClr val="FFFFFF"/>
                </a:solidFill>
                <a:latin typeface="Calibri"/>
                <a:ea typeface="Calibri"/>
                <a:cs typeface="Calibri"/>
              </a:endParaRPr>
            </a:p>
          </p:txBody>
        </p:sp>
      </p:grpSp>
      <p:sp>
        <p:nvSpPr>
          <p:cNvPr id="9" name="Espace réservé du texte 43">
            <a:extLst>
              <a:ext uri="{FF2B5EF4-FFF2-40B4-BE49-F238E27FC236}">
                <a16:creationId xmlns:a16="http://schemas.microsoft.com/office/drawing/2014/main" id="{7DEC17B5-AD7F-BD47-F7CF-DD89EBC16D6B}"/>
              </a:ext>
            </a:extLst>
          </p:cNvPr>
          <p:cNvSpPr txBox="1">
            <a:spLocks/>
          </p:cNvSpPr>
          <p:nvPr/>
        </p:nvSpPr>
        <p:spPr>
          <a:xfrm>
            <a:off x="2120815" y="4591216"/>
            <a:ext cx="4843667"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dirty="0"/>
          </a:p>
        </p:txBody>
      </p:sp>
      <p:sp>
        <p:nvSpPr>
          <p:cNvPr id="10" name="Espace réservé du texte 43">
            <a:extLst>
              <a:ext uri="{FF2B5EF4-FFF2-40B4-BE49-F238E27FC236}">
                <a16:creationId xmlns:a16="http://schemas.microsoft.com/office/drawing/2014/main" id="{DD979FC7-7D7A-BA7E-4DF0-D43F0F90D5D7}"/>
              </a:ext>
            </a:extLst>
          </p:cNvPr>
          <p:cNvSpPr txBox="1">
            <a:spLocks/>
          </p:cNvSpPr>
          <p:nvPr/>
        </p:nvSpPr>
        <p:spPr>
          <a:xfrm>
            <a:off x="271217" y="4635488"/>
            <a:ext cx="1288409" cy="477727"/>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err="1"/>
              <a:t>Leçon</a:t>
            </a:r>
            <a:r>
              <a:rPr lang="en-US" dirty="0"/>
              <a:t> 11</a:t>
            </a:r>
          </a:p>
        </p:txBody>
      </p:sp>
      <p:sp>
        <p:nvSpPr>
          <p:cNvPr id="11" name="Espace réservé du texte 43">
            <a:extLst>
              <a:ext uri="{FF2B5EF4-FFF2-40B4-BE49-F238E27FC236}">
                <a16:creationId xmlns:a16="http://schemas.microsoft.com/office/drawing/2014/main" id="{9A565E53-78F6-3990-8269-7E3C33DC136E}"/>
              </a:ext>
            </a:extLst>
          </p:cNvPr>
          <p:cNvSpPr txBox="1">
            <a:spLocks/>
          </p:cNvSpPr>
          <p:nvPr/>
        </p:nvSpPr>
        <p:spPr>
          <a:xfrm>
            <a:off x="271217" y="5288319"/>
            <a:ext cx="1288409" cy="521999"/>
          </a:xfrm>
          <a:prstGeom prst="rect">
            <a:avLst/>
          </a:prstGeom>
        </p:spPr>
        <p:txBody>
          <a:bodyPr anchor="ctr">
            <a:normAutofit/>
          </a:bodyPr>
          <a:lstStyle>
            <a:lvl1pPr marL="0" indent="0" algn="l" defTabSz="342900" rtl="0" eaLnBrk="1" latinLnBrk="0" hangingPunct="1">
              <a:lnSpc>
                <a:spcPct val="90000"/>
              </a:lnSpc>
              <a:spcBef>
                <a:spcPts val="1000"/>
              </a:spcBef>
              <a:buClrTx/>
              <a:buFont typeface="Arial" panose="020B0604020202020204" pitchFamily="34" charset="0"/>
              <a:buNone/>
              <a:defRPr lang="fr-FR" sz="1800" b="1" kern="1200" dirty="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dirty="0"/>
              <a:t>Tâche </a:t>
            </a:r>
            <a:r>
              <a:rPr lang="ar-DZ" dirty="0"/>
              <a:t>1</a:t>
            </a:r>
            <a:r>
              <a:rPr lang="fr-MA" dirty="0"/>
              <a:t>1</a:t>
            </a:r>
            <a:r>
              <a:rPr lang="fr-FR" dirty="0"/>
              <a:t> </a:t>
            </a:r>
          </a:p>
        </p:txBody>
      </p:sp>
      <p:sp>
        <p:nvSpPr>
          <p:cNvPr id="12" name="Espace réservé du texte 43">
            <a:extLst>
              <a:ext uri="{FF2B5EF4-FFF2-40B4-BE49-F238E27FC236}">
                <a16:creationId xmlns:a16="http://schemas.microsoft.com/office/drawing/2014/main" id="{9D40EE84-97BD-1D2C-C9FD-BC704A6339F3}"/>
              </a:ext>
            </a:extLst>
          </p:cNvPr>
          <p:cNvSpPr txBox="1">
            <a:spLocks/>
          </p:cNvSpPr>
          <p:nvPr/>
        </p:nvSpPr>
        <p:spPr>
          <a:xfrm>
            <a:off x="2096329" y="5288319"/>
            <a:ext cx="4666579" cy="521999"/>
          </a:xfrm>
          <a:prstGeom prst="rect">
            <a:avLst/>
          </a:prstGeom>
          <a:solidFill>
            <a:schemeClr val="accent1">
              <a:lumMod val="60000"/>
              <a:lumOff val="40000"/>
            </a:schemeClr>
          </a:solidFill>
        </p:spPr>
        <p:txBody>
          <a:bodyPr anchor="ctr">
            <a:noAutofit/>
          </a:bodyPr>
          <a:lstStyle>
            <a:lvl1pPr marL="0" marR="0" indent="0" algn="l" defTabSz="342900" rtl="0" eaLnBrk="1" fontAlgn="auto" latinLnBrk="0" hangingPunct="1">
              <a:lnSpc>
                <a:spcPct val="90000"/>
              </a:lnSpc>
              <a:spcBef>
                <a:spcPts val="1000"/>
              </a:spcBef>
              <a:spcAft>
                <a:spcPts val="0"/>
              </a:spcAft>
              <a:buClrTx/>
              <a:buSzTx/>
              <a:buFont typeface="Arial" panose="020B0604020202020204" pitchFamily="34" charset="0"/>
              <a:buNone/>
              <a:tabLst/>
              <a:defRPr lang="fr-FR" sz="1800" b="1" kern="1200">
                <a:solidFill>
                  <a:srgbClr val="FFFFFF"/>
                </a:solidFill>
                <a:latin typeface="Calibri"/>
                <a:ea typeface="Calibri"/>
                <a:cs typeface="Calibri"/>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b="0">
              <a:solidFill>
                <a:schemeClr val="tx1"/>
              </a:solidFill>
            </a:endParaRPr>
          </a:p>
          <a:p>
            <a:r>
              <a:rPr lang="fr-FR">
                <a:solidFill>
                  <a:schemeClr val="tx1"/>
                </a:solidFill>
              </a:rPr>
              <a:t>Résoudre un problème en utilisant les graphes, les tableaux ou/et les paramètres d’un série statistique </a:t>
            </a:r>
            <a:endParaRPr lang="fr-FR" b="0" dirty="0">
              <a:solidFill>
                <a:schemeClr val="tx1"/>
              </a:solidFill>
            </a:endParaRPr>
          </a:p>
        </p:txBody>
      </p:sp>
      <p:sp>
        <p:nvSpPr>
          <p:cNvPr id="3" name="ZoneTexte 2"/>
          <p:cNvSpPr txBox="1"/>
          <p:nvPr/>
        </p:nvSpPr>
        <p:spPr>
          <a:xfrm>
            <a:off x="2205715" y="4702411"/>
            <a:ext cx="4863729" cy="400110"/>
          </a:xfrm>
          <a:prstGeom prst="rect">
            <a:avLst/>
          </a:prstGeom>
          <a:noFill/>
        </p:spPr>
        <p:txBody>
          <a:bodyPr wrap="square" rtlCol="0">
            <a:spAutoFit/>
          </a:bodyPr>
          <a:lstStyle/>
          <a:p>
            <a:r>
              <a:rPr lang="fr-FR" sz="2000">
                <a:solidFill>
                  <a:schemeClr val="bg1"/>
                </a:solidFill>
                <a:latin typeface="CIDFont+F3"/>
              </a:rPr>
              <a:t>Statistiques et probabilités</a:t>
            </a:r>
            <a:endParaRPr lang="fr-FR" sz="2000" dirty="0">
              <a:solidFill>
                <a:schemeClr val="bg1"/>
              </a:solidFill>
            </a:endParaRPr>
          </a:p>
        </p:txBody>
      </p:sp>
    </p:spTree>
    <p:extLst>
      <p:ext uri="{BB962C8B-B14F-4D97-AF65-F5344CB8AC3E}">
        <p14:creationId xmlns:p14="http://schemas.microsoft.com/office/powerpoint/2010/main" val="3027004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B6F5DF-0766-C867-1810-88D60798CD41}"/>
              </a:ext>
            </a:extLst>
          </p:cNvPr>
          <p:cNvSpPr>
            <a:spLocks noGrp="1"/>
          </p:cNvSpPr>
          <p:nvPr>
            <p:ph type="title"/>
          </p:nvPr>
        </p:nvSpPr>
        <p:spPr/>
        <p:txBody>
          <a:bodyPr/>
          <a:lstStyle/>
          <a:p>
            <a:r>
              <a:rPr lang="fr-MA" dirty="0">
                <a:latin typeface="Calibri" panose="020F0502020204030204"/>
              </a:rPr>
              <a:t>Bonjour! Prêts pour démarrer notre séance? Allons-y!</a:t>
            </a:r>
            <a:endParaRPr lang="fr-FR" dirty="0"/>
          </a:p>
        </p:txBody>
      </p:sp>
      <p:pic>
        <p:nvPicPr>
          <p:cNvPr id="6" name="Google Shape;5926;p4" descr="Une fusée Soyouz décolle vers l'ISS avec un Russe et un Américain à bord, fusée  qui décolle - heartfeltfuneralcompany.co.uk">
            <a:extLst>
              <a:ext uri="{FF2B5EF4-FFF2-40B4-BE49-F238E27FC236}">
                <a16:creationId xmlns:a16="http://schemas.microsoft.com/office/drawing/2014/main" id="{D838B08A-7DEA-CBC4-308E-04C430712264}"/>
              </a:ext>
            </a:extLst>
          </p:cNvPr>
          <p:cNvPicPr preferRelativeResize="0"/>
          <p:nvPr/>
        </p:nvPicPr>
        <p:blipFill rotWithShape="1">
          <a:blip r:embed="rId2">
            <a:alphaModFix/>
          </a:blip>
          <a:srcRect l="12628" r="42945"/>
          <a:stretch/>
        </p:blipFill>
        <p:spPr>
          <a:xfrm>
            <a:off x="3948453" y="1699037"/>
            <a:ext cx="4295093" cy="3951537"/>
          </a:xfrm>
          <a:prstGeom prst="ellipse">
            <a:avLst/>
          </a:prstGeom>
          <a:noFill/>
          <a:ln>
            <a:noFill/>
          </a:ln>
        </p:spPr>
      </p:pic>
    </p:spTree>
    <p:extLst>
      <p:ext uri="{BB962C8B-B14F-4D97-AF65-F5344CB8AC3E}">
        <p14:creationId xmlns:p14="http://schemas.microsoft.com/office/powerpoint/2010/main" val="37639863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59B1F6A-5117-74A4-6783-8DF71E620B20}"/>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3837393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1D8041-AFD0-EC8F-4767-653E10C7C3AD}"/>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A3087E42-B6FC-1FEB-0375-2861A503F9C7}"/>
              </a:ext>
            </a:extLst>
          </p:cNvPr>
          <p:cNvSpPr>
            <a:spLocks noGrp="1"/>
          </p:cNvSpPr>
          <p:nvPr>
            <p:ph type="title"/>
          </p:nvPr>
        </p:nvSpPr>
        <p:spPr/>
        <p:txBody>
          <a:bodyPr/>
          <a:lstStyle/>
          <a:p>
            <a:r>
              <a:rPr lang="fr-FR" sz="1400" dirty="0"/>
              <a:t>Qui peut me rappeler la signification de ces icônes?</a:t>
            </a:r>
          </a:p>
        </p:txBody>
      </p:sp>
      <p:sp>
        <p:nvSpPr>
          <p:cNvPr id="7" name="Espace réservé du contenu 6">
            <a:extLst>
              <a:ext uri="{FF2B5EF4-FFF2-40B4-BE49-F238E27FC236}">
                <a16:creationId xmlns:a16="http://schemas.microsoft.com/office/drawing/2014/main" id="{F9CF1D3E-11D4-06CF-449D-FDD59A8E3291}"/>
              </a:ext>
            </a:extLst>
          </p:cNvPr>
          <p:cNvSpPr>
            <a:spLocks noGrp="1"/>
          </p:cNvSpPr>
          <p:nvPr>
            <p:ph sz="quarter" idx="11"/>
          </p:nvPr>
        </p:nvSpPr>
        <p:spPr/>
        <p:txBody>
          <a:bodyPr/>
          <a:lstStyle/>
          <a:p>
            <a:pPr marL="0" indent="0">
              <a:buNone/>
            </a:pPr>
            <a:r>
              <a:rPr lang="fr-FR" dirty="0"/>
              <a:t>Demander à 3 élèves au hasard</a:t>
            </a:r>
          </a:p>
        </p:txBody>
      </p:sp>
      <p:pic>
        <p:nvPicPr>
          <p:cNvPr id="3" name="Google Shape;1333;p128">
            <a:extLst>
              <a:ext uri="{FF2B5EF4-FFF2-40B4-BE49-F238E27FC236}">
                <a16:creationId xmlns:a16="http://schemas.microsoft.com/office/drawing/2014/main" id="{1600A8E5-AA19-C28B-A8C6-E18278701B8D}"/>
              </a:ext>
            </a:extLst>
          </p:cNvPr>
          <p:cNvPicPr>
            <a:picLocks noChangeAspect="1"/>
          </p:cNvPicPr>
          <p:nvPr/>
        </p:nvPicPr>
        <p:blipFill>
          <a:blip r:embed="rId2">
            <a:alphaModFix/>
          </a:blip>
          <a:srcRect/>
          <a:stretch>
            <a:fillRect/>
          </a:stretch>
        </p:blipFill>
        <p:spPr>
          <a:xfrm>
            <a:off x="11081316" y="225184"/>
            <a:ext cx="452042" cy="452042"/>
          </a:xfrm>
          <a:prstGeom prst="rect">
            <a:avLst/>
          </a:prstGeom>
          <a:noFill/>
          <a:ln cap="flat">
            <a:noFill/>
          </a:ln>
        </p:spPr>
      </p:pic>
      <p:pic>
        <p:nvPicPr>
          <p:cNvPr id="4" name="Picture 2" descr="Lever la main - Icônes mains et gestes gratuites">
            <a:extLst>
              <a:ext uri="{FF2B5EF4-FFF2-40B4-BE49-F238E27FC236}">
                <a16:creationId xmlns:a16="http://schemas.microsoft.com/office/drawing/2014/main" id="{9AFF33DD-B83A-33FD-353D-23B3E03FAF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589416" y="461518"/>
            <a:ext cx="431416" cy="431416"/>
          </a:xfrm>
          <a:prstGeom prst="rect">
            <a:avLst/>
          </a:prstGeom>
          <a:noFill/>
          <a:extLst>
            <a:ext uri="{909E8E84-426E-40DD-AFC4-6F175D3DCCD1}">
              <a14:hiddenFill xmlns:a14="http://schemas.microsoft.com/office/drawing/2010/main">
                <a:solidFill>
                  <a:srgbClr val="FFFFFF"/>
                </a:solidFill>
              </a14:hiddenFill>
            </a:ext>
          </a:extLst>
        </p:spPr>
      </p:pic>
      <p:sp>
        <p:nvSpPr>
          <p:cNvPr id="9" name="Google Shape;334;p53">
            <a:extLst>
              <a:ext uri="{FF2B5EF4-FFF2-40B4-BE49-F238E27FC236}">
                <a16:creationId xmlns:a16="http://schemas.microsoft.com/office/drawing/2014/main" id="{96998D86-26BB-3555-4565-4D53E3CA8AFB}"/>
              </a:ext>
            </a:extLst>
          </p:cNvPr>
          <p:cNvSpPr txBox="1"/>
          <p:nvPr/>
        </p:nvSpPr>
        <p:spPr>
          <a:xfrm>
            <a:off x="1830626" y="4599182"/>
            <a:ext cx="4793732" cy="400003"/>
          </a:xfrm>
          <a:prstGeom prst="rect">
            <a:avLst/>
          </a:prstGeom>
          <a:noFill/>
          <a:ln>
            <a:noFill/>
          </a:ln>
        </p:spPr>
        <p:txBody>
          <a:bodyPr spcFirstLastPara="1" wrap="square" lIns="91400" tIns="45667" rIns="91400" bIns="45667" anchor="t" anchorCtr="0">
            <a:spAutoFit/>
          </a:bodyPr>
          <a:lstStyle/>
          <a:p>
            <a:pPr defTabSz="1219170" eaLnBrk="0" fontAlgn="base" hangingPunct="0">
              <a:spcBef>
                <a:spcPct val="0"/>
              </a:spcBef>
              <a:spcAft>
                <a:spcPct val="0"/>
              </a:spcAft>
            </a:pPr>
            <a:endParaRPr lang="fr-FR" altLang="fr-FR" sz="2000" kern="0" dirty="0">
              <a:solidFill>
                <a:srgbClr val="000000"/>
              </a:solidFill>
              <a:latin typeface="Arial" panose="020B0604020202020204" pitchFamily="34" charset="0"/>
              <a:cs typeface="Arial"/>
              <a:sym typeface="Arial"/>
            </a:endParaRPr>
          </a:p>
        </p:txBody>
      </p:sp>
      <p:pic>
        <p:nvPicPr>
          <p:cNvPr id="10" name="Google Shape;338;p53">
            <a:extLst>
              <a:ext uri="{FF2B5EF4-FFF2-40B4-BE49-F238E27FC236}">
                <a16:creationId xmlns:a16="http://schemas.microsoft.com/office/drawing/2014/main" id="{9BE30B5E-4528-7D0A-65D2-835EBE8EDC18}"/>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pic>
        <p:nvPicPr>
          <p:cNvPr id="14" name="Google Shape;339;p53">
            <a:extLst>
              <a:ext uri="{FF2B5EF4-FFF2-40B4-BE49-F238E27FC236}">
                <a16:creationId xmlns:a16="http://schemas.microsoft.com/office/drawing/2014/main" id="{BFCD77B2-03B8-733A-EFBD-F70E12985123}"/>
              </a:ext>
            </a:extLst>
          </p:cNvPr>
          <p:cNvPicPr preferRelativeResize="0"/>
          <p:nvPr/>
        </p:nvPicPr>
        <p:blipFill rotWithShape="1">
          <a:blip r:embed="rId5">
            <a:alphaModFix/>
          </a:blip>
          <a:srcRect/>
          <a:stretch/>
        </p:blipFill>
        <p:spPr>
          <a:xfrm>
            <a:off x="1830626" y="2337160"/>
            <a:ext cx="2698265" cy="1911238"/>
          </a:xfrm>
          <a:prstGeom prst="rect">
            <a:avLst/>
          </a:prstGeom>
          <a:noFill/>
          <a:ln>
            <a:noFill/>
          </a:ln>
        </p:spPr>
      </p:pic>
    </p:spTree>
    <p:extLst>
      <p:ext uri="{BB962C8B-B14F-4D97-AF65-F5344CB8AC3E}">
        <p14:creationId xmlns:p14="http://schemas.microsoft.com/office/powerpoint/2010/main" val="245832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CAD81F-A8A8-9564-007E-461B2FB75773}"/>
            </a:ext>
          </a:extLst>
        </p:cNvPr>
        <p:cNvGrpSpPr/>
        <p:nvPr/>
      </p:nvGrpSpPr>
      <p:grpSpPr>
        <a:xfrm>
          <a:off x="0" y="0"/>
          <a:ext cx="0" cy="0"/>
          <a:chOff x="0" y="0"/>
          <a:chExt cx="0" cy="0"/>
        </a:xfrm>
      </p:grpSpPr>
      <p:sp>
        <p:nvSpPr>
          <p:cNvPr id="5" name="Titre 4">
            <a:extLst>
              <a:ext uri="{FF2B5EF4-FFF2-40B4-BE49-F238E27FC236}">
                <a16:creationId xmlns:a16="http://schemas.microsoft.com/office/drawing/2014/main" id="{02614D42-7FE6-EB25-5F8B-302BFA425AFB}"/>
              </a:ext>
            </a:extLst>
          </p:cNvPr>
          <p:cNvSpPr>
            <a:spLocks noGrp="1"/>
          </p:cNvSpPr>
          <p:nvPr>
            <p:ph type="title"/>
          </p:nvPr>
        </p:nvSpPr>
        <p:spPr/>
        <p:txBody>
          <a:bodyPr/>
          <a:lstStyle/>
          <a:p>
            <a:r>
              <a:rPr lang="fr-FR" dirty="0"/>
              <a:t>Très bien.</a:t>
            </a:r>
          </a:p>
        </p:txBody>
      </p:sp>
      <p:sp>
        <p:nvSpPr>
          <p:cNvPr id="3" name="ZoneTexte 2">
            <a:extLst>
              <a:ext uri="{FF2B5EF4-FFF2-40B4-BE49-F238E27FC236}">
                <a16:creationId xmlns:a16="http://schemas.microsoft.com/office/drawing/2014/main" id="{65D81306-DB6A-674B-353D-A18F2BBCD018}"/>
              </a:ext>
            </a:extLst>
          </p:cNvPr>
          <p:cNvSpPr txBox="1"/>
          <p:nvPr/>
        </p:nvSpPr>
        <p:spPr>
          <a:xfrm>
            <a:off x="1830626" y="4541453"/>
            <a:ext cx="3771982" cy="369332"/>
          </a:xfrm>
          <a:prstGeom prst="rect">
            <a:avLst/>
          </a:prstGeom>
          <a:noFill/>
        </p:spPr>
        <p:txBody>
          <a:bodyPr wrap="square">
            <a:spAutoFit/>
          </a:bodyPr>
          <a:lstStyle/>
          <a:p>
            <a:pPr defTabSz="1219170">
              <a:buClr>
                <a:srgbClr val="44546A"/>
              </a:buClr>
              <a:buSzPts val="1600"/>
            </a:pPr>
            <a:r>
              <a:rPr lang="fr-FR" altLang="fr-FR" b="1" kern="0" dirty="0">
                <a:solidFill>
                  <a:srgbClr val="44546A"/>
                </a:solidFill>
                <a:latin typeface="Calibri"/>
                <a:cs typeface="Calibri"/>
                <a:sym typeface="Arial"/>
              </a:rPr>
              <a:t>Je travaille en binômes</a:t>
            </a:r>
          </a:p>
        </p:txBody>
      </p:sp>
      <p:sp>
        <p:nvSpPr>
          <p:cNvPr id="4" name="Google Shape;1186;p114">
            <a:extLst>
              <a:ext uri="{FF2B5EF4-FFF2-40B4-BE49-F238E27FC236}">
                <a16:creationId xmlns:a16="http://schemas.microsoft.com/office/drawing/2014/main" id="{8A93EA5F-9764-F178-F46D-D9ECEB8B5A3D}"/>
              </a:ext>
            </a:extLst>
          </p:cNvPr>
          <p:cNvSpPr txBox="1"/>
          <p:nvPr/>
        </p:nvSpPr>
        <p:spPr>
          <a:xfrm>
            <a:off x="7245354" y="4910785"/>
            <a:ext cx="4400362" cy="346210"/>
          </a:xfrm>
          <a:prstGeom prst="rect">
            <a:avLst/>
          </a:prstGeom>
          <a:noFill/>
          <a:ln cap="flat">
            <a:noFill/>
          </a:ln>
        </p:spPr>
        <p:txBody>
          <a:bodyPr vert="horz" wrap="square" lIns="68570" tIns="34271" rIns="68570" bIns="34271" anchor="t" anchorCtr="0" compatLnSpc="1">
            <a:spAutoFit/>
          </a:bodyPr>
          <a:lstStyle/>
          <a:p>
            <a:pPr defTabSz="1219170" eaLnBrk="0" fontAlgn="base" hangingPunct="0">
              <a:spcBef>
                <a:spcPct val="0"/>
              </a:spcBef>
              <a:spcAft>
                <a:spcPct val="0"/>
              </a:spcAft>
            </a:pPr>
            <a:r>
              <a:rPr lang="fr-FR" altLang="fr-FR" b="1" kern="0" dirty="0">
                <a:solidFill>
                  <a:srgbClr val="44546A"/>
                </a:solidFill>
                <a:latin typeface="Calibri"/>
                <a:cs typeface="Calibri"/>
                <a:sym typeface="Arial"/>
              </a:rPr>
              <a:t>Les élèves travaillent en autonomie</a:t>
            </a:r>
            <a:endParaRPr lang="fr-FR" altLang="fr-FR" kern="0" dirty="0">
              <a:solidFill>
                <a:srgbClr val="000000"/>
              </a:solidFill>
              <a:latin typeface="Arial" panose="020B0604020202020204" pitchFamily="34" charset="0"/>
              <a:cs typeface="Arial"/>
              <a:sym typeface="Arial"/>
            </a:endParaRPr>
          </a:p>
        </p:txBody>
      </p:sp>
      <p:pic>
        <p:nvPicPr>
          <p:cNvPr id="2" name="Image 8">
            <a:extLst>
              <a:ext uri="{FF2B5EF4-FFF2-40B4-BE49-F238E27FC236}">
                <a16:creationId xmlns:a16="http://schemas.microsoft.com/office/drawing/2014/main" id="{6A46C68C-DA66-630B-474B-0E8A4D2F4C60}"/>
              </a:ext>
            </a:extLst>
          </p:cNvPr>
          <p:cNvPicPr>
            <a:picLocks noChangeAspect="1"/>
          </p:cNvPicPr>
          <p:nvPr/>
        </p:nvPicPr>
        <p:blipFill>
          <a:blip r:embed="rId2"/>
          <a:stretch>
            <a:fillRect/>
          </a:stretch>
        </p:blipFill>
        <p:spPr>
          <a:xfrm>
            <a:off x="11645716" y="505406"/>
            <a:ext cx="325863" cy="325863"/>
          </a:xfrm>
          <a:prstGeom prst="rect">
            <a:avLst/>
          </a:prstGeom>
        </p:spPr>
      </p:pic>
      <p:pic>
        <p:nvPicPr>
          <p:cNvPr id="8" name="Google Shape;339;p53">
            <a:extLst>
              <a:ext uri="{FF2B5EF4-FFF2-40B4-BE49-F238E27FC236}">
                <a16:creationId xmlns:a16="http://schemas.microsoft.com/office/drawing/2014/main" id="{93DC3FA3-9F7D-C4E0-1C04-7B6D7D0896D2}"/>
              </a:ext>
            </a:extLst>
          </p:cNvPr>
          <p:cNvPicPr preferRelativeResize="0"/>
          <p:nvPr/>
        </p:nvPicPr>
        <p:blipFill rotWithShape="1">
          <a:blip r:embed="rId3">
            <a:alphaModFix/>
          </a:blip>
          <a:srcRect/>
          <a:stretch/>
        </p:blipFill>
        <p:spPr>
          <a:xfrm>
            <a:off x="1830626" y="2337160"/>
            <a:ext cx="2698265" cy="1911238"/>
          </a:xfrm>
          <a:prstGeom prst="rect">
            <a:avLst/>
          </a:prstGeom>
          <a:noFill/>
          <a:ln>
            <a:noFill/>
          </a:ln>
        </p:spPr>
      </p:pic>
      <p:pic>
        <p:nvPicPr>
          <p:cNvPr id="9" name="Google Shape;338;p53">
            <a:extLst>
              <a:ext uri="{FF2B5EF4-FFF2-40B4-BE49-F238E27FC236}">
                <a16:creationId xmlns:a16="http://schemas.microsoft.com/office/drawing/2014/main" id="{F74CBCC4-97EB-8A6E-60FA-9F41AFB5BDCA}"/>
              </a:ext>
            </a:extLst>
          </p:cNvPr>
          <p:cNvPicPr preferRelativeResize="0"/>
          <p:nvPr/>
        </p:nvPicPr>
        <p:blipFill rotWithShape="1">
          <a:blip r:embed="rId4">
            <a:alphaModFix/>
          </a:blip>
          <a:srcRect/>
          <a:stretch/>
        </p:blipFill>
        <p:spPr>
          <a:xfrm>
            <a:off x="7081747" y="2411050"/>
            <a:ext cx="3816102" cy="2340364"/>
          </a:xfrm>
          <a:prstGeom prst="rect">
            <a:avLst/>
          </a:prstGeom>
          <a:noFill/>
          <a:ln>
            <a:noFill/>
          </a:ln>
        </p:spPr>
      </p:pic>
      <p:sp>
        <p:nvSpPr>
          <p:cNvPr id="10" name="Espace réservé du contenu 6">
            <a:extLst>
              <a:ext uri="{FF2B5EF4-FFF2-40B4-BE49-F238E27FC236}">
                <a16:creationId xmlns:a16="http://schemas.microsoft.com/office/drawing/2014/main" id="{438B9D92-A7CF-DA1A-8606-AFB07BBA0438}"/>
              </a:ext>
            </a:extLst>
          </p:cNvPr>
          <p:cNvSpPr>
            <a:spLocks noGrp="1"/>
          </p:cNvSpPr>
          <p:nvPr>
            <p:ph sz="quarter" idx="11"/>
          </p:nvPr>
        </p:nvSpPr>
        <p:spPr/>
        <p:txBody>
          <a:bodyPr/>
          <a:lstStyle/>
          <a:p>
            <a:pPr marL="0" indent="0"/>
            <a:r>
              <a:rPr lang="fr-MA" dirty="0"/>
              <a:t>L’enseignant incite les élèves à prendre conscient de ces comportement en classe et en dehors de la classe</a:t>
            </a:r>
            <a:endParaRPr lang="fr-FR" dirty="0"/>
          </a:p>
          <a:p>
            <a:pPr marL="0" indent="0">
              <a:buNone/>
            </a:pPr>
            <a:endParaRPr lang="fr-FR" dirty="0">
              <a:solidFill>
                <a:srgbClr val="AEABAB"/>
              </a:solidFill>
            </a:endParaRPr>
          </a:p>
        </p:txBody>
      </p:sp>
    </p:spTree>
    <p:extLst>
      <p:ext uri="{BB962C8B-B14F-4D97-AF65-F5344CB8AC3E}">
        <p14:creationId xmlns:p14="http://schemas.microsoft.com/office/powerpoint/2010/main" val="1827493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36"/>
        <p:cNvGrpSpPr/>
        <p:nvPr/>
      </p:nvGrpSpPr>
      <p:grpSpPr>
        <a:xfrm>
          <a:off x="0" y="0"/>
          <a:ext cx="0" cy="0"/>
          <a:chOff x="0" y="0"/>
          <a:chExt cx="0" cy="0"/>
        </a:xfrm>
      </p:grpSpPr>
      <p:pic>
        <p:nvPicPr>
          <p:cNvPr id="337" name="Google Shape;337;p15"/>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38" name="Google Shape;338;p15"/>
          <p:cNvSpPr txBox="1"/>
          <p:nvPr/>
        </p:nvSpPr>
        <p:spPr>
          <a:xfrm>
            <a:off x="694395" y="190902"/>
            <a:ext cx="11055645" cy="615499"/>
          </a:xfrm>
          <a:prstGeom prst="rect">
            <a:avLst/>
          </a:prstGeom>
          <a:noFill/>
          <a:ln>
            <a:noFill/>
          </a:ln>
        </p:spPr>
        <p:txBody>
          <a:bodyPr spcFirstLastPara="1" wrap="square" lIns="121900" tIns="60933" rIns="121900" bIns="60933" anchor="t" anchorCtr="0">
            <a:spAutoFit/>
          </a:bodyPr>
          <a:lstStyle/>
          <a:p>
            <a:r>
              <a:rPr lang="fr-FR" sz="1600" b="1">
                <a:solidFill>
                  <a:schemeClr val="dk1"/>
                </a:solidFill>
                <a:latin typeface="Calibri"/>
                <a:ea typeface="Calibri"/>
                <a:cs typeface="Calibri"/>
                <a:sym typeface="Calibri"/>
              </a:rPr>
              <a:t>Voici une situation en classe. Que remarquez-vous ? Ce comportement est-il approprié ? Pourquoi ? Que faudrait-il améliorer ou changer ?</a:t>
            </a:r>
            <a:endParaRPr sz="2400"/>
          </a:p>
        </p:txBody>
      </p:sp>
      <p:sp>
        <p:nvSpPr>
          <p:cNvPr id="339" name="Google Shape;339;p15"/>
          <p:cNvSpPr txBox="1"/>
          <p:nvPr/>
        </p:nvSpPr>
        <p:spPr>
          <a:xfrm>
            <a:off x="961477" y="707261"/>
            <a:ext cx="8224720" cy="338500"/>
          </a:xfrm>
          <a:prstGeom prst="rect">
            <a:avLst/>
          </a:prstGeom>
          <a:noFill/>
          <a:ln>
            <a:noFill/>
          </a:ln>
        </p:spPr>
        <p:txBody>
          <a:bodyPr spcFirstLastPara="1" wrap="square" lIns="121900" tIns="60933" rIns="121900" bIns="60933" anchor="t" anchorCtr="0">
            <a:spAutoFit/>
          </a:bodyPr>
          <a:lstStyle/>
          <a:p>
            <a:r>
              <a:rPr lang="fr-FR" sz="1400" i="1">
                <a:solidFill>
                  <a:schemeClr val="dk1"/>
                </a:solidFill>
                <a:latin typeface="Calibri"/>
                <a:ea typeface="Calibri"/>
                <a:cs typeface="Calibri"/>
                <a:sym typeface="Calibri"/>
              </a:rPr>
              <a:t>Demander à 3 élèves au hasard en justifiant leurs réponses</a:t>
            </a:r>
            <a:endParaRPr sz="2400"/>
          </a:p>
        </p:txBody>
      </p:sp>
    </p:spTree>
    <p:extLst>
      <p:ext uri="{BB962C8B-B14F-4D97-AF65-F5344CB8AC3E}">
        <p14:creationId xmlns:p14="http://schemas.microsoft.com/office/powerpoint/2010/main" val="40065269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43"/>
        <p:cNvGrpSpPr/>
        <p:nvPr/>
      </p:nvGrpSpPr>
      <p:grpSpPr>
        <a:xfrm>
          <a:off x="0" y="0"/>
          <a:ext cx="0" cy="0"/>
          <a:chOff x="0" y="0"/>
          <a:chExt cx="0" cy="0"/>
        </a:xfrm>
      </p:grpSpPr>
      <p:pic>
        <p:nvPicPr>
          <p:cNvPr id="344" name="Google Shape;344;p16"/>
          <p:cNvPicPr preferRelativeResize="0"/>
          <p:nvPr/>
        </p:nvPicPr>
        <p:blipFill rotWithShape="1">
          <a:blip r:embed="rId3">
            <a:alphaModFix/>
          </a:blip>
          <a:srcRect/>
          <a:stretch/>
        </p:blipFill>
        <p:spPr>
          <a:xfrm>
            <a:off x="4022125" y="993361"/>
            <a:ext cx="4365520" cy="4365520"/>
          </a:xfrm>
          <a:prstGeom prst="rect">
            <a:avLst/>
          </a:prstGeom>
          <a:noFill/>
          <a:ln>
            <a:noFill/>
          </a:ln>
        </p:spPr>
      </p:pic>
      <p:sp>
        <p:nvSpPr>
          <p:cNvPr id="345" name="Google Shape;345;p16"/>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C’est un mauvais comportement. L’élève n’est pas attentif.</a:t>
            </a:r>
            <a:endParaRPr sz="2400"/>
          </a:p>
        </p:txBody>
      </p:sp>
      <p:sp>
        <p:nvSpPr>
          <p:cNvPr id="346" name="Google Shape;346;p16"/>
          <p:cNvSpPr txBox="1"/>
          <p:nvPr/>
        </p:nvSpPr>
        <p:spPr>
          <a:xfrm>
            <a:off x="3276600" y="5628018"/>
            <a:ext cx="5976285" cy="615499"/>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L’élève bavarde ou chuchote pendant que son camarade donne une réponse.</a:t>
            </a:r>
            <a:endParaRPr sz="1600" b="1">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9370350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0"/>
        <p:cNvGrpSpPr/>
        <p:nvPr/>
      </p:nvGrpSpPr>
      <p:grpSpPr>
        <a:xfrm>
          <a:off x="0" y="0"/>
          <a:ext cx="0" cy="0"/>
          <a:chOff x="0" y="0"/>
          <a:chExt cx="0" cy="0"/>
        </a:xfrm>
      </p:grpSpPr>
      <p:pic>
        <p:nvPicPr>
          <p:cNvPr id="351" name="Google Shape;351;p17"/>
          <p:cNvPicPr preferRelativeResize="0"/>
          <p:nvPr/>
        </p:nvPicPr>
        <p:blipFill rotWithShape="1">
          <a:blip r:embed="rId3">
            <a:alphaModFix/>
          </a:blip>
          <a:srcRect/>
          <a:stretch/>
        </p:blipFill>
        <p:spPr>
          <a:xfrm>
            <a:off x="4071731" y="1608483"/>
            <a:ext cx="3641035" cy="3641035"/>
          </a:xfrm>
          <a:prstGeom prst="rect">
            <a:avLst/>
          </a:prstGeom>
          <a:noFill/>
          <a:ln>
            <a:noFill/>
          </a:ln>
        </p:spPr>
      </p:pic>
      <p:sp>
        <p:nvSpPr>
          <p:cNvPr id="352" name="Google Shape;352;p17"/>
          <p:cNvSpPr txBox="1"/>
          <p:nvPr/>
        </p:nvSpPr>
        <p:spPr>
          <a:xfrm>
            <a:off x="782320" y="285599"/>
            <a:ext cx="7605325" cy="369277"/>
          </a:xfrm>
          <a:prstGeom prst="rect">
            <a:avLst/>
          </a:prstGeom>
          <a:noFill/>
          <a:ln>
            <a:noFill/>
          </a:ln>
        </p:spPr>
        <p:txBody>
          <a:bodyPr spcFirstLastPara="1" wrap="square" lIns="121900" tIns="60933" rIns="121900" bIns="60933" anchor="t" anchorCtr="0">
            <a:spAutoFit/>
          </a:bodyPr>
          <a:lstStyle/>
          <a:p>
            <a:pPr marL="0" lvl="1"/>
            <a:r>
              <a:rPr lang="fr-FR" sz="1600" b="1">
                <a:solidFill>
                  <a:srgbClr val="000000"/>
                </a:solidFill>
                <a:latin typeface="Calibri"/>
                <a:ea typeface="Calibri"/>
                <a:cs typeface="Calibri"/>
                <a:sym typeface="Calibri"/>
              </a:rPr>
              <a:t>Voici le bon comportement:</a:t>
            </a:r>
            <a:endParaRPr sz="2400"/>
          </a:p>
        </p:txBody>
      </p:sp>
      <p:sp>
        <p:nvSpPr>
          <p:cNvPr id="353" name="Google Shape;353;p17"/>
          <p:cNvSpPr txBox="1"/>
          <p:nvPr/>
        </p:nvSpPr>
        <p:spPr>
          <a:xfrm>
            <a:off x="3200400" y="5498379"/>
            <a:ext cx="7360920" cy="861720"/>
          </a:xfrm>
          <a:prstGeom prst="rect">
            <a:avLst/>
          </a:prstGeom>
          <a:noFill/>
          <a:ln>
            <a:noFill/>
          </a:ln>
        </p:spPr>
        <p:txBody>
          <a:bodyPr spcFirstLastPara="1" wrap="square" lIns="121900" tIns="60933" rIns="121900" bIns="60933" anchor="t" anchorCtr="0">
            <a:spAutoFit/>
          </a:bodyPr>
          <a:lstStyle/>
          <a:p>
            <a:r>
              <a:rPr lang="fr-FR" sz="1600" b="1">
                <a:solidFill>
                  <a:srgbClr val="000000"/>
                </a:solidFill>
                <a:latin typeface="Calibri"/>
                <a:ea typeface="Calibri"/>
                <a:cs typeface="Calibri"/>
                <a:sym typeface="Calibri"/>
              </a:rPr>
              <a:t>Faire attention lorsqu'un autre élève parle n'est pas une simple règle de politesse. C'est une stratégie d'apprentissage active, un acte de respect qui construit la confiance du groupe, et une compétence sociale fondamentale pour le futur.</a:t>
            </a:r>
            <a:endParaRPr sz="2400"/>
          </a:p>
        </p:txBody>
      </p:sp>
    </p:spTree>
    <p:extLst>
      <p:ext uri="{BB962C8B-B14F-4D97-AF65-F5344CB8AC3E}">
        <p14:creationId xmlns:p14="http://schemas.microsoft.com/office/powerpoint/2010/main" val="20488362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9CD532-0E3B-0905-4DBC-441E9874D0A2}"/>
              </a:ext>
            </a:extLst>
          </p:cNvPr>
          <p:cNvSpPr>
            <a:spLocks noGrp="1"/>
          </p:cNvSpPr>
          <p:nvPr>
            <p:ph type="body" sz="quarter" idx="10"/>
          </p:nvPr>
        </p:nvSpPr>
        <p:spPr/>
        <p:txBody>
          <a:bodyPr/>
          <a:lstStyle/>
          <a:p>
            <a:endParaRPr lang="fr-FR" dirty="0"/>
          </a:p>
        </p:txBody>
      </p:sp>
    </p:spTree>
    <p:extLst>
      <p:ext uri="{BB962C8B-B14F-4D97-AF65-F5344CB8AC3E}">
        <p14:creationId xmlns:p14="http://schemas.microsoft.com/office/powerpoint/2010/main" val="28001127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E9BD5B2-7762-593D-23DF-48AD015EA170}"/>
              </a:ext>
            </a:extLst>
          </p:cNvPr>
          <p:cNvSpPr>
            <a:spLocks noGrp="1"/>
          </p:cNvSpPr>
          <p:nvPr>
            <p:ph type="title"/>
          </p:nvPr>
        </p:nvSpPr>
        <p:spPr/>
        <p:txBody>
          <a:bodyPr/>
          <a:lstStyle/>
          <a:p>
            <a:r>
              <a:rPr lang="fr-FR" dirty="0"/>
              <a:t>On commence par la correction de l’exercice maison de la séance précédente.</a:t>
            </a:r>
          </a:p>
        </p:txBody>
      </p:sp>
      <p:sp>
        <p:nvSpPr>
          <p:cNvPr id="16" name="Content Placeholder 15">
            <a:extLst>
              <a:ext uri="{FF2B5EF4-FFF2-40B4-BE49-F238E27FC236}">
                <a16:creationId xmlns:a16="http://schemas.microsoft.com/office/drawing/2014/main" id="{085E4A41-1064-F24C-023F-22A5E29EA9B4}"/>
              </a:ext>
            </a:extLst>
          </p:cNvPr>
          <p:cNvSpPr>
            <a:spLocks noGrp="1"/>
          </p:cNvSpPr>
          <p:nvPr>
            <p:ph sz="quarter" idx="11"/>
          </p:nvPr>
        </p:nvSpPr>
        <p:spPr/>
        <p:txBody>
          <a:bodyPr/>
          <a:lstStyle/>
          <a:p>
            <a:r>
              <a:rPr lang="fr-FR" dirty="0">
                <a:latin typeface="Calibri" panose="020F0502020204030204"/>
              </a:rPr>
              <a:t>L’enseignant contrôle les réalisations d’un échantillon d’élèves avant de passer à la correction au tableau. Il fait un Rappel de définitions ou d’erreurs fréquentes </a:t>
            </a:r>
            <a:r>
              <a:rPr lang="fr-FR" dirty="0" err="1">
                <a:latin typeface="Calibri" panose="020F0502020204030204"/>
              </a:rPr>
              <a:t>etc</a:t>
            </a:r>
            <a:endParaRPr lang="fr-FR" dirty="0"/>
          </a:p>
        </p:txBody>
      </p:sp>
      <p:sp>
        <p:nvSpPr>
          <p:cNvPr id="17" name="Text Placeholder 16">
            <a:extLst>
              <a:ext uri="{FF2B5EF4-FFF2-40B4-BE49-F238E27FC236}">
                <a16:creationId xmlns:a16="http://schemas.microsoft.com/office/drawing/2014/main" id="{6FAA6584-8557-0CE2-085A-8632A12501A2}"/>
              </a:ext>
            </a:extLst>
          </p:cNvPr>
          <p:cNvSpPr>
            <a:spLocks noGrp="1"/>
          </p:cNvSpPr>
          <p:nvPr>
            <p:ph type="body" sz="quarter" idx="12"/>
          </p:nvPr>
        </p:nvSpPr>
        <p:spPr/>
        <p:txBody>
          <a:bodyPr/>
          <a:lstStyle/>
          <a:p>
            <a:r>
              <a:rPr lang="fr-FR" dirty="0"/>
              <a:t>Page: 121</a:t>
            </a:r>
          </a:p>
        </p:txBody>
      </p:sp>
      <p:pic>
        <p:nvPicPr>
          <p:cNvPr id="5" name="Picture 52">
            <a:extLst>
              <a:ext uri="{FF2B5EF4-FFF2-40B4-BE49-F238E27FC236}">
                <a16:creationId xmlns:a16="http://schemas.microsoft.com/office/drawing/2014/main" id="{F905DF4D-BE2A-A7D3-B5B9-13E9F3B9E7B7}"/>
              </a:ext>
            </a:extLst>
          </p:cNvPr>
          <p:cNvPicPr>
            <a:picLocks noChangeAspect="1"/>
          </p:cNvPicPr>
          <p:nvPr/>
        </p:nvPicPr>
        <p:blipFill>
          <a:blip r:embed="rId2">
            <a:duotone>
              <a:schemeClr val="accent2">
                <a:shade val="45000"/>
                <a:satMod val="135000"/>
              </a:schemeClr>
              <a:prstClr val="white"/>
            </a:duotone>
          </a:blip>
          <a:stretch>
            <a:fillRect/>
          </a:stretch>
        </p:blipFill>
        <p:spPr>
          <a:xfrm>
            <a:off x="11655045" y="457806"/>
            <a:ext cx="404207" cy="412994"/>
          </a:xfrm>
          <a:prstGeom prst="ellipse">
            <a:avLst/>
          </a:prstGeom>
          <a:solidFill>
            <a:srgbClr val="FFC000"/>
          </a:solidFill>
          <a:ln>
            <a:noFill/>
          </a:ln>
        </p:spPr>
      </p:pic>
      <p:pic>
        <p:nvPicPr>
          <p:cNvPr id="3" name="Image 2"/>
          <p:cNvPicPr>
            <a:picLocks noChangeAspect="1"/>
          </p:cNvPicPr>
          <p:nvPr/>
        </p:nvPicPr>
        <p:blipFill>
          <a:blip r:embed="rId3"/>
          <a:stretch>
            <a:fillRect/>
          </a:stretch>
        </p:blipFill>
        <p:spPr>
          <a:xfrm>
            <a:off x="2186601" y="2362107"/>
            <a:ext cx="7818798" cy="2133785"/>
          </a:xfrm>
          <a:prstGeom prst="rect">
            <a:avLst/>
          </a:prstGeom>
        </p:spPr>
      </p:pic>
    </p:spTree>
    <p:extLst>
      <p:ext uri="{BB962C8B-B14F-4D97-AF65-F5344CB8AC3E}">
        <p14:creationId xmlns:p14="http://schemas.microsoft.com/office/powerpoint/2010/main" val="30841316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D8251AF-3382-19E1-031C-98C58BB3E45D}"/>
              </a:ext>
            </a:extLst>
          </p:cNvPr>
          <p:cNvSpPr>
            <a:spLocks noGrp="1"/>
          </p:cNvSpPr>
          <p:nvPr>
            <p:ph type="body" sz="quarter" idx="10"/>
          </p:nvPr>
        </p:nvSpPr>
        <p:spPr/>
        <p:txBody>
          <a:bodyPr/>
          <a:lstStyle/>
          <a:p>
            <a:endParaRPr lang="fr-FR"/>
          </a:p>
        </p:txBody>
      </p:sp>
    </p:spTree>
    <p:extLst>
      <p:ext uri="{BB962C8B-B14F-4D97-AF65-F5344CB8AC3E}">
        <p14:creationId xmlns:p14="http://schemas.microsoft.com/office/powerpoint/2010/main" val="17958302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84009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a:xfrm>
            <a:off x="778058" y="237981"/>
            <a:ext cx="10529279" cy="347861"/>
          </a:xfrm>
        </p:spPr>
        <p:txBody>
          <a:bodyPr/>
          <a:lstStyle/>
          <a:p>
            <a:r>
              <a:rPr lang="fr-FR" dirty="0">
                <a:latin typeface="Calibri" panose="020F0502020204030204"/>
              </a:rPr>
              <a:t> </a:t>
            </a:r>
            <a:br>
              <a:rPr lang="fr-FR" dirty="0">
                <a:latin typeface="Calibri" panose="020F0502020204030204"/>
              </a:rPr>
            </a:br>
            <a:r>
              <a:rPr lang="fr-FR" dirty="0">
                <a:latin typeface="Calibri" panose="020F0502020204030204"/>
              </a:rPr>
              <a:t>On va rappeler la définition de la moyenne d’une série statistique.</a:t>
            </a:r>
            <a:r>
              <a:rPr lang="fr-FR" dirty="0"/>
              <a:t> Calculer la moyenne de cette série statistique?</a:t>
            </a:r>
            <a:br>
              <a:rPr lang="fr-FR" dirty="0"/>
            </a:b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a:t>
            </a:r>
          </a:p>
        </p:txBody>
      </p:sp>
      <p:grpSp>
        <p:nvGrpSpPr>
          <p:cNvPr id="9" name="Groupe 8">
            <a:extLst>
              <a:ext uri="{FF2B5EF4-FFF2-40B4-BE49-F238E27FC236}">
                <a16:creationId xmlns:a16="http://schemas.microsoft.com/office/drawing/2014/main" id="{D14F35B1-57EF-5F30-175B-D88558430AF2}"/>
              </a:ext>
            </a:extLst>
          </p:cNvPr>
          <p:cNvGrpSpPr/>
          <p:nvPr/>
        </p:nvGrpSpPr>
        <p:grpSpPr>
          <a:xfrm>
            <a:off x="11493365" y="427318"/>
            <a:ext cx="497596" cy="431295"/>
            <a:chOff x="779844" y="4335989"/>
            <a:chExt cx="563238" cy="575842"/>
          </a:xfrm>
        </p:grpSpPr>
        <p:pic>
          <p:nvPicPr>
            <p:cNvPr id="10" name="Google Shape;307;p51" descr="Une image contenant Dessin animé, clipart, Animation, illustration&#10;&#10;Description générée automatiquement">
              <a:extLst>
                <a:ext uri="{FF2B5EF4-FFF2-40B4-BE49-F238E27FC236}">
                  <a16:creationId xmlns:a16="http://schemas.microsoft.com/office/drawing/2014/main" id="{AF5E27B1-232C-64D9-8D5D-BDE7B81EF271}"/>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1" name="Rectangle 10">
              <a:extLst>
                <a:ext uri="{FF2B5EF4-FFF2-40B4-BE49-F238E27FC236}">
                  <a16:creationId xmlns:a16="http://schemas.microsoft.com/office/drawing/2014/main" id="{05318624-5AC7-A98C-82D3-BCB2AD2DF543}"/>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4" name="Google Shape;565;p42"/>
          <p:cNvSpPr/>
          <p:nvPr/>
        </p:nvSpPr>
        <p:spPr>
          <a:xfrm>
            <a:off x="661887" y="1457704"/>
            <a:ext cx="10745021" cy="454593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graphicFrame>
        <p:nvGraphicFramePr>
          <p:cNvPr id="18" name="Tableau 17"/>
          <p:cNvGraphicFramePr>
            <a:graphicFrameLocks noGrp="1"/>
          </p:cNvGraphicFramePr>
          <p:nvPr>
            <p:extLst>
              <p:ext uri="{D42A27DB-BD31-4B8C-83A1-F6EECF244321}">
                <p14:modId xmlns:p14="http://schemas.microsoft.com/office/powerpoint/2010/main" val="926786341"/>
              </p:ext>
            </p:extLst>
          </p:nvPr>
        </p:nvGraphicFramePr>
        <p:xfrm>
          <a:off x="736516" y="1945058"/>
          <a:ext cx="10570823" cy="1741637"/>
        </p:xfrm>
        <a:graphic>
          <a:graphicData uri="http://schemas.openxmlformats.org/drawingml/2006/table">
            <a:tbl>
              <a:tblPr firstRow="1" bandRow="1">
                <a:tableStyleId>{93296810-A885-4BE3-A3E7-6D5BEEA58F35}</a:tableStyleId>
              </a:tblPr>
              <a:tblGrid>
                <a:gridCol w="2422320">
                  <a:extLst>
                    <a:ext uri="{9D8B030D-6E8A-4147-A177-3AD203B41FA5}">
                      <a16:colId xmlns:a16="http://schemas.microsoft.com/office/drawing/2014/main" val="3271094234"/>
                    </a:ext>
                  </a:extLst>
                </a:gridCol>
                <a:gridCol w="1681019">
                  <a:extLst>
                    <a:ext uri="{9D8B030D-6E8A-4147-A177-3AD203B41FA5}">
                      <a16:colId xmlns:a16="http://schemas.microsoft.com/office/drawing/2014/main" val="3524797024"/>
                    </a:ext>
                  </a:extLst>
                </a:gridCol>
                <a:gridCol w="1607127">
                  <a:extLst>
                    <a:ext uri="{9D8B030D-6E8A-4147-A177-3AD203B41FA5}">
                      <a16:colId xmlns:a16="http://schemas.microsoft.com/office/drawing/2014/main" val="1329622822"/>
                    </a:ext>
                  </a:extLst>
                </a:gridCol>
                <a:gridCol w="1570182">
                  <a:extLst>
                    <a:ext uri="{9D8B030D-6E8A-4147-A177-3AD203B41FA5}">
                      <a16:colId xmlns:a16="http://schemas.microsoft.com/office/drawing/2014/main" val="1286142859"/>
                    </a:ext>
                  </a:extLst>
                </a:gridCol>
                <a:gridCol w="1780184">
                  <a:extLst>
                    <a:ext uri="{9D8B030D-6E8A-4147-A177-3AD203B41FA5}">
                      <a16:colId xmlns:a16="http://schemas.microsoft.com/office/drawing/2014/main" val="3772025973"/>
                    </a:ext>
                  </a:extLst>
                </a:gridCol>
                <a:gridCol w="1509991">
                  <a:extLst>
                    <a:ext uri="{9D8B030D-6E8A-4147-A177-3AD203B41FA5}">
                      <a16:colId xmlns:a16="http://schemas.microsoft.com/office/drawing/2014/main" val="888910514"/>
                    </a:ext>
                  </a:extLst>
                </a:gridCol>
              </a:tblGrid>
              <a:tr h="659597">
                <a:tc>
                  <a:txBody>
                    <a:bodyPr/>
                    <a:lstStyle/>
                    <a:p>
                      <a:r>
                        <a:rPr lang="fr-FR" sz="1600" dirty="0"/>
                        <a:t>Nombre d’heures</a:t>
                      </a:r>
                    </a:p>
                  </a:txBody>
                  <a:tcPr/>
                </a:tc>
                <a:tc>
                  <a:txBody>
                    <a:bodyPr/>
                    <a:lstStyle/>
                    <a:p>
                      <a:pPr algn="ctr"/>
                      <a:endParaRPr lang="fr-FR" sz="1600" u="none" strike="noStrike" kern="1200" baseline="0" dirty="0"/>
                    </a:p>
                    <a:p>
                      <a:pPr algn="ctr"/>
                      <a:r>
                        <a:rPr lang="fr-FR" sz="1600" u="none" strike="noStrike" kern="1200" baseline="0" dirty="0"/>
                        <a:t>0 ≤ N &lt; 2 </a:t>
                      </a:r>
                      <a:endParaRPr lang="fr-FR" sz="1600" b="0" i="0" u="none" strike="noStrike" kern="1200" baseline="0" dirty="0">
                        <a:solidFill>
                          <a:schemeClr val="lt1"/>
                        </a:solidFill>
                        <a:latin typeface="+mn-lt"/>
                        <a:ea typeface="+mn-ea"/>
                        <a:cs typeface="+mn-cs"/>
                      </a:endParaRPr>
                    </a:p>
                  </a:txBody>
                  <a:tcPr/>
                </a:tc>
                <a:tc>
                  <a:txBody>
                    <a:bodyPr/>
                    <a:lstStyle/>
                    <a:p>
                      <a:pPr algn="ctr"/>
                      <a:endParaRPr lang="fr-FR" sz="1600" u="none" strike="noStrike" kern="1200" baseline="0" dirty="0"/>
                    </a:p>
                    <a:p>
                      <a:pPr algn="ctr"/>
                      <a:r>
                        <a:rPr lang="fr-FR" sz="1600" u="none" strike="noStrike" kern="1200" baseline="0" dirty="0"/>
                        <a:t>2 ≤ N &lt; 4 </a:t>
                      </a:r>
                      <a:endParaRPr lang="fr-FR" sz="1600" b="0" i="0" u="none" strike="noStrike" kern="1200" baseline="0" dirty="0">
                        <a:solidFill>
                          <a:schemeClr val="lt1"/>
                        </a:solidFill>
                        <a:latin typeface="+mn-lt"/>
                        <a:ea typeface="+mn-ea"/>
                        <a:cs typeface="+mn-cs"/>
                      </a:endParaRPr>
                    </a:p>
                  </a:txBody>
                  <a:tcPr/>
                </a:tc>
                <a:tc>
                  <a:txBody>
                    <a:bodyPr/>
                    <a:lstStyle/>
                    <a:p>
                      <a:pPr algn="ctr"/>
                      <a:endParaRPr lang="fr-FR" sz="1600" u="none" strike="noStrike" kern="1200" baseline="0" dirty="0"/>
                    </a:p>
                    <a:p>
                      <a:pPr algn="ctr"/>
                      <a:r>
                        <a:rPr lang="fr-FR" sz="1600" u="none" strike="noStrike" kern="1200" baseline="0" dirty="0"/>
                        <a:t>4 ≤ N &lt; 6</a:t>
                      </a:r>
                      <a:endParaRPr lang="fr-FR" sz="1600" b="0" i="0" u="none" strike="noStrike" kern="1200" baseline="0" dirty="0">
                        <a:solidFill>
                          <a:schemeClr val="lt1"/>
                        </a:solidFill>
                        <a:latin typeface="+mn-lt"/>
                        <a:ea typeface="+mn-ea"/>
                        <a:cs typeface="+mn-cs"/>
                      </a:endParaRPr>
                    </a:p>
                  </a:txBody>
                  <a:tcPr/>
                </a:tc>
                <a:tc>
                  <a:txBody>
                    <a:bodyPr/>
                    <a:lstStyle/>
                    <a:p>
                      <a:pPr algn="ctr"/>
                      <a:endParaRPr lang="fr-FR" sz="1600" u="none" strike="noStrike" kern="1200" baseline="0" dirty="0"/>
                    </a:p>
                    <a:p>
                      <a:pPr algn="ctr"/>
                      <a:r>
                        <a:rPr lang="fr-FR" sz="1600" u="none" strike="noStrike" kern="1200" baseline="0" dirty="0"/>
                        <a:t>6 ≤ N &lt; 8 	</a:t>
                      </a:r>
                      <a:endParaRPr lang="fr-FR" sz="1600" b="0" i="0" u="none" strike="noStrike" kern="1200" baseline="0" dirty="0">
                        <a:solidFill>
                          <a:schemeClr val="lt1"/>
                        </a:solidFill>
                        <a:latin typeface="+mn-lt"/>
                        <a:ea typeface="+mn-ea"/>
                        <a:cs typeface="+mn-cs"/>
                      </a:endParaRPr>
                    </a:p>
                  </a:txBody>
                  <a:tcPr/>
                </a:tc>
                <a:tc>
                  <a:txBody>
                    <a:bodyPr/>
                    <a:lstStyle/>
                    <a:p>
                      <a:pPr algn="ctr"/>
                      <a:endParaRPr lang="fr-FR" sz="1600" u="none" strike="noStrike" kern="1200" baseline="0" dirty="0"/>
                    </a:p>
                    <a:p>
                      <a:pPr algn="ctr"/>
                      <a:r>
                        <a:rPr lang="fr-FR" sz="1600" u="none" strike="noStrike" kern="1200" baseline="0" dirty="0"/>
                        <a:t>8 ≤ N &lt; 10 </a:t>
                      </a:r>
                      <a:endParaRPr lang="fr-FR" sz="1600" b="0" i="0" u="none" strike="noStrike" kern="1200" baseline="0" dirty="0">
                        <a:solidFill>
                          <a:schemeClr val="lt1"/>
                        </a:solidFill>
                        <a:latin typeface="+mn-lt"/>
                        <a:ea typeface="+mn-ea"/>
                        <a:cs typeface="+mn-cs"/>
                      </a:endParaRPr>
                    </a:p>
                  </a:txBody>
                  <a:tcPr/>
                </a:tc>
                <a:extLst>
                  <a:ext uri="{0D108BD9-81ED-4DB2-BD59-A6C34878D82A}">
                    <a16:rowId xmlns:a16="http://schemas.microsoft.com/office/drawing/2014/main" val="879650821"/>
                  </a:ext>
                </a:extLst>
              </a:tr>
              <a:tr h="411480">
                <a:tc>
                  <a:txBody>
                    <a:bodyPr/>
                    <a:lstStyle/>
                    <a:p>
                      <a:r>
                        <a:rPr lang="fr-FR" sz="1600" dirty="0"/>
                        <a:t>Nombre des élèves</a:t>
                      </a:r>
                    </a:p>
                  </a:txBody>
                  <a:tcPr/>
                </a:tc>
                <a:tc>
                  <a:txBody>
                    <a:bodyPr/>
                    <a:lstStyle/>
                    <a:p>
                      <a:pPr algn="ctr"/>
                      <a:r>
                        <a:rPr lang="fr-FR" sz="1600" dirty="0"/>
                        <a:t>6</a:t>
                      </a:r>
                    </a:p>
                  </a:txBody>
                  <a:tcPr/>
                </a:tc>
                <a:tc>
                  <a:txBody>
                    <a:bodyPr/>
                    <a:lstStyle/>
                    <a:p>
                      <a:pPr algn="ctr"/>
                      <a:r>
                        <a:rPr lang="fr-FR" sz="1600" dirty="0"/>
                        <a:t>4</a:t>
                      </a:r>
                    </a:p>
                  </a:txBody>
                  <a:tcPr/>
                </a:tc>
                <a:tc>
                  <a:txBody>
                    <a:bodyPr/>
                    <a:lstStyle/>
                    <a:p>
                      <a:pPr algn="ctr"/>
                      <a:r>
                        <a:rPr lang="fr-FR" sz="1600" dirty="0"/>
                        <a:t>5</a:t>
                      </a:r>
                    </a:p>
                  </a:txBody>
                  <a:tcPr/>
                </a:tc>
                <a:tc>
                  <a:txBody>
                    <a:bodyPr/>
                    <a:lstStyle/>
                    <a:p>
                      <a:pPr algn="ctr"/>
                      <a:r>
                        <a:rPr lang="fr-FR" sz="1600" dirty="0"/>
                        <a:t>3</a:t>
                      </a:r>
                    </a:p>
                  </a:txBody>
                  <a:tcPr/>
                </a:tc>
                <a:tc>
                  <a:txBody>
                    <a:bodyPr/>
                    <a:lstStyle/>
                    <a:p>
                      <a:pPr algn="ctr"/>
                      <a:r>
                        <a:rPr lang="fr-FR" sz="1600" dirty="0"/>
                        <a:t>2</a:t>
                      </a:r>
                    </a:p>
                  </a:txBody>
                  <a:tcPr/>
                </a:tc>
                <a:extLst>
                  <a:ext uri="{0D108BD9-81ED-4DB2-BD59-A6C34878D82A}">
                    <a16:rowId xmlns:a16="http://schemas.microsoft.com/office/drawing/2014/main" val="2509925217"/>
                  </a:ext>
                </a:extLst>
              </a:tr>
              <a:tr h="245687">
                <a:tc>
                  <a:txBody>
                    <a:bodyPr/>
                    <a:lstStyle/>
                    <a:p>
                      <a:r>
                        <a:rPr lang="fr-FR" sz="1600" dirty="0"/>
                        <a:t>Centre</a:t>
                      </a:r>
                      <a:r>
                        <a:rPr lang="fr-FR" sz="1600" baseline="0" dirty="0"/>
                        <a:t> de classe</a:t>
                      </a:r>
                      <a:endParaRPr lang="fr-FR" sz="1600" dirty="0"/>
                    </a:p>
                  </a:txBody>
                  <a:tcPr/>
                </a:tc>
                <a:tc>
                  <a:txBody>
                    <a:bodyPr/>
                    <a:lstStyle/>
                    <a:p>
                      <a:pPr algn="ctr"/>
                      <a:r>
                        <a:rPr lang="fr-FR" sz="1600" dirty="0"/>
                        <a:t>1</a:t>
                      </a:r>
                    </a:p>
                  </a:txBody>
                  <a:tcPr/>
                </a:tc>
                <a:tc>
                  <a:txBody>
                    <a:bodyPr/>
                    <a:lstStyle/>
                    <a:p>
                      <a:pPr algn="ctr"/>
                      <a:r>
                        <a:rPr lang="fr-FR" sz="1600" dirty="0"/>
                        <a:t>3</a:t>
                      </a:r>
                    </a:p>
                  </a:txBody>
                  <a:tcPr/>
                </a:tc>
                <a:tc>
                  <a:txBody>
                    <a:bodyPr/>
                    <a:lstStyle/>
                    <a:p>
                      <a:pPr algn="ctr"/>
                      <a:r>
                        <a:rPr lang="fr-FR" sz="1600" dirty="0"/>
                        <a:t>5</a:t>
                      </a:r>
                    </a:p>
                  </a:txBody>
                  <a:tcPr/>
                </a:tc>
                <a:tc>
                  <a:txBody>
                    <a:bodyPr/>
                    <a:lstStyle/>
                    <a:p>
                      <a:pPr algn="ctr"/>
                      <a:r>
                        <a:rPr lang="fr-FR" sz="1600" dirty="0"/>
                        <a:t>7</a:t>
                      </a:r>
                    </a:p>
                  </a:txBody>
                  <a:tcPr/>
                </a:tc>
                <a:tc>
                  <a:txBody>
                    <a:bodyPr/>
                    <a:lstStyle/>
                    <a:p>
                      <a:pPr algn="ctr"/>
                      <a:r>
                        <a:rPr lang="fr-FR" sz="1600" dirty="0"/>
                        <a:t>9</a:t>
                      </a:r>
                    </a:p>
                  </a:txBody>
                  <a:tcPr/>
                </a:tc>
                <a:extLst>
                  <a:ext uri="{0D108BD9-81ED-4DB2-BD59-A6C34878D82A}">
                    <a16:rowId xmlns:a16="http://schemas.microsoft.com/office/drawing/2014/main" val="2571618852"/>
                  </a:ext>
                </a:extLst>
              </a:tr>
              <a:tr h="245687">
                <a:tc>
                  <a:txBody>
                    <a:bodyPr/>
                    <a:lstStyle/>
                    <a:p>
                      <a:r>
                        <a:rPr lang="fr-FR" sz="1600" dirty="0"/>
                        <a:t>Effectif cumulé</a:t>
                      </a:r>
                    </a:p>
                  </a:txBody>
                  <a:tcPr/>
                </a:tc>
                <a:tc>
                  <a:txBody>
                    <a:bodyPr/>
                    <a:lstStyle/>
                    <a:p>
                      <a:pPr algn="ctr"/>
                      <a:r>
                        <a:rPr lang="fr-FR" sz="1600" dirty="0"/>
                        <a:t>6</a:t>
                      </a:r>
                    </a:p>
                  </a:txBody>
                  <a:tcPr/>
                </a:tc>
                <a:tc>
                  <a:txBody>
                    <a:bodyPr/>
                    <a:lstStyle/>
                    <a:p>
                      <a:pPr algn="ctr"/>
                      <a:r>
                        <a:rPr lang="fr-FR" sz="1600" dirty="0"/>
                        <a:t>10</a:t>
                      </a:r>
                    </a:p>
                  </a:txBody>
                  <a:tcPr/>
                </a:tc>
                <a:tc>
                  <a:txBody>
                    <a:bodyPr/>
                    <a:lstStyle/>
                    <a:p>
                      <a:pPr algn="ctr"/>
                      <a:r>
                        <a:rPr lang="fr-FR" sz="1600" dirty="0"/>
                        <a:t>15</a:t>
                      </a:r>
                    </a:p>
                  </a:txBody>
                  <a:tcPr/>
                </a:tc>
                <a:tc>
                  <a:txBody>
                    <a:bodyPr/>
                    <a:lstStyle/>
                    <a:p>
                      <a:pPr algn="ctr"/>
                      <a:r>
                        <a:rPr lang="fr-FR" sz="1600" dirty="0"/>
                        <a:t>18</a:t>
                      </a:r>
                    </a:p>
                  </a:txBody>
                  <a:tcPr/>
                </a:tc>
                <a:tc>
                  <a:txBody>
                    <a:bodyPr/>
                    <a:lstStyle/>
                    <a:p>
                      <a:pPr algn="ctr"/>
                      <a:r>
                        <a:rPr lang="fr-FR" sz="1600" dirty="0"/>
                        <a:t>20</a:t>
                      </a:r>
                    </a:p>
                  </a:txBody>
                  <a:tcPr/>
                </a:tc>
                <a:extLst>
                  <a:ext uri="{0D108BD9-81ED-4DB2-BD59-A6C34878D82A}">
                    <a16:rowId xmlns:a16="http://schemas.microsoft.com/office/drawing/2014/main" val="1683294167"/>
                  </a:ext>
                </a:extLst>
              </a:tr>
            </a:tbl>
          </a:graphicData>
        </a:graphic>
      </p:graphicFrame>
      <p:sp>
        <p:nvSpPr>
          <p:cNvPr id="3" name="ZoneTexte 2"/>
          <p:cNvSpPr txBox="1"/>
          <p:nvPr/>
        </p:nvSpPr>
        <p:spPr>
          <a:xfrm>
            <a:off x="5638800" y="2974109"/>
            <a:ext cx="65" cy="307777"/>
          </a:xfrm>
          <a:prstGeom prst="rect">
            <a:avLst/>
          </a:prstGeom>
          <a:noFill/>
        </p:spPr>
        <p:txBody>
          <a:bodyPr wrap="none" lIns="0" tIns="0" rIns="0" bIns="0" rtlCol="0">
            <a:spAutoFit/>
          </a:bodyPr>
          <a:lstStyle/>
          <a:p>
            <a:pPr algn="l"/>
            <a:endParaRPr lang="fr-FR" sz="2000" dirty="0">
              <a:latin typeface="Calibri" panose="020F0502020204030204" pitchFamily="34" charset="0"/>
              <a:cs typeface="Calibri" panose="020F0502020204030204" pitchFamily="34" charset="0"/>
            </a:endParaRPr>
          </a:p>
        </p:txBody>
      </p:sp>
      <p:sp>
        <p:nvSpPr>
          <p:cNvPr id="7" name="Rectangle 6"/>
          <p:cNvSpPr/>
          <p:nvPr/>
        </p:nvSpPr>
        <p:spPr>
          <a:xfrm>
            <a:off x="736519" y="1596106"/>
            <a:ext cx="9467273" cy="369332"/>
          </a:xfrm>
          <a:prstGeom prst="rect">
            <a:avLst/>
          </a:prstGeom>
        </p:spPr>
        <p:txBody>
          <a:bodyPr wrap="square">
            <a:spAutoFit/>
          </a:bodyPr>
          <a:lstStyle/>
          <a:p>
            <a:r>
              <a:rPr lang="fr-FR" dirty="0">
                <a:latin typeface="Calibri" panose="020F0502020204030204" pitchFamily="34" charset="0"/>
                <a:cs typeface="Calibri" panose="020F0502020204030204" pitchFamily="34" charset="0"/>
              </a:rPr>
              <a:t>Le tableau suivant présente la répartition des absences des élèves d’une classe de 20 élèves</a:t>
            </a:r>
          </a:p>
        </p:txBody>
      </p:sp>
      <mc:AlternateContent xmlns:mc="http://schemas.openxmlformats.org/markup-compatibility/2006" xmlns:a14="http://schemas.microsoft.com/office/drawing/2010/main">
        <mc:Choice Requires="a14">
          <p:sp>
            <p:nvSpPr>
              <p:cNvPr id="12" name="ZoneTexte 11"/>
              <p:cNvSpPr txBox="1"/>
              <p:nvPr/>
            </p:nvSpPr>
            <p:spPr>
              <a:xfrm>
                <a:off x="1435151" y="4290557"/>
                <a:ext cx="10756849" cy="527580"/>
              </a:xfrm>
              <a:prstGeom prst="rect">
                <a:avLst/>
              </a:prstGeom>
              <a:noFill/>
            </p:spPr>
            <p:txBody>
              <a:bodyPr wrap="square" rtlCol="0">
                <a:spAutoFit/>
              </a:bodyPr>
              <a:lstStyle/>
              <a:p>
                <a:pPr algn="l"/>
                <a:r>
                  <a:rPr lang="fr-FR" sz="2000" dirty="0">
                    <a:latin typeface="Calibri" panose="020F0502020204030204" pitchFamily="34" charset="0"/>
                    <a:cs typeface="Calibri" panose="020F0502020204030204" pitchFamily="34" charset="0"/>
                  </a:rPr>
                  <a:t>m= </a:t>
                </a:r>
                <a14:m>
                  <m:oMath xmlns:m="http://schemas.openxmlformats.org/officeDocument/2006/math">
                    <m:f>
                      <m:fPr>
                        <m:ctrlPr>
                          <a:rPr lang="fr-FR" sz="2000" i="1" smtClean="0">
                            <a:latin typeface="Cambria Math" panose="02040503050406030204" pitchFamily="18" charset="0"/>
                            <a:cs typeface="Calibri" panose="020F0502020204030204" pitchFamily="34" charset="0"/>
                          </a:rPr>
                        </m:ctrlPr>
                      </m:fPr>
                      <m:num>
                        <m:r>
                          <a:rPr lang="fr-FR" sz="2000" b="0" i="1" smtClean="0">
                            <a:latin typeface="Cambria Math" panose="02040503050406030204" pitchFamily="18" charset="0"/>
                            <a:cs typeface="Calibri" panose="020F0502020204030204" pitchFamily="34" charset="0"/>
                          </a:rPr>
                          <m:t>6</m:t>
                        </m:r>
                        <m:r>
                          <a:rPr lang="fr-FR" sz="2000" b="0" i="1" smtClean="0">
                            <a:latin typeface="Cambria Math" panose="02040503050406030204" pitchFamily="18" charset="0"/>
                            <a:ea typeface="Cambria Math" panose="02040503050406030204" pitchFamily="18" charset="0"/>
                            <a:cs typeface="Calibri" panose="020F0502020204030204" pitchFamily="34" charset="0"/>
                          </a:rPr>
                          <m:t>×1+4×3+…………………………………………………………………………….</m:t>
                        </m:r>
                      </m:num>
                      <m:den>
                        <m:r>
                          <a:rPr lang="fr-FR" sz="2000" b="0" i="1" smtClean="0">
                            <a:latin typeface="Cambria Math" panose="02040503050406030204" pitchFamily="18" charset="0"/>
                            <a:cs typeface="Calibri" panose="020F0502020204030204" pitchFamily="34" charset="0"/>
                          </a:rPr>
                          <m:t>……………………………..</m:t>
                        </m:r>
                      </m:den>
                    </m:f>
                  </m:oMath>
                </a14:m>
                <a:endParaRPr lang="fr-FR" sz="2000" dirty="0">
                  <a:latin typeface="Calibri" panose="020F0502020204030204" pitchFamily="34" charset="0"/>
                  <a:cs typeface="Calibri" panose="020F0502020204030204" pitchFamily="34" charset="0"/>
                </a:endParaRPr>
              </a:p>
            </p:txBody>
          </p:sp>
        </mc:Choice>
        <mc:Fallback xmlns="">
          <p:sp>
            <p:nvSpPr>
              <p:cNvPr id="12" name="ZoneTexte 11"/>
              <p:cNvSpPr txBox="1">
                <a:spLocks noRot="1" noChangeAspect="1" noMove="1" noResize="1" noEditPoints="1" noAdjustHandles="1" noChangeArrowheads="1" noChangeShapeType="1" noTextEdit="1"/>
              </p:cNvSpPr>
              <p:nvPr/>
            </p:nvSpPr>
            <p:spPr>
              <a:xfrm>
                <a:off x="1435151" y="4290557"/>
                <a:ext cx="10756849" cy="527580"/>
              </a:xfrm>
              <a:prstGeom prst="rect">
                <a:avLst/>
              </a:prstGeom>
              <a:blipFill>
                <a:blip r:embed="rId3"/>
                <a:stretch>
                  <a:fillRect l="-567" b="-9302"/>
                </a:stretch>
              </a:blipFill>
            </p:spPr>
            <p:txBody>
              <a:bodyPr/>
              <a:lstStyle/>
              <a:p>
                <a:r>
                  <a:rPr lang="fr-FR">
                    <a:noFill/>
                  </a:rPr>
                  <a:t> </a:t>
                </a:r>
              </a:p>
            </p:txBody>
          </p:sp>
        </mc:Fallback>
      </mc:AlternateContent>
      <p:sp>
        <p:nvSpPr>
          <p:cNvPr id="5" name="ZoneTexte 4"/>
          <p:cNvSpPr txBox="1"/>
          <p:nvPr/>
        </p:nvSpPr>
        <p:spPr>
          <a:xfrm>
            <a:off x="1653309" y="5070764"/>
            <a:ext cx="941676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 les élèves de cette classe se sont absentés en moyenne………………………………………..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596111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Rappelez vous: la moyenne signifie que si on partage le total des heures d’</a:t>
            </a:r>
            <a:r>
              <a:rPr lang="fr-FR" sz="1400" dirty="0" err="1">
                <a:latin typeface="Calibri" panose="020F0502020204030204"/>
              </a:rPr>
              <a:t>abscences</a:t>
            </a:r>
            <a:r>
              <a:rPr lang="fr-FR" sz="1400" dirty="0">
                <a:latin typeface="Calibri" panose="020F0502020204030204"/>
              </a:rPr>
              <a:t> en les élèves on trouve que chaque est absenté 4h pendant le mois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doit insisté sur la compréhension de la signification de la </a:t>
            </a:r>
            <a:r>
              <a:rPr lang="fr-FR" dirty="0" err="1">
                <a:solidFill>
                  <a:prstClr val="white">
                    <a:lumMod val="65000"/>
                  </a:prstClr>
                </a:solidFill>
                <a:latin typeface="Calibri" panose="020F0502020204030204"/>
              </a:rPr>
              <a:t>moyemme</a:t>
            </a:r>
            <a:r>
              <a:rPr lang="fr-FR" dirty="0">
                <a:solidFill>
                  <a:prstClr val="white">
                    <a:lumMod val="65000"/>
                  </a:prstClr>
                </a:solidFill>
                <a:latin typeface="Calibri" panose="020F0502020204030204"/>
              </a:rPr>
              <a:t>.</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4" name="Google Shape;565;p42"/>
          <p:cNvSpPr/>
          <p:nvPr/>
        </p:nvSpPr>
        <p:spPr>
          <a:xfrm>
            <a:off x="642447" y="1403928"/>
            <a:ext cx="10664890" cy="489527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mc:AlternateContent xmlns:mc="http://schemas.openxmlformats.org/markup-compatibility/2006" xmlns:a14="http://schemas.microsoft.com/office/drawing/2010/main">
        <mc:Choice Requires="a14">
          <p:sp>
            <p:nvSpPr>
              <p:cNvPr id="7" name="ZoneTexte 6"/>
              <p:cNvSpPr txBox="1"/>
              <p:nvPr/>
            </p:nvSpPr>
            <p:spPr>
              <a:xfrm>
                <a:off x="1641680" y="4145871"/>
                <a:ext cx="10756849" cy="533929"/>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m= </a:t>
                </a:r>
                <a14:m>
                  <m:oMath xmlns:m="http://schemas.openxmlformats.org/officeDocument/2006/math">
                    <m:f>
                      <m:fPr>
                        <m:ctrlPr>
                          <a:rPr lang="fr-FR" sz="2000" i="1" smtClean="0">
                            <a:solidFill>
                              <a:srgbClr val="FF0000"/>
                            </a:solidFill>
                            <a:latin typeface="Cambria Math" panose="02040503050406030204" pitchFamily="18" charset="0"/>
                            <a:cs typeface="Calibri" panose="020F0502020204030204" pitchFamily="34" charset="0"/>
                          </a:rPr>
                        </m:ctrlPr>
                      </m:fPr>
                      <m:num>
                        <m:r>
                          <a:rPr lang="fr-FR" sz="2000" b="0" i="1" smtClean="0">
                            <a:solidFill>
                              <a:srgbClr val="FF0000"/>
                            </a:solidFill>
                            <a:latin typeface="Cambria Math" panose="02040503050406030204" pitchFamily="18" charset="0"/>
                            <a:cs typeface="Calibri" panose="020F0502020204030204" pitchFamily="34" charset="0"/>
                          </a:rPr>
                          <m:t>6</m:t>
                        </m:r>
                        <m:r>
                          <a:rPr lang="fr-FR" sz="20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×1+4×3+5×5+3×7+2×9</m:t>
                        </m:r>
                      </m:num>
                      <m:den>
                        <m:r>
                          <a:rPr lang="fr-FR" sz="2000" b="0" i="1" smtClean="0">
                            <a:solidFill>
                              <a:srgbClr val="FF0000"/>
                            </a:solidFill>
                            <a:latin typeface="Cambria Math" panose="02040503050406030204" pitchFamily="18" charset="0"/>
                            <a:cs typeface="Calibri" panose="020F0502020204030204" pitchFamily="34" charset="0"/>
                          </a:rPr>
                          <m:t>20.</m:t>
                        </m:r>
                      </m:den>
                    </m:f>
                    <m:r>
                      <a:rPr lang="fr-FR" sz="2000" b="0" i="1" smtClean="0">
                        <a:solidFill>
                          <a:srgbClr val="FF0000"/>
                        </a:solidFill>
                        <a:latin typeface="Cambria Math" panose="02040503050406030204" pitchFamily="18" charset="0"/>
                        <a:cs typeface="Calibri" panose="020F0502020204030204" pitchFamily="34" charset="0"/>
                      </a:rPr>
                      <m:t>=</m:t>
                    </m:r>
                    <m:f>
                      <m:fPr>
                        <m:ctrlPr>
                          <a:rPr lang="fr-FR" sz="2000" b="0" i="1" smtClean="0">
                            <a:solidFill>
                              <a:srgbClr val="FF0000"/>
                            </a:solidFill>
                            <a:latin typeface="Cambria Math" panose="02040503050406030204" pitchFamily="18" charset="0"/>
                            <a:cs typeface="Calibri" panose="020F0502020204030204" pitchFamily="34" charset="0"/>
                          </a:rPr>
                        </m:ctrlPr>
                      </m:fPr>
                      <m:num>
                        <m:r>
                          <a:rPr lang="fr-FR" sz="2000" b="0" i="1" smtClean="0">
                            <a:solidFill>
                              <a:srgbClr val="FF0000"/>
                            </a:solidFill>
                            <a:latin typeface="Cambria Math" panose="02040503050406030204" pitchFamily="18" charset="0"/>
                            <a:cs typeface="Calibri" panose="020F0502020204030204" pitchFamily="34" charset="0"/>
                          </a:rPr>
                          <m:t>6+12+25+21+18</m:t>
                        </m:r>
                      </m:num>
                      <m:den>
                        <m:r>
                          <a:rPr lang="fr-FR" sz="2000" b="0" i="1" smtClean="0">
                            <a:solidFill>
                              <a:srgbClr val="FF0000"/>
                            </a:solidFill>
                            <a:latin typeface="Cambria Math" panose="02040503050406030204" pitchFamily="18" charset="0"/>
                            <a:cs typeface="Calibri" panose="020F0502020204030204" pitchFamily="34" charset="0"/>
                          </a:rPr>
                          <m:t>20</m:t>
                        </m:r>
                      </m:den>
                    </m:f>
                    <m:r>
                      <a:rPr lang="fr-FR" sz="2000" b="0" i="1" smtClean="0">
                        <a:solidFill>
                          <a:srgbClr val="FF0000"/>
                        </a:solidFill>
                        <a:latin typeface="Cambria Math" panose="02040503050406030204" pitchFamily="18" charset="0"/>
                        <a:cs typeface="Calibri" panose="020F0502020204030204" pitchFamily="34" charset="0"/>
                      </a:rPr>
                      <m:t>=</m:t>
                    </m:r>
                    <m:f>
                      <m:fPr>
                        <m:ctrlPr>
                          <a:rPr lang="fr-FR" sz="2000" b="0" i="1" smtClean="0">
                            <a:solidFill>
                              <a:srgbClr val="FF0000"/>
                            </a:solidFill>
                            <a:latin typeface="Cambria Math" panose="02040503050406030204" pitchFamily="18" charset="0"/>
                            <a:cs typeface="Calibri" panose="020F0502020204030204" pitchFamily="34" charset="0"/>
                          </a:rPr>
                        </m:ctrlPr>
                      </m:fPr>
                      <m:num>
                        <m:r>
                          <a:rPr lang="fr-MA" sz="2000" b="0" i="1" smtClean="0">
                            <a:solidFill>
                              <a:srgbClr val="FF0000"/>
                            </a:solidFill>
                            <a:latin typeface="Cambria Math" panose="02040503050406030204" pitchFamily="18" charset="0"/>
                            <a:cs typeface="Calibri" panose="020F0502020204030204" pitchFamily="34" charset="0"/>
                          </a:rPr>
                          <m:t>82</m:t>
                        </m:r>
                      </m:num>
                      <m:den>
                        <m:r>
                          <a:rPr lang="fr-MA" sz="2000" b="0" i="1" smtClean="0">
                            <a:solidFill>
                              <a:srgbClr val="FF0000"/>
                            </a:solidFill>
                            <a:latin typeface="Cambria Math" panose="02040503050406030204" pitchFamily="18" charset="0"/>
                            <a:cs typeface="Calibri" panose="020F0502020204030204" pitchFamily="34" charset="0"/>
                          </a:rPr>
                          <m:t>20</m:t>
                        </m:r>
                      </m:den>
                    </m:f>
                    <m:r>
                      <a:rPr lang="fr-MA" sz="2000" b="0" i="1" smtClean="0">
                        <a:solidFill>
                          <a:srgbClr val="FF0000"/>
                        </a:solidFill>
                        <a:latin typeface="Cambria Math" panose="02040503050406030204" pitchFamily="18" charset="0"/>
                        <a:cs typeface="Calibri" panose="020F0502020204030204" pitchFamily="34" charset="0"/>
                      </a:rPr>
                      <m:t>=4,1</m:t>
                    </m:r>
                  </m:oMath>
                </a14:m>
                <a:endParaRPr lang="fr-FR" sz="2000" dirty="0">
                  <a:solidFill>
                    <a:srgbClr val="FF0000"/>
                  </a:solidFill>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1641680" y="4145871"/>
                <a:ext cx="10756849" cy="533929"/>
              </a:xfrm>
              <a:prstGeom prst="rect">
                <a:avLst/>
              </a:prstGeom>
              <a:blipFill rotWithShape="1">
                <a:blip r:embed="rId3"/>
                <a:stretch>
                  <a:fillRect l="-567" b="-6818"/>
                </a:stretch>
              </a:blipFill>
            </p:spPr>
            <p:txBody>
              <a:bodyPr/>
              <a:lstStyle/>
              <a:p>
                <a:r>
                  <a:rPr lang="fr-FR">
                    <a:noFill/>
                  </a:rPr>
                  <a:t> </a:t>
                </a:r>
              </a:p>
            </p:txBody>
          </p:sp>
        </mc:Fallback>
      </mc:AlternateContent>
      <p:graphicFrame>
        <p:nvGraphicFramePr>
          <p:cNvPr id="8" name="Tableau 7"/>
          <p:cNvGraphicFramePr>
            <a:graphicFrameLocks noGrp="1"/>
          </p:cNvGraphicFramePr>
          <p:nvPr>
            <p:extLst>
              <p:ext uri="{D42A27DB-BD31-4B8C-83A1-F6EECF244321}">
                <p14:modId xmlns:p14="http://schemas.microsoft.com/office/powerpoint/2010/main" val="1135504201"/>
              </p:ext>
            </p:extLst>
          </p:nvPr>
        </p:nvGraphicFramePr>
        <p:xfrm>
          <a:off x="736516" y="1945058"/>
          <a:ext cx="10570823" cy="1741637"/>
        </p:xfrm>
        <a:graphic>
          <a:graphicData uri="http://schemas.openxmlformats.org/drawingml/2006/table">
            <a:tbl>
              <a:tblPr firstRow="1" bandRow="1">
                <a:tableStyleId>{93296810-A885-4BE3-A3E7-6D5BEEA58F35}</a:tableStyleId>
              </a:tblPr>
              <a:tblGrid>
                <a:gridCol w="2422320">
                  <a:extLst>
                    <a:ext uri="{9D8B030D-6E8A-4147-A177-3AD203B41FA5}">
                      <a16:colId xmlns:a16="http://schemas.microsoft.com/office/drawing/2014/main" val="3271094234"/>
                    </a:ext>
                  </a:extLst>
                </a:gridCol>
                <a:gridCol w="1681019">
                  <a:extLst>
                    <a:ext uri="{9D8B030D-6E8A-4147-A177-3AD203B41FA5}">
                      <a16:colId xmlns:a16="http://schemas.microsoft.com/office/drawing/2014/main" val="3524797024"/>
                    </a:ext>
                  </a:extLst>
                </a:gridCol>
                <a:gridCol w="1607127">
                  <a:extLst>
                    <a:ext uri="{9D8B030D-6E8A-4147-A177-3AD203B41FA5}">
                      <a16:colId xmlns:a16="http://schemas.microsoft.com/office/drawing/2014/main" val="1329622822"/>
                    </a:ext>
                  </a:extLst>
                </a:gridCol>
                <a:gridCol w="1570182">
                  <a:extLst>
                    <a:ext uri="{9D8B030D-6E8A-4147-A177-3AD203B41FA5}">
                      <a16:colId xmlns:a16="http://schemas.microsoft.com/office/drawing/2014/main" val="1286142859"/>
                    </a:ext>
                  </a:extLst>
                </a:gridCol>
                <a:gridCol w="1780184">
                  <a:extLst>
                    <a:ext uri="{9D8B030D-6E8A-4147-A177-3AD203B41FA5}">
                      <a16:colId xmlns:a16="http://schemas.microsoft.com/office/drawing/2014/main" val="3772025973"/>
                    </a:ext>
                  </a:extLst>
                </a:gridCol>
                <a:gridCol w="1509991">
                  <a:extLst>
                    <a:ext uri="{9D8B030D-6E8A-4147-A177-3AD203B41FA5}">
                      <a16:colId xmlns:a16="http://schemas.microsoft.com/office/drawing/2014/main" val="888910514"/>
                    </a:ext>
                  </a:extLst>
                </a:gridCol>
              </a:tblGrid>
              <a:tr h="659597">
                <a:tc>
                  <a:txBody>
                    <a:bodyPr/>
                    <a:lstStyle/>
                    <a:p>
                      <a:r>
                        <a:rPr lang="fr-FR" sz="1600" dirty="0"/>
                        <a:t>Nombre d’heures</a:t>
                      </a:r>
                    </a:p>
                  </a:txBody>
                  <a:tcPr/>
                </a:tc>
                <a:tc>
                  <a:txBody>
                    <a:bodyPr/>
                    <a:lstStyle/>
                    <a:p>
                      <a:endParaRPr lang="fr-FR" sz="1600" u="none" strike="noStrike" kern="1200" baseline="0" dirty="0"/>
                    </a:p>
                    <a:p>
                      <a:r>
                        <a:rPr lang="fr-FR" sz="1600" u="none" strike="noStrike" kern="1200" baseline="0" dirty="0"/>
                        <a:t>0 ≤ N &lt; 2 </a:t>
                      </a:r>
                      <a:endParaRPr lang="fr-FR" sz="1600" b="0" i="0" u="none" strike="noStrike" kern="1200" baseline="0" dirty="0">
                        <a:solidFill>
                          <a:schemeClr val="lt1"/>
                        </a:solidFill>
                        <a:latin typeface="+mn-lt"/>
                        <a:ea typeface="+mn-ea"/>
                        <a:cs typeface="+mn-cs"/>
                      </a:endParaRPr>
                    </a:p>
                  </a:txBody>
                  <a:tcPr/>
                </a:tc>
                <a:tc>
                  <a:txBody>
                    <a:bodyPr/>
                    <a:lstStyle/>
                    <a:p>
                      <a:endParaRPr lang="fr-FR" sz="1600" u="none" strike="noStrike" kern="1200" baseline="0" dirty="0"/>
                    </a:p>
                    <a:p>
                      <a:r>
                        <a:rPr lang="fr-FR" sz="1600" u="none" strike="noStrike" kern="1200" baseline="0" dirty="0"/>
                        <a:t>2 ≤ N &lt; 4 </a:t>
                      </a:r>
                      <a:endParaRPr lang="fr-FR" sz="1600" b="0" i="0" u="none" strike="noStrike" kern="1200" baseline="0" dirty="0">
                        <a:solidFill>
                          <a:schemeClr val="lt1"/>
                        </a:solidFill>
                        <a:latin typeface="+mn-lt"/>
                        <a:ea typeface="+mn-ea"/>
                        <a:cs typeface="+mn-cs"/>
                      </a:endParaRPr>
                    </a:p>
                  </a:txBody>
                  <a:tcPr/>
                </a:tc>
                <a:tc>
                  <a:txBody>
                    <a:bodyPr/>
                    <a:lstStyle/>
                    <a:p>
                      <a:endParaRPr lang="fr-FR" sz="1600" u="none" strike="noStrike" kern="1200" baseline="0" dirty="0"/>
                    </a:p>
                    <a:p>
                      <a:r>
                        <a:rPr lang="fr-FR" sz="1600" u="none" strike="noStrike" kern="1200" baseline="0" dirty="0"/>
                        <a:t>4 ≤ N &lt; 6</a:t>
                      </a:r>
                      <a:endParaRPr lang="fr-FR" sz="1600" b="0" i="0" u="none" strike="noStrike" kern="1200" baseline="0" dirty="0">
                        <a:solidFill>
                          <a:schemeClr val="lt1"/>
                        </a:solidFill>
                        <a:latin typeface="+mn-lt"/>
                        <a:ea typeface="+mn-ea"/>
                        <a:cs typeface="+mn-cs"/>
                      </a:endParaRPr>
                    </a:p>
                  </a:txBody>
                  <a:tcPr/>
                </a:tc>
                <a:tc>
                  <a:txBody>
                    <a:bodyPr/>
                    <a:lstStyle/>
                    <a:p>
                      <a:endParaRPr lang="fr-FR" sz="1600" u="none" strike="noStrike" kern="1200" baseline="0" dirty="0"/>
                    </a:p>
                    <a:p>
                      <a:r>
                        <a:rPr lang="fr-FR" sz="1600" u="none" strike="noStrike" kern="1200" baseline="0" dirty="0"/>
                        <a:t>6 ≤ N &lt; 8 	</a:t>
                      </a:r>
                      <a:endParaRPr lang="fr-FR" sz="1600" b="0" i="0" u="none" strike="noStrike" kern="1200" baseline="0" dirty="0">
                        <a:solidFill>
                          <a:schemeClr val="lt1"/>
                        </a:solidFill>
                        <a:latin typeface="+mn-lt"/>
                        <a:ea typeface="+mn-ea"/>
                        <a:cs typeface="+mn-cs"/>
                      </a:endParaRPr>
                    </a:p>
                  </a:txBody>
                  <a:tcPr/>
                </a:tc>
                <a:tc>
                  <a:txBody>
                    <a:bodyPr/>
                    <a:lstStyle/>
                    <a:p>
                      <a:endParaRPr lang="fr-FR" sz="1600" u="none" strike="noStrike" kern="1200" baseline="0" dirty="0"/>
                    </a:p>
                    <a:p>
                      <a:r>
                        <a:rPr lang="fr-FR" sz="1600" u="none" strike="noStrike" kern="1200" baseline="0" dirty="0"/>
                        <a:t>8 ≤ N &lt; 10 </a:t>
                      </a:r>
                      <a:endParaRPr lang="fr-FR" sz="1600" b="0" i="0" u="none" strike="noStrike" kern="1200" baseline="0" dirty="0">
                        <a:solidFill>
                          <a:schemeClr val="lt1"/>
                        </a:solidFill>
                        <a:latin typeface="+mn-lt"/>
                        <a:ea typeface="+mn-ea"/>
                        <a:cs typeface="+mn-cs"/>
                      </a:endParaRPr>
                    </a:p>
                  </a:txBody>
                  <a:tcPr/>
                </a:tc>
                <a:extLst>
                  <a:ext uri="{0D108BD9-81ED-4DB2-BD59-A6C34878D82A}">
                    <a16:rowId xmlns:a16="http://schemas.microsoft.com/office/drawing/2014/main" val="879650821"/>
                  </a:ext>
                </a:extLst>
              </a:tr>
              <a:tr h="411480">
                <a:tc>
                  <a:txBody>
                    <a:bodyPr/>
                    <a:lstStyle/>
                    <a:p>
                      <a:r>
                        <a:rPr lang="fr-FR" sz="1600" dirty="0"/>
                        <a:t>Nombre des élèves</a:t>
                      </a:r>
                    </a:p>
                  </a:txBody>
                  <a:tcPr/>
                </a:tc>
                <a:tc>
                  <a:txBody>
                    <a:bodyPr/>
                    <a:lstStyle/>
                    <a:p>
                      <a:r>
                        <a:rPr lang="fr-FR" sz="1600" dirty="0"/>
                        <a:t>6</a:t>
                      </a:r>
                    </a:p>
                  </a:txBody>
                  <a:tcPr/>
                </a:tc>
                <a:tc>
                  <a:txBody>
                    <a:bodyPr/>
                    <a:lstStyle/>
                    <a:p>
                      <a:r>
                        <a:rPr lang="fr-FR" sz="1600" dirty="0"/>
                        <a:t>4</a:t>
                      </a:r>
                    </a:p>
                  </a:txBody>
                  <a:tcPr/>
                </a:tc>
                <a:tc>
                  <a:txBody>
                    <a:bodyPr/>
                    <a:lstStyle/>
                    <a:p>
                      <a:r>
                        <a:rPr lang="fr-FR" sz="1600" dirty="0"/>
                        <a:t>5</a:t>
                      </a:r>
                    </a:p>
                  </a:txBody>
                  <a:tcPr/>
                </a:tc>
                <a:tc>
                  <a:txBody>
                    <a:bodyPr/>
                    <a:lstStyle/>
                    <a:p>
                      <a:r>
                        <a:rPr lang="fr-FR" sz="1600" dirty="0"/>
                        <a:t>3</a:t>
                      </a:r>
                    </a:p>
                  </a:txBody>
                  <a:tcPr/>
                </a:tc>
                <a:tc>
                  <a:txBody>
                    <a:bodyPr/>
                    <a:lstStyle/>
                    <a:p>
                      <a:r>
                        <a:rPr lang="fr-FR" sz="1600" dirty="0"/>
                        <a:t>2</a:t>
                      </a:r>
                    </a:p>
                  </a:txBody>
                  <a:tcPr/>
                </a:tc>
                <a:extLst>
                  <a:ext uri="{0D108BD9-81ED-4DB2-BD59-A6C34878D82A}">
                    <a16:rowId xmlns:a16="http://schemas.microsoft.com/office/drawing/2014/main" val="2509925217"/>
                  </a:ext>
                </a:extLst>
              </a:tr>
              <a:tr h="245687">
                <a:tc>
                  <a:txBody>
                    <a:bodyPr/>
                    <a:lstStyle/>
                    <a:p>
                      <a:r>
                        <a:rPr lang="fr-FR" sz="1600" dirty="0"/>
                        <a:t>Centre</a:t>
                      </a:r>
                      <a:r>
                        <a:rPr lang="fr-FR" sz="1600" baseline="0" dirty="0"/>
                        <a:t> de classe</a:t>
                      </a:r>
                      <a:endParaRPr lang="fr-FR" sz="1600" dirty="0"/>
                    </a:p>
                  </a:txBody>
                  <a:tcPr/>
                </a:tc>
                <a:tc>
                  <a:txBody>
                    <a:bodyPr/>
                    <a:lstStyle/>
                    <a:p>
                      <a:r>
                        <a:rPr lang="fr-FR" sz="1600" dirty="0"/>
                        <a:t>1</a:t>
                      </a:r>
                    </a:p>
                  </a:txBody>
                  <a:tcPr/>
                </a:tc>
                <a:tc>
                  <a:txBody>
                    <a:bodyPr/>
                    <a:lstStyle/>
                    <a:p>
                      <a:r>
                        <a:rPr lang="fr-FR" sz="1600" dirty="0"/>
                        <a:t>3</a:t>
                      </a:r>
                    </a:p>
                  </a:txBody>
                  <a:tcPr/>
                </a:tc>
                <a:tc>
                  <a:txBody>
                    <a:bodyPr/>
                    <a:lstStyle/>
                    <a:p>
                      <a:r>
                        <a:rPr lang="fr-FR" sz="1600" dirty="0"/>
                        <a:t>5</a:t>
                      </a:r>
                    </a:p>
                  </a:txBody>
                  <a:tcPr/>
                </a:tc>
                <a:tc>
                  <a:txBody>
                    <a:bodyPr/>
                    <a:lstStyle/>
                    <a:p>
                      <a:r>
                        <a:rPr lang="fr-FR" sz="1600" dirty="0"/>
                        <a:t>7</a:t>
                      </a:r>
                    </a:p>
                  </a:txBody>
                  <a:tcPr/>
                </a:tc>
                <a:tc>
                  <a:txBody>
                    <a:bodyPr/>
                    <a:lstStyle/>
                    <a:p>
                      <a:r>
                        <a:rPr lang="fr-FR" sz="1600" dirty="0"/>
                        <a:t>9</a:t>
                      </a:r>
                    </a:p>
                  </a:txBody>
                  <a:tcPr/>
                </a:tc>
                <a:extLst>
                  <a:ext uri="{0D108BD9-81ED-4DB2-BD59-A6C34878D82A}">
                    <a16:rowId xmlns:a16="http://schemas.microsoft.com/office/drawing/2014/main" val="2571618852"/>
                  </a:ext>
                </a:extLst>
              </a:tr>
              <a:tr h="245687">
                <a:tc>
                  <a:txBody>
                    <a:bodyPr/>
                    <a:lstStyle/>
                    <a:p>
                      <a:r>
                        <a:rPr lang="fr-FR" sz="1600" dirty="0"/>
                        <a:t>Effectif cumulé</a:t>
                      </a:r>
                    </a:p>
                  </a:txBody>
                  <a:tcPr/>
                </a:tc>
                <a:tc>
                  <a:txBody>
                    <a:bodyPr/>
                    <a:lstStyle/>
                    <a:p>
                      <a:r>
                        <a:rPr lang="fr-FR" sz="1600" dirty="0"/>
                        <a:t>6</a:t>
                      </a:r>
                    </a:p>
                  </a:txBody>
                  <a:tcPr/>
                </a:tc>
                <a:tc>
                  <a:txBody>
                    <a:bodyPr/>
                    <a:lstStyle/>
                    <a:p>
                      <a:r>
                        <a:rPr lang="fr-FR" sz="1600" dirty="0"/>
                        <a:t>10</a:t>
                      </a:r>
                    </a:p>
                  </a:txBody>
                  <a:tcPr/>
                </a:tc>
                <a:tc>
                  <a:txBody>
                    <a:bodyPr/>
                    <a:lstStyle/>
                    <a:p>
                      <a:r>
                        <a:rPr lang="fr-FR" sz="1600" dirty="0"/>
                        <a:t>15</a:t>
                      </a:r>
                    </a:p>
                  </a:txBody>
                  <a:tcPr/>
                </a:tc>
                <a:tc>
                  <a:txBody>
                    <a:bodyPr/>
                    <a:lstStyle/>
                    <a:p>
                      <a:r>
                        <a:rPr lang="fr-FR" sz="1600" dirty="0"/>
                        <a:t>18</a:t>
                      </a:r>
                    </a:p>
                  </a:txBody>
                  <a:tcPr/>
                </a:tc>
                <a:tc>
                  <a:txBody>
                    <a:bodyPr/>
                    <a:lstStyle/>
                    <a:p>
                      <a:r>
                        <a:rPr lang="fr-FR" sz="1600" dirty="0"/>
                        <a:t>20</a:t>
                      </a:r>
                    </a:p>
                  </a:txBody>
                  <a:tcPr/>
                </a:tc>
                <a:extLst>
                  <a:ext uri="{0D108BD9-81ED-4DB2-BD59-A6C34878D82A}">
                    <a16:rowId xmlns:a16="http://schemas.microsoft.com/office/drawing/2014/main" val="1683294167"/>
                  </a:ext>
                </a:extLst>
              </a:tr>
            </a:tbl>
          </a:graphicData>
        </a:graphic>
      </p:graphicFrame>
      <p:sp>
        <p:nvSpPr>
          <p:cNvPr id="5" name="ZoneTexte 4"/>
          <p:cNvSpPr txBox="1"/>
          <p:nvPr/>
        </p:nvSpPr>
        <p:spPr>
          <a:xfrm>
            <a:off x="1551709" y="4978400"/>
            <a:ext cx="9060873" cy="400110"/>
          </a:xfrm>
          <a:prstGeom prst="rect">
            <a:avLst/>
          </a:prstGeom>
          <a:noFill/>
        </p:spPr>
        <p:txBody>
          <a:bodyPr wrap="square" rtlCol="0">
            <a:spAutoFit/>
          </a:bodyPr>
          <a:lstStyle/>
          <a:p>
            <a:pPr algn="l"/>
            <a:r>
              <a:rPr lang="fr-FR" sz="2000" dirty="0">
                <a:solidFill>
                  <a:srgbClr val="FF0000"/>
                </a:solidFill>
                <a:latin typeface="Calibri" panose="020F0502020204030204" pitchFamily="34" charset="0"/>
                <a:cs typeface="Calibri" panose="020F0502020204030204" pitchFamily="34" charset="0"/>
              </a:rPr>
              <a:t>les élèves de cette classe se </a:t>
            </a:r>
            <a:r>
              <a:rPr lang="fr-MA" sz="2000" dirty="0">
                <a:solidFill>
                  <a:srgbClr val="FF0000"/>
                </a:solidFill>
                <a:latin typeface="Calibri" panose="020F0502020204030204" pitchFamily="34" charset="0"/>
                <a:cs typeface="Calibri" panose="020F0502020204030204" pitchFamily="34" charset="0"/>
              </a:rPr>
              <a:t>en moyenne 4 h pendant le mois.</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20959428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rappelez vous que la classe médiane est la classe qui contient la valeur du caractère qui partage les effectifs en deux parties égales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l’effectif, l’effectif total et la classe modale.</a:t>
            </a:r>
          </a:p>
        </p:txBody>
      </p:sp>
      <p:sp>
        <p:nvSpPr>
          <p:cNvPr id="14" name="Google Shape;565;p42"/>
          <p:cNvSpPr/>
          <p:nvPr/>
        </p:nvSpPr>
        <p:spPr>
          <a:xfrm>
            <a:off x="778058" y="1366982"/>
            <a:ext cx="10664890" cy="4516582"/>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graphicFrame>
            <p:nvGraphicFramePr>
              <p:cNvPr id="7" name="Tableau 6"/>
              <p:cNvGraphicFramePr>
                <a:graphicFrameLocks noGrp="1"/>
              </p:cNvGraphicFramePr>
              <p:nvPr>
                <p:extLst>
                  <p:ext uri="{D42A27DB-BD31-4B8C-83A1-F6EECF244321}">
                    <p14:modId xmlns:p14="http://schemas.microsoft.com/office/powerpoint/2010/main" val="2209091337"/>
                  </p:ext>
                </p:extLst>
              </p:nvPr>
            </p:nvGraphicFramePr>
            <p:xfrm>
              <a:off x="1446044" y="2777597"/>
              <a:ext cx="8904855" cy="822960"/>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val="582874423"/>
                        </a:ext>
                      </a:extLst>
                    </a:gridCol>
                    <a:gridCol w="1265091">
                      <a:extLst>
                        <a:ext uri="{9D8B030D-6E8A-4147-A177-3AD203B41FA5}">
                          <a16:colId xmlns:a16="http://schemas.microsoft.com/office/drawing/2014/main" val="3704444525"/>
                        </a:ext>
                      </a:extLst>
                    </a:gridCol>
                    <a:gridCol w="1252772">
                      <a:extLst>
                        <a:ext uri="{9D8B030D-6E8A-4147-A177-3AD203B41FA5}">
                          <a16:colId xmlns:a16="http://schemas.microsoft.com/office/drawing/2014/main" val="4076486092"/>
                        </a:ext>
                      </a:extLst>
                    </a:gridCol>
                    <a:gridCol w="1216458">
                      <a:extLst>
                        <a:ext uri="{9D8B030D-6E8A-4147-A177-3AD203B41FA5}">
                          <a16:colId xmlns:a16="http://schemas.microsoft.com/office/drawing/2014/main" val="2499087379"/>
                        </a:ext>
                      </a:extLst>
                    </a:gridCol>
                    <a:gridCol w="1270927">
                      <a:extLst>
                        <a:ext uri="{9D8B030D-6E8A-4147-A177-3AD203B41FA5}">
                          <a16:colId xmlns:a16="http://schemas.microsoft.com/office/drawing/2014/main" val="3820872378"/>
                        </a:ext>
                      </a:extLst>
                    </a:gridCol>
                    <a:gridCol w="1065188">
                      <a:extLst>
                        <a:ext uri="{9D8B030D-6E8A-4147-A177-3AD203B41FA5}">
                          <a16:colId xmlns:a16="http://schemas.microsoft.com/office/drawing/2014/main" val="3513625925"/>
                        </a:ext>
                      </a:extLst>
                    </a:gridCol>
                    <a:gridCol w="849746">
                      <a:extLst>
                        <a:ext uri="{9D8B030D-6E8A-4147-A177-3AD203B41FA5}">
                          <a16:colId xmlns:a16="http://schemas.microsoft.com/office/drawing/2014/main" val="1801081160"/>
                        </a:ext>
                      </a:extLst>
                    </a:gridCol>
                  </a:tblGrid>
                  <a:tr h="0">
                    <a:tc>
                      <a:txBody>
                        <a:bodyPr/>
                        <a:lstStyle/>
                        <a:p>
                          <a:r>
                            <a:rPr lang="fr-FR" sz="1200" dirty="0"/>
                            <a:t>âges </a:t>
                          </a:r>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𝟏𝟖</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𝟏𝟖</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𝟐𝟎</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𝟐𝟎</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𝟐𝟐</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𝟐𝟐</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𝟐𝟒</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𝟐𝟔</m:t>
                                </m:r>
                              </m:oMath>
                            </m:oMathPara>
                          </a14:m>
                          <a:endParaRPr lang="fr-FR" sz="1200" dirty="0"/>
                        </a:p>
                      </a:txBody>
                      <a:tcPr/>
                    </a:tc>
                    <a:tc>
                      <a:txBody>
                        <a:bodyPr/>
                        <a:lstStyle/>
                        <a:p>
                          <a:r>
                            <a:rPr lang="fr-FR" sz="1200" dirty="0"/>
                            <a:t>total</a:t>
                          </a:r>
                        </a:p>
                      </a:txBody>
                      <a:tcPr/>
                    </a:tc>
                    <a:extLst>
                      <a:ext uri="{0D108BD9-81ED-4DB2-BD59-A6C34878D82A}">
                        <a16:rowId xmlns:a16="http://schemas.microsoft.com/office/drawing/2014/main" val="1700712915"/>
                      </a:ext>
                    </a:extLst>
                  </a:tr>
                  <a:tr h="152182">
                    <a:tc>
                      <a:txBody>
                        <a:bodyPr/>
                        <a:lstStyle/>
                        <a:p>
                          <a:r>
                            <a:rPr lang="fr-FR" sz="1200" dirty="0"/>
                            <a:t>Nombre</a:t>
                          </a:r>
                          <a:r>
                            <a:rPr lang="fr-FR" sz="1200" baseline="0" dirty="0"/>
                            <a:t> d’adhérents</a:t>
                          </a:r>
                          <a:endParaRPr lang="fr-FR" sz="1200" dirty="0"/>
                        </a:p>
                      </a:txBody>
                      <a:tcPr/>
                    </a:tc>
                    <a:tc>
                      <a:txBody>
                        <a:bodyPr/>
                        <a:lstStyle/>
                        <a:p>
                          <a:r>
                            <a:rPr lang="fr-FR" sz="1200" dirty="0"/>
                            <a:t>10</a:t>
                          </a:r>
                        </a:p>
                      </a:txBody>
                      <a:tcPr/>
                    </a:tc>
                    <a:tc>
                      <a:txBody>
                        <a:bodyPr/>
                        <a:lstStyle/>
                        <a:p>
                          <a:r>
                            <a:rPr lang="fr-FR" sz="1200" dirty="0"/>
                            <a:t>6</a:t>
                          </a:r>
                        </a:p>
                      </a:txBody>
                      <a:tcPr/>
                    </a:tc>
                    <a:tc>
                      <a:txBody>
                        <a:bodyPr/>
                        <a:lstStyle/>
                        <a:p>
                          <a:r>
                            <a:rPr lang="fr-FR" sz="1200" dirty="0"/>
                            <a:t>4</a:t>
                          </a:r>
                        </a:p>
                      </a:txBody>
                      <a:tcPr/>
                    </a:tc>
                    <a:tc>
                      <a:txBody>
                        <a:bodyPr/>
                        <a:lstStyle/>
                        <a:p>
                          <a:r>
                            <a:rPr lang="fr-FR" sz="1200" dirty="0"/>
                            <a:t>3</a:t>
                          </a:r>
                        </a:p>
                      </a:txBody>
                      <a:tcPr/>
                    </a:tc>
                    <a:tc>
                      <a:txBody>
                        <a:bodyPr/>
                        <a:lstStyle/>
                        <a:p>
                          <a:r>
                            <a:rPr lang="fr-FR" sz="1200" dirty="0"/>
                            <a:t>2</a:t>
                          </a:r>
                        </a:p>
                      </a:txBody>
                      <a:tcPr/>
                    </a:tc>
                    <a:tc>
                      <a:txBody>
                        <a:bodyPr/>
                        <a:lstStyle/>
                        <a:p>
                          <a:r>
                            <a:rPr lang="fr-FR" sz="1200" dirty="0"/>
                            <a:t>25</a:t>
                          </a:r>
                        </a:p>
                      </a:txBody>
                      <a:tcPr/>
                    </a:tc>
                    <a:extLst>
                      <a:ext uri="{0D108BD9-81ED-4DB2-BD59-A6C34878D82A}">
                        <a16:rowId xmlns:a16="http://schemas.microsoft.com/office/drawing/2014/main" val="2638293807"/>
                      </a:ext>
                    </a:extLst>
                  </a:tr>
                  <a:tr h="152182">
                    <a:tc>
                      <a:txBody>
                        <a:bodyPr/>
                        <a:lstStyle/>
                        <a:p>
                          <a:r>
                            <a:rPr lang="fr-MA" sz="1200" dirty="0"/>
                            <a:t>Effectif cumulé</a:t>
                          </a:r>
                          <a:endParaRPr lang="fr-FR" sz="1200" dirty="0"/>
                        </a:p>
                      </a:txBody>
                      <a:tcPr/>
                    </a:tc>
                    <a:tc>
                      <a:txBody>
                        <a:bodyPr/>
                        <a:lstStyle/>
                        <a:p>
                          <a:r>
                            <a:rPr lang="fr-MA" sz="1200" dirty="0"/>
                            <a:t>10</a:t>
                          </a:r>
                          <a:endParaRPr lang="fr-FR" sz="1200" dirty="0"/>
                        </a:p>
                      </a:txBody>
                      <a:tcPr/>
                    </a:tc>
                    <a:tc>
                      <a:txBody>
                        <a:bodyPr/>
                        <a:lstStyle/>
                        <a:p>
                          <a:r>
                            <a:rPr lang="fr-MA" sz="1200" dirty="0"/>
                            <a:t>16</a:t>
                          </a:r>
                          <a:endParaRPr lang="fr-FR" sz="1200" dirty="0"/>
                        </a:p>
                      </a:txBody>
                      <a:tcPr/>
                    </a:tc>
                    <a:tc>
                      <a:txBody>
                        <a:bodyPr/>
                        <a:lstStyle/>
                        <a:p>
                          <a:r>
                            <a:rPr lang="fr-MA" sz="1200" dirty="0"/>
                            <a:t>20</a:t>
                          </a:r>
                          <a:endParaRPr lang="fr-FR" sz="1200" dirty="0"/>
                        </a:p>
                      </a:txBody>
                      <a:tcPr/>
                    </a:tc>
                    <a:tc>
                      <a:txBody>
                        <a:bodyPr/>
                        <a:lstStyle/>
                        <a:p>
                          <a:r>
                            <a:rPr lang="fr-MA" sz="1200" dirty="0"/>
                            <a:t>23</a:t>
                          </a:r>
                          <a:endParaRPr lang="fr-FR" sz="1200" dirty="0"/>
                        </a:p>
                      </a:txBody>
                      <a:tcPr/>
                    </a:tc>
                    <a:tc>
                      <a:txBody>
                        <a:bodyPr/>
                        <a:lstStyle/>
                        <a:p>
                          <a:r>
                            <a:rPr lang="fr-MA" sz="1200" dirty="0"/>
                            <a:t>25</a:t>
                          </a:r>
                          <a:endParaRPr lang="fr-FR" sz="1200" dirty="0"/>
                        </a:p>
                      </a:txBody>
                      <a:tcPr/>
                    </a:tc>
                    <a:tc>
                      <a:txBody>
                        <a:bodyPr/>
                        <a:lstStyle/>
                        <a:p>
                          <a:endParaRPr lang="fr-FR" sz="1200" dirty="0"/>
                        </a:p>
                      </a:txBody>
                      <a:tcPr/>
                    </a:tc>
                    <a:extLst>
                      <a:ext uri="{0D108BD9-81ED-4DB2-BD59-A6C34878D82A}">
                        <a16:rowId xmlns:a16="http://schemas.microsoft.com/office/drawing/2014/main" val="1599087807"/>
                      </a:ext>
                    </a:extLst>
                  </a:tr>
                </a:tbl>
              </a:graphicData>
            </a:graphic>
          </p:graphicFrame>
        </mc:Choice>
        <mc:Fallback xmlns="">
          <p:graphicFrame>
            <p:nvGraphicFramePr>
              <p:cNvPr id="7" name="Tableau 6"/>
              <p:cNvGraphicFramePr>
                <a:graphicFrameLocks noGrp="1"/>
              </p:cNvGraphicFramePr>
              <p:nvPr>
                <p:extLst>
                  <p:ext uri="{D42A27DB-BD31-4B8C-83A1-F6EECF244321}">
                    <p14:modId xmlns:p14="http://schemas.microsoft.com/office/powerpoint/2010/main" val="2209091337"/>
                  </p:ext>
                </p:extLst>
              </p:nvPr>
            </p:nvGraphicFramePr>
            <p:xfrm>
              <a:off x="1446044" y="2777597"/>
              <a:ext cx="8904855" cy="822960"/>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val="582874423"/>
                        </a:ext>
                      </a:extLst>
                    </a:gridCol>
                    <a:gridCol w="1265091">
                      <a:extLst>
                        <a:ext uri="{9D8B030D-6E8A-4147-A177-3AD203B41FA5}">
                          <a16:colId xmlns:a16="http://schemas.microsoft.com/office/drawing/2014/main" val="3704444525"/>
                        </a:ext>
                      </a:extLst>
                    </a:gridCol>
                    <a:gridCol w="1252772">
                      <a:extLst>
                        <a:ext uri="{9D8B030D-6E8A-4147-A177-3AD203B41FA5}">
                          <a16:colId xmlns:a16="http://schemas.microsoft.com/office/drawing/2014/main" val="4076486092"/>
                        </a:ext>
                      </a:extLst>
                    </a:gridCol>
                    <a:gridCol w="1216458">
                      <a:extLst>
                        <a:ext uri="{9D8B030D-6E8A-4147-A177-3AD203B41FA5}">
                          <a16:colId xmlns:a16="http://schemas.microsoft.com/office/drawing/2014/main" val="2499087379"/>
                        </a:ext>
                      </a:extLst>
                    </a:gridCol>
                    <a:gridCol w="1270927">
                      <a:extLst>
                        <a:ext uri="{9D8B030D-6E8A-4147-A177-3AD203B41FA5}">
                          <a16:colId xmlns:a16="http://schemas.microsoft.com/office/drawing/2014/main" val="3820872378"/>
                        </a:ext>
                      </a:extLst>
                    </a:gridCol>
                    <a:gridCol w="1065188">
                      <a:extLst>
                        <a:ext uri="{9D8B030D-6E8A-4147-A177-3AD203B41FA5}">
                          <a16:colId xmlns:a16="http://schemas.microsoft.com/office/drawing/2014/main" val="3513625925"/>
                        </a:ext>
                      </a:extLst>
                    </a:gridCol>
                    <a:gridCol w="849746">
                      <a:extLst>
                        <a:ext uri="{9D8B030D-6E8A-4147-A177-3AD203B41FA5}">
                          <a16:colId xmlns:a16="http://schemas.microsoft.com/office/drawing/2014/main" val="1801081160"/>
                        </a:ext>
                      </a:extLst>
                    </a:gridCol>
                  </a:tblGrid>
                  <a:tr h="274320">
                    <a:tc>
                      <a:txBody>
                        <a:bodyPr/>
                        <a:lstStyle/>
                        <a:p>
                          <a:r>
                            <a:rPr lang="fr-FR" sz="1200" dirty="0" smtClean="0"/>
                            <a:t>âges </a:t>
                          </a:r>
                          <a:endParaRPr lang="fr-FR" sz="1200" dirty="0"/>
                        </a:p>
                      </a:txBody>
                      <a:tcPr/>
                    </a:tc>
                    <a:tc>
                      <a:txBody>
                        <a:bodyPr/>
                        <a:lstStyle/>
                        <a:p>
                          <a:endParaRPr lang="fr-FR"/>
                        </a:p>
                      </a:txBody>
                      <a:tcPr>
                        <a:blipFill>
                          <a:blip r:embed="rId3"/>
                          <a:stretch>
                            <a:fillRect l="-157971" t="-2222" r="-450725" b="-220000"/>
                          </a:stretch>
                        </a:blipFill>
                      </a:tcPr>
                    </a:tc>
                    <a:tc>
                      <a:txBody>
                        <a:bodyPr/>
                        <a:lstStyle/>
                        <a:p>
                          <a:endParaRPr lang="fr-FR"/>
                        </a:p>
                      </a:txBody>
                      <a:tcPr>
                        <a:blipFill>
                          <a:blip r:embed="rId3"/>
                          <a:stretch>
                            <a:fillRect l="-259223" t="-2222" r="-352913" b="-220000"/>
                          </a:stretch>
                        </a:blipFill>
                      </a:tcPr>
                    </a:tc>
                    <a:tc>
                      <a:txBody>
                        <a:bodyPr/>
                        <a:lstStyle/>
                        <a:p>
                          <a:endParaRPr lang="fr-FR"/>
                        </a:p>
                      </a:txBody>
                      <a:tcPr>
                        <a:blipFill>
                          <a:blip r:embed="rId3"/>
                          <a:stretch>
                            <a:fillRect l="-371859" t="-2222" r="-265327" b="-220000"/>
                          </a:stretch>
                        </a:blipFill>
                      </a:tcPr>
                    </a:tc>
                    <a:tc>
                      <a:txBody>
                        <a:bodyPr/>
                        <a:lstStyle/>
                        <a:p>
                          <a:endParaRPr lang="fr-FR"/>
                        </a:p>
                      </a:txBody>
                      <a:tcPr>
                        <a:blipFill>
                          <a:blip r:embed="rId3"/>
                          <a:stretch>
                            <a:fillRect l="-449282" t="-2222" r="-152632" b="-220000"/>
                          </a:stretch>
                        </a:blipFill>
                      </a:tcPr>
                    </a:tc>
                    <a:tc>
                      <a:txBody>
                        <a:bodyPr/>
                        <a:lstStyle/>
                        <a:p>
                          <a:endParaRPr lang="fr-FR"/>
                        </a:p>
                      </a:txBody>
                      <a:tcPr>
                        <a:blipFill>
                          <a:blip r:embed="rId3"/>
                          <a:stretch>
                            <a:fillRect l="-656000" t="-2222" r="-82286" b="-220000"/>
                          </a:stretch>
                        </a:blipFill>
                      </a:tcPr>
                    </a:tc>
                    <a:tc>
                      <a:txBody>
                        <a:bodyPr/>
                        <a:lstStyle/>
                        <a:p>
                          <a:r>
                            <a:rPr lang="fr-FR" sz="1200" dirty="0" smtClean="0"/>
                            <a:t>total</a:t>
                          </a:r>
                          <a:endParaRPr lang="fr-FR" sz="1200" dirty="0"/>
                        </a:p>
                      </a:txBody>
                      <a:tcPr/>
                    </a:tc>
                    <a:extLst>
                      <a:ext uri="{0D108BD9-81ED-4DB2-BD59-A6C34878D82A}">
                        <a16:rowId xmlns:a16="http://schemas.microsoft.com/office/drawing/2014/main" val="1700712915"/>
                      </a:ext>
                    </a:extLst>
                  </a:tr>
                  <a:tr h="274320">
                    <a:tc>
                      <a:txBody>
                        <a:bodyPr/>
                        <a:lstStyle/>
                        <a:p>
                          <a:r>
                            <a:rPr lang="fr-FR" sz="1200" dirty="0" smtClean="0"/>
                            <a:t>Nombre</a:t>
                          </a:r>
                          <a:r>
                            <a:rPr lang="fr-FR" sz="1200" baseline="0" dirty="0" smtClean="0"/>
                            <a:t> d’adhérents</a:t>
                          </a:r>
                          <a:endParaRPr lang="fr-FR" sz="1200" dirty="0"/>
                        </a:p>
                      </a:txBody>
                      <a:tcPr/>
                    </a:tc>
                    <a:tc>
                      <a:txBody>
                        <a:bodyPr/>
                        <a:lstStyle/>
                        <a:p>
                          <a:r>
                            <a:rPr lang="fr-FR" sz="1200" dirty="0" smtClean="0"/>
                            <a:t>10</a:t>
                          </a:r>
                          <a:endParaRPr lang="fr-FR" sz="1200" dirty="0"/>
                        </a:p>
                      </a:txBody>
                      <a:tcPr/>
                    </a:tc>
                    <a:tc>
                      <a:txBody>
                        <a:bodyPr/>
                        <a:lstStyle/>
                        <a:p>
                          <a:r>
                            <a:rPr lang="fr-FR" sz="1200" dirty="0" smtClean="0"/>
                            <a:t>6</a:t>
                          </a:r>
                          <a:endParaRPr lang="fr-FR" sz="1200" dirty="0"/>
                        </a:p>
                      </a:txBody>
                      <a:tcPr/>
                    </a:tc>
                    <a:tc>
                      <a:txBody>
                        <a:bodyPr/>
                        <a:lstStyle/>
                        <a:p>
                          <a:r>
                            <a:rPr lang="fr-FR" sz="1200" dirty="0" smtClean="0"/>
                            <a:t>4</a:t>
                          </a:r>
                          <a:endParaRPr lang="fr-FR" sz="1200" dirty="0"/>
                        </a:p>
                      </a:txBody>
                      <a:tcPr/>
                    </a:tc>
                    <a:tc>
                      <a:txBody>
                        <a:bodyPr/>
                        <a:lstStyle/>
                        <a:p>
                          <a:r>
                            <a:rPr lang="fr-FR" sz="1200" dirty="0" smtClean="0"/>
                            <a:t>3</a:t>
                          </a:r>
                          <a:endParaRPr lang="fr-FR" sz="1200" dirty="0"/>
                        </a:p>
                      </a:txBody>
                      <a:tcPr/>
                    </a:tc>
                    <a:tc>
                      <a:txBody>
                        <a:bodyPr/>
                        <a:lstStyle/>
                        <a:p>
                          <a:r>
                            <a:rPr lang="fr-FR" sz="1200" dirty="0" smtClean="0"/>
                            <a:t>2</a:t>
                          </a:r>
                          <a:endParaRPr lang="fr-FR" sz="1200" dirty="0"/>
                        </a:p>
                      </a:txBody>
                      <a:tcPr/>
                    </a:tc>
                    <a:tc>
                      <a:txBody>
                        <a:bodyPr/>
                        <a:lstStyle/>
                        <a:p>
                          <a:r>
                            <a:rPr lang="fr-FR" sz="1200" dirty="0" smtClean="0"/>
                            <a:t>25</a:t>
                          </a:r>
                          <a:endParaRPr lang="fr-FR" sz="1200" dirty="0"/>
                        </a:p>
                      </a:txBody>
                      <a:tcPr/>
                    </a:tc>
                    <a:extLst>
                      <a:ext uri="{0D108BD9-81ED-4DB2-BD59-A6C34878D82A}">
                        <a16:rowId xmlns:a16="http://schemas.microsoft.com/office/drawing/2014/main" val="2638293807"/>
                      </a:ext>
                    </a:extLst>
                  </a:tr>
                  <a:tr h="274320">
                    <a:tc>
                      <a:txBody>
                        <a:bodyPr/>
                        <a:lstStyle/>
                        <a:p>
                          <a:r>
                            <a:rPr lang="fr-MA" sz="1200" dirty="0" smtClean="0"/>
                            <a:t>Effectif cumulé</a:t>
                          </a:r>
                          <a:endParaRPr lang="fr-FR" sz="1200" dirty="0"/>
                        </a:p>
                      </a:txBody>
                      <a:tcPr/>
                    </a:tc>
                    <a:tc>
                      <a:txBody>
                        <a:bodyPr/>
                        <a:lstStyle/>
                        <a:p>
                          <a:r>
                            <a:rPr lang="fr-MA" sz="1200" dirty="0" smtClean="0"/>
                            <a:t>10</a:t>
                          </a:r>
                          <a:endParaRPr lang="fr-FR" sz="1200" dirty="0"/>
                        </a:p>
                      </a:txBody>
                      <a:tcPr/>
                    </a:tc>
                    <a:tc>
                      <a:txBody>
                        <a:bodyPr/>
                        <a:lstStyle/>
                        <a:p>
                          <a:r>
                            <a:rPr lang="fr-MA" sz="1200" dirty="0" smtClean="0"/>
                            <a:t>16</a:t>
                          </a:r>
                          <a:endParaRPr lang="fr-FR" sz="1200" dirty="0"/>
                        </a:p>
                      </a:txBody>
                      <a:tcPr/>
                    </a:tc>
                    <a:tc>
                      <a:txBody>
                        <a:bodyPr/>
                        <a:lstStyle/>
                        <a:p>
                          <a:r>
                            <a:rPr lang="fr-MA" sz="1200" dirty="0" smtClean="0"/>
                            <a:t>20</a:t>
                          </a:r>
                          <a:endParaRPr lang="fr-FR" sz="1200" dirty="0"/>
                        </a:p>
                      </a:txBody>
                      <a:tcPr/>
                    </a:tc>
                    <a:tc>
                      <a:txBody>
                        <a:bodyPr/>
                        <a:lstStyle/>
                        <a:p>
                          <a:r>
                            <a:rPr lang="fr-MA" sz="1200" dirty="0" smtClean="0"/>
                            <a:t>23</a:t>
                          </a:r>
                          <a:endParaRPr lang="fr-FR" sz="1200" dirty="0"/>
                        </a:p>
                      </a:txBody>
                      <a:tcPr/>
                    </a:tc>
                    <a:tc>
                      <a:txBody>
                        <a:bodyPr/>
                        <a:lstStyle/>
                        <a:p>
                          <a:r>
                            <a:rPr lang="fr-MA" sz="1200" dirty="0" smtClean="0"/>
                            <a:t>25</a:t>
                          </a:r>
                          <a:endParaRPr lang="fr-FR" sz="1200" dirty="0"/>
                        </a:p>
                      </a:txBody>
                      <a:tcPr/>
                    </a:tc>
                    <a:tc>
                      <a:txBody>
                        <a:bodyPr/>
                        <a:lstStyle/>
                        <a:p>
                          <a:endParaRPr lang="fr-FR" sz="1200" dirty="0"/>
                        </a:p>
                      </a:txBody>
                      <a:tcPr/>
                    </a:tc>
                    <a:extLst>
                      <a:ext uri="{0D108BD9-81ED-4DB2-BD59-A6C34878D82A}">
                        <a16:rowId xmlns:a16="http://schemas.microsoft.com/office/drawing/2014/main" val="1599087807"/>
                      </a:ext>
                    </a:extLst>
                  </a:tr>
                </a:tbl>
              </a:graphicData>
            </a:graphic>
          </p:graphicFrame>
        </mc:Fallback>
      </mc:AlternateContent>
      <p:sp>
        <p:nvSpPr>
          <p:cNvPr id="8" name="ZoneTexte 7"/>
          <p:cNvSpPr txBox="1"/>
          <p:nvPr/>
        </p:nvSpPr>
        <p:spPr>
          <a:xfrm>
            <a:off x="1793965" y="3927095"/>
            <a:ext cx="8042761"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 la classe médiane est :……………………..</a:t>
            </a:r>
            <a:endParaRPr lang="fr-FR" sz="2000" dirty="0">
              <a:solidFill>
                <a:srgbClr val="FF0000"/>
              </a:solidFill>
            </a:endParaRPr>
          </a:p>
        </p:txBody>
      </p:sp>
      <p:sp>
        <p:nvSpPr>
          <p:cNvPr id="3" name="ZoneTexte 2"/>
          <p:cNvSpPr txBox="1"/>
          <p:nvPr/>
        </p:nvSpPr>
        <p:spPr>
          <a:xfrm>
            <a:off x="1330036" y="1764145"/>
            <a:ext cx="902086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répartition des adhérents d’un club sportif selon leur âge est la suivante:</a:t>
            </a:r>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1819564" y="4636655"/>
            <a:ext cx="8063345"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suppose que La médiane est de 18,3 ans. Que signifie cette valeur?</a:t>
            </a:r>
            <a:endParaRPr lang="fr-FR" sz="2000" dirty="0">
              <a:latin typeface="Calibri" panose="020F0502020204030204" pitchFamily="34" charset="0"/>
              <a:cs typeface="Calibri" panose="020F0502020204030204" pitchFamily="34" charset="0"/>
            </a:endParaRPr>
          </a:p>
        </p:txBody>
      </p:sp>
      <p:sp>
        <p:nvSpPr>
          <p:cNvPr id="11" name="ZoneTexte 10"/>
          <p:cNvSpPr txBox="1"/>
          <p:nvPr/>
        </p:nvSpPr>
        <p:spPr>
          <a:xfrm>
            <a:off x="1793965" y="4236545"/>
            <a:ext cx="7684653"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042894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5E8-BBCA-DE15-6BFD-9B7DB9AB2278}"/>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8002F600-3F3E-1EB9-917A-5176E54D1DA7}"/>
              </a:ext>
            </a:extLst>
          </p:cNvPr>
          <p:cNvSpPr>
            <a:spLocks noGrp="1"/>
          </p:cNvSpPr>
          <p:nvPr>
            <p:ph type="title"/>
          </p:nvPr>
        </p:nvSpPr>
        <p:spPr/>
        <p:txBody>
          <a:bodyPr/>
          <a:lstStyle/>
          <a:p>
            <a:r>
              <a:rPr lang="fr-FR" dirty="0">
                <a:latin typeface="Calibri" panose="020F0502020204030204"/>
              </a:rPr>
              <a:t> rappelez vous que la classe médiane est la classe qui contient la valeur du caractère qui partage les effectifs en deux parties égales.</a:t>
            </a:r>
            <a:endParaRPr lang="fr-FR" dirty="0"/>
          </a:p>
        </p:txBody>
      </p:sp>
      <p:sp>
        <p:nvSpPr>
          <p:cNvPr id="4" name="Espace réservé du contenu 3">
            <a:extLst>
              <a:ext uri="{FF2B5EF4-FFF2-40B4-BE49-F238E27FC236}">
                <a16:creationId xmlns:a16="http://schemas.microsoft.com/office/drawing/2014/main" id="{A14C67AC-299E-C4D8-02C8-88FD22525B8F}"/>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rappelle l’effectif, l’effectif total et la classe modale.</a:t>
            </a:r>
          </a:p>
        </p:txBody>
      </p:sp>
      <p:sp>
        <p:nvSpPr>
          <p:cNvPr id="14" name="Google Shape;565;p42"/>
          <p:cNvSpPr/>
          <p:nvPr/>
        </p:nvSpPr>
        <p:spPr>
          <a:xfrm>
            <a:off x="778058" y="1366982"/>
            <a:ext cx="10664890" cy="3903109"/>
          </a:xfrm>
          <a:prstGeom prst="rect">
            <a:avLst/>
          </a:prstGeom>
          <a:noFill/>
          <a:ln w="28575" cap="flat" cmpd="sng">
            <a:solidFill>
              <a:schemeClr val="dk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16"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mc:AlternateContent xmlns:mc="http://schemas.openxmlformats.org/markup-compatibility/2006" xmlns:a14="http://schemas.microsoft.com/office/drawing/2010/main">
        <mc:Choice Requires="a14">
          <p:sp>
            <p:nvSpPr>
              <p:cNvPr id="8" name="ZoneTexte 7"/>
              <p:cNvSpPr txBox="1"/>
              <p:nvPr/>
            </p:nvSpPr>
            <p:spPr>
              <a:xfrm>
                <a:off x="1609768" y="2505826"/>
                <a:ext cx="8042761" cy="400110"/>
              </a:xfrm>
              <a:prstGeom prst="rect">
                <a:avLst/>
              </a:prstGeom>
              <a:noFill/>
            </p:spPr>
            <p:txBody>
              <a:bodyPr wrap="square" rtlCol="0">
                <a:spAutoFit/>
              </a:bodyPr>
              <a:lstStyle/>
              <a:p>
                <a:r>
                  <a:rPr lang="fr-FR" sz="2000" dirty="0">
                    <a:latin typeface="Calibri" panose="020F0502020204030204" pitchFamily="34" charset="0"/>
                    <a:cs typeface="Calibri" panose="020F0502020204030204" pitchFamily="34" charset="0"/>
                  </a:rPr>
                  <a:t> la classe qui correspond au plus grand effectif est:</a:t>
                </a:r>
                <a14:m>
                  <m:oMath xmlns:m="http://schemas.openxmlformats.org/officeDocument/2006/math">
                    <m:r>
                      <a:rPr lang="fr-FR" sz="2000" b="0" i="0" smtClean="0">
                        <a:latin typeface="Cambria Math" panose="02040503050406030204" pitchFamily="18" charset="0"/>
                      </a:rPr>
                      <m:t>  </m:t>
                    </m:r>
                    <m:r>
                      <a:rPr lang="fr-FR" sz="2000" b="1" i="1" smtClean="0">
                        <a:solidFill>
                          <a:srgbClr val="FF0000"/>
                        </a:solidFill>
                        <a:latin typeface="Cambria Math" panose="02040503050406030204" pitchFamily="18" charset="0"/>
                      </a:rPr>
                      <m:t>𝟏</m:t>
                    </m:r>
                    <m:r>
                      <a:rPr lang="fr-MA" sz="2000" b="1" i="1" smtClean="0">
                        <a:solidFill>
                          <a:srgbClr val="FF0000"/>
                        </a:solidFill>
                        <a:latin typeface="Cambria Math" panose="02040503050406030204" pitchFamily="18" charset="0"/>
                      </a:rPr>
                      <m:t>𝟖</m:t>
                    </m:r>
                    <m:r>
                      <a:rPr lang="fr-FR" sz="2000" b="1" i="1">
                        <a:solidFill>
                          <a:srgbClr val="FF0000"/>
                        </a:solidFill>
                        <a:latin typeface="Cambria Math" panose="02040503050406030204" pitchFamily="18" charset="0"/>
                        <a:ea typeface="Cambria Math" panose="02040503050406030204" pitchFamily="18" charset="0"/>
                      </a:rPr>
                      <m:t>≤</m:t>
                    </m:r>
                    <m:r>
                      <a:rPr lang="fr-FR" sz="2000" b="1" i="1">
                        <a:solidFill>
                          <a:srgbClr val="FF0000"/>
                        </a:solidFill>
                        <a:latin typeface="Cambria Math" panose="02040503050406030204" pitchFamily="18" charset="0"/>
                        <a:ea typeface="Cambria Math" panose="02040503050406030204" pitchFamily="18" charset="0"/>
                      </a:rPr>
                      <m:t>𝒂</m:t>
                    </m:r>
                    <m:r>
                      <a:rPr lang="fr-FR" sz="2000" b="1" i="1">
                        <a:solidFill>
                          <a:srgbClr val="FF0000"/>
                        </a:solidFill>
                        <a:latin typeface="Cambria Math" panose="02040503050406030204" pitchFamily="18" charset="0"/>
                        <a:ea typeface="Cambria Math" panose="02040503050406030204" pitchFamily="18" charset="0"/>
                      </a:rPr>
                      <m:t>&lt;</m:t>
                    </m:r>
                    <m:r>
                      <a:rPr lang="fr-MA" sz="2000" b="1" i="1" smtClean="0">
                        <a:solidFill>
                          <a:srgbClr val="FF0000"/>
                        </a:solidFill>
                        <a:latin typeface="Cambria Math" panose="02040503050406030204" pitchFamily="18" charset="0"/>
                        <a:ea typeface="Cambria Math" panose="02040503050406030204" pitchFamily="18" charset="0"/>
                      </a:rPr>
                      <m:t>𝟐𝟎</m:t>
                    </m:r>
                  </m:oMath>
                </a14:m>
                <a:endParaRPr lang="fr-FR" sz="2000" dirty="0">
                  <a:solidFill>
                    <a:srgbClr val="FF0000"/>
                  </a:solidFill>
                </a:endParaRPr>
              </a:p>
            </p:txBody>
          </p:sp>
        </mc:Choice>
        <mc:Fallback xmlns="">
          <p:sp>
            <p:nvSpPr>
              <p:cNvPr id="8" name="ZoneTexte 7"/>
              <p:cNvSpPr txBox="1">
                <a:spLocks noRot="1" noChangeAspect="1" noMove="1" noResize="1" noEditPoints="1" noAdjustHandles="1" noChangeArrowheads="1" noChangeShapeType="1" noTextEdit="1"/>
              </p:cNvSpPr>
              <p:nvPr/>
            </p:nvSpPr>
            <p:spPr>
              <a:xfrm>
                <a:off x="1609768" y="2505826"/>
                <a:ext cx="8042761" cy="400110"/>
              </a:xfrm>
              <a:prstGeom prst="rect">
                <a:avLst/>
              </a:prstGeom>
              <a:blipFill rotWithShape="1">
                <a:blip r:embed="rId3"/>
                <a:stretch>
                  <a:fillRect l="-76" t="-10606" b="-22727"/>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graphicFrame>
            <p:nvGraphicFramePr>
              <p:cNvPr id="10" name="Tableau 9"/>
              <p:cNvGraphicFramePr>
                <a:graphicFrameLocks noGrp="1"/>
              </p:cNvGraphicFramePr>
              <p:nvPr>
                <p:extLst>
                  <p:ext uri="{D42A27DB-BD31-4B8C-83A1-F6EECF244321}">
                    <p14:modId xmlns:p14="http://schemas.microsoft.com/office/powerpoint/2010/main" val="2796593522"/>
                  </p:ext>
                </p:extLst>
              </p:nvPr>
            </p:nvGraphicFramePr>
            <p:xfrm>
              <a:off x="1240266" y="1535650"/>
              <a:ext cx="8904855" cy="822960"/>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val="582874423"/>
                        </a:ext>
                      </a:extLst>
                    </a:gridCol>
                    <a:gridCol w="1265091">
                      <a:extLst>
                        <a:ext uri="{9D8B030D-6E8A-4147-A177-3AD203B41FA5}">
                          <a16:colId xmlns:a16="http://schemas.microsoft.com/office/drawing/2014/main" val="3704444525"/>
                        </a:ext>
                      </a:extLst>
                    </a:gridCol>
                    <a:gridCol w="1252772">
                      <a:extLst>
                        <a:ext uri="{9D8B030D-6E8A-4147-A177-3AD203B41FA5}">
                          <a16:colId xmlns:a16="http://schemas.microsoft.com/office/drawing/2014/main" val="4076486092"/>
                        </a:ext>
                      </a:extLst>
                    </a:gridCol>
                    <a:gridCol w="1216458">
                      <a:extLst>
                        <a:ext uri="{9D8B030D-6E8A-4147-A177-3AD203B41FA5}">
                          <a16:colId xmlns:a16="http://schemas.microsoft.com/office/drawing/2014/main" val="2499087379"/>
                        </a:ext>
                      </a:extLst>
                    </a:gridCol>
                    <a:gridCol w="1270927">
                      <a:extLst>
                        <a:ext uri="{9D8B030D-6E8A-4147-A177-3AD203B41FA5}">
                          <a16:colId xmlns:a16="http://schemas.microsoft.com/office/drawing/2014/main" val="3820872378"/>
                        </a:ext>
                      </a:extLst>
                    </a:gridCol>
                    <a:gridCol w="1065188">
                      <a:extLst>
                        <a:ext uri="{9D8B030D-6E8A-4147-A177-3AD203B41FA5}">
                          <a16:colId xmlns:a16="http://schemas.microsoft.com/office/drawing/2014/main" val="3513625925"/>
                        </a:ext>
                      </a:extLst>
                    </a:gridCol>
                    <a:gridCol w="849746">
                      <a:extLst>
                        <a:ext uri="{9D8B030D-6E8A-4147-A177-3AD203B41FA5}">
                          <a16:colId xmlns:a16="http://schemas.microsoft.com/office/drawing/2014/main" val="1801081160"/>
                        </a:ext>
                      </a:extLst>
                    </a:gridCol>
                  </a:tblGrid>
                  <a:tr h="0">
                    <a:tc>
                      <a:txBody>
                        <a:bodyPr/>
                        <a:lstStyle/>
                        <a:p>
                          <a:r>
                            <a:rPr lang="fr-FR" sz="1200" dirty="0"/>
                            <a:t>âges </a:t>
                          </a:r>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𝟏𝟖</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𝟏𝟖</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𝟐𝟎</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𝟐𝟎</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𝟐𝟐</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𝟐𝟐</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𝟐𝟒</m:t>
                                </m:r>
                              </m:oMath>
                            </m:oMathPara>
                          </a14:m>
                          <a:endParaRPr lang="fr-FR" sz="1200" dirty="0"/>
                        </a:p>
                      </a:txBody>
                      <a:tcPr/>
                    </a:tc>
                    <a:tc>
                      <a:txBody>
                        <a:bodyPr/>
                        <a:lstStyle/>
                        <a:p>
                          <a:pPr/>
                          <a14:m>
                            <m:oMathPara xmlns:m="http://schemas.openxmlformats.org/officeDocument/2006/math">
                              <m:oMathParaPr>
                                <m:jc m:val="centerGroup"/>
                              </m:oMathParaPr>
                              <m:oMath xmlns:m="http://schemas.openxmlformats.org/officeDocument/2006/math">
                                <m:r>
                                  <a:rPr lang="fr-FR" sz="1200" b="1" i="1" smtClean="0">
                                    <a:latin typeface="Cambria Math" panose="02040503050406030204" pitchFamily="18" charset="0"/>
                                  </a:rPr>
                                  <m:t>𝟐𝟒</m:t>
                                </m:r>
                                <m:r>
                                  <a:rPr lang="fr-FR" sz="1200" b="1" i="1" smtClean="0">
                                    <a:latin typeface="Cambria Math" panose="02040503050406030204" pitchFamily="18" charset="0"/>
                                    <a:ea typeface="Cambria Math" panose="02040503050406030204" pitchFamily="18" charset="0"/>
                                  </a:rPr>
                                  <m:t>≤</m:t>
                                </m:r>
                                <m:r>
                                  <a:rPr lang="fr-FR" sz="1200" b="1" i="1" smtClean="0">
                                    <a:latin typeface="Cambria Math" panose="02040503050406030204" pitchFamily="18" charset="0"/>
                                    <a:ea typeface="Cambria Math" panose="02040503050406030204" pitchFamily="18" charset="0"/>
                                  </a:rPr>
                                  <m:t>𝒂</m:t>
                                </m:r>
                                <m:r>
                                  <a:rPr lang="fr-FR" sz="1200" b="1" i="1" smtClean="0">
                                    <a:latin typeface="Cambria Math" panose="02040503050406030204" pitchFamily="18" charset="0"/>
                                    <a:ea typeface="Cambria Math" panose="02040503050406030204" pitchFamily="18" charset="0"/>
                                  </a:rPr>
                                  <m:t>&lt;</m:t>
                                </m:r>
                                <m:r>
                                  <a:rPr lang="fr-FR" sz="1200" b="1" i="1" smtClean="0">
                                    <a:latin typeface="Cambria Math" panose="02040503050406030204" pitchFamily="18" charset="0"/>
                                    <a:ea typeface="Cambria Math" panose="02040503050406030204" pitchFamily="18" charset="0"/>
                                  </a:rPr>
                                  <m:t>𝟐𝟔</m:t>
                                </m:r>
                              </m:oMath>
                            </m:oMathPara>
                          </a14:m>
                          <a:endParaRPr lang="fr-FR" sz="1200" dirty="0"/>
                        </a:p>
                      </a:txBody>
                      <a:tcPr/>
                    </a:tc>
                    <a:tc>
                      <a:txBody>
                        <a:bodyPr/>
                        <a:lstStyle/>
                        <a:p>
                          <a:r>
                            <a:rPr lang="fr-FR" sz="1200" dirty="0"/>
                            <a:t>total</a:t>
                          </a:r>
                        </a:p>
                      </a:txBody>
                      <a:tcPr/>
                    </a:tc>
                    <a:extLst>
                      <a:ext uri="{0D108BD9-81ED-4DB2-BD59-A6C34878D82A}">
                        <a16:rowId xmlns:a16="http://schemas.microsoft.com/office/drawing/2014/main" val="1700712915"/>
                      </a:ext>
                    </a:extLst>
                  </a:tr>
                  <a:tr h="152182">
                    <a:tc>
                      <a:txBody>
                        <a:bodyPr/>
                        <a:lstStyle/>
                        <a:p>
                          <a:r>
                            <a:rPr lang="fr-FR" sz="1200" dirty="0"/>
                            <a:t>Nombre</a:t>
                          </a:r>
                          <a:r>
                            <a:rPr lang="fr-FR" sz="1200" baseline="0" dirty="0"/>
                            <a:t> d’adhérents</a:t>
                          </a:r>
                          <a:endParaRPr lang="fr-FR" sz="1200" dirty="0"/>
                        </a:p>
                      </a:txBody>
                      <a:tcPr/>
                    </a:tc>
                    <a:tc>
                      <a:txBody>
                        <a:bodyPr/>
                        <a:lstStyle/>
                        <a:p>
                          <a:r>
                            <a:rPr lang="fr-FR" sz="1200" dirty="0"/>
                            <a:t>10</a:t>
                          </a:r>
                        </a:p>
                      </a:txBody>
                      <a:tcPr/>
                    </a:tc>
                    <a:tc>
                      <a:txBody>
                        <a:bodyPr/>
                        <a:lstStyle/>
                        <a:p>
                          <a:r>
                            <a:rPr lang="fr-FR" sz="1200" dirty="0"/>
                            <a:t>6</a:t>
                          </a:r>
                        </a:p>
                      </a:txBody>
                      <a:tcPr/>
                    </a:tc>
                    <a:tc>
                      <a:txBody>
                        <a:bodyPr/>
                        <a:lstStyle/>
                        <a:p>
                          <a:r>
                            <a:rPr lang="fr-FR" sz="1200" dirty="0"/>
                            <a:t>4</a:t>
                          </a:r>
                        </a:p>
                      </a:txBody>
                      <a:tcPr/>
                    </a:tc>
                    <a:tc>
                      <a:txBody>
                        <a:bodyPr/>
                        <a:lstStyle/>
                        <a:p>
                          <a:r>
                            <a:rPr lang="fr-FR" sz="1200" dirty="0"/>
                            <a:t>3</a:t>
                          </a:r>
                        </a:p>
                      </a:txBody>
                      <a:tcPr/>
                    </a:tc>
                    <a:tc>
                      <a:txBody>
                        <a:bodyPr/>
                        <a:lstStyle/>
                        <a:p>
                          <a:r>
                            <a:rPr lang="fr-FR" sz="1200" dirty="0"/>
                            <a:t>2</a:t>
                          </a:r>
                        </a:p>
                      </a:txBody>
                      <a:tcPr/>
                    </a:tc>
                    <a:tc>
                      <a:txBody>
                        <a:bodyPr/>
                        <a:lstStyle/>
                        <a:p>
                          <a:r>
                            <a:rPr lang="fr-FR" sz="1200" dirty="0"/>
                            <a:t>25</a:t>
                          </a:r>
                        </a:p>
                      </a:txBody>
                      <a:tcPr/>
                    </a:tc>
                    <a:extLst>
                      <a:ext uri="{0D108BD9-81ED-4DB2-BD59-A6C34878D82A}">
                        <a16:rowId xmlns:a16="http://schemas.microsoft.com/office/drawing/2014/main" val="2638293807"/>
                      </a:ext>
                    </a:extLst>
                  </a:tr>
                  <a:tr h="152182">
                    <a:tc>
                      <a:txBody>
                        <a:bodyPr/>
                        <a:lstStyle/>
                        <a:p>
                          <a:r>
                            <a:rPr lang="fr-MA" sz="1200" dirty="0"/>
                            <a:t>Effectif cumulé</a:t>
                          </a:r>
                          <a:endParaRPr lang="fr-FR" sz="1200" dirty="0"/>
                        </a:p>
                      </a:txBody>
                      <a:tcPr/>
                    </a:tc>
                    <a:tc>
                      <a:txBody>
                        <a:bodyPr/>
                        <a:lstStyle/>
                        <a:p>
                          <a:r>
                            <a:rPr lang="fr-MA" sz="1200" dirty="0"/>
                            <a:t>10</a:t>
                          </a:r>
                          <a:endParaRPr lang="fr-FR" sz="1200" dirty="0"/>
                        </a:p>
                      </a:txBody>
                      <a:tcPr/>
                    </a:tc>
                    <a:tc>
                      <a:txBody>
                        <a:bodyPr/>
                        <a:lstStyle/>
                        <a:p>
                          <a:r>
                            <a:rPr lang="fr-MA" sz="1200" dirty="0"/>
                            <a:t>16</a:t>
                          </a:r>
                          <a:endParaRPr lang="fr-FR" sz="1200" dirty="0"/>
                        </a:p>
                      </a:txBody>
                      <a:tcPr/>
                    </a:tc>
                    <a:tc>
                      <a:txBody>
                        <a:bodyPr/>
                        <a:lstStyle/>
                        <a:p>
                          <a:r>
                            <a:rPr lang="fr-MA" sz="1200" dirty="0"/>
                            <a:t>20</a:t>
                          </a:r>
                          <a:endParaRPr lang="fr-FR" sz="1200" dirty="0"/>
                        </a:p>
                      </a:txBody>
                      <a:tcPr/>
                    </a:tc>
                    <a:tc>
                      <a:txBody>
                        <a:bodyPr/>
                        <a:lstStyle/>
                        <a:p>
                          <a:r>
                            <a:rPr lang="fr-MA" sz="1200" dirty="0"/>
                            <a:t>23</a:t>
                          </a:r>
                          <a:endParaRPr lang="fr-FR" sz="1200" dirty="0"/>
                        </a:p>
                      </a:txBody>
                      <a:tcPr/>
                    </a:tc>
                    <a:tc>
                      <a:txBody>
                        <a:bodyPr/>
                        <a:lstStyle/>
                        <a:p>
                          <a:r>
                            <a:rPr lang="fr-MA" sz="1200" dirty="0"/>
                            <a:t>25</a:t>
                          </a:r>
                          <a:endParaRPr lang="fr-FR" sz="1200" dirty="0"/>
                        </a:p>
                      </a:txBody>
                      <a:tcPr/>
                    </a:tc>
                    <a:tc>
                      <a:txBody>
                        <a:bodyPr/>
                        <a:lstStyle/>
                        <a:p>
                          <a:endParaRPr lang="fr-FR" sz="1200" dirty="0"/>
                        </a:p>
                      </a:txBody>
                      <a:tcPr/>
                    </a:tc>
                    <a:extLst>
                      <a:ext uri="{0D108BD9-81ED-4DB2-BD59-A6C34878D82A}">
                        <a16:rowId xmlns:a16="http://schemas.microsoft.com/office/drawing/2014/main" val="1599087807"/>
                      </a:ext>
                    </a:extLst>
                  </a:tr>
                </a:tbl>
              </a:graphicData>
            </a:graphic>
          </p:graphicFrame>
        </mc:Choice>
        <mc:Fallback xmlns="">
          <p:graphicFrame>
            <p:nvGraphicFramePr>
              <p:cNvPr id="10" name="Tableau 9"/>
              <p:cNvGraphicFramePr>
                <a:graphicFrameLocks noGrp="1"/>
              </p:cNvGraphicFramePr>
              <p:nvPr>
                <p:extLst>
                  <p:ext uri="{D42A27DB-BD31-4B8C-83A1-F6EECF244321}">
                    <p14:modId xmlns:p14="http://schemas.microsoft.com/office/powerpoint/2010/main" val="2796593522"/>
                  </p:ext>
                </p:extLst>
              </p:nvPr>
            </p:nvGraphicFramePr>
            <p:xfrm>
              <a:off x="1240266" y="1535650"/>
              <a:ext cx="8904855" cy="822960"/>
            </p:xfrm>
            <a:graphic>
              <a:graphicData uri="http://schemas.openxmlformats.org/drawingml/2006/table">
                <a:tbl>
                  <a:tblPr firstRow="1" bandRow="1">
                    <a:tableStyleId>{5C22544A-7EE6-4342-B048-85BDC9FD1C3A}</a:tableStyleId>
                  </a:tblPr>
                  <a:tblGrid>
                    <a:gridCol w="1984673">
                      <a:extLst>
                        <a:ext uri="{9D8B030D-6E8A-4147-A177-3AD203B41FA5}">
                          <a16:colId xmlns:a16="http://schemas.microsoft.com/office/drawing/2014/main" xmlns="" xmlns:a14="http://schemas.microsoft.com/office/drawing/2010/main" val="582874423"/>
                        </a:ext>
                      </a:extLst>
                    </a:gridCol>
                    <a:gridCol w="1265091">
                      <a:extLst>
                        <a:ext uri="{9D8B030D-6E8A-4147-A177-3AD203B41FA5}">
                          <a16:colId xmlns:a16="http://schemas.microsoft.com/office/drawing/2014/main" xmlns="" xmlns:a14="http://schemas.microsoft.com/office/drawing/2010/main" val="3704444525"/>
                        </a:ext>
                      </a:extLst>
                    </a:gridCol>
                    <a:gridCol w="1252772">
                      <a:extLst>
                        <a:ext uri="{9D8B030D-6E8A-4147-A177-3AD203B41FA5}">
                          <a16:colId xmlns:a16="http://schemas.microsoft.com/office/drawing/2014/main" xmlns="" xmlns:a14="http://schemas.microsoft.com/office/drawing/2010/main" val="4076486092"/>
                        </a:ext>
                      </a:extLst>
                    </a:gridCol>
                    <a:gridCol w="1216458">
                      <a:extLst>
                        <a:ext uri="{9D8B030D-6E8A-4147-A177-3AD203B41FA5}">
                          <a16:colId xmlns:a16="http://schemas.microsoft.com/office/drawing/2014/main" xmlns="" xmlns:a14="http://schemas.microsoft.com/office/drawing/2010/main" val="2499087379"/>
                        </a:ext>
                      </a:extLst>
                    </a:gridCol>
                    <a:gridCol w="1270927">
                      <a:extLst>
                        <a:ext uri="{9D8B030D-6E8A-4147-A177-3AD203B41FA5}">
                          <a16:colId xmlns:a16="http://schemas.microsoft.com/office/drawing/2014/main" xmlns="" xmlns:a14="http://schemas.microsoft.com/office/drawing/2010/main" val="3820872378"/>
                        </a:ext>
                      </a:extLst>
                    </a:gridCol>
                    <a:gridCol w="1065188">
                      <a:extLst>
                        <a:ext uri="{9D8B030D-6E8A-4147-A177-3AD203B41FA5}">
                          <a16:colId xmlns:a16="http://schemas.microsoft.com/office/drawing/2014/main" xmlns="" xmlns:a14="http://schemas.microsoft.com/office/drawing/2010/main" val="3513625925"/>
                        </a:ext>
                      </a:extLst>
                    </a:gridCol>
                    <a:gridCol w="849746">
                      <a:extLst>
                        <a:ext uri="{9D8B030D-6E8A-4147-A177-3AD203B41FA5}">
                          <a16:colId xmlns:a16="http://schemas.microsoft.com/office/drawing/2014/main" xmlns="" xmlns:a14="http://schemas.microsoft.com/office/drawing/2010/main" val="1801081160"/>
                        </a:ext>
                      </a:extLst>
                    </a:gridCol>
                  </a:tblGrid>
                  <a:tr h="274320">
                    <a:tc>
                      <a:txBody>
                        <a:bodyPr/>
                        <a:lstStyle/>
                        <a:p>
                          <a:r>
                            <a:rPr lang="fr-FR" sz="1200" dirty="0" smtClean="0"/>
                            <a:t>âges </a:t>
                          </a:r>
                          <a:endParaRPr lang="fr-FR" sz="1200" dirty="0"/>
                        </a:p>
                      </a:txBody>
                      <a:tcPr/>
                    </a:tc>
                    <a:tc>
                      <a:txBody>
                        <a:bodyPr/>
                        <a:lstStyle/>
                        <a:p>
                          <a:endParaRPr lang="fr-FR"/>
                        </a:p>
                      </a:txBody>
                      <a:tcPr>
                        <a:blipFill rotWithShape="1">
                          <a:blip r:embed="rId4"/>
                          <a:stretch>
                            <a:fillRect l="-157488" t="-2222" r="-448792" b="-217778"/>
                          </a:stretch>
                        </a:blipFill>
                      </a:tcPr>
                    </a:tc>
                    <a:tc>
                      <a:txBody>
                        <a:bodyPr/>
                        <a:lstStyle/>
                        <a:p>
                          <a:endParaRPr lang="fr-FR"/>
                        </a:p>
                      </a:txBody>
                      <a:tcPr>
                        <a:blipFill rotWithShape="1">
                          <a:blip r:embed="rId4"/>
                          <a:stretch>
                            <a:fillRect l="-258738" t="-2222" r="-350971" b="-217778"/>
                          </a:stretch>
                        </a:blipFill>
                      </a:tcPr>
                    </a:tc>
                    <a:tc>
                      <a:txBody>
                        <a:bodyPr/>
                        <a:lstStyle/>
                        <a:p>
                          <a:endParaRPr lang="fr-FR"/>
                        </a:p>
                      </a:txBody>
                      <a:tcPr>
                        <a:blipFill rotWithShape="1">
                          <a:blip r:embed="rId4"/>
                          <a:stretch>
                            <a:fillRect l="-371357" t="-2222" r="-263317" b="-217778"/>
                          </a:stretch>
                        </a:blipFill>
                      </a:tcPr>
                    </a:tc>
                    <a:tc>
                      <a:txBody>
                        <a:bodyPr/>
                        <a:lstStyle/>
                        <a:p>
                          <a:endParaRPr lang="fr-FR"/>
                        </a:p>
                      </a:txBody>
                      <a:tcPr>
                        <a:blipFill rotWithShape="1">
                          <a:blip r:embed="rId4"/>
                          <a:stretch>
                            <a:fillRect l="-448804" t="-2222" r="-150718" b="-217778"/>
                          </a:stretch>
                        </a:blipFill>
                      </a:tcPr>
                    </a:tc>
                    <a:tc>
                      <a:txBody>
                        <a:bodyPr/>
                        <a:lstStyle/>
                        <a:p>
                          <a:endParaRPr lang="fr-FR"/>
                        </a:p>
                      </a:txBody>
                      <a:tcPr>
                        <a:blipFill rotWithShape="1">
                          <a:blip r:embed="rId4"/>
                          <a:stretch>
                            <a:fillRect l="-655429" t="-2222" r="-80000" b="-217778"/>
                          </a:stretch>
                        </a:blipFill>
                      </a:tcPr>
                    </a:tc>
                    <a:tc>
                      <a:txBody>
                        <a:bodyPr/>
                        <a:lstStyle/>
                        <a:p>
                          <a:r>
                            <a:rPr lang="fr-FR" sz="1200" dirty="0" smtClean="0"/>
                            <a:t>total</a:t>
                          </a:r>
                          <a:endParaRPr lang="fr-FR" sz="1200" dirty="0"/>
                        </a:p>
                      </a:txBody>
                      <a:tcPr/>
                    </a:tc>
                    <a:extLst>
                      <a:ext uri="{0D108BD9-81ED-4DB2-BD59-A6C34878D82A}">
                        <a16:rowId xmlns:a16="http://schemas.microsoft.com/office/drawing/2014/main" xmlns="" xmlns:a14="http://schemas.microsoft.com/office/drawing/2010/main" val="1700712915"/>
                      </a:ext>
                    </a:extLst>
                  </a:tr>
                  <a:tr h="274320">
                    <a:tc>
                      <a:txBody>
                        <a:bodyPr/>
                        <a:lstStyle/>
                        <a:p>
                          <a:r>
                            <a:rPr lang="fr-FR" sz="1200" dirty="0" smtClean="0"/>
                            <a:t>Nombre</a:t>
                          </a:r>
                          <a:r>
                            <a:rPr lang="fr-FR" sz="1200" baseline="0" dirty="0" smtClean="0"/>
                            <a:t> d’adhérents</a:t>
                          </a:r>
                          <a:endParaRPr lang="fr-FR" sz="1200" dirty="0"/>
                        </a:p>
                      </a:txBody>
                      <a:tcPr/>
                    </a:tc>
                    <a:tc>
                      <a:txBody>
                        <a:bodyPr/>
                        <a:lstStyle/>
                        <a:p>
                          <a:r>
                            <a:rPr lang="fr-FR" sz="1200" dirty="0" smtClean="0"/>
                            <a:t>10</a:t>
                          </a:r>
                          <a:endParaRPr lang="fr-FR" sz="1200" dirty="0"/>
                        </a:p>
                      </a:txBody>
                      <a:tcPr/>
                    </a:tc>
                    <a:tc>
                      <a:txBody>
                        <a:bodyPr/>
                        <a:lstStyle/>
                        <a:p>
                          <a:r>
                            <a:rPr lang="fr-FR" sz="1200" dirty="0" smtClean="0"/>
                            <a:t>6</a:t>
                          </a:r>
                          <a:endParaRPr lang="fr-FR" sz="1200" dirty="0"/>
                        </a:p>
                      </a:txBody>
                      <a:tcPr/>
                    </a:tc>
                    <a:tc>
                      <a:txBody>
                        <a:bodyPr/>
                        <a:lstStyle/>
                        <a:p>
                          <a:r>
                            <a:rPr lang="fr-FR" sz="1200" dirty="0" smtClean="0"/>
                            <a:t>4</a:t>
                          </a:r>
                          <a:endParaRPr lang="fr-FR" sz="1200" dirty="0"/>
                        </a:p>
                      </a:txBody>
                      <a:tcPr/>
                    </a:tc>
                    <a:tc>
                      <a:txBody>
                        <a:bodyPr/>
                        <a:lstStyle/>
                        <a:p>
                          <a:r>
                            <a:rPr lang="fr-FR" sz="1200" dirty="0" smtClean="0"/>
                            <a:t>3</a:t>
                          </a:r>
                          <a:endParaRPr lang="fr-FR" sz="1200" dirty="0"/>
                        </a:p>
                      </a:txBody>
                      <a:tcPr/>
                    </a:tc>
                    <a:tc>
                      <a:txBody>
                        <a:bodyPr/>
                        <a:lstStyle/>
                        <a:p>
                          <a:r>
                            <a:rPr lang="fr-FR" sz="1200" dirty="0" smtClean="0"/>
                            <a:t>2</a:t>
                          </a:r>
                          <a:endParaRPr lang="fr-FR" sz="1200" dirty="0"/>
                        </a:p>
                      </a:txBody>
                      <a:tcPr/>
                    </a:tc>
                    <a:tc>
                      <a:txBody>
                        <a:bodyPr/>
                        <a:lstStyle/>
                        <a:p>
                          <a:r>
                            <a:rPr lang="fr-FR" sz="1200" dirty="0" smtClean="0"/>
                            <a:t>25</a:t>
                          </a:r>
                          <a:endParaRPr lang="fr-FR" sz="1200" dirty="0"/>
                        </a:p>
                      </a:txBody>
                      <a:tcPr/>
                    </a:tc>
                    <a:extLst>
                      <a:ext uri="{0D108BD9-81ED-4DB2-BD59-A6C34878D82A}">
                        <a16:rowId xmlns:a16="http://schemas.microsoft.com/office/drawing/2014/main" xmlns="" xmlns:a14="http://schemas.microsoft.com/office/drawing/2010/main" val="2638293807"/>
                      </a:ext>
                    </a:extLst>
                  </a:tr>
                  <a:tr h="274320">
                    <a:tc>
                      <a:txBody>
                        <a:bodyPr/>
                        <a:lstStyle/>
                        <a:p>
                          <a:r>
                            <a:rPr lang="fr-MA" sz="1200" dirty="0" smtClean="0"/>
                            <a:t>Effectif cumulé</a:t>
                          </a:r>
                          <a:endParaRPr lang="fr-FR" sz="1200" dirty="0"/>
                        </a:p>
                      </a:txBody>
                      <a:tcPr/>
                    </a:tc>
                    <a:tc>
                      <a:txBody>
                        <a:bodyPr/>
                        <a:lstStyle/>
                        <a:p>
                          <a:r>
                            <a:rPr lang="fr-MA" sz="1200" dirty="0" smtClean="0"/>
                            <a:t>10</a:t>
                          </a:r>
                          <a:endParaRPr lang="fr-FR" sz="1200" dirty="0"/>
                        </a:p>
                      </a:txBody>
                      <a:tcPr/>
                    </a:tc>
                    <a:tc>
                      <a:txBody>
                        <a:bodyPr/>
                        <a:lstStyle/>
                        <a:p>
                          <a:r>
                            <a:rPr lang="fr-MA" sz="1200" dirty="0" smtClean="0"/>
                            <a:t>16</a:t>
                          </a:r>
                          <a:endParaRPr lang="fr-FR" sz="1200" dirty="0"/>
                        </a:p>
                      </a:txBody>
                      <a:tcPr/>
                    </a:tc>
                    <a:tc>
                      <a:txBody>
                        <a:bodyPr/>
                        <a:lstStyle/>
                        <a:p>
                          <a:r>
                            <a:rPr lang="fr-MA" sz="1200" dirty="0" smtClean="0"/>
                            <a:t>20</a:t>
                          </a:r>
                          <a:endParaRPr lang="fr-FR" sz="1200" dirty="0"/>
                        </a:p>
                      </a:txBody>
                      <a:tcPr/>
                    </a:tc>
                    <a:tc>
                      <a:txBody>
                        <a:bodyPr/>
                        <a:lstStyle/>
                        <a:p>
                          <a:r>
                            <a:rPr lang="fr-MA" sz="1200" dirty="0" smtClean="0"/>
                            <a:t>23</a:t>
                          </a:r>
                          <a:endParaRPr lang="fr-FR" sz="1200" dirty="0"/>
                        </a:p>
                      </a:txBody>
                      <a:tcPr/>
                    </a:tc>
                    <a:tc>
                      <a:txBody>
                        <a:bodyPr/>
                        <a:lstStyle/>
                        <a:p>
                          <a:r>
                            <a:rPr lang="fr-MA" sz="1200" dirty="0" smtClean="0"/>
                            <a:t>25</a:t>
                          </a:r>
                          <a:endParaRPr lang="fr-FR" sz="1200" dirty="0"/>
                        </a:p>
                      </a:txBody>
                      <a:tcPr/>
                    </a:tc>
                    <a:tc>
                      <a:txBody>
                        <a:bodyPr/>
                        <a:lstStyle/>
                        <a:p>
                          <a:endParaRPr lang="fr-FR" sz="1200" dirty="0"/>
                        </a:p>
                      </a:txBody>
                      <a:tcPr/>
                    </a:tc>
                    <a:extLst>
                      <a:ext uri="{0D108BD9-81ED-4DB2-BD59-A6C34878D82A}">
                        <a16:rowId xmlns:a16="http://schemas.microsoft.com/office/drawing/2014/main" xmlns="" xmlns:a14="http://schemas.microsoft.com/office/drawing/2010/main" val="1599087807"/>
                      </a:ext>
                    </a:extLst>
                  </a:tr>
                </a:tbl>
              </a:graphicData>
            </a:graphic>
          </p:graphicFrame>
        </mc:Fallback>
      </mc:AlternateContent>
      <p:sp>
        <p:nvSpPr>
          <p:cNvPr id="9" name="ZoneTexte 8"/>
          <p:cNvSpPr txBox="1"/>
          <p:nvPr/>
        </p:nvSpPr>
        <p:spPr>
          <a:xfrm>
            <a:off x="1063425" y="3348022"/>
            <a:ext cx="8063345"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suppose que La médiane est de 18,3 ans. Que signifie cette valeur?</a:t>
            </a:r>
            <a:endParaRPr lang="fr-FR" sz="2000" dirty="0">
              <a:latin typeface="Calibri" panose="020F0502020204030204" pitchFamily="34" charset="0"/>
              <a:cs typeface="Calibri" panose="020F0502020204030204" pitchFamily="34" charset="0"/>
            </a:endParaRPr>
          </a:p>
        </p:txBody>
      </p:sp>
      <p:sp>
        <p:nvSpPr>
          <p:cNvPr id="13" name="ZoneTexte 12"/>
          <p:cNvSpPr txBox="1"/>
          <p:nvPr/>
        </p:nvSpPr>
        <p:spPr>
          <a:xfrm>
            <a:off x="1442117" y="4247840"/>
            <a:ext cx="7684653" cy="707886"/>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La moitié des adhérents ont des âges inférieurs à 18 ans et l’autre moitié ont des âges supérieurs à 18 ans</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672835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82A455-1387-DB7B-B57E-AD49BE0130CD}"/>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05E887EB-903F-5023-D6C8-1DBC074AF66A}"/>
              </a:ext>
            </a:extLst>
          </p:cNvPr>
          <p:cNvSpPr>
            <a:spLocks noGrp="1"/>
          </p:cNvSpPr>
          <p:nvPr>
            <p:ph type="title"/>
          </p:nvPr>
        </p:nvSpPr>
        <p:spPr>
          <a:xfrm>
            <a:off x="778058" y="318293"/>
            <a:ext cx="10529279" cy="350045"/>
          </a:xfrm>
        </p:spPr>
        <p:txBody>
          <a:bodyPr/>
          <a:lstStyle/>
          <a:p>
            <a:pPr defTabSz="342900">
              <a:spcAft>
                <a:spcPts val="300"/>
              </a:spcAft>
              <a:buClrTx/>
              <a:defRPr/>
            </a:pPr>
            <a:r>
              <a:rPr lang="fr-FR" sz="1400" dirty="0">
                <a:latin typeface="Calibri" panose="020F0502020204030204"/>
              </a:rPr>
              <a:t>Bien! Voici un résumé des rappels. </a:t>
            </a:r>
          </a:p>
        </p:txBody>
      </p:sp>
      <p:sp>
        <p:nvSpPr>
          <p:cNvPr id="4" name="Espace réservé du contenu 3">
            <a:extLst>
              <a:ext uri="{FF2B5EF4-FFF2-40B4-BE49-F238E27FC236}">
                <a16:creationId xmlns:a16="http://schemas.microsoft.com/office/drawing/2014/main" id="{E88EB62F-C2FF-3902-DE89-DABA5348C07A}"/>
              </a:ext>
            </a:extLst>
          </p:cNvPr>
          <p:cNvSpPr>
            <a:spLocks noGrp="1"/>
          </p:cNvSpPr>
          <p:nvPr>
            <p:ph sz="quarter" idx="11"/>
          </p:nvPr>
        </p:nvSpPr>
        <p:spPr/>
        <p:txBody>
          <a:bodyPr/>
          <a:lstStyle/>
          <a:p>
            <a:pPr defTabSz="342900">
              <a:spcAft>
                <a:spcPts val="300"/>
              </a:spcAft>
              <a:buClrTx/>
              <a:defRPr/>
            </a:pPr>
            <a:r>
              <a:rPr lang="fr-FR" dirty="0">
                <a:solidFill>
                  <a:prstClr val="white">
                    <a:lumMod val="65000"/>
                  </a:prstClr>
                </a:solidFill>
                <a:latin typeface="Calibri" panose="020F0502020204030204"/>
              </a:rPr>
              <a:t>L'enseignant lit et explique </a:t>
            </a:r>
          </a:p>
        </p:txBody>
      </p:sp>
      <p:pic>
        <p:nvPicPr>
          <p:cNvPr id="3" name="Image 8">
            <a:extLst>
              <a:ext uri="{FF2B5EF4-FFF2-40B4-BE49-F238E27FC236}">
                <a16:creationId xmlns:a16="http://schemas.microsoft.com/office/drawing/2014/main" id="{E28CAB86-30AD-6D64-22FE-9A1ECAD5BA5D}"/>
              </a:ext>
            </a:extLst>
          </p:cNvPr>
          <p:cNvPicPr>
            <a:picLocks noChangeAspect="1"/>
          </p:cNvPicPr>
          <p:nvPr/>
        </p:nvPicPr>
        <p:blipFill>
          <a:blip r:embed="rId2"/>
          <a:stretch>
            <a:fillRect/>
          </a:stretch>
        </p:blipFill>
        <p:spPr>
          <a:xfrm>
            <a:off x="11645716" y="505406"/>
            <a:ext cx="325863" cy="325863"/>
          </a:xfrm>
          <a:prstGeom prst="rect">
            <a:avLst/>
          </a:prstGeom>
        </p:spPr>
      </p:pic>
      <p:sp>
        <p:nvSpPr>
          <p:cNvPr id="6" name="ZoneTexte 5"/>
          <p:cNvSpPr txBox="1"/>
          <p:nvPr/>
        </p:nvSpPr>
        <p:spPr>
          <a:xfrm>
            <a:off x="989073" y="1833629"/>
            <a:ext cx="10259397" cy="707886"/>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La moyenne  est la valeur du caractère que chaque individu aurait si la somme totale des valeurs était répartie d’une façon équitable.</a:t>
            </a:r>
            <a:endParaRPr lang="fr-FR" sz="2000" dirty="0">
              <a:latin typeface="Calibri" panose="020F0502020204030204" pitchFamily="34" charset="0"/>
              <a:cs typeface="Calibri" panose="020F0502020204030204" pitchFamily="34" charset="0"/>
            </a:endParaRPr>
          </a:p>
        </p:txBody>
      </p:sp>
      <p:sp>
        <p:nvSpPr>
          <p:cNvPr id="5" name="ZoneTexte 4"/>
          <p:cNvSpPr txBox="1"/>
          <p:nvPr/>
        </p:nvSpPr>
        <p:spPr>
          <a:xfrm>
            <a:off x="925840" y="3278732"/>
            <a:ext cx="10111615" cy="1938992"/>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La classe médiane est la classe qui correspond au 1</a:t>
            </a:r>
            <a:r>
              <a:rPr lang="fr-MA" sz="2000" baseline="30000" dirty="0">
                <a:latin typeface="Calibri" panose="020F0502020204030204" pitchFamily="34" charset="0"/>
                <a:cs typeface="Calibri" panose="020F0502020204030204" pitchFamily="34" charset="0"/>
              </a:rPr>
              <a:t>ier</a:t>
            </a:r>
            <a:r>
              <a:rPr lang="fr-MA" sz="2000" dirty="0">
                <a:latin typeface="Calibri" panose="020F0502020204030204" pitchFamily="34" charset="0"/>
                <a:cs typeface="Calibri" panose="020F0502020204030204" pitchFamily="34" charset="0"/>
              </a:rPr>
              <a:t> effectif cumulé supérieur ou égal à la moitié de l’effectif total.</a:t>
            </a:r>
          </a:p>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La médiane est la valeur du caractère telle que la moitié des effectifs ont des valeurs de   caractère supérieures à la médiane et l’autre moitié ont des valeurs de  caractère inférieur à celle-ci.</a:t>
            </a:r>
          </a:p>
          <a:p>
            <a:pPr algn="l"/>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624446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636CC49-5EB1-0659-3408-C0AC69921968}"/>
              </a:ext>
            </a:extLst>
          </p:cNvPr>
          <p:cNvSpPr>
            <a:spLocks noGrp="1"/>
          </p:cNvSpPr>
          <p:nvPr>
            <p:ph type="body" sz="quarter" idx="10"/>
          </p:nvPr>
        </p:nvSpPr>
        <p:spPr/>
        <p:txBody>
          <a:bodyPr/>
          <a:lstStyle/>
          <a:p>
            <a:r>
              <a:rPr lang="en-US" dirty="0"/>
              <a:t>2 min</a:t>
            </a:r>
            <a:endParaRPr lang="fr-FR" dirty="0"/>
          </a:p>
        </p:txBody>
      </p:sp>
    </p:spTree>
    <p:extLst>
      <p:ext uri="{BB962C8B-B14F-4D97-AF65-F5344CB8AC3E}">
        <p14:creationId xmlns:p14="http://schemas.microsoft.com/office/powerpoint/2010/main" val="266218471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196E3F-9CD2-DEEA-A12B-B61E5CCB5168}"/>
              </a:ext>
            </a:extLst>
          </p:cNvPr>
          <p:cNvSpPr>
            <a:spLocks noGrp="1"/>
          </p:cNvSpPr>
          <p:nvPr>
            <p:ph type="title"/>
          </p:nvPr>
        </p:nvSpPr>
        <p:spPr/>
        <p:txBody>
          <a:bodyPr/>
          <a:lstStyle/>
          <a:p>
            <a:r>
              <a:rPr lang="fr-FR" dirty="0">
                <a:latin typeface="Calibri" panose="020F0502020204030204"/>
              </a:rPr>
              <a:t>Observez la figure ci-dessous, exprimez vos avis à propos de la  question ci-dessous  :</a:t>
            </a:r>
            <a:endParaRPr lang="fr-FR" dirty="0"/>
          </a:p>
        </p:txBody>
      </p:sp>
      <p:sp>
        <p:nvSpPr>
          <p:cNvPr id="4" name="Espace réservé du contenu 3">
            <a:extLst>
              <a:ext uri="{FF2B5EF4-FFF2-40B4-BE49-F238E27FC236}">
                <a16:creationId xmlns:a16="http://schemas.microsoft.com/office/drawing/2014/main" id="{8B5044B5-AC58-0818-8785-9884D0BA530D}"/>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donne 30s aux élèves pour réfléchir, puis invite deux ou trois d'entre eux à répondre.</a:t>
            </a:r>
          </a:p>
        </p:txBody>
      </p:sp>
      <p:pic>
        <p:nvPicPr>
          <p:cNvPr id="14" name="Picture 2" descr="Lever la main - Icônes mains et gestes gratuites">
            <a:extLst>
              <a:ext uri="{FF2B5EF4-FFF2-40B4-BE49-F238E27FC236}">
                <a16:creationId xmlns:a16="http://schemas.microsoft.com/office/drawing/2014/main" id="{18C2F648-5CC3-A984-016B-D362A91F7724}"/>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687878" y="505209"/>
            <a:ext cx="312328" cy="31232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a:extLst>
              <a:ext uri="{FF2B5EF4-FFF2-40B4-BE49-F238E27FC236}">
                <a16:creationId xmlns:a16="http://schemas.microsoft.com/office/drawing/2014/main" id="{EB91FED8-C717-306E-32F3-B94F84117236}"/>
              </a:ext>
            </a:extLst>
          </p:cNvPr>
          <p:cNvSpPr/>
          <p:nvPr/>
        </p:nvSpPr>
        <p:spPr>
          <a:xfrm>
            <a:off x="927552" y="1593581"/>
            <a:ext cx="6045903" cy="1377348"/>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AutoShape 4" descr="&quot;Made in Space&quot; : quand la NASA imprime des objets dans l'espac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aphicFrame>
        <p:nvGraphicFramePr>
          <p:cNvPr id="9" name="Graphique 8"/>
          <p:cNvGraphicFramePr>
            <a:graphicFrameLocks/>
          </p:cNvGraphicFramePr>
          <p:nvPr>
            <p:extLst>
              <p:ext uri="{D42A27DB-BD31-4B8C-83A1-F6EECF244321}">
                <p14:modId xmlns:p14="http://schemas.microsoft.com/office/powerpoint/2010/main" val="1900832459"/>
              </p:ext>
            </p:extLst>
          </p:nvPr>
        </p:nvGraphicFramePr>
        <p:xfrm>
          <a:off x="6735337" y="3338629"/>
          <a:ext cx="4572000" cy="27432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Graphique 9"/>
          <p:cNvGraphicFramePr>
            <a:graphicFrameLocks/>
          </p:cNvGraphicFramePr>
          <p:nvPr>
            <p:extLst>
              <p:ext uri="{D42A27DB-BD31-4B8C-83A1-F6EECF244321}">
                <p14:modId xmlns:p14="http://schemas.microsoft.com/office/powerpoint/2010/main" val="446034222"/>
              </p:ext>
            </p:extLst>
          </p:nvPr>
        </p:nvGraphicFramePr>
        <p:xfrm>
          <a:off x="778058" y="3338629"/>
          <a:ext cx="4572000" cy="2743200"/>
        </p:xfrm>
        <a:graphic>
          <a:graphicData uri="http://schemas.openxmlformats.org/drawingml/2006/chart">
            <c:chart xmlns:c="http://schemas.openxmlformats.org/drawingml/2006/chart" xmlns:r="http://schemas.openxmlformats.org/officeDocument/2006/relationships" r:id="rId4"/>
          </a:graphicData>
        </a:graphic>
      </p:graphicFrame>
      <p:sp>
        <p:nvSpPr>
          <p:cNvPr id="5" name="ZoneTexte 4"/>
          <p:cNvSpPr txBox="1"/>
          <p:nvPr/>
        </p:nvSpPr>
        <p:spPr>
          <a:xfrm>
            <a:off x="1028700" y="1776046"/>
            <a:ext cx="5855677" cy="1015663"/>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Voici deux histogrammes qui représentent la répartition des notes des élèves de deux classes. Interpréter les deux diagrammes </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72023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EB86C-4442-D24A-E747-B211145C934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1F7C58FD-9ECA-FC9A-7F25-8D712CFD76CC}"/>
              </a:ext>
            </a:extLst>
          </p:cNvPr>
          <p:cNvSpPr>
            <a:spLocks noGrp="1"/>
          </p:cNvSpPr>
          <p:nvPr>
            <p:ph type="title"/>
          </p:nvPr>
        </p:nvSpPr>
        <p:spPr/>
        <p:txBody>
          <a:bodyPr/>
          <a:lstStyle/>
          <a:p>
            <a:r>
              <a:rPr lang="fr-FR" dirty="0">
                <a:latin typeface="Calibri" panose="020F0502020204030204"/>
              </a:rPr>
              <a:t>A la fin de cette séance, vous serez capables de:</a:t>
            </a:r>
          </a:p>
        </p:txBody>
      </p:sp>
      <p:sp>
        <p:nvSpPr>
          <p:cNvPr id="3" name="Rectangle 2">
            <a:extLst>
              <a:ext uri="{FF2B5EF4-FFF2-40B4-BE49-F238E27FC236}">
                <a16:creationId xmlns:a16="http://schemas.microsoft.com/office/drawing/2014/main" id="{30D94698-1125-ADFD-0132-E121DBDB57F3}"/>
              </a:ext>
            </a:extLst>
          </p:cNvPr>
          <p:cNvSpPr/>
          <p:nvPr/>
        </p:nvSpPr>
        <p:spPr>
          <a:xfrm>
            <a:off x="591127" y="1931177"/>
            <a:ext cx="6887152" cy="127993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342900" rtl="0" eaLnBrk="1" fontAlgn="auto" latinLnBrk="0" hangingPunct="1">
              <a:lnSpc>
                <a:spcPct val="100000"/>
              </a:lnSpc>
              <a:spcBef>
                <a:spcPts val="0"/>
              </a:spcBef>
              <a:spcAft>
                <a:spcPts val="0"/>
              </a:spcAft>
              <a:buClrTx/>
              <a:buSzTx/>
              <a:buFontTx/>
              <a:buNone/>
              <a:tabLst/>
              <a:defRPr/>
            </a:pPr>
            <a:endParaRPr kumimoji="0" lang="fr-FR"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AutoShape 2" descr="Photo de formes géométriques en bois clair (sphère, cylindre, cône, cube) sur fond orange."/>
          <p:cNvSpPr>
            <a:spLocks noChangeAspect="1" noChangeArrowheads="1"/>
          </p:cNvSpPr>
          <p:nvPr/>
        </p:nvSpPr>
        <p:spPr bwMode="auto">
          <a:xfrm flipV="1">
            <a:off x="155575" y="160338"/>
            <a:ext cx="435552" cy="435553"/>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7" name="AutoShape 4" descr="Photo de formes géométriques en bois clair (sphère, cylindre, cône, cube) sur fond orang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sp>
        <p:nvSpPr>
          <p:cNvPr id="13" name="AutoShape 2" descr="Perspective Solids"/>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pic>
        <p:nvPicPr>
          <p:cNvPr id="12"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4" name="Rectangle 3"/>
          <p:cNvSpPr/>
          <p:nvPr/>
        </p:nvSpPr>
        <p:spPr>
          <a:xfrm>
            <a:off x="986703" y="2204281"/>
            <a:ext cx="6096000" cy="646331"/>
          </a:xfrm>
          <a:prstGeom prst="rect">
            <a:avLst/>
          </a:prstGeom>
        </p:spPr>
        <p:txBody>
          <a:bodyPr>
            <a:spAutoFit/>
          </a:bodyPr>
          <a:lstStyle/>
          <a:p>
            <a:r>
              <a:rPr lang="fr-FR" dirty="0"/>
              <a:t>Résoudre un problème en utilisant les graphes, les tableaux ou/et les paramètres d’une série statistique</a:t>
            </a:r>
          </a:p>
        </p:txBody>
      </p:sp>
    </p:spTree>
    <p:extLst>
      <p:ext uri="{BB962C8B-B14F-4D97-AF65-F5344CB8AC3E}">
        <p14:creationId xmlns:p14="http://schemas.microsoft.com/office/powerpoint/2010/main" val="28553671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E6F77C-F03C-A753-C6D8-0D2BED3BCD55}"/>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159888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a:xfrm>
            <a:off x="1030288" y="334005"/>
            <a:ext cx="10277091" cy="267549"/>
          </a:xfrm>
        </p:spPr>
        <p:txBody>
          <a:bodyPr/>
          <a:lstStyle/>
          <a:p>
            <a:r>
              <a:rPr lang="fr-FR" dirty="0"/>
              <a:t>Je vais utiliser la moyenne, la médiane et les graphiques pour déterminer dans quelle classe la répartition des notes est la meilleure.  </a:t>
            </a:r>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p:txBody>
          <a:bodyPr/>
          <a:lstStyle/>
          <a:p>
            <a:r>
              <a:rPr lang="fr-FR" dirty="0">
                <a:solidFill>
                  <a:prstClr val="white">
                    <a:lumMod val="65000"/>
                  </a:prstClr>
                </a:solidFill>
                <a:latin typeface="Calibri" panose="020F0502020204030204"/>
              </a:rPr>
              <a:t>L’enseignant explique les calculs des pourcentages et les amplitudes.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692073" y="1270048"/>
            <a:ext cx="10780371" cy="2350607"/>
          </a:xfrm>
          <a:prstGeom prst="rect">
            <a:avLst/>
          </a:prstGeom>
        </p:spPr>
      </p:pic>
      <p:sp>
        <p:nvSpPr>
          <p:cNvPr id="6" name="ZoneTexte 5"/>
          <p:cNvSpPr txBox="1"/>
          <p:nvPr/>
        </p:nvSpPr>
        <p:spPr>
          <a:xfrm>
            <a:off x="1030288" y="4525818"/>
            <a:ext cx="10327135" cy="707886"/>
          </a:xfrm>
          <a:prstGeom prst="rect">
            <a:avLst/>
          </a:prstGeom>
          <a:noFill/>
        </p:spPr>
        <p:txBody>
          <a:bodyPr wrap="square" rtlCol="0">
            <a:spAutoFit/>
          </a:bodyPr>
          <a:lstStyle/>
          <a:p>
            <a:pPr algn="l"/>
            <a:r>
              <a:rPr lang="fr-MA" sz="2000" b="1" dirty="0">
                <a:latin typeface="Calibri" panose="020F0502020204030204" pitchFamily="34" charset="0"/>
                <a:cs typeface="Calibri" panose="020F0502020204030204" pitchFamily="34" charset="0"/>
              </a:rPr>
              <a:t>On va utiliser les moyennes, les médianes et les graphiques pour comparer la répartition des notes dans les deux classes</a:t>
            </a:r>
            <a:endParaRPr lang="fr-FR" sz="20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726101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77362397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MA" dirty="0"/>
              <a:t>Maintenant je vais vous commencer en 1</a:t>
            </a:r>
            <a:r>
              <a:rPr lang="fr-MA" baseline="30000" dirty="0"/>
              <a:t>ère</a:t>
            </a:r>
            <a:r>
              <a:rPr lang="fr-MA" dirty="0"/>
              <a:t> étape comparer les 2 moyennes.</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xfrm>
            <a:off x="1029862" y="607336"/>
            <a:ext cx="10277475" cy="268287"/>
          </a:xfrm>
        </p:spPr>
        <p:txBody>
          <a:bodyPr/>
          <a:lstStyle/>
          <a:p>
            <a:r>
              <a:rPr lang="fr-FR" dirty="0">
                <a:solidFill>
                  <a:prstClr val="white">
                    <a:lumMod val="65000"/>
                  </a:prstClr>
                </a:solidFill>
                <a:latin typeface="Calibri" panose="020F0502020204030204"/>
              </a:rPr>
              <a:t>L’enseignant explique et verbalise les étapes.</a:t>
            </a: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3" name="Image 2"/>
          <p:cNvPicPr>
            <a:picLocks noChangeAspect="1"/>
          </p:cNvPicPr>
          <p:nvPr/>
        </p:nvPicPr>
        <p:blipFill>
          <a:blip r:embed="rId3"/>
          <a:stretch>
            <a:fillRect/>
          </a:stretch>
        </p:blipFill>
        <p:spPr>
          <a:xfrm>
            <a:off x="741609" y="1336535"/>
            <a:ext cx="10092646" cy="1890998"/>
          </a:xfrm>
          <a:prstGeom prst="rect">
            <a:avLst/>
          </a:prstGeom>
        </p:spPr>
      </p:pic>
      <p:pic>
        <p:nvPicPr>
          <p:cNvPr id="6" name="Image 5"/>
          <p:cNvPicPr>
            <a:picLocks noChangeAspect="1"/>
          </p:cNvPicPr>
          <p:nvPr/>
        </p:nvPicPr>
        <p:blipFill>
          <a:blip r:embed="rId4"/>
          <a:stretch>
            <a:fillRect/>
          </a:stretch>
        </p:blipFill>
        <p:spPr>
          <a:xfrm>
            <a:off x="566118" y="4905904"/>
            <a:ext cx="10815110" cy="1172270"/>
          </a:xfrm>
          <a:prstGeom prst="rect">
            <a:avLst/>
          </a:prstGeom>
        </p:spPr>
      </p:pic>
      <mc:AlternateContent xmlns:mc="http://schemas.openxmlformats.org/markup-compatibility/2006">
        <mc:Choice xmlns:a14="http://schemas.microsoft.com/office/drawing/2010/main" Requires="a14">
          <p:sp>
            <p:nvSpPr>
              <p:cNvPr id="8" name="ZoneTexte 7"/>
              <p:cNvSpPr txBox="1"/>
              <p:nvPr/>
            </p:nvSpPr>
            <p:spPr>
              <a:xfrm>
                <a:off x="1874982" y="3578116"/>
                <a:ext cx="7121236" cy="4001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2000" b="0" i="1" smtClean="0">
                          <a:solidFill>
                            <a:srgbClr val="1D6FA9"/>
                          </a:solidFill>
                          <a:latin typeface="Cambria Math" panose="02040503050406030204" pitchFamily="18" charset="0"/>
                          <a:cs typeface="Calibri" panose="020F0502020204030204" pitchFamily="34" charset="0"/>
                        </a:rPr>
                        <m:t>11,4</m:t>
                      </m:r>
                      <m:r>
                        <a:rPr lang="fr-MA" sz="2000" b="0" i="1" smtClean="0">
                          <a:solidFill>
                            <a:srgbClr val="1D6FA9"/>
                          </a:solidFill>
                          <a:latin typeface="Cambria Math" panose="02040503050406030204" pitchFamily="18" charset="0"/>
                          <a:ea typeface="Cambria Math" panose="02040503050406030204" pitchFamily="18" charset="0"/>
                          <a:cs typeface="Calibri" panose="020F0502020204030204" pitchFamily="34" charset="0"/>
                        </a:rPr>
                        <m:t>≈1</m:t>
                      </m:r>
                      <m:r>
                        <a:rPr lang="fr-FR" sz="2000" b="0" i="1" smtClean="0">
                          <a:solidFill>
                            <a:srgbClr val="1D6FA9"/>
                          </a:solidFill>
                          <a:latin typeface="Cambria Math" panose="02040503050406030204" pitchFamily="18" charset="0"/>
                          <a:ea typeface="Cambria Math" panose="02040503050406030204" pitchFamily="18" charset="0"/>
                          <a:cs typeface="Calibri" panose="020F0502020204030204" pitchFamily="34" charset="0"/>
                        </a:rPr>
                        <m:t>1</m:t>
                      </m:r>
                      <m:r>
                        <a:rPr lang="fr-MA" sz="2000" b="0" i="1" smtClean="0">
                          <a:solidFill>
                            <a:srgbClr val="1D6FA9"/>
                          </a:solidFill>
                          <a:latin typeface="Cambria Math" panose="02040503050406030204" pitchFamily="18" charset="0"/>
                          <a:ea typeface="Cambria Math" panose="02040503050406030204" pitchFamily="18" charset="0"/>
                          <a:cs typeface="Calibri" panose="020F0502020204030204" pitchFamily="34" charset="0"/>
                        </a:rPr>
                        <m:t>,2</m:t>
                      </m:r>
                    </m:oMath>
                  </m:oMathPara>
                </a14:m>
                <a:endParaRPr lang="fr-FR" sz="2000" dirty="0">
                  <a:solidFill>
                    <a:srgbClr val="1D6FA9"/>
                  </a:solidFill>
                  <a:latin typeface="Calibri" panose="020F0502020204030204" pitchFamily="34" charset="0"/>
                  <a:cs typeface="Calibri" panose="020F0502020204030204" pitchFamily="34" charset="0"/>
                </a:endParaRPr>
              </a:p>
            </p:txBody>
          </p:sp>
        </mc:Choice>
        <mc:Fallback>
          <p:sp>
            <p:nvSpPr>
              <p:cNvPr id="8" name="ZoneTexte 7"/>
              <p:cNvSpPr txBox="1">
                <a:spLocks noRot="1" noChangeAspect="1" noMove="1" noResize="1" noEditPoints="1" noAdjustHandles="1" noChangeArrowheads="1" noChangeShapeType="1" noTextEdit="1"/>
              </p:cNvSpPr>
              <p:nvPr/>
            </p:nvSpPr>
            <p:spPr>
              <a:xfrm>
                <a:off x="1874982" y="3578116"/>
                <a:ext cx="7121236" cy="400110"/>
              </a:xfrm>
              <a:prstGeom prst="rect">
                <a:avLst/>
              </a:prstGeom>
              <a:blipFill>
                <a:blip r:embed="rId5"/>
                <a:stretch>
                  <a:fillRect/>
                </a:stretch>
              </a:blipFill>
            </p:spPr>
            <p:txBody>
              <a:bodyPr/>
              <a:lstStyle/>
              <a:p>
                <a:r>
                  <a:rPr lang="fr-FR">
                    <a:noFill/>
                  </a:rPr>
                  <a:t> </a:t>
                </a:r>
              </a:p>
            </p:txBody>
          </p:sp>
        </mc:Fallback>
      </mc:AlternateContent>
      <p:sp>
        <p:nvSpPr>
          <p:cNvPr id="9" name="ZoneTexte 8"/>
          <p:cNvSpPr txBox="1"/>
          <p:nvPr/>
        </p:nvSpPr>
        <p:spPr>
          <a:xfrm>
            <a:off x="741609" y="4155211"/>
            <a:ext cx="1687555"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J’interprète:</a:t>
            </a:r>
          </a:p>
        </p:txBody>
      </p:sp>
    </p:spTree>
    <p:extLst>
      <p:ext uri="{BB962C8B-B14F-4D97-AF65-F5344CB8AC3E}">
        <p14:creationId xmlns:p14="http://schemas.microsoft.com/office/powerpoint/2010/main" val="33471553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Dans cette 2</a:t>
            </a:r>
            <a:r>
              <a:rPr lang="fr-FR" baseline="30000" dirty="0">
                <a:latin typeface="Calibri" panose="020F0502020204030204"/>
              </a:rPr>
              <a:t>ème </a:t>
            </a:r>
            <a:r>
              <a:rPr lang="fr-FR" dirty="0">
                <a:latin typeface="Calibri" panose="020F0502020204030204"/>
              </a:rPr>
              <a:t>étape je vais utiliser la médiane.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7" name="Image 6"/>
          <p:cNvPicPr>
            <a:picLocks noChangeAspect="1"/>
          </p:cNvPicPr>
          <p:nvPr/>
        </p:nvPicPr>
        <p:blipFill>
          <a:blip r:embed="rId3"/>
          <a:stretch>
            <a:fillRect/>
          </a:stretch>
        </p:blipFill>
        <p:spPr>
          <a:xfrm>
            <a:off x="700395" y="1300072"/>
            <a:ext cx="10180042" cy="2053967"/>
          </a:xfrm>
          <a:prstGeom prst="rect">
            <a:avLst/>
          </a:prstGeom>
        </p:spPr>
      </p:pic>
      <p:pic>
        <p:nvPicPr>
          <p:cNvPr id="9" name="Image 8"/>
          <p:cNvPicPr>
            <a:picLocks noChangeAspect="1"/>
          </p:cNvPicPr>
          <p:nvPr/>
        </p:nvPicPr>
        <p:blipFill>
          <a:blip r:embed="rId4"/>
          <a:stretch>
            <a:fillRect/>
          </a:stretch>
        </p:blipFill>
        <p:spPr>
          <a:xfrm>
            <a:off x="700395" y="5075033"/>
            <a:ext cx="9317182" cy="688259"/>
          </a:xfrm>
          <a:prstGeom prst="rect">
            <a:avLst/>
          </a:prstGeom>
        </p:spPr>
      </p:pic>
      <p:sp>
        <p:nvSpPr>
          <p:cNvPr id="10" name="ZoneTexte 9"/>
          <p:cNvSpPr txBox="1"/>
          <p:nvPr/>
        </p:nvSpPr>
        <p:spPr>
          <a:xfrm>
            <a:off x="700395" y="4037422"/>
            <a:ext cx="2329132" cy="400110"/>
          </a:xfrm>
          <a:prstGeom prst="rect">
            <a:avLst/>
          </a:prstGeom>
          <a:noFill/>
        </p:spPr>
        <p:txBody>
          <a:bodyPr wrap="square" rtlCol="0">
            <a:spAutoFit/>
          </a:bodyPr>
          <a:lstStyle/>
          <a:p>
            <a:pPr algn="ctr"/>
            <a:r>
              <a:rPr lang="fr-MA" sz="2000" dirty="0">
                <a:solidFill>
                  <a:srgbClr val="FF0000"/>
                </a:solidFill>
                <a:latin typeface="Calibri" panose="020F0502020204030204" pitchFamily="34" charset="0"/>
                <a:cs typeface="Calibri" panose="020F0502020204030204" pitchFamily="34" charset="0"/>
              </a:rPr>
              <a:t>J’interprète</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5920262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3</a:t>
            </a:r>
            <a:r>
              <a:rPr lang="fr-FR" baseline="30000" dirty="0">
                <a:latin typeface="Calibri" panose="020F0502020204030204"/>
              </a:rPr>
              <a:t>ème</a:t>
            </a:r>
            <a:r>
              <a:rPr lang="fr-FR" dirty="0">
                <a:latin typeface="Calibri" panose="020F0502020204030204"/>
              </a:rPr>
              <a:t> étape j’utilise les histogrammes.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et verbalise les étapes( erreur sur élèves!! ).</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pic>
        <p:nvPicPr>
          <p:cNvPr id="14" name="Image 13"/>
          <p:cNvPicPr>
            <a:picLocks noChangeAspect="1"/>
          </p:cNvPicPr>
          <p:nvPr/>
        </p:nvPicPr>
        <p:blipFill>
          <a:blip r:embed="rId3"/>
          <a:stretch>
            <a:fillRect/>
          </a:stretch>
        </p:blipFill>
        <p:spPr>
          <a:xfrm>
            <a:off x="396978" y="1154023"/>
            <a:ext cx="4267570" cy="320068"/>
          </a:xfrm>
          <a:prstGeom prst="rect">
            <a:avLst/>
          </a:prstGeom>
        </p:spPr>
      </p:pic>
      <p:pic>
        <p:nvPicPr>
          <p:cNvPr id="15" name="Image 14"/>
          <p:cNvPicPr>
            <a:picLocks noChangeAspect="1"/>
          </p:cNvPicPr>
          <p:nvPr/>
        </p:nvPicPr>
        <p:blipFill>
          <a:blip r:embed="rId4"/>
          <a:stretch>
            <a:fillRect/>
          </a:stretch>
        </p:blipFill>
        <p:spPr>
          <a:xfrm>
            <a:off x="618340" y="1758969"/>
            <a:ext cx="4609441" cy="2323503"/>
          </a:xfrm>
          <a:prstGeom prst="rect">
            <a:avLst/>
          </a:prstGeom>
        </p:spPr>
      </p:pic>
      <p:pic>
        <p:nvPicPr>
          <p:cNvPr id="16" name="Image 15"/>
          <p:cNvPicPr>
            <a:picLocks noChangeAspect="1"/>
          </p:cNvPicPr>
          <p:nvPr/>
        </p:nvPicPr>
        <p:blipFill>
          <a:blip r:embed="rId5"/>
          <a:stretch>
            <a:fillRect/>
          </a:stretch>
        </p:blipFill>
        <p:spPr>
          <a:xfrm>
            <a:off x="6615393" y="1267875"/>
            <a:ext cx="4274279" cy="2722529"/>
          </a:xfrm>
          <a:prstGeom prst="rect">
            <a:avLst/>
          </a:prstGeom>
        </p:spPr>
      </p:pic>
      <p:sp>
        <p:nvSpPr>
          <p:cNvPr id="22" name="ZoneTexte 21"/>
          <p:cNvSpPr txBox="1"/>
          <p:nvPr/>
        </p:nvSpPr>
        <p:spPr>
          <a:xfrm>
            <a:off x="618340" y="4276436"/>
            <a:ext cx="3057733" cy="397164"/>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J’interprète:</a:t>
            </a:r>
            <a:endParaRPr lang="fr-FR" sz="2000" dirty="0">
              <a:solidFill>
                <a:srgbClr val="FF0000"/>
              </a:solidFill>
              <a:latin typeface="Calibri" panose="020F0502020204030204" pitchFamily="34" charset="0"/>
              <a:cs typeface="Calibri" panose="020F0502020204030204" pitchFamily="34" charset="0"/>
            </a:endParaRPr>
          </a:p>
        </p:txBody>
      </p:sp>
      <p:pic>
        <p:nvPicPr>
          <p:cNvPr id="30" name="Image 29"/>
          <p:cNvPicPr>
            <a:picLocks noChangeAspect="1"/>
          </p:cNvPicPr>
          <p:nvPr/>
        </p:nvPicPr>
        <p:blipFill>
          <a:blip r:embed="rId6"/>
          <a:stretch>
            <a:fillRect/>
          </a:stretch>
        </p:blipFill>
        <p:spPr>
          <a:xfrm>
            <a:off x="689085" y="4812748"/>
            <a:ext cx="9951206" cy="1571243"/>
          </a:xfrm>
          <a:prstGeom prst="rect">
            <a:avLst/>
          </a:prstGeom>
        </p:spPr>
      </p:pic>
    </p:spTree>
    <p:extLst>
      <p:ext uri="{BB962C8B-B14F-4D97-AF65-F5344CB8AC3E}">
        <p14:creationId xmlns:p14="http://schemas.microsoft.com/office/powerpoint/2010/main" val="338363374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86C2109-6376-CBCB-6809-8B8CE8E26783}"/>
              </a:ext>
            </a:extLst>
          </p:cNvPr>
          <p:cNvSpPr>
            <a:spLocks noGrp="1"/>
          </p:cNvSpPr>
          <p:nvPr>
            <p:ph type="title"/>
          </p:nvPr>
        </p:nvSpPr>
        <p:spPr/>
        <p:txBody>
          <a:bodyPr/>
          <a:lstStyle/>
          <a:p>
            <a:r>
              <a:rPr lang="fr-FR" dirty="0">
                <a:latin typeface="Calibri" panose="020F0502020204030204"/>
              </a:rPr>
              <a:t>Voici la conclusion. </a:t>
            </a:r>
            <a:endParaRPr lang="fr-FR" dirty="0"/>
          </a:p>
        </p:txBody>
      </p:sp>
      <p:sp>
        <p:nvSpPr>
          <p:cNvPr id="4" name="Espace réservé du contenu 3">
            <a:extLst>
              <a:ext uri="{FF2B5EF4-FFF2-40B4-BE49-F238E27FC236}">
                <a16:creationId xmlns:a16="http://schemas.microsoft.com/office/drawing/2014/main" id="{3D89D53E-978D-EA28-6509-338A2B27F42E}"/>
              </a:ext>
            </a:extLst>
          </p:cNvPr>
          <p:cNvSpPr>
            <a:spLocks noGrp="1"/>
          </p:cNvSpPr>
          <p:nvPr>
            <p:ph sz="quarter" idx="11"/>
          </p:nvPr>
        </p:nvSpPr>
        <p:spPr>
          <a:ln w="38100">
            <a:noFill/>
          </a:ln>
        </p:spPr>
        <p:txBody>
          <a:bodyPr/>
          <a:lstStyle/>
          <a:p>
            <a:r>
              <a:rPr lang="fr-FR" dirty="0">
                <a:solidFill>
                  <a:prstClr val="white">
                    <a:lumMod val="65000"/>
                  </a:prstClr>
                </a:solidFill>
                <a:latin typeface="Calibri" panose="020F0502020204030204"/>
              </a:rPr>
              <a:t>L’enseignant explique la différence entre les deux histogrammes.</a:t>
            </a:r>
          </a:p>
          <a:p>
            <a:endParaRPr lang="fr-FR" dirty="0">
              <a:solidFill>
                <a:prstClr val="white">
                  <a:lumMod val="65000"/>
                </a:prstClr>
              </a:solidFill>
              <a:latin typeface="Calibri" panose="020F0502020204030204"/>
            </a:endParaRPr>
          </a:p>
        </p:txBody>
      </p:sp>
      <p:pic>
        <p:nvPicPr>
          <p:cNvPr id="5" name="Google Shape;289;p51">
            <a:extLst>
              <a:ext uri="{FF2B5EF4-FFF2-40B4-BE49-F238E27FC236}">
                <a16:creationId xmlns:a16="http://schemas.microsoft.com/office/drawing/2014/main" id="{D09B3BAE-E4D7-1516-4381-9A945BEE4206}"/>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9" name="ZoneTexte 8"/>
          <p:cNvSpPr txBox="1"/>
          <p:nvPr/>
        </p:nvSpPr>
        <p:spPr>
          <a:xfrm>
            <a:off x="7342910" y="1191491"/>
            <a:ext cx="3602181" cy="707886"/>
          </a:xfrm>
          <a:prstGeom prst="rect">
            <a:avLst/>
          </a:prstGeom>
          <a:noFill/>
        </p:spPr>
        <p:txBody>
          <a:bodyPr wrap="square" rtlCol="0">
            <a:spAutoFit/>
          </a:bodyPr>
          <a:lstStyle/>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La médiane de 2AC1 est 12 </a:t>
            </a:r>
          </a:p>
          <a:p>
            <a:pPr marL="342900" indent="-342900" algn="l">
              <a:buFont typeface="Arial" panose="020B0604020202020204" pitchFamily="34" charset="0"/>
              <a:buChar char="•"/>
            </a:pPr>
            <a:r>
              <a:rPr lang="fr-MA" sz="2000" dirty="0">
                <a:latin typeface="Calibri" panose="020F0502020204030204" pitchFamily="34" charset="0"/>
                <a:cs typeface="Calibri" panose="020F0502020204030204" pitchFamily="34" charset="0"/>
              </a:rPr>
              <a:t> celle de 2AC2 est 9,4 </a:t>
            </a:r>
            <a:endParaRPr lang="fr-FR" sz="2000" dirty="0">
              <a:latin typeface="Calibri" panose="020F0502020204030204" pitchFamily="34" charset="0"/>
              <a:cs typeface="Calibri" panose="020F0502020204030204" pitchFamily="34" charset="0"/>
            </a:endParaRPr>
          </a:p>
        </p:txBody>
      </p:sp>
      <p:sp>
        <p:nvSpPr>
          <p:cNvPr id="10" name="ZoneTexte 9"/>
          <p:cNvSpPr txBox="1"/>
          <p:nvPr/>
        </p:nvSpPr>
        <p:spPr>
          <a:xfrm>
            <a:off x="7374780" y="3082603"/>
            <a:ext cx="1921164" cy="1015663"/>
          </a:xfrm>
          <a:prstGeom prst="rect">
            <a:avLst/>
          </a:prstGeom>
          <a:noFill/>
          <a:ln>
            <a:solidFill>
              <a:schemeClr val="bg1">
                <a:lumMod val="50000"/>
              </a:schemeClr>
            </a:solidFill>
          </a:ln>
        </p:spPr>
        <p:txBody>
          <a:bodyPr wrap="square" rtlCol="0">
            <a:spAutoFit/>
          </a:bodyPr>
          <a:lstStyle/>
          <a:p>
            <a:pPr algn="l"/>
            <a:r>
              <a:rPr lang="fr-MA" sz="2000" dirty="0">
                <a:latin typeface="Calibri" panose="020F0502020204030204" pitchFamily="34" charset="0"/>
                <a:cs typeface="Calibri" panose="020F0502020204030204" pitchFamily="34" charset="0"/>
              </a:rPr>
              <a:t>50% des élèves de 2AC1 ont des notes &gt; 12 </a:t>
            </a:r>
            <a:endParaRPr lang="fr-FR" sz="2000" dirty="0">
              <a:latin typeface="Calibri" panose="020F0502020204030204" pitchFamily="34" charset="0"/>
              <a:cs typeface="Calibri" panose="020F0502020204030204" pitchFamily="34" charset="0"/>
            </a:endParaRPr>
          </a:p>
        </p:txBody>
      </p:sp>
      <p:sp>
        <p:nvSpPr>
          <p:cNvPr id="32" name="ZoneTexte 31"/>
          <p:cNvSpPr txBox="1"/>
          <p:nvPr/>
        </p:nvSpPr>
        <p:spPr>
          <a:xfrm>
            <a:off x="9788236" y="2973408"/>
            <a:ext cx="1921164" cy="1015663"/>
          </a:xfrm>
          <a:prstGeom prst="rect">
            <a:avLst/>
          </a:prstGeom>
          <a:noFill/>
          <a:ln>
            <a:solidFill>
              <a:schemeClr val="bg1">
                <a:lumMod val="50000"/>
              </a:schemeClr>
            </a:solidFill>
          </a:ln>
        </p:spPr>
        <p:txBody>
          <a:bodyPr wrap="square" rtlCol="0">
            <a:spAutoFit/>
          </a:bodyPr>
          <a:lstStyle/>
          <a:p>
            <a:pPr algn="l"/>
            <a:r>
              <a:rPr lang="fr-MA" sz="2000" dirty="0">
                <a:latin typeface="Calibri" panose="020F0502020204030204" pitchFamily="34" charset="0"/>
                <a:cs typeface="Calibri" panose="020F0502020204030204" pitchFamily="34" charset="0"/>
              </a:rPr>
              <a:t>50% des élèves de 2AC2 ont des notes &gt; 9 </a:t>
            </a:r>
            <a:endParaRPr lang="fr-FR" sz="2000" dirty="0">
              <a:latin typeface="Calibri" panose="020F0502020204030204" pitchFamily="34" charset="0"/>
              <a:cs typeface="Calibri" panose="020F0502020204030204" pitchFamily="34" charset="0"/>
            </a:endParaRPr>
          </a:p>
        </p:txBody>
      </p:sp>
      <p:cxnSp>
        <p:nvCxnSpPr>
          <p:cNvPr id="12" name="Connecteur droit avec flèche 11"/>
          <p:cNvCxnSpPr>
            <a:stCxn id="9" idx="2"/>
            <a:endCxn id="10" idx="0"/>
          </p:cNvCxnSpPr>
          <p:nvPr/>
        </p:nvCxnSpPr>
        <p:spPr>
          <a:xfrm flipH="1">
            <a:off x="8335362" y="1899377"/>
            <a:ext cx="808639" cy="1183226"/>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cxnSp>
        <p:nvCxnSpPr>
          <p:cNvPr id="14" name="Connecteur droit avec flèche 13"/>
          <p:cNvCxnSpPr>
            <a:stCxn id="9" idx="2"/>
            <a:endCxn id="32" idx="0"/>
          </p:cNvCxnSpPr>
          <p:nvPr/>
        </p:nvCxnSpPr>
        <p:spPr>
          <a:xfrm>
            <a:off x="9144001" y="1899377"/>
            <a:ext cx="1604817" cy="1074031"/>
          </a:xfrm>
          <a:prstGeom prst="straightConnector1">
            <a:avLst/>
          </a:prstGeom>
          <a:ln>
            <a:tailEnd type="triangle"/>
          </a:ln>
        </p:spPr>
        <p:style>
          <a:lnRef idx="2">
            <a:schemeClr val="accent6"/>
          </a:lnRef>
          <a:fillRef idx="0">
            <a:schemeClr val="accent6"/>
          </a:fillRef>
          <a:effectRef idx="1">
            <a:schemeClr val="accent6"/>
          </a:effectRef>
          <a:fontRef idx="minor">
            <a:schemeClr val="tx1"/>
          </a:fontRef>
        </p:style>
      </p:cxnSp>
      <p:sp>
        <p:nvSpPr>
          <p:cNvPr id="15" name="ZoneTexte 14"/>
          <p:cNvSpPr txBox="1"/>
          <p:nvPr/>
        </p:nvSpPr>
        <p:spPr>
          <a:xfrm>
            <a:off x="729673" y="3187583"/>
            <a:ext cx="2207491" cy="1323439"/>
          </a:xfrm>
          <a:prstGeom prst="rect">
            <a:avLst/>
          </a:prstGeom>
          <a:noFill/>
          <a:ln>
            <a:solidFill>
              <a:schemeClr val="bg1">
                <a:lumMod val="50000"/>
              </a:schemeClr>
            </a:solidFill>
          </a:ln>
        </p:spPr>
        <p:txBody>
          <a:bodyPr wrap="square" rtlCol="0">
            <a:spAutoFit/>
          </a:bodyPr>
          <a:lstStyle/>
          <a:p>
            <a:pPr algn="l"/>
            <a:r>
              <a:rPr lang="fr-MA" sz="2000" dirty="0">
                <a:latin typeface="Calibri" panose="020F0502020204030204" pitchFamily="34" charset="0"/>
                <a:cs typeface="Calibri" panose="020F0502020204030204" pitchFamily="34" charset="0"/>
              </a:rPr>
              <a:t>Pour 2AC1 les notes sont concentrées autour de la moyenne</a:t>
            </a:r>
            <a:endParaRPr lang="fr-FR" sz="2000" dirty="0">
              <a:latin typeface="Calibri" panose="020F0502020204030204" pitchFamily="34" charset="0"/>
              <a:cs typeface="Calibri" panose="020F0502020204030204" pitchFamily="34" charset="0"/>
            </a:endParaRPr>
          </a:p>
        </p:txBody>
      </p:sp>
      <p:sp>
        <p:nvSpPr>
          <p:cNvPr id="33" name="ZoneTexte 32"/>
          <p:cNvSpPr txBox="1"/>
          <p:nvPr/>
        </p:nvSpPr>
        <p:spPr>
          <a:xfrm>
            <a:off x="4049604" y="3345687"/>
            <a:ext cx="1620982" cy="1015663"/>
          </a:xfrm>
          <a:prstGeom prst="rect">
            <a:avLst/>
          </a:prstGeom>
          <a:ln>
            <a:solidFill>
              <a:schemeClr val="bg1">
                <a:lumMod val="50000"/>
              </a:schemeClr>
            </a:solidFill>
          </a:ln>
        </p:spPr>
        <p:style>
          <a:lnRef idx="2">
            <a:schemeClr val="dk1"/>
          </a:lnRef>
          <a:fillRef idx="1">
            <a:schemeClr val="lt1"/>
          </a:fillRef>
          <a:effectRef idx="0">
            <a:schemeClr val="dk1"/>
          </a:effectRef>
          <a:fontRef idx="minor">
            <a:schemeClr val="dk1"/>
          </a:fontRef>
        </p:style>
        <p:txBody>
          <a:bodyPr wrap="square" rtlCol="0">
            <a:spAutoFit/>
          </a:bodyPr>
          <a:lstStyle/>
          <a:p>
            <a:pPr algn="l"/>
            <a:r>
              <a:rPr lang="fr-MA" sz="2000" dirty="0">
                <a:latin typeface="Calibri" panose="020F0502020204030204" pitchFamily="34" charset="0"/>
                <a:cs typeface="Calibri" panose="020F0502020204030204" pitchFamily="34" charset="0"/>
              </a:rPr>
              <a:t>Pour 2AC2 les notes sont dispersées</a:t>
            </a:r>
            <a:endParaRPr lang="fr-FR" sz="2000" dirty="0">
              <a:latin typeface="Calibri" panose="020F0502020204030204" pitchFamily="34" charset="0"/>
              <a:cs typeface="Calibri" panose="020F0502020204030204" pitchFamily="34" charset="0"/>
            </a:endParaRPr>
          </a:p>
        </p:txBody>
      </p:sp>
      <p:pic>
        <p:nvPicPr>
          <p:cNvPr id="22" name="Image 21"/>
          <p:cNvPicPr>
            <a:picLocks noChangeAspect="1"/>
          </p:cNvPicPr>
          <p:nvPr/>
        </p:nvPicPr>
        <p:blipFill>
          <a:blip r:embed="rId3"/>
          <a:stretch>
            <a:fillRect/>
          </a:stretch>
        </p:blipFill>
        <p:spPr>
          <a:xfrm>
            <a:off x="1164324" y="894786"/>
            <a:ext cx="4506262" cy="1815538"/>
          </a:xfrm>
          <a:prstGeom prst="rect">
            <a:avLst/>
          </a:prstGeom>
        </p:spPr>
      </p:pic>
      <p:cxnSp>
        <p:nvCxnSpPr>
          <p:cNvPr id="35" name="Connecteur droit avec flèche 34"/>
          <p:cNvCxnSpPr>
            <a:stCxn id="22" idx="2"/>
            <a:endCxn id="15" idx="0"/>
          </p:cNvCxnSpPr>
          <p:nvPr/>
        </p:nvCxnSpPr>
        <p:spPr>
          <a:xfrm flipH="1">
            <a:off x="1833419" y="2710324"/>
            <a:ext cx="1584036" cy="477259"/>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cxnSp>
        <p:nvCxnSpPr>
          <p:cNvPr id="38" name="Connecteur droit avec flèche 37"/>
          <p:cNvCxnSpPr>
            <a:stCxn id="22" idx="2"/>
            <a:endCxn id="33" idx="0"/>
          </p:cNvCxnSpPr>
          <p:nvPr/>
        </p:nvCxnSpPr>
        <p:spPr>
          <a:xfrm>
            <a:off x="3417455" y="2710324"/>
            <a:ext cx="1442640" cy="635363"/>
          </a:xfrm>
          <a:prstGeom prst="straightConnector1">
            <a:avLst/>
          </a:prstGeom>
          <a:ln>
            <a:tailEnd type="triangle"/>
          </a:ln>
        </p:spPr>
        <p:style>
          <a:lnRef idx="2">
            <a:schemeClr val="accent2"/>
          </a:lnRef>
          <a:fillRef idx="0">
            <a:schemeClr val="accent2"/>
          </a:fillRef>
          <a:effectRef idx="1">
            <a:schemeClr val="accent2"/>
          </a:effectRef>
          <a:fontRef idx="minor">
            <a:schemeClr val="tx1"/>
          </a:fontRef>
        </p:style>
      </p:cxnSp>
      <p:sp>
        <p:nvSpPr>
          <p:cNvPr id="41" name="Rectangle à coins arrondis 40"/>
          <p:cNvSpPr/>
          <p:nvPr/>
        </p:nvSpPr>
        <p:spPr>
          <a:xfrm>
            <a:off x="831273" y="5470169"/>
            <a:ext cx="10317018" cy="555685"/>
          </a:xfrm>
          <a:prstGeom prst="roundRect">
            <a:avLst/>
          </a:prstGeom>
          <a:solidFill>
            <a:schemeClr val="accent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Les notes sont mieux réparties dans 2AC1 que dans 2AC2</a:t>
            </a:r>
            <a:endParaRPr lang="fr-FR" dirty="0">
              <a:solidFill>
                <a:schemeClr val="tx1"/>
              </a:solidFill>
            </a:endParaRPr>
          </a:p>
        </p:txBody>
      </p:sp>
      <p:sp>
        <p:nvSpPr>
          <p:cNvPr id="42" name="Rectangle à coins arrondis 41"/>
          <p:cNvSpPr/>
          <p:nvPr/>
        </p:nvSpPr>
        <p:spPr>
          <a:xfrm>
            <a:off x="831273" y="5190836"/>
            <a:ext cx="2724727" cy="279333"/>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Conclusion</a:t>
            </a:r>
            <a:endParaRPr lang="fr-FR" dirty="0">
              <a:solidFill>
                <a:schemeClr val="tx1"/>
              </a:solidFill>
            </a:endParaRPr>
          </a:p>
        </p:txBody>
      </p:sp>
    </p:spTree>
    <p:extLst>
      <p:ext uri="{BB962C8B-B14F-4D97-AF65-F5344CB8AC3E}">
        <p14:creationId xmlns:p14="http://schemas.microsoft.com/office/powerpoint/2010/main" val="23771255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2"/>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0"/>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32"/>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animBg="1"/>
      <p:bldP spid="32" grpId="0" animBg="1"/>
      <p:bldP spid="15" grpId="0" animBg="1"/>
      <p:bldP spid="33" grpId="0" animBg="1"/>
      <p:bldP spid="41" grpId="0" animBg="1"/>
      <p:bldP spid="42"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7B4A8C-16BD-3081-9EB2-D06F8AD13FCB}"/>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98354912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Observez et interpréter les moyennes et les médianes des deux séries statistiques. </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mc:AlternateContent xmlns:mc="http://schemas.openxmlformats.org/markup-compatibility/2006" xmlns:a14="http://schemas.microsoft.com/office/drawing/2010/main">
        <mc:Choice Requires="a14">
          <p:graphicFrame>
            <p:nvGraphicFramePr>
              <p:cNvPr id="5" name="Tableau 4"/>
              <p:cNvGraphicFramePr>
                <a:graphicFrameLocks noGrp="1"/>
              </p:cNvGraphicFramePr>
              <p:nvPr>
                <p:extLst>
                  <p:ext uri="{D42A27DB-BD31-4B8C-83A1-F6EECF244321}">
                    <p14:modId xmlns:p14="http://schemas.microsoft.com/office/powerpoint/2010/main" val="3448412652"/>
                  </p:ext>
                </p:extLst>
              </p:nvPr>
            </p:nvGraphicFramePr>
            <p:xfrm>
              <a:off x="1062554" y="2588377"/>
              <a:ext cx="7351684" cy="563880"/>
            </p:xfrm>
            <a:graphic>
              <a:graphicData uri="http://schemas.openxmlformats.org/drawingml/2006/table">
                <a:tbl>
                  <a:tblPr firstRow="1" bandRow="1">
                    <a:tableStyleId>{93296810-A885-4BE3-A3E7-6D5BEEA58F35}</a:tableStyleId>
                  </a:tblPr>
                  <a:tblGrid>
                    <a:gridCol w="1279442">
                      <a:extLst>
                        <a:ext uri="{9D8B030D-6E8A-4147-A177-3AD203B41FA5}">
                          <a16:colId xmlns:a16="http://schemas.microsoft.com/office/drawing/2014/main" val="2455524714"/>
                        </a:ext>
                      </a:extLst>
                    </a:gridCol>
                    <a:gridCol w="1290625">
                      <a:extLst>
                        <a:ext uri="{9D8B030D-6E8A-4147-A177-3AD203B41FA5}">
                          <a16:colId xmlns:a16="http://schemas.microsoft.com/office/drawing/2014/main" val="1856637366"/>
                        </a:ext>
                      </a:extLst>
                    </a:gridCol>
                    <a:gridCol w="1466917">
                      <a:extLst>
                        <a:ext uri="{9D8B030D-6E8A-4147-A177-3AD203B41FA5}">
                          <a16:colId xmlns:a16="http://schemas.microsoft.com/office/drawing/2014/main" val="2024459543"/>
                        </a:ext>
                      </a:extLst>
                    </a:gridCol>
                    <a:gridCol w="1793631">
                      <a:extLst>
                        <a:ext uri="{9D8B030D-6E8A-4147-A177-3AD203B41FA5}">
                          <a16:colId xmlns:a16="http://schemas.microsoft.com/office/drawing/2014/main" val="3440109303"/>
                        </a:ext>
                      </a:extLst>
                    </a:gridCol>
                    <a:gridCol w="1521069">
                      <a:extLst>
                        <a:ext uri="{9D8B030D-6E8A-4147-A177-3AD203B41FA5}">
                          <a16:colId xmlns:a16="http://schemas.microsoft.com/office/drawing/2014/main" val="1155139357"/>
                        </a:ext>
                      </a:extLst>
                    </a:gridCol>
                  </a:tblGrid>
                  <a:tr h="48053">
                    <a:tc>
                      <a:txBody>
                        <a:bodyPr/>
                        <a:lstStyle/>
                        <a:p>
                          <a:pPr algn="l" rtl="0" fontAlgn="ctr"/>
                          <a:r>
                            <a:rPr lang="fr-FR" sz="1800" u="none" strike="noStrike" dirty="0">
                              <a:effectLst/>
                            </a:rPr>
                            <a:t> 2≤ N &lt; 4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4 ≤ N &lt; 8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8 ≤ N &lt; 12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12 ≤ N &lt; 16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16 ≤ N </a:t>
                          </a:r>
                          <a14:m>
                            <m:oMath xmlns:m="http://schemas.openxmlformats.org/officeDocument/2006/math">
                              <m:r>
                                <a:rPr lang="fr-FR" sz="1800" i="1" u="none" strike="noStrike" smtClean="0">
                                  <a:effectLst/>
                                  <a:latin typeface="Cambria Math"/>
                                  <a:ea typeface="Cambria Math"/>
                                </a:rPr>
                                <m:t>≤</m:t>
                              </m:r>
                            </m:oMath>
                          </a14:m>
                          <a:r>
                            <a:rPr lang="fr-FR" sz="1800" u="none" strike="noStrike" dirty="0">
                              <a:effectLst/>
                            </a:rPr>
                            <a:t>20  </a:t>
                          </a:r>
                          <a:endParaRPr lang="fr-FR" sz="1800" b="1" i="0" u="none" strike="noStrike" dirty="0">
                            <a:solidFill>
                              <a:srgbClr val="FFFFFF"/>
                            </a:solidFill>
                            <a:effectLst/>
                            <a:latin typeface="Aptos" panose="02110004020202020204"/>
                          </a:endParaRPr>
                        </a:p>
                      </a:txBody>
                      <a:tcPr marL="7620" marR="7620" marT="7620" marB="0" anchor="ctr"/>
                    </a:tc>
                    <a:extLst>
                      <a:ext uri="{0D108BD9-81ED-4DB2-BD59-A6C34878D82A}">
                        <a16:rowId xmlns:a16="http://schemas.microsoft.com/office/drawing/2014/main" val="173743588"/>
                      </a:ext>
                    </a:extLst>
                  </a:tr>
                  <a:tr h="271649">
                    <a:tc>
                      <a:txBody>
                        <a:bodyPr/>
                        <a:lstStyle/>
                        <a:p>
                          <a:pPr algn="l" rtl="0" fontAlgn="ctr"/>
                          <a:r>
                            <a:rPr lang="fr-MA" sz="1800" b="0" i="0" u="none" strike="noStrike" dirty="0">
                              <a:solidFill>
                                <a:schemeClr val="dk1"/>
                              </a:solidFill>
                              <a:effectLst/>
                              <a:latin typeface="+mn-lt"/>
                            </a:rPr>
                            <a:t>4</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2</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5</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3</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4</a:t>
                          </a:r>
                          <a:endParaRPr lang="fr-FR" sz="1800" b="1" i="0" u="none" strike="noStrike" dirty="0">
                            <a:solidFill>
                              <a:srgbClr val="FFFFFF"/>
                            </a:solidFill>
                            <a:effectLst/>
                            <a:latin typeface="Aptos" panose="02110004020202020204"/>
                          </a:endParaRPr>
                        </a:p>
                      </a:txBody>
                      <a:tcPr marL="7620" marR="7620" marT="7620" marB="0" anchor="ctr"/>
                    </a:tc>
                    <a:extLst>
                      <a:ext uri="{0D108BD9-81ED-4DB2-BD59-A6C34878D82A}">
                        <a16:rowId xmlns:a16="http://schemas.microsoft.com/office/drawing/2014/main" val="288669095"/>
                      </a:ext>
                    </a:extLst>
                  </a:tr>
                </a:tbl>
              </a:graphicData>
            </a:graphic>
          </p:graphicFrame>
        </mc:Choice>
        <mc:Fallback xmlns="">
          <p:graphicFrame>
            <p:nvGraphicFramePr>
              <p:cNvPr id="5" name="Tableau 4"/>
              <p:cNvGraphicFramePr>
                <a:graphicFrameLocks noGrp="1"/>
              </p:cNvGraphicFramePr>
              <p:nvPr>
                <p:extLst>
                  <p:ext uri="{D42A27DB-BD31-4B8C-83A1-F6EECF244321}">
                    <p14:modId xmlns:p14="http://schemas.microsoft.com/office/powerpoint/2010/main" val="3448412652"/>
                  </p:ext>
                </p:extLst>
              </p:nvPr>
            </p:nvGraphicFramePr>
            <p:xfrm>
              <a:off x="1062554" y="2588377"/>
              <a:ext cx="7351684" cy="563880"/>
            </p:xfrm>
            <a:graphic>
              <a:graphicData uri="http://schemas.openxmlformats.org/drawingml/2006/table">
                <a:tbl>
                  <a:tblPr firstRow="1" bandRow="1">
                    <a:tableStyleId>{93296810-A885-4BE3-A3E7-6D5BEEA58F35}</a:tableStyleId>
                  </a:tblPr>
                  <a:tblGrid>
                    <a:gridCol w="1279442">
                      <a:extLst>
                        <a:ext uri="{9D8B030D-6E8A-4147-A177-3AD203B41FA5}">
                          <a16:colId xmlns:a16="http://schemas.microsoft.com/office/drawing/2014/main" xmlns="" val="2455524714"/>
                        </a:ext>
                      </a:extLst>
                    </a:gridCol>
                    <a:gridCol w="1290625">
                      <a:extLst>
                        <a:ext uri="{9D8B030D-6E8A-4147-A177-3AD203B41FA5}">
                          <a16:colId xmlns:a16="http://schemas.microsoft.com/office/drawing/2014/main" xmlns="" val="1856637366"/>
                        </a:ext>
                      </a:extLst>
                    </a:gridCol>
                    <a:gridCol w="1466917">
                      <a:extLst>
                        <a:ext uri="{9D8B030D-6E8A-4147-A177-3AD203B41FA5}">
                          <a16:colId xmlns:a16="http://schemas.microsoft.com/office/drawing/2014/main" xmlns="" val="2024459543"/>
                        </a:ext>
                      </a:extLst>
                    </a:gridCol>
                    <a:gridCol w="1793631">
                      <a:extLst>
                        <a:ext uri="{9D8B030D-6E8A-4147-A177-3AD203B41FA5}">
                          <a16:colId xmlns:a16="http://schemas.microsoft.com/office/drawing/2014/main" xmlns="" val="3440109303"/>
                        </a:ext>
                      </a:extLst>
                    </a:gridCol>
                    <a:gridCol w="1521069">
                      <a:extLst>
                        <a:ext uri="{9D8B030D-6E8A-4147-A177-3AD203B41FA5}">
                          <a16:colId xmlns:a16="http://schemas.microsoft.com/office/drawing/2014/main" xmlns="" val="1155139357"/>
                        </a:ext>
                      </a:extLst>
                    </a:gridCol>
                  </a:tblGrid>
                  <a:tr h="281940">
                    <a:tc>
                      <a:txBody>
                        <a:bodyPr/>
                        <a:lstStyle/>
                        <a:p>
                          <a:pPr algn="l" rtl="0" fontAlgn="ctr"/>
                          <a:r>
                            <a:rPr lang="fr-FR" sz="1800" u="none" strike="noStrike" dirty="0" smtClean="0">
                              <a:effectLst/>
                            </a:rPr>
                            <a:t> 2≤ </a:t>
                          </a:r>
                          <a:r>
                            <a:rPr lang="fr-FR" sz="1800" u="none" strike="noStrike" dirty="0">
                              <a:effectLst/>
                            </a:rPr>
                            <a:t>N &lt; </a:t>
                          </a:r>
                          <a:r>
                            <a:rPr lang="fr-FR" sz="1800" u="none" strike="noStrike" dirty="0" smtClean="0">
                              <a:effectLst/>
                            </a:rPr>
                            <a:t>4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4</a:t>
                          </a:r>
                          <a:r>
                            <a:rPr lang="fr-FR" sz="1800" u="none" strike="noStrike" dirty="0" smtClean="0">
                              <a:effectLst/>
                            </a:rPr>
                            <a:t> </a:t>
                          </a:r>
                          <a:r>
                            <a:rPr lang="fr-FR" sz="1800" u="none" strike="noStrike" dirty="0">
                              <a:effectLst/>
                            </a:rPr>
                            <a:t>≤ N &lt; </a:t>
                          </a:r>
                          <a:r>
                            <a:rPr lang="fr-FR" sz="1800" u="none" strike="noStrike" dirty="0" smtClean="0">
                              <a:effectLst/>
                            </a:rPr>
                            <a:t>8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8</a:t>
                          </a:r>
                          <a:r>
                            <a:rPr lang="fr-FR" sz="1800" u="none" strike="noStrike" dirty="0" smtClean="0">
                              <a:effectLst/>
                            </a:rPr>
                            <a:t> </a:t>
                          </a:r>
                          <a:r>
                            <a:rPr lang="fr-FR" sz="1800" u="none" strike="noStrike" dirty="0">
                              <a:effectLst/>
                            </a:rPr>
                            <a:t>≤ N &lt; </a:t>
                          </a:r>
                          <a:r>
                            <a:rPr lang="fr-FR" sz="1800" u="none" strike="noStrike" dirty="0" smtClean="0">
                              <a:effectLst/>
                            </a:rPr>
                            <a:t>12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smtClean="0">
                              <a:effectLst/>
                            </a:rPr>
                            <a:t>12 </a:t>
                          </a:r>
                          <a:r>
                            <a:rPr lang="fr-FR" sz="1800" u="none" strike="noStrike" dirty="0">
                              <a:effectLst/>
                            </a:rPr>
                            <a:t>≤ N &lt; </a:t>
                          </a:r>
                          <a:r>
                            <a:rPr lang="fr-FR" sz="1800" u="none" strike="noStrike" dirty="0" smtClean="0">
                              <a:effectLst/>
                            </a:rPr>
                            <a:t>16  </a:t>
                          </a:r>
                          <a:endParaRPr lang="fr-FR" sz="1800" b="1" i="0" u="none" strike="noStrike" dirty="0">
                            <a:solidFill>
                              <a:srgbClr val="FFFFFF"/>
                            </a:solidFill>
                            <a:effectLst/>
                            <a:latin typeface="Aptos" panose="02110004020202020204"/>
                          </a:endParaRPr>
                        </a:p>
                      </a:txBody>
                      <a:tcPr marL="7620" marR="7620" marT="7620" marB="0" anchor="ctr"/>
                    </a:tc>
                    <a:tc>
                      <a:txBody>
                        <a:bodyPr/>
                        <a:lstStyle/>
                        <a:p>
                          <a:endParaRPr lang="fr-FR"/>
                        </a:p>
                      </a:txBody>
                      <a:tcPr marL="7620" marR="7620" marT="7620" marB="0" anchor="ctr">
                        <a:blipFill rotWithShape="1">
                          <a:blip r:embed="rId3"/>
                          <a:stretch>
                            <a:fillRect l="-382400" t="-26087" r="-400" b="-152174"/>
                          </a:stretch>
                        </a:blipFill>
                      </a:tcPr>
                    </a:tc>
                    <a:extLst>
                      <a:ext uri="{0D108BD9-81ED-4DB2-BD59-A6C34878D82A}">
                        <a16:rowId xmlns:a16="http://schemas.microsoft.com/office/drawing/2014/main" xmlns="" val="173743588"/>
                      </a:ext>
                    </a:extLst>
                  </a:tr>
                  <a:tr h="281940">
                    <a:tc>
                      <a:txBody>
                        <a:bodyPr/>
                        <a:lstStyle/>
                        <a:p>
                          <a:pPr algn="l" rtl="0" fontAlgn="ctr"/>
                          <a:r>
                            <a:rPr lang="fr-MA" sz="1800" b="0" i="0" u="none" strike="noStrike" dirty="0" smtClean="0">
                              <a:solidFill>
                                <a:schemeClr val="dk1"/>
                              </a:solidFill>
                              <a:effectLst/>
                              <a:latin typeface="+mn-lt"/>
                            </a:rPr>
                            <a:t>4</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2</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5</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3</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4</a:t>
                          </a:r>
                          <a:endParaRPr lang="fr-FR" sz="1800" b="1" i="0" u="none" strike="noStrike" dirty="0">
                            <a:solidFill>
                              <a:srgbClr val="FFFFFF"/>
                            </a:solidFill>
                            <a:effectLst/>
                            <a:latin typeface="Aptos" panose="02110004020202020204"/>
                          </a:endParaRPr>
                        </a:p>
                      </a:txBody>
                      <a:tcPr marL="7620" marR="7620" marT="7620" marB="0" anchor="ctr"/>
                    </a:tc>
                    <a:extLst>
                      <a:ext uri="{0D108BD9-81ED-4DB2-BD59-A6C34878D82A}">
                        <a16:rowId xmlns:a16="http://schemas.microsoft.com/office/drawing/2014/main" xmlns="" val="288669095"/>
                      </a:ext>
                    </a:extLst>
                  </a:tr>
                </a:tbl>
              </a:graphicData>
            </a:graphic>
          </p:graphicFrame>
        </mc:Fallback>
      </mc:AlternateContent>
      <mc:AlternateContent xmlns:mc="http://schemas.openxmlformats.org/markup-compatibility/2006" xmlns:a14="http://schemas.microsoft.com/office/drawing/2010/main">
        <mc:Choice Requires="a14">
          <p:graphicFrame>
            <p:nvGraphicFramePr>
              <p:cNvPr id="6" name="Tableau 5"/>
              <p:cNvGraphicFramePr>
                <a:graphicFrameLocks noGrp="1"/>
              </p:cNvGraphicFramePr>
              <p:nvPr>
                <p:extLst>
                  <p:ext uri="{D42A27DB-BD31-4B8C-83A1-F6EECF244321}">
                    <p14:modId xmlns:p14="http://schemas.microsoft.com/office/powerpoint/2010/main" val="1751062660"/>
                  </p:ext>
                </p:extLst>
              </p:nvPr>
            </p:nvGraphicFramePr>
            <p:xfrm>
              <a:off x="789993" y="3868616"/>
              <a:ext cx="7703376" cy="941362"/>
            </p:xfrm>
            <a:graphic>
              <a:graphicData uri="http://schemas.openxmlformats.org/drawingml/2006/table">
                <a:tbl>
                  <a:tblPr firstRow="1" bandRow="1">
                    <a:tableStyleId>{7DF18680-E054-41AD-8BC1-D1AEF772440D}</a:tableStyleId>
                  </a:tblPr>
                  <a:tblGrid>
                    <a:gridCol w="1250748">
                      <a:extLst>
                        <a:ext uri="{9D8B030D-6E8A-4147-A177-3AD203B41FA5}">
                          <a16:colId xmlns:a16="http://schemas.microsoft.com/office/drawing/2014/main" val="3574925122"/>
                        </a:ext>
                      </a:extLst>
                    </a:gridCol>
                    <a:gridCol w="1346979">
                      <a:extLst>
                        <a:ext uri="{9D8B030D-6E8A-4147-A177-3AD203B41FA5}">
                          <a16:colId xmlns:a16="http://schemas.microsoft.com/office/drawing/2014/main" val="3537076071"/>
                        </a:ext>
                      </a:extLst>
                    </a:gridCol>
                    <a:gridCol w="1274619">
                      <a:extLst>
                        <a:ext uri="{9D8B030D-6E8A-4147-A177-3AD203B41FA5}">
                          <a16:colId xmlns:a16="http://schemas.microsoft.com/office/drawing/2014/main" val="2806433133"/>
                        </a:ext>
                      </a:extLst>
                    </a:gridCol>
                    <a:gridCol w="1756046">
                      <a:extLst>
                        <a:ext uri="{9D8B030D-6E8A-4147-A177-3AD203B41FA5}">
                          <a16:colId xmlns:a16="http://schemas.microsoft.com/office/drawing/2014/main" val="1362493218"/>
                        </a:ext>
                      </a:extLst>
                    </a:gridCol>
                    <a:gridCol w="2074984">
                      <a:extLst>
                        <a:ext uri="{9D8B030D-6E8A-4147-A177-3AD203B41FA5}">
                          <a16:colId xmlns:a16="http://schemas.microsoft.com/office/drawing/2014/main" val="3439158969"/>
                        </a:ext>
                      </a:extLst>
                    </a:gridCol>
                  </a:tblGrid>
                  <a:tr h="659422">
                    <a:tc>
                      <a:txBody>
                        <a:bodyPr/>
                        <a:lstStyle/>
                        <a:p>
                          <a:pPr algn="l" rtl="0" fontAlgn="ctr"/>
                          <a:r>
                            <a:rPr lang="fr-FR" sz="1800" u="none" strike="noStrike" dirty="0">
                              <a:effectLst/>
                            </a:rPr>
                            <a:t>2 ≤ N &lt; 4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4 ≤ N &lt; 8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8≤ N &lt; 12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12 ≤ N &lt; 16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16 ≤ N </a:t>
                          </a:r>
                          <a14:m>
                            <m:oMath xmlns:m="http://schemas.openxmlformats.org/officeDocument/2006/math">
                              <m:r>
                                <a:rPr lang="fr-FR" sz="1800" i="1" u="none" strike="noStrike" smtClean="0">
                                  <a:effectLst/>
                                  <a:latin typeface="Cambria Math"/>
                                  <a:ea typeface="Cambria Math"/>
                                </a:rPr>
                                <m:t>≤</m:t>
                              </m:r>
                            </m:oMath>
                          </a14:m>
                          <a:r>
                            <a:rPr lang="fr-FR" sz="1800" u="none" strike="noStrike" dirty="0">
                              <a:effectLst/>
                            </a:rPr>
                            <a:t>20  </a:t>
                          </a:r>
                          <a:endParaRPr lang="fr-FR" sz="1800" b="1" i="0" u="none" strike="noStrike" dirty="0">
                            <a:solidFill>
                              <a:srgbClr val="FFFFFF"/>
                            </a:solidFill>
                            <a:effectLst/>
                            <a:latin typeface="Aptos" panose="02110004020202020204"/>
                          </a:endParaRPr>
                        </a:p>
                      </a:txBody>
                      <a:tcPr marL="7620" marR="7620" marT="7620" marB="0" anchor="ctr"/>
                    </a:tc>
                    <a:extLst>
                      <a:ext uri="{0D108BD9-81ED-4DB2-BD59-A6C34878D82A}">
                        <a16:rowId xmlns:a16="http://schemas.microsoft.com/office/drawing/2014/main" val="3293474352"/>
                      </a:ext>
                    </a:extLst>
                  </a:tr>
                  <a:tr h="251748">
                    <a:tc>
                      <a:txBody>
                        <a:bodyPr/>
                        <a:lstStyle/>
                        <a:p>
                          <a:pPr algn="l" rtl="0" fontAlgn="ctr"/>
                          <a:r>
                            <a:rPr lang="fr-MA" sz="1800" b="1" i="0" u="none" strike="noStrike" dirty="0">
                              <a:solidFill>
                                <a:schemeClr val="tx1"/>
                              </a:solidFill>
                              <a:effectLst/>
                              <a:latin typeface="Aptos" panose="02110004020202020204"/>
                            </a:rPr>
                            <a:t>2</a:t>
                          </a:r>
                          <a:endParaRPr lang="fr-FR" sz="1800" b="1" i="0" u="none" strike="noStrike" dirty="0">
                            <a:solidFill>
                              <a:schemeClr val="tx1"/>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3</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7</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a:effectLst/>
                            </a:rPr>
                            <a:t>4</a:t>
                          </a:r>
                          <a:endParaRPr lang="fr-FR" sz="1800" b="1" i="0" u="none" strike="noStrike">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a:solidFill>
                                <a:schemeClr val="dk1"/>
                              </a:solidFill>
                              <a:effectLst/>
                              <a:latin typeface="+mn-lt"/>
                            </a:rPr>
                            <a:t>2</a:t>
                          </a:r>
                          <a:endParaRPr lang="fr-FR" sz="1800" b="1" i="0" u="none" strike="noStrike" dirty="0">
                            <a:solidFill>
                              <a:srgbClr val="FFFFFF"/>
                            </a:solidFill>
                            <a:effectLst/>
                            <a:latin typeface="Aptos" panose="02110004020202020204"/>
                          </a:endParaRPr>
                        </a:p>
                      </a:txBody>
                      <a:tcPr marL="7620" marR="7620" marT="7620" marB="0" anchor="ctr"/>
                    </a:tc>
                    <a:extLst>
                      <a:ext uri="{0D108BD9-81ED-4DB2-BD59-A6C34878D82A}">
                        <a16:rowId xmlns:a16="http://schemas.microsoft.com/office/drawing/2014/main" val="3005448608"/>
                      </a:ext>
                    </a:extLst>
                  </a:tr>
                </a:tbl>
              </a:graphicData>
            </a:graphic>
          </p:graphicFrame>
        </mc:Choice>
        <mc:Fallback xmlns="">
          <p:graphicFrame>
            <p:nvGraphicFramePr>
              <p:cNvPr id="6" name="Tableau 5"/>
              <p:cNvGraphicFramePr>
                <a:graphicFrameLocks noGrp="1"/>
              </p:cNvGraphicFramePr>
              <p:nvPr>
                <p:extLst>
                  <p:ext uri="{D42A27DB-BD31-4B8C-83A1-F6EECF244321}">
                    <p14:modId xmlns:p14="http://schemas.microsoft.com/office/powerpoint/2010/main" val="1751062660"/>
                  </p:ext>
                </p:extLst>
              </p:nvPr>
            </p:nvGraphicFramePr>
            <p:xfrm>
              <a:off x="789993" y="3868616"/>
              <a:ext cx="7703376" cy="941362"/>
            </p:xfrm>
            <a:graphic>
              <a:graphicData uri="http://schemas.openxmlformats.org/drawingml/2006/table">
                <a:tbl>
                  <a:tblPr firstRow="1" bandRow="1">
                    <a:tableStyleId>{7DF18680-E054-41AD-8BC1-D1AEF772440D}</a:tableStyleId>
                  </a:tblPr>
                  <a:tblGrid>
                    <a:gridCol w="1250748">
                      <a:extLst>
                        <a:ext uri="{9D8B030D-6E8A-4147-A177-3AD203B41FA5}">
                          <a16:colId xmlns:a16="http://schemas.microsoft.com/office/drawing/2014/main" xmlns="" val="3574925122"/>
                        </a:ext>
                      </a:extLst>
                    </a:gridCol>
                    <a:gridCol w="1346979">
                      <a:extLst>
                        <a:ext uri="{9D8B030D-6E8A-4147-A177-3AD203B41FA5}">
                          <a16:colId xmlns:a16="http://schemas.microsoft.com/office/drawing/2014/main" xmlns="" val="3537076071"/>
                        </a:ext>
                      </a:extLst>
                    </a:gridCol>
                    <a:gridCol w="1274619">
                      <a:extLst>
                        <a:ext uri="{9D8B030D-6E8A-4147-A177-3AD203B41FA5}">
                          <a16:colId xmlns:a16="http://schemas.microsoft.com/office/drawing/2014/main" xmlns="" val="2806433133"/>
                        </a:ext>
                      </a:extLst>
                    </a:gridCol>
                    <a:gridCol w="1756046">
                      <a:extLst>
                        <a:ext uri="{9D8B030D-6E8A-4147-A177-3AD203B41FA5}">
                          <a16:colId xmlns:a16="http://schemas.microsoft.com/office/drawing/2014/main" xmlns="" val="1362493218"/>
                        </a:ext>
                      </a:extLst>
                    </a:gridCol>
                    <a:gridCol w="2074984">
                      <a:extLst>
                        <a:ext uri="{9D8B030D-6E8A-4147-A177-3AD203B41FA5}">
                          <a16:colId xmlns:a16="http://schemas.microsoft.com/office/drawing/2014/main" xmlns="" val="3439158969"/>
                        </a:ext>
                      </a:extLst>
                    </a:gridCol>
                  </a:tblGrid>
                  <a:tr h="659422">
                    <a:tc>
                      <a:txBody>
                        <a:bodyPr/>
                        <a:lstStyle/>
                        <a:p>
                          <a:pPr algn="l" rtl="0" fontAlgn="ctr"/>
                          <a:r>
                            <a:rPr lang="fr-FR" sz="1800" u="none" strike="noStrike" dirty="0">
                              <a:effectLst/>
                            </a:rPr>
                            <a:t>2</a:t>
                          </a:r>
                          <a:r>
                            <a:rPr lang="fr-FR" sz="1800" u="none" strike="noStrike" dirty="0" smtClean="0">
                              <a:effectLst/>
                            </a:rPr>
                            <a:t> </a:t>
                          </a:r>
                          <a:r>
                            <a:rPr lang="fr-FR" sz="1800" u="none" strike="noStrike" dirty="0">
                              <a:effectLst/>
                            </a:rPr>
                            <a:t>≤ N &lt; </a:t>
                          </a:r>
                          <a:r>
                            <a:rPr lang="fr-FR" sz="1800" u="none" strike="noStrike" dirty="0" smtClean="0">
                              <a:effectLst/>
                            </a:rPr>
                            <a:t>4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a:effectLst/>
                            </a:rPr>
                            <a:t>4</a:t>
                          </a:r>
                          <a:r>
                            <a:rPr lang="fr-FR" sz="1800" u="none" strike="noStrike" dirty="0" smtClean="0">
                              <a:effectLst/>
                            </a:rPr>
                            <a:t> </a:t>
                          </a:r>
                          <a:r>
                            <a:rPr lang="fr-FR" sz="1800" u="none" strike="noStrike" dirty="0">
                              <a:effectLst/>
                            </a:rPr>
                            <a:t>≤ N &lt; </a:t>
                          </a:r>
                          <a:r>
                            <a:rPr lang="fr-FR" sz="1800" u="none" strike="noStrike" dirty="0" smtClean="0">
                              <a:effectLst/>
                            </a:rPr>
                            <a:t>8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smtClean="0">
                              <a:effectLst/>
                            </a:rPr>
                            <a:t>8≤ </a:t>
                          </a:r>
                          <a:r>
                            <a:rPr lang="fr-FR" sz="1800" u="none" strike="noStrike" dirty="0">
                              <a:effectLst/>
                            </a:rPr>
                            <a:t>N &lt; </a:t>
                          </a:r>
                          <a:r>
                            <a:rPr lang="fr-FR" sz="1800" u="none" strike="noStrike" dirty="0" smtClean="0">
                              <a:effectLst/>
                            </a:rPr>
                            <a:t>12  </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dirty="0" smtClean="0">
                              <a:effectLst/>
                            </a:rPr>
                            <a:t>12 </a:t>
                          </a:r>
                          <a:r>
                            <a:rPr lang="fr-FR" sz="1800" u="none" strike="noStrike" dirty="0">
                              <a:effectLst/>
                            </a:rPr>
                            <a:t>≤ N &lt; </a:t>
                          </a:r>
                          <a:r>
                            <a:rPr lang="fr-FR" sz="1800" u="none" strike="noStrike" dirty="0" smtClean="0">
                              <a:effectLst/>
                            </a:rPr>
                            <a:t>16 </a:t>
                          </a:r>
                          <a:endParaRPr lang="fr-FR" sz="1800" b="1" i="0" u="none" strike="noStrike" dirty="0">
                            <a:solidFill>
                              <a:srgbClr val="FFFFFF"/>
                            </a:solidFill>
                            <a:effectLst/>
                            <a:latin typeface="Aptos" panose="02110004020202020204"/>
                          </a:endParaRPr>
                        </a:p>
                      </a:txBody>
                      <a:tcPr marL="7620" marR="7620" marT="7620" marB="0" anchor="ctr"/>
                    </a:tc>
                    <a:tc>
                      <a:txBody>
                        <a:bodyPr/>
                        <a:lstStyle/>
                        <a:p>
                          <a:endParaRPr lang="fr-FR"/>
                        </a:p>
                      </a:txBody>
                      <a:tcPr marL="7620" marR="7620" marT="7620" marB="0" anchor="ctr">
                        <a:blipFill rotWithShape="1">
                          <a:blip r:embed="rId4"/>
                          <a:stretch>
                            <a:fillRect l="-271765" t="-926" r="-294" b="-64815"/>
                          </a:stretch>
                        </a:blipFill>
                      </a:tcPr>
                    </a:tc>
                    <a:extLst>
                      <a:ext uri="{0D108BD9-81ED-4DB2-BD59-A6C34878D82A}">
                        <a16:rowId xmlns:a16="http://schemas.microsoft.com/office/drawing/2014/main" xmlns="" val="3293474352"/>
                      </a:ext>
                    </a:extLst>
                  </a:tr>
                  <a:tr h="281940">
                    <a:tc>
                      <a:txBody>
                        <a:bodyPr/>
                        <a:lstStyle/>
                        <a:p>
                          <a:pPr algn="l" rtl="0" fontAlgn="ctr"/>
                          <a:r>
                            <a:rPr lang="fr-MA" sz="1800" b="1" i="0" u="none" strike="noStrike" dirty="0" smtClean="0">
                              <a:solidFill>
                                <a:schemeClr val="tx1"/>
                              </a:solidFill>
                              <a:effectLst/>
                              <a:latin typeface="Aptos" panose="02110004020202020204"/>
                            </a:rPr>
                            <a:t>2</a:t>
                          </a:r>
                          <a:endParaRPr lang="fr-FR" sz="1800" b="1" i="0" u="none" strike="noStrike" dirty="0">
                            <a:solidFill>
                              <a:schemeClr val="tx1"/>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3</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7</a:t>
                          </a:r>
                          <a:endParaRPr lang="fr-FR" sz="1800" b="1" i="0" u="none" strike="noStrike" dirty="0">
                            <a:solidFill>
                              <a:srgbClr val="FFFFFF"/>
                            </a:solidFill>
                            <a:effectLst/>
                            <a:latin typeface="Aptos" panose="02110004020202020204"/>
                          </a:endParaRPr>
                        </a:p>
                      </a:txBody>
                      <a:tcPr marL="7620" marR="7620" marT="7620" marB="0" anchor="ctr"/>
                    </a:tc>
                    <a:tc>
                      <a:txBody>
                        <a:bodyPr/>
                        <a:lstStyle/>
                        <a:p>
                          <a:pPr algn="l" rtl="0" fontAlgn="ctr"/>
                          <a:r>
                            <a:rPr lang="fr-FR" sz="1800" u="none" strike="noStrike">
                              <a:effectLst/>
                            </a:rPr>
                            <a:t>4</a:t>
                          </a:r>
                          <a:endParaRPr lang="fr-FR" sz="1800" b="1" i="0" u="none" strike="noStrike">
                            <a:solidFill>
                              <a:srgbClr val="FFFFFF"/>
                            </a:solidFill>
                            <a:effectLst/>
                            <a:latin typeface="Aptos" panose="02110004020202020204"/>
                          </a:endParaRPr>
                        </a:p>
                      </a:txBody>
                      <a:tcPr marL="7620" marR="7620" marT="7620" marB="0" anchor="ctr"/>
                    </a:tc>
                    <a:tc>
                      <a:txBody>
                        <a:bodyPr/>
                        <a:lstStyle/>
                        <a:p>
                          <a:pPr algn="l" rtl="0" fontAlgn="ctr"/>
                          <a:r>
                            <a:rPr lang="fr-MA" sz="1800" b="0" i="0" u="none" strike="noStrike" dirty="0" smtClean="0">
                              <a:solidFill>
                                <a:schemeClr val="dk1"/>
                              </a:solidFill>
                              <a:effectLst/>
                              <a:latin typeface="+mn-lt"/>
                            </a:rPr>
                            <a:t>2</a:t>
                          </a:r>
                          <a:endParaRPr lang="fr-FR" sz="1800" b="1" i="0" u="none" strike="noStrike" dirty="0">
                            <a:solidFill>
                              <a:srgbClr val="FFFFFF"/>
                            </a:solidFill>
                            <a:effectLst/>
                            <a:latin typeface="Aptos" panose="02110004020202020204"/>
                          </a:endParaRPr>
                        </a:p>
                      </a:txBody>
                      <a:tcPr marL="7620" marR="7620" marT="7620" marB="0" anchor="ctr"/>
                    </a:tc>
                    <a:extLst>
                      <a:ext uri="{0D108BD9-81ED-4DB2-BD59-A6C34878D82A}">
                        <a16:rowId xmlns:a16="http://schemas.microsoft.com/office/drawing/2014/main" xmlns="" val="3005448608"/>
                      </a:ext>
                    </a:extLst>
                  </a:tr>
                </a:tbl>
              </a:graphicData>
            </a:graphic>
          </p:graphicFrame>
        </mc:Fallback>
      </mc:AlternateContent>
      <mc:AlternateContent xmlns:mc="http://schemas.openxmlformats.org/markup-compatibility/2006" xmlns:a14="http://schemas.microsoft.com/office/drawing/2010/main">
        <mc:Choice Requires="a14">
          <p:sp>
            <p:nvSpPr>
              <p:cNvPr id="7" name="ZoneTexte 6"/>
              <p:cNvSpPr txBox="1"/>
              <p:nvPr/>
            </p:nvSpPr>
            <p:spPr>
              <a:xfrm>
                <a:off x="8625328" y="2515853"/>
                <a:ext cx="2567709" cy="70788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ctr"/>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𝑚</m:t>
                      </m:r>
                      <m:r>
                        <a:rPr lang="fr-MA" sz="2000" i="1" dirty="0" smtClean="0">
                          <a:latin typeface="Cambria Math" panose="02040503050406030204" pitchFamily="18" charset="0"/>
                          <a:cs typeface="Calibri" panose="020F0502020204030204" pitchFamily="34" charset="0"/>
                        </a:rPr>
                        <m:t>=10,2</m:t>
                      </m:r>
                    </m:oMath>
                  </m:oMathPara>
                </a14:m>
                <a:endParaRPr lang="fr-MA" sz="2000" dirty="0">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𝑀𝑒</m:t>
                      </m:r>
                      <m:r>
                        <a:rPr lang="fr-MA" sz="2000" i="1" dirty="0" smtClean="0">
                          <a:latin typeface="Cambria Math" panose="02040503050406030204" pitchFamily="18" charset="0"/>
                          <a:cs typeface="Calibri" panose="020F0502020204030204" pitchFamily="34" charset="0"/>
                        </a:rPr>
                        <m:t>=9,6</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7" name="ZoneTexte 6"/>
              <p:cNvSpPr txBox="1">
                <a:spLocks noRot="1" noChangeAspect="1" noMove="1" noResize="1" noEditPoints="1" noAdjustHandles="1" noChangeArrowheads="1" noChangeShapeType="1" noTextEdit="1"/>
              </p:cNvSpPr>
              <p:nvPr/>
            </p:nvSpPr>
            <p:spPr>
              <a:xfrm>
                <a:off x="8625328" y="2515853"/>
                <a:ext cx="2567709" cy="707886"/>
              </a:xfrm>
              <a:prstGeom prst="rect">
                <a:avLst/>
              </a:prstGeom>
              <a:blipFill rotWithShape="1">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7" name="ZoneTexte 16"/>
              <p:cNvSpPr txBox="1"/>
              <p:nvPr/>
            </p:nvSpPr>
            <p:spPr>
              <a:xfrm>
                <a:off x="8739628" y="4013587"/>
                <a:ext cx="2567709" cy="707886"/>
              </a:xfrm>
              <a:prstGeom prst="rect">
                <a:avLst/>
              </a:prstGeom>
            </p:spPr>
            <p:style>
              <a:lnRef idx="2">
                <a:schemeClr val="accent5"/>
              </a:lnRef>
              <a:fillRef idx="1">
                <a:schemeClr val="lt1"/>
              </a:fillRef>
              <a:effectRef idx="0">
                <a:schemeClr val="accent5"/>
              </a:effectRef>
              <a:fontRef idx="minor">
                <a:schemeClr val="dk1"/>
              </a:fontRef>
            </p:style>
            <p:txBody>
              <a:bodyPr wrap="square" rtlCol="0">
                <a:spAutoFit/>
              </a:bodyPr>
              <a:lstStyle/>
              <a:p>
                <a:pPr algn="ctr"/>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𝑚</m:t>
                      </m:r>
                      <m:r>
                        <a:rPr lang="fr-MA" sz="2000" i="1" dirty="0" smtClean="0">
                          <a:latin typeface="Cambria Math" panose="02040503050406030204" pitchFamily="18" charset="0"/>
                          <a:cs typeface="Calibri" panose="020F0502020204030204" pitchFamily="34" charset="0"/>
                        </a:rPr>
                        <m:t>=10,2</m:t>
                      </m:r>
                    </m:oMath>
                  </m:oMathPara>
                </a14:m>
                <a:endParaRPr lang="fr-MA" sz="2000" dirty="0">
                  <a:latin typeface="Calibri" panose="020F0502020204030204" pitchFamily="34" charset="0"/>
                  <a:cs typeface="Calibri" panose="020F0502020204030204" pitchFamily="34" charset="0"/>
                </a:endParaRPr>
              </a:p>
              <a:p>
                <a:pPr algn="ctr"/>
                <a14:m>
                  <m:oMathPara xmlns:m="http://schemas.openxmlformats.org/officeDocument/2006/math">
                    <m:oMathParaPr>
                      <m:jc m:val="centerGroup"/>
                    </m:oMathParaPr>
                    <m:oMath xmlns:m="http://schemas.openxmlformats.org/officeDocument/2006/math">
                      <m:r>
                        <a:rPr lang="fr-MA" sz="2000" i="1" dirty="0" smtClean="0">
                          <a:latin typeface="Cambria Math" panose="02040503050406030204" pitchFamily="18" charset="0"/>
                          <a:cs typeface="Calibri" panose="020F0502020204030204" pitchFamily="34" charset="0"/>
                        </a:rPr>
                        <m:t>𝑀𝑒</m:t>
                      </m:r>
                      <m:r>
                        <a:rPr lang="fr-MA" sz="2000" i="1" dirty="0" smtClean="0">
                          <a:latin typeface="Cambria Math" panose="02040503050406030204" pitchFamily="18" charset="0"/>
                          <a:cs typeface="Calibri" panose="020F0502020204030204" pitchFamily="34" charset="0"/>
                        </a:rPr>
                        <m:t>=12</m:t>
                      </m:r>
                    </m:oMath>
                  </m:oMathPara>
                </a14:m>
                <a:endParaRPr lang="fr-FR" sz="2000" dirty="0">
                  <a:latin typeface="Calibri" panose="020F0502020204030204" pitchFamily="34" charset="0"/>
                  <a:cs typeface="Calibri" panose="020F0502020204030204" pitchFamily="34" charset="0"/>
                </a:endParaRPr>
              </a:p>
            </p:txBody>
          </p:sp>
        </mc:Choice>
        <mc:Fallback xmlns="">
          <p:sp>
            <p:nvSpPr>
              <p:cNvPr id="17" name="ZoneTexte 16"/>
              <p:cNvSpPr txBox="1">
                <a:spLocks noRot="1" noChangeAspect="1" noMove="1" noResize="1" noEditPoints="1" noAdjustHandles="1" noChangeArrowheads="1" noChangeShapeType="1" noTextEdit="1"/>
              </p:cNvSpPr>
              <p:nvPr/>
            </p:nvSpPr>
            <p:spPr>
              <a:xfrm>
                <a:off x="8739628" y="4013587"/>
                <a:ext cx="2567709" cy="707886"/>
              </a:xfrm>
              <a:prstGeom prst="rect">
                <a:avLst/>
              </a:prstGeom>
              <a:blipFill rotWithShape="1">
                <a:blip r:embed="rId6"/>
                <a:stretch>
                  <a:fillRect/>
                </a:stretch>
              </a:blipFill>
            </p:spPr>
            <p:txBody>
              <a:bodyPr/>
              <a:lstStyle/>
              <a:p>
                <a:r>
                  <a:rPr lang="fr-FR">
                    <a:noFill/>
                  </a:rPr>
                  <a:t> </a:t>
                </a:r>
              </a:p>
            </p:txBody>
          </p:sp>
        </mc:Fallback>
      </mc:AlternateContent>
      <p:sp>
        <p:nvSpPr>
          <p:cNvPr id="8" name="ZoneTexte 7"/>
          <p:cNvSpPr txBox="1"/>
          <p:nvPr/>
        </p:nvSpPr>
        <p:spPr>
          <a:xfrm>
            <a:off x="935303" y="1551709"/>
            <a:ext cx="10120624"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 répartition des notes des élèves de deux classes de 18 élèves est la suivante:</a:t>
            </a:r>
            <a:endParaRPr lang="fr-FR" sz="2000" dirty="0">
              <a:latin typeface="Calibri" panose="020F0502020204030204" pitchFamily="34" charset="0"/>
              <a:cs typeface="Calibri" panose="020F0502020204030204" pitchFamily="34" charset="0"/>
            </a:endParaRPr>
          </a:p>
        </p:txBody>
      </p:sp>
      <p:sp>
        <p:nvSpPr>
          <p:cNvPr id="18" name="Rectangle à coins arrondis 17"/>
          <p:cNvSpPr/>
          <p:nvPr/>
        </p:nvSpPr>
        <p:spPr>
          <a:xfrm>
            <a:off x="913192" y="2052236"/>
            <a:ext cx="981364" cy="3304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t>2ac2</a:t>
            </a:r>
            <a:endParaRPr lang="fr-FR" dirty="0"/>
          </a:p>
        </p:txBody>
      </p:sp>
      <p:sp>
        <p:nvSpPr>
          <p:cNvPr id="19" name="Rectangle à coins arrondis 18"/>
          <p:cNvSpPr/>
          <p:nvPr/>
        </p:nvSpPr>
        <p:spPr>
          <a:xfrm>
            <a:off x="789993" y="3410685"/>
            <a:ext cx="981364" cy="33048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t>2ac1</a:t>
            </a:r>
            <a:endParaRPr lang="fr-FR" dirty="0"/>
          </a:p>
        </p:txBody>
      </p:sp>
      <p:sp>
        <p:nvSpPr>
          <p:cNvPr id="20" name="ZoneTexte 19"/>
          <p:cNvSpPr txBox="1"/>
          <p:nvPr/>
        </p:nvSpPr>
        <p:spPr>
          <a:xfrm>
            <a:off x="1403873" y="5058432"/>
            <a:ext cx="9079345" cy="707886"/>
          </a:xfrm>
          <a:prstGeom prst="rect">
            <a:avLst/>
          </a:prstGeom>
          <a:noFill/>
        </p:spPr>
        <p:txBody>
          <a:bodyPr wrap="square" rtlCol="0">
            <a:spAutoFit/>
          </a:bodyPr>
          <a:lstStyle/>
          <a:p>
            <a:r>
              <a:rPr lang="fr-FR" sz="2000" dirty="0"/>
              <a:t>Observez et interpréter les moyennes et les médianes des deux séries statistiques</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38243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56454-1B75-D4FA-4200-0D5AC2EF1034}"/>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68666108-1734-7F75-220F-8890543876B6}"/>
              </a:ext>
            </a:extLst>
          </p:cNvPr>
          <p:cNvSpPr>
            <a:spLocks noGrp="1"/>
          </p:cNvSpPr>
          <p:nvPr>
            <p:ph type="title"/>
          </p:nvPr>
        </p:nvSpPr>
        <p:spPr>
          <a:xfrm>
            <a:off x="935304" y="318293"/>
            <a:ext cx="10372033" cy="392907"/>
          </a:xfrm>
        </p:spPr>
        <p:txBody>
          <a:bodyPr/>
          <a:lstStyle/>
          <a:p>
            <a:r>
              <a:rPr lang="fr-FR" dirty="0"/>
              <a:t> rappelez vous que les amplitudes des classes = valeur maximale de la classe – sa valeur minimale</a:t>
            </a:r>
          </a:p>
        </p:txBody>
      </p:sp>
      <p:sp>
        <p:nvSpPr>
          <p:cNvPr id="4" name="Espace réservé du contenu 3">
            <a:extLst>
              <a:ext uri="{FF2B5EF4-FFF2-40B4-BE49-F238E27FC236}">
                <a16:creationId xmlns:a16="http://schemas.microsoft.com/office/drawing/2014/main" id="{AD738EF9-4F4D-BC18-8539-18E1DCCC232E}"/>
              </a:ext>
            </a:extLst>
          </p:cNvPr>
          <p:cNvSpPr>
            <a:spLocks noGrp="1"/>
          </p:cNvSpPr>
          <p:nvPr>
            <p:ph sz="quarter" idx="11"/>
          </p:nvPr>
        </p:nvSpPr>
        <p:spPr>
          <a:xfrm>
            <a:off x="997146" y="744122"/>
            <a:ext cx="10372459" cy="299327"/>
          </a:xfrm>
        </p:spPr>
        <p:txBody>
          <a:bodyPr/>
          <a:lstStyle/>
          <a:p>
            <a:r>
              <a:rPr lang="fr-FR" dirty="0"/>
              <a:t>L'enseignant affiche et explique .</a:t>
            </a:r>
          </a:p>
        </p:txBody>
      </p:sp>
      <p:sp>
        <p:nvSpPr>
          <p:cNvPr id="5" name="Rectangle 4">
            <a:extLst>
              <a:ext uri="{FF2B5EF4-FFF2-40B4-BE49-F238E27FC236}">
                <a16:creationId xmlns:a16="http://schemas.microsoft.com/office/drawing/2014/main" id="{947C2704-0F06-9DB9-32FC-693A68DFFF91}"/>
              </a:ext>
            </a:extLst>
          </p:cNvPr>
          <p:cNvSpPr/>
          <p:nvPr/>
        </p:nvSpPr>
        <p:spPr>
          <a:xfrm>
            <a:off x="642026" y="1385455"/>
            <a:ext cx="10727579" cy="4230254"/>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sp>
        <p:nvSpPr>
          <p:cNvPr id="6" name="ZoneTexte 5"/>
          <p:cNvSpPr txBox="1"/>
          <p:nvPr/>
        </p:nvSpPr>
        <p:spPr>
          <a:xfrm>
            <a:off x="997146" y="2013528"/>
            <a:ext cx="957849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Les deux classes ont la même moyenne.</a:t>
            </a:r>
            <a:endParaRPr lang="fr-FR" sz="2000" dirty="0">
              <a:solidFill>
                <a:srgbClr val="FF0000"/>
              </a:solidFill>
              <a:latin typeface="Calibri" panose="020F0502020204030204" pitchFamily="34" charset="0"/>
              <a:cs typeface="Calibri" panose="020F0502020204030204" pitchFamily="34" charset="0"/>
            </a:endParaRPr>
          </a:p>
        </p:txBody>
      </p:sp>
      <p:sp>
        <p:nvSpPr>
          <p:cNvPr id="7" name="ZoneTexte 6"/>
          <p:cNvSpPr txBox="1"/>
          <p:nvPr/>
        </p:nvSpPr>
        <p:spPr>
          <a:xfrm>
            <a:off x="935304" y="2841656"/>
            <a:ext cx="4322999"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La médiane de 2AC1 &gt; la médiane 2AC2</a:t>
            </a:r>
            <a:endParaRPr lang="fr-FR" sz="2000" dirty="0">
              <a:solidFill>
                <a:srgbClr val="FF0000"/>
              </a:solidFill>
              <a:latin typeface="Calibri" panose="020F0502020204030204" pitchFamily="34" charset="0"/>
              <a:cs typeface="Calibri" panose="020F0502020204030204" pitchFamily="34" charset="0"/>
            </a:endParaRPr>
          </a:p>
        </p:txBody>
      </p:sp>
      <p:sp>
        <p:nvSpPr>
          <p:cNvPr id="11" name="ZoneTexte 10"/>
          <p:cNvSpPr txBox="1"/>
          <p:nvPr/>
        </p:nvSpPr>
        <p:spPr>
          <a:xfrm>
            <a:off x="1440873" y="3546665"/>
            <a:ext cx="92917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La moitié des élèves de 2AC2 ont des notes  &lt; 9,6 et l’autre moitié ont des notes&gt;9,6 </a:t>
            </a:r>
            <a:endParaRPr lang="fr-FR" sz="2000" dirty="0">
              <a:solidFill>
                <a:srgbClr val="FF0000"/>
              </a:solidFill>
              <a:latin typeface="Calibri" panose="020F0502020204030204" pitchFamily="34" charset="0"/>
              <a:cs typeface="Calibri" panose="020F0502020204030204" pitchFamily="34" charset="0"/>
            </a:endParaRPr>
          </a:p>
        </p:txBody>
      </p:sp>
      <p:sp>
        <p:nvSpPr>
          <p:cNvPr id="13" name="ZoneTexte 12"/>
          <p:cNvSpPr txBox="1"/>
          <p:nvPr/>
        </p:nvSpPr>
        <p:spPr>
          <a:xfrm>
            <a:off x="1440873" y="4143984"/>
            <a:ext cx="9559636"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La moitié des élèves de 2AC1 ont des notes  &lt; 12 et l’autre moitié a des notes &gt;12</a:t>
            </a:r>
            <a:endParaRPr lang="fr-FR" sz="2000" dirty="0">
              <a:solidFill>
                <a:srgbClr val="FF0000"/>
              </a:solidFill>
              <a:latin typeface="Calibri" panose="020F0502020204030204" pitchFamily="34" charset="0"/>
              <a:cs typeface="Calibri" panose="020F0502020204030204" pitchFamily="34" charset="0"/>
            </a:endParaRPr>
          </a:p>
        </p:txBody>
      </p:sp>
      <p:sp>
        <p:nvSpPr>
          <p:cNvPr id="12" name="ZoneTexte 11"/>
          <p:cNvSpPr txBox="1"/>
          <p:nvPr/>
        </p:nvSpPr>
        <p:spPr>
          <a:xfrm>
            <a:off x="1579418" y="4858327"/>
            <a:ext cx="794327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Donc: les notes sont mieux réparties dans la classe 1 que dans 2</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45588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br>
              <a:rPr lang="fr-FR" dirty="0"/>
            </a:br>
            <a:r>
              <a:rPr lang="fr-FR" dirty="0"/>
              <a:t>observez les deux graphiques et complétez.</a:t>
            </a:r>
            <a:br>
              <a:rPr lang="fr-FR" dirty="0"/>
            </a:br>
            <a:endParaRPr lang="fr-FR" dirty="0"/>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solidFill>
                  <a:prstClr val="white">
                    <a:lumMod val="65000"/>
                  </a:prstClr>
                </a:solidFill>
                <a:latin typeface="Calibri" panose="020F0502020204030204"/>
              </a:rPr>
              <a:t>L'enseignant accorde 30 secondes de réflexion aux élèves. Ensuite, il leur demande de consigner leurs réponses sur les ardoises et</a:t>
            </a:r>
            <a:r>
              <a:rPr lang="fr-FR" dirty="0"/>
              <a:t> </a:t>
            </a:r>
            <a:r>
              <a:rPr lang="fr-FR" dirty="0">
                <a:solidFill>
                  <a:schemeClr val="bg1">
                    <a:lumMod val="75000"/>
                  </a:schemeClr>
                </a:solidFill>
              </a:rPr>
              <a:t>choisit au hasard à deux élèves pour justifier oralement leurs réponses</a:t>
            </a:r>
            <a:endParaRPr lang="fr-FR" dirty="0"/>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4380775"/>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0" name="Groupe 9">
            <a:extLst>
              <a:ext uri="{FF2B5EF4-FFF2-40B4-BE49-F238E27FC236}">
                <a16:creationId xmlns:a16="http://schemas.microsoft.com/office/drawing/2014/main" id="{2BA9B860-B743-6E27-705F-575FDA886FFF}"/>
              </a:ext>
            </a:extLst>
          </p:cNvPr>
          <p:cNvGrpSpPr/>
          <p:nvPr/>
        </p:nvGrpSpPr>
        <p:grpSpPr>
          <a:xfrm>
            <a:off x="11493365" y="427318"/>
            <a:ext cx="497596" cy="431295"/>
            <a:chOff x="779844" y="4335989"/>
            <a:chExt cx="563238" cy="575842"/>
          </a:xfrm>
        </p:grpSpPr>
        <p:pic>
          <p:nvPicPr>
            <p:cNvPr id="11" name="Google Shape;307;p51" descr="Une image contenant Dessin animé, clipart, Animation, illustration&#10;&#10;Description générée automatiquement">
              <a:extLst>
                <a:ext uri="{FF2B5EF4-FFF2-40B4-BE49-F238E27FC236}">
                  <a16:creationId xmlns:a16="http://schemas.microsoft.com/office/drawing/2014/main" id="{8B758A61-9329-E599-4A2B-C0AF9A6DC212}"/>
                </a:ext>
              </a:extLst>
            </p:cNvPr>
            <p:cNvPicPr preferRelativeResize="0"/>
            <p:nvPr/>
          </p:nvPicPr>
          <p:blipFill rotWithShape="1">
            <a:blip r:embed="rId2">
              <a:alphaModFix/>
            </a:blip>
            <a:srcRect l="18242" t="9344" r="18458" b="23864"/>
            <a:stretch/>
          </p:blipFill>
          <p:spPr>
            <a:xfrm>
              <a:off x="779844" y="4335989"/>
              <a:ext cx="563238" cy="575842"/>
            </a:xfrm>
            <a:prstGeom prst="rect">
              <a:avLst/>
            </a:prstGeom>
            <a:noFill/>
            <a:ln>
              <a:noFill/>
            </a:ln>
          </p:spPr>
        </p:pic>
        <p:sp>
          <p:nvSpPr>
            <p:cNvPr id="12" name="Rectangle 11">
              <a:extLst>
                <a:ext uri="{FF2B5EF4-FFF2-40B4-BE49-F238E27FC236}">
                  <a16:creationId xmlns:a16="http://schemas.microsoft.com/office/drawing/2014/main" id="{7A7D0976-A478-F34E-6598-AD29E0FDD4EB}"/>
                </a:ext>
              </a:extLst>
            </p:cNvPr>
            <p:cNvSpPr/>
            <p:nvPr/>
          </p:nvSpPr>
          <p:spPr>
            <a:xfrm>
              <a:off x="1146883" y="4430870"/>
              <a:ext cx="160172" cy="106680"/>
            </a:xfrm>
            <a:prstGeom prst="rect">
              <a:avLst/>
            </a:prstGeom>
            <a:solidFill>
              <a:srgbClr val="268B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graphicFrame>
        <p:nvGraphicFramePr>
          <p:cNvPr id="20" name="Graphique 19"/>
          <p:cNvGraphicFramePr>
            <a:graphicFrameLocks/>
          </p:cNvGraphicFramePr>
          <p:nvPr>
            <p:extLst>
              <p:ext uri="{D42A27DB-BD31-4B8C-83A1-F6EECF244321}">
                <p14:modId xmlns:p14="http://schemas.microsoft.com/office/powerpoint/2010/main" val="1070174560"/>
              </p:ext>
            </p:extLst>
          </p:nvPr>
        </p:nvGraphicFramePr>
        <p:xfrm>
          <a:off x="7051612" y="1871657"/>
          <a:ext cx="4022436" cy="24037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1" name="Graphique 20"/>
          <p:cNvGraphicFramePr>
            <a:graphicFrameLocks/>
          </p:cNvGraphicFramePr>
          <p:nvPr>
            <p:extLst>
              <p:ext uri="{D42A27DB-BD31-4B8C-83A1-F6EECF244321}">
                <p14:modId xmlns:p14="http://schemas.microsoft.com/office/powerpoint/2010/main" val="1516770756"/>
              </p:ext>
            </p:extLst>
          </p:nvPr>
        </p:nvGraphicFramePr>
        <p:xfrm>
          <a:off x="804803" y="1962684"/>
          <a:ext cx="3929243" cy="2292703"/>
        </p:xfrm>
        <a:graphic>
          <a:graphicData uri="http://schemas.openxmlformats.org/drawingml/2006/chart">
            <c:chart xmlns:c="http://schemas.openxmlformats.org/drawingml/2006/chart" xmlns:r="http://schemas.openxmlformats.org/officeDocument/2006/relationships" r:id="rId4"/>
          </a:graphicData>
        </a:graphic>
      </p:graphicFrame>
      <p:sp>
        <p:nvSpPr>
          <p:cNvPr id="5" name="Rectangle à coins arrondis 4"/>
          <p:cNvSpPr/>
          <p:nvPr/>
        </p:nvSpPr>
        <p:spPr>
          <a:xfrm>
            <a:off x="8234218" y="4385496"/>
            <a:ext cx="2087418" cy="2770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2AC2</a:t>
            </a:r>
            <a:endParaRPr lang="fr-FR" dirty="0">
              <a:solidFill>
                <a:schemeClr val="tx1"/>
              </a:solidFill>
            </a:endParaRPr>
          </a:p>
        </p:txBody>
      </p:sp>
      <p:sp>
        <p:nvSpPr>
          <p:cNvPr id="22" name="Rectangle à coins arrondis 21"/>
          <p:cNvSpPr/>
          <p:nvPr/>
        </p:nvSpPr>
        <p:spPr>
          <a:xfrm>
            <a:off x="1562186" y="4476173"/>
            <a:ext cx="2087418" cy="277091"/>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solidFill>
                  <a:schemeClr val="tx1"/>
                </a:solidFill>
              </a:rPr>
              <a:t>2AC1</a:t>
            </a:r>
            <a:endParaRPr lang="fr-FR" dirty="0">
              <a:solidFill>
                <a:schemeClr val="tx1"/>
              </a:solidFill>
            </a:endParaRPr>
          </a:p>
        </p:txBody>
      </p:sp>
      <p:sp>
        <p:nvSpPr>
          <p:cNvPr id="6" name="ZoneTexte 5"/>
          <p:cNvSpPr txBox="1"/>
          <p:nvPr/>
        </p:nvSpPr>
        <p:spPr>
          <a:xfrm>
            <a:off x="7333672" y="4895316"/>
            <a:ext cx="3888510"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notes sont …………………..</a:t>
            </a:r>
            <a:endParaRPr lang="fr-FR" sz="2000" dirty="0">
              <a:latin typeface="Calibri" panose="020F0502020204030204" pitchFamily="34" charset="0"/>
              <a:cs typeface="Calibri" panose="020F0502020204030204" pitchFamily="34" charset="0"/>
            </a:endParaRPr>
          </a:p>
        </p:txBody>
      </p:sp>
      <p:sp>
        <p:nvSpPr>
          <p:cNvPr id="7" name="ZoneTexte 6"/>
          <p:cNvSpPr txBox="1"/>
          <p:nvPr/>
        </p:nvSpPr>
        <p:spPr>
          <a:xfrm>
            <a:off x="935304" y="4895316"/>
            <a:ext cx="4424218"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sont …………… autour de la moyenne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5844287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9092B5-CF6C-11D5-4962-77F7D632359B}"/>
              </a:ext>
            </a:extLst>
          </p:cNvPr>
          <p:cNvSpPr>
            <a:spLocks noGrp="1"/>
          </p:cNvSpPr>
          <p:nvPr>
            <p:ph type="title"/>
          </p:nvPr>
        </p:nvSpPr>
        <p:spPr/>
        <p:txBody>
          <a:bodyPr/>
          <a:lstStyle/>
          <a:p>
            <a:r>
              <a:rPr lang="fr-FR" dirty="0"/>
              <a:t>Rappelez vous que: pour analyser les graphique on observe la répartition des valeurs du caractère autour de la moyenne.</a:t>
            </a:r>
          </a:p>
        </p:txBody>
      </p:sp>
      <p:sp>
        <p:nvSpPr>
          <p:cNvPr id="4" name="Espace réservé du contenu 3">
            <a:extLst>
              <a:ext uri="{FF2B5EF4-FFF2-40B4-BE49-F238E27FC236}">
                <a16:creationId xmlns:a16="http://schemas.microsoft.com/office/drawing/2014/main" id="{8E54B5D7-58CB-5BE1-8431-BB7A916762FA}"/>
              </a:ext>
            </a:extLst>
          </p:cNvPr>
          <p:cNvSpPr>
            <a:spLocks noGrp="1"/>
          </p:cNvSpPr>
          <p:nvPr>
            <p:ph sz="quarter" idx="11"/>
          </p:nvPr>
        </p:nvSpPr>
        <p:spPr>
          <a:xfrm>
            <a:off x="935304" y="668339"/>
            <a:ext cx="10558061" cy="287134"/>
          </a:xfrm>
        </p:spPr>
        <p:txBody>
          <a:bodyPr/>
          <a:lstStyle/>
          <a:p>
            <a:r>
              <a:rPr lang="fr-FR" dirty="0"/>
              <a:t>L’enseignant explique le choix des unités.</a:t>
            </a:r>
          </a:p>
        </p:txBody>
      </p:sp>
      <p:sp>
        <p:nvSpPr>
          <p:cNvPr id="9" name="Rectangle 8">
            <a:extLst>
              <a:ext uri="{FF2B5EF4-FFF2-40B4-BE49-F238E27FC236}">
                <a16:creationId xmlns:a16="http://schemas.microsoft.com/office/drawing/2014/main" id="{9FBEBCFD-0F73-807D-3A62-452D42C5693C}"/>
              </a:ext>
            </a:extLst>
          </p:cNvPr>
          <p:cNvSpPr/>
          <p:nvPr/>
        </p:nvSpPr>
        <p:spPr>
          <a:xfrm>
            <a:off x="579758" y="1385543"/>
            <a:ext cx="10727579" cy="3906893"/>
          </a:xfrm>
          <a:prstGeom prst="rect">
            <a:avLst/>
          </a:prstGeom>
          <a:no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8" name="Google Shape;289;p51">
            <a:extLst>
              <a:ext uri="{FF2B5EF4-FFF2-40B4-BE49-F238E27FC236}">
                <a16:creationId xmlns:a16="http://schemas.microsoft.com/office/drawing/2014/main" id="{B8A11916-8A8E-AA31-7A33-71A7226E2F84}"/>
              </a:ext>
            </a:extLst>
          </p:cNvPr>
          <p:cNvPicPr preferRelativeResize="0"/>
          <p:nvPr/>
        </p:nvPicPr>
        <p:blipFill rotWithShape="1">
          <a:blip r:embed="rId2">
            <a:alphaModFix/>
          </a:blip>
          <a:srcRect/>
          <a:stretch/>
        </p:blipFill>
        <p:spPr>
          <a:xfrm>
            <a:off x="11709400" y="505152"/>
            <a:ext cx="363525" cy="326372"/>
          </a:xfrm>
          <a:prstGeom prst="rect">
            <a:avLst/>
          </a:prstGeom>
          <a:noFill/>
          <a:ln>
            <a:noFill/>
          </a:ln>
        </p:spPr>
      </p:pic>
      <p:graphicFrame>
        <p:nvGraphicFramePr>
          <p:cNvPr id="10" name="Graphique 9"/>
          <p:cNvGraphicFramePr>
            <a:graphicFrameLocks/>
          </p:cNvGraphicFramePr>
          <p:nvPr>
            <p:extLst>
              <p:ext uri="{D42A27DB-BD31-4B8C-83A1-F6EECF244321}">
                <p14:modId xmlns:p14="http://schemas.microsoft.com/office/powerpoint/2010/main" val="1647627115"/>
              </p:ext>
            </p:extLst>
          </p:nvPr>
        </p:nvGraphicFramePr>
        <p:xfrm>
          <a:off x="6947440" y="1440961"/>
          <a:ext cx="4022436" cy="240376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1" name="Graphique 10"/>
          <p:cNvGraphicFramePr>
            <a:graphicFrameLocks/>
          </p:cNvGraphicFramePr>
          <p:nvPr>
            <p:extLst>
              <p:ext uri="{D42A27DB-BD31-4B8C-83A1-F6EECF244321}">
                <p14:modId xmlns:p14="http://schemas.microsoft.com/office/powerpoint/2010/main" val="2693943230"/>
              </p:ext>
            </p:extLst>
          </p:nvPr>
        </p:nvGraphicFramePr>
        <p:xfrm>
          <a:off x="1222124" y="1855079"/>
          <a:ext cx="3602185" cy="2264742"/>
        </p:xfrm>
        <a:graphic>
          <a:graphicData uri="http://schemas.openxmlformats.org/drawingml/2006/chart">
            <c:chart xmlns:c="http://schemas.openxmlformats.org/drawingml/2006/chart" xmlns:r="http://schemas.openxmlformats.org/officeDocument/2006/relationships" r:id="rId4"/>
          </a:graphicData>
        </a:graphic>
      </p:graphicFrame>
      <p:sp>
        <p:nvSpPr>
          <p:cNvPr id="12" name="ZoneTexte 11"/>
          <p:cNvSpPr txBox="1"/>
          <p:nvPr/>
        </p:nvSpPr>
        <p:spPr>
          <a:xfrm>
            <a:off x="7190509" y="4429505"/>
            <a:ext cx="3888510"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notes sont </a:t>
            </a:r>
            <a:r>
              <a:rPr lang="fr-MA" sz="2000" dirty="0">
                <a:solidFill>
                  <a:srgbClr val="FF0000"/>
                </a:solidFill>
                <a:latin typeface="Calibri" panose="020F0502020204030204" pitchFamily="34" charset="0"/>
                <a:cs typeface="Calibri" panose="020F0502020204030204" pitchFamily="34" charset="0"/>
              </a:rPr>
              <a:t>mal réparties autour de la moyennes </a:t>
            </a:r>
            <a:r>
              <a:rPr lang="fr-MA" sz="2000" dirty="0">
                <a:latin typeface="Calibri" panose="020F0502020204030204" pitchFamily="34" charset="0"/>
                <a:cs typeface="Calibri" panose="020F0502020204030204" pitchFamily="34" charset="0"/>
              </a:rPr>
              <a:t>(</a:t>
            </a:r>
            <a:r>
              <a:rPr lang="fr-MA" sz="2000" dirty="0">
                <a:solidFill>
                  <a:srgbClr val="FF0000"/>
                </a:solidFill>
                <a:latin typeface="Calibri" panose="020F0502020204030204" pitchFamily="34" charset="0"/>
                <a:cs typeface="Calibri" panose="020F0502020204030204" pitchFamily="34" charset="0"/>
              </a:rPr>
              <a:t>dispersées</a:t>
            </a:r>
            <a:r>
              <a:rPr lang="fr-MA" sz="2000" dirty="0">
                <a:latin typeface="Calibri" panose="020F0502020204030204" pitchFamily="34" charset="0"/>
                <a:cs typeface="Calibri" panose="020F0502020204030204" pitchFamily="34" charset="0"/>
              </a:rPr>
              <a:t>)</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789709" y="4583393"/>
            <a:ext cx="4839854"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Les notes sont</a:t>
            </a:r>
            <a:r>
              <a:rPr lang="fr-MA" sz="2000" dirty="0">
                <a:solidFill>
                  <a:srgbClr val="FF0000"/>
                </a:solidFill>
                <a:latin typeface="Calibri" panose="020F0502020204030204" pitchFamily="34" charset="0"/>
                <a:cs typeface="Calibri" panose="020F0502020204030204" pitchFamily="34" charset="0"/>
              </a:rPr>
              <a:t> concentrées </a:t>
            </a:r>
            <a:r>
              <a:rPr lang="fr-MA" sz="2000" dirty="0">
                <a:latin typeface="Calibri" panose="020F0502020204030204" pitchFamily="34" charset="0"/>
                <a:cs typeface="Calibri" panose="020F0502020204030204" pitchFamily="34" charset="0"/>
              </a:rPr>
              <a:t>autour de la moyenne</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3263240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3409BA-7DCC-47B3-ECB6-05CE4B95B653}"/>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27912044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13" name="Picture Placeholder 12" descr="A cartoon of a child and child&#10;&#10;AI-generated content may be incorrect.">
            <a:extLst>
              <a:ext uri="{FF2B5EF4-FFF2-40B4-BE49-F238E27FC236}">
                <a16:creationId xmlns:a16="http://schemas.microsoft.com/office/drawing/2014/main" id="{C4630898-4DF7-00FC-0442-466A92C3724E}"/>
              </a:ext>
            </a:extLst>
          </p:cNvPr>
          <p:cNvPicPr>
            <a:picLocks noGrp="1" noChangeAspect="1"/>
          </p:cNvPicPr>
          <p:nvPr>
            <p:ph type="pic" sz="quarter" idx="10"/>
          </p:nvPr>
        </p:nvPicPr>
        <p:blipFill>
          <a:blip r:embed="rId2">
            <a:extLst>
              <a:ext uri="{28A0092B-C50C-407E-A947-70E740481C1C}">
                <a14:useLocalDpi xmlns:a14="http://schemas.microsoft.com/office/drawing/2010/main" val="0"/>
              </a:ext>
            </a:extLst>
          </a:blip>
          <a:srcRect t="2495" b="2495"/>
          <a:stretch>
            <a:fillRect/>
          </a:stretch>
        </p:blipFill>
        <p:spPr/>
      </p:pic>
      <p:pic>
        <p:nvPicPr>
          <p:cNvPr id="9" name="Picture Placeholder 8" descr="A set of yellow measuring instruments&#10;&#10;AI-generated content may be incorrect.">
            <a:extLst>
              <a:ext uri="{FF2B5EF4-FFF2-40B4-BE49-F238E27FC236}">
                <a16:creationId xmlns:a16="http://schemas.microsoft.com/office/drawing/2014/main" id="{14F46C15-0783-6AD0-2BC9-A75E1A27D4D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344" b="344"/>
          <a:stretch>
            <a:fillRect/>
          </a:stretch>
        </p:blipFill>
        <p:spPr/>
      </p:pic>
      <p:pic>
        <p:nvPicPr>
          <p:cNvPr id="15" name="Picture Placeholder 14" descr="A screen shot of a book&#10;&#10;AI-generated content may be incorrect.">
            <a:extLst>
              <a:ext uri="{FF2B5EF4-FFF2-40B4-BE49-F238E27FC236}">
                <a16:creationId xmlns:a16="http://schemas.microsoft.com/office/drawing/2014/main" id="{A28C2C76-706D-EBCF-B7E6-DA47A0F478D3}"/>
              </a:ext>
            </a:extLst>
          </p:cNvPr>
          <p:cNvPicPr>
            <a:picLocks noGrp="1" noChangeAspect="1"/>
          </p:cNvPicPr>
          <p:nvPr>
            <p:ph type="pic" sz="quarter" idx="12"/>
          </p:nvPr>
        </p:nvPicPr>
        <p:blipFill>
          <a:blip r:embed="rId4">
            <a:extLst>
              <a:ext uri="{28A0092B-C50C-407E-A947-70E740481C1C}">
                <a14:useLocalDpi xmlns:a14="http://schemas.microsoft.com/office/drawing/2010/main" val="0"/>
              </a:ext>
            </a:extLst>
          </a:blip>
          <a:srcRect l="1416" r="1416"/>
          <a:stretch>
            <a:fillRect/>
          </a:stretch>
        </p:blipFill>
        <p:spPr/>
      </p:pic>
    </p:spTree>
    <p:extLst>
      <p:ext uri="{BB962C8B-B14F-4D97-AF65-F5344CB8AC3E}">
        <p14:creationId xmlns:p14="http://schemas.microsoft.com/office/powerpoint/2010/main" val="276918081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76670-7AF6-3112-DC34-1F8F28E6ABD5}"/>
              </a:ext>
            </a:extLst>
          </p:cNvPr>
          <p:cNvSpPr>
            <a:spLocks noGrp="1"/>
          </p:cNvSpPr>
          <p:nvPr>
            <p:ph type="title"/>
          </p:nvPr>
        </p:nvSpPr>
        <p:spPr/>
        <p:txBody>
          <a:bodyPr/>
          <a:lstStyle/>
          <a:p>
            <a:r>
              <a:rPr lang="fr-FR" sz="1400" dirty="0"/>
              <a:t>Travaillez individuellement puis discutez en binômes vos réponses. </a:t>
            </a:r>
          </a:p>
        </p:txBody>
      </p:sp>
      <p:sp>
        <p:nvSpPr>
          <p:cNvPr id="3" name="Content Placeholder 2">
            <a:extLst>
              <a:ext uri="{FF2B5EF4-FFF2-40B4-BE49-F238E27FC236}">
                <a16:creationId xmlns:a16="http://schemas.microsoft.com/office/drawing/2014/main" id="{EB5C8CCA-6F1B-2248-6F0F-5B940B576ECD}"/>
              </a:ext>
            </a:extLst>
          </p:cNvPr>
          <p:cNvSpPr>
            <a:spLocks noGrp="1"/>
          </p:cNvSpPr>
          <p:nvPr>
            <p:ph sz="quarter" idx="11"/>
          </p:nvPr>
        </p:nvSpPr>
        <p:spPr/>
        <p:txBody>
          <a:bodyPr/>
          <a:lstStyle/>
          <a:p>
            <a:r>
              <a:rPr lang="fr-FR" dirty="0"/>
              <a:t>L'enseignant accorde 2 min au travail individuel puis une minute de discussion. Il circule pour contrôler et donner des indications en cas de besoin.</a:t>
            </a:r>
          </a:p>
        </p:txBody>
      </p:sp>
      <p:sp>
        <p:nvSpPr>
          <p:cNvPr id="5" name="Text Placeholder 4">
            <a:extLst>
              <a:ext uri="{FF2B5EF4-FFF2-40B4-BE49-F238E27FC236}">
                <a16:creationId xmlns:a16="http://schemas.microsoft.com/office/drawing/2014/main" id="{B42B24A7-8E03-B0A5-EEE1-4F39731B4241}"/>
              </a:ext>
            </a:extLst>
          </p:cNvPr>
          <p:cNvSpPr>
            <a:spLocks noGrp="1"/>
          </p:cNvSpPr>
          <p:nvPr>
            <p:ph type="body" sz="quarter" idx="12"/>
          </p:nvPr>
        </p:nvSpPr>
        <p:spPr>
          <a:xfrm>
            <a:off x="5525720" y="6046282"/>
            <a:ext cx="1225550" cy="471488"/>
          </a:xfrm>
        </p:spPr>
        <p:txBody>
          <a:bodyPr/>
          <a:lstStyle/>
          <a:p>
            <a:r>
              <a:rPr lang="en-US" dirty="0"/>
              <a:t>Page:123</a:t>
            </a:r>
            <a:endParaRPr lang="fr-FR" dirty="0"/>
          </a:p>
        </p:txBody>
      </p:sp>
      <p:grpSp>
        <p:nvGrpSpPr>
          <p:cNvPr id="7" name="Groupe 6">
            <a:extLst>
              <a:ext uri="{FF2B5EF4-FFF2-40B4-BE49-F238E27FC236}">
                <a16:creationId xmlns:a16="http://schemas.microsoft.com/office/drawing/2014/main" id="{EFDF6F72-3F28-DC47-1FBC-04C5428A1B6F}"/>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EC587377-321B-159E-FD2A-15A514F91940}"/>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575A0D97-D457-5375-1C4C-269D02480697}"/>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4" name="Image 3"/>
          <p:cNvPicPr>
            <a:picLocks noChangeAspect="1"/>
          </p:cNvPicPr>
          <p:nvPr/>
        </p:nvPicPr>
        <p:blipFill>
          <a:blip r:embed="rId4"/>
          <a:stretch>
            <a:fillRect/>
          </a:stretch>
        </p:blipFill>
        <p:spPr>
          <a:xfrm>
            <a:off x="297995" y="884538"/>
            <a:ext cx="6259621" cy="4652257"/>
          </a:xfrm>
          <a:prstGeom prst="rect">
            <a:avLst/>
          </a:prstGeom>
        </p:spPr>
      </p:pic>
      <p:pic>
        <p:nvPicPr>
          <p:cNvPr id="10" name="Image 9"/>
          <p:cNvPicPr>
            <a:picLocks noChangeAspect="1"/>
          </p:cNvPicPr>
          <p:nvPr/>
        </p:nvPicPr>
        <p:blipFill>
          <a:blip r:embed="rId5"/>
          <a:stretch>
            <a:fillRect/>
          </a:stretch>
        </p:blipFill>
        <p:spPr>
          <a:xfrm>
            <a:off x="6956146" y="1716118"/>
            <a:ext cx="4308031" cy="2615737"/>
          </a:xfrm>
          <a:prstGeom prst="rect">
            <a:avLst/>
          </a:prstGeom>
        </p:spPr>
      </p:pic>
    </p:spTree>
    <p:extLst>
      <p:ext uri="{BB962C8B-B14F-4D97-AF65-F5344CB8AC3E}">
        <p14:creationId xmlns:p14="http://schemas.microsoft.com/office/powerpoint/2010/main" val="263188614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478453" y="1152306"/>
            <a:ext cx="10785724" cy="5134047"/>
          </a:xfrm>
          <a:prstGeom prst="rect">
            <a:avLst/>
          </a:prstGeom>
        </p:spPr>
      </p:pic>
      <mc:AlternateContent xmlns:mc="http://schemas.openxmlformats.org/markup-compatibility/2006" xmlns:a14="http://schemas.microsoft.com/office/drawing/2010/main">
        <mc:Choice Requires="a14">
          <p:sp>
            <p:nvSpPr>
              <p:cNvPr id="6" name="ZoneTexte 5"/>
              <p:cNvSpPr txBox="1"/>
              <p:nvPr/>
            </p:nvSpPr>
            <p:spPr>
              <a:xfrm>
                <a:off x="5043054" y="4304145"/>
                <a:ext cx="3999346"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1100" b="0" i="1" smtClean="0">
                          <a:solidFill>
                            <a:srgbClr val="FF0000"/>
                          </a:solidFill>
                          <a:latin typeface="Cambria Math" panose="02040503050406030204" pitchFamily="18" charset="0"/>
                          <a:cs typeface="Calibri" panose="020F0502020204030204" pitchFamily="34" charset="0"/>
                        </a:rPr>
                        <m:t>1</m:t>
                      </m:r>
                      <m:r>
                        <a:rPr lang="fr-MA" sz="11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×200+3×400+5×80+7×120+9×600+11×100</m:t>
                      </m:r>
                    </m:oMath>
                  </m:oMathPara>
                </a14:m>
                <a:endParaRPr lang="fr-FR" sz="1100" dirty="0">
                  <a:solidFill>
                    <a:srgbClr val="FF0000"/>
                  </a:solidFill>
                  <a:latin typeface="Calibri" panose="020F0502020204030204" pitchFamily="34" charset="0"/>
                  <a:cs typeface="Calibri" panose="020F0502020204030204" pitchFamily="34" charset="0"/>
                </a:endParaRPr>
              </a:p>
            </p:txBody>
          </p:sp>
        </mc:Choice>
        <mc:Fallback xmlns="">
          <p:sp>
            <p:nvSpPr>
              <p:cNvPr id="6" name="ZoneTexte 5"/>
              <p:cNvSpPr txBox="1">
                <a:spLocks noRot="1" noChangeAspect="1" noMove="1" noResize="1" noEditPoints="1" noAdjustHandles="1" noChangeArrowheads="1" noChangeShapeType="1" noTextEdit="1"/>
              </p:cNvSpPr>
              <p:nvPr/>
            </p:nvSpPr>
            <p:spPr>
              <a:xfrm>
                <a:off x="5043054" y="4304145"/>
                <a:ext cx="3999346" cy="261610"/>
              </a:xfrm>
              <a:prstGeom prst="rect">
                <a:avLst/>
              </a:prstGeom>
              <a:blipFill>
                <a:blip r:embed="rId5"/>
                <a:stretch>
                  <a:fillRect/>
                </a:stretch>
              </a:blipFill>
            </p:spPr>
            <p:txBody>
              <a:bodyPr/>
              <a:lstStyle/>
              <a:p>
                <a:r>
                  <a:rPr lang="fr-FR">
                    <a:noFill/>
                  </a:rPr>
                  <a:t> </a:t>
                </a:r>
              </a:p>
            </p:txBody>
          </p:sp>
        </mc:Fallback>
      </mc:AlternateContent>
      <mc:AlternateContent xmlns:mc="http://schemas.openxmlformats.org/markup-compatibility/2006" xmlns:a14="http://schemas.microsoft.com/office/drawing/2010/main">
        <mc:Choice Requires="a14">
          <p:sp>
            <p:nvSpPr>
              <p:cNvPr id="16" name="ZoneTexte 15"/>
              <p:cNvSpPr txBox="1"/>
              <p:nvPr/>
            </p:nvSpPr>
            <p:spPr>
              <a:xfrm>
                <a:off x="4955309" y="5001414"/>
                <a:ext cx="3999346" cy="261610"/>
              </a:xfrm>
              <a:prstGeom prst="rect">
                <a:avLst/>
              </a:prstGeom>
              <a:noFill/>
            </p:spPr>
            <p:txBody>
              <a:bodyPr wrap="square" rtlCol="0">
                <a:spAutoFit/>
              </a:bodyPr>
              <a:lstStyle/>
              <a:p>
                <a:pPr algn="l"/>
                <a14:m>
                  <m:oMathPara xmlns:m="http://schemas.openxmlformats.org/officeDocument/2006/math">
                    <m:oMathParaPr>
                      <m:jc m:val="centerGroup"/>
                    </m:oMathParaPr>
                    <m:oMath xmlns:m="http://schemas.openxmlformats.org/officeDocument/2006/math">
                      <m:r>
                        <a:rPr lang="fr-MA" sz="1100" b="0" i="1" smtClean="0">
                          <a:solidFill>
                            <a:srgbClr val="FF0000"/>
                          </a:solidFill>
                          <a:latin typeface="Cambria Math" panose="02040503050406030204" pitchFamily="18" charset="0"/>
                          <a:cs typeface="Calibri" panose="020F0502020204030204" pitchFamily="34" charset="0"/>
                        </a:rPr>
                        <m:t>1</m:t>
                      </m:r>
                      <m:r>
                        <a:rPr lang="fr-MA" sz="1100" b="0" i="1" smtClean="0">
                          <a:solidFill>
                            <a:srgbClr val="FF0000"/>
                          </a:solidFill>
                          <a:latin typeface="Cambria Math" panose="02040503050406030204" pitchFamily="18" charset="0"/>
                          <a:ea typeface="Cambria Math" panose="02040503050406030204" pitchFamily="18" charset="0"/>
                          <a:cs typeface="Calibri" panose="020F0502020204030204" pitchFamily="34" charset="0"/>
                        </a:rPr>
                        <m:t>×100+3×200+5×330+7×600+9×210+11×60</m:t>
                      </m:r>
                    </m:oMath>
                  </m:oMathPara>
                </a14:m>
                <a:endParaRPr lang="fr-FR" sz="1100" dirty="0">
                  <a:solidFill>
                    <a:srgbClr val="FF0000"/>
                  </a:solidFill>
                  <a:latin typeface="Calibri" panose="020F0502020204030204" pitchFamily="34" charset="0"/>
                  <a:cs typeface="Calibri" panose="020F0502020204030204" pitchFamily="34" charset="0"/>
                </a:endParaRPr>
              </a:p>
            </p:txBody>
          </p:sp>
        </mc:Choice>
        <mc:Fallback xmlns="">
          <p:sp>
            <p:nvSpPr>
              <p:cNvPr id="16" name="ZoneTexte 15"/>
              <p:cNvSpPr txBox="1">
                <a:spLocks noRot="1" noChangeAspect="1" noMove="1" noResize="1" noEditPoints="1" noAdjustHandles="1" noChangeArrowheads="1" noChangeShapeType="1" noTextEdit="1"/>
              </p:cNvSpPr>
              <p:nvPr/>
            </p:nvSpPr>
            <p:spPr>
              <a:xfrm>
                <a:off x="4955309" y="5001414"/>
                <a:ext cx="3999346" cy="261610"/>
              </a:xfrm>
              <a:prstGeom prst="rect">
                <a:avLst/>
              </a:prstGeom>
              <a:blipFill>
                <a:blip r:embed="rId6"/>
                <a:stretch>
                  <a:fillRect/>
                </a:stretch>
              </a:blipFill>
            </p:spPr>
            <p:txBody>
              <a:bodyPr/>
              <a:lstStyle/>
              <a:p>
                <a:r>
                  <a:rPr lang="fr-FR">
                    <a:noFill/>
                  </a:rPr>
                  <a:t> </a:t>
                </a:r>
              </a:p>
            </p:txBody>
          </p:sp>
        </mc:Fallback>
      </mc:AlternateContent>
      <p:sp>
        <p:nvSpPr>
          <p:cNvPr id="11" name="ZoneTexte 10"/>
          <p:cNvSpPr txBox="1"/>
          <p:nvPr/>
        </p:nvSpPr>
        <p:spPr>
          <a:xfrm>
            <a:off x="9162473" y="5606473"/>
            <a:ext cx="2336800"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Égal à 6,09</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5018930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5" name="Image 4"/>
          <p:cNvPicPr>
            <a:picLocks noChangeAspect="1"/>
          </p:cNvPicPr>
          <p:nvPr/>
        </p:nvPicPr>
        <p:blipFill>
          <a:blip r:embed="rId4"/>
          <a:stretch>
            <a:fillRect/>
          </a:stretch>
        </p:blipFill>
        <p:spPr>
          <a:xfrm>
            <a:off x="330119" y="1290665"/>
            <a:ext cx="11331993" cy="3030649"/>
          </a:xfrm>
          <a:prstGeom prst="rect">
            <a:avLst/>
          </a:prstGeom>
        </p:spPr>
      </p:pic>
      <p:sp>
        <p:nvSpPr>
          <p:cNvPr id="10" name="ZoneTexte 9"/>
          <p:cNvSpPr txBox="1"/>
          <p:nvPr/>
        </p:nvSpPr>
        <p:spPr>
          <a:xfrm>
            <a:off x="1339273" y="1627609"/>
            <a:ext cx="803563"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1500</a:t>
            </a:r>
            <a:endParaRPr lang="fr-FR" sz="2000" dirty="0">
              <a:solidFill>
                <a:srgbClr val="FF0000"/>
              </a:solidFill>
              <a:latin typeface="Calibri" panose="020F0502020204030204" pitchFamily="34" charset="0"/>
              <a:cs typeface="Calibri" panose="020F0502020204030204" pitchFamily="34" charset="0"/>
            </a:endParaRPr>
          </a:p>
        </p:txBody>
      </p:sp>
      <p:sp>
        <p:nvSpPr>
          <p:cNvPr id="14" name="ZoneTexte 13"/>
          <p:cNvSpPr txBox="1"/>
          <p:nvPr/>
        </p:nvSpPr>
        <p:spPr>
          <a:xfrm>
            <a:off x="2041236" y="1691913"/>
            <a:ext cx="655782"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750</a:t>
            </a:r>
            <a:endParaRPr lang="fr-FR" sz="2000" dirty="0">
              <a:solidFill>
                <a:srgbClr val="FF0000"/>
              </a:solidFill>
              <a:latin typeface="Calibri" panose="020F0502020204030204" pitchFamily="34" charset="0"/>
              <a:cs typeface="Calibri" panose="020F0502020204030204" pitchFamily="34" charset="0"/>
            </a:endParaRPr>
          </a:p>
        </p:txBody>
      </p:sp>
      <p:sp>
        <p:nvSpPr>
          <p:cNvPr id="15" name="ZoneTexte 14"/>
          <p:cNvSpPr txBox="1"/>
          <p:nvPr/>
        </p:nvSpPr>
        <p:spPr>
          <a:xfrm>
            <a:off x="6483927" y="2296701"/>
            <a:ext cx="77585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1230</a:t>
            </a:r>
            <a:endParaRPr lang="fr-FR" sz="2000" dirty="0">
              <a:solidFill>
                <a:srgbClr val="FF0000"/>
              </a:solidFill>
              <a:latin typeface="Calibri" panose="020F0502020204030204" pitchFamily="34" charset="0"/>
              <a:cs typeface="Calibri" panose="020F0502020204030204" pitchFamily="34" charset="0"/>
            </a:endParaRPr>
          </a:p>
        </p:txBody>
      </p:sp>
      <p:sp>
        <p:nvSpPr>
          <p:cNvPr id="17" name="ZoneTexte 16"/>
          <p:cNvSpPr txBox="1"/>
          <p:nvPr/>
        </p:nvSpPr>
        <p:spPr>
          <a:xfrm>
            <a:off x="8848436" y="1590362"/>
            <a:ext cx="757381"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800</a:t>
            </a:r>
            <a:endParaRPr lang="fr-FR" sz="2000" dirty="0">
              <a:solidFill>
                <a:srgbClr val="FF0000"/>
              </a:solidFill>
              <a:latin typeface="Calibri" panose="020F0502020204030204" pitchFamily="34" charset="0"/>
              <a:cs typeface="Calibri" panose="020F0502020204030204" pitchFamily="34" charset="0"/>
            </a:endParaRPr>
          </a:p>
        </p:txBody>
      </p:sp>
      <p:sp>
        <p:nvSpPr>
          <p:cNvPr id="23" name="ZoneTexte 22"/>
          <p:cNvSpPr txBox="1"/>
          <p:nvPr/>
        </p:nvSpPr>
        <p:spPr>
          <a:xfrm>
            <a:off x="9605817" y="1819564"/>
            <a:ext cx="52647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6</a:t>
            </a:r>
            <a:endParaRPr lang="fr-FR" sz="2000" dirty="0">
              <a:solidFill>
                <a:srgbClr val="FF0000"/>
              </a:solidFill>
              <a:latin typeface="Calibri" panose="020F0502020204030204" pitchFamily="34" charset="0"/>
              <a:cs typeface="Calibri" panose="020F0502020204030204" pitchFamily="34" charset="0"/>
            </a:endParaRPr>
          </a:p>
        </p:txBody>
      </p:sp>
      <p:sp>
        <p:nvSpPr>
          <p:cNvPr id="26" name="ZoneTexte 25"/>
          <p:cNvSpPr txBox="1"/>
          <p:nvPr/>
        </p:nvSpPr>
        <p:spPr>
          <a:xfrm>
            <a:off x="10892060" y="1776598"/>
            <a:ext cx="52647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8</a:t>
            </a:r>
            <a:endParaRPr lang="fr-FR" sz="2000" dirty="0">
              <a:solidFill>
                <a:srgbClr val="FF0000"/>
              </a:solidFill>
              <a:latin typeface="Calibri" panose="020F0502020204030204" pitchFamily="34" charset="0"/>
              <a:cs typeface="Calibri" panose="020F0502020204030204" pitchFamily="34" charset="0"/>
            </a:endParaRPr>
          </a:p>
        </p:txBody>
      </p:sp>
      <p:sp>
        <p:nvSpPr>
          <p:cNvPr id="27" name="ZoneTexte 26"/>
          <p:cNvSpPr txBox="1"/>
          <p:nvPr/>
        </p:nvSpPr>
        <p:spPr>
          <a:xfrm>
            <a:off x="8709888" y="2313472"/>
            <a:ext cx="52647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6</a:t>
            </a:r>
            <a:endParaRPr lang="fr-FR" sz="2000" dirty="0">
              <a:solidFill>
                <a:srgbClr val="FF0000"/>
              </a:solidFill>
              <a:latin typeface="Calibri" panose="020F0502020204030204" pitchFamily="34" charset="0"/>
              <a:cs typeface="Calibri" panose="020F0502020204030204" pitchFamily="34" charset="0"/>
            </a:endParaRPr>
          </a:p>
        </p:txBody>
      </p:sp>
      <p:sp>
        <p:nvSpPr>
          <p:cNvPr id="28" name="ZoneTexte 27"/>
          <p:cNvSpPr txBox="1"/>
          <p:nvPr/>
        </p:nvSpPr>
        <p:spPr>
          <a:xfrm>
            <a:off x="9869054" y="2296701"/>
            <a:ext cx="526474"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8</a:t>
            </a:r>
            <a:endParaRPr lang="fr-FR" sz="2000" dirty="0">
              <a:solidFill>
                <a:srgbClr val="FF0000"/>
              </a:solidFill>
              <a:latin typeface="Calibri" panose="020F0502020204030204" pitchFamily="34" charset="0"/>
              <a:cs typeface="Calibri" panose="020F0502020204030204" pitchFamily="34" charset="0"/>
            </a:endParaRPr>
          </a:p>
        </p:txBody>
      </p:sp>
      <p:sp>
        <p:nvSpPr>
          <p:cNvPr id="29" name="ZoneTexte 28"/>
          <p:cNvSpPr txBox="1"/>
          <p:nvPr/>
        </p:nvSpPr>
        <p:spPr>
          <a:xfrm>
            <a:off x="7176654" y="3302737"/>
            <a:ext cx="72043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7,1</a:t>
            </a:r>
            <a:endParaRPr lang="fr-FR" sz="2000" dirty="0">
              <a:solidFill>
                <a:srgbClr val="FF0000"/>
              </a:solidFill>
              <a:latin typeface="Calibri" panose="020F0502020204030204" pitchFamily="34" charset="0"/>
              <a:cs typeface="Calibri" panose="020F0502020204030204" pitchFamily="34" charset="0"/>
            </a:endParaRPr>
          </a:p>
        </p:txBody>
      </p:sp>
      <p:sp>
        <p:nvSpPr>
          <p:cNvPr id="30" name="ZoneTexte 29"/>
          <p:cNvSpPr txBox="1"/>
          <p:nvPr/>
        </p:nvSpPr>
        <p:spPr>
          <a:xfrm>
            <a:off x="2142836" y="3551184"/>
            <a:ext cx="720437"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7,1</a:t>
            </a:r>
            <a:endParaRPr lang="fr-FR" sz="2000" dirty="0">
              <a:solidFill>
                <a:srgbClr val="FF0000"/>
              </a:solidFill>
              <a:latin typeface="Calibri" panose="020F0502020204030204" pitchFamily="34" charset="0"/>
              <a:cs typeface="Calibri" panose="020F0502020204030204" pitchFamily="34" charset="0"/>
            </a:endParaRPr>
          </a:p>
        </p:txBody>
      </p:sp>
      <p:sp>
        <p:nvSpPr>
          <p:cNvPr id="31" name="ZoneTexte 30"/>
          <p:cNvSpPr txBox="1"/>
          <p:nvPr/>
        </p:nvSpPr>
        <p:spPr>
          <a:xfrm>
            <a:off x="5735782" y="4017818"/>
            <a:ext cx="748145"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5,8</a:t>
            </a:r>
            <a:endParaRPr lang="fr-FR" sz="2000" dirty="0">
              <a:solidFill>
                <a:srgbClr val="FF0000"/>
              </a:solidFill>
              <a:latin typeface="Calibri" panose="020F0502020204030204" pitchFamily="34" charset="0"/>
              <a:cs typeface="Calibri" panose="020F0502020204030204" pitchFamily="34" charset="0"/>
            </a:endParaRPr>
          </a:p>
        </p:txBody>
      </p:sp>
      <p:sp>
        <p:nvSpPr>
          <p:cNvPr id="32" name="ZoneTexte 31"/>
          <p:cNvSpPr txBox="1"/>
          <p:nvPr/>
        </p:nvSpPr>
        <p:spPr>
          <a:xfrm>
            <a:off x="9665855" y="3959718"/>
            <a:ext cx="748145" cy="400110"/>
          </a:xfrm>
          <a:prstGeom prst="rect">
            <a:avLst/>
          </a:prstGeom>
          <a:noFill/>
        </p:spPr>
        <p:txBody>
          <a:bodyPr wrap="square" rtlCol="0">
            <a:spAutoFit/>
          </a:bodyPr>
          <a:lstStyle/>
          <a:p>
            <a:pPr algn="l"/>
            <a:r>
              <a:rPr lang="fr-MA" sz="2000" dirty="0">
                <a:solidFill>
                  <a:srgbClr val="FF0000"/>
                </a:solidFill>
                <a:latin typeface="Calibri" panose="020F0502020204030204" pitchFamily="34" charset="0"/>
                <a:cs typeface="Calibri" panose="020F0502020204030204" pitchFamily="34" charset="0"/>
              </a:rPr>
              <a:t>5,8</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2272034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2CEDDD-76AE-D7E1-44B5-7337A46F5BA0}"/>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5FA4B570-872A-5BD3-9D35-EF24EAA7BF15}"/>
              </a:ext>
            </a:extLst>
          </p:cNvPr>
          <p:cNvSpPr>
            <a:spLocks noGrp="1"/>
          </p:cNvSpPr>
          <p:nvPr>
            <p:ph type="title"/>
          </p:nvPr>
        </p:nvSpPr>
        <p:spPr/>
        <p:txBody>
          <a:bodyPr/>
          <a:lstStyle/>
          <a:p>
            <a:r>
              <a:rPr lang="fr-FR" dirty="0"/>
              <a:t>Prenez la correction sur vos livrets.</a:t>
            </a:r>
          </a:p>
        </p:txBody>
      </p:sp>
      <p:sp>
        <p:nvSpPr>
          <p:cNvPr id="4" name="Espace réservé du contenu 3">
            <a:extLst>
              <a:ext uri="{FF2B5EF4-FFF2-40B4-BE49-F238E27FC236}">
                <a16:creationId xmlns:a16="http://schemas.microsoft.com/office/drawing/2014/main" id="{13CA1C34-7F99-5799-2B19-301F16BE4F76}"/>
              </a:ext>
            </a:extLst>
          </p:cNvPr>
          <p:cNvSpPr>
            <a:spLocks noGrp="1"/>
          </p:cNvSpPr>
          <p:nvPr>
            <p:ph sz="quarter" idx="11"/>
          </p:nvPr>
        </p:nvSpPr>
        <p:spPr/>
        <p:txBody>
          <a:bodyPr/>
          <a:lstStyle/>
          <a:p>
            <a:r>
              <a:rPr lang="fr-FR" dirty="0">
                <a:solidFill>
                  <a:schemeClr val="bg1">
                    <a:lumMod val="65000"/>
                  </a:schemeClr>
                </a:solidFill>
              </a:rPr>
              <a:t>L’enseignant circule entre les rangs et contrôle les livrets.</a:t>
            </a:r>
          </a:p>
        </p:txBody>
      </p:sp>
      <p:grpSp>
        <p:nvGrpSpPr>
          <p:cNvPr id="7" name="Groupe 6">
            <a:extLst>
              <a:ext uri="{FF2B5EF4-FFF2-40B4-BE49-F238E27FC236}">
                <a16:creationId xmlns:a16="http://schemas.microsoft.com/office/drawing/2014/main" id="{7BB3CCF7-B9F6-F1D2-F9B4-1A9E3F2BAD9E}"/>
              </a:ext>
            </a:extLst>
          </p:cNvPr>
          <p:cNvGrpSpPr/>
          <p:nvPr/>
        </p:nvGrpSpPr>
        <p:grpSpPr>
          <a:xfrm>
            <a:off x="10633247" y="187919"/>
            <a:ext cx="630930" cy="588164"/>
            <a:chOff x="582302" y="4457015"/>
            <a:chExt cx="630930" cy="588164"/>
          </a:xfrm>
        </p:grpSpPr>
        <p:pic>
          <p:nvPicPr>
            <p:cNvPr id="8" name="Picture 7">
              <a:extLst>
                <a:ext uri="{FF2B5EF4-FFF2-40B4-BE49-F238E27FC236}">
                  <a16:creationId xmlns:a16="http://schemas.microsoft.com/office/drawing/2014/main" id="{A8E0EDB3-5752-9B72-F9FB-A8D0057A2EF9}"/>
                </a:ext>
              </a:extLst>
            </p:cNvPr>
            <p:cNvPicPr>
              <a:picLocks noChangeAspect="1"/>
            </p:cNvPicPr>
            <p:nvPr/>
          </p:nvPicPr>
          <p:blipFill>
            <a:blip r:embed="rId2" cstate="print">
              <a:clrChange>
                <a:clrFrom>
                  <a:srgbClr val="F8F8F8"/>
                </a:clrFrom>
                <a:clrTo>
                  <a:srgbClr val="F8F8F8">
                    <a:alpha val="0"/>
                  </a:srgbClr>
                </a:clrTo>
              </a:clrChange>
              <a:extLst>
                <a:ext uri="{28A0092B-C50C-407E-A947-70E740481C1C}">
                  <a14:useLocalDpi xmlns:a14="http://schemas.microsoft.com/office/drawing/2010/main" val="0"/>
                </a:ext>
              </a:extLst>
            </a:blip>
            <a:srcRect l="11664" t="23325" r="25923" b="30055"/>
            <a:stretch>
              <a:fillRect/>
            </a:stretch>
          </p:blipFill>
          <p:spPr>
            <a:xfrm>
              <a:off x="582302" y="4573906"/>
              <a:ext cx="630930" cy="471273"/>
            </a:xfrm>
            <a:prstGeom prst="rect">
              <a:avLst/>
            </a:prstGeom>
            <a:ln w="19050">
              <a:noFill/>
            </a:ln>
          </p:spPr>
        </p:pic>
        <p:pic>
          <p:nvPicPr>
            <p:cNvPr id="9" name="Picture 7">
              <a:extLst>
                <a:ext uri="{FF2B5EF4-FFF2-40B4-BE49-F238E27FC236}">
                  <a16:creationId xmlns:a16="http://schemas.microsoft.com/office/drawing/2014/main" id="{E761F61E-26C7-2381-5AD1-D035191A4A1B}"/>
                </a:ext>
              </a:extLst>
            </p:cNvPr>
            <p:cNvPicPr>
              <a:picLocks noChangeAspect="1"/>
            </p:cNvPicPr>
            <p:nvPr/>
          </p:nvPicPr>
          <p:blipFill>
            <a:blip r:embed="rId3" cstate="print">
              <a:clrChange>
                <a:clrFrom>
                  <a:srgbClr val="F8F8F8"/>
                </a:clrFrom>
                <a:clrTo>
                  <a:srgbClr val="F8F8F8">
                    <a:alpha val="0"/>
                  </a:srgbClr>
                </a:clrTo>
              </a:clrChange>
              <a:extLst>
                <a:ext uri="{28A0092B-C50C-407E-A947-70E740481C1C}">
                  <a14:useLocalDpi xmlns:a14="http://schemas.microsoft.com/office/drawing/2010/main" val="0"/>
                </a:ext>
              </a:extLst>
            </a:blip>
            <a:srcRect l="74744" t="23325" r="10688" b="30055"/>
            <a:stretch>
              <a:fillRect/>
            </a:stretch>
          </p:blipFill>
          <p:spPr>
            <a:xfrm rot="1461832">
              <a:off x="758368" y="4457015"/>
              <a:ext cx="147273" cy="471273"/>
            </a:xfrm>
            <a:prstGeom prst="rect">
              <a:avLst/>
            </a:prstGeom>
            <a:ln w="19050">
              <a:noFill/>
            </a:ln>
          </p:spPr>
        </p:pic>
      </p:grpSp>
      <p:pic>
        <p:nvPicPr>
          <p:cNvPr id="3" name="Image 2"/>
          <p:cNvPicPr>
            <a:picLocks noChangeAspect="1"/>
          </p:cNvPicPr>
          <p:nvPr/>
        </p:nvPicPr>
        <p:blipFill>
          <a:blip r:embed="rId4"/>
          <a:stretch>
            <a:fillRect/>
          </a:stretch>
        </p:blipFill>
        <p:spPr>
          <a:xfrm>
            <a:off x="664027" y="2011825"/>
            <a:ext cx="10920471" cy="3123593"/>
          </a:xfrm>
          <a:prstGeom prst="rect">
            <a:avLst/>
          </a:prstGeom>
        </p:spPr>
      </p:pic>
      <p:sp>
        <p:nvSpPr>
          <p:cNvPr id="6" name="ZoneTexte 5"/>
          <p:cNvSpPr txBox="1"/>
          <p:nvPr/>
        </p:nvSpPr>
        <p:spPr>
          <a:xfrm>
            <a:off x="935304" y="4618181"/>
            <a:ext cx="10372033" cy="400110"/>
          </a:xfrm>
          <a:prstGeom prst="rect">
            <a:avLst/>
          </a:prstGeom>
          <a:noFill/>
        </p:spPr>
        <p:txBody>
          <a:bodyPr wrap="square" rtlCol="0">
            <a:spAutoFit/>
          </a:bodyPr>
          <a:lstStyle/>
          <a:p>
            <a:pPr algn="ctr"/>
            <a:r>
              <a:rPr lang="fr-MA" sz="2000" dirty="0">
                <a:solidFill>
                  <a:srgbClr val="FF0000"/>
                </a:solidFill>
                <a:latin typeface="Calibri" panose="020F0502020204030204" pitchFamily="34" charset="0"/>
                <a:cs typeface="Calibri" panose="020F0502020204030204" pitchFamily="34" charset="0"/>
              </a:rPr>
              <a:t>Les prix sont mieux repartis dans l’association B que dans l’association  A</a:t>
            </a:r>
            <a:endParaRPr lang="fr-FR" sz="2000"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183094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915EDF-9F2E-4806-BDF5-4E27FF2B3058}"/>
              </a:ext>
            </a:extLst>
          </p:cNvPr>
          <p:cNvSpPr>
            <a:spLocks noGrp="1"/>
          </p:cNvSpPr>
          <p:nvPr>
            <p:ph type="body" sz="quarter" idx="10"/>
          </p:nvPr>
        </p:nvSpPr>
        <p:spPr/>
        <p:txBody>
          <a:bodyPr>
            <a:normAutofit fontScale="92500" lnSpcReduction="20000"/>
          </a:bodyPr>
          <a:lstStyle/>
          <a:p>
            <a:r>
              <a:rPr lang="en-US" dirty="0"/>
              <a:t>7 min</a:t>
            </a:r>
            <a:endParaRPr lang="fr-FR" dirty="0"/>
          </a:p>
        </p:txBody>
      </p:sp>
    </p:spTree>
    <p:extLst>
      <p:ext uri="{BB962C8B-B14F-4D97-AF65-F5344CB8AC3E}">
        <p14:creationId xmlns:p14="http://schemas.microsoft.com/office/powerpoint/2010/main" val="39216336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ED51A-7629-BA79-27C9-0C95BD6D388F}"/>
              </a:ext>
            </a:extLst>
          </p:cNvPr>
          <p:cNvSpPr>
            <a:spLocks noGrp="1"/>
          </p:cNvSpPr>
          <p:nvPr>
            <p:ph type="title"/>
          </p:nvPr>
        </p:nvSpPr>
        <p:spPr/>
        <p:txBody>
          <a:bodyPr/>
          <a:lstStyle/>
          <a:p>
            <a:r>
              <a:rPr lang="fr-FR" dirty="0">
                <a:latin typeface="Calibri" panose="020F0502020204030204"/>
              </a:rPr>
              <a:t>Prenez votre livret et votre crayon, puis répondez individuellement aux exercices. Vous avez 10 min</a:t>
            </a:r>
            <a:endParaRPr lang="fr-FR" dirty="0"/>
          </a:p>
        </p:txBody>
      </p:sp>
      <p:sp>
        <p:nvSpPr>
          <p:cNvPr id="3" name="Content Placeholder 2">
            <a:extLst>
              <a:ext uri="{FF2B5EF4-FFF2-40B4-BE49-F238E27FC236}">
                <a16:creationId xmlns:a16="http://schemas.microsoft.com/office/drawing/2014/main" id="{851E842B-82E6-0B07-32A8-B667ABE3410F}"/>
              </a:ext>
            </a:extLst>
          </p:cNvPr>
          <p:cNvSpPr>
            <a:spLocks noGrp="1"/>
          </p:cNvSpPr>
          <p:nvPr>
            <p:ph sz="quarter" idx="11"/>
          </p:nvPr>
        </p:nvSpPr>
        <p:spPr/>
        <p:txBody>
          <a:bodyPr/>
          <a:lstStyle/>
          <a:p>
            <a:r>
              <a:rPr lang="fr-FR" dirty="0"/>
              <a:t>L’enseignant vérifie les productions des élèves, donne une aide individuelle en cas de difficulté et oriente les élèves ayant terminé vers le défi.</a:t>
            </a:r>
          </a:p>
        </p:txBody>
      </p:sp>
      <p:sp>
        <p:nvSpPr>
          <p:cNvPr id="5" name="Text Placeholder 4">
            <a:extLst>
              <a:ext uri="{FF2B5EF4-FFF2-40B4-BE49-F238E27FC236}">
                <a16:creationId xmlns:a16="http://schemas.microsoft.com/office/drawing/2014/main" id="{2127A3CD-6572-6BF7-DB44-4FCF2FFC0FA5}"/>
              </a:ext>
            </a:extLst>
          </p:cNvPr>
          <p:cNvSpPr>
            <a:spLocks noGrp="1"/>
          </p:cNvSpPr>
          <p:nvPr>
            <p:ph type="body" sz="quarter" idx="12"/>
          </p:nvPr>
        </p:nvSpPr>
        <p:spPr/>
        <p:txBody>
          <a:bodyPr/>
          <a:lstStyle/>
          <a:p>
            <a:r>
              <a:rPr lang="en-US" dirty="0"/>
              <a:t>Page:123</a:t>
            </a:r>
            <a:endParaRPr lang="fr-FR" dirty="0"/>
          </a:p>
        </p:txBody>
      </p:sp>
      <p:pic>
        <p:nvPicPr>
          <p:cNvPr id="4" name="Image 3"/>
          <p:cNvPicPr>
            <a:picLocks noChangeAspect="1"/>
          </p:cNvPicPr>
          <p:nvPr/>
        </p:nvPicPr>
        <p:blipFill>
          <a:blip r:embed="rId2"/>
          <a:stretch>
            <a:fillRect/>
          </a:stretch>
        </p:blipFill>
        <p:spPr>
          <a:xfrm>
            <a:off x="1083085" y="2392131"/>
            <a:ext cx="10379839" cy="2669395"/>
          </a:xfrm>
          <a:prstGeom prst="rect">
            <a:avLst/>
          </a:prstGeom>
        </p:spPr>
      </p:pic>
    </p:spTree>
    <p:extLst>
      <p:ext uri="{BB962C8B-B14F-4D97-AF65-F5344CB8AC3E}">
        <p14:creationId xmlns:p14="http://schemas.microsoft.com/office/powerpoint/2010/main" val="19466346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8F702D-E31E-41F6-A9F2-0110C6999E93}"/>
              </a:ext>
            </a:extLst>
          </p:cNvPr>
          <p:cNvSpPr>
            <a:spLocks noGrp="1"/>
          </p:cNvSpPr>
          <p:nvPr>
            <p:ph type="title"/>
          </p:nvPr>
        </p:nvSpPr>
        <p:spPr/>
        <p:txBody>
          <a:bodyPr/>
          <a:lstStyle/>
          <a:p>
            <a:r>
              <a:rPr lang="fr-FR" dirty="0"/>
              <a:t>Le temps est terminé. Voyons ensemble la solution des exercices.</a:t>
            </a:r>
          </a:p>
        </p:txBody>
      </p:sp>
      <p:sp>
        <p:nvSpPr>
          <p:cNvPr id="4" name="Espace réservé du contenu 3">
            <a:extLst>
              <a:ext uri="{FF2B5EF4-FFF2-40B4-BE49-F238E27FC236}">
                <a16:creationId xmlns:a16="http://schemas.microsoft.com/office/drawing/2014/main" id="{2BCE28B2-1622-6E99-568F-1EFFB62345DF}"/>
              </a:ext>
            </a:extLst>
          </p:cNvPr>
          <p:cNvSpPr>
            <a:spLocks noGrp="1"/>
          </p:cNvSpPr>
          <p:nvPr>
            <p:ph sz="quarter" idx="11"/>
          </p:nvPr>
        </p:nvSpPr>
        <p:spPr/>
        <p:txBody>
          <a:bodyPr/>
          <a:lstStyle/>
          <a:p>
            <a:r>
              <a:rPr lang="fr-FR" dirty="0"/>
              <a:t>L’enseignant accorde 5 min pour donner l’occasion aux élèves de présenter leurs productions et corrige au tableau.</a:t>
            </a:r>
          </a:p>
        </p:txBody>
      </p:sp>
      <p:sp>
        <p:nvSpPr>
          <p:cNvPr id="6" name="Rectangle 5">
            <a:extLst>
              <a:ext uri="{FF2B5EF4-FFF2-40B4-BE49-F238E27FC236}">
                <a16:creationId xmlns:a16="http://schemas.microsoft.com/office/drawing/2014/main" id="{52E72CE3-C657-21C6-3C34-9BEB31750C24}"/>
              </a:ext>
            </a:extLst>
          </p:cNvPr>
          <p:cNvSpPr/>
          <p:nvPr/>
        </p:nvSpPr>
        <p:spPr>
          <a:xfrm>
            <a:off x="4663973" y="1864949"/>
            <a:ext cx="3054554" cy="707886"/>
          </a:xfrm>
          <a:prstGeom prst="rect">
            <a:avLst/>
          </a:prstGeom>
        </p:spPr>
        <p:txBody>
          <a:bodyPr wrap="none">
            <a:spAutoFit/>
          </a:bodyPr>
          <a:lstStyle/>
          <a:p>
            <a:r>
              <a:rPr lang="fr-FR" sz="4000" b="1" dirty="0"/>
              <a:t>Temps Écoulé</a:t>
            </a:r>
          </a:p>
        </p:txBody>
      </p:sp>
      <p:pic>
        <p:nvPicPr>
          <p:cNvPr id="7" name="Picture 3">
            <a:extLst>
              <a:ext uri="{FF2B5EF4-FFF2-40B4-BE49-F238E27FC236}">
                <a16:creationId xmlns:a16="http://schemas.microsoft.com/office/drawing/2014/main" id="{E7F5F7DD-76DF-C28B-AB8E-C5D7DAFA8309}"/>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foregroundMark x1="36816" y1="80957" x2="61621" y2="80371"/>
                        <a14:foregroundMark x1="54980" y1="81543" x2="67188" y2="81152"/>
                        <a14:foregroundMark x1="85938" y1="78711" x2="85938" y2="78711"/>
                        <a14:foregroundMark x1="42676" y1="82910" x2="46387" y2="82910"/>
                        <a14:foregroundMark x1="45996" y1="29980" x2="49707" y2="71387"/>
                        <a14:foregroundMark x1="50879" y1="45117" x2="58203" y2="38379"/>
                        <a14:foregroundMark x1="49902" y1="50000" x2="50977" y2="56348"/>
                        <a14:foregroundMark x1="55371" y1="26660" x2="62109" y2="33008"/>
                        <a14:backgroundMark x1="36621" y1="81348" x2="66699" y2="80859"/>
                      </a14:backgroundRemoval>
                    </a14:imgEffect>
                  </a14:imgLayer>
                </a14:imgProps>
              </a:ext>
              <a:ext uri="{28A0092B-C50C-407E-A947-70E740481C1C}">
                <a14:useLocalDpi xmlns:a14="http://schemas.microsoft.com/office/drawing/2010/main" val="0"/>
              </a:ext>
            </a:extLst>
          </a:blip>
          <a:srcRect l="10491" t="15401" r="10044" b="20983"/>
          <a:stretch/>
        </p:blipFill>
        <p:spPr>
          <a:xfrm>
            <a:off x="4495800" y="2989489"/>
            <a:ext cx="3390900" cy="2714625"/>
          </a:xfrm>
          <a:prstGeom prst="rect">
            <a:avLst/>
          </a:prstGeom>
        </p:spPr>
      </p:pic>
    </p:spTree>
    <p:extLst>
      <p:ext uri="{BB962C8B-B14F-4D97-AF65-F5344CB8AC3E}">
        <p14:creationId xmlns:p14="http://schemas.microsoft.com/office/powerpoint/2010/main" val="101379913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8B1F65-01C9-1E82-3B29-C068CFA644D2}"/>
              </a:ext>
            </a:extLst>
          </p:cNvPr>
          <p:cNvSpPr>
            <a:spLocks noGrp="1"/>
          </p:cNvSpPr>
          <p:nvPr>
            <p:ph type="body" sz="quarter" idx="10"/>
          </p:nvPr>
        </p:nvSpPr>
        <p:spPr/>
        <p:txBody>
          <a:bodyPr>
            <a:normAutofit fontScale="92500" lnSpcReduction="20000"/>
          </a:bodyPr>
          <a:lstStyle/>
          <a:p>
            <a:endParaRPr lang="fr-FR"/>
          </a:p>
        </p:txBody>
      </p:sp>
    </p:spTree>
    <p:extLst>
      <p:ext uri="{BB962C8B-B14F-4D97-AF65-F5344CB8AC3E}">
        <p14:creationId xmlns:p14="http://schemas.microsoft.com/office/powerpoint/2010/main" val="389595180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E7A4F21-B259-EC76-81CE-7DE57DB98EE0}"/>
              </a:ext>
            </a:extLst>
          </p:cNvPr>
          <p:cNvSpPr>
            <a:spLocks noGrp="1"/>
          </p:cNvSpPr>
          <p:nvPr>
            <p:ph type="title"/>
          </p:nvPr>
        </p:nvSpPr>
        <p:spPr/>
        <p:txBody>
          <a:bodyPr/>
          <a:lstStyle/>
          <a:p>
            <a:r>
              <a:rPr lang="fr-FR" dirty="0"/>
              <a:t>Qui peut me dire ce que nous avons appris aujourd’hui? </a:t>
            </a:r>
          </a:p>
        </p:txBody>
      </p:sp>
      <p:pic>
        <p:nvPicPr>
          <p:cNvPr id="6" name="Content Placeholder 5" descr="A cartoon character leaning on a question mark&#10;&#10;AI-generated content may be incorrect.">
            <a:extLst>
              <a:ext uri="{FF2B5EF4-FFF2-40B4-BE49-F238E27FC236}">
                <a16:creationId xmlns:a16="http://schemas.microsoft.com/office/drawing/2014/main" id="{6AD1D3F8-1CDC-7248-5FEC-0D554A729A16}"/>
              </a:ext>
            </a:extLst>
          </p:cNvPr>
          <p:cNvPicPr>
            <a:picLocks noGrp="1" noChangeAspect="1"/>
          </p:cNvPicPr>
          <p:nvPr>
            <p:ph sz="quarter" idx="10"/>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3659079" y="1620151"/>
            <a:ext cx="4245769" cy="4245769"/>
          </a:xfrm>
        </p:spPr>
      </p:pic>
      <p:sp>
        <p:nvSpPr>
          <p:cNvPr id="5" name="Espace réservé du contenu 3">
            <a:extLst>
              <a:ext uri="{FF2B5EF4-FFF2-40B4-BE49-F238E27FC236}">
                <a16:creationId xmlns:a16="http://schemas.microsoft.com/office/drawing/2014/main" id="{69F4C205-12FE-CEDD-318F-09E78E64FF1F}"/>
              </a:ext>
            </a:extLst>
          </p:cNvPr>
          <p:cNvSpPr>
            <a:spLocks noGrp="1"/>
          </p:cNvSpPr>
          <p:nvPr>
            <p:ph sz="quarter" idx="11"/>
          </p:nvPr>
        </p:nvSpPr>
        <p:spPr/>
        <p:txBody>
          <a:bodyPr/>
          <a:lstStyle/>
          <a:p>
            <a:r>
              <a:rPr lang="fr-FR" dirty="0"/>
              <a:t>L’enseignant encourage les à exprimer ce qu’ils ont appris avec leurs propres mots</a:t>
            </a:r>
          </a:p>
        </p:txBody>
      </p:sp>
    </p:spTree>
    <p:extLst>
      <p:ext uri="{BB962C8B-B14F-4D97-AF65-F5344CB8AC3E}">
        <p14:creationId xmlns:p14="http://schemas.microsoft.com/office/powerpoint/2010/main" val="89221806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190B16-579C-FAA2-EB79-8D627E3241DB}"/>
              </a:ext>
            </a:extLst>
          </p:cNvPr>
          <p:cNvSpPr>
            <a:spLocks noGrp="1"/>
          </p:cNvSpPr>
          <p:nvPr>
            <p:ph type="title"/>
          </p:nvPr>
        </p:nvSpPr>
        <p:spPr>
          <a:xfrm>
            <a:off x="830417" y="195733"/>
            <a:ext cx="10277091" cy="635536"/>
          </a:xfrm>
        </p:spPr>
        <p:txBody>
          <a:bodyPr/>
          <a:lstStyle/>
          <a:p>
            <a:r>
              <a:rPr lang="fr-FR" sz="1400" dirty="0"/>
              <a:t>Dans cette séance nous avons appris comment comparer la répartition des valeurs d’un caractère on utilisant la moyenne; la médiane et le graphe:</a:t>
            </a:r>
          </a:p>
        </p:txBody>
      </p:sp>
      <p:pic>
        <p:nvPicPr>
          <p:cNvPr id="3" name="Image 8">
            <a:extLst>
              <a:ext uri="{FF2B5EF4-FFF2-40B4-BE49-F238E27FC236}">
                <a16:creationId xmlns:a16="http://schemas.microsoft.com/office/drawing/2014/main" id="{3696F571-E77A-2B69-0A3B-0C63C6C8AE98}"/>
              </a:ext>
            </a:extLst>
          </p:cNvPr>
          <p:cNvPicPr>
            <a:picLocks noChangeAspect="1"/>
          </p:cNvPicPr>
          <p:nvPr/>
        </p:nvPicPr>
        <p:blipFill>
          <a:blip r:embed="rId2"/>
          <a:stretch>
            <a:fillRect/>
          </a:stretch>
        </p:blipFill>
        <p:spPr>
          <a:xfrm>
            <a:off x="11645716" y="505406"/>
            <a:ext cx="325863" cy="325863"/>
          </a:xfrm>
          <a:prstGeom prst="rect">
            <a:avLst/>
          </a:prstGeom>
        </p:spPr>
      </p:pic>
      <p:sp>
        <p:nvSpPr>
          <p:cNvPr id="12" name="Espace réservé du contenu 3">
            <a:extLst>
              <a:ext uri="{FF2B5EF4-FFF2-40B4-BE49-F238E27FC236}">
                <a16:creationId xmlns:a16="http://schemas.microsoft.com/office/drawing/2014/main" id="{3A1B7982-BEB1-2B9F-D93A-EEFBE215EBA3}"/>
              </a:ext>
            </a:extLst>
          </p:cNvPr>
          <p:cNvSpPr>
            <a:spLocks noGrp="1"/>
          </p:cNvSpPr>
          <p:nvPr>
            <p:ph sz="quarter" idx="11"/>
          </p:nvPr>
        </p:nvSpPr>
        <p:spPr>
          <a:xfrm>
            <a:off x="1099137" y="714834"/>
            <a:ext cx="10277475" cy="268287"/>
          </a:xfrm>
        </p:spPr>
        <p:txBody>
          <a:bodyPr/>
          <a:lstStyle/>
          <a:p>
            <a:r>
              <a:rPr lang="fr-FR" dirty="0"/>
              <a:t>L’enseignant donne un rappel de la séance.</a:t>
            </a:r>
          </a:p>
        </p:txBody>
      </p:sp>
      <p:sp>
        <p:nvSpPr>
          <p:cNvPr id="6" name="Rectangle à coins arrondis 5"/>
          <p:cNvSpPr/>
          <p:nvPr/>
        </p:nvSpPr>
        <p:spPr>
          <a:xfrm>
            <a:off x="830417" y="1536409"/>
            <a:ext cx="8220364" cy="39716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MA" dirty="0"/>
              <a:t>Si deux séries statistiques ont des moyennes égales </a:t>
            </a:r>
            <a:endParaRPr lang="fr-FR" dirty="0"/>
          </a:p>
        </p:txBody>
      </p:sp>
      <p:sp>
        <p:nvSpPr>
          <p:cNvPr id="13" name="ZoneTexte 12"/>
          <p:cNvSpPr txBox="1"/>
          <p:nvPr/>
        </p:nvSpPr>
        <p:spPr>
          <a:xfrm>
            <a:off x="830417" y="3077227"/>
            <a:ext cx="9762827" cy="400110"/>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On compare leurs médianes à fin de déterminer quelle série a une médiane la plus petite  </a:t>
            </a:r>
            <a:endParaRPr lang="fr-FR" sz="2000" dirty="0">
              <a:latin typeface="Calibri" panose="020F0502020204030204" pitchFamily="34" charset="0"/>
              <a:cs typeface="Calibri" panose="020F0502020204030204" pitchFamily="34" charset="0"/>
            </a:endParaRPr>
          </a:p>
        </p:txBody>
      </p:sp>
      <p:sp>
        <p:nvSpPr>
          <p:cNvPr id="15" name="ZoneTexte 14"/>
          <p:cNvSpPr txBox="1"/>
          <p:nvPr/>
        </p:nvSpPr>
        <p:spPr>
          <a:xfrm>
            <a:off x="848002" y="4405830"/>
            <a:ext cx="9430328" cy="707886"/>
          </a:xfrm>
          <a:prstGeom prst="rect">
            <a:avLst/>
          </a:prstGeom>
          <a:noFill/>
        </p:spPr>
        <p:txBody>
          <a:bodyPr wrap="square" rtlCol="0">
            <a:spAutoFit/>
          </a:bodyPr>
          <a:lstStyle/>
          <a:p>
            <a:pPr algn="l"/>
            <a:r>
              <a:rPr lang="fr-MA" sz="2000" dirty="0">
                <a:latin typeface="Calibri" panose="020F0502020204030204" pitchFamily="34" charset="0"/>
                <a:cs typeface="Calibri" panose="020F0502020204030204" pitchFamily="34" charset="0"/>
              </a:rPr>
              <a:t>L’analyse des graphiques permet de conclure que la série dont les valeurs du caractère sont concentrées autour de la moyenne présente une meilleure répartition.</a:t>
            </a:r>
            <a:endParaRPr lang="fr-FR" sz="20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2664705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4" name="Google Shape;286;p29">
            <a:extLst>
              <a:ext uri="{FF2B5EF4-FFF2-40B4-BE49-F238E27FC236}">
                <a16:creationId xmlns:a16="http://schemas.microsoft.com/office/drawing/2014/main" id="{ABDCD58E-FB84-201F-97D0-4B520E132A8C}"/>
              </a:ext>
            </a:extLst>
          </p:cNvPr>
          <p:cNvSpPr/>
          <p:nvPr/>
        </p:nvSpPr>
        <p:spPr>
          <a:xfrm>
            <a:off x="2994439" y="2920609"/>
            <a:ext cx="8145605"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r>
              <a:rPr lang="fr-FR" b="1" dirty="0"/>
              <a:t>Résoudre un problème en utilisant les graphes, les tableaux ou/et les paramètres d’un série statistique </a:t>
            </a:r>
            <a:endParaRPr lang="fr-FR" sz="2000" b="1" dirty="0">
              <a:solidFill>
                <a:prstClr val="black"/>
              </a:solidFill>
              <a:latin typeface="Calibri" panose="020F0502020204030204" pitchFamily="34" charset="0"/>
              <a:cs typeface="Calibri" panose="020F0502020204030204" pitchFamily="34" charset="0"/>
              <a:sym typeface="Arial"/>
            </a:endParaRPr>
          </a:p>
        </p:txBody>
      </p:sp>
      <p:sp>
        <p:nvSpPr>
          <p:cNvPr id="15" name="Google Shape;289;p29">
            <a:extLst>
              <a:ext uri="{FF2B5EF4-FFF2-40B4-BE49-F238E27FC236}">
                <a16:creationId xmlns:a16="http://schemas.microsoft.com/office/drawing/2014/main" id="{85F375F5-004F-F064-1F4E-54D59B70D8FA}"/>
              </a:ext>
            </a:extLst>
          </p:cNvPr>
          <p:cNvSpPr/>
          <p:nvPr/>
        </p:nvSpPr>
        <p:spPr>
          <a:xfrm>
            <a:off x="1342224" y="56592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6" name="Google Shape;291;p29">
            <a:extLst>
              <a:ext uri="{FF2B5EF4-FFF2-40B4-BE49-F238E27FC236}">
                <a16:creationId xmlns:a16="http://schemas.microsoft.com/office/drawing/2014/main" id="{ADD5BB2C-B97C-AC7F-2FD4-315C808D858B}"/>
              </a:ext>
            </a:extLst>
          </p:cNvPr>
          <p:cNvSpPr/>
          <p:nvPr/>
        </p:nvSpPr>
        <p:spPr>
          <a:xfrm>
            <a:off x="1321651" y="4730249"/>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7" name="Google Shape;293;p29">
            <a:extLst>
              <a:ext uri="{FF2B5EF4-FFF2-40B4-BE49-F238E27FC236}">
                <a16:creationId xmlns:a16="http://schemas.microsoft.com/office/drawing/2014/main" id="{EE321337-206A-A690-7375-D168168C42F0}"/>
              </a:ext>
            </a:extLst>
          </p:cNvPr>
          <p:cNvSpPr/>
          <p:nvPr/>
        </p:nvSpPr>
        <p:spPr>
          <a:xfrm>
            <a:off x="1320452" y="3760538"/>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dirty="0">
              <a:solidFill>
                <a:prstClr val="black"/>
              </a:solidFill>
              <a:latin typeface="Calibri" panose="020F0502020204030204" pitchFamily="34" charset="0"/>
              <a:cs typeface="Calibri" panose="020F0502020204030204" pitchFamily="34" charset="0"/>
              <a:sym typeface="Arial"/>
            </a:endParaRPr>
          </a:p>
        </p:txBody>
      </p:sp>
      <p:sp>
        <p:nvSpPr>
          <p:cNvPr id="18" name="Google Shape;291;p29">
            <a:extLst>
              <a:ext uri="{FF2B5EF4-FFF2-40B4-BE49-F238E27FC236}">
                <a16:creationId xmlns:a16="http://schemas.microsoft.com/office/drawing/2014/main" id="{C292A691-6A85-6748-2155-87E370E3EA1E}"/>
              </a:ext>
            </a:extLst>
          </p:cNvPr>
          <p:cNvSpPr/>
          <p:nvPr/>
        </p:nvSpPr>
        <p:spPr>
          <a:xfrm>
            <a:off x="1342224" y="2774957"/>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defTabSz="914377"/>
            <a:endParaRPr lang="fr-FR" sz="2000" kern="0" dirty="0">
              <a:solidFill>
                <a:prstClr val="white">
                  <a:lumMod val="50000"/>
                </a:prstClr>
              </a:solidFill>
              <a:latin typeface="Calibri" panose="020F0502020204030204" pitchFamily="34" charset="0"/>
              <a:ea typeface="Calibri"/>
              <a:cs typeface="Calibri" panose="020F0502020204030204" pitchFamily="34" charset="0"/>
              <a:sym typeface="Arial"/>
            </a:endParaRPr>
          </a:p>
        </p:txBody>
      </p:sp>
      <p:sp>
        <p:nvSpPr>
          <p:cNvPr id="19" name="Google Shape;289;p29">
            <a:extLst>
              <a:ext uri="{FF2B5EF4-FFF2-40B4-BE49-F238E27FC236}">
                <a16:creationId xmlns:a16="http://schemas.microsoft.com/office/drawing/2014/main" id="{4017964E-FA83-761C-86B1-3E5647955B13}"/>
              </a:ext>
            </a:extLst>
          </p:cNvPr>
          <p:cNvSpPr/>
          <p:nvPr/>
        </p:nvSpPr>
        <p:spPr>
          <a:xfrm>
            <a:off x="1320451" y="1850835"/>
            <a:ext cx="122645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endParaRPr lang="fr-FR" sz="2000" dirty="0">
              <a:solidFill>
                <a:prstClr val="black"/>
              </a:solidFill>
              <a:latin typeface="Calibri" panose="020F0502020204030204" pitchFamily="34" charset="0"/>
              <a:cs typeface="Calibri" panose="020F0502020204030204" pitchFamily="34" charset="0"/>
              <a:sym typeface="Arial"/>
            </a:endParaRPr>
          </a:p>
        </p:txBody>
      </p:sp>
      <p:sp>
        <p:nvSpPr>
          <p:cNvPr id="20" name="Google Shape;292;p29">
            <a:extLst>
              <a:ext uri="{FF2B5EF4-FFF2-40B4-BE49-F238E27FC236}">
                <a16:creationId xmlns:a16="http://schemas.microsoft.com/office/drawing/2014/main" id="{D06668B3-CDDA-352E-AEE0-24A484BF68E6}"/>
              </a:ext>
            </a:extLst>
          </p:cNvPr>
          <p:cNvSpPr/>
          <p:nvPr/>
        </p:nvSpPr>
        <p:spPr>
          <a:xfrm>
            <a:off x="2991543" y="5597659"/>
            <a:ext cx="8111946" cy="820220"/>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t>Consolidation 12</a:t>
            </a:r>
            <a:endParaRPr lang="fr-FR" sz="2000" dirty="0">
              <a:sym typeface="Arial"/>
            </a:endParaRPr>
          </a:p>
        </p:txBody>
      </p:sp>
      <p:sp>
        <p:nvSpPr>
          <p:cNvPr id="21" name="Google Shape;292;p29">
            <a:extLst>
              <a:ext uri="{FF2B5EF4-FFF2-40B4-BE49-F238E27FC236}">
                <a16:creationId xmlns:a16="http://schemas.microsoft.com/office/drawing/2014/main" id="{A4B2D5EF-B2D1-FD9E-B26A-6CC6935619CF}"/>
              </a:ext>
            </a:extLst>
          </p:cNvPr>
          <p:cNvSpPr/>
          <p:nvPr/>
        </p:nvSpPr>
        <p:spPr>
          <a:xfrm>
            <a:off x="2973513" y="3849992"/>
            <a:ext cx="81119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t>Consolidation 10</a:t>
            </a:r>
            <a:endParaRPr lang="fr-FR" sz="2000" dirty="0">
              <a:sym typeface="Arial"/>
            </a:endParaRPr>
          </a:p>
        </p:txBody>
      </p:sp>
      <p:sp>
        <p:nvSpPr>
          <p:cNvPr id="22" name="Google Shape;292;p29">
            <a:extLst>
              <a:ext uri="{FF2B5EF4-FFF2-40B4-BE49-F238E27FC236}">
                <a16:creationId xmlns:a16="http://schemas.microsoft.com/office/drawing/2014/main" id="{1345C3FC-2AC4-C7BA-A11F-5818CA7455A4}"/>
              </a:ext>
            </a:extLst>
          </p:cNvPr>
          <p:cNvSpPr/>
          <p:nvPr/>
        </p:nvSpPr>
        <p:spPr>
          <a:xfrm>
            <a:off x="3054034" y="1875475"/>
            <a:ext cx="8110746"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p>
            <a:pPr algn="ctr" defTabSz="685783"/>
            <a:r>
              <a:rPr lang="fr-FR" sz="2000" dirty="0">
                <a:solidFill>
                  <a:schemeClr val="bg1">
                    <a:lumMod val="65000"/>
                  </a:schemeClr>
                </a:solidFill>
                <a:latin typeface="Calibri" panose="020F0502020204030204" pitchFamily="34" charset="0"/>
                <a:cs typeface="Calibri" panose="020F0502020204030204" pitchFamily="34" charset="0"/>
              </a:rPr>
              <a:t>Calculer la probabilité d’un événement contraire </a:t>
            </a:r>
            <a:endParaRPr lang="fr-FR" sz="2000" dirty="0">
              <a:solidFill>
                <a:schemeClr val="bg1">
                  <a:lumMod val="65000"/>
                </a:schemeClr>
              </a:solidFill>
              <a:latin typeface="Calibri" panose="020F0502020204030204" pitchFamily="34" charset="0"/>
              <a:cs typeface="Calibri" panose="020F0502020204030204" pitchFamily="34" charset="0"/>
              <a:sym typeface="Arial"/>
            </a:endParaRPr>
          </a:p>
        </p:txBody>
      </p:sp>
      <p:sp>
        <p:nvSpPr>
          <p:cNvPr id="23" name="Google Shape;292;p29">
            <a:extLst>
              <a:ext uri="{FF2B5EF4-FFF2-40B4-BE49-F238E27FC236}">
                <a16:creationId xmlns:a16="http://schemas.microsoft.com/office/drawing/2014/main" id="{BF8E1DED-2DE7-54AB-A58D-2A5E90AF3AD5}"/>
              </a:ext>
            </a:extLst>
          </p:cNvPr>
          <p:cNvSpPr/>
          <p:nvPr/>
        </p:nvSpPr>
        <p:spPr>
          <a:xfrm>
            <a:off x="2991543" y="4693305"/>
            <a:ext cx="8148501" cy="735395"/>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p>
            <a:pPr algn="ctr"/>
            <a:r>
              <a:rPr lang="fr-FR" sz="2000" dirty="0"/>
              <a:t>Consolidation 11</a:t>
            </a:r>
            <a:endParaRPr lang="fr-FR" sz="2000" dirty="0">
              <a:sym typeface="Arial"/>
            </a:endParaRPr>
          </a:p>
        </p:txBody>
      </p:sp>
      <p:sp>
        <p:nvSpPr>
          <p:cNvPr id="25" name="Rectangle 24">
            <a:extLst>
              <a:ext uri="{FF2B5EF4-FFF2-40B4-BE49-F238E27FC236}">
                <a16:creationId xmlns:a16="http://schemas.microsoft.com/office/drawing/2014/main" id="{E2D8B298-C52A-F641-FE46-F63A5D014E5F}"/>
              </a:ext>
            </a:extLst>
          </p:cNvPr>
          <p:cNvSpPr/>
          <p:nvPr/>
        </p:nvSpPr>
        <p:spPr>
          <a:xfrm>
            <a:off x="1181554" y="1080983"/>
            <a:ext cx="10321337" cy="554477"/>
          </a:xfrm>
          <a:prstGeom prst="rect">
            <a:avLst/>
          </a:prstGeom>
          <a:solidFill>
            <a:srgbClr val="1D6FA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fr-FR" b="1" dirty="0"/>
              <a:t>                         </a:t>
            </a:r>
            <a:r>
              <a:rPr lang="fr-FR" sz="2800" b="1" dirty="0"/>
              <a:t>Statistiques et probabilités</a:t>
            </a:r>
            <a:endParaRPr lang="fr-FR" sz="2800" b="1" dirty="0">
              <a:solidFill>
                <a:prstClr val="white"/>
              </a:solidFill>
              <a:latin typeface="Arial" panose="020B0604020202020204" pitchFamily="34" charset="0"/>
              <a:cs typeface="Arial" panose="020B0604020202020204" pitchFamily="34" charset="0"/>
              <a:sym typeface="Arial"/>
            </a:endParaRPr>
          </a:p>
        </p:txBody>
      </p:sp>
      <p:sp>
        <p:nvSpPr>
          <p:cNvPr id="31" name="Text Placeholder 30">
            <a:extLst>
              <a:ext uri="{FF2B5EF4-FFF2-40B4-BE49-F238E27FC236}">
                <a16:creationId xmlns:a16="http://schemas.microsoft.com/office/drawing/2014/main" id="{ACE85E0A-429A-B51A-FED1-DABE33E433BE}"/>
              </a:ext>
            </a:extLst>
          </p:cNvPr>
          <p:cNvSpPr txBox="1">
            <a:spLocks/>
          </p:cNvSpPr>
          <p:nvPr/>
        </p:nvSpPr>
        <p:spPr>
          <a:xfrm>
            <a:off x="627509" y="1124515"/>
            <a:ext cx="10321200" cy="5544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800" b="1"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         </a:t>
            </a:r>
            <a:r>
              <a:rPr lang="en-US" dirty="0" err="1"/>
              <a:t>Leçon</a:t>
            </a:r>
            <a:r>
              <a:rPr lang="en-US" dirty="0"/>
              <a:t> 11:</a:t>
            </a:r>
            <a:endParaRPr lang="fr-FR" dirty="0"/>
          </a:p>
        </p:txBody>
      </p:sp>
      <p:sp>
        <p:nvSpPr>
          <p:cNvPr id="33" name="Text Placeholder 30">
            <a:extLst>
              <a:ext uri="{FF2B5EF4-FFF2-40B4-BE49-F238E27FC236}">
                <a16:creationId xmlns:a16="http://schemas.microsoft.com/office/drawing/2014/main" id="{74B77D63-73E9-1593-011E-46752471AACE}"/>
              </a:ext>
            </a:extLst>
          </p:cNvPr>
          <p:cNvSpPr txBox="1">
            <a:spLocks/>
          </p:cNvSpPr>
          <p:nvPr/>
        </p:nvSpPr>
        <p:spPr>
          <a:xfrm>
            <a:off x="1319302" y="1858470"/>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dirty="0">
                <a:solidFill>
                  <a:schemeClr val="bg1">
                    <a:lumMod val="65000"/>
                  </a:schemeClr>
                </a:solidFill>
                <a:sym typeface="Arial"/>
              </a:rPr>
              <a:t>Tâche </a:t>
            </a:r>
            <a:r>
              <a:rPr lang="ar-DZ" dirty="0">
                <a:solidFill>
                  <a:schemeClr val="bg1">
                    <a:lumMod val="65000"/>
                  </a:schemeClr>
                </a:solidFill>
                <a:sym typeface="Arial"/>
              </a:rPr>
              <a:t>1</a:t>
            </a:r>
            <a:r>
              <a:rPr lang="fr-MA" dirty="0">
                <a:solidFill>
                  <a:schemeClr val="bg1">
                    <a:lumMod val="65000"/>
                  </a:schemeClr>
                </a:solidFill>
                <a:sym typeface="Arial"/>
              </a:rPr>
              <a:t>0</a:t>
            </a:r>
            <a:endParaRPr lang="fr-FR" dirty="0">
              <a:solidFill>
                <a:schemeClr val="bg1">
                  <a:lumMod val="65000"/>
                </a:schemeClr>
              </a:solidFill>
              <a:sym typeface="Arial"/>
            </a:endParaRPr>
          </a:p>
        </p:txBody>
      </p:sp>
      <p:sp>
        <p:nvSpPr>
          <p:cNvPr id="34" name="Text Placeholder 30">
            <a:extLst>
              <a:ext uri="{FF2B5EF4-FFF2-40B4-BE49-F238E27FC236}">
                <a16:creationId xmlns:a16="http://schemas.microsoft.com/office/drawing/2014/main" id="{5A5473BC-EC26-52C1-01CB-9DB741F8195B}"/>
              </a:ext>
            </a:extLst>
          </p:cNvPr>
          <p:cNvSpPr txBox="1">
            <a:spLocks/>
          </p:cNvSpPr>
          <p:nvPr/>
        </p:nvSpPr>
        <p:spPr>
          <a:xfrm>
            <a:off x="1342223" y="5659257"/>
            <a:ext cx="1227600"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b="1" dirty="0">
                <a:solidFill>
                  <a:schemeClr val="bg1">
                    <a:lumMod val="65000"/>
                  </a:schemeClr>
                </a:solidFill>
                <a:sym typeface="Arial"/>
              </a:rPr>
              <a:t>C12</a:t>
            </a:r>
          </a:p>
        </p:txBody>
      </p:sp>
      <p:sp>
        <p:nvSpPr>
          <p:cNvPr id="35" name="Text Placeholder 30">
            <a:extLst>
              <a:ext uri="{FF2B5EF4-FFF2-40B4-BE49-F238E27FC236}">
                <a16:creationId xmlns:a16="http://schemas.microsoft.com/office/drawing/2014/main" id="{73E5BBA2-961A-BE45-24C4-7E95127A3713}"/>
              </a:ext>
            </a:extLst>
          </p:cNvPr>
          <p:cNvSpPr txBox="1">
            <a:spLocks/>
          </p:cNvSpPr>
          <p:nvPr/>
        </p:nvSpPr>
        <p:spPr>
          <a:xfrm>
            <a:off x="1342223" y="3761969"/>
            <a:ext cx="1227600" cy="734400"/>
          </a:xfrm>
          <a:prstGeom prst="rect">
            <a:avLst/>
          </a:prstGeom>
          <a:solidFill>
            <a:schemeClr val="bg1">
              <a:lumMod val="75000"/>
            </a:schemeClr>
          </a:solidFill>
          <a:ln w="9528" cap="flat">
            <a:solidFill>
              <a:srgbClr val="44546A"/>
            </a:solidFill>
            <a:prstDash val="solid"/>
            <a:miter/>
          </a:ln>
        </p:spPr>
        <p:txBody>
          <a:bodyPr vert="horz" wrap="square" lIns="68571" tIns="34271" rIns="68571" bIns="34271" anchor="ctr" anchorCtr="1" compatLnSpc="1">
            <a:noAutofit/>
          </a:bodyPr>
          <a:lstStyle>
            <a:defPPr>
              <a:defRPr lang="fr-FR"/>
            </a:defPPr>
            <a:lvl1pPr algn="ctr" defTabSz="914377">
              <a:defRPr sz="2000" kern="0">
                <a:solidFill>
                  <a:prstClr val="white">
                    <a:lumMod val="50000"/>
                  </a:prstClr>
                </a:solidFill>
                <a:latin typeface="Calibri" panose="020F0502020204030204" pitchFamily="34" charset="0"/>
                <a:ea typeface="Calibri"/>
                <a:cs typeface="Calibri" panose="020F0502020204030204" pitchFamily="34" charset="0"/>
              </a:defRPr>
            </a:lvl1pPr>
          </a:lstStyle>
          <a:p>
            <a:r>
              <a:rPr lang="fr-FR" dirty="0">
                <a:sym typeface="Arial"/>
              </a:rPr>
              <a:t>C10</a:t>
            </a:r>
          </a:p>
        </p:txBody>
      </p:sp>
      <p:sp>
        <p:nvSpPr>
          <p:cNvPr id="36" name="Text Placeholder 30">
            <a:extLst>
              <a:ext uri="{FF2B5EF4-FFF2-40B4-BE49-F238E27FC236}">
                <a16:creationId xmlns:a16="http://schemas.microsoft.com/office/drawing/2014/main" id="{5F879908-CFB2-F5B3-9CE2-A65F5F3E6223}"/>
              </a:ext>
            </a:extLst>
          </p:cNvPr>
          <p:cNvSpPr txBox="1">
            <a:spLocks/>
          </p:cNvSpPr>
          <p:nvPr/>
        </p:nvSpPr>
        <p:spPr>
          <a:xfrm>
            <a:off x="3115952" y="1788112"/>
            <a:ext cx="8144401"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fr-FR" sz="1800" dirty="0">
              <a:sym typeface="Arial"/>
            </a:endParaRPr>
          </a:p>
        </p:txBody>
      </p:sp>
      <p:sp>
        <p:nvSpPr>
          <p:cNvPr id="37" name="Text Placeholder 30">
            <a:extLst>
              <a:ext uri="{FF2B5EF4-FFF2-40B4-BE49-F238E27FC236}">
                <a16:creationId xmlns:a16="http://schemas.microsoft.com/office/drawing/2014/main" id="{E5613986-D276-9B3C-5DB2-6BC9EC6464B6}"/>
              </a:ext>
            </a:extLst>
          </p:cNvPr>
          <p:cNvSpPr txBox="1">
            <a:spLocks/>
          </p:cNvSpPr>
          <p:nvPr/>
        </p:nvSpPr>
        <p:spPr>
          <a:xfrm>
            <a:off x="3167034" y="2610870"/>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dirty="0">
              <a:solidFill>
                <a:prstClr val="black"/>
              </a:solidFill>
              <a:sym typeface="Arial"/>
            </a:endParaRPr>
          </a:p>
        </p:txBody>
      </p:sp>
      <p:sp>
        <p:nvSpPr>
          <p:cNvPr id="38" name="Text Placeholder 30">
            <a:extLst>
              <a:ext uri="{FF2B5EF4-FFF2-40B4-BE49-F238E27FC236}">
                <a16:creationId xmlns:a16="http://schemas.microsoft.com/office/drawing/2014/main" id="{EBDE91BD-63FD-5B1F-6DD1-B92C2E29D06E}"/>
              </a:ext>
            </a:extLst>
          </p:cNvPr>
          <p:cNvSpPr txBox="1">
            <a:spLocks/>
          </p:cNvSpPr>
          <p:nvPr/>
        </p:nvSpPr>
        <p:spPr>
          <a:xfrm>
            <a:off x="3054034" y="3849992"/>
            <a:ext cx="8110747" cy="734400"/>
          </a:xfrm>
          <a:prstGeom prst="rect">
            <a:avLst/>
          </a:prstGeom>
        </p:spPr>
        <p:txBody>
          <a:bodyPr anchor="ctr"/>
          <a:lstStyle>
            <a:lvl1pPr marL="228600" indent="-228600" algn="ctr" defTabSz="914400" rtl="0" eaLnBrk="1" latinLnBrk="0" hangingPunct="1">
              <a:lnSpc>
                <a:spcPct val="90000"/>
              </a:lnSpc>
              <a:spcBef>
                <a:spcPts val="1000"/>
              </a:spcBef>
              <a:buFont typeface="Arial" panose="020B0604020202020204" pitchFamily="34" charset="0"/>
              <a:buNone/>
              <a:defRPr sz="2000" b="0"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1600" b="1" dirty="0">
              <a:solidFill>
                <a:prstClr val="black"/>
              </a:solidFill>
              <a:sym typeface="Arial"/>
            </a:endParaRPr>
          </a:p>
        </p:txBody>
      </p:sp>
      <p:sp>
        <p:nvSpPr>
          <p:cNvPr id="39" name="Text Placeholder 30">
            <a:extLst>
              <a:ext uri="{FF2B5EF4-FFF2-40B4-BE49-F238E27FC236}">
                <a16:creationId xmlns:a16="http://schemas.microsoft.com/office/drawing/2014/main" id="{003CB01F-606F-7259-7741-B876022F6CA7}"/>
              </a:ext>
            </a:extLst>
          </p:cNvPr>
          <p:cNvSpPr txBox="1">
            <a:spLocks/>
          </p:cNvSpPr>
          <p:nvPr/>
        </p:nvSpPr>
        <p:spPr>
          <a:xfrm>
            <a:off x="1342224" y="4643411"/>
            <a:ext cx="12276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r>
              <a:rPr lang="fr-FR" sz="2000" b="0" dirty="0">
                <a:solidFill>
                  <a:schemeClr val="bg1">
                    <a:lumMod val="65000"/>
                  </a:schemeClr>
                </a:solidFill>
                <a:sym typeface="Arial"/>
              </a:rPr>
              <a:t>C11</a:t>
            </a:r>
          </a:p>
        </p:txBody>
      </p:sp>
      <p:sp>
        <p:nvSpPr>
          <p:cNvPr id="57" name="Text Placeholder 56">
            <a:extLst>
              <a:ext uri="{FF2B5EF4-FFF2-40B4-BE49-F238E27FC236}">
                <a16:creationId xmlns:a16="http://schemas.microsoft.com/office/drawing/2014/main" id="{E5BB8188-B4EF-6660-AB63-219894C8D82B}"/>
              </a:ext>
            </a:extLst>
          </p:cNvPr>
          <p:cNvSpPr txBox="1">
            <a:spLocks/>
          </p:cNvSpPr>
          <p:nvPr/>
        </p:nvSpPr>
        <p:spPr>
          <a:xfrm>
            <a:off x="1320452" y="2793074"/>
            <a:ext cx="1227600" cy="734400"/>
          </a:xfrm>
          <a:prstGeom prst="rect">
            <a:avLst/>
          </a:prstGeom>
          <a:gradFill flip="none" rotWithShape="1">
            <a:gsLst>
              <a:gs pos="0">
                <a:srgbClr val="94CFB7"/>
              </a:gs>
              <a:gs pos="50000">
                <a:srgbClr val="BFE0D2"/>
              </a:gs>
              <a:gs pos="100000">
                <a:srgbClr val="E0EFE9"/>
              </a:gs>
            </a:gsLst>
            <a:lin ang="0" scaled="1"/>
            <a:tileRect/>
          </a:gradFill>
          <a:ln w="9528" cap="flat">
            <a:solidFill>
              <a:srgbClr val="000000"/>
            </a:solidFill>
            <a:prstDash val="solid"/>
            <a:miter/>
          </a:ln>
        </p:spPr>
        <p:txBody>
          <a:bodyPr vert="horz" wrap="square" lIns="68571" tIns="34271" rIns="68571" bIns="34271" anchor="ctr" anchorCtr="0" compatLnSpc="1">
            <a:noAutofit/>
          </a:bodyPr>
          <a:lstStyle>
            <a:defPPr>
              <a:defRPr lang="fr-FR"/>
            </a:defPPr>
            <a:lvl1pPr algn="ctr" defTabSz="685783">
              <a:defRPr sz="2000">
                <a:solidFill>
                  <a:prstClr val="black"/>
                </a:solidFill>
                <a:latin typeface="Calibri" panose="020F0502020204030204" pitchFamily="34" charset="0"/>
                <a:cs typeface="Calibri" panose="020F0502020204030204" pitchFamily="34" charset="0"/>
              </a:defRPr>
            </a:lvl1pPr>
          </a:lstStyle>
          <a:p>
            <a:r>
              <a:rPr lang="fr-MA" dirty="0"/>
              <a:t>Tache 11</a:t>
            </a:r>
            <a:endParaRPr lang="fr-FR" dirty="0"/>
          </a:p>
        </p:txBody>
      </p:sp>
      <p:sp>
        <p:nvSpPr>
          <p:cNvPr id="58" name="Text Placeholder 56">
            <a:extLst>
              <a:ext uri="{FF2B5EF4-FFF2-40B4-BE49-F238E27FC236}">
                <a16:creationId xmlns:a16="http://schemas.microsoft.com/office/drawing/2014/main" id="{DEA8D192-0ACB-D289-1C7C-02D71D351638}"/>
              </a:ext>
            </a:extLst>
          </p:cNvPr>
          <p:cNvSpPr txBox="1">
            <a:spLocks/>
          </p:cNvSpPr>
          <p:nvPr/>
        </p:nvSpPr>
        <p:spPr>
          <a:xfrm>
            <a:off x="3133380" y="5680036"/>
            <a:ext cx="8109547" cy="734400"/>
          </a:xfrm>
          <a:prstGeom prst="rect">
            <a:avLst/>
          </a:prstGeom>
        </p:spPr>
        <p:txBody>
          <a:bodyPr anchor="ctr"/>
          <a:lstStyle>
            <a:lvl1pPr marL="228600" indent="-228600" algn="ctr" defTabSz="685783" rtl="0" eaLnBrk="1" latinLnBrk="0" hangingPunct="1">
              <a:lnSpc>
                <a:spcPct val="90000"/>
              </a:lnSpc>
              <a:spcBef>
                <a:spcPts val="10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None/>
              <a:defRPr sz="2000" kern="1200">
                <a:solidFill>
                  <a:srgbClr val="7F7F7F"/>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defTabSz="685783"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dirty="0">
              <a:ln>
                <a:noFill/>
              </a:ln>
              <a:solidFill>
                <a:schemeClr val="tx1"/>
              </a:solidFill>
              <a:effectLst/>
              <a:uLnTx/>
              <a:uFillTx/>
              <a:latin typeface="Aptos" panose="02110004020202020204"/>
              <a:ea typeface="+mn-ea"/>
              <a:cs typeface="+mn-cs"/>
              <a:sym typeface="Arial"/>
            </a:endParaRPr>
          </a:p>
        </p:txBody>
      </p:sp>
      <p:sp>
        <p:nvSpPr>
          <p:cNvPr id="59" name="Text Placeholder 30">
            <a:extLst>
              <a:ext uri="{FF2B5EF4-FFF2-40B4-BE49-F238E27FC236}">
                <a16:creationId xmlns:a16="http://schemas.microsoft.com/office/drawing/2014/main" id="{FC010466-58C6-D15B-C6EC-229C11D5FFF2}"/>
              </a:ext>
            </a:extLst>
          </p:cNvPr>
          <p:cNvSpPr txBox="1">
            <a:spLocks/>
          </p:cNvSpPr>
          <p:nvPr/>
        </p:nvSpPr>
        <p:spPr>
          <a:xfrm>
            <a:off x="3133380" y="5103730"/>
            <a:ext cx="8150400" cy="734400"/>
          </a:xfrm>
          <a:prstGeom prst="rect">
            <a:avLst/>
          </a:prstGeom>
        </p:spPr>
        <p:txBody>
          <a:bodyPr anchor="ctr">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1" kern="1200">
                <a:solidFill>
                  <a:schemeClr val="bg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783">
              <a:defRPr/>
            </a:pPr>
            <a:endParaRPr lang="fr-FR" sz="2000" dirty="0">
              <a:solidFill>
                <a:prstClr val="black"/>
              </a:solidFill>
              <a:sym typeface="Arial"/>
            </a:endParaRPr>
          </a:p>
        </p:txBody>
      </p:sp>
    </p:spTree>
    <p:extLst>
      <p:ext uri="{BB962C8B-B14F-4D97-AF65-F5344CB8AC3E}">
        <p14:creationId xmlns:p14="http://schemas.microsoft.com/office/powerpoint/2010/main" val="213335200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5B001E-AE73-78FE-41EA-0A162EDC7EB5}"/>
              </a:ext>
            </a:extLst>
          </p:cNvPr>
          <p:cNvSpPr>
            <a:spLocks noGrp="1"/>
          </p:cNvSpPr>
          <p:nvPr>
            <p:ph type="title"/>
          </p:nvPr>
        </p:nvSpPr>
        <p:spPr/>
        <p:txBody>
          <a:bodyPr/>
          <a:lstStyle/>
          <a:p>
            <a:r>
              <a:rPr lang="fr-FR" dirty="0"/>
              <a:t>Voici l’exercice à faire à la maison pour la séance prochaine.</a:t>
            </a:r>
          </a:p>
        </p:txBody>
      </p:sp>
      <p:sp>
        <p:nvSpPr>
          <p:cNvPr id="4" name="Espace réservé du contenu 3">
            <a:extLst>
              <a:ext uri="{FF2B5EF4-FFF2-40B4-BE49-F238E27FC236}">
                <a16:creationId xmlns:a16="http://schemas.microsoft.com/office/drawing/2014/main" id="{6E2F889E-E50C-4F58-F23F-45CD8C1E5E1D}"/>
              </a:ext>
            </a:extLst>
          </p:cNvPr>
          <p:cNvSpPr>
            <a:spLocks noGrp="1"/>
          </p:cNvSpPr>
          <p:nvPr>
            <p:ph sz="quarter" idx="11"/>
          </p:nvPr>
        </p:nvSpPr>
        <p:spPr/>
        <p:txBody>
          <a:bodyPr/>
          <a:lstStyle/>
          <a:p>
            <a:r>
              <a:rPr lang="fr-FR" dirty="0"/>
              <a:t>L’enseignant incite les élèves à faire l’exercice à la maison, puis clôt la séance..</a:t>
            </a:r>
          </a:p>
        </p:txBody>
      </p:sp>
      <p:sp>
        <p:nvSpPr>
          <p:cNvPr id="6" name="ZoneTexte 5"/>
          <p:cNvSpPr txBox="1"/>
          <p:nvPr/>
        </p:nvSpPr>
        <p:spPr>
          <a:xfrm>
            <a:off x="4599709" y="5865091"/>
            <a:ext cx="1450109" cy="415636"/>
          </a:xfrm>
          <a:prstGeom prst="rect">
            <a:avLst/>
          </a:prstGeom>
          <a:noFill/>
        </p:spPr>
        <p:txBody>
          <a:bodyPr wrap="square" rtlCol="0">
            <a:spAutoFit/>
          </a:bodyPr>
          <a:lstStyle/>
          <a:p>
            <a:pPr algn="ctr"/>
            <a:r>
              <a:rPr lang="fr-FR" sz="2000" dirty="0">
                <a:latin typeface="Calibri" panose="020F0502020204030204" pitchFamily="34" charset="0"/>
                <a:cs typeface="Calibri" panose="020F0502020204030204" pitchFamily="34" charset="0"/>
              </a:rPr>
              <a:t>Page:123</a:t>
            </a:r>
          </a:p>
        </p:txBody>
      </p:sp>
      <p:pic>
        <p:nvPicPr>
          <p:cNvPr id="3" name="Image 2"/>
          <p:cNvPicPr>
            <a:picLocks noChangeAspect="1"/>
          </p:cNvPicPr>
          <p:nvPr/>
        </p:nvPicPr>
        <p:blipFill>
          <a:blip r:embed="rId2"/>
          <a:stretch>
            <a:fillRect/>
          </a:stretch>
        </p:blipFill>
        <p:spPr>
          <a:xfrm>
            <a:off x="629058" y="1829291"/>
            <a:ext cx="10841519" cy="2710379"/>
          </a:xfrm>
          <a:prstGeom prst="rect">
            <a:avLst/>
          </a:prstGeom>
        </p:spPr>
      </p:pic>
    </p:spTree>
    <p:extLst>
      <p:ext uri="{BB962C8B-B14F-4D97-AF65-F5344CB8AC3E}">
        <p14:creationId xmlns:p14="http://schemas.microsoft.com/office/powerpoint/2010/main" val="34040315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type="title"/>
          </p:nvPr>
        </p:nvSpPr>
        <p:spPr/>
        <p:txBody>
          <a:bodyPr/>
          <a:lstStyle/>
          <a:p>
            <a:r>
              <a:rPr lang="fr-FR" i="1" dirty="0">
                <a:solidFill>
                  <a:prstClr val="black"/>
                </a:solidFill>
                <a:latin typeface="Calibri" panose="020F0502020204030204"/>
              </a:rPr>
              <a:t>C’est la fin de notre séance. N’oubliez pas de réviser votre leçon</a:t>
            </a:r>
            <a:endParaRPr lang="fr-FR" dirty="0"/>
          </a:p>
        </p:txBody>
      </p:sp>
      <p:sp>
        <p:nvSpPr>
          <p:cNvPr id="6" name="Espace réservé du contenu 3"/>
          <p:cNvSpPr>
            <a:spLocks noGrp="1"/>
          </p:cNvSpPr>
          <p:nvPr>
            <p:ph sz="quarter" idx="11"/>
          </p:nvPr>
        </p:nvSpPr>
        <p:spPr/>
        <p:txBody>
          <a:bodyPr/>
          <a:lstStyle/>
          <a:p>
            <a:r>
              <a:rPr lang="fr-FR" dirty="0"/>
              <a:t>L’enseignant incite les élèves à faire l’exercice à la maison, puis clôt la séance..</a:t>
            </a:r>
          </a:p>
          <a:p>
            <a:endParaRPr lang="fr-FR" dirty="0"/>
          </a:p>
        </p:txBody>
      </p:sp>
      <p:pic>
        <p:nvPicPr>
          <p:cNvPr id="8" name="Image 7">
            <a:extLst>
              <a:ext uri="{FF2B5EF4-FFF2-40B4-BE49-F238E27FC236}">
                <a16:creationId xmlns:a16="http://schemas.microsoft.com/office/drawing/2014/main" id="{4B143794-8AA3-EFB9-E92B-489E9E74615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52865" y="1006851"/>
            <a:ext cx="5936259" cy="5182811"/>
          </a:xfrm>
          <a:prstGeom prst="rect">
            <a:avLst/>
          </a:prstGeom>
        </p:spPr>
      </p:pic>
    </p:spTree>
    <p:extLst>
      <p:ext uri="{BB962C8B-B14F-4D97-AF65-F5344CB8AC3E}">
        <p14:creationId xmlns:p14="http://schemas.microsoft.com/office/powerpoint/2010/main" val="339299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8E9E1303-75FA-E1BB-782A-7979A997A59D}"/>
              </a:ext>
            </a:extLst>
          </p:cNvPr>
          <p:cNvSpPr>
            <a:spLocks noGrp="1"/>
          </p:cNvSpPr>
          <p:nvPr>
            <p:ph type="body" sz="quarter" idx="19"/>
          </p:nvPr>
        </p:nvSpPr>
        <p:spPr>
          <a:xfrm>
            <a:off x="2233324" y="1173018"/>
            <a:ext cx="9463104" cy="1030968"/>
          </a:xfrm>
        </p:spPr>
        <p:txBody>
          <a:bodyPr>
            <a:noAutofit/>
          </a:bodyPr>
          <a:lstStyle/>
          <a:p>
            <a:pPr marL="0" indent="0"/>
            <a:r>
              <a:rPr lang="fr-FR" sz="1400" b="1" dirty="0"/>
              <a:t>Résoudre un problème en utilisant les graphes, les tableaux ou/et les paramètres d’un série statistique </a:t>
            </a:r>
            <a:endParaRPr lang="fr-FR" sz="1600" b="1" dirty="0">
              <a:solidFill>
                <a:prstClr val="black"/>
              </a:solidFill>
              <a:sym typeface="Arial"/>
            </a:endParaRPr>
          </a:p>
          <a:p>
            <a:pPr marL="0" lvl="0" indent="0"/>
            <a:endParaRPr lang="fr-FR" sz="1400" dirty="0"/>
          </a:p>
        </p:txBody>
      </p:sp>
      <p:sp>
        <p:nvSpPr>
          <p:cNvPr id="11" name="Text Placeholder 10">
            <a:extLst>
              <a:ext uri="{FF2B5EF4-FFF2-40B4-BE49-F238E27FC236}">
                <a16:creationId xmlns:a16="http://schemas.microsoft.com/office/drawing/2014/main" id="{13D30661-92FC-A4F4-7B45-AF5FB31A6BFE}"/>
              </a:ext>
            </a:extLst>
          </p:cNvPr>
          <p:cNvSpPr>
            <a:spLocks noGrp="1"/>
          </p:cNvSpPr>
          <p:nvPr>
            <p:ph type="body" sz="quarter" idx="20"/>
          </p:nvPr>
        </p:nvSpPr>
        <p:spPr>
          <a:xfrm>
            <a:off x="2235852" y="2452025"/>
            <a:ext cx="9478724" cy="945261"/>
          </a:xfrm>
        </p:spPr>
        <p:txBody>
          <a:bodyPr>
            <a:normAutofit/>
          </a:bodyPr>
          <a:lstStyle/>
          <a:p>
            <a:r>
              <a:rPr lang="en-US" dirty="0"/>
              <a:t> </a:t>
            </a:r>
            <a:r>
              <a:rPr lang="en-US" dirty="0" err="1"/>
              <a:t>histogramme</a:t>
            </a:r>
            <a:endParaRPr lang="en-US" dirty="0"/>
          </a:p>
          <a:p>
            <a:r>
              <a:rPr lang="en-US" dirty="0" err="1"/>
              <a:t>répartition</a:t>
            </a:r>
            <a:r>
              <a:rPr lang="en-US" dirty="0"/>
              <a:t>                                                           </a:t>
            </a:r>
          </a:p>
          <a:p>
            <a:r>
              <a:rPr lang="fr-MA" dirty="0"/>
              <a:t>paramètres</a:t>
            </a:r>
          </a:p>
          <a:p>
            <a:r>
              <a:rPr lang="fr-MA" dirty="0"/>
              <a:t>Médianes et diagrammes</a:t>
            </a:r>
            <a:endParaRPr lang="fr-FR" dirty="0"/>
          </a:p>
        </p:txBody>
      </p:sp>
      <p:sp>
        <p:nvSpPr>
          <p:cNvPr id="12" name="Text Placeholder 11">
            <a:extLst>
              <a:ext uri="{FF2B5EF4-FFF2-40B4-BE49-F238E27FC236}">
                <a16:creationId xmlns:a16="http://schemas.microsoft.com/office/drawing/2014/main" id="{00735017-59C1-7D4C-2715-C166FA9BE463}"/>
              </a:ext>
            </a:extLst>
          </p:cNvPr>
          <p:cNvSpPr>
            <a:spLocks noGrp="1"/>
          </p:cNvSpPr>
          <p:nvPr>
            <p:ph type="body" sz="quarter" idx="21"/>
          </p:nvPr>
        </p:nvSpPr>
        <p:spPr/>
        <p:txBody>
          <a:bodyPr>
            <a:normAutofit/>
          </a:bodyPr>
          <a:lstStyle/>
          <a:p>
            <a:pPr lvl="0"/>
            <a:r>
              <a:rPr lang="fr-FR" b="1" dirty="0"/>
              <a:t>L’élève doit être capable de:</a:t>
            </a:r>
          </a:p>
          <a:p>
            <a:pPr marL="285750" lvl="0" indent="-285750">
              <a:buFont typeface="Arial" panose="020B0604020202020204" pitchFamily="34" charset="0"/>
              <a:buChar char="•"/>
            </a:pPr>
            <a:r>
              <a:rPr lang="fr-MA" dirty="0"/>
              <a:t>Utiliser les médiane et les graphes pour comparer deux séries statistiques</a:t>
            </a:r>
            <a:endParaRPr lang="fr-FR" dirty="0"/>
          </a:p>
          <a:p>
            <a:pPr lvl="0"/>
            <a:r>
              <a:rPr lang="fr-FR" b="1" dirty="0"/>
              <a:t>Les outils:</a:t>
            </a:r>
          </a:p>
          <a:p>
            <a:pPr marL="285750" lvl="0" indent="-285750">
              <a:buFont typeface="Arial" panose="020B0604020202020204" pitchFamily="34" charset="0"/>
              <a:buChar char="•"/>
            </a:pPr>
            <a:r>
              <a:rPr lang="fr-FR" dirty="0"/>
              <a:t>Règles et papiers millimétrés</a:t>
            </a:r>
          </a:p>
        </p:txBody>
      </p:sp>
      <p:sp>
        <p:nvSpPr>
          <p:cNvPr id="13" name="Text Placeholder 12">
            <a:extLst>
              <a:ext uri="{FF2B5EF4-FFF2-40B4-BE49-F238E27FC236}">
                <a16:creationId xmlns:a16="http://schemas.microsoft.com/office/drawing/2014/main" id="{8B60F9AE-58B6-307B-B137-FB59B00029D1}"/>
              </a:ext>
            </a:extLst>
          </p:cNvPr>
          <p:cNvSpPr>
            <a:spLocks noGrp="1"/>
          </p:cNvSpPr>
          <p:nvPr>
            <p:ph type="body" sz="quarter" idx="22"/>
          </p:nvPr>
        </p:nvSpPr>
        <p:spPr/>
        <p:txBody>
          <a:bodyPr>
            <a:normAutofit/>
          </a:bodyPr>
          <a:lstStyle/>
          <a:p>
            <a:pPr lvl="0"/>
            <a:r>
              <a:rPr lang="fr-FR" b="1" dirty="0"/>
              <a:t>Pendant le feedback, attirer l’attention des élèves sur les erreurs fréquentes :</a:t>
            </a:r>
          </a:p>
          <a:p>
            <a:pPr marL="285750" lvl="0" indent="-285750">
              <a:buFont typeface="Arial" panose="020B0604020202020204" pitchFamily="34" charset="0"/>
              <a:buChar char="•"/>
            </a:pPr>
            <a:r>
              <a:rPr lang="fr-MA" dirty="0"/>
              <a:t>La significations des paramètres et l’utilités des diagrammes</a:t>
            </a:r>
            <a:endParaRPr lang="fr-FR" dirty="0"/>
          </a:p>
        </p:txBody>
      </p:sp>
    </p:spTree>
    <p:extLst>
      <p:ext uri="{BB962C8B-B14F-4D97-AF65-F5344CB8AC3E}">
        <p14:creationId xmlns:p14="http://schemas.microsoft.com/office/powerpoint/2010/main" val="154435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02162E-6615-C435-D3B5-F9D4D8FC547B}"/>
              </a:ext>
            </a:extLst>
          </p:cNvPr>
          <p:cNvSpPr>
            <a:spLocks noGrp="1"/>
          </p:cNvSpPr>
          <p:nvPr>
            <p:ph type="body" sz="quarter" idx="10"/>
          </p:nvPr>
        </p:nvSpPr>
        <p:spPr>
          <a:xfrm>
            <a:off x="253322" y="3190552"/>
            <a:ext cx="2873248" cy="2835344"/>
          </a:xfrm>
        </p:spPr>
        <p:txBody>
          <a:bodyPr>
            <a:noAutofit/>
          </a:bodyPr>
          <a:lstStyle/>
          <a:p>
            <a:pPr algn="just"/>
            <a:r>
              <a:rPr lang="fr-FR" sz="1200" dirty="0"/>
              <a:t>Le feedback ne doit pas être un jugement sur l’élève ni sur ses capacités</a:t>
            </a:r>
          </a:p>
          <a:p>
            <a:pPr algn="just"/>
            <a:r>
              <a:rPr lang="fr-FR" sz="1200" dirty="0"/>
              <a:t>Le feedback est une opportunité d’apprentissage pour les élèves en exploitant des erreurs ou de bonnes réponses</a:t>
            </a:r>
          </a:p>
          <a:p>
            <a:pPr algn="just"/>
            <a:r>
              <a:rPr lang="fr-FR" sz="1200" dirty="0"/>
              <a:t>Le feedback permet aux élèves d’être conscients des critères de réussite d’une tâche </a:t>
            </a:r>
          </a:p>
          <a:p>
            <a:pPr algn="just"/>
            <a:r>
              <a:rPr lang="fr-FR" sz="1200" dirty="0"/>
              <a:t>Le feedback encourage les élèves à identifier les erreurs à ne pas reproduire, ou alors les bonnes pratiques à renforcer</a:t>
            </a:r>
          </a:p>
        </p:txBody>
      </p:sp>
      <p:sp>
        <p:nvSpPr>
          <p:cNvPr id="3" name="Text Placeholder 2">
            <a:extLst>
              <a:ext uri="{FF2B5EF4-FFF2-40B4-BE49-F238E27FC236}">
                <a16:creationId xmlns:a16="http://schemas.microsoft.com/office/drawing/2014/main" id="{A01C8524-423A-CC26-F5E6-826429CC90D9}"/>
              </a:ext>
            </a:extLst>
          </p:cNvPr>
          <p:cNvSpPr>
            <a:spLocks noGrp="1"/>
          </p:cNvSpPr>
          <p:nvPr>
            <p:ph type="body" sz="quarter" idx="11"/>
          </p:nvPr>
        </p:nvSpPr>
        <p:spPr>
          <a:xfrm>
            <a:off x="3627796" y="3190551"/>
            <a:ext cx="3759199" cy="2835344"/>
          </a:xfrm>
        </p:spPr>
        <p:txBody>
          <a:bodyPr>
            <a:normAutofit/>
          </a:bodyPr>
          <a:lstStyle/>
          <a:p>
            <a:pPr algn="just"/>
            <a:r>
              <a:rPr lang="fr-FR" sz="1400" dirty="0"/>
              <a:t>Demander aux élèves de justifier leurs réponses et de verbaliser leur raisonnement</a:t>
            </a:r>
          </a:p>
          <a:p>
            <a:pPr algn="just"/>
            <a:r>
              <a:rPr lang="fr-FR" sz="1400" dirty="0"/>
              <a:t>Donner des feedbacks aux élèves de manière instantanée à chaque fois que l’occasion se présente (ne pas laisser passer des erreurs)</a:t>
            </a:r>
          </a:p>
          <a:p>
            <a:pPr algn="just"/>
            <a:r>
              <a:rPr lang="fr-FR" sz="1400" dirty="0"/>
              <a:t>Donner un feedback spécifique, détaillé et objectif aux élèves:</a:t>
            </a:r>
          </a:p>
          <a:p>
            <a:pPr lvl="1" algn="just">
              <a:buFont typeface="Wingdings" panose="05000000000000000000" pitchFamily="2" charset="2"/>
              <a:buChar char="ü"/>
            </a:pPr>
            <a:r>
              <a:rPr lang="fr-FR" sz="1400" dirty="0"/>
              <a:t>« Voici pourquoi c’est une bonne réponse »; « Voici ce que tu as bien fait … »</a:t>
            </a:r>
          </a:p>
          <a:p>
            <a:pPr lvl="1" algn="just">
              <a:buFont typeface="Wingdings" panose="05000000000000000000" pitchFamily="2" charset="2"/>
              <a:buChar char="ü"/>
            </a:pPr>
            <a:r>
              <a:rPr lang="fr-FR" sz="1400" dirty="0"/>
              <a:t>« Voici pourquoi c’est une réponse incomplète. Voici l’erreur »</a:t>
            </a:r>
          </a:p>
        </p:txBody>
      </p:sp>
      <p:sp>
        <p:nvSpPr>
          <p:cNvPr id="4" name="Text Placeholder 3">
            <a:extLst>
              <a:ext uri="{FF2B5EF4-FFF2-40B4-BE49-F238E27FC236}">
                <a16:creationId xmlns:a16="http://schemas.microsoft.com/office/drawing/2014/main" id="{D3931108-6E1E-A80D-8E1A-D3ADCD2D3079}"/>
              </a:ext>
            </a:extLst>
          </p:cNvPr>
          <p:cNvSpPr>
            <a:spLocks noGrp="1"/>
          </p:cNvSpPr>
          <p:nvPr>
            <p:ph type="body" sz="quarter" idx="12"/>
          </p:nvPr>
        </p:nvSpPr>
        <p:spPr>
          <a:xfrm>
            <a:off x="7816647" y="3190551"/>
            <a:ext cx="3779300" cy="2835344"/>
          </a:xfrm>
        </p:spPr>
        <p:txBody>
          <a:bodyPr>
            <a:normAutofit/>
          </a:bodyPr>
          <a:lstStyle/>
          <a:p>
            <a:pPr algn="just"/>
            <a:r>
              <a:rPr lang="fr-FR" sz="1400" dirty="0"/>
              <a:t>Ne pas donner de feedback ou donner du feedback de manière occasionnelle seulement</a:t>
            </a:r>
          </a:p>
          <a:p>
            <a:pPr algn="just"/>
            <a:r>
              <a:rPr lang="fr-FR" sz="1400" dirty="0"/>
              <a:t>Donner un feedback générique sans préciser pourquoi: « Bien »; « C’est faux » ; « Excellent »</a:t>
            </a:r>
          </a:p>
          <a:p>
            <a:pPr algn="just"/>
            <a:r>
              <a:rPr lang="fr-FR" sz="1400" dirty="0"/>
              <a:t>Porter un jugement de valeur sur l’élève: « Tu es intelligent »; « Tu es paresseux »; …</a:t>
            </a:r>
          </a:p>
          <a:p>
            <a:pPr algn="just"/>
            <a:r>
              <a:rPr lang="fr-FR" sz="1400" dirty="0"/>
              <a:t>S’adresser uniquement à l’élève concerné</a:t>
            </a:r>
          </a:p>
        </p:txBody>
      </p:sp>
      <p:sp>
        <p:nvSpPr>
          <p:cNvPr id="8" name="Text Placeholder 7">
            <a:extLst>
              <a:ext uri="{FF2B5EF4-FFF2-40B4-BE49-F238E27FC236}">
                <a16:creationId xmlns:a16="http://schemas.microsoft.com/office/drawing/2014/main" id="{BBB4D9A9-6B13-24B6-C677-7C7FC8FBA5FD}"/>
              </a:ext>
            </a:extLst>
          </p:cNvPr>
          <p:cNvSpPr>
            <a:spLocks noGrp="1"/>
          </p:cNvSpPr>
          <p:nvPr>
            <p:ph type="body" sz="quarter" idx="13"/>
          </p:nvPr>
        </p:nvSpPr>
        <p:spPr>
          <a:xfrm>
            <a:off x="5648039" y="6218581"/>
            <a:ext cx="4493835" cy="332277"/>
          </a:xfrm>
        </p:spPr>
        <p:txBody>
          <a:bodyPr/>
          <a:lstStyle/>
          <a:p>
            <a:r>
              <a:rPr lang="fr-FR" kern="0" dirty="0">
                <a:solidFill>
                  <a:srgbClr val="000000"/>
                </a:solidFill>
                <a:sym typeface="Arial"/>
              </a:rPr>
              <a:t>« </a:t>
            </a:r>
            <a:r>
              <a:rPr lang="fr-FR" kern="0" dirty="0">
                <a:solidFill>
                  <a:srgbClr val="000000"/>
                </a:solidFill>
                <a:sym typeface="Arial"/>
                <a:hlinkClick r:id="rId2"/>
              </a:rPr>
              <a:t>Banque des pratiques pédagogiques efficaces </a:t>
            </a:r>
            <a:r>
              <a:rPr lang="fr-FR" kern="0" dirty="0">
                <a:solidFill>
                  <a:srgbClr val="000000"/>
                </a:solidFill>
                <a:sym typeface="Arial"/>
              </a:rPr>
              <a:t>»</a:t>
            </a:r>
          </a:p>
        </p:txBody>
      </p:sp>
    </p:spTree>
    <p:extLst>
      <p:ext uri="{BB962C8B-B14F-4D97-AF65-F5344CB8AC3E}">
        <p14:creationId xmlns:p14="http://schemas.microsoft.com/office/powerpoint/2010/main" val="22846011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6DED1F-E8FA-A1FE-9C4D-8848890EB22B}"/>
              </a:ext>
            </a:extLst>
          </p:cNvPr>
          <p:cNvSpPr>
            <a:spLocks noGrp="1"/>
          </p:cNvSpPr>
          <p:nvPr>
            <p:ph type="body" sz="quarter" idx="10"/>
          </p:nvPr>
        </p:nvSpPr>
        <p:spPr/>
        <p:txBody>
          <a:bodyPr/>
          <a:lstStyle/>
          <a:p>
            <a:endParaRPr lang="fr-FR" dirty="0"/>
          </a:p>
        </p:txBody>
      </p:sp>
      <p:sp>
        <p:nvSpPr>
          <p:cNvPr id="3" name="Text Placeholder 2">
            <a:extLst>
              <a:ext uri="{FF2B5EF4-FFF2-40B4-BE49-F238E27FC236}">
                <a16:creationId xmlns:a16="http://schemas.microsoft.com/office/drawing/2014/main" id="{4F1B72B7-595C-352E-A002-BC30F0A3FF7D}"/>
              </a:ext>
            </a:extLst>
          </p:cNvPr>
          <p:cNvSpPr>
            <a:spLocks noGrp="1"/>
          </p:cNvSpPr>
          <p:nvPr>
            <p:ph type="body" sz="quarter" idx="11"/>
          </p:nvPr>
        </p:nvSpPr>
        <p:spPr/>
        <p:txBody>
          <a:bodyPr/>
          <a:lstStyle/>
          <a:p>
            <a:endParaRPr lang="fr-FR" dirty="0"/>
          </a:p>
        </p:txBody>
      </p:sp>
      <p:sp>
        <p:nvSpPr>
          <p:cNvPr id="4" name="Text Placeholder 3">
            <a:extLst>
              <a:ext uri="{FF2B5EF4-FFF2-40B4-BE49-F238E27FC236}">
                <a16:creationId xmlns:a16="http://schemas.microsoft.com/office/drawing/2014/main" id="{2362C5F7-6700-6B26-1943-A8A45E94CFD7}"/>
              </a:ext>
            </a:extLst>
          </p:cNvPr>
          <p:cNvSpPr>
            <a:spLocks noGrp="1"/>
          </p:cNvSpPr>
          <p:nvPr>
            <p:ph type="body" sz="quarter" idx="12"/>
          </p:nvPr>
        </p:nvSpPr>
        <p:spPr/>
        <p:txBody>
          <a:bodyPr/>
          <a:lstStyle/>
          <a:p>
            <a:endParaRPr lang="fr-FR" dirty="0"/>
          </a:p>
        </p:txBody>
      </p:sp>
      <p:sp>
        <p:nvSpPr>
          <p:cNvPr id="5" name="Text Placeholder 4">
            <a:extLst>
              <a:ext uri="{FF2B5EF4-FFF2-40B4-BE49-F238E27FC236}">
                <a16:creationId xmlns:a16="http://schemas.microsoft.com/office/drawing/2014/main" id="{0B35B39A-E37B-7515-3A0F-CD987323FF21}"/>
              </a:ext>
            </a:extLst>
          </p:cNvPr>
          <p:cNvSpPr>
            <a:spLocks noGrp="1"/>
          </p:cNvSpPr>
          <p:nvPr>
            <p:ph type="body" sz="quarter" idx="13"/>
          </p:nvPr>
        </p:nvSpPr>
        <p:spPr/>
        <p:txBody>
          <a:bodyPr/>
          <a:lstStyle/>
          <a:p>
            <a:endParaRPr lang="fr-FR" dirty="0"/>
          </a:p>
        </p:txBody>
      </p:sp>
      <p:sp>
        <p:nvSpPr>
          <p:cNvPr id="6" name="Text Placeholder 5">
            <a:extLst>
              <a:ext uri="{FF2B5EF4-FFF2-40B4-BE49-F238E27FC236}">
                <a16:creationId xmlns:a16="http://schemas.microsoft.com/office/drawing/2014/main" id="{DCD682AE-CA97-F16E-C451-D3E806BD04FF}"/>
              </a:ext>
            </a:extLst>
          </p:cNvPr>
          <p:cNvSpPr>
            <a:spLocks noGrp="1"/>
          </p:cNvSpPr>
          <p:nvPr>
            <p:ph type="body" sz="quarter" idx="14"/>
          </p:nvPr>
        </p:nvSpPr>
        <p:spPr/>
        <p:txBody>
          <a:bodyPr/>
          <a:lstStyle/>
          <a:p>
            <a:endParaRPr lang="fr-FR" dirty="0"/>
          </a:p>
        </p:txBody>
      </p:sp>
      <p:sp>
        <p:nvSpPr>
          <p:cNvPr id="7" name="Text Placeholder 6">
            <a:extLst>
              <a:ext uri="{FF2B5EF4-FFF2-40B4-BE49-F238E27FC236}">
                <a16:creationId xmlns:a16="http://schemas.microsoft.com/office/drawing/2014/main" id="{497366E0-3DFF-DDCD-E342-D424E5371FC3}"/>
              </a:ext>
            </a:extLst>
          </p:cNvPr>
          <p:cNvSpPr>
            <a:spLocks noGrp="1"/>
          </p:cNvSpPr>
          <p:nvPr>
            <p:ph type="body" sz="quarter" idx="15"/>
          </p:nvPr>
        </p:nvSpPr>
        <p:spPr/>
        <p:txBody>
          <a:bodyPr/>
          <a:lstStyle/>
          <a:p>
            <a:endParaRPr lang="fr-FR" dirty="0"/>
          </a:p>
        </p:txBody>
      </p:sp>
    </p:spTree>
    <p:extLst>
      <p:ext uri="{BB962C8B-B14F-4D97-AF65-F5344CB8AC3E}">
        <p14:creationId xmlns:p14="http://schemas.microsoft.com/office/powerpoint/2010/main" val="1857701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BFFC17-0CD6-89B0-27FC-84C8A6549EE0}"/>
              </a:ext>
            </a:extLst>
          </p:cNvPr>
          <p:cNvSpPr>
            <a:spLocks noGrp="1"/>
          </p:cNvSpPr>
          <p:nvPr>
            <p:ph type="body" sz="quarter" idx="10"/>
          </p:nvPr>
        </p:nvSpPr>
        <p:spPr/>
        <p:txBody>
          <a:bodyPr>
            <a:normAutofit fontScale="92500" lnSpcReduction="20000"/>
          </a:bodyPr>
          <a:lstStyle/>
          <a:p>
            <a:r>
              <a:rPr lang="en-US" dirty="0"/>
              <a:t>10 min</a:t>
            </a:r>
            <a:endParaRPr lang="fr-FR" dirty="0"/>
          </a:p>
        </p:txBody>
      </p:sp>
    </p:spTree>
    <p:extLst>
      <p:ext uri="{BB962C8B-B14F-4D97-AF65-F5344CB8AC3E}">
        <p14:creationId xmlns:p14="http://schemas.microsoft.com/office/powerpoint/2010/main" val="1871307713"/>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spAutoFit/>
      </a:bodyPr>
      <a:lstStyle>
        <a:defPPr algn="l">
          <a:defRPr sz="2000" dirty="0">
            <a:latin typeface="Calibri" panose="020F0502020204030204" pitchFamily="34" charset="0"/>
            <a:cs typeface="Calibri" panose="020F0502020204030204" pitchFamily="34" charset="0"/>
          </a:defRPr>
        </a:defPPr>
      </a:lstStyle>
    </a:tx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10884</TotalTime>
  <Words>2134</Words>
  <Application>Microsoft Office PowerPoint</Application>
  <PresentationFormat>Grand écran</PresentationFormat>
  <Paragraphs>317</Paragraphs>
  <Slides>51</Slides>
  <Notes>4</Notes>
  <HiddenSlides>7</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51</vt:i4>
      </vt:variant>
    </vt:vector>
  </HeadingPairs>
  <TitlesOfParts>
    <vt:vector size="61" baseType="lpstr">
      <vt:lpstr>Aptos</vt:lpstr>
      <vt:lpstr>Aptos Display</vt:lpstr>
      <vt:lpstr>Arial</vt:lpstr>
      <vt:lpstr>Calibri</vt:lpstr>
      <vt:lpstr>Cambria Math</vt:lpstr>
      <vt:lpstr>CIDFont+F3</vt:lpstr>
      <vt:lpstr>Dosis</vt:lpstr>
      <vt:lpstr>Georgia</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Bonjour! Prêts pour démarrer notre séance? Allons-y!</vt:lpstr>
      <vt:lpstr>Présentation PowerPoint</vt:lpstr>
      <vt:lpstr>Qui peut me rappeler la signification de ces icônes?</vt:lpstr>
      <vt:lpstr>Très bien.</vt:lpstr>
      <vt:lpstr>Présentation PowerPoint</vt:lpstr>
      <vt:lpstr>Présentation PowerPoint</vt:lpstr>
      <vt:lpstr>Présentation PowerPoint</vt:lpstr>
      <vt:lpstr>Présentation PowerPoint</vt:lpstr>
      <vt:lpstr>On commence par la correction de l’exercice maison de la séance précédente.</vt:lpstr>
      <vt:lpstr>Présentation PowerPoint</vt:lpstr>
      <vt:lpstr>  On va rappeler la définition de la moyenne d’une série statistique. Calculer la moyenne de cette série statistique? </vt:lpstr>
      <vt:lpstr>Rappelez vous: la moyenne signifie que si on partage le total des heures d’abscences en les élèves on trouve que chaque est absenté 4h pendant le mois .</vt:lpstr>
      <vt:lpstr> rappelez vous que la classe médiane est la classe qui contient la valeur du caractère qui partage les effectifs en deux parties égales</vt:lpstr>
      <vt:lpstr> rappelez vous que la classe médiane est la classe qui contient la valeur du caractère qui partage les effectifs en deux parties égales.</vt:lpstr>
      <vt:lpstr>Bien! Voici un résumé des rappels. </vt:lpstr>
      <vt:lpstr>Présentation PowerPoint</vt:lpstr>
      <vt:lpstr>Observez la figure ci-dessous, exprimez vos avis à propos de la  question ci-dessous  :</vt:lpstr>
      <vt:lpstr>A la fin de cette séance, vous serez capables de:</vt:lpstr>
      <vt:lpstr>Présentation PowerPoint</vt:lpstr>
      <vt:lpstr>Je vais utiliser la moyenne, la médiane et les graphiques pour déterminer dans quelle classe la répartition des notes est la meilleure.  </vt:lpstr>
      <vt:lpstr>Maintenant je vais vous commencer en 1ère étape comparer les 2 moyennes.</vt:lpstr>
      <vt:lpstr>Dans cette 2ème étape je vais utiliser la médiane. </vt:lpstr>
      <vt:lpstr>Voici 3ème étape j’utilise les histogrammes. </vt:lpstr>
      <vt:lpstr>Voici la conclusion. </vt:lpstr>
      <vt:lpstr>Présentation PowerPoint</vt:lpstr>
      <vt:lpstr> Observez et interpréter les moyennes et les médianes des deux séries statistiques.  </vt:lpstr>
      <vt:lpstr> rappelez vous que les amplitudes des classes = valeur maximale de la classe – sa valeur minimale</vt:lpstr>
      <vt:lpstr> observez les deux graphiques et complétez. </vt:lpstr>
      <vt:lpstr>Rappelez vous que: pour analyser les graphique on observe la répartition des valeurs du caractère autour de la moyenne.</vt:lpstr>
      <vt:lpstr>Présentation PowerPoint</vt:lpstr>
      <vt:lpstr>Travaillez individuellement puis discutez en binômes vos réponses. </vt:lpstr>
      <vt:lpstr>Prenez la correction sur vos livrets.</vt:lpstr>
      <vt:lpstr>Prenez la correction sur vos livrets.</vt:lpstr>
      <vt:lpstr>Prenez la correction sur vos livrets.</vt:lpstr>
      <vt:lpstr>Présentation PowerPoint</vt:lpstr>
      <vt:lpstr>Prenez votre livret et votre crayon, puis répondez individuellement aux exercices. Vous avez 10 min</vt:lpstr>
      <vt:lpstr>Le temps est terminé. Voyons ensemble la solution des exercices.</vt:lpstr>
      <vt:lpstr>Présentation PowerPoint</vt:lpstr>
      <vt:lpstr>Qui peut me dire ce que nous avons appris aujourd’hui? </vt:lpstr>
      <vt:lpstr>Dans cette séance nous avons appris comment comparer la répartition des valeurs d’un caractère on utilisant la moyenne; la médiane et le graphe:</vt:lpstr>
      <vt:lpstr>Voici l’exercice à faire à la maison pour la séance prochaine.</vt:lpstr>
      <vt:lpstr>C’est la fin de notre séance. N’oubliez pas de réviser votre leçon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Mehdi Alaoui</dc:creator>
  <cp:lastModifiedBy>AMINE RADOUANE - ENSEIGNANT</cp:lastModifiedBy>
  <cp:revision>684</cp:revision>
  <dcterms:created xsi:type="dcterms:W3CDTF">2025-11-03T10:55:47Z</dcterms:created>
  <dcterms:modified xsi:type="dcterms:W3CDTF">2026-05-18T18:09:27Z</dcterms:modified>
</cp:coreProperties>
</file>