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4"/>
  </p:notesMasterIdLst>
  <p:handoutMasterIdLst>
    <p:handoutMasterId r:id="rId45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47483617" r:id="rId15"/>
    <p:sldId id="2147483618" r:id="rId16"/>
    <p:sldId id="2134806568" r:id="rId17"/>
    <p:sldId id="2134805878" r:id="rId18"/>
    <p:sldId id="2134806573" r:id="rId19"/>
    <p:sldId id="2147483633" r:id="rId20"/>
    <p:sldId id="2147483557" r:id="rId21"/>
    <p:sldId id="2147483569" r:id="rId22"/>
    <p:sldId id="2147483634" r:id="rId23"/>
    <p:sldId id="2147483635" r:id="rId24"/>
    <p:sldId id="2147483640" r:id="rId25"/>
    <p:sldId id="2147483641" r:id="rId26"/>
    <p:sldId id="2147483642" r:id="rId27"/>
    <p:sldId id="2147483572" r:id="rId28"/>
    <p:sldId id="2147483575" r:id="rId29"/>
    <p:sldId id="2147483576" r:id="rId30"/>
    <p:sldId id="2147483577" r:id="rId31"/>
    <p:sldId id="2134806577" r:id="rId32"/>
    <p:sldId id="2147483643" r:id="rId33"/>
    <p:sldId id="2134806551" r:id="rId34"/>
    <p:sldId id="2134806578" r:id="rId35"/>
    <p:sldId id="2147483579" r:id="rId36"/>
    <p:sldId id="2134806579" r:id="rId37"/>
    <p:sldId id="2134806088" r:id="rId38"/>
    <p:sldId id="2134806580" r:id="rId39"/>
    <p:sldId id="2134806582" r:id="rId40"/>
    <p:sldId id="2134806536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47483617"/>
            <p14:sldId id="214748361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633"/>
            <p14:sldId id="2147483557"/>
            <p14:sldId id="2147483569"/>
            <p14:sldId id="2147483634"/>
            <p14:sldId id="2147483635"/>
            <p14:sldId id="2147483640"/>
            <p14:sldId id="2147483641"/>
            <p14:sldId id="2147483642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47483643"/>
            <p14:sldId id="2134806551"/>
            <p14:sldId id="2134806578"/>
            <p14:sldId id="2147483579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479" autoAdjust="0"/>
  </p:normalViewPr>
  <p:slideViewPr>
    <p:cSldViewPr snapToGrid="0">
      <p:cViewPr varScale="1">
        <p:scale>
          <a:sx n="70" d="100"/>
          <a:sy n="70" d="100"/>
        </p:scale>
        <p:origin x="6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A9A8D-7D61-A689-02E5-BF5FBFA0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BF686-D287-DFB0-D102-649E21EEE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E0022A-2D6A-8302-BF73-F759A2792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592A8-CB90-CAA8-B2DD-B7464CCE4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68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61.png"/><Relationship Id="rId7" Type="http://schemas.openxmlformats.org/officeDocument/2006/relationships/image" Target="../media/image5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0.png"/><Relationship Id="rId5" Type="http://schemas.openxmlformats.org/officeDocument/2006/relationships/image" Target="../media/image63.png"/><Relationship Id="rId10" Type="http://schemas.openxmlformats.org/officeDocument/2006/relationships/image" Target="../media/image560.png"/><Relationship Id="rId4" Type="http://schemas.openxmlformats.org/officeDocument/2006/relationships/image" Target="../media/image62.png"/><Relationship Id="rId9" Type="http://schemas.openxmlformats.org/officeDocument/2006/relationships/image" Target="../media/image5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50.png"/><Relationship Id="rId4" Type="http://schemas.openxmlformats.org/officeDocument/2006/relationships/image" Target="../media/image6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0.png"/><Relationship Id="rId4" Type="http://schemas.openxmlformats.org/officeDocument/2006/relationships/image" Target="../media/image6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openxmlformats.org/officeDocument/2006/relationships/image" Target="../media/image690.png"/><Relationship Id="rId4" Type="http://schemas.openxmlformats.org/officeDocument/2006/relationships/image" Target="../media/image6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1.png"/><Relationship Id="rId4" Type="http://schemas.openxmlformats.org/officeDocument/2006/relationships/image" Target="../media/image7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4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92843"/>
            <a:ext cx="7486376" cy="811515"/>
            <a:chOff x="304312" y="4645031"/>
            <a:chExt cx="5439944" cy="583604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36764" y="4645031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Résolution de problèmes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276068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11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9758" y="5380319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43583" y="5444443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endParaRPr lang="fr-MA" dirty="0">
                <a:effectLst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33D15B-4FD4-8198-A8E1-E787E3570CC1}"/>
              </a:ext>
            </a:extLst>
          </p:cNvPr>
          <p:cNvSpPr txBox="1"/>
          <p:nvPr/>
        </p:nvSpPr>
        <p:spPr>
          <a:xfrm>
            <a:off x="1943258" y="5570147"/>
            <a:ext cx="565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problème qui se ramène à un système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degré à deux inconnues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1949106" y="2120002"/>
            <a:ext cx="7174933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Méthode d’élimination directe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1949106" y="3473118"/>
            <a:ext cx="8585852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Méthode  d’élimination par combinaison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8F0F3E-20F5-EB4E-AC21-31EF50CDD7F9}"/>
              </a:ext>
            </a:extLst>
          </p:cNvPr>
          <p:cNvSpPr txBox="1"/>
          <p:nvPr/>
        </p:nvSpPr>
        <p:spPr>
          <a:xfrm>
            <a:off x="1949106" y="4956214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Méthode de substitution 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FA6F5-F2EC-1503-881C-9C599E7B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B90BC78-4200-4E29-A28F-233FC07947A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Résoudre le système d’équations du premier degré à deux inconnues suivants: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0C5BCBB-979F-F593-E116-06C12FCC10E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AEDC98-6751-D406-B891-31729557A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09DF89-A74F-B935-E34E-C25C498FE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1"/>
          <a:stretch/>
        </p:blipFill>
        <p:spPr>
          <a:xfrm>
            <a:off x="507999" y="2015837"/>
            <a:ext cx="10990237" cy="1719255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A6A78C3F-0847-A51A-97E1-150FB73F25A7}"/>
              </a:ext>
            </a:extLst>
          </p:cNvPr>
          <p:cNvSpPr txBox="1"/>
          <p:nvPr/>
        </p:nvSpPr>
        <p:spPr>
          <a:xfrm>
            <a:off x="508000" y="689650"/>
            <a:ext cx="974810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5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minutes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aux élèves pour réfléchir, puis invite deux ou trois d'entre eux à répondre sur le tableau.</a:t>
            </a:r>
          </a:p>
        </p:txBody>
      </p:sp>
    </p:spTree>
    <p:extLst>
      <p:ext uri="{BB962C8B-B14F-4D97-AF65-F5344CB8AC3E}">
        <p14:creationId xmlns:p14="http://schemas.microsoft.com/office/powerpoint/2010/main" val="2653546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02F9-3D86-7ED3-89D9-E7F03595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0F1A8A45-42D8-2062-8149-D168293FC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7871C9-F8DF-AD6F-A946-AE364003E00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C4315094-9012-0805-6390-AACF294FE86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7599454A-D705-4DE2-0232-E0DDC1C88FB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correction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0CAB587-9AA3-71B6-6378-EE6A1EE53BA2}"/>
                  </a:ext>
                </a:extLst>
              </p:cNvPr>
              <p:cNvSpPr txBox="1"/>
              <p:nvPr/>
            </p:nvSpPr>
            <p:spPr>
              <a:xfrm>
                <a:off x="4773907" y="1425974"/>
                <a:ext cx="1322093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0CAB587-9AA3-71B6-6378-EE6A1EE53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907" y="1425974"/>
                <a:ext cx="1322093" cy="710194"/>
              </a:xfrm>
              <a:prstGeom prst="rect">
                <a:avLst/>
              </a:prstGeom>
              <a:blipFill>
                <a:blip r:embed="rId3"/>
                <a:stretch>
                  <a:fillRect l="-77358" t="-194643" b="-282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A0C91DF2-69F9-5844-A68D-FA00553D05AC}"/>
              </a:ext>
            </a:extLst>
          </p:cNvPr>
          <p:cNvSpPr txBox="1"/>
          <p:nvPr/>
        </p:nvSpPr>
        <p:spPr>
          <a:xfrm>
            <a:off x="681925" y="2572719"/>
            <a:ext cx="410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J’utilise la méthode d’élimination directe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8A1C91-EDE8-0364-FB5F-AD382CCB7C94}"/>
                  </a:ext>
                </a:extLst>
              </p:cNvPr>
              <p:cNvSpPr txBox="1"/>
              <p:nvPr/>
            </p:nvSpPr>
            <p:spPr>
              <a:xfrm>
                <a:off x="665949" y="3069896"/>
                <a:ext cx="1322093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8A1C91-EDE8-0364-FB5F-AD382CCB7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49" y="3069896"/>
                <a:ext cx="1322093" cy="710194"/>
              </a:xfrm>
              <a:prstGeom prst="rect">
                <a:avLst/>
              </a:prstGeom>
              <a:blipFill>
                <a:blip r:embed="rId4"/>
                <a:stretch>
                  <a:fillRect l="-79048" t="-191228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5F5CC72-A0D5-CB7A-AAAC-3D17163351E0}"/>
                  </a:ext>
                </a:extLst>
              </p:cNvPr>
              <p:cNvSpPr txBox="1"/>
              <p:nvPr/>
            </p:nvSpPr>
            <p:spPr>
              <a:xfrm>
                <a:off x="2800596" y="3059964"/>
                <a:ext cx="2644314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 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5F5CC72-A0D5-CB7A-AAAC-3D1716335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596" y="3059964"/>
                <a:ext cx="2644314" cy="710194"/>
              </a:xfrm>
              <a:prstGeom prst="rect">
                <a:avLst/>
              </a:prstGeom>
              <a:blipFill>
                <a:blip r:embed="rId5"/>
                <a:stretch>
                  <a:fillRect l="-39234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DBD82D-ECC4-8F65-244A-0548985CAC3E}"/>
                  </a:ext>
                </a:extLst>
              </p:cNvPr>
              <p:cNvSpPr txBox="1"/>
              <p:nvPr/>
            </p:nvSpPr>
            <p:spPr>
              <a:xfrm>
                <a:off x="6483686" y="3059964"/>
                <a:ext cx="1322093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DBD82D-ECC4-8F65-244A-0548985CA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686" y="3059964"/>
                <a:ext cx="1322093" cy="710194"/>
              </a:xfrm>
              <a:prstGeom prst="rect">
                <a:avLst/>
              </a:prstGeom>
              <a:blipFill>
                <a:blip r:embed="rId6"/>
                <a:stretch>
                  <a:fillRect l="-78095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189BFEB-3908-C0C9-3B0E-CF308AD20DDE}"/>
                  </a:ext>
                </a:extLst>
              </p:cNvPr>
              <p:cNvSpPr txBox="1"/>
              <p:nvPr/>
            </p:nvSpPr>
            <p:spPr>
              <a:xfrm>
                <a:off x="8881865" y="3022462"/>
                <a:ext cx="1322093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189BFEB-3908-C0C9-3B0E-CF308AD20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865" y="3022462"/>
                <a:ext cx="1322093" cy="710194"/>
              </a:xfrm>
              <a:prstGeom prst="rect">
                <a:avLst/>
              </a:prstGeom>
              <a:blipFill>
                <a:blip r:embed="rId7"/>
                <a:stretch>
                  <a:fillRect l="-79048" t="-194643" b="-282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F7B444D-8C83-6D61-DB66-8F1F0C3961B9}"/>
                  </a:ext>
                </a:extLst>
              </p:cNvPr>
              <p:cNvSpPr txBox="1"/>
              <p:nvPr/>
            </p:nvSpPr>
            <p:spPr>
              <a:xfrm>
                <a:off x="2123268" y="4116143"/>
                <a:ext cx="915955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F7B444D-8C83-6D61-DB66-8F1F0C396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268" y="4116143"/>
                <a:ext cx="915955" cy="710194"/>
              </a:xfrm>
              <a:prstGeom prst="rect">
                <a:avLst/>
              </a:prstGeom>
              <a:blipFill>
                <a:blip r:embed="rId8"/>
                <a:stretch>
                  <a:fillRect l="-113699" t="-191228" r="-41096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78B74EA9-47CE-B8B2-FACF-75F5D3DF127A}"/>
              </a:ext>
            </a:extLst>
          </p:cNvPr>
          <p:cNvGrpSpPr/>
          <p:nvPr/>
        </p:nvGrpSpPr>
        <p:grpSpPr>
          <a:xfrm>
            <a:off x="883403" y="5529557"/>
            <a:ext cx="5817618" cy="710194"/>
            <a:chOff x="883403" y="4889849"/>
            <a:chExt cx="5817618" cy="71019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A009A92-6D24-3520-9EF5-D890DAC860ED}"/>
                </a:ext>
              </a:extLst>
            </p:cNvPr>
            <p:cNvSpPr txBox="1"/>
            <p:nvPr/>
          </p:nvSpPr>
          <p:spPr>
            <a:xfrm>
              <a:off x="883403" y="5005953"/>
              <a:ext cx="5817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Le couple solution du système :                                 est </a:t>
              </a:r>
              <a:r>
                <a:rPr lang="fr-FR" dirty="0">
                  <a:sym typeface="Wingdings" pitchFamily="2" charset="2"/>
                </a:rPr>
                <a:t>(3 ; 0)</a:t>
              </a:r>
              <a:r>
                <a:rPr lang="fr-FR" dirty="0"/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760B4F10-3751-ED3E-AA15-7B82991F8924}"/>
                    </a:ext>
                  </a:extLst>
                </p:cNvPr>
                <p:cNvSpPr txBox="1"/>
                <p:nvPr/>
              </p:nvSpPr>
              <p:spPr>
                <a:xfrm>
                  <a:off x="4058824" y="4889849"/>
                  <a:ext cx="1322093" cy="7101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"/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760B4F10-3751-ED3E-AA15-7B82991F8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8824" y="4889849"/>
                  <a:ext cx="1322093" cy="710194"/>
                </a:xfrm>
                <a:prstGeom prst="rect">
                  <a:avLst/>
                </a:prstGeom>
                <a:blipFill>
                  <a:blip r:embed="rId9"/>
                  <a:stretch>
                    <a:fillRect l="-78095" t="-191228" b="-27719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Flèche vers la droite 18">
            <a:extLst>
              <a:ext uri="{FF2B5EF4-FFF2-40B4-BE49-F238E27FC236}">
                <a16:creationId xmlns:a16="http://schemas.microsoft.com/office/drawing/2014/main" id="{6E7ECEDB-A2EC-DCD8-1D9D-5851B532B063}"/>
              </a:ext>
            </a:extLst>
          </p:cNvPr>
          <p:cNvSpPr/>
          <p:nvPr/>
        </p:nvSpPr>
        <p:spPr>
          <a:xfrm>
            <a:off x="1988042" y="3352778"/>
            <a:ext cx="867905" cy="12398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Flèche vers la droite 19">
            <a:extLst>
              <a:ext uri="{FF2B5EF4-FFF2-40B4-BE49-F238E27FC236}">
                <a16:creationId xmlns:a16="http://schemas.microsoft.com/office/drawing/2014/main" id="{9E8B00CF-70CD-577A-EDBE-287BAA266A7B}"/>
              </a:ext>
            </a:extLst>
          </p:cNvPr>
          <p:cNvSpPr/>
          <p:nvPr/>
        </p:nvSpPr>
        <p:spPr>
          <a:xfrm>
            <a:off x="5604157" y="3377559"/>
            <a:ext cx="867905" cy="12398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Flèche vers la droite 20">
            <a:extLst>
              <a:ext uri="{FF2B5EF4-FFF2-40B4-BE49-F238E27FC236}">
                <a16:creationId xmlns:a16="http://schemas.microsoft.com/office/drawing/2014/main" id="{281E6C5F-2DD1-2AFA-9EFA-B6E9E71EF665}"/>
              </a:ext>
            </a:extLst>
          </p:cNvPr>
          <p:cNvSpPr/>
          <p:nvPr/>
        </p:nvSpPr>
        <p:spPr>
          <a:xfrm>
            <a:off x="7976650" y="3315566"/>
            <a:ext cx="867905" cy="12398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Flèche vers la droite 22">
            <a:extLst>
              <a:ext uri="{FF2B5EF4-FFF2-40B4-BE49-F238E27FC236}">
                <a16:creationId xmlns:a16="http://schemas.microsoft.com/office/drawing/2014/main" id="{22443A39-A613-DD9E-4E5D-7FDE87486186}"/>
              </a:ext>
            </a:extLst>
          </p:cNvPr>
          <p:cNvSpPr/>
          <p:nvPr/>
        </p:nvSpPr>
        <p:spPr>
          <a:xfrm>
            <a:off x="1120137" y="4446459"/>
            <a:ext cx="867905" cy="12398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9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3" grpId="0"/>
      <p:bldP spid="19" grpId="0" animBg="1"/>
      <p:bldP spid="20" grpId="0" animBg="1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2"/>
            <a:ext cx="10908576" cy="107578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96895" y="3175568"/>
            <a:ext cx="9731504" cy="1075784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MA" sz="2400" dirty="0">
                <a:effectLst/>
                <a:latin typeface="CIDFont+F2"/>
              </a:rPr>
              <a:t>Résoudre un problème qui se ramène à un système d’</a:t>
            </a:r>
            <a:r>
              <a:rPr lang="fr-MA" sz="2400" dirty="0" err="1">
                <a:effectLst/>
                <a:latin typeface="CIDFont+F2"/>
              </a:rPr>
              <a:t>équations</a:t>
            </a:r>
            <a:r>
              <a:rPr lang="fr-MA" sz="2400" dirty="0">
                <a:effectLst/>
                <a:latin typeface="CIDFont+F2"/>
              </a:rPr>
              <a:t> du 1er degré́ à deux inconnues </a:t>
            </a:r>
            <a:endParaRPr lang="fr-MA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comment je résous un problème qui se ramène à la résolution d’un système de deux équations du premier degré à deux inconnues 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 lit l’énoncé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 haute voix puis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incite les élèves à le lire silencieusement puis invite un élève ou deux à le lire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haute voix aussi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510DD9B-788F-456D-F571-559497719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13" y="1734566"/>
            <a:ext cx="11550374" cy="256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31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comprends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D032AC8-999C-2536-97DC-AF3553F8A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8" y="1382104"/>
            <a:ext cx="2374900" cy="5969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8E73EC-FE56-057C-54B4-BAF8806E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64" y="4078115"/>
            <a:ext cx="3873500" cy="5588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CAB6EE-056C-CF7E-AE95-747D7C74C3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4" y="4636915"/>
            <a:ext cx="4013200" cy="431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2993A1-0AE2-76F4-3018-8F6E3D4608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8" y="5105481"/>
            <a:ext cx="3390900" cy="4191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9F73DBE-AB46-55E7-FA13-C10CA3DFB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4" y="5536419"/>
            <a:ext cx="4241800" cy="406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0653476-5806-6E3B-6F1C-52040878FD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4" y="5961007"/>
            <a:ext cx="9877655" cy="4477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FB8751-C494-95F3-86DC-B28275775E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7" y="2048380"/>
            <a:ext cx="11267049" cy="15587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9E897D-7737-992E-6E2E-895D543614F0}"/>
              </a:ext>
            </a:extLst>
          </p:cNvPr>
          <p:cNvSpPr/>
          <p:nvPr/>
        </p:nvSpPr>
        <p:spPr>
          <a:xfrm>
            <a:off x="5250426" y="2153265"/>
            <a:ext cx="2762864" cy="49161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1F0F00-779E-59DB-D229-E1BA181A5A00}"/>
              </a:ext>
            </a:extLst>
          </p:cNvPr>
          <p:cNvSpPr/>
          <p:nvPr/>
        </p:nvSpPr>
        <p:spPr>
          <a:xfrm>
            <a:off x="8287540" y="2153265"/>
            <a:ext cx="2902974" cy="49161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916060-8702-C188-6452-DD747CD11203}"/>
              </a:ext>
            </a:extLst>
          </p:cNvPr>
          <p:cNvSpPr/>
          <p:nvPr/>
        </p:nvSpPr>
        <p:spPr>
          <a:xfrm>
            <a:off x="2010050" y="2574496"/>
            <a:ext cx="2534264" cy="49161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A24BB-79FF-D9D2-B712-7AE058D083F9}"/>
              </a:ext>
            </a:extLst>
          </p:cNvPr>
          <p:cNvSpPr/>
          <p:nvPr/>
        </p:nvSpPr>
        <p:spPr>
          <a:xfrm>
            <a:off x="5524676" y="2693628"/>
            <a:ext cx="2236838" cy="24551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6275D49-7B95-569C-3014-A5E49D8ADB79}"/>
              </a:ext>
            </a:extLst>
          </p:cNvPr>
          <p:cNvCxnSpPr/>
          <p:nvPr/>
        </p:nvCxnSpPr>
        <p:spPr>
          <a:xfrm>
            <a:off x="3363686" y="3429000"/>
            <a:ext cx="434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modélise 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4ECEBAB-2D4F-BC8F-8F96-29E4A919D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" y="1077304"/>
            <a:ext cx="2082800" cy="609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5C220E-4817-67DB-5305-7DABEA01D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" y="2698749"/>
            <a:ext cx="3311734" cy="19042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7A06FE-8D0E-7E8B-C1B4-8A83723D96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015" y="2698750"/>
            <a:ext cx="5355742" cy="1999709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D7B28C0E-DC18-C92F-57AD-2B68FFD93CC6}"/>
              </a:ext>
            </a:extLst>
          </p:cNvPr>
          <p:cNvGrpSpPr/>
          <p:nvPr/>
        </p:nvGrpSpPr>
        <p:grpSpPr>
          <a:xfrm>
            <a:off x="9112108" y="3250822"/>
            <a:ext cx="2197100" cy="964717"/>
            <a:chOff x="9112108" y="3250822"/>
            <a:chExt cx="2197100" cy="96471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C8C066F-BA29-62B5-7E12-A1A88F5EB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2108" y="3250822"/>
              <a:ext cx="2197100" cy="8001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0AE1D3-6DE7-6C01-262B-8AEEBA3BD2AB}"/>
                </a:ext>
              </a:extLst>
            </p:cNvPr>
            <p:cNvSpPr/>
            <p:nvPr/>
          </p:nvSpPr>
          <p:spPr>
            <a:xfrm>
              <a:off x="10210658" y="3936569"/>
              <a:ext cx="793139" cy="278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F0BAD-6980-D70A-13B1-39BDD730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29E7F3C-3451-2DE4-401D-01755B2CC30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modélise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18C198-F9C6-E1AD-25C7-9BD55F25DFA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0884B39-BDE1-256C-5903-C500ADB7E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4D24F06-6AC5-E3AE-8C16-7F5AC467CC6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5F52EF3-78D3-496B-E85D-51EFE6F10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22"/>
          <a:stretch/>
        </p:blipFill>
        <p:spPr>
          <a:xfrm>
            <a:off x="1399803" y="4432462"/>
            <a:ext cx="8757393" cy="8987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35E6B7-3E1E-6BA4-2BE5-A90EDB4DA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03"/>
          <a:stretch/>
        </p:blipFill>
        <p:spPr>
          <a:xfrm>
            <a:off x="533335" y="2941200"/>
            <a:ext cx="2685399" cy="7287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7FDEC67-41B5-AFB3-58CF-5167D0623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16" y="1725398"/>
            <a:ext cx="5511800" cy="584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BA8F98D-8859-3A1A-CCFA-860313A903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516" y="2950273"/>
            <a:ext cx="5486400" cy="5588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EA1280-B47F-13AE-997D-81D4E0B715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5" y="1663539"/>
            <a:ext cx="2730500" cy="762000"/>
          </a:xfrm>
          <a:prstGeom prst="rect">
            <a:avLst/>
          </a:prstGeom>
        </p:spPr>
      </p:pic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26F16FD3-1AC0-27C5-0F0A-86D55136A3AD}"/>
              </a:ext>
            </a:extLst>
          </p:cNvPr>
          <p:cNvSpPr/>
          <p:nvPr/>
        </p:nvSpPr>
        <p:spPr>
          <a:xfrm>
            <a:off x="3263835" y="2044539"/>
            <a:ext cx="1943596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9EBA5FDC-2D81-6014-0359-9DAC99315418}"/>
              </a:ext>
            </a:extLst>
          </p:cNvPr>
          <p:cNvSpPr/>
          <p:nvPr/>
        </p:nvSpPr>
        <p:spPr>
          <a:xfrm>
            <a:off x="3298327" y="3282729"/>
            <a:ext cx="1943596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1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58E1B-93B2-C44A-41C6-8051A0F89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D20D79-98EB-C966-9715-87815AC428B4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modélise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A7012D-FBD9-2ED9-33D3-F2B41DF5FF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3FEBA7-18C0-5160-D3A1-0E41139F4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E00D453-1221-0BB8-225C-5DAE8E0C0D8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9FC34F-4B92-A677-7768-66D2FBC59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05"/>
          <a:stretch/>
        </p:blipFill>
        <p:spPr>
          <a:xfrm>
            <a:off x="2968198" y="4925881"/>
            <a:ext cx="5987887" cy="12590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F1C7D9B-E849-19B9-DA58-24CB4069C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47"/>
          <a:stretch/>
        </p:blipFill>
        <p:spPr>
          <a:xfrm>
            <a:off x="1380127" y="3074795"/>
            <a:ext cx="8398219" cy="863221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2DA6E941-33AB-8B55-86ED-F0E722B35345}"/>
              </a:ext>
            </a:extLst>
          </p:cNvPr>
          <p:cNvGrpSpPr/>
          <p:nvPr/>
        </p:nvGrpSpPr>
        <p:grpSpPr>
          <a:xfrm>
            <a:off x="568094" y="1744377"/>
            <a:ext cx="10420811" cy="431706"/>
            <a:chOff x="506627" y="2366938"/>
            <a:chExt cx="10420811" cy="431706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C8F09BC-2A42-987F-A94E-5347454F1456}"/>
                </a:ext>
              </a:extLst>
            </p:cNvPr>
            <p:cNvSpPr txBox="1"/>
            <p:nvPr/>
          </p:nvSpPr>
          <p:spPr>
            <a:xfrm>
              <a:off x="506627" y="2429312"/>
              <a:ext cx="4923143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dirty="0"/>
                <a:t>Le nombre de tickets vendus ce jour là est de 120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E4845DB2-DEAF-5BA1-35FD-881A028440B6}"/>
                    </a:ext>
                  </a:extLst>
                </p:cNvPr>
                <p:cNvSpPr txBox="1"/>
                <p:nvPr/>
              </p:nvSpPr>
              <p:spPr>
                <a:xfrm>
                  <a:off x="9463832" y="2366938"/>
                  <a:ext cx="1463606" cy="3693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E4845DB2-DEAF-5BA1-35FD-881A028440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3832" y="2366938"/>
                  <a:ext cx="1463606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A6D3E8DA-2860-DD64-05DE-A9C156322F65}"/>
                </a:ext>
              </a:extLst>
            </p:cNvPr>
            <p:cNvCxnSpPr/>
            <p:nvPr/>
          </p:nvCxnSpPr>
          <p:spPr>
            <a:xfrm>
              <a:off x="5579237" y="2613978"/>
              <a:ext cx="372540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6" name="Flèche vers le bas 15">
            <a:extLst>
              <a:ext uri="{FF2B5EF4-FFF2-40B4-BE49-F238E27FC236}">
                <a16:creationId xmlns:a16="http://schemas.microsoft.com/office/drawing/2014/main" id="{37C60D01-4D2C-243D-F9B4-CF185AB0A8D1}"/>
              </a:ext>
            </a:extLst>
          </p:cNvPr>
          <p:cNvSpPr/>
          <p:nvPr/>
        </p:nvSpPr>
        <p:spPr>
          <a:xfrm>
            <a:off x="5778500" y="3938016"/>
            <a:ext cx="823778" cy="98786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85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98F5-64E2-A25F-74BE-AB6765BA2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9B46770-183F-D228-A07E-9762406C067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calcule: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E9ACFF-1D23-9812-9BD6-9FD81AE2204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1935B28-2CA6-BA19-1EE0-CF70FC17F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865850-F48B-6AEC-760F-690F558DE88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F0CEBC-0121-9419-3454-C02BC02082A9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EA9A98-166C-703E-B9D8-1BBE6099BE9A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7DE8EC-2D5E-8C36-5ED7-C04750AC1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72" y="1209774"/>
            <a:ext cx="3073400" cy="58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F64B9C5-1676-A46B-6317-D954F7803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28" y="1676454"/>
            <a:ext cx="10832872" cy="10099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D87FCFB-5927-0838-BC46-58B153434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50" y="2670494"/>
            <a:ext cx="2501900" cy="965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A69E04B-F5DF-1694-0CFA-8CB664E1D896}"/>
                  </a:ext>
                </a:extLst>
              </p:cNvPr>
              <p:cNvSpPr txBox="1"/>
              <p:nvPr/>
            </p:nvSpPr>
            <p:spPr>
              <a:xfrm>
                <a:off x="804672" y="4084320"/>
                <a:ext cx="3075201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d>
                                <m:d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120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7200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A69E04B-F5DF-1694-0CFA-8CB664E1D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72" y="4084320"/>
                <a:ext cx="3075201" cy="710194"/>
              </a:xfrm>
              <a:prstGeom prst="rect">
                <a:avLst/>
              </a:prstGeom>
              <a:blipFill>
                <a:blip r:embed="rId6"/>
                <a:stretch>
                  <a:fillRect l="-33745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948020F-2786-19AD-09C1-B7F1C3F2DE42}"/>
                  </a:ext>
                </a:extLst>
              </p:cNvPr>
              <p:cNvSpPr txBox="1"/>
              <p:nvPr/>
            </p:nvSpPr>
            <p:spPr>
              <a:xfrm>
                <a:off x="4240899" y="4084320"/>
                <a:ext cx="2345835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9600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7200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948020F-2786-19AD-09C1-B7F1C3F2D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899" y="4084320"/>
                <a:ext cx="2345835" cy="710194"/>
              </a:xfrm>
              <a:prstGeom prst="rect">
                <a:avLst/>
              </a:prstGeom>
              <a:blipFill>
                <a:blip r:embed="rId7"/>
                <a:stretch>
                  <a:fillRect l="-44324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3ACCFFB-D085-6B3F-AE52-2A9B116D45DA}"/>
                  </a:ext>
                </a:extLst>
              </p:cNvPr>
              <p:cNvSpPr txBox="1"/>
              <p:nvPr/>
            </p:nvSpPr>
            <p:spPr>
              <a:xfrm>
                <a:off x="6947760" y="4084320"/>
                <a:ext cx="1903406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2400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3ACCFFB-D085-6B3F-AE52-2A9B116D4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760" y="4084320"/>
                <a:ext cx="1903406" cy="710194"/>
              </a:xfrm>
              <a:prstGeom prst="rect">
                <a:avLst/>
              </a:prstGeom>
              <a:blipFill>
                <a:blip r:embed="rId8"/>
                <a:stretch>
                  <a:fillRect l="-55333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A770233-255F-98BA-2241-F829656C83A7}"/>
                  </a:ext>
                </a:extLst>
              </p:cNvPr>
              <p:cNvSpPr txBox="1"/>
              <p:nvPr/>
            </p:nvSpPr>
            <p:spPr>
              <a:xfrm>
                <a:off x="9148416" y="4084320"/>
                <a:ext cx="1602041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A770233-255F-98BA-2241-F829656C8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416" y="4084320"/>
                <a:ext cx="1602041" cy="710194"/>
              </a:xfrm>
              <a:prstGeom prst="rect">
                <a:avLst/>
              </a:prstGeom>
              <a:blipFill>
                <a:blip r:embed="rId9"/>
                <a:stretch>
                  <a:fillRect l="-64567" t="-189474" b="-277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19CF55C-4A02-DB25-94CC-4F6B987BB08C}"/>
                  </a:ext>
                </a:extLst>
              </p:cNvPr>
              <p:cNvSpPr txBox="1"/>
              <p:nvPr/>
            </p:nvSpPr>
            <p:spPr>
              <a:xfrm>
                <a:off x="4759354" y="5282985"/>
                <a:ext cx="1044197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19CF55C-4A02-DB25-94CC-4F6B987BB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354" y="5282985"/>
                <a:ext cx="1044197" cy="710194"/>
              </a:xfrm>
              <a:prstGeom prst="rect">
                <a:avLst/>
              </a:prstGeom>
              <a:blipFill>
                <a:blip r:embed="rId10"/>
                <a:stretch>
                  <a:fillRect l="-98795" t="-194643" r="-24096" b="-282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lèche vers la droite 18">
            <a:extLst>
              <a:ext uri="{FF2B5EF4-FFF2-40B4-BE49-F238E27FC236}">
                <a16:creationId xmlns:a16="http://schemas.microsoft.com/office/drawing/2014/main" id="{D9DAC75C-FED3-7E3D-CF7C-D5025B8E808F}"/>
              </a:ext>
            </a:extLst>
          </p:cNvPr>
          <p:cNvSpPr/>
          <p:nvPr/>
        </p:nvSpPr>
        <p:spPr>
          <a:xfrm>
            <a:off x="3879873" y="4315968"/>
            <a:ext cx="361026" cy="3169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>
            <a:extLst>
              <a:ext uri="{FF2B5EF4-FFF2-40B4-BE49-F238E27FC236}">
                <a16:creationId xmlns:a16="http://schemas.microsoft.com/office/drawing/2014/main" id="{4540087D-D6A3-B0A0-21D7-23DCA23B7950}"/>
              </a:ext>
            </a:extLst>
          </p:cNvPr>
          <p:cNvSpPr/>
          <p:nvPr/>
        </p:nvSpPr>
        <p:spPr>
          <a:xfrm>
            <a:off x="6586734" y="4280921"/>
            <a:ext cx="361026" cy="3169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a droite 20">
            <a:extLst>
              <a:ext uri="{FF2B5EF4-FFF2-40B4-BE49-F238E27FC236}">
                <a16:creationId xmlns:a16="http://schemas.microsoft.com/office/drawing/2014/main" id="{C7A57F1E-363C-F7EC-DF0F-D1F1C1BD887E}"/>
              </a:ext>
            </a:extLst>
          </p:cNvPr>
          <p:cNvSpPr/>
          <p:nvPr/>
        </p:nvSpPr>
        <p:spPr>
          <a:xfrm>
            <a:off x="8851166" y="4315968"/>
            <a:ext cx="361026" cy="3169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7A1D81C-2DB7-5A11-BA0B-85E926A53904}"/>
              </a:ext>
            </a:extLst>
          </p:cNvPr>
          <p:cNvSpPr txBox="1"/>
          <p:nvPr/>
        </p:nvSpPr>
        <p:spPr>
          <a:xfrm>
            <a:off x="3651288" y="542163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donc</a:t>
            </a:r>
          </a:p>
        </p:txBody>
      </p:sp>
    </p:spTree>
    <p:extLst>
      <p:ext uri="{BB962C8B-B14F-4D97-AF65-F5344CB8AC3E}">
        <p14:creationId xmlns:p14="http://schemas.microsoft.com/office/powerpoint/2010/main" val="82310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9E8E1-21E9-DE5C-DF38-E27E2AE8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8E28F32-1913-3A7F-75DB-4E4F2C789FC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vérifie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BD0632-6032-8D83-A56C-1689B880A27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6561A40-98E4-9494-2B03-B35B72CFA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3D61790-C1E5-C5E7-3F7B-5FC370DB6D6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DAD783-50A7-E82B-BB94-5112AA1D8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1216433"/>
            <a:ext cx="1663700" cy="635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D5F18DA-131D-2994-D8AE-D2FA88FF0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50" y="2374900"/>
            <a:ext cx="6995080" cy="192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1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FC86E-34A6-1EEE-A31B-4A1B6F34E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6146717-7390-EC6E-63A0-6B5CF34BDDE6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conclus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055E113-5780-1CBE-997A-88A562ED6A1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AE2396D-E677-11A3-D23E-674897E00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E4F4D8F-F725-5A2E-918C-527BE54146E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FB30DB-CD21-59D0-BEC2-7455EF9E6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6" y="1382104"/>
            <a:ext cx="1879600" cy="609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C3D8AAA-FAE4-2B1B-0DC3-06AC41D9C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4" y="2566416"/>
            <a:ext cx="4965700" cy="457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AD12A9-43A0-07A2-D36A-23C6AC0104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4" y="3931412"/>
            <a:ext cx="4927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60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794036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794036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2C7B61CC-7326-D246-4E7E-9476090423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79"/>
          <a:stretch/>
        </p:blipFill>
        <p:spPr>
          <a:xfrm>
            <a:off x="1356739" y="1193800"/>
            <a:ext cx="8097228" cy="20008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AE8670A-B8C8-91D7-AD3E-B39F29C0A64E}"/>
              </a:ext>
            </a:extLst>
          </p:cNvPr>
          <p:cNvSpPr txBox="1"/>
          <p:nvPr/>
        </p:nvSpPr>
        <p:spPr>
          <a:xfrm>
            <a:off x="1580827" y="3660482"/>
            <a:ext cx="510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nombre de tickets vérifie l’équation: </a:t>
            </a: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5DB18D7-5FDA-D96E-E806-1183653F8078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794036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120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5DB18D7-5FDA-D96E-E806-1183653F80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794036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CC894E5-BC4F-A4E7-848C-19678E39A1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79"/>
          <a:stretch/>
        </p:blipFill>
        <p:spPr>
          <a:xfrm>
            <a:off x="1356739" y="1193800"/>
            <a:ext cx="8097228" cy="20008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1CC582C-F684-148F-60DF-763CEFD38440}"/>
              </a:ext>
            </a:extLst>
          </p:cNvPr>
          <p:cNvSpPr txBox="1"/>
          <p:nvPr/>
        </p:nvSpPr>
        <p:spPr>
          <a:xfrm>
            <a:off x="1580827" y="3660482"/>
            <a:ext cx="510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nombre de tickets vérifie l’équation: </a:t>
            </a:r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/>
              <p:nvPr/>
            </p:nvSpPr>
            <p:spPr>
              <a:xfrm>
                <a:off x="8384583" y="4762505"/>
                <a:ext cx="2695882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583" y="4762505"/>
                <a:ext cx="2695882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B45290DB-48E7-48C1-94E5-A83FCD449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64"/>
          <a:stretch/>
        </p:blipFill>
        <p:spPr>
          <a:xfrm>
            <a:off x="2651334" y="1498600"/>
            <a:ext cx="7118141" cy="17012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B12627-CAE9-C2D3-2187-99C6E3B853B4}"/>
              </a:ext>
            </a:extLst>
          </p:cNvPr>
          <p:cNvSpPr txBox="1"/>
          <p:nvPr/>
        </p:nvSpPr>
        <p:spPr>
          <a:xfrm>
            <a:off x="3333311" y="3519533"/>
            <a:ext cx="4606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prix total des billets vendus est : </a:t>
            </a: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CC43965-7B86-4FF8-4B90-EEF61E91AE6C}"/>
                  </a:ext>
                </a:extLst>
              </p:cNvPr>
              <p:cNvSpPr/>
              <p:nvPr/>
            </p:nvSpPr>
            <p:spPr>
              <a:xfrm>
                <a:off x="8384583" y="4762505"/>
                <a:ext cx="2695882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CC43965-7B86-4FF8-4B90-EEF61E91AE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583" y="4762505"/>
                <a:ext cx="2695882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DFECAB17-761F-23B0-B6D8-30A00F0BF0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64"/>
          <a:stretch/>
        </p:blipFill>
        <p:spPr>
          <a:xfrm>
            <a:off x="2651334" y="1498600"/>
            <a:ext cx="7118141" cy="170129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AF4AEE-A749-F8EB-16B9-D2F4706B5B4E}"/>
              </a:ext>
            </a:extLst>
          </p:cNvPr>
          <p:cNvSpPr txBox="1"/>
          <p:nvPr/>
        </p:nvSpPr>
        <p:spPr>
          <a:xfrm>
            <a:off x="3333311" y="3519533"/>
            <a:ext cx="4606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prix total des billets vendus est : </a:t>
            </a:r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263144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  <a:solidFill>
            <a:schemeClr val="accent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220491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  <a:solidFill>
            <a:schemeClr val="bg1"/>
          </a:solidFill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853B2BD4-A08A-F888-DDC2-6FA37989B933}"/>
              </a:ext>
            </a:extLst>
          </p:cNvPr>
          <p:cNvSpPr txBox="1"/>
          <p:nvPr/>
        </p:nvSpPr>
        <p:spPr>
          <a:xfrm>
            <a:off x="3048000" y="24087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problème qui se ramène à un système d’</a:t>
            </a:r>
            <a:r>
              <a:rPr lang="fr-MA" sz="1800" dirty="0" err="1">
                <a:effectLst/>
                <a:latin typeface="CIDFont+F2"/>
              </a:rPr>
              <a:t>équations</a:t>
            </a:r>
            <a:r>
              <a:rPr lang="fr-MA" sz="1800" dirty="0">
                <a:effectLst/>
                <a:latin typeface="CIDFont+F2"/>
              </a:rPr>
              <a:t> du </a:t>
            </a:r>
            <a:r>
              <a:rPr lang="fr-MA" dirty="0">
                <a:latin typeface="CIDFont+F2"/>
              </a:rPr>
              <a:t>1</a:t>
            </a:r>
            <a:r>
              <a:rPr lang="fr-MA" baseline="30000" dirty="0">
                <a:latin typeface="CIDFont+F2"/>
              </a:rPr>
              <a:t>er</a:t>
            </a:r>
            <a:r>
              <a:rPr lang="fr-MA" dirty="0">
                <a:latin typeface="CIDFont+F2"/>
              </a:rPr>
              <a:t> </a:t>
            </a:r>
            <a:r>
              <a:rPr lang="fr-MA" sz="1800" dirty="0">
                <a:effectLst/>
                <a:latin typeface="CIDFont+F2"/>
              </a:rPr>
              <a:t> degré à deux inconnues </a:t>
            </a:r>
            <a:endParaRPr lang="fr-MA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98EE5A-0A65-D51A-26AD-1761A9B91DD9}"/>
              </a:ext>
            </a:extLst>
          </p:cNvPr>
          <p:cNvSpPr txBox="1"/>
          <p:nvPr/>
        </p:nvSpPr>
        <p:spPr>
          <a:xfrm>
            <a:off x="3048000" y="1485798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Déterminer la relation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𝒚 = 𝒂𝒙 + 𝒃 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à partir de deux points</a:t>
            </a:r>
            <a:br>
              <a:rPr lang="fr-MA" sz="1800" dirty="0">
                <a:solidFill>
                  <a:schemeClr val="bg1"/>
                </a:solidFill>
                <a:effectLst/>
                <a:latin typeface="CIDFont+F2"/>
              </a:rPr>
            </a:b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B42AD7-D591-E316-C6CF-36452524A2C4}"/>
              </a:ext>
            </a:extLst>
          </p:cNvPr>
          <p:cNvSpPr txBox="1"/>
          <p:nvPr/>
        </p:nvSpPr>
        <p:spPr>
          <a:xfrm>
            <a:off x="3172597" y="3636705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Consolidation 6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8BE6BC-DC2A-FA94-FC93-CB22A7476B9A}"/>
              </a:ext>
            </a:extLst>
          </p:cNvPr>
          <p:cNvSpPr txBox="1"/>
          <p:nvPr/>
        </p:nvSpPr>
        <p:spPr>
          <a:xfrm>
            <a:off x="3172597" y="4496982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Consolidation 7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0FAE8C9-4EA7-3BD6-A314-08C17C1B7361}"/>
              </a:ext>
            </a:extLst>
          </p:cNvPr>
          <p:cNvSpPr txBox="1"/>
          <p:nvPr/>
        </p:nvSpPr>
        <p:spPr>
          <a:xfrm>
            <a:off x="3048000" y="5380998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Tracer le graphe de l’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𝒂𝒙 + 𝒃𝒚 = 𝒄  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à partir du tableau de valeurs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A97FB1FC-0689-016B-F3D6-410486C41CE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0F81A27-C0D0-FA9E-4ACD-72C163F5382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une minute à la discussion. Il circule pour contrôler et donner des indications en cas de besoin.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29574D-4885-A4D3-ED17-582FA352A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1" y="1259702"/>
            <a:ext cx="11452598" cy="41337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AEC77E-7F38-6D2F-1817-5C32A400E7BA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91</a:t>
            </a:r>
          </a:p>
        </p:txBody>
      </p:sp>
    </p:spTree>
    <p:extLst>
      <p:ext uri="{BB962C8B-B14F-4D97-AF65-F5344CB8AC3E}">
        <p14:creationId xmlns:p14="http://schemas.microsoft.com/office/powerpoint/2010/main" val="3521803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F98F21-6BAD-5FE5-85A7-B4647A080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1" y="1259702"/>
            <a:ext cx="11452598" cy="413370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D1E403-8BAA-70BB-38A9-C87626D9A625}"/>
              </a:ext>
            </a:extLst>
          </p:cNvPr>
          <p:cNvSpPr txBox="1"/>
          <p:nvPr/>
        </p:nvSpPr>
        <p:spPr>
          <a:xfrm>
            <a:off x="4308529" y="4107051"/>
            <a:ext cx="106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50DH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98A057A-5651-D039-833D-4744C6029CAB}"/>
              </a:ext>
            </a:extLst>
          </p:cNvPr>
          <p:cNvSpPr txBox="1"/>
          <p:nvPr/>
        </p:nvSpPr>
        <p:spPr>
          <a:xfrm>
            <a:off x="4308528" y="4527421"/>
            <a:ext cx="106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70DH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F90AD2-3FBD-0BAA-1DFA-846A9BD6B2B8}"/>
              </a:ext>
            </a:extLst>
          </p:cNvPr>
          <p:cNvSpPr txBox="1"/>
          <p:nvPr/>
        </p:nvSpPr>
        <p:spPr>
          <a:xfrm>
            <a:off x="10028188" y="4107051"/>
            <a:ext cx="106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64DCD0-68DB-03AF-B28C-A9DAC1CB9274}"/>
              </a:ext>
            </a:extLst>
          </p:cNvPr>
          <p:cNvSpPr txBox="1"/>
          <p:nvPr/>
        </p:nvSpPr>
        <p:spPr>
          <a:xfrm>
            <a:off x="9768988" y="4476383"/>
            <a:ext cx="106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690 DH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167803-BBF7-77EF-4AE5-1CE0307569C3}"/>
              </a:ext>
            </a:extLst>
          </p:cNvPr>
          <p:cNvSpPr txBox="1"/>
          <p:nvPr/>
        </p:nvSpPr>
        <p:spPr>
          <a:xfrm>
            <a:off x="3577525" y="4864931"/>
            <a:ext cx="777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nombre de cahiers rouges et le nombre de cahiers bleus 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42ADCA09-B560-6DA6-AE26-030F568C0FD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86A865C2-D5D8-1A25-2008-E4A0EA3C4B4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8FFCBB1-0C5C-2DC7-4FE3-C594C45D0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8" y="984240"/>
            <a:ext cx="11225504" cy="55689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7C6076-455B-4324-18BA-F740D09379AA}"/>
              </a:ext>
            </a:extLst>
          </p:cNvPr>
          <p:cNvSpPr txBox="1"/>
          <p:nvPr/>
        </p:nvSpPr>
        <p:spPr>
          <a:xfrm>
            <a:off x="3031114" y="1601580"/>
            <a:ext cx="182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de Stylos rouges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73C509-4376-4A50-9189-563B22C3F2BF}"/>
              </a:ext>
            </a:extLst>
          </p:cNvPr>
          <p:cNvSpPr txBox="1"/>
          <p:nvPr/>
        </p:nvSpPr>
        <p:spPr>
          <a:xfrm>
            <a:off x="3391546" y="2349180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Stylos bleus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F11FD7-1D80-70D7-5528-FB30C9EAE43C}"/>
              </a:ext>
            </a:extLst>
          </p:cNvPr>
          <p:cNvSpPr txBox="1"/>
          <p:nvPr/>
        </p:nvSpPr>
        <p:spPr>
          <a:xfrm>
            <a:off x="7403026" y="1988784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Stylos achetés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DEC1AD-4CF9-8926-A1FF-315AFBFBAFA0}"/>
              </a:ext>
            </a:extLst>
          </p:cNvPr>
          <p:cNvSpPr txBox="1"/>
          <p:nvPr/>
        </p:nvSpPr>
        <p:spPr>
          <a:xfrm>
            <a:off x="10550255" y="1979848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217786-A6C7-B1EF-EAE8-EB98460EAC9F}"/>
              </a:ext>
            </a:extLst>
          </p:cNvPr>
          <p:cNvSpPr txBox="1"/>
          <p:nvPr/>
        </p:nvSpPr>
        <p:spPr>
          <a:xfrm>
            <a:off x="2105186" y="3080829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Stylos rouges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59AC473-E8B3-2DC9-D53D-84507D047EDF}"/>
              </a:ext>
            </a:extLst>
          </p:cNvPr>
          <p:cNvSpPr txBox="1"/>
          <p:nvPr/>
        </p:nvSpPr>
        <p:spPr>
          <a:xfrm>
            <a:off x="2229173" y="3900694"/>
            <a:ext cx="162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Stylos bleus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0AAFD6-10A9-708D-E75F-4E30A8BCE6D6}"/>
              </a:ext>
            </a:extLst>
          </p:cNvPr>
          <p:cNvSpPr txBox="1"/>
          <p:nvPr/>
        </p:nvSpPr>
        <p:spPr>
          <a:xfrm>
            <a:off x="6394126" y="3144873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E99037B-DAFB-3A26-2757-DA241DFD9D06}"/>
              </a:ext>
            </a:extLst>
          </p:cNvPr>
          <p:cNvSpPr txBox="1"/>
          <p:nvPr/>
        </p:nvSpPr>
        <p:spPr>
          <a:xfrm>
            <a:off x="6394126" y="3887569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DAE8283-2A70-D2C9-91A0-FD192A799361}"/>
              </a:ext>
            </a:extLst>
          </p:cNvPr>
          <p:cNvSpPr txBox="1"/>
          <p:nvPr/>
        </p:nvSpPr>
        <p:spPr>
          <a:xfrm>
            <a:off x="2521437" y="4720559"/>
            <a:ext cx="1042794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690 DH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BA2EA20-BB42-F5DA-9512-BC35833EB578}"/>
              </a:ext>
            </a:extLst>
          </p:cNvPr>
          <p:cNvSpPr txBox="1"/>
          <p:nvPr/>
        </p:nvSpPr>
        <p:spPr>
          <a:xfrm>
            <a:off x="6602848" y="4774731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F76AD80-1AD8-A6C5-13F3-A0485288523F}"/>
              </a:ext>
            </a:extLst>
          </p:cNvPr>
          <p:cNvSpPr txBox="1"/>
          <p:nvPr/>
        </p:nvSpPr>
        <p:spPr>
          <a:xfrm>
            <a:off x="7299234" y="4738233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408E35-DAE6-337B-60BA-0CB096288CF3}"/>
              </a:ext>
            </a:extLst>
          </p:cNvPr>
          <p:cNvSpPr txBox="1"/>
          <p:nvPr/>
        </p:nvSpPr>
        <p:spPr>
          <a:xfrm>
            <a:off x="7995620" y="4783133"/>
            <a:ext cx="1042794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690 DH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243EAA-F25B-6200-C566-5517FC8B28F4}"/>
              </a:ext>
            </a:extLst>
          </p:cNvPr>
          <p:cNvSpPr txBox="1"/>
          <p:nvPr/>
        </p:nvSpPr>
        <p:spPr>
          <a:xfrm>
            <a:off x="4227688" y="5904015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07C784B-D690-396E-F523-BD5788081C42}"/>
              </a:ext>
            </a:extLst>
          </p:cNvPr>
          <p:cNvSpPr txBox="1"/>
          <p:nvPr/>
        </p:nvSpPr>
        <p:spPr>
          <a:xfrm>
            <a:off x="4964023" y="5904015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BD120DD-CF5C-680D-56A8-DB514CC7A52F}"/>
              </a:ext>
            </a:extLst>
          </p:cNvPr>
          <p:cNvSpPr txBox="1"/>
          <p:nvPr/>
        </p:nvSpPr>
        <p:spPr>
          <a:xfrm>
            <a:off x="5700358" y="5941762"/>
            <a:ext cx="1042794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690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7E1AAF7-6EFC-9E43-051C-0F4CD61CB0C4}"/>
              </a:ext>
            </a:extLst>
          </p:cNvPr>
          <p:cNvSpPr txBox="1"/>
          <p:nvPr/>
        </p:nvSpPr>
        <p:spPr>
          <a:xfrm>
            <a:off x="5700358" y="5525747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AF4F35B-2D54-6512-1515-B6E1A26169F2}"/>
              </a:ext>
            </a:extLst>
          </p:cNvPr>
          <p:cNvSpPr txBox="1"/>
          <p:nvPr/>
        </p:nvSpPr>
        <p:spPr>
          <a:xfrm>
            <a:off x="5116240" y="5513068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44646B8-BABB-5A42-1B41-F63F66A04F9A}"/>
              </a:ext>
            </a:extLst>
          </p:cNvPr>
          <p:cNvSpPr txBox="1"/>
          <p:nvPr/>
        </p:nvSpPr>
        <p:spPr>
          <a:xfrm>
            <a:off x="4358179" y="5525747"/>
            <a:ext cx="496981" cy="37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91076D-C5B1-DF07-1AEB-F7E70A99B0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13" y="2116252"/>
            <a:ext cx="11456373" cy="369107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B51DF95-7277-2103-982E-F533FD1F1FAC}"/>
              </a:ext>
            </a:extLst>
          </p:cNvPr>
          <p:cNvSpPr txBox="1"/>
          <p:nvPr/>
        </p:nvSpPr>
        <p:spPr>
          <a:xfrm>
            <a:off x="4928461" y="2479729"/>
            <a:ext cx="1735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(4;7)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E64919A-52F5-ED03-7473-D48D078F111B}"/>
                  </a:ext>
                </a:extLst>
              </p:cNvPr>
              <p:cNvSpPr txBox="1"/>
              <p:nvPr/>
            </p:nvSpPr>
            <p:spPr>
              <a:xfrm>
                <a:off x="991892" y="3429000"/>
                <a:ext cx="4525505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70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690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E64919A-52F5-ED03-7473-D48D078F1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92" y="3429000"/>
                <a:ext cx="4525505" cy="710194"/>
              </a:xfrm>
              <a:prstGeom prst="rect">
                <a:avLst/>
              </a:prstGeom>
              <a:blipFill>
                <a:blip r:embed="rId5"/>
                <a:stretch>
                  <a:fillRect t="-194643" b="-282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EB7087E1-0FFF-F4B6-305A-5473DFF7FA11}"/>
              </a:ext>
            </a:extLst>
          </p:cNvPr>
          <p:cNvSpPr txBox="1"/>
          <p:nvPr/>
        </p:nvSpPr>
        <p:spPr>
          <a:xfrm>
            <a:off x="820420" y="4719133"/>
            <a:ext cx="7842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nombre de stylos rouges est :4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Le nombre de stylos bleus est : 7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028DA65C-A57C-04C2-C9E2-D198C164CE2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7B45FDF6-E402-3D57-DF95-4DFEC9FDCF0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E65C0F3-4847-56E6-0431-A79A57819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5" y="1774265"/>
            <a:ext cx="11273829" cy="265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2C87A5-25A3-0007-8138-D901537E1711}"/>
              </a:ext>
            </a:extLst>
          </p:cNvPr>
          <p:cNvSpPr txBox="1"/>
          <p:nvPr/>
        </p:nvSpPr>
        <p:spPr>
          <a:xfrm>
            <a:off x="402955" y="2472703"/>
            <a:ext cx="117519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3600" dirty="0">
                <a:effectLst/>
                <a:latin typeface="CIDFont+F2"/>
              </a:rPr>
              <a:t>Comment </a:t>
            </a:r>
            <a:r>
              <a:rPr lang="fr-MA" sz="3600" dirty="0">
                <a:latin typeface="CIDFont+F2"/>
              </a:rPr>
              <a:t>r</a:t>
            </a:r>
            <a:r>
              <a:rPr lang="fr-MA" sz="3600" dirty="0">
                <a:effectLst/>
                <a:latin typeface="CIDFont+F2"/>
              </a:rPr>
              <a:t>ésoudre un problème qui se ramène à un système </a:t>
            </a:r>
          </a:p>
          <a:p>
            <a:r>
              <a:rPr lang="fr-MA" sz="3600" dirty="0">
                <a:effectLst/>
                <a:latin typeface="CIDFont+F2"/>
              </a:rPr>
              <a:t>d’</a:t>
            </a:r>
            <a:r>
              <a:rPr lang="fr-MA" sz="3600" dirty="0" err="1">
                <a:effectLst/>
                <a:latin typeface="CIDFont+F2"/>
              </a:rPr>
              <a:t>équations</a:t>
            </a:r>
            <a:r>
              <a:rPr lang="fr-MA" sz="3600" dirty="0">
                <a:effectLst/>
                <a:latin typeface="CIDFont+F2"/>
              </a:rPr>
              <a:t> du 1</a:t>
            </a:r>
            <a:r>
              <a:rPr lang="fr-MA" sz="3600" baseline="30000" dirty="0">
                <a:effectLst/>
                <a:latin typeface="CIDFont+F2"/>
              </a:rPr>
              <a:t>er</a:t>
            </a:r>
            <a:r>
              <a:rPr lang="fr-MA" sz="3600" dirty="0">
                <a:effectLst/>
                <a:latin typeface="CIDFont+F2"/>
              </a:rPr>
              <a:t>  degré à deux inconnues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91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FD11586-8A4A-787B-1BBD-DFA219E87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" y="1957737"/>
            <a:ext cx="11538988" cy="16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B17037-5F30-275D-7BA6-A93B074EA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" y="1373282"/>
            <a:ext cx="11344117" cy="362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10718</TotalTime>
  <Words>1056</Words>
  <Application>Microsoft Office PowerPoint</Application>
  <PresentationFormat>Grand écran</PresentationFormat>
  <Paragraphs>214</Paragraphs>
  <Slides>40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40</vt:i4>
      </vt:variant>
    </vt:vector>
  </HeadingPairs>
  <TitlesOfParts>
    <vt:vector size="53" baseType="lpstr">
      <vt:lpstr>Aptos</vt:lpstr>
      <vt:lpstr>Arial</vt:lpstr>
      <vt:lpstr>Calibri</vt:lpstr>
      <vt:lpstr>Cambria Math</vt:lpstr>
      <vt:lpstr>CIDFont+F2</vt:lpstr>
      <vt:lpstr>CIDFont+F4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1197</cp:revision>
  <cp:lastPrinted>2024-10-05T19:15:58Z</cp:lastPrinted>
  <dcterms:created xsi:type="dcterms:W3CDTF">2024-05-28T10:13:44Z</dcterms:created>
  <dcterms:modified xsi:type="dcterms:W3CDTF">2025-12-22T09:59:03Z</dcterms:modified>
</cp:coreProperties>
</file>