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611" r:id="rId6"/>
    <p:sldId id="2147483552" r:id="rId7"/>
    <p:sldId id="2147483606" r:id="rId8"/>
    <p:sldId id="2147483607" r:id="rId9"/>
    <p:sldId id="2134806507" r:id="rId10"/>
    <p:sldId id="2134806552" r:id="rId11"/>
    <p:sldId id="2134806567" r:id="rId12"/>
    <p:sldId id="2147483596" r:id="rId13"/>
    <p:sldId id="2147483597" r:id="rId14"/>
    <p:sldId id="2147483603" r:id="rId15"/>
    <p:sldId id="2147483604" r:id="rId16"/>
    <p:sldId id="2147483600" r:id="rId17"/>
    <p:sldId id="2147483567" r:id="rId18"/>
    <p:sldId id="2147483612" r:id="rId19"/>
    <p:sldId id="2134806558" r:id="rId20"/>
    <p:sldId id="2134806568" r:id="rId21"/>
    <p:sldId id="2134805874" r:id="rId22"/>
    <p:sldId id="2134805878" r:id="rId23"/>
    <p:sldId id="2147483602" r:id="rId24"/>
    <p:sldId id="2134806573" r:id="rId25"/>
    <p:sldId id="2147483619" r:id="rId26"/>
    <p:sldId id="2134806108" r:id="rId27"/>
    <p:sldId id="2147483559" r:id="rId28"/>
    <p:sldId id="2147483584" r:id="rId29"/>
    <p:sldId id="2147483571" r:id="rId30"/>
    <p:sldId id="2147483585" r:id="rId31"/>
    <p:sldId id="2147483586" r:id="rId32"/>
    <p:sldId id="2147483613" r:id="rId33"/>
    <p:sldId id="2147483591" r:id="rId34"/>
    <p:sldId id="2147483592" r:id="rId35"/>
    <p:sldId id="2147483614" r:id="rId36"/>
    <p:sldId id="2147483615" r:id="rId37"/>
    <p:sldId id="2147483616" r:id="rId38"/>
    <p:sldId id="2147483617" r:id="rId39"/>
    <p:sldId id="2134806577" r:id="rId40"/>
    <p:sldId id="2134806551" r:id="rId41"/>
    <p:sldId id="2147483599" r:id="rId42"/>
    <p:sldId id="2134806579" r:id="rId43"/>
    <p:sldId id="2134806088" r:id="rId44"/>
    <p:sldId id="2134806580" r:id="rId45"/>
    <p:sldId id="2134806582" r:id="rId46"/>
    <p:sldId id="2134806536" r:id="rId47"/>
    <p:sldId id="2147483618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611"/>
            <p14:sldId id="2147483552"/>
            <p14:sldId id="2147483606"/>
            <p14:sldId id="2147483607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Ouverture &amp; Rappel du contrat de classe" id="{D88C1E36-5D6D-4AED-A107-31ECA1970233}">
          <p14:sldIdLst/>
        </p14:section>
        <p14:section name="Activité rituelle" id="{79315A69-A635-48A2-B9BA-98FE67B817D4}">
          <p14:sldIdLst>
            <p14:sldId id="2134806567"/>
            <p14:sldId id="2147483596"/>
            <p14:sldId id="2147483597"/>
            <p14:sldId id="2147483603"/>
            <p14:sldId id="2147483604"/>
            <p14:sldId id="2147483600"/>
            <p14:sldId id="2147483567"/>
            <p14:sldId id="2147483612"/>
            <p14:sldId id="2134806558"/>
          </p14:sldIdLst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02"/>
          </p14:sldIdLst>
        </p14:section>
        <p14:section name="Tâche principale" id="{A2A5D278-252D-471E-A046-E0EEBB7C2D2B}">
          <p14:sldIdLst>
            <p14:sldId id="2134806573"/>
            <p14:sldId id="2147483619"/>
            <p14:sldId id="2134806108"/>
            <p14:sldId id="2147483559"/>
            <p14:sldId id="2147483584"/>
            <p14:sldId id="2147483571"/>
            <p14:sldId id="2147483585"/>
            <p14:sldId id="2147483586"/>
            <p14:sldId id="2147483613"/>
            <p14:sldId id="2147483591"/>
            <p14:sldId id="2147483592"/>
            <p14:sldId id="2147483614"/>
            <p14:sldId id="2147483615"/>
            <p14:sldId id="2147483616"/>
            <p14:sldId id="214748361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99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18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624"/>
    <a:srgbClr val="B27096"/>
    <a:srgbClr val="5FADE4"/>
    <a:srgbClr val="0040C0"/>
    <a:srgbClr val="AB20B6"/>
    <a:srgbClr val="FF6565"/>
    <a:srgbClr val="DC94DE"/>
    <a:srgbClr val="FDDF43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1" d="100"/>
          <a:sy n="71" d="100"/>
        </p:scale>
        <p:origin x="2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6072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47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422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2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58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20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380.png"/><Relationship Id="rId4" Type="http://schemas.openxmlformats.org/officeDocument/2006/relationships/image" Target="../media/image3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8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0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8.png"/><Relationship Id="rId7" Type="http://schemas.openxmlformats.org/officeDocument/2006/relationships/image" Target="../media/image66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1.png"/><Relationship Id="rId13" Type="http://schemas.openxmlformats.org/officeDocument/2006/relationships/image" Target="../media/image77.png"/><Relationship Id="rId3" Type="http://schemas.openxmlformats.org/officeDocument/2006/relationships/image" Target="../media/image50.png"/><Relationship Id="rId7" Type="http://schemas.openxmlformats.org/officeDocument/2006/relationships/image" Target="../media/image710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8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0.png"/><Relationship Id="rId11" Type="http://schemas.openxmlformats.org/officeDocument/2006/relationships/image" Target="../media/image750.png"/><Relationship Id="rId5" Type="http://schemas.openxmlformats.org/officeDocument/2006/relationships/image" Target="../media/image690.png"/><Relationship Id="rId15" Type="http://schemas.openxmlformats.org/officeDocument/2006/relationships/image" Target="../media/image79.png"/><Relationship Id="rId10" Type="http://schemas.openxmlformats.org/officeDocument/2006/relationships/image" Target="../media/image740.png"/><Relationship Id="rId9" Type="http://schemas.openxmlformats.org/officeDocument/2006/relationships/image" Target="../media/image75.png"/><Relationship Id="rId1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7.png"/><Relationship Id="rId7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8.png"/><Relationship Id="rId9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9.png"/><Relationship Id="rId7" Type="http://schemas.openxmlformats.org/officeDocument/2006/relationships/image" Target="../media/image8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8.png"/><Relationship Id="rId10" Type="http://schemas.openxmlformats.org/officeDocument/2006/relationships/image" Target="../media/image84.png"/><Relationship Id="rId4" Type="http://schemas.openxmlformats.org/officeDocument/2006/relationships/image" Target="../media/image87.png"/><Relationship Id="rId9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3.png"/><Relationship Id="rId3" Type="http://schemas.openxmlformats.org/officeDocument/2006/relationships/image" Target="../media/image90.png"/><Relationship Id="rId7" Type="http://schemas.openxmlformats.org/officeDocument/2006/relationships/image" Target="../media/image89.png"/><Relationship Id="rId12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11" Type="http://schemas.openxmlformats.org/officeDocument/2006/relationships/image" Target="../media/image86.png"/><Relationship Id="rId5" Type="http://schemas.openxmlformats.org/officeDocument/2006/relationships/image" Target="../media/image92.png"/><Relationship Id="rId10" Type="http://schemas.openxmlformats.org/officeDocument/2006/relationships/image" Target="../media/image85.png"/><Relationship Id="rId4" Type="http://schemas.openxmlformats.org/officeDocument/2006/relationships/image" Target="../media/image91.png"/><Relationship Id="rId9" Type="http://schemas.openxmlformats.org/officeDocument/2006/relationships/image" Target="../media/image88.png"/><Relationship Id="rId1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4.pn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image" Target="../media/image14.pn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95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Polynômes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8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Effectuer la multiplication de deux binômes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67478EA0-5E34-B0A3-387D-117EFC85E739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70EE7913-EF34-931D-BD23-3881D45397C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3E831799-949E-A870-EFBE-FC11277D292A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48801BDE-55BD-D4AC-75F6-C7BFB177ACD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D36C5A65-F3C1-CD16-E85E-114C41BC24FF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460C964C-75C3-7D9F-AE29-88C5DFC2ADAE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68BBD6-D202-E317-AAD9-B55A9D80FC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fr-FR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DE66E46F-720B-FF32-CD5D-F3EFF2CD6B7A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2D64BBB-D261-F62A-936F-0F27ABEB9C76}"/>
              </a:ext>
            </a:extLst>
          </p:cNvPr>
          <p:cNvSpPr txBox="1"/>
          <p:nvPr/>
        </p:nvSpPr>
        <p:spPr>
          <a:xfrm>
            <a:off x="818350" y="1793299"/>
            <a:ext cx="2341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</a:t>
            </a:r>
          </a:p>
        </p:txBody>
      </p:sp>
    </p:spTree>
    <p:extLst>
      <p:ext uri="{BB962C8B-B14F-4D97-AF65-F5344CB8AC3E}">
        <p14:creationId xmlns:p14="http://schemas.microsoft.com/office/powerpoint/2010/main" val="173067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0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chaque réponse.</a:t>
            </a:r>
          </a:p>
        </p:txBody>
      </p:sp>
      <p:pic>
        <p:nvPicPr>
          <p:cNvPr id="26" name="Image 8">
            <a:extLst>
              <a:ext uri="{FF2B5EF4-FFF2-40B4-BE49-F238E27FC236}">
                <a16:creationId xmlns:a16="http://schemas.microsoft.com/office/drawing/2014/main" id="{44D4CBCC-09A5-F9D5-9350-E5F4FFE7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5389123" y="2673035"/>
                <a:ext cx="32393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×−3×−3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123" y="2673035"/>
                <a:ext cx="32393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02CA2ED-E577-58D3-39F5-A906A58D4C15}"/>
                  </a:ext>
                </a:extLst>
              </p:cNvPr>
              <p:cNvSpPr txBox="1"/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fr-FR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02CA2ED-E577-58D3-39F5-A906A58D4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9D660E5-DDEB-A549-A4D7-CB43D26A87BB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590917-8052-43C8-BCA0-3DD50FAB5DF2}"/>
                  </a:ext>
                </a:extLst>
              </p:cNvPr>
              <p:cNvSpPr txBox="1"/>
              <p:nvPr/>
            </p:nvSpPr>
            <p:spPr>
              <a:xfrm>
                <a:off x="4951379" y="3388336"/>
                <a:ext cx="18968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=−27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590917-8052-43C8-BCA0-3DD50FAB5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379" y="3388336"/>
                <a:ext cx="189689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68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Calculer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D691FE9-AD8D-AF6D-1446-EEA89BC36611}"/>
                  </a:ext>
                </a:extLst>
              </p:cNvPr>
              <p:cNvSpPr txBox="1"/>
              <p:nvPr/>
            </p:nvSpPr>
            <p:spPr>
              <a:xfrm>
                <a:off x="3929974" y="2684835"/>
                <a:ext cx="2918298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</m:rad>
                      <m:r>
                        <a:rPr lang="fr-FR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D691FE9-AD8D-AF6D-1446-EEA89BC36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84835"/>
                <a:ext cx="2918298" cy="5739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91E75EC-D2DC-C5F9-7E14-6B55526632EA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A3705BA-08E3-23C1-E14A-9F0C620A2673}"/>
              </a:ext>
            </a:extLst>
          </p:cNvPr>
          <p:cNvSpPr txBox="1"/>
          <p:nvPr/>
        </p:nvSpPr>
        <p:spPr>
          <a:xfrm>
            <a:off x="818350" y="1793299"/>
            <a:ext cx="2341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</a:t>
            </a:r>
          </a:p>
        </p:txBody>
      </p:sp>
    </p:spTree>
    <p:extLst>
      <p:ext uri="{BB962C8B-B14F-4D97-AF65-F5344CB8AC3E}">
        <p14:creationId xmlns:p14="http://schemas.microsoft.com/office/powerpoint/2010/main" val="623461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justifier la réponse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2733A7B8-2B1A-87A3-1744-06977970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207576" y="2618856"/>
                <a:ext cx="1358593" cy="63991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9²</m:t>
                          </m:r>
                        </m:e>
                      </m:ra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576" y="2618856"/>
                <a:ext cx="1358593" cy="6399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8EF2C74-D24A-0B19-F1AB-4844D96DF42A}"/>
                  </a:ext>
                </a:extLst>
              </p:cNvPr>
              <p:cNvSpPr txBox="1"/>
              <p:nvPr/>
            </p:nvSpPr>
            <p:spPr>
              <a:xfrm>
                <a:off x="3929974" y="2651845"/>
                <a:ext cx="2918298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</m:rad>
                      <m:r>
                        <a:rPr lang="fr-FR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8EF2C74-D24A-0B19-F1AB-4844D96DF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51845"/>
                <a:ext cx="2918298" cy="5739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B41A7E35-02AD-A8EE-B167-7F0C702EECD8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06E6D29-09D5-8C81-377E-3699115BCF75}"/>
                  </a:ext>
                </a:extLst>
              </p:cNvPr>
              <p:cNvSpPr txBox="1"/>
              <p:nvPr/>
            </p:nvSpPr>
            <p:spPr>
              <a:xfrm>
                <a:off x="4768192" y="3429000"/>
                <a:ext cx="1241862" cy="5232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06E6D29-09D5-8C81-377E-3699115BC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192" y="3429000"/>
                <a:ext cx="124186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36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</a:t>
            </a:r>
            <a:r>
              <a:rPr lang="fr-FR" sz="1600" b="1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DF09B93-5693-293B-096E-0B6718A506AC}"/>
                  </a:ext>
                </a:extLst>
              </p:cNvPr>
              <p:cNvSpPr txBox="1"/>
              <p:nvPr/>
            </p:nvSpPr>
            <p:spPr>
              <a:xfrm>
                <a:off x="1906615" y="2684835"/>
                <a:ext cx="43190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r>
                        <a:rPr lang="fr-FR" sz="2800" i="1">
                          <a:latin typeface="Cambria Math" panose="02040503050406030204" pitchFamily="18" charset="0"/>
                        </a:rPr>
                        <m:t>−(5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−7)=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DF09B93-5693-293B-096E-0B6718A50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615" y="2684835"/>
                <a:ext cx="431908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9D0748C-CF23-0211-95E0-D347C5511256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2B317E-F3A0-D80F-E8FA-DCBF8C957EBB}"/>
              </a:ext>
            </a:extLst>
          </p:cNvPr>
          <p:cNvSpPr txBox="1"/>
          <p:nvPr/>
        </p:nvSpPr>
        <p:spPr>
          <a:xfrm>
            <a:off x="818350" y="1793299"/>
            <a:ext cx="2341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</a:t>
            </a:r>
          </a:p>
        </p:txBody>
      </p:sp>
    </p:spTree>
    <p:extLst>
      <p:ext uri="{BB962C8B-B14F-4D97-AF65-F5344CB8AC3E}">
        <p14:creationId xmlns:p14="http://schemas.microsoft.com/office/powerpoint/2010/main" val="4127940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la réponse.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369669" y="3875755"/>
                <a:ext cx="7295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69" y="3875755"/>
                <a:ext cx="729574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8C26DA-D679-4B14-19C3-CBABA691834C}"/>
                  </a:ext>
                </a:extLst>
              </p:cNvPr>
              <p:cNvSpPr txBox="1"/>
              <p:nvPr/>
            </p:nvSpPr>
            <p:spPr>
              <a:xfrm>
                <a:off x="1906615" y="2684835"/>
                <a:ext cx="43190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r>
                        <a:rPr lang="fr-FR" sz="2800" i="1">
                          <a:latin typeface="Cambria Math" panose="02040503050406030204" pitchFamily="18" charset="0"/>
                        </a:rPr>
                        <m:t>−(5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−7)=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8C26DA-D679-4B14-19C3-CBABA6918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615" y="2684835"/>
                <a:ext cx="431908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AC9E3990-7DDB-BDBC-936B-1B44FBD784EF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14A233E-C345-B276-7EA1-E64184418053}"/>
                  </a:ext>
                </a:extLst>
              </p:cNvPr>
              <p:cNvSpPr txBox="1"/>
              <p:nvPr/>
            </p:nvSpPr>
            <p:spPr>
              <a:xfrm>
                <a:off x="5706303" y="2684835"/>
                <a:ext cx="35311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+5−5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fr-FR" sz="2800" b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14A233E-C345-B276-7EA1-E64184418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303" y="2684835"/>
                <a:ext cx="35311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8665FB8-40DC-B924-DFD4-FA17375ED378}"/>
                  </a:ext>
                </a:extLst>
              </p:cNvPr>
              <p:cNvSpPr txBox="1"/>
              <p:nvPr/>
            </p:nvSpPr>
            <p:spPr>
              <a:xfrm>
                <a:off x="5369669" y="3280295"/>
                <a:ext cx="7295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+5+7</m:t>
                      </m:r>
                    </m:oMath>
                  </m:oMathPara>
                </a14:m>
                <a:endParaRPr lang="fr-FR" sz="2800" b="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8665FB8-40DC-B924-DFD4-FA17375ED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69" y="3280295"/>
                <a:ext cx="729574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1" y="1666688"/>
            <a:ext cx="10562076" cy="255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08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1666688"/>
            <a:ext cx="10562076" cy="2555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390072" y="3151761"/>
                <a:ext cx="2859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072" y="3151761"/>
                <a:ext cx="285993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616740" y="3628417"/>
                <a:ext cx="1867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+3×2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740" y="3628417"/>
                <a:ext cx="186771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286695" y="3628417"/>
                <a:ext cx="17830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695" y="3628417"/>
                <a:ext cx="178309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Exprimez votre avis, comment peut-on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calculer</a:t>
                </a:r>
                <a14:m>
                  <m:oMath xmlns:m="http://schemas.openxmlformats.org/officeDocument/2006/math">
                    <m:r>
                      <a:rPr lang="fr-FR" sz="1600" b="1" i="0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600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0" i="1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+2)(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r>
                  <a:rPr lang="fr-FR" sz="1600" kern="0" dirty="0">
                    <a:solidFill>
                      <a:schemeClr val="bg1">
                        <a:lumMod val="65000"/>
                      </a:schemeClr>
                    </a:solidFill>
                  </a:rPr>
                  <a:t>?</a:t>
                </a:r>
                <a:endParaRPr lang="fr-FR" sz="1600" kern="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/>
              <p:nvPr/>
            </p:nvSpPr>
            <p:spPr>
              <a:xfrm>
                <a:off x="1241091" y="2533864"/>
                <a:ext cx="9011686" cy="12003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À votre avis, </a:t>
                </a:r>
                <a:r>
                  <a:rPr lang="fr-FR" sz="2400" kern="0" dirty="0">
                    <a:solidFill>
                      <a:prstClr val="black"/>
                    </a:solidFill>
                  </a:rPr>
                  <a:t>comment 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peut- on</a:t>
                </a:r>
                <a:r>
                  <a:rPr kumimoji="0" lang="fr-FR" sz="2400" b="0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calculer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(−</m:t>
                    </m:r>
                    <m:r>
                      <a:rPr kumimoji="0" lang="fr-MA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3</m:t>
                    </m:r>
                    <m:r>
                      <a:rPr kumimoji="0" lang="fr-MA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+2)(2</m:t>
                    </m:r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r>
                  <a:rPr kumimoji="0" lang="fr-MA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?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91" y="2533864"/>
                <a:ext cx="9011686" cy="1200329"/>
              </a:xfrm>
              <a:prstGeom prst="rect">
                <a:avLst/>
              </a:prstGeom>
              <a:blipFill>
                <a:blip r:embed="rId4"/>
                <a:stretch>
                  <a:fillRect t="-4061" b="-10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143405" y="3023553"/>
            <a:ext cx="9848850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459567" y="3146664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Effectuer la multiplication de deux binômes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À la fin de cette séance vous serez capable d’effectuer des opérations comme:</a:t>
                </a:r>
                <a:r>
                  <a:rPr lang="fr-FR" sz="1600" kern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0" i="0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600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0" i="1" kern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+2)(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 ker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/>
                  </a:rPr>
                  <a:t> 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/>
              <p:nvPr/>
            </p:nvSpPr>
            <p:spPr>
              <a:xfrm>
                <a:off x="1241091" y="2533864"/>
                <a:ext cx="9011686" cy="92333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5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(−</m:t>
                    </m:r>
                    <m:r>
                      <a:rPr kumimoji="0" lang="fr-MA" sz="5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3</m:t>
                    </m:r>
                    <m:r>
                      <a:rPr kumimoji="0" lang="fr-MA" sz="5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fr-FR" sz="5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+2)(2</m:t>
                    </m:r>
                    <m:r>
                      <a:rPr kumimoji="0" lang="fr-FR" sz="5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fr-FR" sz="5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r>
                  <a:rPr kumimoji="0" lang="fr-MA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=………?</a:t>
                </a:r>
                <a:endParaRPr kumimoji="0" sz="5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91" y="2533864"/>
                <a:ext cx="9011686" cy="923330"/>
              </a:xfrm>
              <a:prstGeom prst="rect">
                <a:avLst/>
              </a:prstGeom>
              <a:blipFill>
                <a:blip r:embed="rId4"/>
                <a:stretch>
                  <a:fillRect t="-17881" b="-40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376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0F4D8-9394-9D9D-DBD0-F5185DFB7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81648A9-3FFA-1672-0065-DFE76F7EC18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vous montre comment je multiplie horizontalement deux binômes entre eux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C39C9D-DC7D-CAF4-D660-608BAE85DF1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E38267B-4E49-149F-A85C-371DFB9BE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A104EDB-83DB-C083-757A-AEFF57ABC0E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818A4F86-D453-D6E2-8255-DA39778C2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95" y="953374"/>
            <a:ext cx="3929701" cy="792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A7EA97-0913-312B-34F9-9B07E7067E05}"/>
              </a:ext>
            </a:extLst>
          </p:cNvPr>
          <p:cNvSpPr txBox="1"/>
          <p:nvPr/>
        </p:nvSpPr>
        <p:spPr>
          <a:xfrm>
            <a:off x="-127279" y="1725222"/>
            <a:ext cx="10137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Pour multiplier deux binômes horizontalement, je réalise les étapes suivantes: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1855482-7341-D2A1-6D03-1F1862E0BF0E}"/>
              </a:ext>
            </a:extLst>
          </p:cNvPr>
          <p:cNvGrpSpPr/>
          <p:nvPr/>
        </p:nvGrpSpPr>
        <p:grpSpPr>
          <a:xfrm>
            <a:off x="445749" y="2333980"/>
            <a:ext cx="11638051" cy="565187"/>
            <a:chOff x="442365" y="3385704"/>
            <a:chExt cx="11638051" cy="565187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DE4C1D2-29A0-39E9-41FB-6AB7B703A7B4}"/>
                </a:ext>
              </a:extLst>
            </p:cNvPr>
            <p:cNvSpPr/>
            <p:nvPr/>
          </p:nvSpPr>
          <p:spPr>
            <a:xfrm>
              <a:off x="442365" y="3385704"/>
              <a:ext cx="565187" cy="565187"/>
            </a:xfrm>
            <a:prstGeom prst="ellipse">
              <a:avLst/>
            </a:prstGeom>
            <a:solidFill>
              <a:srgbClr val="F8962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/>
                <a:t>1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43C164-C4E3-6C4F-F61D-AA9C3B9FFD09}"/>
                </a:ext>
              </a:extLst>
            </p:cNvPr>
            <p:cNvSpPr txBox="1"/>
            <p:nvPr/>
          </p:nvSpPr>
          <p:spPr>
            <a:xfrm>
              <a:off x="1092046" y="3437466"/>
              <a:ext cx="109883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/>
                <a:t>Je distribue chaque terme du premier binôme avec les termes du deuxième binôme.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4DC46D-4870-64AE-2288-E898EC01F22F}"/>
                  </a:ext>
                </a:extLst>
              </p:cNvPr>
              <p:cNvSpPr txBox="1"/>
              <p:nvPr/>
            </p:nvSpPr>
            <p:spPr>
              <a:xfrm>
                <a:off x="1095430" y="3436651"/>
                <a:ext cx="30016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4DC46D-4870-64AE-2288-E898EC01F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430" y="3436651"/>
                <a:ext cx="300168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924735F-6C65-5FF1-9950-A39E92745239}"/>
                  </a:ext>
                </a:extLst>
              </p:cNvPr>
              <p:cNvSpPr txBox="1"/>
              <p:nvPr/>
            </p:nvSpPr>
            <p:spPr>
              <a:xfrm>
                <a:off x="3808011" y="34366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924735F-6C65-5FF1-9950-A39E92745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3436651"/>
                <a:ext cx="158183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AAD970A-D4EA-B28C-BA82-166457160DAF}"/>
                  </a:ext>
                </a:extLst>
              </p:cNvPr>
              <p:cNvSpPr txBox="1"/>
              <p:nvPr/>
            </p:nvSpPr>
            <p:spPr>
              <a:xfrm>
                <a:off x="4941511" y="34366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AAD970A-D4EA-B28C-BA82-166457160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3436651"/>
                <a:ext cx="153958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A832648-D57C-0F33-4258-1DBAE6FF20D8}"/>
                  </a:ext>
                </a:extLst>
              </p:cNvPr>
              <p:cNvSpPr txBox="1"/>
              <p:nvPr/>
            </p:nvSpPr>
            <p:spPr>
              <a:xfrm>
                <a:off x="6204089" y="3436651"/>
                <a:ext cx="14105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+ 3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A832648-D57C-0F33-4258-1DBAE6FF2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089" y="3436651"/>
                <a:ext cx="141051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5A1FF81-EA9E-17E9-8163-3893C080ADEC}"/>
                  </a:ext>
                </a:extLst>
              </p:cNvPr>
              <p:cNvSpPr txBox="1"/>
              <p:nvPr/>
            </p:nvSpPr>
            <p:spPr>
              <a:xfrm>
                <a:off x="7413854" y="34366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5A1FF81-EA9E-17E9-8163-3893C080A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854" y="3436651"/>
                <a:ext cx="119746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51FE4F6-6905-F92C-FA30-3226D0990E17}"/>
                  </a:ext>
                </a:extLst>
              </p:cNvPr>
              <p:cNvSpPr txBox="1"/>
              <p:nvPr/>
            </p:nvSpPr>
            <p:spPr>
              <a:xfrm>
                <a:off x="4203543" y="1197564"/>
                <a:ext cx="6037737" cy="4001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/>
                  <a:t>Multiplier horizontalement: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)(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51FE4F6-6905-F92C-FA30-3226D0990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543" y="1197564"/>
                <a:ext cx="6037737" cy="400110"/>
              </a:xfrm>
              <a:prstGeom prst="rect">
                <a:avLst/>
              </a:prstGeom>
              <a:blipFill>
                <a:blip r:embed="rId9"/>
                <a:stretch>
                  <a:fillRect l="-1111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4EE82A-923F-3A74-FF77-BDFF8CE59FEF}"/>
                  </a:ext>
                </a:extLst>
              </p:cNvPr>
              <p:cNvSpPr txBox="1"/>
              <p:nvPr/>
            </p:nvSpPr>
            <p:spPr>
              <a:xfrm>
                <a:off x="3481403" y="4962863"/>
                <a:ext cx="9253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4EE82A-923F-3A74-FF77-BDFF8CE59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403" y="4962863"/>
                <a:ext cx="925359" cy="461665"/>
              </a:xfrm>
              <a:prstGeom prst="rect">
                <a:avLst/>
              </a:prstGeom>
              <a:blipFill>
                <a:blip r:embed="rId10"/>
                <a:stretch>
                  <a:fillRect r="-3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B350E31-4A49-B2A1-5CEE-6B2FBA97BFE1}"/>
                  </a:ext>
                </a:extLst>
              </p:cNvPr>
              <p:cNvSpPr txBox="1"/>
              <p:nvPr/>
            </p:nvSpPr>
            <p:spPr>
              <a:xfrm>
                <a:off x="3194539" y="6074201"/>
                <a:ext cx="14841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B350E31-4A49-B2A1-5CEE-6B2FBA97B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539" y="6074201"/>
                <a:ext cx="1484141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èche : courbe vers le bas 2">
            <a:extLst>
              <a:ext uri="{FF2B5EF4-FFF2-40B4-BE49-F238E27FC236}">
                <a16:creationId xmlns:a16="http://schemas.microsoft.com/office/drawing/2014/main" id="{27283C27-DAC6-BE99-6713-195AFA4FC7FC}"/>
              </a:ext>
            </a:extLst>
          </p:cNvPr>
          <p:cNvSpPr/>
          <p:nvPr/>
        </p:nvSpPr>
        <p:spPr>
          <a:xfrm>
            <a:off x="1633753" y="3013192"/>
            <a:ext cx="1156542" cy="461665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 : courbe vers le bas 17">
            <a:extLst>
              <a:ext uri="{FF2B5EF4-FFF2-40B4-BE49-F238E27FC236}">
                <a16:creationId xmlns:a16="http://schemas.microsoft.com/office/drawing/2014/main" id="{31987313-181E-EA4B-4FC6-02E3A8B7BF81}"/>
              </a:ext>
            </a:extLst>
          </p:cNvPr>
          <p:cNvSpPr/>
          <p:nvPr/>
        </p:nvSpPr>
        <p:spPr>
          <a:xfrm>
            <a:off x="1633752" y="2908993"/>
            <a:ext cx="1694865" cy="557067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Flèche : courbe vers le bas 20">
            <a:extLst>
              <a:ext uri="{FF2B5EF4-FFF2-40B4-BE49-F238E27FC236}">
                <a16:creationId xmlns:a16="http://schemas.microsoft.com/office/drawing/2014/main" id="{BBDA49DE-82A0-BBB8-0ECE-25AA82802B51}"/>
              </a:ext>
            </a:extLst>
          </p:cNvPr>
          <p:cNvSpPr/>
          <p:nvPr/>
        </p:nvSpPr>
        <p:spPr>
          <a:xfrm>
            <a:off x="2212024" y="3022152"/>
            <a:ext cx="504736" cy="461665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Flèche : courbe vers le bas 22">
            <a:extLst>
              <a:ext uri="{FF2B5EF4-FFF2-40B4-BE49-F238E27FC236}">
                <a16:creationId xmlns:a16="http://schemas.microsoft.com/office/drawing/2014/main" id="{133D091A-758E-4BDA-F8B0-A75779450112}"/>
              </a:ext>
            </a:extLst>
          </p:cNvPr>
          <p:cNvSpPr/>
          <p:nvPr/>
        </p:nvSpPr>
        <p:spPr>
          <a:xfrm>
            <a:off x="2212024" y="2917953"/>
            <a:ext cx="1116593" cy="557067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382072DA-599E-3858-1A13-239308C25EA1}"/>
              </a:ext>
            </a:extLst>
          </p:cNvPr>
          <p:cNvGrpSpPr/>
          <p:nvPr/>
        </p:nvGrpSpPr>
        <p:grpSpPr>
          <a:xfrm>
            <a:off x="445749" y="3952618"/>
            <a:ext cx="11638051" cy="759648"/>
            <a:chOff x="442365" y="3385704"/>
            <a:chExt cx="11638051" cy="759648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DA1ED858-78FE-EB01-7039-D52DD4680A5A}"/>
                </a:ext>
              </a:extLst>
            </p:cNvPr>
            <p:cNvSpPr/>
            <p:nvPr/>
          </p:nvSpPr>
          <p:spPr>
            <a:xfrm>
              <a:off x="442365" y="3385704"/>
              <a:ext cx="565187" cy="565187"/>
            </a:xfrm>
            <a:prstGeom prst="ellipse">
              <a:avLst/>
            </a:prstGeom>
            <a:solidFill>
              <a:srgbClr val="F8962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/>
                <a:t>2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F148A000-F311-F426-BD5F-87704D4C5E53}"/>
                </a:ext>
              </a:extLst>
            </p:cNvPr>
            <p:cNvSpPr txBox="1"/>
            <p:nvPr/>
          </p:nvSpPr>
          <p:spPr>
            <a:xfrm>
              <a:off x="1092046" y="3437466"/>
              <a:ext cx="109883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/>
                <a:t>J’effectue la multiplication nombre par nombre et lettre par lettre en tenant compte des signes des termes .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6295253-91D6-4A26-C21F-60AC9502C3C4}"/>
                  </a:ext>
                </a:extLst>
              </p:cNvPr>
              <p:cNvSpPr txBox="1"/>
              <p:nvPr/>
            </p:nvSpPr>
            <p:spPr>
              <a:xfrm>
                <a:off x="4387094" y="4962863"/>
                <a:ext cx="9253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6295253-91D6-4A26-C21F-60AC9502C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094" y="4962863"/>
                <a:ext cx="925359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ABB481F-2B2E-8577-B2B3-9996EC08F602}"/>
                  </a:ext>
                </a:extLst>
              </p:cNvPr>
              <p:cNvSpPr txBox="1"/>
              <p:nvPr/>
            </p:nvSpPr>
            <p:spPr>
              <a:xfrm>
                <a:off x="5170641" y="4962863"/>
                <a:ext cx="9253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ABB481F-2B2E-8577-B2B3-9996EC08F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641" y="4962863"/>
                <a:ext cx="925359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5737ABA-17E6-418C-4453-7E0AD188DAC6}"/>
                  </a:ext>
                </a:extLst>
              </p:cNvPr>
              <p:cNvSpPr txBox="1"/>
              <p:nvPr/>
            </p:nvSpPr>
            <p:spPr>
              <a:xfrm>
                <a:off x="5834599" y="4962863"/>
                <a:ext cx="9253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−15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5737ABA-17E6-418C-4453-7E0AD188D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599" y="4962863"/>
                <a:ext cx="925359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3FF926E9-2F1B-E58A-B8EA-15B4C828ABEF}"/>
              </a:ext>
            </a:extLst>
          </p:cNvPr>
          <p:cNvSpPr/>
          <p:nvPr/>
        </p:nvSpPr>
        <p:spPr>
          <a:xfrm rot="5400000">
            <a:off x="4498625" y="2952575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Accolade ouvrante 33">
            <a:extLst>
              <a:ext uri="{FF2B5EF4-FFF2-40B4-BE49-F238E27FC236}">
                <a16:creationId xmlns:a16="http://schemas.microsoft.com/office/drawing/2014/main" id="{64B0ACCD-5258-9603-1683-049014DEB59A}"/>
              </a:ext>
            </a:extLst>
          </p:cNvPr>
          <p:cNvSpPr/>
          <p:nvPr/>
        </p:nvSpPr>
        <p:spPr>
          <a:xfrm rot="5400000">
            <a:off x="5783140" y="2952576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Accolade ouvrante 34">
            <a:extLst>
              <a:ext uri="{FF2B5EF4-FFF2-40B4-BE49-F238E27FC236}">
                <a16:creationId xmlns:a16="http://schemas.microsoft.com/office/drawing/2014/main" id="{4859CFA9-49CC-48CD-CD31-1A65071675E4}"/>
              </a:ext>
            </a:extLst>
          </p:cNvPr>
          <p:cNvSpPr/>
          <p:nvPr/>
        </p:nvSpPr>
        <p:spPr>
          <a:xfrm rot="5400000">
            <a:off x="6969682" y="2952577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Accolade ouvrante 35">
            <a:extLst>
              <a:ext uri="{FF2B5EF4-FFF2-40B4-BE49-F238E27FC236}">
                <a16:creationId xmlns:a16="http://schemas.microsoft.com/office/drawing/2014/main" id="{1456C2FF-4B34-7619-D6DF-8DA4488D6839}"/>
              </a:ext>
            </a:extLst>
          </p:cNvPr>
          <p:cNvSpPr/>
          <p:nvPr/>
        </p:nvSpPr>
        <p:spPr>
          <a:xfrm rot="5400000">
            <a:off x="7998736" y="3044755"/>
            <a:ext cx="162774" cy="697435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2480A9C4-0AF7-1DF5-C0B5-1D617BB36B57}"/>
              </a:ext>
            </a:extLst>
          </p:cNvPr>
          <p:cNvGrpSpPr/>
          <p:nvPr/>
        </p:nvGrpSpPr>
        <p:grpSpPr>
          <a:xfrm>
            <a:off x="453566" y="5382958"/>
            <a:ext cx="11638051" cy="565187"/>
            <a:chOff x="442365" y="3385704"/>
            <a:chExt cx="11638051" cy="565187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506A1524-47AA-C64A-BF6D-23651A3A6079}"/>
                </a:ext>
              </a:extLst>
            </p:cNvPr>
            <p:cNvSpPr/>
            <p:nvPr/>
          </p:nvSpPr>
          <p:spPr>
            <a:xfrm>
              <a:off x="442365" y="3385704"/>
              <a:ext cx="565187" cy="565187"/>
            </a:xfrm>
            <a:prstGeom prst="ellipse">
              <a:avLst/>
            </a:prstGeom>
            <a:solidFill>
              <a:srgbClr val="F8962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/>
                <a:t>3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75DE7E2F-111B-0736-D949-CA90C64F2DC3}"/>
                </a:ext>
              </a:extLst>
            </p:cNvPr>
            <p:cNvSpPr txBox="1"/>
            <p:nvPr/>
          </p:nvSpPr>
          <p:spPr>
            <a:xfrm>
              <a:off x="1092046" y="3437466"/>
              <a:ext cx="109883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/>
                <a:t>J’additionne les termes semblables. (termes de même degré)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175E4BBF-E347-D57F-BC12-12EF8CA408CA}"/>
                  </a:ext>
                </a:extLst>
              </p:cNvPr>
              <p:cNvSpPr txBox="1"/>
              <p:nvPr/>
            </p:nvSpPr>
            <p:spPr>
              <a:xfrm>
                <a:off x="4215318" y="6074201"/>
                <a:ext cx="8679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175E4BBF-E347-D57F-BC12-12EF8CA40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318" y="6074201"/>
                <a:ext cx="867939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E4970566-C764-9076-9C0E-FBD37965DFC2}"/>
                  </a:ext>
                </a:extLst>
              </p:cNvPr>
              <p:cNvSpPr txBox="1"/>
              <p:nvPr/>
            </p:nvSpPr>
            <p:spPr>
              <a:xfrm>
                <a:off x="4836764" y="6074201"/>
                <a:ext cx="950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−15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E4970566-C764-9076-9C0E-FBD37965D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764" y="6074201"/>
                <a:ext cx="950741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12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9" grpId="0"/>
      <p:bldP spid="22" grpId="0"/>
      <p:bldP spid="3" grpId="0" animBg="1"/>
      <p:bldP spid="3" grpId="1" animBg="1"/>
      <p:bldP spid="18" grpId="0" animBg="1"/>
      <p:bldP spid="18" grpId="1" animBg="1"/>
      <p:bldP spid="21" grpId="0" animBg="1"/>
      <p:bldP spid="23" grpId="0" animBg="1"/>
      <p:bldP spid="28" grpId="0"/>
      <p:bldP spid="29" grpId="0"/>
      <p:bldP spid="30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40" grpId="0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Effectuer l’étape1 de cette opération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E5CBE6-2097-E9DC-70A7-9E79C19FCA51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8EA37F-BE1D-4841-CC1D-8DCD9C1BB693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2552E4B-5872-F20C-8A75-D19B225D5EC6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2552E4B-5872-F20C-8A75-D19B225D5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3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863600" y="573046"/>
            <a:ext cx="10140766" cy="3972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les étapes et fait un feedback.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56A594-AD24-581C-7F7C-0292C25593B0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329A757-72B5-B910-1E90-FBF79D1BBF12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329A757-72B5-B910-1E90-FBF79D1BB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4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85C55B-6B09-7B5C-766C-5A98CD77ECB8}"/>
                  </a:ext>
                </a:extLst>
              </p:cNvPr>
              <p:cNvSpPr txBox="1"/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85C55B-6B09-7B5C-766C-5A98CD77E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39FD794-E6F8-9E51-72AC-2D39C859D3B4}"/>
                  </a:ext>
                </a:extLst>
              </p:cNvPr>
              <p:cNvSpPr txBox="1"/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39FD794-E6F8-9E51-72AC-2D39C859D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798311F-4274-1EB3-9492-7628F08E0BBD}"/>
                  </a:ext>
                </a:extLst>
              </p:cNvPr>
              <p:cNvSpPr txBox="1"/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798311F-4274-1EB3-9492-7628F08E0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8B7CD57-78B6-812B-9B46-F849537E59BB}"/>
                  </a:ext>
                </a:extLst>
              </p:cNvPr>
              <p:cNvSpPr txBox="1"/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8B7CD57-78B6-812B-9B46-F849537E5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lèche : courbe vers le bas 12">
            <a:extLst>
              <a:ext uri="{FF2B5EF4-FFF2-40B4-BE49-F238E27FC236}">
                <a16:creationId xmlns:a16="http://schemas.microsoft.com/office/drawing/2014/main" id="{0C7D5605-1EB5-C83C-0E77-245A15687658}"/>
              </a:ext>
            </a:extLst>
          </p:cNvPr>
          <p:cNvSpPr/>
          <p:nvPr/>
        </p:nvSpPr>
        <p:spPr>
          <a:xfrm>
            <a:off x="1633753" y="2428992"/>
            <a:ext cx="1156542" cy="461665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 : courbe vers le bas 13">
            <a:extLst>
              <a:ext uri="{FF2B5EF4-FFF2-40B4-BE49-F238E27FC236}">
                <a16:creationId xmlns:a16="http://schemas.microsoft.com/office/drawing/2014/main" id="{0146EDD7-5D4F-BE3B-3C0D-606451945B35}"/>
              </a:ext>
            </a:extLst>
          </p:cNvPr>
          <p:cNvSpPr/>
          <p:nvPr/>
        </p:nvSpPr>
        <p:spPr>
          <a:xfrm>
            <a:off x="1633752" y="2324793"/>
            <a:ext cx="1694865" cy="557067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 : courbe vers le bas 14">
            <a:extLst>
              <a:ext uri="{FF2B5EF4-FFF2-40B4-BE49-F238E27FC236}">
                <a16:creationId xmlns:a16="http://schemas.microsoft.com/office/drawing/2014/main" id="{B6D7858B-EAC1-4349-712E-0620FBBD701F}"/>
              </a:ext>
            </a:extLst>
          </p:cNvPr>
          <p:cNvSpPr/>
          <p:nvPr/>
        </p:nvSpPr>
        <p:spPr>
          <a:xfrm>
            <a:off x="2212024" y="2437952"/>
            <a:ext cx="504736" cy="461665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courbe vers le bas 15">
            <a:extLst>
              <a:ext uri="{FF2B5EF4-FFF2-40B4-BE49-F238E27FC236}">
                <a16:creationId xmlns:a16="http://schemas.microsoft.com/office/drawing/2014/main" id="{44430BBC-C493-FE37-AB5B-8A9DFEB50F04}"/>
              </a:ext>
            </a:extLst>
          </p:cNvPr>
          <p:cNvSpPr/>
          <p:nvPr/>
        </p:nvSpPr>
        <p:spPr>
          <a:xfrm>
            <a:off x="2212024" y="2333753"/>
            <a:ext cx="1116593" cy="557067"/>
          </a:xfrm>
          <a:prstGeom prst="curvedDownArrow">
            <a:avLst>
              <a:gd name="adj1" fmla="val 0"/>
              <a:gd name="adj2" fmla="val 14621"/>
              <a:gd name="adj3" fmla="val 141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Effectuer les calculs de l’étape2.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B23915-DFED-E379-510E-FA05833BDFB2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DD76BF-C796-93E0-45EE-521D69E8B3AA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2900B0C-8C40-CFEF-F76C-989FE0455D64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2900B0C-8C40-CFEF-F76C-989FE0455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3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672EA3-1512-DA5F-9C16-51C8B69450E0}"/>
                  </a:ext>
                </a:extLst>
              </p:cNvPr>
              <p:cNvSpPr txBox="1"/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672EA3-1512-DA5F-9C16-51C8B6945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EA41C6-2904-8E88-79AC-F8D3431C1376}"/>
                  </a:ext>
                </a:extLst>
              </p:cNvPr>
              <p:cNvSpPr txBox="1"/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EA41C6-2904-8E88-79AC-F8D3431C1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5E1075-5721-B877-4F4D-513ABA1413B0}"/>
                  </a:ext>
                </a:extLst>
              </p:cNvPr>
              <p:cNvSpPr txBox="1"/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5E1075-5721-B877-4F4D-513ABA141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D42CF25-BAD0-00DD-BF27-0F454545DCCB}"/>
                  </a:ext>
                </a:extLst>
              </p:cNvPr>
              <p:cNvSpPr txBox="1"/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D42CF25-BAD0-00DD-BF27-0F454545D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795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DBA81-04A9-23F5-4644-7FE946147395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88793EA5-ADC4-9250-1D49-70780AC32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D0256A-EE37-C14B-A511-AD901C83517D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50BA78-B555-991B-B3A7-6AF92FB6AF94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50BA78-B555-991B-B3A7-6AF92FB6A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3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91040B-A4B5-F68B-57C8-80B7D0B26CC9}"/>
                  </a:ext>
                </a:extLst>
              </p:cNvPr>
              <p:cNvSpPr txBox="1"/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91040B-A4B5-F68B-57C8-80B7D0B26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103951-C277-87CF-936F-688528067A66}"/>
                  </a:ext>
                </a:extLst>
              </p:cNvPr>
              <p:cNvSpPr txBox="1"/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103951-C277-87CF-936F-688528067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2801E44-26D9-30FC-1E12-91D117633CCD}"/>
                  </a:ext>
                </a:extLst>
              </p:cNvPr>
              <p:cNvSpPr txBox="1"/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2801E44-26D9-30FC-1E12-91D117633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48B1D9-C5BF-9D0A-7482-D4DBF0B5C9AC}"/>
                  </a:ext>
                </a:extLst>
              </p:cNvPr>
              <p:cNvSpPr txBox="1"/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48B1D9-C5BF-9D0A-7482-D4DBF0B5C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217C9E29-DFFD-7836-5DAC-CFE380F9DE9E}"/>
              </a:ext>
            </a:extLst>
          </p:cNvPr>
          <p:cNvSpPr/>
          <p:nvPr/>
        </p:nvSpPr>
        <p:spPr>
          <a:xfrm rot="5400000">
            <a:off x="4498625" y="2330275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18D30D9D-1485-84EB-BD0F-7929891A4E36}"/>
              </a:ext>
            </a:extLst>
          </p:cNvPr>
          <p:cNvSpPr/>
          <p:nvPr/>
        </p:nvSpPr>
        <p:spPr>
          <a:xfrm rot="5400000">
            <a:off x="5783140" y="2330276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16">
            <a:extLst>
              <a:ext uri="{FF2B5EF4-FFF2-40B4-BE49-F238E27FC236}">
                <a16:creationId xmlns:a16="http://schemas.microsoft.com/office/drawing/2014/main" id="{8165E717-63B0-EB61-61AB-256B86004941}"/>
              </a:ext>
            </a:extLst>
          </p:cNvPr>
          <p:cNvSpPr/>
          <p:nvPr/>
        </p:nvSpPr>
        <p:spPr>
          <a:xfrm rot="5400000">
            <a:off x="6969682" y="2330277"/>
            <a:ext cx="171737" cy="890750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Accolade ouvrante 17">
            <a:extLst>
              <a:ext uri="{FF2B5EF4-FFF2-40B4-BE49-F238E27FC236}">
                <a16:creationId xmlns:a16="http://schemas.microsoft.com/office/drawing/2014/main" id="{3D1EB0AF-6D8C-164B-5533-309271F265FD}"/>
              </a:ext>
            </a:extLst>
          </p:cNvPr>
          <p:cNvSpPr/>
          <p:nvPr/>
        </p:nvSpPr>
        <p:spPr>
          <a:xfrm rot="5400000">
            <a:off x="7998736" y="2422455"/>
            <a:ext cx="162774" cy="697435"/>
          </a:xfrm>
          <a:prstGeom prst="leftBrace">
            <a:avLst>
              <a:gd name="adj1" fmla="val 50570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1626F66-9889-32D0-A913-45CD516F1A17}"/>
                  </a:ext>
                </a:extLst>
              </p:cNvPr>
              <p:cNvSpPr txBox="1"/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1626F66-9889-32D0-A913-45CD516F1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blipFill>
                <a:blip r:embed="rId8"/>
                <a:stretch>
                  <a:fillRect r="-5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6E74083-70B9-2C36-96B7-4A6F36A121A1}"/>
                  </a:ext>
                </a:extLst>
              </p:cNvPr>
              <p:cNvSpPr txBox="1"/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6E74083-70B9-2C36-96B7-4A6F36A12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FB93F444-167D-29AD-2260-FC6AA68C79D3}"/>
                  </a:ext>
                </a:extLst>
              </p:cNvPr>
              <p:cNvSpPr txBox="1"/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FB93F444-167D-29AD-2260-FC6AA68C7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1DFCA789-B183-B68F-8F1C-65BDDA0D0DB7}"/>
                  </a:ext>
                </a:extLst>
              </p:cNvPr>
              <p:cNvSpPr txBox="1"/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1DFCA789-B183-B68F-8F1C-65BDDA0D0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/>
      <p:bldP spid="20" grpId="0"/>
      <p:bldP spid="21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Effectuer les calculs de l’étape3.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80134C-CF3B-FD30-71FA-CF53B6D4734A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E4FA49-7831-4B47-A94A-4D5DD51E1CC8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06E6B02-EB35-6B51-CE75-65A103366C2C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06E6B02-EB35-6B51-CE75-65A103366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3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DF171CA-7EC1-7126-505A-48667DCCDF67}"/>
                  </a:ext>
                </a:extLst>
              </p:cNvPr>
              <p:cNvSpPr txBox="1"/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DF171CA-7EC1-7126-505A-48667DCCD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1E0FB35-DCB2-E021-F194-D61739E313E3}"/>
                  </a:ext>
                </a:extLst>
              </p:cNvPr>
              <p:cNvSpPr txBox="1"/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1E0FB35-DCB2-E021-F194-D61739E31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5731EE-A59C-7B76-7700-EC2BCC455AC4}"/>
                  </a:ext>
                </a:extLst>
              </p:cNvPr>
              <p:cNvSpPr txBox="1"/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5731EE-A59C-7B76-7700-EC2BCC455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45D14B-F776-BA28-0AFA-CDE86860C327}"/>
                  </a:ext>
                </a:extLst>
              </p:cNvPr>
              <p:cNvSpPr txBox="1"/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45D14B-F776-BA28-0AFA-CDE86860C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EAD8733-26C2-D239-BD63-146119E42345}"/>
                  </a:ext>
                </a:extLst>
              </p:cNvPr>
              <p:cNvSpPr txBox="1"/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EAD8733-26C2-D239-BD63-146119E42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blipFill>
                <a:blip r:embed="rId8"/>
                <a:stretch>
                  <a:fillRect r="-5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C33F9E1-8BFF-31FE-D7CC-FAE7962F51A8}"/>
                  </a:ext>
                </a:extLst>
              </p:cNvPr>
              <p:cNvSpPr txBox="1"/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C33F9E1-8BFF-31FE-D7CC-FAE7962F5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365229F-98DD-FF59-86DA-90B526A33FFC}"/>
                  </a:ext>
                </a:extLst>
              </p:cNvPr>
              <p:cNvSpPr txBox="1"/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365229F-98DD-FF59-86DA-90B526A33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8B7F78B-20BA-473E-4696-2EB89BEFC149}"/>
                  </a:ext>
                </a:extLst>
              </p:cNvPr>
              <p:cNvSpPr txBox="1"/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8B7F78B-20BA-473E-4696-2EB89BEFC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068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9C59BA-1DD6-2CFC-D5E7-BAED07EDB9D5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CFA79F4-7142-D61C-229E-2D2970621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668223" y="4366510"/>
                <a:ext cx="108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23" y="4366510"/>
                <a:ext cx="108526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9302B6A1-078D-4146-1964-95068CBC79BD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222D9A5-6040-8619-6BAD-CE66155E7DF8}"/>
                  </a:ext>
                </a:extLst>
              </p:cNvPr>
              <p:cNvSpPr txBox="1"/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−2)(2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222D9A5-6040-8619-6BAD-CE66155E7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160" y="2852451"/>
                <a:ext cx="2751955" cy="461665"/>
              </a:xfrm>
              <a:prstGeom prst="rect">
                <a:avLst/>
              </a:prstGeom>
              <a:blipFill>
                <a:blip r:embed="rId4"/>
                <a:stretch>
                  <a:fillRect l="-1774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DBC8B29-AD69-709E-5A7A-287E0C9443B0}"/>
                  </a:ext>
                </a:extLst>
              </p:cNvPr>
              <p:cNvSpPr txBox="1"/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DBC8B29-AD69-709E-5A7A-287E0C944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011" y="2852451"/>
                <a:ext cx="158183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0E3B8F1-9C51-CD0D-1FED-08CFCF56BE51}"/>
                  </a:ext>
                </a:extLst>
              </p:cNvPr>
              <p:cNvSpPr txBox="1"/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0E3B8F1-9C51-CD0D-1FED-08CFCF56B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511" y="2852451"/>
                <a:ext cx="153958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F74376D-667B-137E-CF92-F522C2441276}"/>
                  </a:ext>
                </a:extLst>
              </p:cNvPr>
              <p:cNvSpPr txBox="1"/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F74376D-667B-137E-CF92-F522C2441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89" y="2852451"/>
                <a:ext cx="158183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DB1339-7219-6DEE-DBC9-13D72B53F204}"/>
                  </a:ext>
                </a:extLst>
              </p:cNvPr>
              <p:cNvSpPr txBox="1"/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DB1339-7219-6DEE-DBC9-13D72B53F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54" y="2852451"/>
                <a:ext cx="119746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6469069-AE00-1195-EFDE-FBD1E33CE651}"/>
                  </a:ext>
                </a:extLst>
              </p:cNvPr>
              <p:cNvSpPr txBox="1"/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6469069-AE00-1195-EFDE-FBD1E33CE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23" y="3564178"/>
                <a:ext cx="941789" cy="461665"/>
              </a:xfrm>
              <a:prstGeom prst="rect">
                <a:avLst/>
              </a:prstGeom>
              <a:blipFill>
                <a:blip r:embed="rId9"/>
                <a:stretch>
                  <a:fillRect r="-5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B537D2C-941C-DE1C-5E74-099B92BE2F39}"/>
                  </a:ext>
                </a:extLst>
              </p:cNvPr>
              <p:cNvSpPr txBox="1"/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B537D2C-941C-DE1C-5E74-099B92BE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060" y="3558293"/>
                <a:ext cx="941789" cy="4734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CED7B09-0AEC-BA82-2068-C7A6EBFF77BA}"/>
                  </a:ext>
                </a:extLst>
              </p:cNvPr>
              <p:cNvSpPr txBox="1"/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CED7B09-0AEC-BA82-2068-C7A6EBFF7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189" y="3564178"/>
                <a:ext cx="941789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B3053DA-D12F-CF92-7A04-F9C3EA8E5F38}"/>
                  </a:ext>
                </a:extLst>
              </p:cNvPr>
              <p:cNvSpPr txBox="1"/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B3053DA-D12F-CF92-7A04-F9C3EA8E5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874" y="3558293"/>
                <a:ext cx="764153" cy="4734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A1B6B3B-59AE-E51C-84AE-6B13175BD8C4}"/>
                  </a:ext>
                </a:extLst>
              </p:cNvPr>
              <p:cNvSpPr txBox="1"/>
              <p:nvPr/>
            </p:nvSpPr>
            <p:spPr>
              <a:xfrm>
                <a:off x="4610012" y="4366510"/>
                <a:ext cx="1009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A1B6B3B-59AE-E51C-84AE-6B13175BD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012" y="4366510"/>
                <a:ext cx="100906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B28F9FC-A177-BE66-BB64-D11216267F89}"/>
                  </a:ext>
                </a:extLst>
              </p:cNvPr>
              <p:cNvSpPr txBox="1"/>
              <p:nvPr/>
            </p:nvSpPr>
            <p:spPr>
              <a:xfrm>
                <a:off x="5328907" y="4360626"/>
                <a:ext cx="6661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B28F9FC-A177-BE66-BB64-D11216267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907" y="4360626"/>
                <a:ext cx="666167" cy="461665"/>
              </a:xfrm>
              <a:prstGeom prst="rect">
                <a:avLst/>
              </a:prstGeom>
              <a:blipFill>
                <a:blip r:embed="rId14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23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31A683D1-1F3A-63C5-04F6-F4F49B649634}"/>
              </a:ext>
            </a:extLst>
          </p:cNvPr>
          <p:cNvSpPr/>
          <p:nvPr/>
        </p:nvSpPr>
        <p:spPr>
          <a:xfrm>
            <a:off x="2428129" y="230427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Résoudre un problème de pattern algébrique (1)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2E553FE-BA54-F0CE-AB1E-ADA3C2CDABD0}"/>
              </a:ext>
            </a:extLst>
          </p:cNvPr>
          <p:cNvSpPr/>
          <p:nvPr/>
        </p:nvSpPr>
        <p:spPr>
          <a:xfrm>
            <a:off x="963450" y="230427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Séance 2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7DECC7AF-CDE4-5BD9-4725-66E98E22FD2F}"/>
              </a:ext>
            </a:extLst>
          </p:cNvPr>
          <p:cNvSpPr/>
          <p:nvPr/>
        </p:nvSpPr>
        <p:spPr>
          <a:xfrm>
            <a:off x="2428129" y="428978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8DDFDABA-484E-F91A-3A01-B2943296092B}"/>
              </a:ext>
            </a:extLst>
          </p:cNvPr>
          <p:cNvSpPr/>
          <p:nvPr/>
        </p:nvSpPr>
        <p:spPr>
          <a:xfrm>
            <a:off x="963450" y="428978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526296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Séance 3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Effectuer la multiplication de deux binômes</a:t>
            </a:r>
            <a:endParaRPr lang="fr-FR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56CD9EBF-2323-60FE-7D1D-9992D468BC8B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Séance 1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5897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B8CDE028-25F6-4D23-03E3-E57D5BD0FE10}"/>
              </a:ext>
            </a:extLst>
          </p:cNvPr>
          <p:cNvSpPr/>
          <p:nvPr/>
        </p:nvSpPr>
        <p:spPr>
          <a:xfrm>
            <a:off x="2428129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685800"/>
            <a:endParaRPr lang="fr-FR" b="1" dirty="0">
              <a:latin typeface="Arial"/>
            </a:endParaRP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1603B967-D9FC-FC8C-55EE-DBAEAEF2C638}"/>
              </a:ext>
            </a:extLst>
          </p:cNvPr>
          <p:cNvSpPr/>
          <p:nvPr/>
        </p:nvSpPr>
        <p:spPr>
          <a:xfrm>
            <a:off x="963450" y="528254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latin typeface="Arial"/>
              </a:rPr>
              <a:t>Séance 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2ADCC5-6E7C-4CD4-948F-2B6DB904AFA0}"/>
              </a:ext>
            </a:extLst>
          </p:cNvPr>
          <p:cNvSpPr txBox="1"/>
          <p:nvPr/>
        </p:nvSpPr>
        <p:spPr>
          <a:xfrm>
            <a:off x="3058717" y="34715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C945B1-C9FD-3D90-C4FA-40A7A17DCB60}"/>
              </a:ext>
            </a:extLst>
          </p:cNvPr>
          <p:cNvSpPr txBox="1"/>
          <p:nvPr/>
        </p:nvSpPr>
        <p:spPr>
          <a:xfrm>
            <a:off x="3058717" y="44917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0E29C5-B5ED-E43A-6157-DBAD353268F2}"/>
              </a:ext>
            </a:extLst>
          </p:cNvPr>
          <p:cNvSpPr txBox="1"/>
          <p:nvPr/>
        </p:nvSpPr>
        <p:spPr>
          <a:xfrm>
            <a:off x="2898843" y="5511878"/>
            <a:ext cx="8239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Effectuer la division d’un monôme par un monôme de degré inferieur</a:t>
            </a:r>
          </a:p>
        </p:txBody>
      </p:sp>
    </p:spTree>
    <p:extLst>
      <p:ext uri="{BB962C8B-B14F-4D97-AF65-F5344CB8AC3E}">
        <p14:creationId xmlns:p14="http://schemas.microsoft.com/office/powerpoint/2010/main" val="3468940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vous montre comment je multiplie verticalement deux binômes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95" y="953374"/>
            <a:ext cx="2872989" cy="57917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1682" y="1747945"/>
            <a:ext cx="8625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Pour multiplier deux binômes  verticalement, je réalise les 4 étapes suivantes:</a:t>
            </a:r>
          </a:p>
        </p:txBody>
      </p:sp>
      <p:sp>
        <p:nvSpPr>
          <p:cNvPr id="6" name="Ellipse 5"/>
          <p:cNvSpPr/>
          <p:nvPr/>
        </p:nvSpPr>
        <p:spPr>
          <a:xfrm>
            <a:off x="750561" y="2308020"/>
            <a:ext cx="340468" cy="340468"/>
          </a:xfrm>
          <a:prstGeom prst="ellipse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98025" y="2861420"/>
            <a:ext cx="4560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Je prends le premier terme du binôme du dessous et je le multiplie par chaque terme du binôme du dessus, en partant de la droite ; </a:t>
            </a:r>
          </a:p>
        </p:txBody>
      </p:sp>
      <p:sp>
        <p:nvSpPr>
          <p:cNvPr id="16" name="Ellipse 15"/>
          <p:cNvSpPr/>
          <p:nvPr/>
        </p:nvSpPr>
        <p:spPr>
          <a:xfrm>
            <a:off x="744360" y="3270859"/>
            <a:ext cx="352871" cy="328654"/>
          </a:xfrm>
          <a:prstGeom prst="ellipse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183635" y="2322095"/>
            <a:ext cx="10165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pose verticalement les binômes </a:t>
            </a:r>
          </a:p>
        </p:txBody>
      </p:sp>
      <p:sp>
        <p:nvSpPr>
          <p:cNvPr id="41" name="Ellipse 40"/>
          <p:cNvSpPr/>
          <p:nvPr/>
        </p:nvSpPr>
        <p:spPr>
          <a:xfrm>
            <a:off x="744359" y="4446401"/>
            <a:ext cx="342000" cy="342000"/>
          </a:xfrm>
          <a:prstGeom prst="ellipse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118682" y="4200930"/>
            <a:ext cx="458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Je décale d’une colonne et je fais pareil avec le deuxième terme du binôme du dessous ; </a:t>
            </a:r>
          </a:p>
        </p:txBody>
      </p:sp>
      <p:sp>
        <p:nvSpPr>
          <p:cNvPr id="23" name="Ellipse 22"/>
          <p:cNvSpPr/>
          <p:nvPr/>
        </p:nvSpPr>
        <p:spPr>
          <a:xfrm>
            <a:off x="744359" y="5402622"/>
            <a:ext cx="342000" cy="342000"/>
          </a:xfrm>
          <a:prstGeom prst="ellipse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258178" y="5072132"/>
            <a:ext cx="3223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J’additionne les termes qui sont placés l’un sous l’autre.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961049" y="2117277"/>
            <a:ext cx="4926152" cy="3725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866102" y="2099329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102" y="2099329"/>
                <a:ext cx="174841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7766053" y="2479470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053" y="2479470"/>
                <a:ext cx="60290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8862646" y="2673652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646" y="2673652"/>
                <a:ext cx="164793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/>
          <p:cNvCxnSpPr/>
          <p:nvPr/>
        </p:nvCxnSpPr>
        <p:spPr>
          <a:xfrm>
            <a:off x="7877908" y="3270859"/>
            <a:ext cx="314513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6881095" y="3805284"/>
                <a:ext cx="5526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095" y="3805284"/>
                <a:ext cx="55265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9645547" y="3413516"/>
                <a:ext cx="8038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−20</m:t>
                      </m:r>
                    </m:oMath>
                  </m:oMathPara>
                </a14:m>
                <a:endParaRPr lang="fr-FR" sz="28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547" y="3413516"/>
                <a:ext cx="80386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8784636" y="3426931"/>
                <a:ext cx="10815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4636" y="3426931"/>
                <a:ext cx="108152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8686707" y="4040355"/>
                <a:ext cx="9746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707" y="4040355"/>
                <a:ext cx="97469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7626037" y="4061749"/>
                <a:ext cx="8829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037" y="4061749"/>
                <a:ext cx="88293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Connecteur droit 34"/>
          <p:cNvCxnSpPr/>
          <p:nvPr/>
        </p:nvCxnSpPr>
        <p:spPr>
          <a:xfrm>
            <a:off x="7157424" y="4847978"/>
            <a:ext cx="406658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6971860" y="5020879"/>
                <a:ext cx="371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860" y="5020879"/>
                <a:ext cx="37112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9766751" y="5013793"/>
                <a:ext cx="9227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751" y="5013793"/>
                <a:ext cx="92276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8660955" y="5010577"/>
                <a:ext cx="11306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+ 23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55" y="5010577"/>
                <a:ext cx="1130666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7618501" y="5031604"/>
                <a:ext cx="10606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501" y="5031604"/>
                <a:ext cx="1060670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E20E106D-AB6D-258A-1F4C-B40802AAE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95" y="953374"/>
            <a:ext cx="3929701" cy="7921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412C61F-4923-8954-7CDD-DAF5DBE0C4F1}"/>
                  </a:ext>
                </a:extLst>
              </p:cNvPr>
              <p:cNvSpPr txBox="1"/>
              <p:nvPr/>
            </p:nvSpPr>
            <p:spPr>
              <a:xfrm>
                <a:off x="4203543" y="1197564"/>
                <a:ext cx="6037737" cy="4001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Multiplier verticalement: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(3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−4)(−2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+5)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412C61F-4923-8954-7CDD-DAF5DBE0C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543" y="1197564"/>
                <a:ext cx="6037737" cy="400110"/>
              </a:xfrm>
              <a:prstGeom prst="rect">
                <a:avLst/>
              </a:prstGeom>
              <a:blipFill>
                <a:blip r:embed="rId17"/>
                <a:stretch>
                  <a:fillRect l="-1111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655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16" grpId="0" animBg="1"/>
      <p:bldP spid="17" grpId="0"/>
      <p:bldP spid="41" grpId="0" animBg="1"/>
      <p:bldP spid="20" grpId="0"/>
      <p:bldP spid="23" grpId="0" animBg="1"/>
      <p:bldP spid="3" grpId="0"/>
      <p:bldP spid="21" grpId="0"/>
      <p:bldP spid="24" grpId="0"/>
      <p:bldP spid="25" grpId="0"/>
      <p:bldP spid="28" grpId="0"/>
      <p:bldP spid="29" grpId="0"/>
      <p:bldP spid="30" grpId="0"/>
      <p:bldP spid="31" grpId="0"/>
      <p:bldP spid="33" grpId="0"/>
      <p:bldP spid="36" grpId="0"/>
      <p:bldP spid="37" grpId="0"/>
      <p:bldP spid="38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Effectuer l’étape 1 de cette opération.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AE692E-CB7E-32BE-870C-BAB911354E31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eur droit 5"/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7B72808-2B8A-8026-7FCF-23B02EE12C74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1</a:t>
            </a:r>
          </a:p>
        </p:txBody>
      </p:sp>
    </p:spTree>
    <p:extLst>
      <p:ext uri="{BB962C8B-B14F-4D97-AF65-F5344CB8AC3E}">
        <p14:creationId xmlns:p14="http://schemas.microsoft.com/office/powerpoint/2010/main" val="2692907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Effectuer l’étape 2 de cette opération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35C36E-1EA5-9193-98AC-8EFD21A125DF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9F77AAB-597C-4CC8-141C-CF9BFD642299}"/>
                  </a:ext>
                </a:extLst>
              </p:cNvPr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9F77AAB-597C-4CC8-141C-CF9BFD642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FA44EA-1816-CF9A-A964-E2BBEEC102C1}"/>
                  </a:ext>
                </a:extLst>
              </p:cNvPr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FA44EA-1816-CF9A-A964-E2BBEEC10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59545D3-A92E-3771-2223-C41CED3AE379}"/>
                  </a:ext>
                </a:extLst>
              </p:cNvPr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59545D3-A92E-3771-2223-C41CED3AE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95301C8-E74A-EFAE-6F5A-751CFA2F6CBD}"/>
              </a:ext>
            </a:extLst>
          </p:cNvPr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855E2A6-25B2-44B6-36FC-E5D384DD27F9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2</a:t>
            </a:r>
          </a:p>
        </p:txBody>
      </p:sp>
    </p:spTree>
    <p:extLst>
      <p:ext uri="{BB962C8B-B14F-4D97-AF65-F5344CB8AC3E}">
        <p14:creationId xmlns:p14="http://schemas.microsoft.com/office/powerpoint/2010/main" val="241786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Effectuer l’étape 3 de cette opération.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AE692E-CB7E-32BE-870C-BAB911354E31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C79306-447A-5FFB-9A3B-C02413460D64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130288A-B919-585A-05CD-A1AFA6F5C965}"/>
                  </a:ext>
                </a:extLst>
              </p:cNvPr>
              <p:cNvSpPr txBox="1"/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130288A-B919-585A-05CD-A1AFA6F5C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17C8771-D630-827F-9A53-8F37376C86DD}"/>
                  </a:ext>
                </a:extLst>
              </p:cNvPr>
              <p:cNvSpPr txBox="1"/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17C8771-D630-827F-9A53-8F37376C8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400FAC4-AB6A-BB9B-10EF-4782C3B93F90}"/>
                  </a:ext>
                </a:extLst>
              </p:cNvPr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400FAC4-AB6A-BB9B-10EF-4782C3B93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EF8FF52-7033-2986-E733-6CC0B035D052}"/>
                  </a:ext>
                </a:extLst>
              </p:cNvPr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EF8FF52-7033-2986-E733-6CC0B035D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2E67E08-4BC1-35BC-2F85-4C4710CC16B1}"/>
                  </a:ext>
                </a:extLst>
              </p:cNvPr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2E67E08-4BC1-35BC-2F85-4C4710CC1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DB3AF780-A067-70FD-F374-D732CA8A0C4F}"/>
              </a:ext>
            </a:extLst>
          </p:cNvPr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23CD20D-BD26-5810-F316-B799D3717339}"/>
              </a:ext>
            </a:extLst>
          </p:cNvPr>
          <p:cNvSpPr txBox="1"/>
          <p:nvPr/>
        </p:nvSpPr>
        <p:spPr>
          <a:xfrm>
            <a:off x="6517547" y="3669672"/>
            <a:ext cx="56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888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35C36E-1EA5-9193-98AC-8EFD21A125DF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+ 8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5DF2DBB-2C80-C873-DA3A-6D7F15CB4114}"/>
                  </a:ext>
                </a:extLst>
              </p:cNvPr>
              <p:cNvSpPr txBox="1"/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5DF2DBB-2C80-C873-DA3A-6D7F15CB4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D04C4F6-D57F-36DF-883E-B6957DD684BE}"/>
                  </a:ext>
                </a:extLst>
              </p:cNvPr>
              <p:cNvSpPr txBox="1"/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D04C4F6-D57F-36DF-883E-B6957DD68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9F664A-0D0B-EF99-7F11-2C3F02198E21}"/>
                  </a:ext>
                </a:extLst>
              </p:cNvPr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9F664A-0D0B-EF99-7F11-2C3F02198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B888DA5-C917-C62D-481C-4C0DCCC2BBAD}"/>
                  </a:ext>
                </a:extLst>
              </p:cNvPr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B888DA5-C917-C62D-481C-4C0DCCC2B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17F9274-A676-D62D-9EB8-F2230F52C4EB}"/>
                  </a:ext>
                </a:extLst>
              </p:cNvPr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17F9274-A676-D62D-9EB8-F2230F52C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7EFE31B-54D6-2190-BB83-D358347A1B31}"/>
              </a:ext>
            </a:extLst>
          </p:cNvPr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F02AA8D-EB8D-8C4F-716E-33FC7E82F4BA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3</a:t>
            </a:r>
          </a:p>
        </p:txBody>
      </p:sp>
    </p:spTree>
    <p:extLst>
      <p:ext uri="{BB962C8B-B14F-4D97-AF65-F5344CB8AC3E}">
        <p14:creationId xmlns:p14="http://schemas.microsoft.com/office/powerpoint/2010/main" val="316414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effectuer l’étape 4 de cette opération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35C36E-1EA5-9193-98AC-8EFD21A125DF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5"/>
          <p:cNvCxnSpPr/>
          <p:nvPr/>
        </p:nvCxnSpPr>
        <p:spPr>
          <a:xfrm>
            <a:off x="4496508" y="4358443"/>
            <a:ext cx="425045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303451" y="3441700"/>
                <a:ext cx="4119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451" y="3441700"/>
                <a:ext cx="411982" cy="461665"/>
              </a:xfrm>
              <a:prstGeom prst="rect">
                <a:avLst/>
              </a:prstGeom>
              <a:blipFill>
                <a:blip r:embed="rId3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53BABED-5112-ABB6-AC43-47B9DA9D8F7C}"/>
                  </a:ext>
                </a:extLst>
              </p:cNvPr>
              <p:cNvSpPr txBox="1"/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+ 8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53BABED-5112-ABB6-AC43-47B9DA9D8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F57BE8F-B100-CAF5-89F6-CDF74576EA61}"/>
                  </a:ext>
                </a:extLst>
              </p:cNvPr>
              <p:cNvSpPr txBox="1"/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F57BE8F-B100-CAF5-89F6-CDF74576E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73E16C4-755F-3A59-E2AE-51B7A26FCABA}"/>
                  </a:ext>
                </a:extLst>
              </p:cNvPr>
              <p:cNvSpPr txBox="1"/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73E16C4-755F-3A59-E2AE-51B7A26FC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A233384-6A58-F4BD-85E4-F7F4AE16E89A}"/>
                  </a:ext>
                </a:extLst>
              </p:cNvPr>
              <p:cNvSpPr txBox="1"/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A233384-6A58-F4BD-85E4-F7F4AE16E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F027066-5107-06AA-970B-147618D97EF4}"/>
                  </a:ext>
                </a:extLst>
              </p:cNvPr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F027066-5107-06AA-970B-147618D97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A59B57F-7EA6-A0A7-6FCE-6636085FC629}"/>
                  </a:ext>
                </a:extLst>
              </p:cNvPr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A59B57F-7EA6-A0A7-6FCE-6636085FC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ABC93AB-317B-2241-5B0B-12C71433AEAF}"/>
                  </a:ext>
                </a:extLst>
              </p:cNvPr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ABC93AB-317B-2241-5B0B-12C71433A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5A289AB-18F5-E6FC-B5F5-64E48DC49F53}"/>
              </a:ext>
            </a:extLst>
          </p:cNvPr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EC05F3DD-DF2B-A1E4-4554-A06A85112BA2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4</a:t>
            </a:r>
          </a:p>
        </p:txBody>
      </p:sp>
    </p:spTree>
    <p:extLst>
      <p:ext uri="{BB962C8B-B14F-4D97-AF65-F5344CB8AC3E}">
        <p14:creationId xmlns:p14="http://schemas.microsoft.com/office/powerpoint/2010/main" val="705932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bonne réponse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35C36E-1EA5-9193-98AC-8EFD21A125DF}"/>
              </a:ext>
            </a:extLst>
          </p:cNvPr>
          <p:cNvSpPr/>
          <p:nvPr/>
        </p:nvSpPr>
        <p:spPr>
          <a:xfrm>
            <a:off x="584874" y="1562100"/>
            <a:ext cx="10820400" cy="3759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479297" y="4406724"/>
                <a:ext cx="4722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297" y="4406724"/>
                <a:ext cx="47227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876540" y="4436275"/>
                <a:ext cx="8507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540" y="4436275"/>
                <a:ext cx="85074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5885626" y="4432422"/>
                <a:ext cx="10412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+ 23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626" y="4432422"/>
                <a:ext cx="104123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978303" y="4432422"/>
                <a:ext cx="9961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303" y="4432422"/>
                <a:ext cx="99615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7E5E5B-6699-998D-ECBA-AF8DFA26F814}"/>
              </a:ext>
            </a:extLst>
          </p:cNvPr>
          <p:cNvCxnSpPr/>
          <p:nvPr/>
        </p:nvCxnSpPr>
        <p:spPr>
          <a:xfrm>
            <a:off x="4496508" y="4358443"/>
            <a:ext cx="425045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86657DB-6AB7-274F-6960-CE9676B73B64}"/>
                  </a:ext>
                </a:extLst>
              </p:cNvPr>
              <p:cNvSpPr txBox="1"/>
              <p:nvPr/>
            </p:nvSpPr>
            <p:spPr>
              <a:xfrm>
                <a:off x="4303451" y="3441700"/>
                <a:ext cx="4119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86657DB-6AB7-274F-6960-CE9676B73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451" y="3441700"/>
                <a:ext cx="411982" cy="461665"/>
              </a:xfrm>
              <a:prstGeom prst="rect">
                <a:avLst/>
              </a:prstGeom>
              <a:blipFill>
                <a:blip r:embed="rId7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E56D2E8-43E1-458A-DAEF-6AB833CBAB32}"/>
                  </a:ext>
                </a:extLst>
              </p:cNvPr>
              <p:cNvSpPr txBox="1"/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+ 8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E56D2E8-43E1-458A-DAEF-6AB833CBA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424" y="3757392"/>
                <a:ext cx="81380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727FDFC-3D48-6DBA-1683-1F51CFAB802A}"/>
                  </a:ext>
                </a:extLst>
              </p:cNvPr>
              <p:cNvSpPr txBox="1"/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727FDFC-3D48-6DBA-1683-1F51CFAB8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622" y="3769173"/>
                <a:ext cx="85791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549DA5B-3807-DC8D-35AD-642DC484966C}"/>
                  </a:ext>
                </a:extLst>
              </p:cNvPr>
              <p:cNvSpPr txBox="1"/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− 20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549DA5B-3807-DC8D-35AD-642DC4849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41" y="3180090"/>
                <a:ext cx="96464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45EE400-55BE-E797-2FFE-6FA2A377451F}"/>
                  </a:ext>
                </a:extLst>
              </p:cNvPr>
              <p:cNvSpPr txBox="1"/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45EE400-55BE-E797-2FFE-6FA2A3774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156911"/>
                <a:ext cx="112921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42CBF20-228A-904A-9BD0-EAA0D673EBAA}"/>
                  </a:ext>
                </a:extLst>
              </p:cNvPr>
              <p:cNvSpPr txBox="1"/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42CBF20-228A-904A-9BD0-EAA0D673E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75" y="1963224"/>
                <a:ext cx="174841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0E2274A-2019-3820-58D3-B90163A94EC7}"/>
                  </a:ext>
                </a:extLst>
              </p:cNvPr>
              <p:cNvSpPr txBox="1"/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0E2274A-2019-3820-58D3-B90163A94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523" y="2301778"/>
                <a:ext cx="60290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7FB9B20-A0A3-0D81-5200-D68EAC0D6530}"/>
                  </a:ext>
                </a:extLst>
              </p:cNvPr>
              <p:cNvSpPr txBox="1"/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7FB9B20-A0A3-0D81-5200-D68EAC0D6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453" y="2533103"/>
                <a:ext cx="164793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188E99F-3843-E1C2-9BBC-EE615A9AF95B}"/>
              </a:ext>
            </a:extLst>
          </p:cNvPr>
          <p:cNvCxnSpPr/>
          <p:nvPr/>
        </p:nvCxnSpPr>
        <p:spPr>
          <a:xfrm>
            <a:off x="5416415" y="3067868"/>
            <a:ext cx="29495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9433E2-0CC5-814F-D1A3-232E17802179}"/>
              </a:ext>
            </a:extLst>
          </p:cNvPr>
          <p:cNvSpPr txBox="1"/>
          <p:nvPr/>
        </p:nvSpPr>
        <p:spPr>
          <a:xfrm>
            <a:off x="774700" y="1634256"/>
            <a:ext cx="1528736" cy="461665"/>
          </a:xfrm>
          <a:prstGeom prst="rect">
            <a:avLst/>
          </a:prstGeom>
          <a:solidFill>
            <a:srgbClr val="F8962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Etape 4</a:t>
            </a:r>
          </a:p>
        </p:txBody>
      </p:sp>
    </p:spTree>
    <p:extLst>
      <p:ext uri="{BB962C8B-B14F-4D97-AF65-F5344CB8AC3E}">
        <p14:creationId xmlns:p14="http://schemas.microsoft.com/office/powerpoint/2010/main" val="2140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27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85" y="1249491"/>
            <a:ext cx="10653386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074209" y="617529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27</a:t>
            </a:r>
          </a:p>
        </p:txBody>
      </p:sp>
      <p:sp>
        <p:nvSpPr>
          <p:cNvPr id="26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227653" y="674715"/>
            <a:ext cx="10473842" cy="3061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25" y="1279636"/>
            <a:ext cx="11354637" cy="43590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935178" y="3879145"/>
                <a:ext cx="391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178" y="3879145"/>
                <a:ext cx="39188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989195" y="3753877"/>
                <a:ext cx="482322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195" y="3753877"/>
                <a:ext cx="482322" cy="497059"/>
              </a:xfrm>
              <a:prstGeom prst="rect">
                <a:avLst/>
              </a:prstGeom>
              <a:blipFill>
                <a:blip r:embed="rId6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808920" y="3848519"/>
                <a:ext cx="7737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920" y="3848519"/>
                <a:ext cx="773723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5722537" y="3753876"/>
                <a:ext cx="646443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537" y="3753876"/>
                <a:ext cx="646443" cy="497059"/>
              </a:xfrm>
              <a:prstGeom prst="rect">
                <a:avLst/>
              </a:prstGeom>
              <a:blipFill>
                <a:blip r:embed="rId8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2323290" y="4146730"/>
                <a:ext cx="341644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290" y="4146730"/>
                <a:ext cx="341644" cy="495649"/>
              </a:xfrm>
              <a:prstGeom prst="rect">
                <a:avLst/>
              </a:prstGeom>
              <a:blipFill>
                <a:blip r:embed="rId9"/>
                <a:stretch>
                  <a:fillRect r="-1786"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2952095" y="4217068"/>
                <a:ext cx="5468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95" y="4217068"/>
                <a:ext cx="546851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4042729" y="4217068"/>
                <a:ext cx="4506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729" y="4217068"/>
                <a:ext cx="450615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4581839" y="4217067"/>
                <a:ext cx="49237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839" y="4217067"/>
                <a:ext cx="492370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2333338" y="4524844"/>
                <a:ext cx="3215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38" y="4524844"/>
                <a:ext cx="321547" cy="307777"/>
              </a:xfrm>
              <a:prstGeom prst="rect">
                <a:avLst/>
              </a:prstGeom>
              <a:blipFill>
                <a:blip r:embed="rId13"/>
                <a:stretch>
                  <a:fillRect r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2968227" y="4515831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(−19)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227" y="4515831"/>
                <a:ext cx="705642" cy="307777"/>
              </a:xfrm>
              <a:prstGeom prst="rect">
                <a:avLst/>
              </a:prstGeom>
              <a:blipFill>
                <a:blip r:embed="rId1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3688165" y="4524844"/>
                <a:ext cx="4823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165" y="4524844"/>
                <a:ext cx="482321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1761470" y="4866604"/>
                <a:ext cx="23812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−19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470" y="4866604"/>
                <a:ext cx="2381250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ZoneTexte 37"/>
          <p:cNvSpPr txBox="1"/>
          <p:nvPr/>
        </p:nvSpPr>
        <p:spPr>
          <a:xfrm>
            <a:off x="9133952" y="3849000"/>
            <a:ext cx="291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8289110" y="3892354"/>
                <a:ext cx="4622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110" y="3892354"/>
                <a:ext cx="462224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8465346" y="4217549"/>
                <a:ext cx="2311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346" y="4217549"/>
                <a:ext cx="231112" cy="369332"/>
              </a:xfrm>
              <a:prstGeom prst="rect">
                <a:avLst/>
              </a:prstGeom>
              <a:blipFill>
                <a:blip r:embed="rId18"/>
                <a:stretch>
                  <a:fillRect r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7645871" y="4218734"/>
            <a:ext cx="58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8953081" y="4642379"/>
                <a:ext cx="3617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081" y="4642379"/>
                <a:ext cx="36174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8362155" y="4618482"/>
                <a:ext cx="3161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155" y="4618482"/>
                <a:ext cx="316133" cy="369332"/>
              </a:xfrm>
              <a:prstGeom prst="rect">
                <a:avLst/>
              </a:prstGeom>
              <a:blipFill>
                <a:blip r:embed="rId20"/>
                <a:stretch>
                  <a:fillRect r="-34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/>
              <p:cNvSpPr txBox="1"/>
              <p:nvPr/>
            </p:nvSpPr>
            <p:spPr>
              <a:xfrm>
                <a:off x="7537193" y="4638942"/>
                <a:ext cx="4028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ZoneTexte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193" y="4638942"/>
                <a:ext cx="402859" cy="369332"/>
              </a:xfrm>
              <a:prstGeom prst="rect">
                <a:avLst/>
              </a:prstGeom>
              <a:blipFill>
                <a:blip r:embed="rId21"/>
                <a:stretch>
                  <a:fillRect r="-477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37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04353" y="600970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27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843" y="1245364"/>
            <a:ext cx="11502469" cy="33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au tableau</a:t>
            </a:r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7" y="1408817"/>
            <a:ext cx="10027845" cy="42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15" y="1653146"/>
            <a:ext cx="10971191" cy="433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768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095267" y="599981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27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597688"/>
            <a:ext cx="10479455" cy="372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31D49F-9B48-884C-DDEE-638BBA5C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43101"/>
            <a:ext cx="853440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10177</TotalTime>
  <Words>1728</Words>
  <Application>Microsoft Office PowerPoint</Application>
  <PresentationFormat>Widescreen</PresentationFormat>
  <Paragraphs>361</Paragraphs>
  <Slides>47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app</cp:lastModifiedBy>
  <cp:revision>1270</cp:revision>
  <cp:lastPrinted>2024-10-05T19:15:58Z</cp:lastPrinted>
  <dcterms:created xsi:type="dcterms:W3CDTF">2024-05-28T10:13:44Z</dcterms:created>
  <dcterms:modified xsi:type="dcterms:W3CDTF">2026-08-12T01:10:52Z</dcterms:modified>
</cp:coreProperties>
</file>