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4"/>
  </p:notesMasterIdLst>
  <p:handoutMasterIdLst>
    <p:handoutMasterId r:id="rId65"/>
  </p:handoutMasterIdLst>
  <p:sldIdLst>
    <p:sldId id="308" r:id="rId2"/>
    <p:sldId id="288" r:id="rId3"/>
    <p:sldId id="289" r:id="rId4"/>
    <p:sldId id="286" r:id="rId5"/>
    <p:sldId id="287" r:id="rId6"/>
    <p:sldId id="264" r:id="rId7"/>
    <p:sldId id="436" r:id="rId8"/>
    <p:sldId id="292" r:id="rId9"/>
    <p:sldId id="293" r:id="rId10"/>
    <p:sldId id="258" r:id="rId11"/>
    <p:sldId id="294" r:id="rId12"/>
    <p:sldId id="437" r:id="rId13"/>
    <p:sldId id="438" r:id="rId14"/>
    <p:sldId id="439" r:id="rId15"/>
    <p:sldId id="440" r:id="rId16"/>
    <p:sldId id="441" r:id="rId17"/>
    <p:sldId id="424" r:id="rId18"/>
    <p:sldId id="378" r:id="rId19"/>
    <p:sldId id="296" r:id="rId20"/>
    <p:sldId id="442" r:id="rId21"/>
    <p:sldId id="443" r:id="rId22"/>
    <p:sldId id="449" r:id="rId23"/>
    <p:sldId id="450" r:id="rId24"/>
    <p:sldId id="420" r:id="rId25"/>
    <p:sldId id="419" r:id="rId26"/>
    <p:sldId id="388" r:id="rId27"/>
    <p:sldId id="270" r:id="rId28"/>
    <p:sldId id="271" r:id="rId29"/>
    <p:sldId id="272" r:id="rId30"/>
    <p:sldId id="455" r:id="rId31"/>
    <p:sldId id="457" r:id="rId32"/>
    <p:sldId id="461" r:id="rId33"/>
    <p:sldId id="458" r:id="rId34"/>
    <p:sldId id="390" r:id="rId35"/>
    <p:sldId id="260" r:id="rId36"/>
    <p:sldId id="444" r:id="rId37"/>
    <p:sldId id="427" r:id="rId38"/>
    <p:sldId id="465" r:id="rId39"/>
    <p:sldId id="456" r:id="rId40"/>
    <p:sldId id="459" r:id="rId41"/>
    <p:sldId id="460" r:id="rId42"/>
    <p:sldId id="447" r:id="rId43"/>
    <p:sldId id="448" r:id="rId44"/>
    <p:sldId id="445" r:id="rId45"/>
    <p:sldId id="404" r:id="rId46"/>
    <p:sldId id="398" r:id="rId47"/>
    <p:sldId id="428" r:id="rId48"/>
    <p:sldId id="454" r:id="rId49"/>
    <p:sldId id="462" r:id="rId50"/>
    <p:sldId id="463" r:id="rId51"/>
    <p:sldId id="300" r:id="rId52"/>
    <p:sldId id="301" r:id="rId53"/>
    <p:sldId id="453" r:id="rId54"/>
    <p:sldId id="464" r:id="rId55"/>
    <p:sldId id="303" r:id="rId56"/>
    <p:sldId id="304" r:id="rId57"/>
    <p:sldId id="282" r:id="rId58"/>
    <p:sldId id="305" r:id="rId59"/>
    <p:sldId id="262" r:id="rId60"/>
    <p:sldId id="408" r:id="rId61"/>
    <p:sldId id="350" r:id="rId62"/>
    <p:sldId id="351" r:id="rId6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287"/>
            <p14:sldId id="264"/>
            <p14:sldId id="436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437"/>
            <p14:sldId id="438"/>
            <p14:sldId id="439"/>
            <p14:sldId id="440"/>
            <p14:sldId id="441"/>
          </p14:sldIdLst>
        </p14:section>
        <p14:section name="Contrôle des cahiers" id="{D246771F-C8AA-4F75-BAD7-8024CAB55D79}">
          <p14:sldIdLst>
            <p14:sldId id="424"/>
            <p14:sldId id="378"/>
          </p14:sldIdLst>
        </p14:section>
        <p14:section name="Déclaration de l’objectif" id="{096B6BF6-20D6-43DE-B358-982838B98259}">
          <p14:sldIdLst/>
        </p14:section>
        <p14:section name="Activation des prérequis" id="{AABAC4B8-876D-405C-A4F3-62D5E02336D1}">
          <p14:sldIdLst>
            <p14:sldId id="296"/>
            <p14:sldId id="442"/>
            <p14:sldId id="443"/>
            <p14:sldId id="449"/>
            <p14:sldId id="450"/>
            <p14:sldId id="420"/>
            <p14:sldId id="419"/>
            <p14:sldId id="388"/>
            <p14:sldId id="270"/>
            <p14:sldId id="271"/>
            <p14:sldId id="272"/>
          </p14:sldIdLst>
        </p14:section>
        <p14:section name="Modelage" id="{6D007598-4F88-4283-9E36-970C44D688AD}">
          <p14:sldIdLst>
            <p14:sldId id="455"/>
            <p14:sldId id="457"/>
            <p14:sldId id="461"/>
            <p14:sldId id="458"/>
            <p14:sldId id="390"/>
            <p14:sldId id="260"/>
            <p14:sldId id="444"/>
            <p14:sldId id="427"/>
            <p14:sldId id="465"/>
            <p14:sldId id="456"/>
            <p14:sldId id="459"/>
            <p14:sldId id="460"/>
            <p14:sldId id="447"/>
            <p14:sldId id="448"/>
            <p14:sldId id="445"/>
            <p14:sldId id="404"/>
            <p14:sldId id="398"/>
            <p14:sldId id="428"/>
            <p14:sldId id="454"/>
            <p14:sldId id="462"/>
            <p14:sldId id="463"/>
          </p14:sldIdLst>
        </p14:section>
        <p14:section name="Pratique collective" id="{CF34AB29-930A-422C-8BB3-41EE66488593}">
          <p14:sldIdLst/>
        </p14:section>
        <p14:section name="Pratique en binôme" id="{B5D45BF5-6276-4DCA-B0C6-B46ADF983B36}">
          <p14:sldIdLst>
            <p14:sldId id="300"/>
            <p14:sldId id="301"/>
            <p14:sldId id="453"/>
            <p14:sldId id="464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408"/>
            <p14:sldId id="350"/>
            <p14:sldId id="35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6FA9"/>
    <a:srgbClr val="156082"/>
    <a:srgbClr val="926006"/>
    <a:srgbClr val="94CFB7"/>
    <a:srgbClr val="F19D19"/>
    <a:srgbClr val="DCEAF7"/>
    <a:srgbClr val="BFE0D2"/>
    <a:srgbClr val="7F7F7F"/>
    <a:srgbClr val="DCE6F2"/>
    <a:srgbClr val="C8F5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773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18/05/2026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18/05/2026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60" name="Google Shape;36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728695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41907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12017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microsoft.com/office/2007/relationships/hdphoto" Target="../media/hdphoto3.wdp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11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9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drive.google.com/drive/folders/15A4aThGXboZ7RlTminYue4etFTXwyFRM?usp=drive_link" TargetMode="External"/><Relationship Id="rId5" Type="http://schemas.openxmlformats.org/officeDocument/2006/relationships/image" Target="../media/image28.svg"/><Relationship Id="rId4" Type="http://schemas.openxmlformats.org/officeDocument/2006/relationships/image" Target="../media/image27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7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1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1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1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1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9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drive.google.com/drive/folders/15A4aThGXboZ7RlTminYue4etFTXwyFRM?usp=drive_link" TargetMode="External"/><Relationship Id="rId5" Type="http://schemas.openxmlformats.org/officeDocument/2006/relationships/image" Target="../media/image28.svg"/><Relationship Id="rId4" Type="http://schemas.openxmlformats.org/officeDocument/2006/relationships/image" Target="../media/image27.svg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 dirty="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6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 dirty="0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 dirty="0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18/05/2026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18/05/2026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18/05/2026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18/05/2026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18/05/2026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18/05/2026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18/05/2026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18/05/2026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18/05/2026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18/05/2026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18/05/2026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fr-FR" sz="2133" b="1" kern="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fr-FR" sz="1600" b="1" kern="0" dirty="0">
              <a:solidFill>
                <a:srgbClr val="0F9ED5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6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F53C54E-E46B-BE6A-7090-B49A246EE5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1262063"/>
            <a:ext cx="11291888" cy="579732"/>
          </a:xfrm>
        </p:spPr>
        <p:txBody>
          <a:bodyPr anchor="ctr"/>
          <a:lstStyle>
            <a:lvl1pPr marL="228600" marR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000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85102E6-0455-3DD4-5369-92F47C665F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4800" y="2628796"/>
            <a:ext cx="2873247" cy="390525"/>
          </a:xfrm>
        </p:spPr>
        <p:txBody>
          <a:bodyPr anchor="ctr"/>
          <a:lstStyle>
            <a:lvl1pPr marL="228600" marR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1">
                <a:solidFill>
                  <a:srgbClr val="084F6A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</p:spTree>
    <p:extLst>
      <p:ext uri="{BB962C8B-B14F-4D97-AF65-F5344CB8AC3E}">
        <p14:creationId xmlns:p14="http://schemas.microsoft.com/office/powerpoint/2010/main" val="89140828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er diapos">
  <p:cSld name="1er diapos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42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51" name="Google Shape;51;p4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2" name="Google Shape;52;p4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3" name="Google Shape;53;p4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54" name="Google Shape;54;p42"/>
          <p:cNvGrpSpPr/>
          <p:nvPr/>
        </p:nvGrpSpPr>
        <p:grpSpPr>
          <a:xfrm>
            <a:off x="11779125" y="129890"/>
            <a:ext cx="232364" cy="375234"/>
            <a:chOff x="3292012" y="1302714"/>
            <a:chExt cx="867138" cy="473009"/>
          </a:xfrm>
        </p:grpSpPr>
        <p:sp>
          <p:nvSpPr>
            <p:cNvPr id="55" name="Google Shape;55;p42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w="25400" cap="flat" cmpd="sng">
              <a:solidFill>
                <a:srgbClr val="F19D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75"/>
                <a:buFont typeface="Arial"/>
                <a:buNone/>
              </a:pPr>
              <a:endParaRPr sz="900" b="0" i="0" u="none" strike="noStrike" cap="non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42"/>
            <p:cNvSpPr/>
            <p:nvPr/>
          </p:nvSpPr>
          <p:spPr>
            <a:xfrm>
              <a:off x="3351781" y="1310206"/>
              <a:ext cx="789751" cy="4655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Arial"/>
                <a:buNone/>
              </a:pPr>
              <a:r>
                <a:rPr lang="fr-FR" sz="18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sz="1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7" name="Google Shape;57;p42" descr="Image générée"/>
          <p:cNvPicPr preferRelativeResize="0"/>
          <p:nvPr/>
        </p:nvPicPr>
        <p:blipFill rotWithShape="1">
          <a:blip r:embed="rId2">
            <a:alphaModFix/>
          </a:blip>
          <a:srcRect l="6026" t="25226" r="75345" b="62431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2608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eme diapos">
  <p:cSld name="2eme diapos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oogle Shape;59;p43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60" name="Google Shape;60;p4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1" name="Google Shape;61;p4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2" name="Google Shape;62;p4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63" name="Google Shape;63;p43"/>
          <p:cNvGrpSpPr/>
          <p:nvPr/>
        </p:nvGrpSpPr>
        <p:grpSpPr>
          <a:xfrm>
            <a:off x="11779125" y="129890"/>
            <a:ext cx="232364" cy="375234"/>
            <a:chOff x="3292012" y="1302714"/>
            <a:chExt cx="867138" cy="473009"/>
          </a:xfrm>
        </p:grpSpPr>
        <p:sp>
          <p:nvSpPr>
            <p:cNvPr id="64" name="Google Shape;64;p43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w="25400" cap="flat" cmpd="sng">
              <a:solidFill>
                <a:srgbClr val="F19D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75"/>
                <a:buFont typeface="Arial"/>
                <a:buNone/>
              </a:pPr>
              <a:endParaRPr sz="900" b="0" i="0" u="none" strike="noStrike" cap="non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43"/>
            <p:cNvSpPr/>
            <p:nvPr/>
          </p:nvSpPr>
          <p:spPr>
            <a:xfrm>
              <a:off x="3351781" y="1310206"/>
              <a:ext cx="789751" cy="4655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Arial"/>
                <a:buNone/>
              </a:pPr>
              <a:r>
                <a:rPr lang="fr-FR" sz="18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sz="1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6" name="Google Shape;66;p43" descr="Image générée"/>
          <p:cNvPicPr preferRelativeResize="0"/>
          <p:nvPr/>
        </p:nvPicPr>
        <p:blipFill rotWithShape="1">
          <a:blip r:embed="rId2">
            <a:alphaModFix/>
          </a:blip>
          <a:srcRect l="6026" t="25226" r="75345" b="62431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3010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18/05/2026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  <p:sldLayoutId id="2147483704" r:id="rId42"/>
    <p:sldLayoutId id="2147483705" r:id="rId43"/>
    <p:sldLayoutId id="2147483706" r:id="rId4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0.wdp"/><Relationship Id="rId5" Type="http://schemas.openxmlformats.org/officeDocument/2006/relationships/image" Target="../media/image47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0.wdp"/><Relationship Id="rId4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0.png"/><Relationship Id="rId4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6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5.png"/><Relationship Id="rId4" Type="http://schemas.openxmlformats.org/officeDocument/2006/relationships/image" Target="../media/image6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7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1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7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60.png"/><Relationship Id="rId4" Type="http://schemas.openxmlformats.org/officeDocument/2006/relationships/image" Target="../media/image75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6.png"/><Relationship Id="rId4" Type="http://schemas.openxmlformats.org/officeDocument/2006/relationships/image" Target="../media/image8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6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7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7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83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8.xml"/></Relationships>
</file>

<file path=ppt/slides/_rels/slide57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nKqNm9ug99VL6GK6mneZDdOGsalzPxTz?usp=drive_link" TargetMode="External"/><Relationship Id="rId1" Type="http://schemas.openxmlformats.org/officeDocument/2006/relationships/slideLayout" Target="../slideLayouts/slideLayout4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2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46B463C-2C20-EB38-B568-79C9E36456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5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/>
        </p:nvGrpSpPr>
        <p:grpSpPr>
          <a:xfrm>
            <a:off x="166256" y="4635489"/>
            <a:ext cx="7210237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/>
        </p:nvGrpSpPr>
        <p:grpSpPr>
          <a:xfrm>
            <a:off x="166256" y="5289788"/>
            <a:ext cx="6798228" cy="815447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9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 txBox="1">
            <a:spLocks/>
          </p:cNvSpPr>
          <p:nvPr/>
        </p:nvSpPr>
        <p:spPr>
          <a:xfrm>
            <a:off x="2120815" y="4591216"/>
            <a:ext cx="4843667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 txBox="1">
            <a:spLocks/>
          </p:cNvSpPr>
          <p:nvPr/>
        </p:nvSpPr>
        <p:spPr>
          <a:xfrm>
            <a:off x="271217" y="4635488"/>
            <a:ext cx="1288409" cy="4777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11</a:t>
            </a:r>
          </a:p>
        </p:txBody>
      </p:sp>
      <p:sp>
        <p:nvSpPr>
          <p:cNvPr id="11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 txBox="1">
            <a:spLocks/>
          </p:cNvSpPr>
          <p:nvPr/>
        </p:nvSpPr>
        <p:spPr>
          <a:xfrm>
            <a:off x="271217" y="5288319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Tâche 10 </a:t>
            </a:r>
          </a:p>
        </p:txBody>
      </p:sp>
      <p:sp>
        <p:nvSpPr>
          <p:cNvPr id="12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 txBox="1">
            <a:spLocks/>
          </p:cNvSpPr>
          <p:nvPr/>
        </p:nvSpPr>
        <p:spPr>
          <a:xfrm>
            <a:off x="2066730" y="5436511"/>
            <a:ext cx="4666579" cy="52199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>
            <a:no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0" dirty="0"/>
              <a:t>Calculer la probabilité d’un événement contraire.</a:t>
            </a:r>
            <a:endParaRPr lang="fr-FR" b="0" dirty="0">
              <a:solidFill>
                <a:schemeClr val="tx1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2205715" y="4702411"/>
            <a:ext cx="48637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>
                <a:solidFill>
                  <a:schemeClr val="bg1"/>
                </a:solidFill>
                <a:latin typeface="CIDFont+F3"/>
              </a:rPr>
              <a:t>Statistiques et probabilités</a:t>
            </a:r>
            <a:endParaRPr lang="fr-FR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67D597-E211-35FF-D9D3-F7F20DCA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4D4FE6FF-1E0B-004D-84F9-0A1E82378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400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E95F55C0-24D6-042B-946A-513438AFEBA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Demander à 3 élèves au hasard</a:t>
            </a:r>
          </a:p>
        </p:txBody>
      </p:sp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8BB264C-2001-1F84-DE15-13E2ADB5E6D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C38B2C35-B5B2-E5EB-D820-244784F5C9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Google Shape;334;p53">
            <a:extLst>
              <a:ext uri="{FF2B5EF4-FFF2-40B4-BE49-F238E27FC236}">
                <a16:creationId xmlns:a16="http://schemas.microsoft.com/office/drawing/2014/main" id="{10CBC765-9A98-7771-0749-8B7D9ECAD126}"/>
              </a:ext>
            </a:extLst>
          </p:cNvPr>
          <p:cNvSpPr txBox="1"/>
          <p:nvPr/>
        </p:nvSpPr>
        <p:spPr>
          <a:xfrm>
            <a:off x="1830626" y="4599182"/>
            <a:ext cx="4793732" cy="400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fr-FR" sz="2000" kern="0" dirty="0">
              <a:solidFill>
                <a:srgbClr val="000000"/>
              </a:solidFill>
              <a:latin typeface="Arial" panose="020B0604020202020204" pitchFamily="34" charset="0"/>
              <a:cs typeface="Arial"/>
              <a:sym typeface="Arial"/>
            </a:endParaRPr>
          </a:p>
        </p:txBody>
      </p:sp>
      <p:pic>
        <p:nvPicPr>
          <p:cNvPr id="14" name="Google Shape;339;p53">
            <a:extLst>
              <a:ext uri="{FF2B5EF4-FFF2-40B4-BE49-F238E27FC236}">
                <a16:creationId xmlns:a16="http://schemas.microsoft.com/office/drawing/2014/main" id="{1B126A56-5E72-6FCA-B735-0A6ACFBF292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30626" y="2337160"/>
            <a:ext cx="2698265" cy="1911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973E8C6-526D-00CA-A55A-5B51D8C6BF4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0135" y="2214051"/>
            <a:ext cx="2585140" cy="258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8667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D4A7CB-5115-162D-837C-26EC236C9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5C40B23B-D203-F86B-4A0D-E44ACD841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Très bien.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A81D9422-78E6-BB35-61C0-FA2949955DC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0" indent="0">
              <a:buNone/>
            </a:pPr>
            <a:endParaRPr lang="fr-FR" dirty="0">
              <a:solidFill>
                <a:srgbClr val="AEABAB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8AAA12C-E056-9AC6-C5AD-242D77309D2B}"/>
              </a:ext>
            </a:extLst>
          </p:cNvPr>
          <p:cNvSpPr txBox="1"/>
          <p:nvPr/>
        </p:nvSpPr>
        <p:spPr>
          <a:xfrm>
            <a:off x="1830626" y="4541453"/>
            <a:ext cx="37719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FR" altLang="fr-FR" b="1" kern="0" dirty="0">
                <a:solidFill>
                  <a:srgbClr val="44546A"/>
                </a:solidFill>
                <a:latin typeface="Calibri"/>
                <a:cs typeface="Calibri"/>
                <a:sym typeface="Arial"/>
              </a:rPr>
              <a:t>Je travaille en binômes</a:t>
            </a:r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42BD0FF0-2BC0-422F-CF24-12DACD005FDE}"/>
              </a:ext>
            </a:extLst>
          </p:cNvPr>
          <p:cNvSpPr txBox="1"/>
          <p:nvPr/>
        </p:nvSpPr>
        <p:spPr>
          <a:xfrm>
            <a:off x="7245354" y="4910785"/>
            <a:ext cx="4400362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b="1" kern="0" dirty="0">
                <a:solidFill>
                  <a:srgbClr val="44546A"/>
                </a:solidFill>
                <a:latin typeface="Calibri"/>
                <a:cs typeface="Calibri"/>
                <a:sym typeface="Arial"/>
              </a:rPr>
              <a:t>Je </a:t>
            </a:r>
            <a:r>
              <a:rPr lang="fr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passe au tableau</a:t>
            </a:r>
            <a:endParaRPr lang="fr-FR" altLang="fr-FR" kern="0" dirty="0">
              <a:solidFill>
                <a:srgbClr val="000000"/>
              </a:solidFill>
              <a:latin typeface="Arial" panose="020B0604020202020204" pitchFamily="34" charset="0"/>
              <a:cs typeface="Arial"/>
              <a:sym typeface="Arial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33572125-BF33-4172-7DA9-7618D7CF25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8" name="Google Shape;339;p53">
            <a:extLst>
              <a:ext uri="{FF2B5EF4-FFF2-40B4-BE49-F238E27FC236}">
                <a16:creationId xmlns:a16="http://schemas.microsoft.com/office/drawing/2014/main" id="{3EAC41D1-A214-5AD6-3AE5-ED5AE6F4E4D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30626" y="2337160"/>
            <a:ext cx="2698265" cy="1911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1">
            <a:extLst>
              <a:ext uri="{FF2B5EF4-FFF2-40B4-BE49-F238E27FC236}">
                <a16:creationId xmlns:a16="http://schemas.microsoft.com/office/drawing/2014/main" id="{5288DBD3-1AA9-C49A-FEA4-43FD647BB8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0135" y="2214051"/>
            <a:ext cx="2585140" cy="258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7388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18"/>
          <p:cNvSpPr txBox="1"/>
          <p:nvPr/>
        </p:nvSpPr>
        <p:spPr>
          <a:xfrm>
            <a:off x="694395" y="190902"/>
            <a:ext cx="11055645" cy="615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fr-FR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Voici une situation en classe. Que remarquez-vous ? Ce comportement est-il approprié ? Pourquoi ? Que faudrait-il améliorer ou changer ?</a:t>
            </a:r>
            <a:endParaRPr sz="2400"/>
          </a:p>
        </p:txBody>
      </p:sp>
      <p:sp>
        <p:nvSpPr>
          <p:cNvPr id="363" name="Google Shape;363;p18"/>
          <p:cNvSpPr txBox="1"/>
          <p:nvPr/>
        </p:nvSpPr>
        <p:spPr>
          <a:xfrm>
            <a:off x="961477" y="707261"/>
            <a:ext cx="8224720" cy="3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fr-FR" sz="14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Demander à 3 élèves au hasard en justifiant leurs réponses</a:t>
            </a:r>
            <a:endParaRPr sz="2400"/>
          </a:p>
        </p:txBody>
      </p:sp>
      <p:pic>
        <p:nvPicPr>
          <p:cNvPr id="364" name="Google Shape;364;p18"/>
          <p:cNvPicPr preferRelativeResize="0"/>
          <p:nvPr/>
        </p:nvPicPr>
        <p:blipFill rotWithShape="1">
          <a:blip r:embed="rId3">
            <a:alphaModFix/>
          </a:blip>
          <a:srcRect t="16132"/>
          <a:stretch/>
        </p:blipFill>
        <p:spPr>
          <a:xfrm>
            <a:off x="3931920" y="1260285"/>
            <a:ext cx="4221480" cy="4238199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18"/>
          <p:cNvSpPr/>
          <p:nvPr/>
        </p:nvSpPr>
        <p:spPr>
          <a:xfrm>
            <a:off x="7645132" y="1154563"/>
            <a:ext cx="2212257" cy="835743"/>
          </a:xfrm>
          <a:prstGeom prst="wedgeEllipseCallout">
            <a:avLst>
              <a:gd name="adj1" fmla="val -63887"/>
              <a:gd name="adj2" fmla="val 55344"/>
            </a:avLst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fr-FR" sz="1467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Allons-y pour la pratique</a:t>
            </a:r>
            <a:endParaRPr sz="2400"/>
          </a:p>
        </p:txBody>
      </p:sp>
      <p:pic>
        <p:nvPicPr>
          <p:cNvPr id="366" name="Google Shape;366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78027" y="1632157"/>
            <a:ext cx="348344" cy="3105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0864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19"/>
          <p:cNvSpPr/>
          <p:nvPr/>
        </p:nvSpPr>
        <p:spPr>
          <a:xfrm>
            <a:off x="1925052" y="5285397"/>
            <a:ext cx="9643597" cy="892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endParaRPr sz="1867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19"/>
          <p:cNvSpPr txBox="1"/>
          <p:nvPr/>
        </p:nvSpPr>
        <p:spPr>
          <a:xfrm>
            <a:off x="782320" y="285599"/>
            <a:ext cx="7605325" cy="3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lvl="1"/>
            <a:r>
              <a:rPr lang="fr-FR" sz="16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C’est un mauvais comportement. L’élève ne réalise pas sa tâche.</a:t>
            </a:r>
            <a:endParaRPr sz="2400"/>
          </a:p>
        </p:txBody>
      </p:sp>
      <p:sp>
        <p:nvSpPr>
          <p:cNvPr id="373" name="Google Shape;373;p19"/>
          <p:cNvSpPr txBox="1"/>
          <p:nvPr/>
        </p:nvSpPr>
        <p:spPr>
          <a:xfrm>
            <a:off x="3017253" y="5561983"/>
            <a:ext cx="7737108" cy="615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fr-FR" sz="16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L'élève n'effectue pas ses exercices pendant la pratique autonome, ratant ainsi le moment essentiel pour s'entraîner, faire des erreurs et consolider ses acquis</a:t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4" name="Google Shape;374;p19"/>
          <p:cNvPicPr preferRelativeResize="0"/>
          <p:nvPr/>
        </p:nvPicPr>
        <p:blipFill rotWithShape="1">
          <a:blip r:embed="rId3">
            <a:alphaModFix/>
          </a:blip>
          <a:srcRect t="16132"/>
          <a:stretch/>
        </p:blipFill>
        <p:spPr>
          <a:xfrm>
            <a:off x="3931920" y="1260285"/>
            <a:ext cx="4221480" cy="4238199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p19"/>
          <p:cNvSpPr/>
          <p:nvPr/>
        </p:nvSpPr>
        <p:spPr>
          <a:xfrm>
            <a:off x="7645132" y="1154563"/>
            <a:ext cx="2212257" cy="835743"/>
          </a:xfrm>
          <a:prstGeom prst="wedgeEllipseCallout">
            <a:avLst>
              <a:gd name="adj1" fmla="val -63887"/>
              <a:gd name="adj2" fmla="val 55344"/>
            </a:avLst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fr-FR" sz="1467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Allons-y pour la pratique</a:t>
            </a: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4941485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20"/>
          <p:cNvSpPr txBox="1"/>
          <p:nvPr/>
        </p:nvSpPr>
        <p:spPr>
          <a:xfrm>
            <a:off x="2880361" y="5495459"/>
            <a:ext cx="7821681" cy="861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fr-FR" sz="16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Pendant la pratique autonome, tous les élèves doivent réaliser la tâche avec sérieux. Si j’ai des difficultés ou que je n’ai pas compris, je demande l’aide de l’enseignant.</a:t>
            </a:r>
            <a:endParaRPr sz="2400"/>
          </a:p>
        </p:txBody>
      </p:sp>
      <p:sp>
        <p:nvSpPr>
          <p:cNvPr id="381" name="Google Shape;381;p20"/>
          <p:cNvSpPr txBox="1"/>
          <p:nvPr/>
        </p:nvSpPr>
        <p:spPr>
          <a:xfrm>
            <a:off x="782320" y="285599"/>
            <a:ext cx="7605325" cy="3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lvl="1"/>
            <a:r>
              <a:rPr lang="fr-FR" sz="16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Voici le bon comportement:</a:t>
            </a:r>
            <a:endParaRPr sz="2400"/>
          </a:p>
        </p:txBody>
      </p:sp>
      <p:pic>
        <p:nvPicPr>
          <p:cNvPr id="382" name="Google Shape;382;p20"/>
          <p:cNvPicPr preferRelativeResize="0"/>
          <p:nvPr/>
        </p:nvPicPr>
        <p:blipFill rotWithShape="1">
          <a:blip r:embed="rId3">
            <a:alphaModFix/>
          </a:blip>
          <a:srcRect t="16227"/>
          <a:stretch/>
        </p:blipFill>
        <p:spPr>
          <a:xfrm>
            <a:off x="3959517" y="1095050"/>
            <a:ext cx="4041484" cy="4400409"/>
          </a:xfrm>
          <a:prstGeom prst="rect">
            <a:avLst/>
          </a:prstGeom>
          <a:noFill/>
          <a:ln>
            <a:noFill/>
          </a:ln>
        </p:spPr>
      </p:pic>
      <p:sp>
        <p:nvSpPr>
          <p:cNvPr id="383" name="Google Shape;383;p20"/>
          <p:cNvSpPr/>
          <p:nvPr/>
        </p:nvSpPr>
        <p:spPr>
          <a:xfrm>
            <a:off x="7419072" y="1095050"/>
            <a:ext cx="2212257" cy="835743"/>
          </a:xfrm>
          <a:prstGeom prst="wedgeEllipseCallout">
            <a:avLst>
              <a:gd name="adj1" fmla="val -58376"/>
              <a:gd name="adj2" fmla="val 44403"/>
            </a:avLst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fr-FR" sz="1467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Allons-y pour la pratique</a:t>
            </a: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9922117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001127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commence par la correction de l’exercice maison de la séance précédente.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L’enseignant contrôle les réalisations d’un échantillon d’élèves avant de passer à la correction au tableau. Il fait un Rappel de définitions ou d’erreurs fréquentes </a:t>
            </a:r>
            <a:r>
              <a:rPr lang="fr-FR" dirty="0" err="1">
                <a:latin typeface="Calibri" panose="020F0502020204030204"/>
              </a:rPr>
              <a:t>etc</a:t>
            </a:r>
            <a:endParaRPr lang="fr-FR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FAA6584-8557-0CE2-085A-8632A12501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Page: 119</a:t>
            </a:r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241" y="1839902"/>
            <a:ext cx="10272558" cy="2879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1316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285E8-BBCA-DE15-6BFD-9B7DB9AB2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2F600-3F3E-1EB9-917A-5176E54D1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237981"/>
            <a:ext cx="10529279" cy="347861"/>
          </a:xfrm>
        </p:spPr>
        <p:txBody>
          <a:bodyPr/>
          <a:lstStyle/>
          <a:p>
            <a:r>
              <a:rPr lang="fr-FR" dirty="0">
                <a:latin typeface="Calibri" panose="020F0502020204030204"/>
              </a:rPr>
              <a:t> </a:t>
            </a:r>
            <a:br>
              <a:rPr lang="fr-FR" dirty="0">
                <a:latin typeface="Calibri" panose="020F0502020204030204"/>
              </a:rPr>
            </a:br>
            <a:r>
              <a:rPr lang="fr-FR" dirty="0">
                <a:latin typeface="Calibri" panose="020F0502020204030204"/>
              </a:rPr>
              <a:t>On va rappeler comment calculer la probabilité d’un événement. compléter.</a:t>
            </a:r>
            <a:r>
              <a:rPr lang="fr-FR" dirty="0"/>
              <a:t> </a:t>
            </a:r>
            <a:br>
              <a:rPr lang="fr-FR" dirty="0"/>
            </a:b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14C67AC-299E-C4D8-02C8-88FD22525B8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14F35B1-57EF-5F30-175B-D88558430AF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F5E27B1-232C-64D9-8D5D-BDE7B81EF27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5318624-5AC7-A98C-82D3-BCB2AD2DF5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4" name="Google Shape;565;p42"/>
          <p:cNvSpPr/>
          <p:nvPr/>
        </p:nvSpPr>
        <p:spPr>
          <a:xfrm>
            <a:off x="661887" y="1385455"/>
            <a:ext cx="10745021" cy="3648363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/>
              <p:cNvSpPr txBox="1"/>
              <p:nvPr/>
            </p:nvSpPr>
            <p:spPr>
              <a:xfrm>
                <a:off x="1154546" y="3380509"/>
                <a:ext cx="7453745" cy="464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M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La probabilité de l’événement A: « tirer une boule vert »=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MA" sz="200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MA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…..</m:t>
                        </m:r>
                      </m:num>
                      <m:den>
                        <m:r>
                          <a:rPr lang="fr-MA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……</m:t>
                        </m:r>
                      </m:den>
                    </m:f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ZoneTexte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4546" y="3380509"/>
                <a:ext cx="7453745" cy="464999"/>
              </a:xfrm>
              <a:prstGeom prst="rect">
                <a:avLst/>
              </a:prstGeom>
              <a:blipFill>
                <a:blip r:embed="rId3"/>
                <a:stretch>
                  <a:fillRect l="-818" t="-6579" b="-1052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1006763" y="1595708"/>
            <a:ext cx="79617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Expérience aléatoire: tirer une boule, sans regarder, d’une boite contenant  2 boules vertes numérotées 1 et 2, une rouge  portant le numéro 3 et une jaune portant le numéro2,  indiscernables au toucher.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1388" y="1998010"/>
            <a:ext cx="826356" cy="83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4078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2A455-1387-DB7B-B57E-AD49BE013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05E887EB-903F-5023-D6C8-1DBC074AF66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778058" y="318293"/>
                <a:ext cx="10529279" cy="350045"/>
              </a:xfrm>
            </p:spPr>
            <p:txBody>
              <a:bodyPr/>
              <a:lstStyle/>
              <a:p>
                <a:pPr defTabSz="342900">
                  <a:spcAft>
                    <a:spcPts val="300"/>
                  </a:spcAft>
                  <a:buClrTx/>
                  <a:defRPr/>
                </a:pPr>
                <a:r>
                  <a:rPr lang="fr-FR" sz="1400" dirty="0">
                    <a:latin typeface="Calibri" panose="020F0502020204030204"/>
                  </a:rPr>
                  <a:t>Rappelez vous: que la probabilité d’un événement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1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𝒏𝒐𝒎𝒃𝒓𝒆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𝒅𝒆𝒔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𝒊𝒔𝒔𝒖𝒆𝒔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𝒒𝒖𝒊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é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𝒂𝒍𝒊𝒔𝒆𝒏𝒕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𝒖𝒏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 é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𝒗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é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𝒏𝒆𝒎𝒆𝒏𝒕</m:t>
                        </m:r>
                      </m:num>
                      <m:den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𝒍𝒆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𝒏𝒐𝒎𝒃𝒓𝒆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𝒕𝒐𝒕𝒂𝒍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𝒅𝒆𝒔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𝒖𝒔𝒔𝒖𝒆𝒔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𝒅𝒆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fr-MA" sz="14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MA" sz="1400" b="1" i="1" smtClean="0">
                                <a:latin typeface="Cambria Math" panose="02040503050406030204" pitchFamily="18" charset="0"/>
                              </a:rPr>
                              <m:t>𝒍</m:t>
                            </m:r>
                          </m:e>
                          <m:sup>
                            <m:r>
                              <a:rPr lang="fr-MA" sz="1400" b="1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𝒆𝒙𝒑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é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𝒓𝒊𝒆𝒏𝒄𝒆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𝒂𝒍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é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𝒂𝒕𝒐𝒊𝒓𝒆</m:t>
                        </m:r>
                      </m:den>
                    </m:f>
                  </m:oMath>
                </a14:m>
                <a:r>
                  <a:rPr lang="fr-FR" sz="1400" dirty="0">
                    <a:latin typeface="Calibri" panose="020F0502020204030204"/>
                  </a:rPr>
                  <a:t>.</a:t>
                </a: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05E887EB-903F-5023-D6C8-1DBC074AF66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778058" y="318293"/>
                <a:ext cx="10529279" cy="350045"/>
              </a:xfrm>
              <a:blipFill>
                <a:blip r:embed="rId2"/>
                <a:stretch>
                  <a:fillRect l="-174" t="-3448" b="-1206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8EB62F-C2FF-3902-DE89-DABA5348C0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la solution et donne les feedbacks nécessaires. 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28CAB86-30AD-6D64-22FE-9A1ECAD5BA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4" name="Google Shape;565;p42"/>
          <p:cNvSpPr/>
          <p:nvPr/>
        </p:nvSpPr>
        <p:spPr>
          <a:xfrm>
            <a:off x="642447" y="1403928"/>
            <a:ext cx="10664890" cy="390310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1388" y="1998010"/>
            <a:ext cx="826356" cy="83669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006763" y="1595708"/>
            <a:ext cx="79617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Expérience aléatoire: tirer une boule, sans regarder, d’une boite contenant  2 boules vertes numérotées 1 et 2, une rouge  portant le numéro 3 et une jaune portant le numéro2,  indiscernables au toucher.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1154546" y="3380509"/>
                <a:ext cx="7453745" cy="527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M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La probabilité de l’événement A: « tirer une boule vert »=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MA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MA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2.</m:t>
                        </m:r>
                      </m:num>
                      <m:den>
                        <m:r>
                          <a:rPr lang="fr-MA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…4…</m:t>
                        </m:r>
                      </m:den>
                    </m:f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4546" y="3380509"/>
                <a:ext cx="7453745" cy="527580"/>
              </a:xfrm>
              <a:prstGeom prst="rect">
                <a:avLst/>
              </a:prstGeom>
              <a:blipFill>
                <a:blip r:embed="rId5"/>
                <a:stretch>
                  <a:fillRect l="-818" b="-930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27213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285E8-BBCA-DE15-6BFD-9B7DB9AB2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2F600-3F3E-1EB9-917A-5176E54D1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237981"/>
            <a:ext cx="10529279" cy="347861"/>
          </a:xfrm>
        </p:spPr>
        <p:txBody>
          <a:bodyPr/>
          <a:lstStyle/>
          <a:p>
            <a:r>
              <a:rPr lang="fr-FR" dirty="0">
                <a:latin typeface="Calibri" panose="020F0502020204030204"/>
              </a:rPr>
              <a:t> </a:t>
            </a:r>
            <a:br>
              <a:rPr lang="fr-FR" dirty="0">
                <a:latin typeface="Calibri" panose="020F0502020204030204"/>
              </a:rPr>
            </a:br>
            <a:r>
              <a:rPr lang="fr-FR" dirty="0">
                <a:latin typeface="Calibri" panose="020F0502020204030204"/>
              </a:rPr>
              <a:t>On va rappeler comment calculer la probabilité d’un événement. Choisissez la bonne réponse.</a:t>
            </a:r>
            <a:r>
              <a:rPr lang="fr-FR" dirty="0"/>
              <a:t> </a:t>
            </a:r>
            <a:br>
              <a:rPr lang="fr-FR" dirty="0"/>
            </a:b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14C67AC-299E-C4D8-02C8-88FD22525B8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14F35B1-57EF-5F30-175B-D88558430AF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F5E27B1-232C-64D9-8D5D-BDE7B81EF27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5318624-5AC7-A98C-82D3-BCB2AD2DF5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4" name="Google Shape;565;p42"/>
          <p:cNvSpPr/>
          <p:nvPr/>
        </p:nvSpPr>
        <p:spPr>
          <a:xfrm>
            <a:off x="661887" y="1385455"/>
            <a:ext cx="10745021" cy="3648363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154546" y="3380509"/>
            <a:ext cx="54863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La probabilité de l’événement  B   « tirer une boule portant le numéro 3  ?</a:t>
            </a:r>
          </a:p>
        </p:txBody>
      </p:sp>
      <p:sp>
        <p:nvSpPr>
          <p:cNvPr id="3" name="Rectangle 2"/>
          <p:cNvSpPr/>
          <p:nvPr/>
        </p:nvSpPr>
        <p:spPr>
          <a:xfrm>
            <a:off x="1006763" y="1595708"/>
            <a:ext cx="79617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Expérience aléatoire: tirer une boule, sans regarder, d’une boite contenant  2 boules vertes numérotées 1 et 2, une boule rouge  portant le numéro 3 et une boule jaune portant le numéro2  indiscernables au toucher.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1388" y="1998010"/>
            <a:ext cx="826356" cy="83669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8919143" y="5284288"/>
                <a:ext cx="2410845" cy="6423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MA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fr-MA" sz="2000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9143" y="5284288"/>
                <a:ext cx="2410845" cy="64238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bg1">
                    <a:lumMod val="6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5337743" y="5261920"/>
                <a:ext cx="2410845" cy="6423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MA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fr-MA" sz="2000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7743" y="5261920"/>
                <a:ext cx="2410845" cy="64238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bg1">
                    <a:lumMod val="6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778058" y="5143363"/>
                <a:ext cx="2410845" cy="6423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MA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MA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fr-MA" sz="2000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058" y="5143363"/>
                <a:ext cx="2410845" cy="64238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bg1">
                    <a:lumMod val="6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04906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2A455-1387-DB7B-B57E-AD49BE013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05E887EB-903F-5023-D6C8-1DBC074AF66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778058" y="318293"/>
                <a:ext cx="10529279" cy="350045"/>
              </a:xfrm>
            </p:spPr>
            <p:txBody>
              <a:bodyPr/>
              <a:lstStyle/>
              <a:p>
                <a:pPr defTabSz="342900">
                  <a:spcAft>
                    <a:spcPts val="300"/>
                  </a:spcAft>
                  <a:buClrTx/>
                  <a:defRPr/>
                </a:pPr>
                <a:r>
                  <a:rPr lang="fr-FR" sz="1400" dirty="0">
                    <a:latin typeface="Calibri" panose="020F0502020204030204"/>
                  </a:rPr>
                  <a:t>Rappelez vous: que si toutes les issues ont même probabilité alors la probabilité d’une issue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1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𝒍𝒆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𝒏𝒐𝒎𝒃𝒓𝒆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𝒅𝒆𝒔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𝒊𝒔𝒔𝒖𝒆𝒔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𝒒𝒖𝒊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é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𝒂𝒍𝒊𝒔𝒆𝒏𝒕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𝒖𝒏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 é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𝒗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é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𝒏𝒆𝒎𝒆𝒏𝒕</m:t>
                        </m:r>
                      </m:num>
                      <m:den>
                        <m:r>
                          <a:rPr lang="fr-FR" sz="1400" b="1" i="1" smtClean="0">
                            <a:latin typeface="Cambria Math" panose="02040503050406030204" pitchFamily="18" charset="0"/>
                          </a:rPr>
                          <m:t>𝒏𝒐𝒎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𝒃𝒓𝒆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𝒕𝒐𝒕𝒂𝒍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fr-FR" sz="1400" b="1" i="1" smtClean="0">
                            <a:latin typeface="Cambria Math" panose="02040503050406030204" pitchFamily="18" charset="0"/>
                          </a:rPr>
                          <m:t>𝒅𝒆𝒔</m:t>
                        </m:r>
                        <m:r>
                          <a:rPr lang="fr-FR" sz="1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1400" b="1" i="1" smtClean="0">
                            <a:latin typeface="Cambria Math" panose="02040503050406030204" pitchFamily="18" charset="0"/>
                          </a:rPr>
                          <m:t>𝒊𝒔𝒖𝒖𝒆𝒔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𝒅𝒆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fr-MA" sz="14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MA" sz="1400" b="1" i="1" smtClean="0">
                                <a:latin typeface="Cambria Math" panose="02040503050406030204" pitchFamily="18" charset="0"/>
                              </a:rPr>
                              <m:t>𝒍</m:t>
                            </m:r>
                          </m:e>
                          <m:sup>
                            <m:r>
                              <a:rPr lang="fr-MA" sz="1400" b="1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𝒆𝒙𝒑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é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𝒓𝒊𝒆𝒏𝒄𝒆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𝒂𝒍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é</m:t>
                        </m:r>
                        <m:r>
                          <a:rPr lang="fr-MA" sz="1400" b="1" i="1" smtClean="0">
                            <a:latin typeface="Cambria Math" panose="02040503050406030204" pitchFamily="18" charset="0"/>
                          </a:rPr>
                          <m:t>𝒂𝒕𝒐𝒊𝒓𝒆</m:t>
                        </m:r>
                      </m:den>
                    </m:f>
                  </m:oMath>
                </a14:m>
                <a:r>
                  <a:rPr lang="fr-FR" sz="1400" dirty="0">
                    <a:latin typeface="Calibri" panose="020F0502020204030204"/>
                  </a:rPr>
                  <a:t>.</a:t>
                </a:r>
              </a:p>
            </p:txBody>
          </p:sp>
        </mc:Choice>
        <mc:Fallback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05E887EB-903F-5023-D6C8-1DBC074AF66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778058" y="318293"/>
                <a:ext cx="10529279" cy="350045"/>
              </a:xfrm>
              <a:blipFill>
                <a:blip r:embed="rId2"/>
                <a:stretch>
                  <a:fillRect l="-174" t="-3448" b="-1034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8EB62F-C2FF-3902-DE89-DABA5348C0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la solution et donne les feedbacks nécessaires. 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28CAB86-30AD-6D64-22FE-9A1ECAD5BA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4" name="Google Shape;565;p42"/>
          <p:cNvSpPr/>
          <p:nvPr/>
        </p:nvSpPr>
        <p:spPr>
          <a:xfrm>
            <a:off x="642447" y="1403928"/>
            <a:ext cx="10664890" cy="390310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1388" y="1998010"/>
            <a:ext cx="826356" cy="83669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8809077" y="5400247"/>
                <a:ext cx="2410845" cy="642380"/>
              </a:xfrm>
              <a:prstGeom prst="rect">
                <a:avLst/>
              </a:prstGeom>
              <a:solidFill>
                <a:srgbClr val="1D6FA9"/>
              </a:solidFill>
              <a:ln>
                <a:solidFill>
                  <a:schemeClr val="bg1">
                    <a:lumMod val="6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MA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2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fr-MA" sz="2000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9077" y="5400247"/>
                <a:ext cx="2410845" cy="64238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bg1">
                    <a:lumMod val="6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1006763" y="1595708"/>
            <a:ext cx="79617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Expérience aléatoire: tirer une boule, sans regarder, d’une boite contenant des 2 boules vertes numérotées 1 et 2, une boule rouge  portant le numéro 3 et une boule  jaune portant le numéro2  indiscernables au toucher.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1154546" y="3380509"/>
            <a:ext cx="54863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La probabilité de l’événement  B   « tirer une boule portant le numéro 3  ?</a:t>
            </a:r>
          </a:p>
        </p:txBody>
      </p:sp>
    </p:spTree>
    <p:extLst>
      <p:ext uri="{BB962C8B-B14F-4D97-AF65-F5344CB8AC3E}">
        <p14:creationId xmlns:p14="http://schemas.microsoft.com/office/powerpoint/2010/main" val="23862065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285E8-BBCA-DE15-6BFD-9B7DB9AB2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2F600-3F3E-1EB9-917A-5176E54D1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aux questions ci-dessous: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14C67AC-299E-C4D8-02C8-88FD22525B8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14F35B1-57EF-5F30-175B-D88558430AF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F5E27B1-232C-64D9-8D5D-BDE7B81EF27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5318624-5AC7-A98C-82D3-BCB2AD2DF5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4" name="Google Shape;565;p42"/>
          <p:cNvSpPr/>
          <p:nvPr/>
        </p:nvSpPr>
        <p:spPr>
          <a:xfrm>
            <a:off x="862952" y="1560947"/>
            <a:ext cx="10664890" cy="3842326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819" y="1791657"/>
            <a:ext cx="9826435" cy="3088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9730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285E8-BBCA-DE15-6BFD-9B7DB9AB2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2F600-3F3E-1EB9-917A-5176E54D1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272111"/>
            <a:ext cx="10529279" cy="300544"/>
          </a:xfrm>
        </p:spPr>
        <p:txBody>
          <a:bodyPr/>
          <a:lstStyle/>
          <a:p>
            <a:r>
              <a:rPr lang="fr-FR" dirty="0">
                <a:latin typeface="Calibri" panose="020F0502020204030204"/>
              </a:rPr>
              <a:t> </a:t>
            </a:r>
            <a:r>
              <a:rPr lang="fr-FR" sz="1400" dirty="0">
                <a:latin typeface="Calibri" panose="020F0502020204030204"/>
              </a:rPr>
              <a:t>rappelez vous que les issues d’une expérience aléatoire sont toutes ses résultats possibles .</a:t>
            </a:r>
            <a:endParaRPr lang="fr-FR" sz="1400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14C67AC-299E-C4D8-02C8-88FD22525B8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7632" y="631289"/>
            <a:ext cx="10529705" cy="268287"/>
          </a:xfrm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rappelle que dans notre cas les classes ont toutes la même amplitude. </a:t>
            </a:r>
          </a:p>
        </p:txBody>
      </p:sp>
      <p:sp>
        <p:nvSpPr>
          <p:cNvPr id="14" name="Google Shape;565;p42"/>
          <p:cNvSpPr/>
          <p:nvPr/>
        </p:nvSpPr>
        <p:spPr>
          <a:xfrm>
            <a:off x="862952" y="1560947"/>
            <a:ext cx="10664890" cy="3842326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" name="Image 8">
            <a:extLst>
              <a:ext uri="{FF2B5EF4-FFF2-40B4-BE49-F238E27FC236}">
                <a16:creationId xmlns:a16="http://schemas.microsoft.com/office/drawing/2014/main" id="{E28CAB86-30AD-6D64-22FE-9A1ECAD5BA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8612" y="1560947"/>
            <a:ext cx="9447744" cy="3011053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5006109" y="3355244"/>
            <a:ext cx="32973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 Obtenir un nombre impair »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5638800" y="3628034"/>
                <a:ext cx="200375" cy="5782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MA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fr-MA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3628034"/>
                <a:ext cx="200375" cy="57823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6096504" y="3636722"/>
                <a:ext cx="463973" cy="5761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f>
                        <m:fPr>
                          <m:ctrlPr>
                            <a:rPr lang="fr-FR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MA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fr-MA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504" y="3636722"/>
                <a:ext cx="463973" cy="57618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ZoneTexte 15"/>
          <p:cNvSpPr txBox="1"/>
          <p:nvPr/>
        </p:nvSpPr>
        <p:spPr>
          <a:xfrm>
            <a:off x="1754909" y="4499276"/>
            <a:ext cx="84018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Le nombre des issues qui réalisent l’événement « obtenir un nombre impair » est 3, donc sa probabilité= 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4762113" y="4726982"/>
                <a:ext cx="200375" cy="5782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MA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fr-MA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2113" y="4726982"/>
                <a:ext cx="200375" cy="57823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9850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3" grpId="0"/>
      <p:bldP spid="1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2A455-1387-DB7B-B57E-AD49BE013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E887EB-903F-5023-D6C8-1DBC074AF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350045"/>
          </a:xfrm>
        </p:spPr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sz="1400" dirty="0">
                <a:latin typeface="Calibri" panose="020F0502020204030204"/>
              </a:rPr>
              <a:t>Bien! Voici un résumé des rappels.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8EB62F-C2FF-3902-DE89-DABA5348C0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lit et explique 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28CAB86-30AD-6D64-22FE-9A1ECAD5BA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1440871" y="1879445"/>
                <a:ext cx="9134763" cy="5803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sz="2000" dirty="0">
                    <a:latin typeface="Calibri" panose="020F0502020204030204"/>
                  </a:rPr>
                  <a:t>la probabilité d’un événement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MA" sz="2000" b="1" i="1">
                            <a:latin typeface="Cambria Math" panose="02040503050406030204" pitchFamily="18" charset="0"/>
                          </a:rPr>
                          <m:t>𝒏𝒐𝒎𝒃𝒓𝒆</m:t>
                        </m:r>
                        <m:r>
                          <a:rPr lang="fr-MA" sz="20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MA" sz="2000" b="1" i="1">
                            <a:latin typeface="Cambria Math" panose="02040503050406030204" pitchFamily="18" charset="0"/>
                          </a:rPr>
                          <m:t>𝒅𝒆𝒔</m:t>
                        </m:r>
                        <m:r>
                          <a:rPr lang="fr-MA" sz="20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MA" sz="2000" b="1" i="1">
                            <a:latin typeface="Cambria Math" panose="02040503050406030204" pitchFamily="18" charset="0"/>
                          </a:rPr>
                          <m:t>𝒊𝒔𝒔𝒖𝒆𝒔</m:t>
                        </m:r>
                        <m:r>
                          <a:rPr lang="fr-MA" sz="20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MA" sz="2000" b="1" i="1">
                            <a:latin typeface="Cambria Math" panose="02040503050406030204" pitchFamily="18" charset="0"/>
                          </a:rPr>
                          <m:t>𝒒𝒖𝒊</m:t>
                        </m:r>
                        <m:r>
                          <a:rPr lang="fr-MA" sz="20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MA" sz="2000" b="1" i="1">
                            <a:latin typeface="Cambria Math" panose="02040503050406030204" pitchFamily="18" charset="0"/>
                          </a:rPr>
                          <m:t>𝒓</m:t>
                        </m:r>
                        <m:r>
                          <a:rPr lang="fr-MA" sz="2000" b="1" i="1">
                            <a:latin typeface="Cambria Math" panose="02040503050406030204" pitchFamily="18" charset="0"/>
                          </a:rPr>
                          <m:t>é</m:t>
                        </m:r>
                        <m:r>
                          <a:rPr lang="fr-MA" sz="2000" b="1" i="1">
                            <a:latin typeface="Cambria Math" panose="02040503050406030204" pitchFamily="18" charset="0"/>
                          </a:rPr>
                          <m:t>𝒂𝒍𝒊𝒔𝒆𝒏𝒕</m:t>
                        </m:r>
                        <m:r>
                          <a:rPr lang="fr-MA" sz="20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MA" sz="2000" b="1" i="1">
                            <a:latin typeface="Cambria Math" panose="02040503050406030204" pitchFamily="18" charset="0"/>
                          </a:rPr>
                          <m:t>𝒖𝒏</m:t>
                        </m:r>
                        <m:r>
                          <a:rPr lang="fr-MA" sz="2000" b="1" i="1">
                            <a:latin typeface="Cambria Math" panose="02040503050406030204" pitchFamily="18" charset="0"/>
                          </a:rPr>
                          <m:t> é</m:t>
                        </m:r>
                        <m:r>
                          <a:rPr lang="fr-MA" sz="2000" b="1" i="1">
                            <a:latin typeface="Cambria Math" panose="02040503050406030204" pitchFamily="18" charset="0"/>
                          </a:rPr>
                          <m:t>𝒗</m:t>
                        </m:r>
                        <m:r>
                          <a:rPr lang="fr-MA" sz="2000" b="1" i="1">
                            <a:latin typeface="Cambria Math" panose="02040503050406030204" pitchFamily="18" charset="0"/>
                          </a:rPr>
                          <m:t>é</m:t>
                        </m:r>
                        <m:r>
                          <a:rPr lang="fr-MA" sz="2000" b="1" i="1">
                            <a:latin typeface="Cambria Math" panose="02040503050406030204" pitchFamily="18" charset="0"/>
                          </a:rPr>
                          <m:t>𝒏𝒆𝒎𝒆𝒏𝒕</m:t>
                        </m:r>
                      </m:num>
                      <m:den>
                        <m:r>
                          <a:rPr lang="fr-MA" sz="2000" b="1" i="1">
                            <a:latin typeface="Cambria Math" panose="02040503050406030204" pitchFamily="18" charset="0"/>
                          </a:rPr>
                          <m:t>𝒍𝒆</m:t>
                        </m:r>
                        <m:r>
                          <a:rPr lang="fr-MA" sz="20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MA" sz="2000" b="1" i="1">
                            <a:latin typeface="Cambria Math" panose="02040503050406030204" pitchFamily="18" charset="0"/>
                          </a:rPr>
                          <m:t>𝒏𝒐𝒎𝒃𝒓𝒆</m:t>
                        </m:r>
                        <m:r>
                          <a:rPr lang="fr-MA" sz="20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MA" sz="2000" b="1" i="1">
                            <a:latin typeface="Cambria Math" panose="02040503050406030204" pitchFamily="18" charset="0"/>
                          </a:rPr>
                          <m:t>𝒕𝒐𝒕𝒂𝒍</m:t>
                        </m:r>
                        <m:r>
                          <a:rPr lang="fr-MA" sz="20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MA" sz="2000" b="1" i="1">
                            <a:latin typeface="Cambria Math" panose="02040503050406030204" pitchFamily="18" charset="0"/>
                          </a:rPr>
                          <m:t>𝒅𝒆𝒔</m:t>
                        </m:r>
                        <m:r>
                          <a:rPr lang="fr-MA" sz="20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2000" b="1" i="1" smtClean="0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fr-MA" sz="2000" b="1" i="1">
                            <a:latin typeface="Cambria Math" panose="02040503050406030204" pitchFamily="18" charset="0"/>
                          </a:rPr>
                          <m:t>𝒔𝒔𝒖𝒆𝒔</m:t>
                        </m:r>
                        <m:r>
                          <a:rPr lang="fr-MA" sz="20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MA" sz="2000" b="1" i="1">
                            <a:latin typeface="Cambria Math" panose="02040503050406030204" pitchFamily="18" charset="0"/>
                          </a:rPr>
                          <m:t>𝒅𝒆</m:t>
                        </m:r>
                        <m:r>
                          <a:rPr lang="fr-MA" sz="2000" b="1" i="1"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fr-MA" sz="2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MA" sz="2000" b="1" i="1">
                                <a:latin typeface="Cambria Math" panose="02040503050406030204" pitchFamily="18" charset="0"/>
                              </a:rPr>
                              <m:t>𝒍</m:t>
                            </m:r>
                          </m:e>
                          <m:sup>
                            <m:r>
                              <a:rPr lang="fr-MA" sz="2000" b="1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fr-MA" sz="2000" b="1" i="1">
                            <a:latin typeface="Cambria Math" panose="02040503050406030204" pitchFamily="18" charset="0"/>
                          </a:rPr>
                          <m:t>𝒆𝒙𝒑</m:t>
                        </m:r>
                        <m:r>
                          <a:rPr lang="fr-MA" sz="2000" b="1" i="1">
                            <a:latin typeface="Cambria Math" panose="02040503050406030204" pitchFamily="18" charset="0"/>
                          </a:rPr>
                          <m:t>é</m:t>
                        </m:r>
                        <m:r>
                          <a:rPr lang="fr-MA" sz="2000" b="1" i="1">
                            <a:latin typeface="Cambria Math" panose="02040503050406030204" pitchFamily="18" charset="0"/>
                          </a:rPr>
                          <m:t>𝒓𝒊𝒆𝒏𝒄𝒆</m:t>
                        </m:r>
                        <m:r>
                          <a:rPr lang="fr-MA" sz="20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MA" sz="2000" b="1" i="1">
                            <a:latin typeface="Cambria Math" panose="02040503050406030204" pitchFamily="18" charset="0"/>
                          </a:rPr>
                          <m:t>𝒂𝒍</m:t>
                        </m:r>
                        <m:r>
                          <a:rPr lang="fr-MA" sz="2000" b="1" i="1">
                            <a:latin typeface="Cambria Math" panose="02040503050406030204" pitchFamily="18" charset="0"/>
                          </a:rPr>
                          <m:t>é</m:t>
                        </m:r>
                        <m:r>
                          <a:rPr lang="fr-MA" sz="2000" b="1" i="1">
                            <a:latin typeface="Cambria Math" panose="02040503050406030204" pitchFamily="18" charset="0"/>
                          </a:rPr>
                          <m:t>𝒂𝒕𝒐𝒊𝒓𝒆</m:t>
                        </m:r>
                      </m:den>
                    </m:f>
                  </m:oMath>
                </a14:m>
                <a:endParaRPr lang="fr-FR" sz="2000" dirty="0"/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0871" y="1879445"/>
                <a:ext cx="9134763" cy="580352"/>
              </a:xfrm>
              <a:prstGeom prst="rect">
                <a:avLst/>
              </a:prstGeom>
              <a:blipFill>
                <a:blip r:embed="rId3"/>
                <a:stretch>
                  <a:fillRect l="-6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ZoneTexte 5"/>
          <p:cNvSpPr txBox="1"/>
          <p:nvPr/>
        </p:nvSpPr>
        <p:spPr>
          <a:xfrm>
            <a:off x="1440871" y="3583709"/>
            <a:ext cx="93749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L’événement contraire d’un événement A est constituent des événements qui ne réalisent pas A 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2444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196E3F-9CD2-DEEA-A12B-B61E5CCB5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Observez la figure ci-dessous, exprimez vos avis à propos de la  question ci-dessous  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5044B5-AC58-0818-8785-9884D0BA530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donne 30s aux élèves pour réfléchir, puis invite deux ou trois d'entre eux à répondre.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18C2F648-5CC3-A984-016B-D362A91F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B91FED8-C717-306E-32F3-B94F84117236}"/>
              </a:ext>
            </a:extLst>
          </p:cNvPr>
          <p:cNvSpPr/>
          <p:nvPr/>
        </p:nvSpPr>
        <p:spPr>
          <a:xfrm>
            <a:off x="778058" y="1985929"/>
            <a:ext cx="8181304" cy="137734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AutoShape 4" descr="&quot;Made in Space&quot; : quand la NASA imprime des objets dans l'espace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ZoneTexte 4"/>
              <p:cNvSpPr txBox="1"/>
              <p:nvPr/>
            </p:nvSpPr>
            <p:spPr>
              <a:xfrm>
                <a:off x="858982" y="2087418"/>
                <a:ext cx="7898156" cy="8372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 la probabilité d’un événement d’un événement « tirer une boule bleue » est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00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MA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num>
                      <m:den>
                        <m:r>
                          <a:rPr lang="fr-MA" sz="2000" b="0" i="1" smtClean="0">
                            <a:latin typeface="Cambria Math"/>
                            <a:cs typeface="Calibri" panose="020F0502020204030204" pitchFamily="34" charset="0"/>
                          </a:rPr>
                          <m:t>5</m:t>
                        </m:r>
                      </m:den>
                    </m:f>
                    <m:r>
                      <a:rPr lang="fr-MA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.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Quelle est la probabilité de son événement « tirer une boule rouge ? </a:t>
                </a:r>
              </a:p>
            </p:txBody>
          </p:sp>
        </mc:Choice>
        <mc:Fallback>
          <p:sp>
            <p:nvSpPr>
              <p:cNvPr id="5" name="ZoneText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982" y="2087418"/>
                <a:ext cx="7898156" cy="837280"/>
              </a:xfrm>
              <a:prstGeom prst="rect">
                <a:avLst/>
              </a:prstGeom>
              <a:blipFill>
                <a:blip r:embed="rId3"/>
                <a:stretch>
                  <a:fillRect l="-849" t="-3623" r="-1235" b="-434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9096" y="3559294"/>
            <a:ext cx="1310754" cy="127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0236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EB86C-4442-D24A-E747-B211145C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7C58FD-9ECA-FC9A-7F25-8D712CFD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A la fin de cette séance, vous serez capables de: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0D94698-1125-ADFD-0132-E121DBDB57F3}"/>
              </a:ext>
            </a:extLst>
          </p:cNvPr>
          <p:cNvSpPr/>
          <p:nvPr/>
        </p:nvSpPr>
        <p:spPr>
          <a:xfrm>
            <a:off x="591127" y="1931177"/>
            <a:ext cx="6887152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AutoShape 2" descr="Photo de formes géométriques en bois clair (sphère, cylindre, cône, cube) sur fond orange."/>
          <p:cNvSpPr>
            <a:spLocks noChangeAspect="1" noChangeArrowheads="1"/>
          </p:cNvSpPr>
          <p:nvPr/>
        </p:nvSpPr>
        <p:spPr bwMode="auto">
          <a:xfrm flipV="1">
            <a:off x="155575" y="160338"/>
            <a:ext cx="435552" cy="43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7" name="AutoShape 4" descr="Photo de formes géométriques en bois clair (sphère, cylindre, cône, cube) sur fond orange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3" name="AutoShape 2" descr="Perspective Solid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2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1140534" y="2283752"/>
            <a:ext cx="5057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CIDFont+F2"/>
              </a:rPr>
              <a:t>Calculer la probabilité de l’événement contraire.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55367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73850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Je vais commencer par un exemple pour en déduire la propriété .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ln w="38100">
            <a:noFill/>
          </a:ln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 en rappelant les la définition de l’événement et son événement contraire.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454087" y="1069296"/>
            <a:ext cx="9641257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b="1" dirty="0"/>
              <a:t>Une urne contient 2 boules rouges et trois boules vertes indiscernables au toucher. On tire une boule sans regarder dans l’urne.</a:t>
            </a:r>
          </a:p>
          <a:p>
            <a:r>
              <a:rPr lang="fr-MA" b="1" dirty="0"/>
              <a:t>On considère l’événement A: «  tirer une boule verte »</a:t>
            </a:r>
            <a:endParaRPr lang="fr-FR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5638800" y="2974109"/>
            <a:ext cx="65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454087" y="2752382"/>
                <a:ext cx="8338931" cy="5295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M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La probabilité de A </a:t>
                </a:r>
                <a14:m>
                  <m:oMath xmlns:m="http://schemas.openxmlformats.org/officeDocument/2006/math">
                    <m:r>
                      <a:rPr lang="fr-MA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fr-MA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MA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3</m:t>
                        </m:r>
                      </m:num>
                      <m:den>
                        <m:r>
                          <a:rPr lang="fr-MA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5</m:t>
                        </m:r>
                      </m:den>
                    </m:f>
                    <m:r>
                      <a:rPr lang="fr-MA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.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087" y="2752382"/>
                <a:ext cx="8338931" cy="529504"/>
              </a:xfrm>
              <a:prstGeom prst="rect">
                <a:avLst/>
              </a:prstGeom>
              <a:blipFill>
                <a:blip r:embed="rId3"/>
                <a:stretch>
                  <a:fillRect l="-731" b="-930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ZoneTexte 10"/>
          <p:cNvSpPr txBox="1"/>
          <p:nvPr/>
        </p:nvSpPr>
        <p:spPr>
          <a:xfrm>
            <a:off x="454087" y="2218615"/>
            <a:ext cx="7110495" cy="404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Le nombre des issues qui réalisent l’événement A est: 3 .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526472" y="3582938"/>
            <a:ext cx="103539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L’événement contraire de l’événement A est  </a:t>
            </a:r>
            <a:r>
              <a:rPr lang="fr-MA" sz="20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  tirer une boule rouge ».</a:t>
            </a:r>
            <a:endParaRPr lang="fr-FR" sz="2000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591129" y="4543413"/>
            <a:ext cx="8959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Les issues qui réalisent l’événement contraire de A sont: </a:t>
            </a:r>
            <a:r>
              <a:rPr lang="fr-MA" sz="20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R1 et R2</a:t>
            </a:r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. leur nombre est </a:t>
            </a:r>
            <a:r>
              <a:rPr lang="fr-MA" sz="20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</a:t>
            </a:r>
            <a:endParaRPr lang="fr-FR" sz="2000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/>
              <p:cNvSpPr txBox="1"/>
              <p:nvPr/>
            </p:nvSpPr>
            <p:spPr>
              <a:xfrm>
                <a:off x="3113406" y="5703672"/>
                <a:ext cx="3020291" cy="5295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MA" sz="200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Donc sa probabilité </a:t>
                </a:r>
                <a14:m>
                  <m:oMath xmlns:m="http://schemas.openxmlformats.org/officeDocument/2006/math">
                    <m:r>
                      <a:rPr lang="fr-MA" sz="20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fr-MA" sz="20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MA" sz="20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num>
                      <m:den>
                        <m:r>
                          <a:rPr lang="fr-MA" sz="20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5</m:t>
                        </m:r>
                      </m:den>
                    </m:f>
                  </m:oMath>
                </a14:m>
                <a:endParaRPr lang="fr-FR" sz="200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5" name="ZoneTexte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3406" y="5703672"/>
                <a:ext cx="3020291" cy="529504"/>
              </a:xfrm>
              <a:prstGeom prst="rect">
                <a:avLst/>
              </a:prstGeom>
              <a:blipFill rotWithShape="1">
                <a:blip r:embed="rId4"/>
                <a:stretch>
                  <a:fillRect l="-2222" b="-804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Imag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94881" y="2476080"/>
            <a:ext cx="1512456" cy="1712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90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4" grpId="0"/>
      <p:bldP spid="1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Voici la suite: je vais résumer les calculs précédents et je les compare: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ln w="38100">
            <a:noFill/>
          </a:ln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 la différence entre les deux histogrammes.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4936" y="2953484"/>
            <a:ext cx="1512456" cy="171213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1151792" y="5128136"/>
                <a:ext cx="10049608" cy="5295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MA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La probabilité de l’événement contraire de A  = </a:t>
                </a:r>
                <a14:m>
                  <m:oMath xmlns:m="http://schemas.openxmlformats.org/officeDocument/2006/math">
                    <m:r>
                      <a:rPr lang="fr-MA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1−</m:t>
                    </m:r>
                    <m:f>
                      <m:fPr>
                        <m:ctrlPr>
                          <a:rPr lang="fr-MA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MA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3</m:t>
                        </m:r>
                      </m:num>
                      <m:den>
                        <m:r>
                          <a:rPr lang="fr-MA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5</m:t>
                        </m:r>
                      </m:den>
                    </m:f>
                    <m:r>
                      <a:rPr lang="fr-MA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=1−</m:t>
                    </m:r>
                    <m:r>
                      <a:rPr lang="fr-MA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𝑝𝑟𝑜𝑏𝑎𝑏𝑖𝑙𝑖𝑡</m:t>
                    </m:r>
                    <m:r>
                      <a:rPr lang="fr-MA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é </m:t>
                    </m:r>
                    <m:r>
                      <a:rPr lang="fr-MA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𝑑𝑒</m:t>
                    </m:r>
                    <m:r>
                      <a:rPr lang="fr-MA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MA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</m:oMath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1792" y="5128136"/>
                <a:ext cx="10049608" cy="529504"/>
              </a:xfrm>
              <a:prstGeom prst="rect">
                <a:avLst/>
              </a:prstGeom>
              <a:blipFill rotWithShape="1">
                <a:blip r:embed="rId4"/>
                <a:stretch>
                  <a:fillRect l="-667" b="-804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/>
              <p:cNvSpPr txBox="1"/>
              <p:nvPr/>
            </p:nvSpPr>
            <p:spPr>
              <a:xfrm>
                <a:off x="2033154" y="3918255"/>
                <a:ext cx="3796146" cy="5339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M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On remarque que: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MA" sz="200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MA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num>
                      <m:den>
                        <m:r>
                          <a:rPr lang="fr-MA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5</m:t>
                        </m:r>
                      </m:den>
                    </m:f>
                    <m:r>
                      <a:rPr lang="fr-MA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  <m:f>
                      <m:fPr>
                        <m:ctrlPr>
                          <a:rPr lang="fr-MA" sz="200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MA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3</m:t>
                        </m:r>
                      </m:num>
                      <m:den>
                        <m:r>
                          <a:rPr lang="fr-MA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5</m:t>
                        </m:r>
                      </m:den>
                    </m:f>
                    <m:r>
                      <a:rPr lang="fr-MA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fr-MA" sz="200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MA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5</m:t>
                        </m:r>
                      </m:num>
                      <m:den>
                        <m:r>
                          <a:rPr lang="fr-MA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5</m:t>
                        </m:r>
                      </m:den>
                    </m:f>
                    <m:r>
                      <a:rPr lang="fr-MA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=1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4" name="ZoneTexte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3154" y="3918255"/>
                <a:ext cx="3796146" cy="533929"/>
              </a:xfrm>
              <a:prstGeom prst="rect">
                <a:avLst/>
              </a:prstGeom>
              <a:blipFill rotWithShape="1">
                <a:blip r:embed="rId5"/>
                <a:stretch>
                  <a:fillRect l="-1768" b="-804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/>
              <p:cNvSpPr txBox="1"/>
              <p:nvPr/>
            </p:nvSpPr>
            <p:spPr>
              <a:xfrm>
                <a:off x="6611815" y="1342072"/>
                <a:ext cx="3916400" cy="529504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l"/>
                <a:r>
                  <a:rPr lang="fr-M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La probabilité de A </a:t>
                </a:r>
                <a14:m>
                  <m:oMath xmlns:m="http://schemas.openxmlformats.org/officeDocument/2006/math">
                    <m:r>
                      <a:rPr lang="fr-MA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fr-MA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MA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3</m:t>
                        </m:r>
                      </m:num>
                      <m:den>
                        <m:r>
                          <a:rPr lang="fr-MA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5</m:t>
                        </m:r>
                      </m:den>
                    </m:f>
                    <m:r>
                      <a:rPr lang="fr-MA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.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5" name="ZoneTexte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1815" y="1342072"/>
                <a:ext cx="3916400" cy="529504"/>
              </a:xfrm>
              <a:prstGeom prst="rect">
                <a:avLst/>
              </a:prstGeom>
              <a:blipFill rotWithShape="1">
                <a:blip r:embed="rId6"/>
                <a:stretch>
                  <a:fillRect l="-1550" b="-555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5416860" y="2332211"/>
                <a:ext cx="5722993" cy="529504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l"/>
                <a:r>
                  <a:rPr lang="fr-MA" sz="200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la probabilité de l’événement contraire de A </a:t>
                </a:r>
                <a14:m>
                  <m:oMath xmlns:m="http://schemas.openxmlformats.org/officeDocument/2006/math">
                    <m:r>
                      <a:rPr lang="fr-MA" sz="2000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fr-MA" sz="20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MA" sz="20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num>
                      <m:den>
                        <m:r>
                          <a:rPr lang="fr-MA" sz="20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5</m:t>
                        </m:r>
                      </m:den>
                    </m:f>
                  </m:oMath>
                </a14:m>
                <a:endParaRPr lang="fr-FR" sz="200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6860" y="2332211"/>
                <a:ext cx="5722993" cy="529504"/>
              </a:xfrm>
              <a:prstGeom prst="rect">
                <a:avLst/>
              </a:prstGeom>
              <a:blipFill rotWithShape="1">
                <a:blip r:embed="rId7"/>
                <a:stretch>
                  <a:fillRect l="-1063" b="-67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ZoneTexte 2"/>
          <p:cNvSpPr txBox="1"/>
          <p:nvPr/>
        </p:nvSpPr>
        <p:spPr>
          <a:xfrm>
            <a:off x="377803" y="1406769"/>
            <a:ext cx="4668982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L’événement A : « tirer une boule verte »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617592" y="2330943"/>
            <a:ext cx="3640016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L’événement contraire de A est :  « tirer une boule rouge »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8" name="Connecteur droit avec flèche 17"/>
          <p:cNvCxnSpPr>
            <a:stCxn id="3" idx="3"/>
          </p:cNvCxnSpPr>
          <p:nvPr/>
        </p:nvCxnSpPr>
        <p:spPr>
          <a:xfrm>
            <a:off x="5046785" y="1606824"/>
            <a:ext cx="156503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>
            <a:stCxn id="6" idx="3"/>
          </p:cNvCxnSpPr>
          <p:nvPr/>
        </p:nvCxnSpPr>
        <p:spPr>
          <a:xfrm>
            <a:off x="4257608" y="2684886"/>
            <a:ext cx="106173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2626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 animBg="1"/>
      <p:bldP spid="16" grpId="0" animBg="1"/>
      <p:bldP spid="3" grpId="0" animBg="1"/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Voici la propriété: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ln w="38100">
            <a:noFill/>
          </a:ln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 la différence entre les deux histogrammes.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à coins arrondis 6"/>
          <p:cNvSpPr/>
          <p:nvPr/>
        </p:nvSpPr>
        <p:spPr>
          <a:xfrm>
            <a:off x="637309" y="2623127"/>
            <a:ext cx="11259127" cy="80356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Probabilité de l’événement contraire d’un évènement A = 1 − Probabilité de l’événement A 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785091" y="2429164"/>
            <a:ext cx="2059709" cy="35098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dirty="0">
                <a:solidFill>
                  <a:schemeClr val="tx1"/>
                </a:solidFill>
              </a:rPr>
              <a:t>Propriété</a:t>
            </a:r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6734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35491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fr-FR" dirty="0"/>
            </a:br>
            <a:r>
              <a:rPr lang="fr-FR" dirty="0"/>
              <a:t>on va rappeler l’événement contraire. compléter </a:t>
            </a:r>
            <a:br>
              <a:rPr lang="fr-FR" dirty="0"/>
            </a:b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35304" y="668339"/>
            <a:ext cx="10558061" cy="287134"/>
          </a:xfrm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 et</a:t>
            </a:r>
            <a:r>
              <a:rPr lang="fr-FR" dirty="0"/>
              <a:t>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choisit au hasard à deux élèves pour justifier oralement leurs réponses</a:t>
            </a:r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653649" y="1216265"/>
            <a:ext cx="10727579" cy="254212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5" name="ZoneTexte 4"/>
          <p:cNvSpPr txBox="1"/>
          <p:nvPr/>
        </p:nvSpPr>
        <p:spPr>
          <a:xfrm>
            <a:off x="1727200" y="1782618"/>
            <a:ext cx="8848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Si l’événement B est l’événement contraire de A alors les issues qui réalisent A …………………..………………………………………………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22382437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318293"/>
            <a:ext cx="10372033" cy="229521"/>
          </a:xfrm>
        </p:spPr>
        <p:txBody>
          <a:bodyPr/>
          <a:lstStyle/>
          <a:p>
            <a:br>
              <a:rPr lang="fr-FR" sz="1400" dirty="0"/>
            </a:br>
            <a:r>
              <a:rPr lang="fr-FR" sz="1400" dirty="0"/>
              <a:t>Rappelez vous que: les issues qui réalisent un événement ne réalisent pas son événement contraire. </a:t>
            </a:r>
            <a:br>
              <a:rPr lang="fr-FR" sz="1400" dirty="0"/>
            </a:br>
            <a:endParaRPr lang="fr-FR" sz="1400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35304" y="668339"/>
            <a:ext cx="10558061" cy="287134"/>
          </a:xfrm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  <a:p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579758" y="1406079"/>
            <a:ext cx="10727579" cy="254345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62747" y="514746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1736436" y="195128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Si l’événement B est l’événement contraire de A alors les issues </a:t>
            </a:r>
            <a:r>
              <a:rPr lang="fr-FR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qui réalisent A ne réalisent pas B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4667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fr-FR" dirty="0"/>
            </a:br>
            <a:r>
              <a:rPr lang="fr-FR" dirty="0"/>
              <a:t>on va rappeler comment on calcule la probabilité d’un événement contraire. Compléter.</a:t>
            </a:r>
            <a:br>
              <a:rPr lang="fr-FR" dirty="0"/>
            </a:b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35304" y="668339"/>
            <a:ext cx="10558061" cy="287134"/>
          </a:xfrm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 et</a:t>
            </a:r>
            <a:r>
              <a:rPr lang="fr-FR" dirty="0"/>
              <a:t>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choisit au hasard à deux élèves pour justifier oralement leurs réponses</a:t>
            </a:r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579758" y="1385543"/>
            <a:ext cx="10727579" cy="438077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3" name="ZoneTexte 12"/>
          <p:cNvSpPr txBox="1"/>
          <p:nvPr/>
        </p:nvSpPr>
        <p:spPr>
          <a:xfrm>
            <a:off x="1917469" y="2047506"/>
            <a:ext cx="68847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 un événement d’une expérience aléatoire:</a:t>
            </a:r>
          </a:p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          </a:t>
            </a:r>
          </a:p>
        </p:txBody>
      </p:sp>
      <p:sp>
        <p:nvSpPr>
          <p:cNvPr id="3" name="Rectangle 2"/>
          <p:cNvSpPr/>
          <p:nvPr/>
        </p:nvSpPr>
        <p:spPr>
          <a:xfrm>
            <a:off x="1584960" y="3816841"/>
            <a:ext cx="90525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Probabilité d’un événement contraire de A= 1-……………………………………………..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5844287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A6287-7A2E-5B01-C14C-CB3D9A0C7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545F6E-2A0C-2F6E-7750-E96C2072F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fr-FR" dirty="0"/>
            </a:br>
            <a:r>
              <a:rPr lang="fr-FR" dirty="0"/>
              <a:t>voici la bonne réponse</a:t>
            </a:r>
            <a:br>
              <a:rPr lang="fr-FR" dirty="0"/>
            </a:b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557AD6F-69B3-9761-AAFD-224E55A8571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35304" y="668339"/>
            <a:ext cx="10558061" cy="287134"/>
          </a:xfrm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FB3BEDD-E588-4850-50EE-9B22E247ECAA}"/>
              </a:ext>
            </a:extLst>
          </p:cNvPr>
          <p:cNvSpPr/>
          <p:nvPr/>
        </p:nvSpPr>
        <p:spPr>
          <a:xfrm>
            <a:off x="579758" y="1385543"/>
            <a:ext cx="10727579" cy="438077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E43CC3CC-B063-1374-4A6E-8E90B0B9EB2C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9983C37D-17F3-C22C-A464-9FC0FCAAAD3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7154CDA-1AA8-3026-FBF3-5A4A60BD83C1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F1DF1E9E-5223-E363-3DB3-FB325B516466}"/>
              </a:ext>
            </a:extLst>
          </p:cNvPr>
          <p:cNvSpPr txBox="1"/>
          <p:nvPr/>
        </p:nvSpPr>
        <p:spPr>
          <a:xfrm>
            <a:off x="1917469" y="2047506"/>
            <a:ext cx="68847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 un événement d’une expérience aléatoire:</a:t>
            </a:r>
          </a:p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         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EE7CFBF-C777-A79E-2F86-02B1E9C751EF}"/>
              </a:ext>
            </a:extLst>
          </p:cNvPr>
          <p:cNvSpPr/>
          <p:nvPr/>
        </p:nvSpPr>
        <p:spPr>
          <a:xfrm>
            <a:off x="1584960" y="3816841"/>
            <a:ext cx="90525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Probabilité d’un événement contraire de A= 1-</a:t>
            </a:r>
            <a:r>
              <a:rPr lang="fr-FR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……………………………………………..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D84F7A7-DA35-8F63-A0E8-6B828BC749FF}"/>
              </a:ext>
            </a:extLst>
          </p:cNvPr>
          <p:cNvSpPr txBox="1"/>
          <p:nvPr/>
        </p:nvSpPr>
        <p:spPr>
          <a:xfrm>
            <a:off x="5943547" y="3816841"/>
            <a:ext cx="60992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Probabilité de l’événement A 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277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/>
      <p:bldP spid="3" grpId="0"/>
      <p:bldP spid="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5604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8" y="334005"/>
            <a:ext cx="10277091" cy="267549"/>
          </a:xfrm>
        </p:spPr>
        <p:txBody>
          <a:bodyPr/>
          <a:lstStyle/>
          <a:p>
            <a:r>
              <a:rPr lang="fr-FR" dirty="0"/>
              <a:t>Voici un exemple pour vous montrer comment on calcule la probabilité d’un événement  contraire. 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 les conditions.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Rectangle 26"/>
          <p:cNvSpPr/>
          <p:nvPr/>
        </p:nvSpPr>
        <p:spPr>
          <a:xfrm>
            <a:off x="454088" y="1127136"/>
            <a:ext cx="10861612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r-FR" dirty="0"/>
              <a:t>On lance un dé non truqué dont les faces sont numérotées de 1 à 6 et on note le numéro qui apparait sur sa face supérieure</a:t>
            </a:r>
            <a:r>
              <a:rPr lang="fr-FR" b="1" dirty="0"/>
              <a:t>.</a:t>
            </a:r>
            <a:endParaRPr lang="fr-FR" dirty="0"/>
          </a:p>
          <a:p>
            <a:r>
              <a:rPr lang="fr-FR" dirty="0"/>
              <a:t>Calculer la probabilité de l’événement contraire de l’événement C : "obtenir un nombre multiple de 3". </a:t>
            </a:r>
            <a:r>
              <a:rPr lang="fr-FR" b="1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454088" y="3041425"/>
            <a:ext cx="103221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1) Je détermine le nombre total des issues de l’expérience aléatoire : 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723809" y="2455221"/>
            <a:ext cx="105918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Pour y répondre je suis les étapes suivantes: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82995" y="3433163"/>
            <a:ext cx="100643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- </a:t>
            </a:r>
            <a:r>
              <a:rPr lang="fr-FR" dirty="0">
                <a:solidFill>
                  <a:schemeClr val="accent4"/>
                </a:solidFill>
              </a:rPr>
              <a:t>Les issues de cette expérience aléatoire sont : </a:t>
            </a:r>
            <a:r>
              <a:rPr lang="fr-FR" b="1" dirty="0">
                <a:solidFill>
                  <a:schemeClr val="accent4"/>
                </a:solidFill>
              </a:rPr>
              <a:t>1 ; 2 ; 3 ; 4 ; 5 ; 6 </a:t>
            </a:r>
            <a:endParaRPr lang="fr-FR" dirty="0">
              <a:solidFill>
                <a:schemeClr val="accent4"/>
              </a:solidFill>
            </a:endParaRPr>
          </a:p>
          <a:p>
            <a:r>
              <a:rPr lang="fr-FR" b="1" dirty="0">
                <a:solidFill>
                  <a:schemeClr val="accent4"/>
                </a:solidFill>
              </a:rPr>
              <a:t>Donc : le nombre total des issues est : 6 </a:t>
            </a:r>
            <a:endParaRPr lang="fr-FR" dirty="0">
              <a:solidFill>
                <a:schemeClr val="accent4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82995" y="4316886"/>
            <a:ext cx="101932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2) Je détermine le nombre des issues qui réalisent l’événement C : </a:t>
            </a:r>
          </a:p>
        </p:txBody>
      </p:sp>
      <p:sp>
        <p:nvSpPr>
          <p:cNvPr id="9" name="Rectangle 8"/>
          <p:cNvSpPr/>
          <p:nvPr/>
        </p:nvSpPr>
        <p:spPr>
          <a:xfrm>
            <a:off x="559832" y="4947480"/>
            <a:ext cx="113313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accent4"/>
                </a:solidFill>
              </a:rPr>
              <a:t>- L’événement C est : "obtenir un nombre multiple de 3" </a:t>
            </a:r>
          </a:p>
          <a:p>
            <a:pPr marL="285750" indent="-285750">
              <a:buFontTx/>
              <a:buChar char="-"/>
            </a:pPr>
            <a:r>
              <a:rPr lang="fr-FR" dirty="0">
                <a:solidFill>
                  <a:schemeClr val="accent4"/>
                </a:solidFill>
              </a:rPr>
              <a:t>Les issues de l’événement C sont : </a:t>
            </a:r>
            <a:r>
              <a:rPr lang="fr-FR" b="1" dirty="0">
                <a:solidFill>
                  <a:schemeClr val="accent4"/>
                </a:solidFill>
              </a:rPr>
              <a:t>3 ; 6,</a:t>
            </a:r>
          </a:p>
          <a:p>
            <a:pPr marL="285750" indent="-285750">
              <a:buFontTx/>
              <a:buChar char="-"/>
            </a:pPr>
            <a:r>
              <a:rPr lang="fr-FR" b="1" dirty="0">
                <a:solidFill>
                  <a:schemeClr val="accent4"/>
                </a:solidFill>
              </a:rPr>
              <a:t> donc le nombre des issues l’événement C est 2 issues. </a:t>
            </a:r>
            <a:endParaRPr lang="fr-FR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307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/>
              <a:t>Voici d’autres exemples.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29862" y="607336"/>
            <a:ext cx="10277475" cy="268287"/>
          </a:xfrm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explique.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594946" y="1235250"/>
            <a:ext cx="80303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3) Je calcule la probabilité de l’événement C 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94946" y="1758270"/>
                <a:ext cx="9812215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fr-FR" dirty="0">
                    <a:solidFill>
                      <a:schemeClr val="accent4"/>
                    </a:solidFill>
                  </a:rPr>
                  <a:t>- Le dé est non truqué, donc tous les issues sont </a:t>
                </a:r>
                <a:r>
                  <a:rPr lang="fr-FR" b="1" dirty="0">
                    <a:solidFill>
                      <a:schemeClr val="accent4"/>
                    </a:solidFill>
                  </a:rPr>
                  <a:t>équiprobables. </a:t>
                </a:r>
                <a:endParaRPr lang="fr-FR" dirty="0">
                  <a:solidFill>
                    <a:schemeClr val="accent4"/>
                  </a:solidFill>
                </a:endParaRPr>
              </a:p>
              <a:p>
                <a:r>
                  <a:rPr lang="fr-FR" dirty="0">
                    <a:solidFill>
                      <a:schemeClr val="accent4"/>
                    </a:solidFill>
                  </a:rPr>
                  <a:t>- </a:t>
                </a:r>
                <a:r>
                  <a:rPr lang="fr-FR" b="1" dirty="0">
                    <a:solidFill>
                      <a:schemeClr val="accent4"/>
                    </a:solidFill>
                  </a:rPr>
                  <a:t>La probabilité de l’événement C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b="1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MA" b="1" i="1" smtClean="0">
                            <a:solidFill>
                              <a:schemeClr val="accent4"/>
                            </a:solidFill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fr-MA" b="1" i="1" smtClean="0">
                            <a:solidFill>
                              <a:schemeClr val="accent4"/>
                            </a:solidFill>
                            <a:latin typeface="Cambria Math"/>
                          </a:rPr>
                          <m:t>𝟔</m:t>
                        </m:r>
                      </m:den>
                    </m:f>
                    <m:r>
                      <a:rPr lang="fr-MA" b="1" i="1" smtClean="0">
                        <a:solidFill>
                          <a:schemeClr val="accent4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fr-MA" b="1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MA" b="1" i="1" smtClean="0">
                            <a:solidFill>
                              <a:schemeClr val="accent4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fr-MA" b="1" i="1" smtClean="0">
                            <a:solidFill>
                              <a:schemeClr val="accent4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endParaRPr lang="fr-FR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946" y="1758270"/>
                <a:ext cx="9812215" cy="769441"/>
              </a:xfrm>
              <a:prstGeom prst="rect">
                <a:avLst/>
              </a:prstGeom>
              <a:blipFill rotWithShape="1">
                <a:blip r:embed="rId3"/>
                <a:stretch>
                  <a:fillRect l="-559" t="-3937" b="-551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501160" y="2853035"/>
            <a:ext cx="105771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4) Je calcule la probabilité de l’événement contraire de l’événement C 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718036" y="4369531"/>
                <a:ext cx="8845061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fr-FR" b="1" dirty="0">
                    <a:solidFill>
                      <a:schemeClr val="accent4"/>
                    </a:solidFill>
                  </a:rPr>
                  <a:t>La probabilité de l’événement contraire de C </a:t>
                </a:r>
              </a:p>
              <a:p>
                <a:r>
                  <a:rPr lang="fr-FR" b="1" dirty="0">
                    <a:solidFill>
                      <a:schemeClr val="accent4"/>
                    </a:solidFill>
                  </a:rPr>
                  <a:t>                     = 1 − probabilité de C = 1 -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b="1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MA" b="1" i="1" smtClean="0">
                            <a:solidFill>
                              <a:schemeClr val="accent4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fr-MA" b="1" i="1" smtClean="0">
                            <a:solidFill>
                              <a:schemeClr val="accent4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  <m:r>
                      <a:rPr lang="fr-MA" b="1" i="1" smtClean="0">
                        <a:solidFill>
                          <a:schemeClr val="accent4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fr-MA" b="1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MA" b="1" i="1" smtClean="0">
                            <a:solidFill>
                              <a:schemeClr val="accent4"/>
                            </a:solidFill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fr-MA" b="1" i="1" smtClean="0">
                            <a:solidFill>
                              <a:schemeClr val="accent4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fr-FR" b="1" dirty="0">
                    <a:solidFill>
                      <a:schemeClr val="accent4"/>
                    </a:solidFill>
                  </a:rPr>
                  <a:t>  </a:t>
                </a:r>
                <a:endParaRPr lang="fr-FR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036" y="4369531"/>
                <a:ext cx="8845061" cy="769441"/>
              </a:xfrm>
              <a:prstGeom prst="rect">
                <a:avLst/>
              </a:prstGeom>
              <a:blipFill rotWithShape="1">
                <a:blip r:embed="rId4"/>
                <a:stretch>
                  <a:fillRect l="-620" t="-3968" b="-634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ZoneTexte 8"/>
          <p:cNvSpPr txBox="1"/>
          <p:nvPr/>
        </p:nvSpPr>
        <p:spPr>
          <a:xfrm>
            <a:off x="501160" y="3741186"/>
            <a:ext cx="33059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J’applique la propriété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43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011040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/>
              <a:t>On va commencer par la 1</a:t>
            </a:r>
            <a:r>
              <a:rPr lang="fr-MA" baseline="30000" dirty="0"/>
              <a:t>ère</a:t>
            </a:r>
            <a:r>
              <a:rPr lang="fr-MA" dirty="0"/>
              <a:t> étape: compléter.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35304" y="668339"/>
            <a:ext cx="10558061" cy="287134"/>
          </a:xfrm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 et</a:t>
            </a:r>
            <a:r>
              <a:rPr lang="fr-FR" dirty="0"/>
              <a:t>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choisit au hasard à deux élèves pour justifier oralement leurs réponses</a:t>
            </a:r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579758" y="1385543"/>
            <a:ext cx="10727579" cy="417474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ZoneTexte 2"/>
          <p:cNvSpPr txBox="1"/>
          <p:nvPr/>
        </p:nvSpPr>
        <p:spPr>
          <a:xfrm>
            <a:off x="1158117" y="1764504"/>
            <a:ext cx="89644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4249" y="4247888"/>
            <a:ext cx="1303133" cy="1470787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1000663" y="1673525"/>
            <a:ext cx="9602859" cy="14773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On tire au hasard, sans regarder, une boule dans un sac contenant : 3 boules rouges, 2 boules bleues et 1 boule verte, toutes indiscernables au toucher, on note la couleur obtenue. On considère l’événement B : «</a:t>
            </a:r>
            <a:r>
              <a:rPr lang="fr-FR" b="1" dirty="0"/>
              <a:t>tirer une boule rouge».</a:t>
            </a:r>
            <a:endParaRPr lang="fr-FR" dirty="0"/>
          </a:p>
          <a:p>
            <a:r>
              <a:rPr lang="fr-FR" dirty="0"/>
              <a:t> </a:t>
            </a:r>
            <a:r>
              <a:rPr lang="fr-FR" b="1" dirty="0"/>
              <a:t>calculer la probabilité de l’événement  contraire de B.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407931" y="3628070"/>
            <a:ext cx="71254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Le nombre des issues de l’expérience aléatoire est:………..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72343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56454-1B75-D4FA-4200-0D5AC2EF1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666108-1734-7F75-220F-889054387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318293"/>
            <a:ext cx="10372033" cy="392907"/>
          </a:xfrm>
        </p:spPr>
        <p:txBody>
          <a:bodyPr/>
          <a:lstStyle/>
          <a:p>
            <a:r>
              <a:rPr lang="fr-FR" dirty="0"/>
              <a:t> rappelez nombre des issues d’une expérience aléatoire est le nombre de toutes les possibilités.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738EF9-4F4D-BC18-8539-18E1DCCC232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97146" y="744122"/>
            <a:ext cx="10372459" cy="299327"/>
          </a:xfrm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  <a:p>
            <a:r>
              <a:rPr lang="fr-FR" dirty="0"/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7C2704-0F06-9DB9-32FC-693A68DFFF91}"/>
              </a:ext>
            </a:extLst>
          </p:cNvPr>
          <p:cNvSpPr/>
          <p:nvPr/>
        </p:nvSpPr>
        <p:spPr>
          <a:xfrm>
            <a:off x="642026" y="1385455"/>
            <a:ext cx="10727579" cy="423025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ZoneTexte 8"/>
          <p:cNvSpPr txBox="1"/>
          <p:nvPr/>
        </p:nvSpPr>
        <p:spPr>
          <a:xfrm>
            <a:off x="739810" y="3605623"/>
            <a:ext cx="85188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Le nombre des issues est : 6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1000663" y="1673525"/>
            <a:ext cx="9884213" cy="14773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On tire au hasard, sans regarder, une boule dans un sac contenant : </a:t>
            </a:r>
          </a:p>
          <a:p>
            <a:r>
              <a:rPr lang="fr-FR" dirty="0"/>
              <a:t>3 boules rouges, 2 boules bleues et 1 boule vert, toutes indiscernables au toucher, on note la couleur obtenue. On considère l’événement B : «</a:t>
            </a:r>
            <a:r>
              <a:rPr lang="fr-FR" b="1" dirty="0"/>
              <a:t>tirer une boule rouge».</a:t>
            </a:r>
            <a:endParaRPr lang="fr-FR" dirty="0"/>
          </a:p>
          <a:p>
            <a:r>
              <a:rPr lang="fr-FR" b="1" dirty="0"/>
              <a:t> On calculer la probabilité l’événement B: «tirer une boule rouge». 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4520" y="3270340"/>
            <a:ext cx="1303133" cy="1470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84608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/>
              <a:t>On va rappeler la 2</a:t>
            </a:r>
            <a:r>
              <a:rPr lang="fr-MA" baseline="30000" dirty="0"/>
              <a:t>ème</a:t>
            </a:r>
            <a:r>
              <a:rPr lang="fr-MA" dirty="0"/>
              <a:t> étape. compléter.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35304" y="668339"/>
            <a:ext cx="10558061" cy="287134"/>
          </a:xfrm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 et</a:t>
            </a:r>
            <a:r>
              <a:rPr lang="fr-FR" dirty="0"/>
              <a:t>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choisit au hasard à deux élèves pour justifier oralement leurs réponses</a:t>
            </a:r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579758" y="1099039"/>
            <a:ext cx="10727579" cy="446125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5" name="ZoneTexte 14"/>
          <p:cNvSpPr txBox="1"/>
          <p:nvPr/>
        </p:nvSpPr>
        <p:spPr>
          <a:xfrm>
            <a:off x="633673" y="1148973"/>
            <a:ext cx="10241293" cy="14773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On tire au hasard, sans regarder, une boule dans un sac contenant : </a:t>
            </a:r>
          </a:p>
          <a:p>
            <a:r>
              <a:rPr lang="fr-FR" dirty="0"/>
              <a:t>3 boules rouges, 2 boules bleues et 1 boule vert, toutes indiscernables au toucher, on note la couleur obtenue. On considère l’événement B : «</a:t>
            </a:r>
            <a:r>
              <a:rPr lang="fr-FR" b="1" dirty="0"/>
              <a:t>tirer une boule rouge».</a:t>
            </a:r>
            <a:endParaRPr lang="fr-FR" dirty="0"/>
          </a:p>
          <a:p>
            <a:r>
              <a:rPr lang="fr-FR" dirty="0"/>
              <a:t> </a:t>
            </a:r>
            <a:r>
              <a:rPr lang="fr-FR" b="1" dirty="0"/>
              <a:t>calculer la probabilité l’événement contraire de B :</a:t>
            </a: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0433" y="3470395"/>
            <a:ext cx="1303133" cy="1470787"/>
          </a:xfrm>
          <a:prstGeom prst="rect">
            <a:avLst/>
          </a:prstGeom>
        </p:spPr>
      </p:pic>
      <p:sp>
        <p:nvSpPr>
          <p:cNvPr id="19" name="ZoneTexte 18"/>
          <p:cNvSpPr txBox="1"/>
          <p:nvPr/>
        </p:nvSpPr>
        <p:spPr>
          <a:xfrm>
            <a:off x="1240971" y="3270340"/>
            <a:ext cx="85188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Le nombre des issues est : 6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1240971" y="3907766"/>
            <a:ext cx="67557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2) Les issues qui réalisent l’événement B sont: ………………………..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474620" y="4836410"/>
            <a:ext cx="30537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Leur nombre est: ……..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6974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Rappelez vous que: les issues qui réalisent un événement sont les issues qui vérifient la condition de l’événement.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35304" y="668339"/>
            <a:ext cx="10558061" cy="287134"/>
          </a:xfrm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explique.</a:t>
            </a:r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579758" y="1134208"/>
            <a:ext cx="10727579" cy="455746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8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ZoneTexte 10"/>
          <p:cNvSpPr txBox="1"/>
          <p:nvPr/>
        </p:nvSpPr>
        <p:spPr>
          <a:xfrm>
            <a:off x="1000662" y="1409755"/>
            <a:ext cx="9884213" cy="14773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On tire au hasard, sans regarder, une boule dans un sac contenant : </a:t>
            </a:r>
          </a:p>
          <a:p>
            <a:r>
              <a:rPr lang="fr-FR" dirty="0"/>
              <a:t>3 boules rouges, 2 boules bleues et 1 boule vert, toutes indiscernables au toucher, on note la couleur obtenue. On considère l’événement B : «</a:t>
            </a:r>
            <a:r>
              <a:rPr lang="fr-FR" b="1" dirty="0"/>
              <a:t>tirer une boule rouge».</a:t>
            </a:r>
          </a:p>
          <a:p>
            <a:r>
              <a:rPr lang="fr-FR" b="1" dirty="0"/>
              <a:t> calculer la probabilité de l’événement contraire B.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1144256" y="3670052"/>
            <a:ext cx="85188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1. Le nombre des issues est : 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1240971" y="4215497"/>
                <a:ext cx="908484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M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2) Les issues qui réalisent l’événement B sont</a:t>
                </a:r>
                <a:r>
                  <a:rPr lang="fr-MA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:  les trois boules rouges: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MA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fr-MA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𝑅</m:t>
                        </m:r>
                      </m:e>
                      <m:sub>
                        <m:r>
                          <a:rPr lang="fr-MA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1</m:t>
                        </m:r>
                      </m:sub>
                    </m:sSub>
                    <m:r>
                      <a:rPr lang="fr-MA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;</m:t>
                    </m:r>
                    <m:sSub>
                      <m:sSubPr>
                        <m:ctrlPr>
                          <a:rPr lang="fr-MA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fr-MA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𝑅</m:t>
                        </m:r>
                      </m:e>
                      <m:sub>
                        <m:r>
                          <a:rPr lang="fr-MA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b>
                    </m:sSub>
                    <m:r>
                      <a:rPr lang="fr-MA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MA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𝑒𝑡</m:t>
                    </m:r>
                    <m:r>
                      <a:rPr lang="fr-MA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sSub>
                      <m:sSubPr>
                        <m:ctrlPr>
                          <a:rPr lang="fr-MA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fr-MA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𝑅</m:t>
                        </m:r>
                      </m:e>
                      <m:sub>
                        <m:r>
                          <a:rPr lang="fr-MA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fr-M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. </a:t>
                </a:r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0971" y="4215497"/>
                <a:ext cx="9084848" cy="400110"/>
              </a:xfrm>
              <a:prstGeom prst="rect">
                <a:avLst/>
              </a:prstGeom>
              <a:blipFill rotWithShape="1">
                <a:blip r:embed="rId3"/>
                <a:stretch>
                  <a:fillRect l="-738" t="-7692" b="-276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ZoneTexte 18"/>
          <p:cNvSpPr txBox="1"/>
          <p:nvPr/>
        </p:nvSpPr>
        <p:spPr>
          <a:xfrm>
            <a:off x="3571336" y="4760253"/>
            <a:ext cx="30537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Leur nombre est: 3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Imag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4204" y="3478772"/>
            <a:ext cx="1303133" cy="1470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32404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/>
              <a:t>On va rappeler comment calculer la probabilité d’un événement. compléter.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35304" y="668339"/>
            <a:ext cx="10558061" cy="287134"/>
          </a:xfrm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 et</a:t>
            </a:r>
            <a:r>
              <a:rPr lang="fr-FR" dirty="0"/>
              <a:t>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</a:rPr>
              <a:t>choisit au hasard à deux élèves pour justifier oralement leurs réponses</a:t>
            </a:r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579758" y="1385543"/>
            <a:ext cx="10727579" cy="417474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3" name="Imag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0433" y="1830004"/>
            <a:ext cx="1303133" cy="1470787"/>
          </a:xfrm>
          <a:prstGeom prst="rect">
            <a:avLst/>
          </a:prstGeom>
        </p:spPr>
      </p:pic>
      <p:sp>
        <p:nvSpPr>
          <p:cNvPr id="15" name="ZoneTexte 14"/>
          <p:cNvSpPr txBox="1"/>
          <p:nvPr/>
        </p:nvSpPr>
        <p:spPr>
          <a:xfrm>
            <a:off x="646981" y="1466491"/>
            <a:ext cx="8350370" cy="14773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On tire au hasard, sans regarder, une boule dans un sac contenant : </a:t>
            </a:r>
          </a:p>
          <a:p>
            <a:r>
              <a:rPr lang="fr-FR" dirty="0"/>
              <a:t>3 boules rouges, 2 boules bleues et 1 boule vert, toutes indiscernables au toucher, on note la couleur obtenue. On </a:t>
            </a:r>
            <a:r>
              <a:rPr lang="fr-FR" b="1" dirty="0"/>
              <a:t>considère l’événement B: «tirer une boule rouge». 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749265" y="2940687"/>
            <a:ext cx="85188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1. Le nombre total des issues de l’expérience aléatoire est : 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715585" y="3453400"/>
                <a:ext cx="908484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M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2) Les issues qui réalisent l’événement B sont</a:t>
                </a:r>
                <a:r>
                  <a:rPr lang="fr-MA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:  les trois boules rouges: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MA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fr-MA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𝑅</m:t>
                        </m:r>
                      </m:e>
                      <m:sub>
                        <m:r>
                          <a:rPr lang="fr-MA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1</m:t>
                        </m:r>
                      </m:sub>
                    </m:sSub>
                    <m:r>
                      <a:rPr lang="fr-MA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;</m:t>
                    </m:r>
                    <m:sSub>
                      <m:sSubPr>
                        <m:ctrlPr>
                          <a:rPr lang="fr-MA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fr-MA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𝑅</m:t>
                        </m:r>
                      </m:e>
                      <m:sub>
                        <m:r>
                          <a:rPr lang="fr-MA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b>
                    </m:sSub>
                    <m:r>
                      <a:rPr lang="fr-MA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MA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𝑒𝑡</m:t>
                    </m:r>
                    <m:r>
                      <a:rPr lang="fr-MA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sSub>
                      <m:sSubPr>
                        <m:ctrlPr>
                          <a:rPr lang="fr-MA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fr-MA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𝑅</m:t>
                        </m:r>
                      </m:e>
                      <m:sub>
                        <m:r>
                          <a:rPr lang="fr-MA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fr-M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  <a:p>
                <a:pPr algn="l"/>
                <a:r>
                  <a:rPr lang="fr-M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  leur nombre est: </a:t>
                </a:r>
                <a:r>
                  <a:rPr lang="fr-MA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3 </a:t>
                </a:r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585" y="3453400"/>
                <a:ext cx="9084848" cy="707886"/>
              </a:xfrm>
              <a:prstGeom prst="rect">
                <a:avLst/>
              </a:prstGeom>
              <a:blipFill>
                <a:blip r:embed="rId4"/>
                <a:stretch>
                  <a:fillRect l="-671" t="-5172" b="-1465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ZoneTexte 2"/>
          <p:cNvSpPr txBox="1"/>
          <p:nvPr/>
        </p:nvSpPr>
        <p:spPr>
          <a:xfrm>
            <a:off x="749265" y="4273889"/>
            <a:ext cx="100235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3) Les boules sont indiscernables au toucher donc: les issues ont toutes la……………………………..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/>
              <p:cNvSpPr txBox="1"/>
              <p:nvPr/>
            </p:nvSpPr>
            <p:spPr>
              <a:xfrm>
                <a:off x="1581150" y="4876800"/>
                <a:ext cx="7416201" cy="464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M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La probabilité de l’événement B=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MA" sz="200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MA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…….</m:t>
                        </m:r>
                      </m:num>
                      <m:den>
                        <m:r>
                          <a:rPr lang="fr-MA" sz="20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…….</m:t>
                        </m:r>
                      </m:den>
                    </m:f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ZoneText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1150" y="4876800"/>
                <a:ext cx="7416201" cy="464999"/>
              </a:xfrm>
              <a:prstGeom prst="rect">
                <a:avLst/>
              </a:prstGeom>
              <a:blipFill>
                <a:blip r:embed="rId5"/>
                <a:stretch>
                  <a:fillRect l="-822" t="-5263" b="-1052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991785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272428"/>
            <a:ext cx="10372033" cy="267549"/>
          </a:xfrm>
        </p:spPr>
        <p:txBody>
          <a:bodyPr/>
          <a:lstStyle/>
          <a:p>
            <a:r>
              <a:rPr lang="fr-MA" dirty="0"/>
              <a:t>On va rappeler la 3</a:t>
            </a:r>
            <a:r>
              <a:rPr lang="fr-MA" baseline="30000" dirty="0"/>
              <a:t>ème</a:t>
            </a:r>
            <a:r>
              <a:rPr lang="fr-MA" dirty="0"/>
              <a:t> étape; calculer la probabilité de B. compléter.</a:t>
            </a:r>
            <a:r>
              <a:rPr lang="fr-FR" dirty="0"/>
              <a:t>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35304" y="668339"/>
            <a:ext cx="10558061" cy="287134"/>
          </a:xfrm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</a:t>
            </a:r>
            <a:r>
              <a:rPr lang="fr-FR" dirty="0"/>
              <a:t>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579758" y="1385543"/>
            <a:ext cx="10727579" cy="471998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8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ZoneTexte 10"/>
          <p:cNvSpPr txBox="1"/>
          <p:nvPr/>
        </p:nvSpPr>
        <p:spPr>
          <a:xfrm>
            <a:off x="912740" y="1497679"/>
            <a:ext cx="10111433" cy="14773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On tire au hasard, sans regarder, une boule dans un sac contenant : </a:t>
            </a:r>
          </a:p>
          <a:p>
            <a:r>
              <a:rPr lang="fr-FR" dirty="0"/>
              <a:t>3 boules rouges, 2 boules bleues et 1 boule vert, toutes indiscernables au toucher, on note la couleur obtenue. On considère l’événement B: «tirer une boule rouge».</a:t>
            </a:r>
          </a:p>
          <a:p>
            <a:r>
              <a:rPr lang="fr-FR" dirty="0"/>
              <a:t> 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1000664" y="3159247"/>
            <a:ext cx="85188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1. Le nombre des issues est : 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791308" y="3787673"/>
                <a:ext cx="9398977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M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2) Les issues qui réalisent l’événement B sont</a:t>
                </a:r>
                <a:r>
                  <a:rPr lang="fr-MA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:  les trois boules rouges: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MA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fr-MA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𝑅</m:t>
                        </m:r>
                      </m:e>
                      <m:sub>
                        <m:r>
                          <a:rPr lang="fr-MA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1</m:t>
                        </m:r>
                      </m:sub>
                    </m:sSub>
                    <m:r>
                      <a:rPr lang="fr-MA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;</m:t>
                    </m:r>
                    <m:sSub>
                      <m:sSubPr>
                        <m:ctrlPr>
                          <a:rPr lang="fr-MA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fr-MA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𝑅</m:t>
                        </m:r>
                      </m:e>
                      <m:sub>
                        <m:r>
                          <a:rPr lang="fr-MA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b>
                    </m:sSub>
                    <m:r>
                      <a:rPr lang="fr-MA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MA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𝑒𝑡</m:t>
                    </m:r>
                    <m:r>
                      <a:rPr lang="fr-MA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sSub>
                      <m:sSubPr>
                        <m:ctrlPr>
                          <a:rPr lang="fr-MA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fr-MA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𝑅</m:t>
                        </m:r>
                      </m:e>
                      <m:sub>
                        <m:r>
                          <a:rPr lang="fr-MA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fr-M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  <a:p>
                <a:r>
                  <a:rPr lang="fr-M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   Leur nombre est: </a:t>
                </a:r>
                <a:r>
                  <a:rPr lang="fr-MA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3</a:t>
                </a:r>
                <a:r>
                  <a:rPr lang="fr-M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308" y="3787673"/>
                <a:ext cx="9398977" cy="707886"/>
              </a:xfrm>
              <a:prstGeom prst="rect">
                <a:avLst/>
              </a:prstGeom>
              <a:blipFill rotWithShape="1">
                <a:blip r:embed="rId3"/>
                <a:stretch>
                  <a:fillRect l="-713" t="-4310" b="-1465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ZoneTexte 13"/>
          <p:cNvSpPr txBox="1"/>
          <p:nvPr/>
        </p:nvSpPr>
        <p:spPr>
          <a:xfrm>
            <a:off x="1000664" y="4689500"/>
            <a:ext cx="100235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3) Les boules sont indiscernables au toucher donc: les issues sont </a:t>
            </a:r>
            <a:r>
              <a:rPr lang="fr-M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équiprobables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2103312" y="5167545"/>
                <a:ext cx="7416201" cy="5295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M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La probabilité de l’événement B=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MA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MA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3.</m:t>
                        </m:r>
                      </m:num>
                      <m:den>
                        <m:r>
                          <a:rPr lang="fr-MA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6</m:t>
                        </m:r>
                      </m:den>
                    </m:f>
                    <m:r>
                      <a:rPr lang="fr-MA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fr-MA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MA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lang="fr-MA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3312" y="5167545"/>
                <a:ext cx="7416201" cy="529504"/>
              </a:xfrm>
              <a:prstGeom prst="rect">
                <a:avLst/>
              </a:prstGeom>
              <a:blipFill rotWithShape="1">
                <a:blip r:embed="rId4"/>
                <a:stretch>
                  <a:fillRect l="-822" b="-804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Imag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21041" y="3887404"/>
            <a:ext cx="1303133" cy="1470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96562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272428"/>
            <a:ext cx="10372033" cy="267549"/>
          </a:xfrm>
        </p:spPr>
        <p:txBody>
          <a:bodyPr/>
          <a:lstStyle/>
          <a:p>
            <a:r>
              <a:rPr lang="fr-FR" dirty="0"/>
              <a:t>Rappelez la 4</a:t>
            </a:r>
            <a:r>
              <a:rPr lang="fr-FR" baseline="30000" dirty="0"/>
              <a:t>ème</a:t>
            </a:r>
            <a:r>
              <a:rPr lang="fr-FR" dirty="0"/>
              <a:t> étape: appliquer la </a:t>
            </a:r>
            <a:r>
              <a:rPr lang="fr-FR" dirty="0" err="1"/>
              <a:t>propriéte</a:t>
            </a:r>
            <a:r>
              <a:rPr lang="fr-FR" dirty="0"/>
              <a:t>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35304" y="668339"/>
            <a:ext cx="10558061" cy="287134"/>
          </a:xfrm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</a:t>
            </a:r>
            <a:r>
              <a:rPr lang="fr-FR" dirty="0"/>
              <a:t>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579758" y="1385543"/>
            <a:ext cx="10727579" cy="471998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8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ZoneTexte 10"/>
          <p:cNvSpPr txBox="1"/>
          <p:nvPr/>
        </p:nvSpPr>
        <p:spPr>
          <a:xfrm>
            <a:off x="1000664" y="1673525"/>
            <a:ext cx="8350370" cy="17543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On tire au hasard, sans regarder, une boule dans un sac contenant : </a:t>
            </a:r>
          </a:p>
          <a:p>
            <a:r>
              <a:rPr lang="fr-FR" dirty="0"/>
              <a:t>3 boules rouges, 2 boules bleues et 1 boule vert, toutes indiscernables au toucher, on note la couleur obtenue. On </a:t>
            </a:r>
            <a:r>
              <a:rPr lang="fr-FR" b="1" dirty="0"/>
              <a:t>considère l’événement contraire B: «tirer une boule rouge».</a:t>
            </a:r>
          </a:p>
          <a:p>
            <a:r>
              <a:rPr lang="fr-FR" b="1" dirty="0"/>
              <a:t> 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1000664" y="3951422"/>
            <a:ext cx="10013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Calculer la probabilité de l’événement contraire de B   « tirer une boule qui n’est pas rouge »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0433" y="1830004"/>
            <a:ext cx="1303133" cy="1470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216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3010420" y="1762095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r>
              <a:rPr lang="fr-FR" sz="2000" b="1" dirty="0"/>
              <a:t>Calculer la probabilité d’un événement contraire</a:t>
            </a:r>
            <a:endParaRPr lang="fr-FR" sz="2000" b="1" dirty="0">
              <a:sym typeface="Arial"/>
            </a:endParaRP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1342224" y="5659257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1321651" y="473024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/>
            <a:r>
              <a:rPr lang="fr-MA" sz="2000" dirty="0">
                <a:sym typeface="Arial"/>
              </a:rPr>
              <a:t>C11</a:t>
            </a:r>
            <a:endParaRPr lang="fr-FR" sz="2000" dirty="0"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320452" y="3760538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/>
            <a:r>
              <a:rPr lang="fr-FR" sz="2000" dirty="0">
                <a:sym typeface="Arial"/>
              </a:rPr>
              <a:t>C10</a:t>
            </a: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/>
          <p:nvPr/>
        </p:nvSpPr>
        <p:spPr>
          <a:xfrm>
            <a:off x="1342224" y="2774957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/>
            <a:endParaRPr lang="fr-FR" sz="2000" dirty="0"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357806" y="1850835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2836763" y="5659257"/>
            <a:ext cx="8111946" cy="82022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/>
            <a:r>
              <a:rPr lang="fr-MA" sz="2000" dirty="0">
                <a:sym typeface="Arial"/>
              </a:rPr>
              <a:t>Consolidation 12</a:t>
            </a:r>
            <a:endParaRPr lang="fr-FR" sz="2000" dirty="0">
              <a:sym typeface="Arial"/>
            </a:endParaRP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3044079" y="3641491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/>
            <a:r>
              <a:rPr lang="fr-MA" sz="2000" dirty="0">
                <a:sym typeface="Arial"/>
              </a:rPr>
              <a:t>Consolidation 10</a:t>
            </a:r>
            <a:endParaRPr lang="fr-FR" sz="2000" dirty="0">
              <a:sym typeface="Arial"/>
            </a:endParaRP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/>
          <p:nvPr/>
        </p:nvSpPr>
        <p:spPr>
          <a:xfrm>
            <a:off x="3045279" y="2727982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/>
            <a:r>
              <a:rPr lang="fr-FR" sz="2000" dirty="0"/>
              <a:t>Résoudre un problème en utilisant les graphes, les tableaux ou/et les paramètres d’un série statistique </a:t>
            </a:r>
            <a:endParaRPr lang="fr-FR" sz="2000" dirty="0">
              <a:sym typeface="Arial"/>
            </a:endParaRP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3007524" y="4634733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/>
            <a:r>
              <a:rPr lang="fr-MA" sz="2000" dirty="0">
                <a:sym typeface="Arial"/>
              </a:rPr>
              <a:t>Consolidation 11</a:t>
            </a:r>
            <a:endParaRPr lang="fr-FR" sz="2000" dirty="0"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/>
          <p:nvPr/>
        </p:nvSpPr>
        <p:spPr>
          <a:xfrm>
            <a:off x="1181554" y="1080983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/>
              <a:t>                         </a:t>
            </a:r>
            <a:r>
              <a:rPr lang="fr-FR" sz="2800" b="1" dirty="0"/>
              <a:t>Statistiques et probabilités</a:t>
            </a:r>
            <a:endParaRPr lang="fr-FR" sz="2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 txBox="1">
            <a:spLocks/>
          </p:cNvSpPr>
          <p:nvPr/>
        </p:nvSpPr>
        <p:spPr>
          <a:xfrm>
            <a:off x="627509" y="1124515"/>
            <a:ext cx="10321200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         </a:t>
            </a:r>
            <a:r>
              <a:rPr lang="en-US" dirty="0" err="1"/>
              <a:t>Leçon</a:t>
            </a:r>
            <a:r>
              <a:rPr lang="en-US" dirty="0"/>
              <a:t> 12:</a:t>
            </a:r>
            <a:endParaRPr lang="fr-FR" dirty="0"/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 txBox="1">
            <a:spLocks/>
          </p:cNvSpPr>
          <p:nvPr/>
        </p:nvSpPr>
        <p:spPr>
          <a:xfrm>
            <a:off x="1357806" y="1725150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dirty="0">
                <a:solidFill>
                  <a:schemeClr val="bg1">
                    <a:lumMod val="50000"/>
                  </a:schemeClr>
                </a:solidFill>
                <a:sym typeface="Arial"/>
              </a:rPr>
              <a:t>Tâche 10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356657" y="5659257"/>
            <a:ext cx="1227600" cy="7344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>
            <a:defPPr>
              <a:defRPr lang="fr-FR"/>
            </a:defPPr>
            <a:lvl1pPr algn="ctr">
              <a:defRPr sz="2000"/>
            </a:lvl1pPr>
          </a:lstStyle>
          <a:p>
            <a:r>
              <a:rPr lang="fr-MA" dirty="0">
                <a:sym typeface="Arial"/>
              </a:rPr>
              <a:t>C12</a:t>
            </a:r>
            <a:endParaRPr lang="fr-FR" dirty="0">
              <a:sym typeface="Arial"/>
            </a:endParaRP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 txBox="1">
            <a:spLocks/>
          </p:cNvSpPr>
          <p:nvPr/>
        </p:nvSpPr>
        <p:spPr>
          <a:xfrm>
            <a:off x="3115952" y="1788112"/>
            <a:ext cx="8144401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800" dirty="0">
              <a:sym typeface="Arial"/>
            </a:endParaRP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3167034" y="2610870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endParaRPr lang="fr-FR" dirty="0">
              <a:solidFill>
                <a:prstClr val="black"/>
              </a:solidFill>
              <a:sym typeface="Arial"/>
            </a:endParaRPr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EBDE91BD-63FD-5B1F-6DD1-B92C2E29D06E}"/>
              </a:ext>
            </a:extLst>
          </p:cNvPr>
          <p:cNvSpPr txBox="1">
            <a:spLocks/>
          </p:cNvSpPr>
          <p:nvPr/>
        </p:nvSpPr>
        <p:spPr>
          <a:xfrm>
            <a:off x="3167034" y="3497922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endParaRPr lang="fr-FR" sz="1600" b="1" dirty="0">
              <a:solidFill>
                <a:prstClr val="black"/>
              </a:solidFill>
              <a:sym typeface="Arial"/>
            </a:endParaRP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5BB8188-B4EF-6660-AB63-219894C8D82B}"/>
              </a:ext>
            </a:extLst>
          </p:cNvPr>
          <p:cNvSpPr txBox="1">
            <a:spLocks/>
          </p:cNvSpPr>
          <p:nvPr/>
        </p:nvSpPr>
        <p:spPr>
          <a:xfrm>
            <a:off x="1320452" y="2793074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 err="1">
                <a:solidFill>
                  <a:schemeClr val="bg1">
                    <a:lumMod val="50000"/>
                  </a:schemeClr>
                </a:solidFill>
              </a:rPr>
              <a:t>Tâche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11</a:t>
            </a:r>
            <a:endParaRPr lang="fr-F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 txBox="1">
            <a:spLocks/>
          </p:cNvSpPr>
          <p:nvPr/>
        </p:nvSpPr>
        <p:spPr>
          <a:xfrm>
            <a:off x="3133380" y="5680036"/>
            <a:ext cx="81095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68578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ptos" panose="02110004020202020204"/>
              <a:ea typeface="+mn-ea"/>
              <a:cs typeface="+mn-cs"/>
              <a:sym typeface="Arial"/>
            </a:endParaRP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3133380" y="5103730"/>
            <a:ext cx="81504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endParaRPr lang="fr-FR" sz="2000" dirty="0">
              <a:solidFill>
                <a:prstClr val="black"/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3335200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272428"/>
            <a:ext cx="10372033" cy="267549"/>
          </a:xfrm>
        </p:spPr>
        <p:txBody>
          <a:bodyPr/>
          <a:lstStyle/>
          <a:p>
            <a:r>
              <a:rPr lang="fr-FR" dirty="0"/>
              <a:t>Rappelez vous que: la probabilité de l’événement contraire d’un événement A=1-probabilité de A.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35304" y="668339"/>
            <a:ext cx="10558061" cy="287134"/>
          </a:xfrm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</a:t>
            </a:r>
            <a:r>
              <a:rPr lang="fr-FR" dirty="0"/>
              <a:t>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579758" y="1385543"/>
            <a:ext cx="10727579" cy="471998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8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ZoneTexte 10"/>
          <p:cNvSpPr txBox="1"/>
          <p:nvPr/>
        </p:nvSpPr>
        <p:spPr>
          <a:xfrm>
            <a:off x="1000664" y="1673525"/>
            <a:ext cx="9796290" cy="14773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On tire au hasard, sans regarder, une boule dans un sac contenant : </a:t>
            </a:r>
          </a:p>
          <a:p>
            <a:r>
              <a:rPr lang="fr-FR" dirty="0"/>
              <a:t>3 boules rouges, 2 boules bleues et 1 boule vert, toutes indiscernables au toucher, on note la couleur obtenue.</a:t>
            </a:r>
          </a:p>
          <a:p>
            <a:r>
              <a:rPr lang="fr-FR" dirty="0"/>
              <a:t> On </a:t>
            </a:r>
            <a:r>
              <a:rPr lang="fr-FR" b="1" dirty="0"/>
              <a:t>considère l’événement B: «tirer une boule rouge».</a:t>
            </a:r>
          </a:p>
          <a:p>
            <a:r>
              <a:rPr lang="fr-FR" b="1" dirty="0"/>
              <a:t>calculer la probabilité de l’événement contraire B.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918299" y="4299410"/>
                <a:ext cx="6140207" cy="7855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MA" dirty="0">
                    <a:latin typeface="Calibri" panose="020F0502020204030204" pitchFamily="34" charset="0"/>
                    <a:cs typeface="Calibri" panose="020F0502020204030204" pitchFamily="34" charset="0"/>
                  </a:rPr>
                  <a:t>la probabilité de l’événement contraire de </a:t>
                </a:r>
                <a:r>
                  <a:rPr lang="fr-MA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B=1- probabilité de B</a:t>
                </a:r>
              </a:p>
              <a:p>
                <a:r>
                  <a:rPr lang="fr-MA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                                                                              </a:t>
                </a:r>
                <a14:m>
                  <m:oMath xmlns:m="http://schemas.openxmlformats.org/officeDocument/2006/math">
                    <m:r>
                      <a:rPr lang="fr-MA" b="0" i="1" smtClean="0">
                        <a:solidFill>
                          <a:srgbClr val="FF0000"/>
                        </a:solidFill>
                        <a:latin typeface="Cambria Math"/>
                        <a:cs typeface="Calibri" panose="020F0502020204030204" pitchFamily="34" charset="0"/>
                      </a:rPr>
                      <m:t>=1−</m:t>
                    </m:r>
                    <m:f>
                      <m:fPr>
                        <m:ctrlPr>
                          <a:rPr lang="fr-MA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MA" b="0" i="1" smtClean="0">
                            <a:solidFill>
                              <a:srgbClr val="FF0000"/>
                            </a:solidFill>
                            <a:latin typeface="Cambria Math"/>
                            <a:cs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lang="fr-MA" b="0" i="1" smtClean="0">
                            <a:solidFill>
                              <a:srgbClr val="FF0000"/>
                            </a:solidFill>
                            <a:latin typeface="Cambria Math"/>
                            <a:cs typeface="Calibri" panose="020F0502020204030204" pitchFamily="34" charset="0"/>
                          </a:rPr>
                          <m:t>2</m:t>
                        </m:r>
                      </m:den>
                    </m:f>
                    <m:r>
                      <a:rPr lang="fr-MA" b="0" i="1" smtClean="0">
                        <a:solidFill>
                          <a:srgbClr val="FF0000"/>
                        </a:solidFill>
                        <a:latin typeface="Cambria Math"/>
                        <a:cs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fr-MA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MA" b="0" i="1" smtClean="0">
                            <a:solidFill>
                              <a:srgbClr val="FF0000"/>
                            </a:solidFill>
                            <a:latin typeface="Cambria Math"/>
                            <a:cs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lang="fr-MA" b="0" i="1" smtClean="0">
                            <a:solidFill>
                              <a:srgbClr val="FF0000"/>
                            </a:solidFill>
                            <a:latin typeface="Cambria Math"/>
                            <a:cs typeface="Calibri" panose="020F0502020204030204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8299" y="4299410"/>
                <a:ext cx="6140207" cy="785536"/>
              </a:xfrm>
              <a:prstGeom prst="rect">
                <a:avLst/>
              </a:prstGeom>
              <a:blipFill rotWithShape="1">
                <a:blip r:embed="rId3"/>
                <a:stretch>
                  <a:fillRect l="-894" t="-38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Imag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70771" y="3956784"/>
            <a:ext cx="1303133" cy="1470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44766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400" dirty="0"/>
              <a:t>Travaillez individuellement puis discutez en binômes vos réponses.  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25720" y="6046282"/>
            <a:ext cx="1225550" cy="471488"/>
          </a:xfrm>
        </p:spPr>
        <p:txBody>
          <a:bodyPr/>
          <a:lstStyle/>
          <a:p>
            <a:r>
              <a:rPr lang="en-US" dirty="0"/>
              <a:t>Page:121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275" y="868363"/>
            <a:ext cx="8047038" cy="512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400" dirty="0"/>
              <a:t>Prenez la correction sur vos livrets.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86" y="1301261"/>
            <a:ext cx="11028030" cy="4106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ZoneTexte 22"/>
          <p:cNvSpPr txBox="1"/>
          <p:nvPr/>
        </p:nvSpPr>
        <p:spPr>
          <a:xfrm>
            <a:off x="9478108" y="3257549"/>
            <a:ext cx="7209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4794739" y="3656193"/>
            <a:ext cx="7209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10633247" y="3645934"/>
            <a:ext cx="7209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3984410" y="4005888"/>
            <a:ext cx="19137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équiprobables</a:t>
            </a:r>
            <a:endParaRPr lang="fr-FR" sz="16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9495493" y="3926804"/>
            <a:ext cx="7209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9469116" y="4322461"/>
            <a:ext cx="7209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7156938" y="4443385"/>
            <a:ext cx="21013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Probabilité de A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ZoneTexte 32"/>
          <p:cNvSpPr txBox="1"/>
          <p:nvPr/>
        </p:nvSpPr>
        <p:spPr>
          <a:xfrm>
            <a:off x="7001409" y="4724153"/>
            <a:ext cx="7209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7001209" y="5207213"/>
            <a:ext cx="7209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7847134" y="5124263"/>
            <a:ext cx="7209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ZoneTexte 35"/>
          <p:cNvSpPr txBox="1"/>
          <p:nvPr/>
        </p:nvSpPr>
        <p:spPr>
          <a:xfrm>
            <a:off x="7722378" y="4707847"/>
            <a:ext cx="7209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605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6" grpId="0"/>
      <p:bldP spid="28" grpId="0"/>
      <p:bldP spid="29" grpId="0"/>
      <p:bldP spid="30" grpId="0"/>
      <p:bldP spid="31" grpId="0"/>
      <p:bldP spid="24" grpId="0"/>
      <p:bldP spid="33" grpId="0"/>
      <p:bldP spid="34" grpId="0"/>
      <p:bldP spid="35" grpId="0"/>
      <p:bldP spid="36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400" dirty="0"/>
              <a:t>Prenez la correction sur vos livrets.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19" y="2186352"/>
            <a:ext cx="11019158" cy="2649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8871438" y="2400300"/>
            <a:ext cx="29893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Pas un multiple de 4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4422531" y="2800410"/>
            <a:ext cx="5011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0436469" y="2800410"/>
            <a:ext cx="8968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675184" y="3281818"/>
            <a:ext cx="17584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équiprobables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9736431" y="3099348"/>
            <a:ext cx="8968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9864969" y="3544823"/>
            <a:ext cx="5011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6895049" y="3544823"/>
            <a:ext cx="20749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Probabilité de B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6928338" y="3903259"/>
            <a:ext cx="448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6928338" y="4435657"/>
            <a:ext cx="5011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7681962" y="3914339"/>
            <a:ext cx="626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7681962" y="4435657"/>
            <a:ext cx="5011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909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0" grpId="0"/>
      <p:bldP spid="13" grpId="0"/>
      <p:bldP spid="14" grpId="0"/>
      <p:bldP spid="11" grpId="0"/>
      <p:bldP spid="16" grpId="0"/>
      <p:bldP spid="17" grpId="0"/>
      <p:bldP spid="18" grpId="0"/>
      <p:bldP spid="19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Page:121</a:t>
            </a:r>
            <a:endParaRPr lang="fr-F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144" y="1475276"/>
            <a:ext cx="10080325" cy="285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659079" y="1620151"/>
            <a:ext cx="4245769" cy="4245769"/>
          </a:xfrm>
        </p:spPr>
      </p:pic>
      <p:sp>
        <p:nvSpPr>
          <p:cNvPr id="5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encourage les à exprimer ce qu’ils ont appris avec leurs propres mots</a:t>
            </a:r>
          </a:p>
        </p:txBody>
      </p:sp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33324" y="1173018"/>
            <a:ext cx="9463104" cy="1030968"/>
          </a:xfrm>
        </p:spPr>
        <p:txBody>
          <a:bodyPr>
            <a:noAutofit/>
          </a:bodyPr>
          <a:lstStyle/>
          <a:p>
            <a:pPr lvl="0"/>
            <a:r>
              <a:rPr lang="fr-FR" sz="1400" dirty="0"/>
              <a:t>Calculer la probabilité d’un événement contraire.</a:t>
            </a:r>
            <a:endParaRPr lang="fr-FR" sz="1400" b="1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35852" y="2452025"/>
            <a:ext cx="9478724" cy="945261"/>
          </a:xfrm>
        </p:spPr>
        <p:txBody>
          <a:bodyPr>
            <a:normAutofit/>
          </a:bodyPr>
          <a:lstStyle/>
          <a:p>
            <a:r>
              <a:rPr lang="en-US" dirty="0"/>
              <a:t> un </a:t>
            </a:r>
            <a:r>
              <a:rPr lang="en-US" dirty="0" err="1"/>
              <a:t>événement</a:t>
            </a:r>
            <a:r>
              <a:rPr lang="en-US" dirty="0"/>
              <a:t> contraire</a:t>
            </a:r>
          </a:p>
          <a:p>
            <a:r>
              <a:rPr lang="en-US" dirty="0"/>
              <a:t>Issues </a:t>
            </a:r>
            <a:r>
              <a:rPr lang="en-US" dirty="0" err="1"/>
              <a:t>équiprobables</a:t>
            </a:r>
            <a:endParaRPr lang="en-US" dirty="0"/>
          </a:p>
          <a:p>
            <a:r>
              <a:rPr lang="en-US" dirty="0" err="1"/>
              <a:t>Probabilité</a:t>
            </a:r>
            <a:r>
              <a:rPr lang="en-US" dirty="0"/>
              <a:t> d’un </a:t>
            </a:r>
            <a:r>
              <a:rPr lang="en-US" dirty="0" err="1"/>
              <a:t>événement</a:t>
            </a:r>
            <a:r>
              <a:rPr lang="en-US" dirty="0"/>
              <a:t> contraire</a:t>
            </a:r>
            <a:endParaRPr lang="fr-FR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735017-59C1-7D4C-2715-C166FA9BE4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pPr lvl="0"/>
            <a:r>
              <a:rPr lang="fr-FR" b="1" dirty="0"/>
              <a:t>L’élève doit être capable: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Calculer la probabilité d’un événement contraire.</a:t>
            </a:r>
          </a:p>
          <a:p>
            <a:pPr lvl="0"/>
            <a:r>
              <a:rPr lang="fr-FR" b="1" dirty="0"/>
              <a:t>Les outils: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Dé; jetons ; boules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60F9AE-58B6-307B-B137-FB59B00029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/>
          </a:bodyPr>
          <a:lstStyle/>
          <a:p>
            <a:pPr lvl="0"/>
            <a:r>
              <a:rPr lang="fr-FR" b="1" dirty="0"/>
              <a:t>Pendant le feedback, attirer l’attention des élèves sur les erreurs fréquentes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MA" dirty="0"/>
              <a:t>Ne pas prendre  en considération le mot contraire dans le contexte.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443514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417" y="195733"/>
            <a:ext cx="10277091" cy="635536"/>
          </a:xfrm>
        </p:spPr>
        <p:txBody>
          <a:bodyPr/>
          <a:lstStyle/>
          <a:p>
            <a:r>
              <a:rPr lang="fr-FR" sz="1400" dirty="0"/>
              <a:t>Dans cette séance nous avons appris comment calculer la probabilité d’un événement contraire d’un autre événement.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2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99137" y="714834"/>
            <a:ext cx="10277475" cy="268287"/>
          </a:xfrm>
        </p:spPr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89" y="1519603"/>
            <a:ext cx="6873875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589085" y="2286000"/>
            <a:ext cx="109640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000" dirty="0">
                <a:latin typeface="Calibri" panose="020F0502020204030204" pitchFamily="34" charset="0"/>
                <a:cs typeface="Calibri" panose="020F0502020204030204" pitchFamily="34" charset="0"/>
              </a:rPr>
              <a:t>Pour calculer la probabilité d’un événement contraire d’un événement A, je suis les étapes suivante: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89085" y="2901511"/>
            <a:ext cx="101639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1) Je détermine le nombre total des issues de l’expérience aléatoire : </a:t>
            </a:r>
          </a:p>
        </p:txBody>
      </p:sp>
      <p:sp>
        <p:nvSpPr>
          <p:cNvPr id="7" name="Rectangle 6"/>
          <p:cNvSpPr/>
          <p:nvPr/>
        </p:nvSpPr>
        <p:spPr>
          <a:xfrm>
            <a:off x="606014" y="3609175"/>
            <a:ext cx="101322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2) Je détermine le nombre des issues de l’événement A : </a:t>
            </a:r>
          </a:p>
        </p:txBody>
      </p:sp>
      <p:sp>
        <p:nvSpPr>
          <p:cNvPr id="8" name="Rectangle 7"/>
          <p:cNvSpPr/>
          <p:nvPr/>
        </p:nvSpPr>
        <p:spPr>
          <a:xfrm>
            <a:off x="656492" y="4523573"/>
            <a:ext cx="88479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3) Je calcule la probabilité de l’événement A : </a:t>
            </a:r>
          </a:p>
        </p:txBody>
      </p:sp>
      <p:sp>
        <p:nvSpPr>
          <p:cNvPr id="9" name="Rectangle 8"/>
          <p:cNvSpPr/>
          <p:nvPr/>
        </p:nvSpPr>
        <p:spPr>
          <a:xfrm>
            <a:off x="589085" y="5481935"/>
            <a:ext cx="109599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4) J’applique la propriété:</a:t>
            </a:r>
          </a:p>
          <a:p>
            <a:r>
              <a:rPr lang="fr-FR" b="1" dirty="0"/>
              <a:t> la probabilité de l’événement contraire de l’événement A = 1-probabilité de A </a:t>
            </a:r>
          </a:p>
        </p:txBody>
      </p:sp>
    </p:spTree>
    <p:extLst>
      <p:ext uri="{BB962C8B-B14F-4D97-AF65-F5344CB8AC3E}">
        <p14:creationId xmlns:p14="http://schemas.microsoft.com/office/powerpoint/2010/main" val="182664705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4599709" y="5865091"/>
            <a:ext cx="1450109" cy="415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Page:121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17" y="2012828"/>
            <a:ext cx="10557210" cy="2893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403156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C’est la fin de notre séance. N’oubliez pas de réviser votre leçon</a:t>
            </a:r>
            <a:endParaRPr lang="fr-FR" dirty="0"/>
          </a:p>
        </p:txBody>
      </p:sp>
      <p:sp>
        <p:nvSpPr>
          <p:cNvPr id="6" name="Espace réservé du contenu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  <a:p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B143794-8AA3-EFB9-E92B-489E9E7461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865" y="1006851"/>
            <a:ext cx="5936259" cy="51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99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E46C148E-C4EF-29EF-1C5E-21C3FDF125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2960F0F-3062-5A03-36DC-4FF562D169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776295"/>
          </a:xfrm>
        </p:spPr>
        <p:txBody>
          <a:bodyPr>
            <a:noAutofit/>
          </a:bodyPr>
          <a:lstStyle/>
          <a:p>
            <a:pPr algn="just"/>
            <a:r>
              <a:rPr lang="fr-FR" sz="1200" dirty="0"/>
              <a:t>L’enseignant indique aux élèves les tâches à réaliser individuellement.</a:t>
            </a:r>
          </a:p>
          <a:p>
            <a:pPr algn="just"/>
            <a:r>
              <a:rPr lang="fr-FR" sz="1200" dirty="0"/>
              <a:t>L’enseignant circule entre les rangs pour vérifier la réalisation. </a:t>
            </a:r>
          </a:p>
          <a:p>
            <a:pPr algn="just"/>
            <a:r>
              <a:rPr lang="fr-FR" sz="1200" dirty="0"/>
              <a:t>L’enseignant pratique la différenciation: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300" dirty="0"/>
              <a:t>Il identifie les élèves en difficulté et leur fournit de l’aide en faisant des rappels.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300" dirty="0"/>
              <a:t>Il invite les élèves ayant réussi la tâche à réaliser de nouvelles activités, y compris des activités diversifiées ou présentant plus de complexité (défis).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963849-31EA-3A03-057F-3B564A724A8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776295"/>
          </a:xfrm>
        </p:spPr>
        <p:txBody>
          <a:bodyPr>
            <a:normAutofit lnSpcReduction="10000"/>
          </a:bodyPr>
          <a:lstStyle/>
          <a:p>
            <a:pPr algn="just"/>
            <a:r>
              <a:rPr lang="fr-FR" sz="1400" dirty="0"/>
              <a:t>Faire de la différenciation pédagogique entre les élèves ayant maîtrisé la tâche et ceux qui ont encore des difficultés</a:t>
            </a:r>
          </a:p>
          <a:p>
            <a:pPr algn="just"/>
            <a:r>
              <a:rPr lang="fr-FR" sz="1400" dirty="0"/>
              <a:t>Demander à un élève de passer au tableau pour proposer une correction</a:t>
            </a:r>
          </a:p>
          <a:p>
            <a:pPr algn="just"/>
            <a:r>
              <a:rPr lang="fr-FR" sz="1400" dirty="0"/>
              <a:t>Circuler entre les rangs pour vérifier la réalisation de la tâche par l’ensemble des élèves et identifier les erreurs </a:t>
            </a:r>
          </a:p>
          <a:p>
            <a:pPr algn="just"/>
            <a:r>
              <a:rPr lang="fr-FR" sz="1400" dirty="0"/>
              <a:t>Être à proximité des élèves en difficulté (pré-identifiés) pour leur apporter un soutien</a:t>
            </a:r>
          </a:p>
          <a:p>
            <a:pPr algn="just"/>
            <a:r>
              <a:rPr lang="fr-FR" sz="1400" dirty="0"/>
              <a:t>Passer plus de temps près des élèves en difficulté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8B9CF9-2184-C880-531D-638CA579834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776295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Ne pas faire la pratique autonome ou lui consacrer un temps insuffisant</a:t>
            </a:r>
          </a:p>
          <a:p>
            <a:pPr algn="just"/>
            <a:r>
              <a:rPr lang="fr-FR" sz="1400" dirty="0"/>
              <a:t>Ne pas identifier les élèves en difficulté</a:t>
            </a:r>
          </a:p>
          <a:p>
            <a:pPr algn="just"/>
            <a:r>
              <a:rPr lang="fr-FR" sz="1400" dirty="0"/>
              <a:t>Traiter tous les élèves de la même manière pendant la pratique autonome</a:t>
            </a:r>
          </a:p>
          <a:p>
            <a:pPr algn="just"/>
            <a:r>
              <a:rPr lang="fr-FR" sz="1400" dirty="0"/>
              <a:t>Rester au bureau pendant que les élèves réalisent la tâche</a:t>
            </a:r>
          </a:p>
          <a:p>
            <a:pPr algn="just"/>
            <a:r>
              <a:rPr lang="fr-FR" sz="1400" dirty="0"/>
              <a:t>Ne pas passer suffisamment de temps près des élèves en difficulté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7B25D79-D799-FF53-361D-B043BEFF7C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895FDE3-E7CB-9131-12D6-EDADD25E7CD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/>
              <a:t>la pratique autonome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8D3C971-D86B-4A96-95DA-01B320C48F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/>
              <a:t>Par quoi se caractérise ?</a:t>
            </a:r>
          </a:p>
        </p:txBody>
      </p:sp>
    </p:spTree>
    <p:extLst>
      <p:ext uri="{BB962C8B-B14F-4D97-AF65-F5344CB8AC3E}">
        <p14:creationId xmlns:p14="http://schemas.microsoft.com/office/powerpoint/2010/main" val="49477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11601</TotalTime>
  <Words>3127</Words>
  <Application>Microsoft Office PowerPoint</Application>
  <PresentationFormat>Grand écran</PresentationFormat>
  <Paragraphs>279</Paragraphs>
  <Slides>62</Slides>
  <Notes>4</Notes>
  <HiddenSlides>7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62</vt:i4>
      </vt:variant>
    </vt:vector>
  </HeadingPairs>
  <TitlesOfParts>
    <vt:vector size="74" baseType="lpstr">
      <vt:lpstr>Aptos</vt:lpstr>
      <vt:lpstr>Aptos Display</vt:lpstr>
      <vt:lpstr>Arial</vt:lpstr>
      <vt:lpstr>Calibri</vt:lpstr>
      <vt:lpstr>Cambria</vt:lpstr>
      <vt:lpstr>Cambria Math</vt:lpstr>
      <vt:lpstr>CIDFont+F2</vt:lpstr>
      <vt:lpstr>CIDFont+F3</vt:lpstr>
      <vt:lpstr>Dosis</vt:lpstr>
      <vt:lpstr>Georgia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Très bien.</vt:lpstr>
      <vt:lpstr>Présentation PowerPoint</vt:lpstr>
      <vt:lpstr>Présentation PowerPoint</vt:lpstr>
      <vt:lpstr>Présentation PowerPoint</vt:lpstr>
      <vt:lpstr>Présentation PowerPoint</vt:lpstr>
      <vt:lpstr>On commence par la correction de l’exercice maison de la séance précédente.</vt:lpstr>
      <vt:lpstr>Présentation PowerPoint</vt:lpstr>
      <vt:lpstr>  On va rappeler comment calculer la probabilité d’un événement. compléter.  </vt:lpstr>
      <vt:lpstr>Rappelez vous: que la probabilité d’un événement = (nombre des issues qui réalisent un événement)/(le nombre total des ussues de l^′ expérience aléatoire).</vt:lpstr>
      <vt:lpstr>  On va rappeler comment calculer la probabilité d’un événement. Choisissez la bonne réponse.  </vt:lpstr>
      <vt:lpstr>Rappelez vous: que si toutes les issues ont même probabilité alors la probabilité d’une issue =(le nombre des issues qui réalisent un événement)/(nombre total  des isuues de l^′ expérience aléatoire).</vt:lpstr>
      <vt:lpstr> répondez aux questions ci-dessous:</vt:lpstr>
      <vt:lpstr> rappelez vous que les issues d’une expérience aléatoire sont toutes ses résultats possibles .</vt:lpstr>
      <vt:lpstr>Bien! Voici un résumé des rappels. </vt:lpstr>
      <vt:lpstr>Présentation PowerPoint</vt:lpstr>
      <vt:lpstr>Observez la figure ci-dessous, exprimez vos avis à propos de la  question ci-dessous  :</vt:lpstr>
      <vt:lpstr>A la fin de cette séance, vous serez capables de:</vt:lpstr>
      <vt:lpstr>Présentation PowerPoint</vt:lpstr>
      <vt:lpstr>Je vais commencer par un exemple pour en déduire la propriété . </vt:lpstr>
      <vt:lpstr>Voici la suite: je vais résumer les calculs précédents et je les compare:</vt:lpstr>
      <vt:lpstr>Voici la propriété: </vt:lpstr>
      <vt:lpstr>Présentation PowerPoint</vt:lpstr>
      <vt:lpstr> on va rappeler l’événement contraire. compléter  </vt:lpstr>
      <vt:lpstr> Rappelez vous que: les issues qui réalisent un événement ne réalisent pas son événement contraire.  </vt:lpstr>
      <vt:lpstr> on va rappeler comment on calcule la probabilité d’un événement contraire. Compléter. </vt:lpstr>
      <vt:lpstr> voici la bonne réponse </vt:lpstr>
      <vt:lpstr>Présentation PowerPoint</vt:lpstr>
      <vt:lpstr>Voici un exemple pour vous montrer comment on calcule la probabilité d’un événement  contraire.  </vt:lpstr>
      <vt:lpstr>Voici d’autres exemples.</vt:lpstr>
      <vt:lpstr>Présentation PowerPoint</vt:lpstr>
      <vt:lpstr>On va commencer par la 1ère étape: compléter.</vt:lpstr>
      <vt:lpstr> rappelez nombre des issues d’une expérience aléatoire est le nombre de toutes les possibilités.</vt:lpstr>
      <vt:lpstr>On va rappeler la 2ème étape. compléter.</vt:lpstr>
      <vt:lpstr>Rappelez vous que: les issues qui réalisent un événement sont les issues qui vérifient la condition de l’événement.</vt:lpstr>
      <vt:lpstr>On va rappeler comment calculer la probabilité d’un événement. compléter.</vt:lpstr>
      <vt:lpstr>On va rappeler la 3ème étape; calculer la probabilité de B. compléter.. </vt:lpstr>
      <vt:lpstr>Rappelez la 4ème étape: appliquer la propriéte. </vt:lpstr>
      <vt:lpstr>Rappelez vous que: la probabilité de l’événement contraire d’un événement A=1-probabilité de A. </vt:lpstr>
      <vt:lpstr>Présentation PowerPoint</vt:lpstr>
      <vt:lpstr>Travaillez individuellement puis discutez en binômes vos réponses.  </vt:lpstr>
      <vt:lpstr>Prenez la correction sur vos livrets.</vt:lpstr>
      <vt:lpstr>Prenez la correction sur vos livrets.</vt:lpstr>
      <vt:lpstr>Présentation PowerPoint</vt:lpstr>
      <vt:lpstr>Prenez votre livret et votre crayon, puis répondez individuellement aux exercices. Vous avez 10 min</vt:lpstr>
      <vt:lpstr>Le temps est terminé. Voyons ensemble la solution des exercices.</vt:lpstr>
      <vt:lpstr>Présentation PowerPoint</vt:lpstr>
      <vt:lpstr>Qui peut me dire ce que nous avons appris aujourd’hui? </vt:lpstr>
      <vt:lpstr>Dans cette séance nous avons appris comment calculer la probabilité d’un événement contraire d’un autre événement.</vt:lpstr>
      <vt:lpstr>Voici l’exercice à faire à la maison pour la séance prochaine.</vt:lpstr>
      <vt:lpstr>C’est la fin de notre séance. N’oubliez pas de réviser votre leçon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AMINE RADOUANE - ENSEIGNANT</cp:lastModifiedBy>
  <cp:revision>756</cp:revision>
  <dcterms:created xsi:type="dcterms:W3CDTF">2025-11-03T10:55:47Z</dcterms:created>
  <dcterms:modified xsi:type="dcterms:W3CDTF">2026-05-18T17:53:21Z</dcterms:modified>
</cp:coreProperties>
</file>