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147483397" r:id="rId15"/>
    <p:sldId id="2147483398" r:id="rId16"/>
    <p:sldId id="2147483399" r:id="rId17"/>
    <p:sldId id="295" r:id="rId18"/>
    <p:sldId id="267" r:id="rId19"/>
    <p:sldId id="296" r:id="rId20"/>
    <p:sldId id="309" r:id="rId21"/>
    <p:sldId id="310" r:id="rId22"/>
    <p:sldId id="297" r:id="rId23"/>
    <p:sldId id="270" r:id="rId24"/>
    <p:sldId id="271" r:id="rId25"/>
    <p:sldId id="272" r:id="rId26"/>
    <p:sldId id="298" r:id="rId27"/>
    <p:sldId id="313" r:id="rId28"/>
    <p:sldId id="259" r:id="rId29"/>
    <p:sldId id="274" r:id="rId30"/>
    <p:sldId id="275" r:id="rId31"/>
    <p:sldId id="276" r:id="rId32"/>
    <p:sldId id="299" r:id="rId33"/>
    <p:sldId id="260" r:id="rId34"/>
    <p:sldId id="279" r:id="rId35"/>
    <p:sldId id="316" r:id="rId36"/>
    <p:sldId id="317" r:id="rId37"/>
    <p:sldId id="314" r:id="rId38"/>
    <p:sldId id="315" r:id="rId39"/>
    <p:sldId id="300" r:id="rId40"/>
    <p:sldId id="301" r:id="rId41"/>
    <p:sldId id="281" r:id="rId42"/>
    <p:sldId id="303" r:id="rId43"/>
    <p:sldId id="304" r:id="rId44"/>
    <p:sldId id="282" r:id="rId45"/>
    <p:sldId id="305" r:id="rId46"/>
    <p:sldId id="262" r:id="rId47"/>
    <p:sldId id="283" r:id="rId48"/>
    <p:sldId id="284" r:id="rId49"/>
    <p:sldId id="352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147483397"/>
            <p14:sldId id="2147483398"/>
            <p14:sldId id="2147483399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16"/>
            <p14:sldId id="317"/>
            <p14:sldId id="314"/>
            <p14:sldId id="315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878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869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56.png"/><Relationship Id="rId7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20.jpe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0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10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Chasser les angles pour résoudre un problème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3139440" y="5422496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lnSpc>
                <a:spcPct val="107000"/>
              </a:lnSpc>
              <a:buClr>
                <a:srgbClr val="000000"/>
              </a:buClr>
            </a:pPr>
            <a:r>
              <a:rPr lang="fr-FR" sz="1600" b="1" kern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bavarder pendant le modelage, ils risquent de ne pas comprendre ce qu’explique l’enseignant. Aussi, ils risquent de perturber leurs camarades.</a:t>
            </a:r>
            <a:endParaRPr sz="1467" b="1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2999072" y="5150332"/>
            <a:ext cx="7044088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se concentrer pour lier les actions de l'enseignant à ses paroles.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sz="1600" b="1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23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BFF97230-9801-BCB1-6117-EE454DCF3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50" y="2260131"/>
            <a:ext cx="10015834" cy="28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07A47EC-2BC1-C44D-2F02-B8C0789AD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41" y="1475973"/>
            <a:ext cx="11315085" cy="37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appliquons les propriétés déjà vues concernant les angles.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justifie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A0428498-61A2-4410-0620-20E20A4C1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41" y="1475973"/>
            <a:ext cx="11315085" cy="37298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20F3885-4875-CEBD-8FF2-2C4850F1C4E0}"/>
              </a:ext>
            </a:extLst>
          </p:cNvPr>
          <p:cNvSpPr txBox="1"/>
          <p:nvPr/>
        </p:nvSpPr>
        <p:spPr>
          <a:xfrm>
            <a:off x="1807556" y="3377045"/>
            <a:ext cx="46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g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31F6C4D-CAEF-14BD-7069-77AFB37FB155}"/>
                  </a:ext>
                </a:extLst>
              </p:cNvPr>
              <p:cNvSpPr txBox="1"/>
              <p:nvPr/>
            </p:nvSpPr>
            <p:spPr>
              <a:xfrm>
                <a:off x="5184603" y="3386452"/>
                <a:ext cx="4680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31F6C4D-CAEF-14BD-7069-77AFB37FB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603" y="3386452"/>
                <a:ext cx="468053" cy="400110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1D2447F-0807-3C39-D334-28D0593BB914}"/>
                  </a:ext>
                </a:extLst>
              </p:cNvPr>
              <p:cNvSpPr txBox="1"/>
              <p:nvPr/>
            </p:nvSpPr>
            <p:spPr>
              <a:xfrm>
                <a:off x="1720962" y="4359741"/>
                <a:ext cx="4680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𝑒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1D2447F-0807-3C39-D334-28D0593BB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962" y="4359741"/>
                <a:ext cx="46805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D0CCF24E-743D-E6F1-855E-98D24EE6ABA8}"/>
              </a:ext>
            </a:extLst>
          </p:cNvPr>
          <p:cNvSpPr txBox="1"/>
          <p:nvPr/>
        </p:nvSpPr>
        <p:spPr>
          <a:xfrm>
            <a:off x="6334526" y="3373580"/>
            <a:ext cx="46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g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2F9876-3E54-F28C-557E-765301A0ABEA}"/>
                  </a:ext>
                </a:extLst>
              </p:cNvPr>
              <p:cNvSpPr txBox="1"/>
              <p:nvPr/>
            </p:nvSpPr>
            <p:spPr>
              <a:xfrm>
                <a:off x="6096000" y="3841919"/>
                <a:ext cx="7832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2F9876-3E54-F28C-557E-765301A0A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41919"/>
                <a:ext cx="78323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E2A7A47-AE2C-6429-A381-7A3D4A7A9EA0}"/>
                  </a:ext>
                </a:extLst>
              </p:cNvPr>
              <p:cNvSpPr txBox="1"/>
              <p:nvPr/>
            </p:nvSpPr>
            <p:spPr>
              <a:xfrm>
                <a:off x="1731357" y="3850582"/>
                <a:ext cx="4680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E2A7A47-AE2C-6429-A381-7A3D4A7A9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357" y="3850582"/>
                <a:ext cx="468053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que les propriétés des angles déjà vues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3356FC-5155-947C-EF88-2BD7ADAC2B2E}"/>
              </a:ext>
            </a:extLst>
          </p:cNvPr>
          <p:cNvSpPr/>
          <p:nvPr/>
        </p:nvSpPr>
        <p:spPr>
          <a:xfrm>
            <a:off x="876334" y="2351953"/>
            <a:ext cx="10727579" cy="215409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2DDB34-38C1-95ED-A1CE-65E6DA311C2B}"/>
              </a:ext>
            </a:extLst>
          </p:cNvPr>
          <p:cNvSpPr txBox="1"/>
          <p:nvPr/>
        </p:nvSpPr>
        <p:spPr>
          <a:xfrm>
            <a:off x="938603" y="2528166"/>
            <a:ext cx="1053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angles opposés par le sommet sont égaux.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9130B8-4036-9DC1-281E-3CC7E9DF2AD2}"/>
              </a:ext>
            </a:extLst>
          </p:cNvPr>
          <p:cNvSpPr txBox="1"/>
          <p:nvPr/>
        </p:nvSpPr>
        <p:spPr>
          <a:xfrm>
            <a:off x="938603" y="3024857"/>
            <a:ext cx="1053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 les droites sont parallèles, alors les angles correspondants sont égaux.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4C01E95-43F4-BE3C-3721-557F55E69544}"/>
              </a:ext>
            </a:extLst>
          </p:cNvPr>
          <p:cNvSpPr txBox="1"/>
          <p:nvPr/>
        </p:nvSpPr>
        <p:spPr>
          <a:xfrm>
            <a:off x="938603" y="3456535"/>
            <a:ext cx="1053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les droites sont parallèles, alors les angles alternes-internes sont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égaux.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54AFE5E-84AB-AF48-2DB9-606AAD4628C6}"/>
              </a:ext>
            </a:extLst>
          </p:cNvPr>
          <p:cNvSpPr txBox="1"/>
          <p:nvPr/>
        </p:nvSpPr>
        <p:spPr>
          <a:xfrm>
            <a:off x="945529" y="3941447"/>
            <a:ext cx="1053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somme des mesures des angles internes d’un triangle est égale à 180°.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A3ECF80-944A-80FF-DAA7-54D17BDC4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peut-on calculer les valeurs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𝒄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70D8B837-5395-8788-31DF-6AA6F5905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087" y="1526171"/>
            <a:ext cx="3505649" cy="368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la mesure d’un angle en utilisant les propriétés concernant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angles et le parallélisme</a:t>
            </a:r>
          </a:p>
        </p:txBody>
      </p:sp>
      <p:pic>
        <p:nvPicPr>
          <p:cNvPr id="6" name="Image 5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B6A78CF3-EF3A-5FB4-3E8D-FF1EB3A73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87" y="1526171"/>
            <a:ext cx="3505649" cy="368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montre, à partir d’un exemple,  comment calculer la mesure d’un angle  en utilisant les propriétés concernant les angles et le parallélisme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clairement le problème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39806B64-850A-6C43-4180-75036F0E6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87" y="1526171"/>
            <a:ext cx="3505649" cy="368600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44F51D-0022-DCFB-A73C-83583880CA4C}"/>
              </a:ext>
            </a:extLst>
          </p:cNvPr>
          <p:cNvSpPr txBox="1"/>
          <p:nvPr/>
        </p:nvSpPr>
        <p:spPr>
          <a:xfrm>
            <a:off x="812800" y="2573691"/>
            <a:ext cx="1818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veux calculer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BE5CB3D-5F55-E8CC-98FF-28818C8EDEB3}"/>
                  </a:ext>
                </a:extLst>
              </p:cNvPr>
              <p:cNvSpPr txBox="1"/>
              <p:nvPr/>
            </p:nvSpPr>
            <p:spPr>
              <a:xfrm>
                <a:off x="812800" y="1728564"/>
                <a:ext cx="51511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la figure ci-contre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//</a:t>
                </a:r>
                <a14:m>
                  <m:oMath xmlns:m="http://schemas.openxmlformats.org/officeDocument/2006/math">
                    <m:r>
                      <a:rPr lang="fr-FR" sz="20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BE5CB3D-5F55-E8CC-98FF-28818C8ED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0" y="1728564"/>
                <a:ext cx="5151120" cy="400110"/>
              </a:xfrm>
              <a:prstGeom prst="rect">
                <a:avLst/>
              </a:prstGeom>
              <a:blipFill>
                <a:blip r:embed="rId4"/>
                <a:stretch>
                  <a:fillRect l="-1183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205E4E9-804A-EE81-C9DB-4B7EF1AD3958}"/>
                  </a:ext>
                </a:extLst>
              </p:cNvPr>
              <p:cNvSpPr txBox="1"/>
              <p:nvPr/>
            </p:nvSpPr>
            <p:spPr>
              <a:xfrm>
                <a:off x="3388360" y="2601469"/>
                <a:ext cx="4329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205E4E9-804A-EE81-C9DB-4B7EF1AD3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360" y="2601469"/>
                <a:ext cx="43295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CEDDB05-83FB-03C5-630A-9512AA86A2B6}"/>
                  </a:ext>
                </a:extLst>
              </p:cNvPr>
              <p:cNvSpPr txBox="1"/>
              <p:nvPr/>
            </p:nvSpPr>
            <p:spPr>
              <a:xfrm>
                <a:off x="3064395" y="2583873"/>
                <a:ext cx="4373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CEDDB05-83FB-03C5-630A-9512AA86A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395" y="2583873"/>
                <a:ext cx="437341" cy="400110"/>
              </a:xfrm>
              <a:prstGeom prst="rect">
                <a:avLst/>
              </a:prstGeom>
              <a:blipFill>
                <a:blip r:embed="rId6"/>
                <a:stretch>
                  <a:fillRect t="-9231" r="-18310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323184-1C14-9CB6-6091-66766328F24E}"/>
                  </a:ext>
                </a:extLst>
              </p:cNvPr>
              <p:cNvSpPr txBox="1"/>
              <p:nvPr/>
            </p:nvSpPr>
            <p:spPr>
              <a:xfrm>
                <a:off x="3637284" y="2601469"/>
                <a:ext cx="6382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323184-1C14-9CB6-6091-66766328F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284" y="2601469"/>
                <a:ext cx="638233" cy="400110"/>
              </a:xfrm>
              <a:prstGeom prst="rect">
                <a:avLst/>
              </a:prstGeom>
              <a:blipFill>
                <a:blip r:embed="rId7"/>
                <a:stretch>
                  <a:fillRect l="-10577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5262AD2-9A67-4EC2-28EF-EF5D90C6D392}"/>
              </a:ext>
            </a:extLst>
          </p:cNvPr>
          <p:cNvCxnSpPr/>
          <p:nvPr/>
        </p:nvCxnSpPr>
        <p:spPr>
          <a:xfrm>
            <a:off x="9142623" y="1341467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E1781EB-443F-CF64-D033-66165FF3DC3E}"/>
              </a:ext>
            </a:extLst>
          </p:cNvPr>
          <p:cNvCxnSpPr/>
          <p:nvPr/>
        </p:nvCxnSpPr>
        <p:spPr>
          <a:xfrm>
            <a:off x="8835511" y="1630558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47C2A2F-BA83-76A2-48FF-5AE16F716E5E}"/>
              </a:ext>
            </a:extLst>
          </p:cNvPr>
          <p:cNvCxnSpPr/>
          <p:nvPr/>
        </p:nvCxnSpPr>
        <p:spPr>
          <a:xfrm>
            <a:off x="9142623" y="1700040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commence par identifier les angles dont la mesure est connue.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l’on doit s’appuyer sur les données de l’énoncé, en particulier sur celles de la figure, afin d’identifier les angles dont la mesure est connue.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46B3A6CE-74DB-CB22-ADA4-DBA62F57E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87" y="1526171"/>
            <a:ext cx="3505649" cy="368600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C07954-F223-3BC6-0175-9406BB458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64" y="2759594"/>
            <a:ext cx="3190009" cy="3665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8A63729-2BA1-AC56-6887-F740F88C9CDB}"/>
                  </a:ext>
                </a:extLst>
              </p:cNvPr>
              <p:cNvSpPr txBox="1"/>
              <p:nvPr/>
            </p:nvSpPr>
            <p:spPr>
              <a:xfrm>
                <a:off x="4297466" y="2759594"/>
                <a:ext cx="6382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116°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8A63729-2BA1-AC56-6887-F740F88C9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466" y="2759594"/>
                <a:ext cx="638233" cy="400110"/>
              </a:xfrm>
              <a:prstGeom prst="rect">
                <a:avLst/>
              </a:prstGeom>
              <a:blipFill>
                <a:blip r:embed="rId5"/>
                <a:stretch>
                  <a:fillRect r="-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C148A1F-7798-DF21-A02B-8845BA485CDC}"/>
              </a:ext>
            </a:extLst>
          </p:cNvPr>
          <p:cNvCxnSpPr>
            <a:cxnSpLocks/>
          </p:cNvCxnSpPr>
          <p:nvPr/>
        </p:nvCxnSpPr>
        <p:spPr>
          <a:xfrm flipH="1" flipV="1">
            <a:off x="8572500" y="4551219"/>
            <a:ext cx="497693" cy="938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497ADA8-B7CC-828B-DA53-324941D074E9}"/>
                  </a:ext>
                </a:extLst>
              </p:cNvPr>
              <p:cNvSpPr txBox="1"/>
              <p:nvPr/>
            </p:nvSpPr>
            <p:spPr>
              <a:xfrm>
                <a:off x="5056395" y="2759594"/>
                <a:ext cx="10568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106°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497ADA8-B7CC-828B-DA53-324941D07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395" y="2759594"/>
                <a:ext cx="1056883" cy="400110"/>
              </a:xfrm>
              <a:prstGeom prst="rect">
                <a:avLst/>
              </a:prstGeom>
              <a:blipFill>
                <a:blip r:embed="rId6"/>
                <a:stretch>
                  <a:fillRect l="-5747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1345D85-D882-3672-659F-6EF0ED15E476}"/>
              </a:ext>
            </a:extLst>
          </p:cNvPr>
          <p:cNvCxnSpPr>
            <a:cxnSpLocks/>
          </p:cNvCxnSpPr>
          <p:nvPr/>
        </p:nvCxnSpPr>
        <p:spPr>
          <a:xfrm flipH="1">
            <a:off x="10806546" y="1526171"/>
            <a:ext cx="696190" cy="807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Ensuite, je repère les droites parallèles et les angles particuliers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relation entre le parallélisme et la mesure des angles.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BE7E1064-3758-EBFA-2746-EAD109C57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87" y="1137711"/>
            <a:ext cx="3505649" cy="36860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D2273B6-2B57-41BC-5BF0-148904BFC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64" y="1165300"/>
            <a:ext cx="6227800" cy="4509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721C81-9E6E-EDF9-213F-9FEC5D5C0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111" y="1935682"/>
            <a:ext cx="658653" cy="3539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ED32DDA-F395-444C-B1C4-8A17F3CDA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189" y="2604913"/>
            <a:ext cx="4207519" cy="2949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D70DAD-0133-B7D2-9CED-A4F3386C4B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952" y="3344475"/>
            <a:ext cx="4689221" cy="3145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471B291-A230-A480-3C09-215B74627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950" y="4017782"/>
            <a:ext cx="4295995" cy="353904"/>
          </a:xfrm>
          <a:prstGeom prst="rect">
            <a:avLst/>
          </a:prstGeom>
        </p:spPr>
      </p:pic>
      <p:pic>
        <p:nvPicPr>
          <p:cNvPr id="17" name="Image 16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60216DBC-A4FD-D54E-97A1-51DCD440E2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950" y="4730412"/>
            <a:ext cx="5082446" cy="6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passe ensuite à l’application des propriétés.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qu’à partir de chaque donnée, on peut tirer une conclusion.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B6D62F-D523-58E9-E24D-88F9844AD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73" y="1364660"/>
            <a:ext cx="2811567" cy="393226"/>
          </a:xfrm>
          <a:prstGeom prst="rect">
            <a:avLst/>
          </a:prstGeom>
        </p:spPr>
      </p:pic>
      <p:pic>
        <p:nvPicPr>
          <p:cNvPr id="6" name="Image 5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E2778884-D086-6733-8E5D-146D7B63A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087" y="1137711"/>
            <a:ext cx="3505649" cy="36860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099ECA-1546-E070-00F3-FBC2936D0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64" y="2198362"/>
            <a:ext cx="5898391" cy="22610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8CD4539-686B-D78A-0613-504F1CB08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264" y="2835920"/>
            <a:ext cx="6851964" cy="373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A1F6A74-55CF-E4EF-688D-E9B859176D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658" y="3587788"/>
            <a:ext cx="6173650" cy="26542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85981C8-28F1-BC3B-E5BD-C00E2B15D9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825" y="4255829"/>
            <a:ext cx="5859069" cy="61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Pour calculer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/>
                  <a:t>,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fr-FR" dirty="0"/>
                  <a:t>, j’ai procédé en trois étapes 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tex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77B65ECA-847A-26C5-9686-733F1BD72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087" y="1137711"/>
            <a:ext cx="3505649" cy="36860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D5BB15-78B3-4B67-B532-E3AEFEC5C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229" y="1812756"/>
            <a:ext cx="3165470" cy="3637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A31637-711E-E1AF-060E-6559A40C8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227" y="2661591"/>
            <a:ext cx="6227800" cy="4509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34C4AA-60BE-79B1-05B0-8299ADBCD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227" y="3597671"/>
            <a:ext cx="2811567" cy="3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cette 1</a:t>
            </a:r>
            <a:r>
              <a:rPr lang="fr-FR" baseline="30000" dirty="0"/>
              <a:t>ère</a:t>
            </a:r>
            <a:r>
              <a:rPr lang="fr-FR" dirty="0"/>
              <a:t> étape de la résolution d’un problème concernant le calcul de la mesure d’un 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Pour déterminer la mesure d’un angle je commence par: ……………………………..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Première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J’observe la figure et je lis attentivement les données pour identifier les angles dont la mesure est connue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qu’on s’appuie sur les données de l’énoncé, en particulier sur celles de la figure, afin d’identifier les angles dont la mesure est connue.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9267A14-A5A6-CE15-6A07-6DD39006DA94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Pour déterminer la mesure d’un angle je commence par: </a:t>
            </a:r>
            <a:r>
              <a:rPr lang="fr-FR" sz="2400" dirty="0">
                <a:solidFill>
                  <a:srgbClr val="FF0000"/>
                </a:solidFill>
              </a:rPr>
              <a:t>chercher les angles connus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7D570-2FAA-13D7-D36D-03ECBAE8B4C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D5719B-DA63-85F7-B584-04E7EDBDDBFD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Première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6E61F-9A51-DB46-ADD6-6AB11034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640D96-26E2-9AC8-D3ED-31A1A270F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cette 2</a:t>
            </a:r>
            <a:r>
              <a:rPr lang="fr-FR" baseline="30000" dirty="0"/>
              <a:t>ème</a:t>
            </a:r>
            <a:r>
              <a:rPr lang="fr-FR" dirty="0"/>
              <a:t>  étape de la résolution d’un problème concernant le calcul de la mesure d’un 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261D82-0D10-75E4-8E45-DAE011A157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780D24-9CAC-DEAA-309A-BFD2AEF1D053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Une fois les angles connus son identifiés, je repère……………………………..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92E4F9-C6E4-756C-9A41-0AA72F99200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2EA8ACA-F61F-8C9C-5F10-6AB561A91FE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ACD53FF-6385-9C1A-DA8B-810135DCA4B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CEA3CC-C25B-EB7F-DECB-7732D6EC98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0B7C2BB-05BA-7807-BAA1-B1F197FB60A2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Deuxième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44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72ECC-A834-FA28-9D91-34DB1A5F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98F1B-B594-A012-E3A2-D9FC5D51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Je repère les droites parallèles ou des angles particuliers pour reconnaitre les propriétés à utiliser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553FCA-7521-18A8-E6D7-92638DCE1C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qu’on repère les angles opposés par le sommet, correspondants, alternes-internes, supplémentaires ou complémentaires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B5D9645-C359-6B56-3A84-D8C853A500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FCF984-7B2C-10F2-8DAE-18826464CDD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D9A0FF-AA28-0D9B-15BC-AE396C147E50}"/>
              </a:ext>
            </a:extLst>
          </p:cNvPr>
          <p:cNvSpPr txBox="1"/>
          <p:nvPr/>
        </p:nvSpPr>
        <p:spPr>
          <a:xfrm>
            <a:off x="2803071" y="3110097"/>
            <a:ext cx="6585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Une fois les angles connus son identifiés, je repère </a:t>
            </a:r>
            <a:r>
              <a:rPr lang="fr-FR" sz="2400" dirty="0">
                <a:solidFill>
                  <a:srgbClr val="FF0000"/>
                </a:solidFill>
              </a:rPr>
              <a:t>les droites parallèles ou des angles particuliers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563FFC-318F-FA65-5F05-37F353336ADB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Deuxième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64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39A77-4552-C52F-F8A6-EED34C06A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7A351-69C7-11ED-202C-90E83C44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cette 3</a:t>
            </a:r>
            <a:r>
              <a:rPr lang="fr-FR" baseline="30000" dirty="0"/>
              <a:t>ème</a:t>
            </a:r>
            <a:r>
              <a:rPr lang="fr-FR" dirty="0"/>
              <a:t>   étape de la résolution d’un problème concernant le calcul de la mesure d’un 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D8BCA2-A423-7664-2811-B0AB786819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F1E382-9832-264A-9DB1-2FD036036935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Après avoir identifié tous les angles connus: J’……………………………..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67DE5D-599B-6182-5E60-4DA9B9B1DC0B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4B957BF-089F-CAC7-BB36-0652691D2DE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540CCF0-9D22-A4C9-BE6A-CF994C2ACD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C4722F-2A7E-79A1-6D6F-7F07FE0C474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D32E6C2-0E15-5FC0-B316-793EB4A74F1C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Troisième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37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1E5DA-85E1-39FC-8333-C6838222B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84446-45F2-BF62-9C15-A495D4BA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J’applique les propriétés que j’ai identifiées dans l’étape précédente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63A4F0-2C1B-717D-AF2B-784B6B37F0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chaque résultat obtenu à l’étape précédente sert à déduire un nouveau résultat, en s’appuyant sur les propriétés du cours.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C180055-6D13-759A-3A53-52F43AA236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C95988-4009-5ABE-2076-35BCBD57EE6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CC27E2-86A8-CDFF-E2C0-82B16BF2343D}"/>
              </a:ext>
            </a:extLst>
          </p:cNvPr>
          <p:cNvSpPr txBox="1"/>
          <p:nvPr/>
        </p:nvSpPr>
        <p:spPr>
          <a:xfrm>
            <a:off x="2306783" y="3110097"/>
            <a:ext cx="8323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Après avoir identifié tous les angles connus: </a:t>
            </a:r>
          </a:p>
          <a:p>
            <a:r>
              <a:rPr lang="fr-FR" sz="2400" dirty="0"/>
              <a:t>J’</a:t>
            </a:r>
            <a:r>
              <a:rPr lang="fr-FR" sz="2400" dirty="0">
                <a:solidFill>
                  <a:srgbClr val="FF0000"/>
                </a:solidFill>
              </a:rPr>
              <a:t>applique les propriétés pour trouver les angles manquants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B74B82-A49F-03B5-96BC-2D045080C84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Troisième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780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372324"/>
            <a:ext cx="1225550" cy="471488"/>
          </a:xfrm>
        </p:spPr>
        <p:txBody>
          <a:bodyPr/>
          <a:lstStyle/>
          <a:p>
            <a:r>
              <a:rPr lang="en-US" dirty="0"/>
              <a:t>Page 25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C132F29-9727-A10B-9CD6-B30597BE1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808" y="1028395"/>
            <a:ext cx="7666384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3BC97B6E-E9D2-6F9D-B449-0C47BBD2B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096" y="967664"/>
            <a:ext cx="8992859" cy="5629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31694D9-2D4A-4C5A-8FCD-7B3346EFD135}"/>
                  </a:ext>
                </a:extLst>
              </p:cNvPr>
              <p:cNvSpPr txBox="1"/>
              <p:nvPr/>
            </p:nvSpPr>
            <p:spPr>
              <a:xfrm>
                <a:off x="5100320" y="1717040"/>
                <a:ext cx="721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105°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31694D9-2D4A-4C5A-8FCD-7B3346EFD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320" y="1717040"/>
                <a:ext cx="72136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FDA586C-A69A-C5AB-18D6-D802CA655304}"/>
                  </a:ext>
                </a:extLst>
              </p:cNvPr>
              <p:cNvSpPr txBox="1"/>
              <p:nvPr/>
            </p:nvSpPr>
            <p:spPr>
              <a:xfrm>
                <a:off x="3018672" y="2991660"/>
                <a:ext cx="721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FDA586C-A69A-C5AB-18D6-D802CA655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672" y="2991660"/>
                <a:ext cx="721360" cy="400110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B7911D33-661C-2573-9CF6-A4B8178D00AC}"/>
              </a:ext>
            </a:extLst>
          </p:cNvPr>
          <p:cNvSpPr txBox="1"/>
          <p:nvPr/>
        </p:nvSpPr>
        <p:spPr>
          <a:xfrm>
            <a:off x="3389282" y="3362271"/>
            <a:ext cx="2706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supplémentaires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B109B6-18C4-AABE-5AEB-489A9C72587A}"/>
              </a:ext>
            </a:extLst>
          </p:cNvPr>
          <p:cNvSpPr txBox="1"/>
          <p:nvPr/>
        </p:nvSpPr>
        <p:spPr>
          <a:xfrm>
            <a:off x="3416991" y="3722491"/>
            <a:ext cx="3759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opposés par le sommet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5010E2-AEB4-362C-1305-67A4C3DC794C}"/>
              </a:ext>
            </a:extLst>
          </p:cNvPr>
          <p:cNvSpPr txBox="1"/>
          <p:nvPr/>
        </p:nvSpPr>
        <p:spPr>
          <a:xfrm>
            <a:off x="3423917" y="4072320"/>
            <a:ext cx="3378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correspondants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9577A8-ECA8-C44D-5A0E-0C64E21E9463}"/>
                  </a:ext>
                </a:extLst>
              </p:cNvPr>
              <p:cNvSpPr txBox="1"/>
              <p:nvPr/>
            </p:nvSpPr>
            <p:spPr>
              <a:xfrm>
                <a:off x="3098335" y="4993643"/>
                <a:ext cx="721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99577A8-ECA8-C44D-5A0E-0C64E21E9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335" y="4993643"/>
                <a:ext cx="721360" cy="400110"/>
              </a:xfrm>
              <a:prstGeom prst="rect">
                <a:avLst/>
              </a:prstGeom>
              <a:blipFill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E3FC480-2EC0-A1C6-C793-6709CCD752DE}"/>
                  </a:ext>
                </a:extLst>
              </p:cNvPr>
              <p:cNvSpPr txBox="1"/>
              <p:nvPr/>
            </p:nvSpPr>
            <p:spPr>
              <a:xfrm>
                <a:off x="6877163" y="4969396"/>
                <a:ext cx="721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E3FC480-2EC0-A1C6-C793-6709CCD75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163" y="4969396"/>
                <a:ext cx="721360" cy="400110"/>
              </a:xfrm>
              <a:prstGeom prst="rect">
                <a:avLst/>
              </a:prstGeom>
              <a:blipFill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80EC7C2C-E6E5-4AF4-63B8-87F207A099FC}"/>
              </a:ext>
            </a:extLst>
          </p:cNvPr>
          <p:cNvSpPr txBox="1"/>
          <p:nvPr/>
        </p:nvSpPr>
        <p:spPr>
          <a:xfrm>
            <a:off x="3266440" y="5395431"/>
            <a:ext cx="256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supplémentaires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9E1BED6-DF87-F3DD-9BFC-D52A11AFA127}"/>
                  </a:ext>
                </a:extLst>
              </p:cNvPr>
              <p:cNvSpPr txBox="1"/>
              <p:nvPr/>
            </p:nvSpPr>
            <p:spPr>
              <a:xfrm>
                <a:off x="6431974" y="5395431"/>
                <a:ext cx="15586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180°−105°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9E1BED6-DF87-F3DD-9BFC-D52A11AFA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974" y="5395431"/>
                <a:ext cx="155863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861244F-33F2-3EF4-6A23-536AE4F807E7}"/>
                  </a:ext>
                </a:extLst>
              </p:cNvPr>
              <p:cNvSpPr txBox="1"/>
              <p:nvPr/>
            </p:nvSpPr>
            <p:spPr>
              <a:xfrm>
                <a:off x="8278784" y="5369506"/>
                <a:ext cx="7213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861244F-33F2-3EF4-6A23-536AE4F80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784" y="5369506"/>
                <a:ext cx="721361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998B2406-874E-D279-0B14-94714DA8159F}"/>
              </a:ext>
            </a:extLst>
          </p:cNvPr>
          <p:cNvSpPr txBox="1"/>
          <p:nvPr/>
        </p:nvSpPr>
        <p:spPr>
          <a:xfrm>
            <a:off x="3289567" y="5703687"/>
            <a:ext cx="2521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opposés par le sommet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F3197BB-E476-150F-5B09-8308638441FC}"/>
                  </a:ext>
                </a:extLst>
              </p:cNvPr>
              <p:cNvSpPr txBox="1"/>
              <p:nvPr/>
            </p:nvSpPr>
            <p:spPr>
              <a:xfrm>
                <a:off x="6802795" y="5705365"/>
                <a:ext cx="6833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F3197BB-E476-150F-5B09-830863844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795" y="5705365"/>
                <a:ext cx="68334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9C448DD5-8AED-B75E-C642-9E774F2B9D94}"/>
              </a:ext>
            </a:extLst>
          </p:cNvPr>
          <p:cNvSpPr txBox="1"/>
          <p:nvPr/>
        </p:nvSpPr>
        <p:spPr>
          <a:xfrm>
            <a:off x="3266439" y="6104155"/>
            <a:ext cx="2359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correspondants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6F29EF4-CDFE-5C58-CBD2-454CD612AF9E}"/>
                  </a:ext>
                </a:extLst>
              </p:cNvPr>
              <p:cNvSpPr txBox="1"/>
              <p:nvPr/>
            </p:nvSpPr>
            <p:spPr>
              <a:xfrm>
                <a:off x="8264928" y="5708944"/>
                <a:ext cx="7213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6F29EF4-CDFE-5C58-CBD2-454CD612A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928" y="5708944"/>
                <a:ext cx="721361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288F4D6-6E8E-A0DA-31BD-07DB59F0F3D8}"/>
                  </a:ext>
                </a:extLst>
              </p:cNvPr>
              <p:cNvSpPr txBox="1"/>
              <p:nvPr/>
            </p:nvSpPr>
            <p:spPr>
              <a:xfrm>
                <a:off x="7391617" y="6065585"/>
                <a:ext cx="6833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288F4D6-6E8E-A0DA-31BD-07DB59F0F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617" y="6065585"/>
                <a:ext cx="683349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158D9B7-0544-BB44-E766-19596866FA1A}"/>
                  </a:ext>
                </a:extLst>
              </p:cNvPr>
              <p:cNvSpPr txBox="1"/>
              <p:nvPr/>
            </p:nvSpPr>
            <p:spPr>
              <a:xfrm>
                <a:off x="8895314" y="6100337"/>
                <a:ext cx="7213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158D9B7-0544-BB44-E766-19596866F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314" y="6100337"/>
                <a:ext cx="721361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25</a:t>
            </a:r>
            <a:endParaRPr lang="fr-FR" dirty="0"/>
          </a:p>
        </p:txBody>
      </p:sp>
      <p:pic>
        <p:nvPicPr>
          <p:cNvPr id="6" name="Image 5" descr="Une image contenant capture d’écran, ligne, texte, diagramme&#10;&#10;Le contenu généré par l’IA peut être incorrect.">
            <a:extLst>
              <a:ext uri="{FF2B5EF4-FFF2-40B4-BE49-F238E27FC236}">
                <a16:creationId xmlns:a16="http://schemas.microsoft.com/office/drawing/2014/main" id="{F3EB0A3B-ECB7-099F-C8A7-BEF9DD0B1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9" y="1749637"/>
            <a:ext cx="9600333" cy="30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la mesure d’un angle en en utilisant les propriétés concernant les angles et le parallélisme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49FFF58-02E9-24FE-5AFF-B45432ECC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857" y="1473607"/>
            <a:ext cx="3576757" cy="47690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E3B9103-0257-4233-6E61-D19B845E6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8857" y="2304352"/>
            <a:ext cx="9276859" cy="73806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219055F-2B54-CF37-C1AE-1D35EA5E2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8857" y="3605525"/>
            <a:ext cx="6778806" cy="4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650B17B9-EA86-DFFD-0B9B-67C5836C3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55" y="1931599"/>
            <a:ext cx="11247890" cy="239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C1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437940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C2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7034" y="440233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Leçon 6:                                              Angles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prstClr val="black"/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Chasser les angles pour résoudre un problème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1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2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37940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ym typeface="Arial"/>
              </a:rPr>
              <a:t>Vérifier si deux triangles sont congrus en comparant un côté et deux angles (ACA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)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71134" y="440332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000" dirty="0">
                <a:solidFill>
                  <a:srgbClr val="7F7F7F"/>
                </a:solidFill>
                <a:sym typeface="Arial"/>
              </a:rPr>
              <a:t>Consolidation 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F73194-86E9-4FA7-FD23-87C743089071}"/>
              </a:ext>
            </a:extLst>
          </p:cNvPr>
          <p:cNvSpPr/>
          <p:nvPr/>
        </p:nvSpPr>
        <p:spPr>
          <a:xfrm>
            <a:off x="994198" y="528812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Leçon 7                               Congruence </a:t>
            </a:r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des triangles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73BAA9E6-47DD-1138-2EFC-E8133122FFEA}"/>
              </a:ext>
            </a:extLst>
          </p:cNvPr>
          <p:cNvSpPr txBox="1">
            <a:spLocks/>
          </p:cNvSpPr>
          <p:nvPr/>
        </p:nvSpPr>
        <p:spPr>
          <a:xfrm>
            <a:off x="1002706" y="5288045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Chasser les angles pour résoudre un problème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Propriétés</a:t>
            </a:r>
            <a:r>
              <a:rPr lang="en-US" dirty="0"/>
              <a:t> des angles et </a:t>
            </a:r>
            <a:r>
              <a:rPr lang="en-US" dirty="0" err="1"/>
              <a:t>parallélisme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Repérer, à partir d’une figure géométrique, les angles opposés par le sommet, correspondants, alternes-internes, supplémentaires ou complémentaires.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Appliquer les propriétés sur les angles.</a:t>
            </a:r>
          </a:p>
          <a:p>
            <a:pPr lvl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donnée de la figure géométrique non exploitée.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propriété est mal appliquée ou des erreurs de calcul sont commises.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</TotalTime>
  <Words>1488</Words>
  <Application>Microsoft Office PowerPoint</Application>
  <PresentationFormat>Grand écran</PresentationFormat>
  <Paragraphs>164</Paragraphs>
  <Slides>49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Observez la figure ci-dessous, puis complétez</vt:lpstr>
      <vt:lpstr>Nous appliquons les propriétés déjà vues concernant les angles.</vt:lpstr>
      <vt:lpstr>Parfait! On se rappelle que les propriétés des angles déjà vues</vt:lpstr>
      <vt:lpstr>Présentation PowerPoint</vt:lpstr>
      <vt:lpstr>Observez la figure ci-dessous, puis exprimez vos avis </vt:lpstr>
      <vt:lpstr>A la fin de cette séance, vous serez capables de</vt:lpstr>
      <vt:lpstr>Présentation PowerPoint</vt:lpstr>
      <vt:lpstr>Je vous montre, à partir d’un exemple,  comment calculer la mesure d’un angle  en utilisant les propriétés concernant les angles et le parallélisme</vt:lpstr>
      <vt:lpstr>Je commence par identifier les angles dont la mesure est connue.</vt:lpstr>
      <vt:lpstr>Ensuite, je repère les droites parallèles et les angles particuliers</vt:lpstr>
      <vt:lpstr>Je passe ensuite à l’application des propriétés.</vt:lpstr>
      <vt:lpstr>Pour calculer a, b et c, j’ai procédé en trois étapes :</vt:lpstr>
      <vt:lpstr>Présentation PowerPoint</vt:lpstr>
      <vt:lpstr>Complétez cette 1ère étape de la résolution d’un problème concernant le calcul de la mesure d’un angle</vt:lpstr>
      <vt:lpstr> J’observe la figure et je lis attentivement les données pour identifier les angles dont la mesure est connue</vt:lpstr>
      <vt:lpstr>Complétez cette 2ème  étape de la résolution d’un problème concernant le calcul de la mesure d’un angle</vt:lpstr>
      <vt:lpstr> Je repère les droites parallèles ou des angles particuliers pour reconnaitre les propriétés à utiliser</vt:lpstr>
      <vt:lpstr>Complétez cette 3ème   étape de la résolution d’un problème concernant le calcul de la mesure d’un angle</vt:lpstr>
      <vt:lpstr> J’applique les propriétés que j’ai identifiées dans l’étape précédente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mesure d’un angle en en utilisant les propriétés concernant les angles et le parallélisme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160</cp:revision>
  <dcterms:created xsi:type="dcterms:W3CDTF">2025-11-03T10:55:47Z</dcterms:created>
  <dcterms:modified xsi:type="dcterms:W3CDTF">2026-02-10T17:06:58Z</dcterms:modified>
</cp:coreProperties>
</file>