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44"/>
  </p:notesMasterIdLst>
  <p:handoutMasterIdLst>
    <p:handoutMasterId r:id="rId45"/>
  </p:handoutMasterIdLst>
  <p:sldIdLst>
    <p:sldId id="2147483553" r:id="rId4"/>
    <p:sldId id="2147483485" r:id="rId5"/>
    <p:sldId id="256" r:id="rId6"/>
    <p:sldId id="2147483552" r:id="rId7"/>
    <p:sldId id="2147483397" r:id="rId8"/>
    <p:sldId id="2147483635" r:id="rId9"/>
    <p:sldId id="2134806507" r:id="rId10"/>
    <p:sldId id="2134806552" r:id="rId11"/>
    <p:sldId id="2134806567" r:id="rId12"/>
    <p:sldId id="2147483556" r:id="rId13"/>
    <p:sldId id="2134806558" r:id="rId14"/>
    <p:sldId id="2134806568" r:id="rId15"/>
    <p:sldId id="2134805874" r:id="rId16"/>
    <p:sldId id="2134805878" r:id="rId17"/>
    <p:sldId id="2147483554" r:id="rId18"/>
    <p:sldId id="2134806573" r:id="rId19"/>
    <p:sldId id="2147483557" r:id="rId20"/>
    <p:sldId id="2147483569" r:id="rId21"/>
    <p:sldId id="2147483558" r:id="rId22"/>
    <p:sldId id="2147483636" r:id="rId23"/>
    <p:sldId id="2134806108" r:id="rId24"/>
    <p:sldId id="2147483559" r:id="rId25"/>
    <p:sldId id="2147483571" r:id="rId26"/>
    <p:sldId id="2147483573" r:id="rId27"/>
    <p:sldId id="2147483572" r:id="rId28"/>
    <p:sldId id="2147483575" r:id="rId29"/>
    <p:sldId id="2147483576" r:id="rId30"/>
    <p:sldId id="2147483577" r:id="rId31"/>
    <p:sldId id="2134806577" r:id="rId32"/>
    <p:sldId id="2134806551" r:id="rId33"/>
    <p:sldId id="2134806578" r:id="rId34"/>
    <p:sldId id="2147483579" r:id="rId35"/>
    <p:sldId id="2147483580" r:id="rId36"/>
    <p:sldId id="2134806579" r:id="rId37"/>
    <p:sldId id="2134806088" r:id="rId38"/>
    <p:sldId id="2134806580" r:id="rId39"/>
    <p:sldId id="2134806582" r:id="rId40"/>
    <p:sldId id="2134806536" r:id="rId41"/>
    <p:sldId id="2134806535" r:id="rId42"/>
    <p:sldId id="2134806584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56"/>
            <p14:sldId id="2147483552"/>
            <p14:sldId id="2147483397"/>
            <p14:sldId id="2147483635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47483556"/>
            <p14:sldId id="2134806558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34805874"/>
            <p14:sldId id="2134805878"/>
            <p14:sldId id="2147483554"/>
          </p14:sldIdLst>
        </p14:section>
        <p14:section name="Tâche principale" id="{A2A5D278-252D-471E-A046-E0EEBB7C2D2B}">
          <p14:sldIdLst>
            <p14:sldId id="2134806573"/>
            <p14:sldId id="2147483557"/>
            <p14:sldId id="2147483569"/>
            <p14:sldId id="2147483558"/>
            <p14:sldId id="2147483636"/>
            <p14:sldId id="2134806108"/>
            <p14:sldId id="2147483559"/>
            <p14:sldId id="2147483571"/>
            <p14:sldId id="2147483573"/>
            <p14:sldId id="2147483572"/>
            <p14:sldId id="2147483575"/>
            <p14:sldId id="2147483576"/>
            <p14:sldId id="2147483577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  <p14:sldId id="2147483579"/>
            <p14:sldId id="2147483580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0C0"/>
    <a:srgbClr val="AB20B6"/>
    <a:srgbClr val="FF6565"/>
    <a:srgbClr val="DC94DE"/>
    <a:srgbClr val="B27096"/>
    <a:srgbClr val="FDDF43"/>
    <a:srgbClr val="EB926C"/>
    <a:srgbClr val="5FADE4"/>
    <a:srgbClr val="767171"/>
    <a:srgbClr val="F587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03" autoAdjust="0"/>
    <p:restoredTop sz="94690" autoAdjust="0"/>
  </p:normalViewPr>
  <p:slideViewPr>
    <p:cSldViewPr snapToGrid="0">
      <p:cViewPr varScale="1">
        <p:scale>
          <a:sx n="70" d="100"/>
          <a:sy n="70" d="100"/>
        </p:scale>
        <p:origin x="81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presProps" Target="pres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15/12/2025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1873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3.png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2.png"/><Relationship Id="rId5" Type="http://schemas.openxmlformats.org/officeDocument/2006/relationships/image" Target="../media/image43.png"/><Relationship Id="rId4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8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6.png"/><Relationship Id="rId5" Type="http://schemas.openxmlformats.org/officeDocument/2006/relationships/image" Target="../media/image43.png"/><Relationship Id="rId10" Type="http://schemas.openxmlformats.org/officeDocument/2006/relationships/image" Target="../media/image60.png"/><Relationship Id="rId4" Type="http://schemas.openxmlformats.org/officeDocument/2006/relationships/image" Target="../media/image55.png"/><Relationship Id="rId9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3" Type="http://schemas.openxmlformats.org/officeDocument/2006/relationships/image" Target="../media/image50.png"/><Relationship Id="rId7" Type="http://schemas.openxmlformats.org/officeDocument/2006/relationships/image" Target="../media/image53.png"/><Relationship Id="rId12" Type="http://schemas.openxmlformats.org/officeDocument/2006/relationships/image" Target="../media/image5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2.png"/><Relationship Id="rId11" Type="http://schemas.openxmlformats.org/officeDocument/2006/relationships/image" Target="../media/image58.png"/><Relationship Id="rId5" Type="http://schemas.openxmlformats.org/officeDocument/2006/relationships/image" Target="../media/image43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2.png"/><Relationship Id="rId7" Type="http://schemas.openxmlformats.org/officeDocument/2006/relationships/image" Target="../media/image64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6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68.png"/><Relationship Id="rId3" Type="http://schemas.openxmlformats.org/officeDocument/2006/relationships/image" Target="../media/image8.png"/><Relationship Id="rId7" Type="http://schemas.openxmlformats.org/officeDocument/2006/relationships/image" Target="../media/image89.png"/><Relationship Id="rId12" Type="http://schemas.openxmlformats.org/officeDocument/2006/relationships/image" Target="../media/image67.png"/><Relationship Id="rId2" Type="http://schemas.openxmlformats.org/officeDocument/2006/relationships/image" Target="../media/image64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8.png"/><Relationship Id="rId11" Type="http://schemas.openxmlformats.org/officeDocument/2006/relationships/image" Target="../media/image660.png"/><Relationship Id="rId5" Type="http://schemas.openxmlformats.org/officeDocument/2006/relationships/image" Target="../media/image63.png"/><Relationship Id="rId10" Type="http://schemas.openxmlformats.org/officeDocument/2006/relationships/image" Target="../media/image650.png"/><Relationship Id="rId4" Type="http://schemas.openxmlformats.org/officeDocument/2006/relationships/image" Target="../media/image62.png"/><Relationship Id="rId9" Type="http://schemas.openxmlformats.org/officeDocument/2006/relationships/image" Target="../media/image91.png"/><Relationship Id="rId14" Type="http://schemas.openxmlformats.org/officeDocument/2006/relationships/image" Target="../media/image6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4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4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4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image" Target="../media/image85.png"/><Relationship Id="rId3" Type="http://schemas.openxmlformats.org/officeDocument/2006/relationships/image" Target="../media/image11.jpeg"/><Relationship Id="rId7" Type="http://schemas.openxmlformats.org/officeDocument/2006/relationships/image" Target="../media/image79.png"/><Relationship Id="rId12" Type="http://schemas.openxmlformats.org/officeDocument/2006/relationships/image" Target="../media/image8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8.png"/><Relationship Id="rId11" Type="http://schemas.openxmlformats.org/officeDocument/2006/relationships/image" Target="../media/image83.png"/><Relationship Id="rId5" Type="http://schemas.openxmlformats.org/officeDocument/2006/relationships/image" Target="../media/image77.png"/><Relationship Id="rId10" Type="http://schemas.openxmlformats.org/officeDocument/2006/relationships/image" Target="../media/image82.png"/><Relationship Id="rId4" Type="http://schemas.openxmlformats.org/officeDocument/2006/relationships/image" Target="../media/image14.png"/><Relationship Id="rId9" Type="http://schemas.openxmlformats.org/officeDocument/2006/relationships/image" Target="../media/image81.png"/><Relationship Id="rId14" Type="http://schemas.openxmlformats.org/officeDocument/2006/relationships/image" Target="../media/image8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0.png"/><Relationship Id="rId3" Type="http://schemas.openxmlformats.org/officeDocument/2006/relationships/image" Target="../media/image11.jpeg"/><Relationship Id="rId7" Type="http://schemas.openxmlformats.org/officeDocument/2006/relationships/image" Target="../media/image93.png"/><Relationship Id="rId12" Type="http://schemas.openxmlformats.org/officeDocument/2006/relationships/image" Target="../media/image98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5" Type="http://schemas.openxmlformats.org/officeDocument/2006/relationships/image" Target="../media/image87.png"/><Relationship Id="rId10" Type="http://schemas.openxmlformats.org/officeDocument/2006/relationships/image" Target="../media/image96.png"/><Relationship Id="rId4" Type="http://schemas.openxmlformats.org/officeDocument/2006/relationships/image" Target="../media/image14.png"/><Relationship Id="rId9" Type="http://schemas.openxmlformats.org/officeDocument/2006/relationships/image" Target="../media/image95.png"/><Relationship Id="rId14" Type="http://schemas.openxmlformats.org/officeDocument/2006/relationships/image" Target="../media/image10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9.png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3" Type="http://schemas.openxmlformats.org/officeDocument/2006/relationships/image" Target="../media/image50.png"/><Relationship Id="rId7" Type="http://schemas.openxmlformats.org/officeDocument/2006/relationships/image" Target="../media/image53.png"/><Relationship Id="rId12" Type="http://schemas.openxmlformats.org/officeDocument/2006/relationships/image" Target="../media/image5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2.png"/><Relationship Id="rId11" Type="http://schemas.openxmlformats.org/officeDocument/2006/relationships/image" Target="../media/image58.png"/><Relationship Id="rId5" Type="http://schemas.openxmlformats.org/officeDocument/2006/relationships/image" Target="../media/image43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gi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6.png"/><Relationship Id="rId7" Type="http://schemas.openxmlformats.org/officeDocument/2006/relationships/image" Target="../media/image23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  <a:endParaRPr lang="fr-FR" sz="2400" b="1" kern="0" dirty="0">
              <a:solidFill>
                <a:srgbClr val="FCBF1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731956" y="342900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2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507561"/>
            <a:ext cx="7458868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4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Fonctions affines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7"/>
            <a:ext cx="7458868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10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Déterminer la relation 𝑦 = 𝑎𝑥 + 𝑏 à partir de deux points</a:t>
              </a: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2" descr="A cartoon of a child and child sitting at a table writing in a notebook&#10;&#10;AI-generated content may be incorrect.">
            <a:extLst>
              <a:ext uri="{FF2B5EF4-FFF2-40B4-BE49-F238E27FC236}">
                <a16:creationId xmlns:a16="http://schemas.microsoft.com/office/drawing/2014/main" id="{1F94E452-65F9-BAD3-73B2-9F6653458A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180" y="3429000"/>
            <a:ext cx="3995903" cy="277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BA53B59-77E1-71F6-BE66-25EAA4D29F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337" y="1252901"/>
            <a:ext cx="11320719" cy="5177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819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les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FBCAEBD-B118-0B36-F355-F98E39B80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85DA14C-4909-1130-CF3F-5D14EDB0C9B7}"/>
              </a:ext>
            </a:extLst>
          </p:cNvPr>
          <p:cNvSpPr/>
          <p:nvPr/>
        </p:nvSpPr>
        <p:spPr>
          <a:xfrm>
            <a:off x="1410511" y="3900791"/>
            <a:ext cx="9562289" cy="15141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7C33444-767D-5EF2-9C7E-AE1941467B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337" y="1252901"/>
            <a:ext cx="11320719" cy="517778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DBE57A7C-D1FC-9D54-9D45-52D284CD042E}"/>
                  </a:ext>
                </a:extLst>
              </p:cNvPr>
              <p:cNvSpPr txBox="1"/>
              <p:nvPr/>
            </p:nvSpPr>
            <p:spPr>
              <a:xfrm>
                <a:off x="1569026" y="2833622"/>
                <a:ext cx="39600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DBE57A7C-D1FC-9D54-9D45-52D284CD04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9026" y="2833622"/>
                <a:ext cx="396009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DB6953C8-ACDC-B4CB-E775-3C33805CD264}"/>
                  </a:ext>
                </a:extLst>
              </p:cNvPr>
              <p:cNvSpPr txBox="1"/>
              <p:nvPr/>
            </p:nvSpPr>
            <p:spPr>
              <a:xfrm>
                <a:off x="2043547" y="2819766"/>
                <a:ext cx="39600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DB6953C8-ACDC-B4CB-E775-3C33805CD2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3547" y="2819766"/>
                <a:ext cx="396009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F063301C-5A5E-0404-BB71-371597084A3B}"/>
                  </a:ext>
                </a:extLst>
              </p:cNvPr>
              <p:cNvSpPr txBox="1"/>
              <p:nvPr/>
            </p:nvSpPr>
            <p:spPr>
              <a:xfrm>
                <a:off x="1575952" y="3484789"/>
                <a:ext cx="39600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F063301C-5A5E-0404-BB71-371597084A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5952" y="3484789"/>
                <a:ext cx="396009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2E29CD09-ED83-351B-3A2A-A2004BBBCF00}"/>
                  </a:ext>
                </a:extLst>
              </p:cNvPr>
              <p:cNvSpPr txBox="1"/>
              <p:nvPr/>
            </p:nvSpPr>
            <p:spPr>
              <a:xfrm>
                <a:off x="2050473" y="3470933"/>
                <a:ext cx="39600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2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2E29CD09-ED83-351B-3A2A-A2004BBBCF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0473" y="3470933"/>
                <a:ext cx="396009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206E519A-85C2-F0F6-9318-D87CD3AB4C6C}"/>
                  </a:ext>
                </a:extLst>
              </p:cNvPr>
              <p:cNvSpPr txBox="1"/>
              <p:nvPr/>
            </p:nvSpPr>
            <p:spPr>
              <a:xfrm>
                <a:off x="1452075" y="4124136"/>
                <a:ext cx="39600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r>
                        <a:rPr lang="fr-FR" sz="2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206E519A-85C2-F0F6-9318-D87CD3AB4C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2075" y="4124136"/>
                <a:ext cx="396009" cy="400110"/>
              </a:xfrm>
              <a:prstGeom prst="rect">
                <a:avLst/>
              </a:prstGeom>
              <a:blipFill>
                <a:blip r:embed="rId8"/>
                <a:stretch>
                  <a:fillRect r="-2923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A0F2A56-48F3-6921-5E90-006A32730409}"/>
                  </a:ext>
                </a:extLst>
              </p:cNvPr>
              <p:cNvSpPr txBox="1"/>
              <p:nvPr/>
            </p:nvSpPr>
            <p:spPr>
              <a:xfrm>
                <a:off x="2050473" y="4124136"/>
                <a:ext cx="39600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0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A0F2A56-48F3-6921-5E90-006A327304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0473" y="4124136"/>
                <a:ext cx="396009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B534D440-8327-5DCB-7C7B-D06F8E91445A}"/>
                  </a:ext>
                </a:extLst>
              </p:cNvPr>
              <p:cNvSpPr txBox="1"/>
              <p:nvPr/>
            </p:nvSpPr>
            <p:spPr>
              <a:xfrm>
                <a:off x="2750127" y="5479720"/>
                <a:ext cx="893622" cy="6950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B534D440-8327-5DCB-7C7B-D06F8E9144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0127" y="5479720"/>
                <a:ext cx="893622" cy="69506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04A060AD-1B06-6B3E-5281-FD0B0BB19349}"/>
                  </a:ext>
                </a:extLst>
              </p:cNvPr>
              <p:cNvSpPr txBox="1"/>
              <p:nvPr/>
            </p:nvSpPr>
            <p:spPr>
              <a:xfrm>
                <a:off x="1690249" y="5822749"/>
                <a:ext cx="89362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3−1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04A060AD-1B06-6B3E-5281-FD0B0BB193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0249" y="5822749"/>
                <a:ext cx="893622" cy="4001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8A591BF3-6C53-EB94-0EA5-238BCE8CBDF1}"/>
                  </a:ext>
                </a:extLst>
              </p:cNvPr>
              <p:cNvSpPr txBox="1"/>
              <p:nvPr/>
            </p:nvSpPr>
            <p:spPr>
              <a:xfrm>
                <a:off x="1707569" y="5451764"/>
                <a:ext cx="89362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2</m:t>
                      </m:r>
                      <m:r>
                        <a:rPr lang="fr-FR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−1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8A591BF3-6C53-EB94-0EA5-238BCE8CBD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7569" y="5451764"/>
                <a:ext cx="893622" cy="40011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  <p:bldP spid="11" grpId="0"/>
      <p:bldP spid="13" grpId="0"/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sX0" fmla="*/ 0 w 1263390"/>
              <a:gd name="csY0" fmla="*/ 0 h 1226820"/>
              <a:gd name="csX1" fmla="*/ 408496 w 1263390"/>
              <a:gd name="csY1" fmla="*/ 0 h 1226820"/>
              <a:gd name="csX2" fmla="*/ 842260 w 1263390"/>
              <a:gd name="csY2" fmla="*/ 0 h 1226820"/>
              <a:gd name="csX3" fmla="*/ 1263390 w 1263390"/>
              <a:gd name="csY3" fmla="*/ 0 h 1226820"/>
              <a:gd name="csX4" fmla="*/ 1263390 w 1263390"/>
              <a:gd name="csY4" fmla="*/ 372135 h 1226820"/>
              <a:gd name="csX5" fmla="*/ 1263390 w 1263390"/>
              <a:gd name="csY5" fmla="*/ 805612 h 1226820"/>
              <a:gd name="csX6" fmla="*/ 1263390 w 1263390"/>
              <a:gd name="csY6" fmla="*/ 1226820 h 1226820"/>
              <a:gd name="csX7" fmla="*/ 842260 w 1263390"/>
              <a:gd name="csY7" fmla="*/ 1226820 h 1226820"/>
              <a:gd name="csX8" fmla="*/ 446398 w 1263390"/>
              <a:gd name="csY8" fmla="*/ 1226820 h 1226820"/>
              <a:gd name="csX9" fmla="*/ 0 w 1263390"/>
              <a:gd name="csY9" fmla="*/ 1226820 h 1226820"/>
              <a:gd name="csX10" fmla="*/ 0 w 1263390"/>
              <a:gd name="csY10" fmla="*/ 854685 h 1226820"/>
              <a:gd name="csX11" fmla="*/ 0 w 1263390"/>
              <a:gd name="csY11" fmla="*/ 458013 h 1226820"/>
              <a:gd name="csX12" fmla="*/ 0 w 1263390"/>
              <a:gd name="csY12" fmla="*/ 0 h 12268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Exprimez vos avis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631E7590-1102-E6B9-7709-DABE4E67744A}"/>
                  </a:ext>
                </a:extLst>
              </p:cNvPr>
              <p:cNvSpPr txBox="1"/>
              <p:nvPr/>
            </p:nvSpPr>
            <p:spPr>
              <a:xfrm>
                <a:off x="2569029" y="1393371"/>
                <a:ext cx="684711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L’équation de la droite ci-dessous  est   </a:t>
                </a:r>
                <a14:m>
                  <m:oMath xmlns:m="http://schemas.openxmlformats.org/officeDocument/2006/math">
                    <m:r>
                      <a:rPr kumimoji="0" lang="fr-FR" sz="18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𝑦</m:t>
                    </m:r>
                    <m:r>
                      <a:rPr kumimoji="0" lang="fr-FR" sz="18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=…</m:t>
                    </m:r>
                  </m:oMath>
                </a14:m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𝑥</a:t>
                </a:r>
                <a14:m>
                  <m:oMath xmlns:m="http://schemas.openxmlformats.org/officeDocument/2006/math">
                    <m:r>
                      <a:rPr kumimoji="0" lang="fr-FR" sz="18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+…</m:t>
                    </m:r>
                  </m:oMath>
                </a14:m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?</a:t>
                </a:r>
              </a:p>
            </p:txBody>
          </p:sp>
        </mc:Choice>
        <mc:Fallback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631E7590-1102-E6B9-7709-DABE4E6774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9029" y="1393371"/>
                <a:ext cx="6847114" cy="369332"/>
              </a:xfrm>
              <a:prstGeom prst="rect">
                <a:avLst/>
              </a:prstGeom>
              <a:blipFill>
                <a:blip r:embed="rId3"/>
                <a:stretch>
                  <a:fillRect l="-712" t="-13333" b="-28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 2">
            <a:extLst>
              <a:ext uri="{FF2B5EF4-FFF2-40B4-BE49-F238E27FC236}">
                <a16:creationId xmlns:a16="http://schemas.microsoft.com/office/drawing/2014/main" id="{6D1A8201-E9A3-B2B4-8A53-B641BCB3C4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5111" y="1954402"/>
            <a:ext cx="3901778" cy="2949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9049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3">
                <a:extLst>
                  <a:ext uri="{FF2B5EF4-FFF2-40B4-BE49-F238E27FC236}">
                    <a16:creationId xmlns:a16="http://schemas.microsoft.com/office/drawing/2014/main" id="{A2F52361-43C4-DFD3-0C09-18ABE961AD0E}"/>
                  </a:ext>
                </a:extLst>
              </p:cNvPr>
              <p:cNvSpPr txBox="1"/>
              <p:nvPr/>
            </p:nvSpPr>
            <p:spPr>
              <a:xfrm>
                <a:off x="1519970" y="3314323"/>
                <a:ext cx="9731504" cy="461665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>
                  <a:defRPr lang="en-US"/>
                </a:defPPr>
                <a:lvl1pPr algn="ctr">
                  <a:defRPr sz="2400"/>
                </a:lvl1pPr>
              </a:lstStyle>
              <a:p>
                <a:pPr algn="l"/>
                <a:r>
                  <a:rPr lang="fr-FR" altLang="fr-FR" b="1" dirty="0">
                    <a:solidFill>
                      <a:srgbClr val="106585"/>
                    </a:solidFill>
                  </a:rPr>
                  <a:t>Déterminer la relation </a:t>
                </a:r>
                <a14:m>
                  <m:oMath xmlns:m="http://schemas.openxmlformats.org/officeDocument/2006/math"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𝒂𝒙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fr-FR" altLang="fr-FR" b="1" dirty="0">
                    <a:solidFill>
                      <a:srgbClr val="106585"/>
                    </a:solidFill>
                  </a:rPr>
                  <a:t>à partir de deux points </a:t>
                </a:r>
              </a:p>
            </p:txBody>
          </p:sp>
        </mc:Choice>
        <mc:Fallback xmlns="">
          <p:sp>
            <p:nvSpPr>
              <p:cNvPr id="15" name="ZoneTexte 3">
                <a:extLst>
                  <a:ext uri="{FF2B5EF4-FFF2-40B4-BE49-F238E27FC236}">
                    <a16:creationId xmlns:a16="http://schemas.microsoft.com/office/drawing/2014/main" id="{A2F52361-43C4-DFD3-0C09-18ABE961AD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9970" y="3314323"/>
                <a:ext cx="9731504" cy="461665"/>
              </a:xfrm>
              <a:prstGeom prst="rect">
                <a:avLst/>
              </a:prstGeom>
              <a:blipFill>
                <a:blip r:embed="rId3"/>
                <a:stretch>
                  <a:fillRect l="-626" t="-10667" b="-30667"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E01CF-40A1-40CD-B5A8-A7DC2CC22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398C2003-B356-918C-B00E-91C53561D96E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 la fin de cette séance, vous serez </a:t>
            </a: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capables de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18D82E05-CA0D-78C5-F0A6-471D6A69971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7E0B7D67-B869-62BA-2048-E32E2A563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F3E1CCC0-7D93-1D79-4535-35B09CDCE46A}"/>
                  </a:ext>
                </a:extLst>
              </p:cNvPr>
              <p:cNvSpPr txBox="1"/>
              <p:nvPr/>
            </p:nvSpPr>
            <p:spPr>
              <a:xfrm>
                <a:off x="2569028" y="1393371"/>
                <a:ext cx="739585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>
                  <a:defRPr/>
                </a:pPr>
                <a:r>
                  <a:rPr lang="fr-FR" dirty="0">
                    <a:solidFill>
                      <a:prstClr val="black"/>
                    </a:solidFill>
                    <a:latin typeface="Aptos" panose="02110004020202020204"/>
                  </a:rPr>
                  <a:t>Déterminer la relation </a:t>
                </a:r>
                <a14:m>
                  <m:oMath xmlns:m="http://schemas.openxmlformats.org/officeDocument/2006/math">
                    <m:r>
                      <a:rPr lang="fr-FR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= </m:t>
                    </m:r>
                    <m:r>
                      <a:rPr lang="fr-FR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fr-FR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+ </m:t>
                    </m:r>
                    <m:r>
                      <a:rPr lang="fr-FR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fr-FR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>
                    <a:solidFill>
                      <a:prstClr val="black"/>
                    </a:solidFill>
                    <a:latin typeface="Aptos" panose="02110004020202020204"/>
                  </a:rPr>
                  <a:t>à partir d’un graphe comme celui-ci:</a:t>
                </a:r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F3E1CCC0-7D93-1D79-4535-35B09CDCE4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9028" y="1393371"/>
                <a:ext cx="7395853" cy="369332"/>
              </a:xfrm>
              <a:prstGeom prst="rect">
                <a:avLst/>
              </a:prstGeom>
              <a:blipFill>
                <a:blip r:embed="rId3"/>
                <a:stretch>
                  <a:fillRect l="-659" t="-8333" b="-28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DC389CBD-B1CE-93C0-4CC6-5241A3407B60}"/>
                  </a:ext>
                </a:extLst>
              </p:cNvPr>
              <p:cNvSpPr txBox="1"/>
              <p:nvPr/>
            </p:nvSpPr>
            <p:spPr>
              <a:xfrm>
                <a:off x="8775865" y="2832250"/>
                <a:ext cx="218802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= …×</m:t>
                      </m:r>
                      <m:r>
                        <a:rPr lang="fr-FR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+…</m:t>
                      </m:r>
                      <m:r>
                        <a:rPr lang="fr-FR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fr-FR" dirty="0">
                  <a:solidFill>
                    <a:prstClr val="black"/>
                  </a:solidFill>
                  <a:latin typeface="Aptos" panose="02110004020202020204"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DC389CBD-B1CE-93C0-4CC6-5241A3407B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5865" y="2832250"/>
                <a:ext cx="2188027" cy="369332"/>
              </a:xfrm>
              <a:prstGeom prst="rect">
                <a:avLst/>
              </a:prstGeom>
              <a:blipFill>
                <a:blip r:embed="rId4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 4">
            <a:extLst>
              <a:ext uri="{FF2B5EF4-FFF2-40B4-BE49-F238E27FC236}">
                <a16:creationId xmlns:a16="http://schemas.microsoft.com/office/drawing/2014/main" id="{6A0709CD-EB0F-D1B0-60A1-4195B1700A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2601" y="1954402"/>
            <a:ext cx="3901778" cy="2949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416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sX0" fmla="*/ 0 w 1212279"/>
                  <a:gd name="csY0" fmla="*/ 0 h 1231221"/>
                  <a:gd name="csX1" fmla="*/ 416216 w 1212279"/>
                  <a:gd name="csY1" fmla="*/ 0 h 1231221"/>
                  <a:gd name="csX2" fmla="*/ 783940 w 1212279"/>
                  <a:gd name="csY2" fmla="*/ 0 h 1231221"/>
                  <a:gd name="csX3" fmla="*/ 1212279 w 1212279"/>
                  <a:gd name="csY3" fmla="*/ 0 h 1231221"/>
                  <a:gd name="csX4" fmla="*/ 1212279 w 1212279"/>
                  <a:gd name="csY4" fmla="*/ 373470 h 1231221"/>
                  <a:gd name="csX5" fmla="*/ 1212279 w 1212279"/>
                  <a:gd name="csY5" fmla="*/ 771565 h 1231221"/>
                  <a:gd name="csX6" fmla="*/ 1212279 w 1212279"/>
                  <a:gd name="csY6" fmla="*/ 1231221 h 1231221"/>
                  <a:gd name="csX7" fmla="*/ 832432 w 1212279"/>
                  <a:gd name="csY7" fmla="*/ 1231221 h 1231221"/>
                  <a:gd name="csX8" fmla="*/ 404093 w 1212279"/>
                  <a:gd name="csY8" fmla="*/ 1231221 h 1231221"/>
                  <a:gd name="csX9" fmla="*/ 0 w 1212279"/>
                  <a:gd name="csY9" fmla="*/ 1231221 h 1231221"/>
                  <a:gd name="csX10" fmla="*/ 0 w 1212279"/>
                  <a:gd name="csY10" fmla="*/ 820814 h 1231221"/>
                  <a:gd name="csX11" fmla="*/ 0 w 1212279"/>
                  <a:gd name="csY11" fmla="*/ 398095 h 1231221"/>
                  <a:gd name="csX12" fmla="*/ 0 w 1212279"/>
                  <a:gd name="csY12" fmla="*/ 0 h 12312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 veux déterminer la relation 𝒚 = 𝒂𝒙 + 𝒃 à partir de la pente et les coordonnées des deux points A et B: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A6778DC-3468-47A7-EDC2-9A85FC426B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5622" y="1019121"/>
            <a:ext cx="7023200" cy="5308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0029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401BA-FFA2-5DB4-DE81-4083985E3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78B99358-4FEB-B516-214E-87487F4E00F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Je commence par calculer la pente 𝒂 du graphe, puis je remplace 𝒂 par sa valeur dans la relation 𝒚=𝒂𝒙+𝒃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EC6A2B0-7CB4-D749-6218-2F70BF2CF86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44E40081-7190-6EDC-F858-504A29FCA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3988C8F1-4E9E-1EA1-7A35-41EA13F8F36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comment on détermine le degré d’un polynôme.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9E4635-4062-F6B8-7CB2-A5592806DF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413" y="1452287"/>
            <a:ext cx="3737934" cy="53725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D6E8133-91DB-AE77-217C-C9A112AE82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3732" y="1389416"/>
            <a:ext cx="1863252" cy="66299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5AD4EF5-20ED-632F-41DB-2EA02A0DFC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0599" y="1766847"/>
            <a:ext cx="3901778" cy="294919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7E4EA6C-0628-04ED-55D0-ABFDF5A9B3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623" y="3124174"/>
            <a:ext cx="4080864" cy="45723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9B22173-CBD0-1921-1626-C0B7A53ED6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09751" y="3904442"/>
            <a:ext cx="4972481" cy="811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216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DE932-2454-456D-6408-B7B644C44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87B88AA9-7F96-569E-2340-0FCB401A643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Je substitue les coordonnées de A dans : 𝑦 = 2𝑥 + 𝑏 pour déterminer la valeur de 𝒃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C60E5F1-396D-3388-2926-670F0775E94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078CB32-1128-5D69-243E-744A36901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B360EFAA-2D3A-ECC1-D5F1-180E893D34E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5FFD0F6-52A4-27FE-A92D-472D1E847A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744" y="1218065"/>
            <a:ext cx="5795513" cy="4686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B9B31BF-5BA7-DB02-E28C-EA14B1D039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4722" y="1758496"/>
            <a:ext cx="3901778" cy="294919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CD3CEFF-ABE7-841F-B0B0-D3E50D6526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3675" y="1861719"/>
            <a:ext cx="1794666" cy="68586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CC9BC5B-18B0-2A27-2E25-610E1DB705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8704" y="3217527"/>
            <a:ext cx="3234971" cy="42294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EA05091-2B83-7A25-FC61-BB53997909A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05983" y="3118282"/>
            <a:ext cx="1794666" cy="65156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47AD52F-7F27-D7B1-0A73-775754036EF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8704" y="4640334"/>
            <a:ext cx="2709146" cy="36579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5C7AFFA-20FF-4463-E646-2748FA8F208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06445" y="4515535"/>
            <a:ext cx="1840389" cy="685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6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3A82C8-18B1-E49B-EE25-C1F81412A9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1DB5434E-306D-02AC-E9E7-5245019A5A25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En résumé, pour déterminer la relation 𝒚 = 𝒂𝒙 + 𝒃 à partir de la pente et les coordonnées des deux points A et B: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20083B0-2A86-0536-E79B-AB6D104AAE5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91B5C028-D736-8534-9BD9-07E25D3360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422E7703-47D0-F0BF-EFB4-8C8E3A6E8EBC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3AD7884-AF8D-ABB8-3DF1-F1A601E510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992" y="1049122"/>
            <a:ext cx="3737934" cy="53725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5080969-C982-2ABA-82DB-193BD7D414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3341" y="1049122"/>
            <a:ext cx="1863252" cy="66299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B41C7FD-FE43-3FAA-4ACA-C164BA5988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5230" y="1132787"/>
            <a:ext cx="3901778" cy="294919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1D21B56-7FB6-61D0-B9DB-7736BBB233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4992" y="1867037"/>
            <a:ext cx="4080864" cy="45723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B0C3A2B-0361-2726-0144-B5ECFF7614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34248" y="2246792"/>
            <a:ext cx="4640982" cy="75749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695D5A1-5EE5-DED1-AADE-ECF91FDDBE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0030" y="3194664"/>
            <a:ext cx="5795513" cy="46867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0E6764B-EEFF-AA45-4657-5AFE7BDA917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73961" y="3838318"/>
            <a:ext cx="1794666" cy="68586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F7F755E-DAC4-903F-CB33-61AF1DD5F1D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8990" y="4782279"/>
            <a:ext cx="3234971" cy="42294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867B0F8-DAC7-087E-EB48-D492D477DF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86269" y="4683034"/>
            <a:ext cx="1794666" cy="65156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651A3C3-0803-D195-831A-E13382CF962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8990" y="5920020"/>
            <a:ext cx="2709146" cy="36579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2BA4B07A-5083-74E7-6ED7-C717A16F1BB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86731" y="5795221"/>
            <a:ext cx="1840389" cy="685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599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Complétez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30CA259-49AB-66D3-9C4F-F2C37948987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0DCC869-F30B-74F9-636F-53F1774A642D}"/>
              </a:ext>
            </a:extLst>
          </p:cNvPr>
          <p:cNvSpPr txBox="1"/>
          <p:nvPr/>
        </p:nvSpPr>
        <p:spPr>
          <a:xfrm>
            <a:off x="1099457" y="2471057"/>
            <a:ext cx="36249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La pente du graphe est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DB81F0E1-67B7-D74F-3AAA-19AF82A3C250}"/>
                  </a:ext>
                </a:extLst>
              </p:cNvPr>
              <p:cNvSpPr txBox="1"/>
              <p:nvPr/>
            </p:nvSpPr>
            <p:spPr>
              <a:xfrm>
                <a:off x="4223657" y="2471057"/>
                <a:ext cx="2601686" cy="5288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kumimoji="0" lang="fr-FR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fr-FR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fr-FR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…..  − ……</m:t>
                          </m:r>
                        </m:num>
                        <m:den>
                          <m:r>
                            <a:rPr kumimoji="0" lang="fr-FR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……</m:t>
                          </m:r>
                          <m:r>
                            <a:rPr kumimoji="0" lang="fr-FR" sz="18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0" lang="fr-FR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 ……</m:t>
                          </m:r>
                        </m:den>
                      </m:f>
                      <m:r>
                        <a:rPr kumimoji="0" lang="fr-FR" sz="18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fr-FR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DB81F0E1-67B7-D74F-3AAA-19AF82A3C2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657" y="2471057"/>
                <a:ext cx="2601686" cy="5288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e 4">
            <a:extLst>
              <a:ext uri="{FF2B5EF4-FFF2-40B4-BE49-F238E27FC236}">
                <a16:creationId xmlns:a16="http://schemas.microsoft.com/office/drawing/2014/main" id="{23AC6F13-97A1-7CD6-0E96-6BB6CC3823D0}"/>
              </a:ext>
            </a:extLst>
          </p:cNvPr>
          <p:cNvGrpSpPr/>
          <p:nvPr/>
        </p:nvGrpSpPr>
        <p:grpSpPr>
          <a:xfrm>
            <a:off x="7087666" y="1537855"/>
            <a:ext cx="4456304" cy="3120172"/>
            <a:chOff x="7087666" y="1537855"/>
            <a:chExt cx="4456304" cy="3120172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AC4C3468-C1F3-B403-F27F-A7DA85FFB4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87666" y="1624746"/>
              <a:ext cx="4456304" cy="3033281"/>
            </a:xfrm>
            <a:prstGeom prst="rect">
              <a:avLst/>
            </a:prstGeom>
          </p:spPr>
        </p:pic>
        <p:cxnSp>
          <p:nvCxnSpPr>
            <p:cNvPr id="7" name="Connecteur droit 6">
              <a:extLst>
                <a:ext uri="{FF2B5EF4-FFF2-40B4-BE49-F238E27FC236}">
                  <a16:creationId xmlns:a16="http://schemas.microsoft.com/office/drawing/2014/main" id="{95FDEF48-CFAA-6E0E-3248-73F3D445C39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333509" y="1537855"/>
              <a:ext cx="2556164" cy="2545772"/>
            </a:xfrm>
            <a:prstGeom prst="line">
              <a:avLst/>
            </a:prstGeom>
            <a:noFill/>
            <a:ln w="25400" cap="flat" cmpd="sng" algn="ctr">
              <a:solidFill>
                <a:srgbClr val="1D9A78"/>
              </a:solidFill>
              <a:prstDash val="solid"/>
              <a:miter lim="800000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ZoneTexte 8">
                  <a:extLst>
                    <a:ext uri="{FF2B5EF4-FFF2-40B4-BE49-F238E27FC236}">
                      <a16:creationId xmlns:a16="http://schemas.microsoft.com/office/drawing/2014/main" id="{FF7309CA-A030-6171-2BF2-572978896A26}"/>
                    </a:ext>
                  </a:extLst>
                </p:cNvPr>
                <p:cNvSpPr txBox="1"/>
                <p:nvPr/>
              </p:nvSpPr>
              <p:spPr>
                <a:xfrm>
                  <a:off x="9608342" y="2284810"/>
                  <a:ext cx="203431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91440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32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.</m:t>
                        </m:r>
                      </m:oMath>
                    </m:oMathPara>
                  </a14:m>
                  <a:endParaRPr lang="fr-FR" sz="3200" dirty="0">
                    <a:solidFill>
                      <a:srgbClr val="FF0000"/>
                    </a:solidFill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20" name="ZoneTexte 19">
                  <a:extLst>
                    <a:ext uri="{FF2B5EF4-FFF2-40B4-BE49-F238E27FC236}">
                      <a16:creationId xmlns:a16="http://schemas.microsoft.com/office/drawing/2014/main" id="{8C3D2B87-07FC-8103-0565-8BC2EBB5F98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08342" y="2284810"/>
                  <a:ext cx="203431" cy="58477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ZoneTexte 9">
                  <a:extLst>
                    <a:ext uri="{FF2B5EF4-FFF2-40B4-BE49-F238E27FC236}">
                      <a16:creationId xmlns:a16="http://schemas.microsoft.com/office/drawing/2014/main" id="{629CC305-445D-BBC0-76BB-912DB5F6FE65}"/>
                    </a:ext>
                  </a:extLst>
                </p:cNvPr>
                <p:cNvSpPr txBox="1"/>
                <p:nvPr/>
              </p:nvSpPr>
              <p:spPr>
                <a:xfrm>
                  <a:off x="10148227" y="1739730"/>
                  <a:ext cx="203200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91440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32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.</m:t>
                        </m:r>
                      </m:oMath>
                    </m:oMathPara>
                  </a14:m>
                  <a:endParaRPr lang="fr-FR" sz="3200" dirty="0">
                    <a:solidFill>
                      <a:srgbClr val="FF0000"/>
                    </a:solidFill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21" name="ZoneTexte 20">
                  <a:extLst>
                    <a:ext uri="{FF2B5EF4-FFF2-40B4-BE49-F238E27FC236}">
                      <a16:creationId xmlns:a16="http://schemas.microsoft.com/office/drawing/2014/main" id="{09E2C5AB-20BD-1730-F1A3-157B1EAA3CB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48227" y="1739730"/>
                  <a:ext cx="203200" cy="584775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ZoneTexte 10">
                  <a:extLst>
                    <a:ext uri="{FF2B5EF4-FFF2-40B4-BE49-F238E27FC236}">
                      <a16:creationId xmlns:a16="http://schemas.microsoft.com/office/drawing/2014/main" id="{AAA9CBC1-E4FF-288F-5AD6-6839BB1357F6}"/>
                    </a:ext>
                  </a:extLst>
                </p:cNvPr>
                <p:cNvSpPr txBox="1"/>
                <p:nvPr/>
              </p:nvSpPr>
              <p:spPr>
                <a:xfrm>
                  <a:off x="9527246" y="2577197"/>
                  <a:ext cx="1241961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91440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𝐴</m:t>
                        </m:r>
                        <m: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(1 ;1)</m:t>
                        </m:r>
                      </m:oMath>
                    </m:oMathPara>
                  </a14:m>
                  <a:endParaRPr lang="fr-FR" sz="2000" dirty="0">
                    <a:solidFill>
                      <a:srgbClr val="FF0000"/>
                    </a:solidFill>
                    <a:cs typeface="Calibri" panose="020F0502020204030204" pitchFamily="34" charset="0"/>
                  </a:endParaRPr>
                </a:p>
              </p:txBody>
            </p:sp>
          </mc:Choice>
          <mc:Fallback>
            <p:sp>
              <p:nvSpPr>
                <p:cNvPr id="11" name="ZoneTexte 10">
                  <a:extLst>
                    <a:ext uri="{FF2B5EF4-FFF2-40B4-BE49-F238E27FC236}">
                      <a16:creationId xmlns:a16="http://schemas.microsoft.com/office/drawing/2014/main" id="{AAA9CBC1-E4FF-288F-5AD6-6839BB1357F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27246" y="2577197"/>
                  <a:ext cx="1241961" cy="400110"/>
                </a:xfrm>
                <a:prstGeom prst="rect">
                  <a:avLst/>
                </a:prstGeom>
                <a:blipFill>
                  <a:blip r:embed="rId7"/>
                  <a:stretch>
                    <a:fillRect b="-15385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ZoneTexte 11">
                  <a:extLst>
                    <a:ext uri="{FF2B5EF4-FFF2-40B4-BE49-F238E27FC236}">
                      <a16:creationId xmlns:a16="http://schemas.microsoft.com/office/drawing/2014/main" id="{DE5C9328-61FE-78DE-CCF7-8E06C3E7FD2E}"/>
                    </a:ext>
                  </a:extLst>
                </p:cNvPr>
                <p:cNvSpPr txBox="1"/>
                <p:nvPr/>
              </p:nvSpPr>
              <p:spPr>
                <a:xfrm>
                  <a:off x="10148226" y="1983258"/>
                  <a:ext cx="1241961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91440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𝐵</m:t>
                        </m:r>
                        <m: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(2 ;2)</m:t>
                        </m:r>
                      </m:oMath>
                    </m:oMathPara>
                  </a14:m>
                  <a:endParaRPr lang="fr-FR" sz="2000" dirty="0">
                    <a:solidFill>
                      <a:srgbClr val="FF0000"/>
                    </a:solidFill>
                    <a:cs typeface="Calibri" panose="020F0502020204030204" pitchFamily="34" charset="0"/>
                  </a:endParaRPr>
                </a:p>
              </p:txBody>
            </p:sp>
          </mc:Choice>
          <mc:Fallback>
            <p:sp>
              <p:nvSpPr>
                <p:cNvPr id="12" name="ZoneTexte 11">
                  <a:extLst>
                    <a:ext uri="{FF2B5EF4-FFF2-40B4-BE49-F238E27FC236}">
                      <a16:creationId xmlns:a16="http://schemas.microsoft.com/office/drawing/2014/main" id="{DE5C9328-61FE-78DE-CCF7-8E06C3E7FD2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48226" y="1983258"/>
                  <a:ext cx="1241961" cy="400110"/>
                </a:xfrm>
                <a:prstGeom prst="rect">
                  <a:avLst/>
                </a:prstGeom>
                <a:blipFill>
                  <a:blip r:embed="rId8"/>
                  <a:stretch>
                    <a:fillRect b="-15152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B3D2D-B741-F8DD-5A41-CB41A93EA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1600" b="1" i="0" dirty="0">
                    <a:solidFill>
                      <a:schemeClr val="bg1">
                        <a:lumMod val="65000"/>
                      </a:schemeClr>
                    </a:solidFill>
                    <a:latin typeface="+mj-lt"/>
                  </a:rPr>
                  <a:t>Voici la réponse</a:t>
                </a:r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C57C853-C603-123D-8424-14DB495699A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356AB3D-9CF9-E1B6-A76D-73D9FC0B2267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E7AA0EA-D987-B291-8818-20A0CBCB2B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87F50C5-E86B-8115-E981-8AC216975017}"/>
              </a:ext>
            </a:extLst>
          </p:cNvPr>
          <p:cNvSpPr txBox="1"/>
          <p:nvPr/>
        </p:nvSpPr>
        <p:spPr>
          <a:xfrm>
            <a:off x="1099457" y="2471057"/>
            <a:ext cx="36249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La pente du graphe est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49A7BF04-645A-A4E7-9299-AE26799D085B}"/>
                  </a:ext>
                </a:extLst>
              </p:cNvPr>
              <p:cNvSpPr txBox="1"/>
              <p:nvPr/>
            </p:nvSpPr>
            <p:spPr>
              <a:xfrm>
                <a:off x="4223657" y="2471057"/>
                <a:ext cx="2601686" cy="5288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kumimoji="0" lang="fr-FR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fr-FR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fr-FR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…..  − ……</m:t>
                          </m:r>
                        </m:num>
                        <m:den>
                          <m:r>
                            <a:rPr kumimoji="0" lang="fr-FR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……</m:t>
                          </m:r>
                          <m:r>
                            <a:rPr kumimoji="0" lang="fr-FR" sz="18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0" lang="fr-FR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 ……</m:t>
                          </m:r>
                        </m:den>
                      </m:f>
                      <m:r>
                        <a:rPr kumimoji="0" lang="fr-FR" sz="18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=…</m:t>
                      </m:r>
                    </m:oMath>
                  </m:oMathPara>
                </a14:m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49A7BF04-645A-A4E7-9299-AE26799D08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657" y="2471057"/>
                <a:ext cx="2601686" cy="5288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e 5">
            <a:extLst>
              <a:ext uri="{FF2B5EF4-FFF2-40B4-BE49-F238E27FC236}">
                <a16:creationId xmlns:a16="http://schemas.microsoft.com/office/drawing/2014/main" id="{27F2D292-B88E-8DF0-16EE-BDAA9A5917FC}"/>
              </a:ext>
            </a:extLst>
          </p:cNvPr>
          <p:cNvGrpSpPr/>
          <p:nvPr/>
        </p:nvGrpSpPr>
        <p:grpSpPr>
          <a:xfrm>
            <a:off x="7087666" y="1537855"/>
            <a:ext cx="4456304" cy="3120172"/>
            <a:chOff x="7087666" y="1537855"/>
            <a:chExt cx="4456304" cy="3120172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C72268B1-99C4-3660-2570-B19568746D0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087666" y="1624746"/>
              <a:ext cx="4456304" cy="3033281"/>
            </a:xfrm>
            <a:prstGeom prst="rect">
              <a:avLst/>
            </a:prstGeom>
          </p:spPr>
        </p:pic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id="{981D4567-E16F-6299-B926-7A8BB1EC541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333509" y="1537855"/>
              <a:ext cx="2556164" cy="2545772"/>
            </a:xfrm>
            <a:prstGeom prst="line">
              <a:avLst/>
            </a:prstGeom>
            <a:noFill/>
            <a:ln w="25400" cap="flat" cmpd="sng" algn="ctr">
              <a:solidFill>
                <a:srgbClr val="1D9A78"/>
              </a:solidFill>
              <a:prstDash val="solid"/>
              <a:miter lim="800000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ZoneTexte 8">
                  <a:extLst>
                    <a:ext uri="{FF2B5EF4-FFF2-40B4-BE49-F238E27FC236}">
                      <a16:creationId xmlns:a16="http://schemas.microsoft.com/office/drawing/2014/main" id="{4AEA6DEA-F8E5-C286-8B62-A85ADAB19E33}"/>
                    </a:ext>
                  </a:extLst>
                </p:cNvPr>
                <p:cNvSpPr txBox="1"/>
                <p:nvPr/>
              </p:nvSpPr>
              <p:spPr>
                <a:xfrm>
                  <a:off x="9608342" y="2284810"/>
                  <a:ext cx="203431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91440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32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.</m:t>
                        </m:r>
                      </m:oMath>
                    </m:oMathPara>
                  </a14:m>
                  <a:endParaRPr lang="fr-FR" sz="3200" dirty="0">
                    <a:solidFill>
                      <a:srgbClr val="FF0000"/>
                    </a:solidFill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14" name="ZoneTexte 13">
                  <a:extLst>
                    <a:ext uri="{FF2B5EF4-FFF2-40B4-BE49-F238E27FC236}">
                      <a16:creationId xmlns:a16="http://schemas.microsoft.com/office/drawing/2014/main" id="{8A653871-6E71-A331-EECB-123D8F417E7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08342" y="2284810"/>
                  <a:ext cx="203431" cy="584775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ZoneTexte 9">
                  <a:extLst>
                    <a:ext uri="{FF2B5EF4-FFF2-40B4-BE49-F238E27FC236}">
                      <a16:creationId xmlns:a16="http://schemas.microsoft.com/office/drawing/2014/main" id="{8C6BCD46-01A0-2B78-90DD-397AB6525791}"/>
                    </a:ext>
                  </a:extLst>
                </p:cNvPr>
                <p:cNvSpPr txBox="1"/>
                <p:nvPr/>
              </p:nvSpPr>
              <p:spPr>
                <a:xfrm>
                  <a:off x="10148227" y="1739730"/>
                  <a:ext cx="203200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91440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32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.</m:t>
                        </m:r>
                      </m:oMath>
                    </m:oMathPara>
                  </a14:m>
                  <a:endParaRPr lang="fr-FR" sz="3200" dirty="0">
                    <a:solidFill>
                      <a:srgbClr val="FF0000"/>
                    </a:solidFill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15" name="ZoneTexte 14">
                  <a:extLst>
                    <a:ext uri="{FF2B5EF4-FFF2-40B4-BE49-F238E27FC236}">
                      <a16:creationId xmlns:a16="http://schemas.microsoft.com/office/drawing/2014/main" id="{06E4F73E-0499-633D-7512-610CFB61145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48227" y="1739730"/>
                  <a:ext cx="203200" cy="584775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ZoneTexte 10">
                  <a:extLst>
                    <a:ext uri="{FF2B5EF4-FFF2-40B4-BE49-F238E27FC236}">
                      <a16:creationId xmlns:a16="http://schemas.microsoft.com/office/drawing/2014/main" id="{E12E50DD-158D-4D11-FFAC-B172C8A5430B}"/>
                    </a:ext>
                  </a:extLst>
                </p:cNvPr>
                <p:cNvSpPr txBox="1"/>
                <p:nvPr/>
              </p:nvSpPr>
              <p:spPr>
                <a:xfrm>
                  <a:off x="9527246" y="2680117"/>
                  <a:ext cx="1241961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91440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𝐴</m:t>
                        </m:r>
                        <m: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(1 ;1)</m:t>
                        </m:r>
                      </m:oMath>
                    </m:oMathPara>
                  </a14:m>
                  <a:endParaRPr lang="fr-FR" sz="2000" dirty="0">
                    <a:solidFill>
                      <a:srgbClr val="FF0000"/>
                    </a:solidFill>
                    <a:cs typeface="Calibri" panose="020F0502020204030204" pitchFamily="34" charset="0"/>
                  </a:endParaRPr>
                </a:p>
              </p:txBody>
            </p:sp>
          </mc:Choice>
          <mc:Fallback>
            <p:sp>
              <p:nvSpPr>
                <p:cNvPr id="11" name="ZoneTexte 10">
                  <a:extLst>
                    <a:ext uri="{FF2B5EF4-FFF2-40B4-BE49-F238E27FC236}">
                      <a16:creationId xmlns:a16="http://schemas.microsoft.com/office/drawing/2014/main" id="{E12E50DD-158D-4D11-FFAC-B172C8A5430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27246" y="2680117"/>
                  <a:ext cx="1241961" cy="400110"/>
                </a:xfrm>
                <a:prstGeom prst="rect">
                  <a:avLst/>
                </a:prstGeom>
                <a:blipFill>
                  <a:blip r:embed="rId8"/>
                  <a:stretch>
                    <a:fillRect b="-15385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ZoneTexte 11">
                  <a:extLst>
                    <a:ext uri="{FF2B5EF4-FFF2-40B4-BE49-F238E27FC236}">
                      <a16:creationId xmlns:a16="http://schemas.microsoft.com/office/drawing/2014/main" id="{036153DA-DEC8-DE9C-C356-42276E9FF3D0}"/>
                    </a:ext>
                  </a:extLst>
                </p:cNvPr>
                <p:cNvSpPr txBox="1"/>
                <p:nvPr/>
              </p:nvSpPr>
              <p:spPr>
                <a:xfrm>
                  <a:off x="9346519" y="1719051"/>
                  <a:ext cx="1241961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91440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𝐵</m:t>
                        </m:r>
                        <m: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(2 ;2)</m:t>
                        </m:r>
                      </m:oMath>
                    </m:oMathPara>
                  </a14:m>
                  <a:endParaRPr lang="fr-FR" sz="2000" dirty="0">
                    <a:solidFill>
                      <a:srgbClr val="FF0000"/>
                    </a:solidFill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17" name="ZoneTexte 16">
                  <a:extLst>
                    <a:ext uri="{FF2B5EF4-FFF2-40B4-BE49-F238E27FC236}">
                      <a16:creationId xmlns:a16="http://schemas.microsoft.com/office/drawing/2014/main" id="{BBF57465-1612-B26A-2C52-9EC2E8BD50D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46519" y="1719051"/>
                  <a:ext cx="1241961" cy="400110"/>
                </a:xfrm>
                <a:prstGeom prst="rect">
                  <a:avLst/>
                </a:prstGeom>
                <a:blipFill>
                  <a:blip r:embed="rId9"/>
                  <a:stretch>
                    <a:fillRect b="-13636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52306D46-9B91-AEBA-A1F3-ABF3A1FA4939}"/>
                  </a:ext>
                </a:extLst>
              </p:cNvPr>
              <p:cNvSpPr txBox="1"/>
              <p:nvPr/>
            </p:nvSpPr>
            <p:spPr>
              <a:xfrm>
                <a:off x="4861946" y="2301779"/>
                <a:ext cx="48477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0F9ED5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2</m:t>
                      </m:r>
                    </m:oMath>
                  </m:oMathPara>
                </a14:m>
                <a:endParaRPr lang="fr-FR" sz="2000" dirty="0">
                  <a:solidFill>
                    <a:srgbClr val="0F9ED5"/>
                  </a:solidFill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52306D46-9B91-AEBA-A1F3-ABF3A1FA49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1946" y="2301779"/>
                <a:ext cx="484777" cy="4001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5747EA4A-DEAE-5DD5-75F8-ADA34ED164F2}"/>
                  </a:ext>
                </a:extLst>
              </p:cNvPr>
              <p:cNvSpPr txBox="1"/>
              <p:nvPr/>
            </p:nvSpPr>
            <p:spPr>
              <a:xfrm>
                <a:off x="5554678" y="2329487"/>
                <a:ext cx="48477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0F9ED5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</m:t>
                      </m:r>
                    </m:oMath>
                  </m:oMathPara>
                </a14:m>
                <a:endParaRPr lang="fr-FR" sz="2000" dirty="0">
                  <a:solidFill>
                    <a:srgbClr val="0F9ED5"/>
                  </a:solidFill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5747EA4A-DEAE-5DD5-75F8-ADA34ED164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4678" y="2329487"/>
                <a:ext cx="484777" cy="4001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846B62B8-6313-D8BE-74B0-7C9D9A7B8B98}"/>
                  </a:ext>
                </a:extLst>
              </p:cNvPr>
              <p:cNvSpPr txBox="1"/>
              <p:nvPr/>
            </p:nvSpPr>
            <p:spPr>
              <a:xfrm>
                <a:off x="5561604" y="2658534"/>
                <a:ext cx="48477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0F9ED5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</m:t>
                      </m:r>
                    </m:oMath>
                  </m:oMathPara>
                </a14:m>
                <a:endParaRPr lang="fr-FR" sz="2000" dirty="0">
                  <a:solidFill>
                    <a:srgbClr val="0F9ED5"/>
                  </a:solidFill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846B62B8-6313-D8BE-74B0-7C9D9A7B8B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1604" y="2658534"/>
                <a:ext cx="484777" cy="40011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FA923668-4544-739C-394D-7A88A30DDDB0}"/>
                  </a:ext>
                </a:extLst>
              </p:cNvPr>
              <p:cNvSpPr txBox="1"/>
              <p:nvPr/>
            </p:nvSpPr>
            <p:spPr>
              <a:xfrm>
                <a:off x="4868872" y="2672390"/>
                <a:ext cx="48477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0F9ED5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2</m:t>
                      </m:r>
                    </m:oMath>
                  </m:oMathPara>
                </a14:m>
                <a:endParaRPr lang="fr-FR" sz="2000" dirty="0">
                  <a:solidFill>
                    <a:srgbClr val="0F9ED5"/>
                  </a:solidFill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FA923668-4544-739C-394D-7A88A30DDD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8872" y="2672390"/>
                <a:ext cx="484777" cy="40011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9938ECEE-B1C5-DE3E-9526-EE237724D9D9}"/>
                  </a:ext>
                </a:extLst>
              </p:cNvPr>
              <p:cNvSpPr txBox="1"/>
              <p:nvPr/>
            </p:nvSpPr>
            <p:spPr>
              <a:xfrm>
                <a:off x="6159471" y="2405656"/>
                <a:ext cx="48477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0F9ED5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</m:t>
                      </m:r>
                    </m:oMath>
                  </m:oMathPara>
                </a14:m>
                <a:endParaRPr lang="fr-FR" sz="2000" dirty="0">
                  <a:solidFill>
                    <a:srgbClr val="0F9ED5"/>
                  </a:solidFill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9938ECEE-B1C5-DE3E-9526-EE237724D9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9471" y="2405656"/>
                <a:ext cx="484777" cy="40011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0185ADEA-B716-D56C-F116-0CC35834C990}"/>
              </a:ext>
            </a:extLst>
          </p:cNvPr>
          <p:cNvCxnSpPr>
            <a:cxnSpLocks/>
          </p:cNvCxnSpPr>
          <p:nvPr/>
        </p:nvCxnSpPr>
        <p:spPr>
          <a:xfrm flipV="1">
            <a:off x="10283693" y="2143089"/>
            <a:ext cx="0" cy="558800"/>
          </a:xfrm>
          <a:prstGeom prst="straightConnector1">
            <a:avLst/>
          </a:prstGeom>
          <a:ln w="19050" cap="flat" cmpd="sng" algn="ctr">
            <a:solidFill>
              <a:schemeClr val="accent3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6DEBB47F-C8FF-F715-CA00-5D04279FF92C}"/>
              </a:ext>
            </a:extLst>
          </p:cNvPr>
          <p:cNvCxnSpPr>
            <a:cxnSpLocks/>
          </p:cNvCxnSpPr>
          <p:nvPr/>
        </p:nvCxnSpPr>
        <p:spPr>
          <a:xfrm>
            <a:off x="9784210" y="2693930"/>
            <a:ext cx="518704" cy="0"/>
          </a:xfrm>
          <a:prstGeom prst="straightConnector1">
            <a:avLst/>
          </a:prstGeom>
          <a:ln w="19050" cap="flat" cmpd="sng" algn="ctr">
            <a:solidFill>
              <a:schemeClr val="accent3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95981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A93A9-AD34-5D20-B9E8-A7C937AB9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8BBF53A-8C5C-7346-0C18-25CE05DDC50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EBC6649-45CB-A455-9428-A012D4FBA2A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F1E377AE-AA5B-69F1-F802-BD9B5ADC318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80C0A1A-9524-C303-BAF6-FE8E7E610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6790EC5-2ACB-04C8-730B-2BA888D15D77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F6477BD-7262-4AAF-C5ED-80BBF3A5CD24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BBEDE93B-AE5C-280C-3F66-EBE16044C6E7}"/>
                  </a:ext>
                </a:extLst>
              </p:cNvPr>
              <p:cNvSpPr txBox="1"/>
              <p:nvPr/>
            </p:nvSpPr>
            <p:spPr>
              <a:xfrm>
                <a:off x="2026228" y="2976218"/>
                <a:ext cx="913360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FR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Je remplace a par sa valeur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1</m:t>
                    </m:r>
                  </m:oMath>
                </a14:m>
                <a:r>
                  <a:rPr lang="fr-FR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dans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𝑦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𝑎𝑥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𝑏</m:t>
                    </m:r>
                  </m:oMath>
                </a14:m>
                <a:r>
                  <a:rPr lang="fr-FR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, j’obtient: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𝑦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 …………</m:t>
                    </m:r>
                  </m:oMath>
                </a14:m>
                <a:endParaRPr lang="fr-FR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BBEDE93B-AE5C-280C-3F66-EBE16044C6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6228" y="2976218"/>
                <a:ext cx="9133609" cy="461665"/>
              </a:xfrm>
              <a:prstGeom prst="rect">
                <a:avLst/>
              </a:prstGeom>
              <a:blipFill>
                <a:blip r:embed="rId3"/>
                <a:stretch>
                  <a:fillRect l="-1001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06397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2DD13-74BE-DCCE-E713-CDECF5253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A27B6101-D3E3-6218-F58E-B68420050678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Voici la réponse</a:t>
                </a: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A27B6101-D3E3-6218-F58E-B684200506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2C193F1-88EB-D267-DAF9-E60AC6897E89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BA4D0B22-37ED-31DB-2F7A-8D61357F0352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45EBE8FB-BC47-AD2F-FC20-9EC74BDA2D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40F7B8A-DD7B-F4C8-9A68-45972025481C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6CCF61C6-6A11-7343-0F7B-A84BACD98D4A}"/>
                  </a:ext>
                </a:extLst>
              </p:cNvPr>
              <p:cNvSpPr txBox="1"/>
              <p:nvPr/>
            </p:nvSpPr>
            <p:spPr>
              <a:xfrm>
                <a:off x="2026228" y="2976218"/>
                <a:ext cx="913360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:r>
                  <a:rPr lang="fr-FR" sz="2400" dirty="0">
                    <a:solidFill>
                      <a:prstClr val="black"/>
                    </a:solidFill>
                    <a:cs typeface="Calibri" panose="020F0502020204030204" pitchFamily="34" charset="0"/>
                  </a:rPr>
                  <a:t>Je remplace a par sa valeur </a:t>
                </a:r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1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  <a:cs typeface="Calibri" panose="020F0502020204030204" pitchFamily="34" charset="0"/>
                  </a:rPr>
                  <a:t> dans </a:t>
                </a:r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𝑦</m:t>
                    </m:r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𝑎𝑥</m:t>
                    </m:r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𝑏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  <a:cs typeface="Calibri" panose="020F0502020204030204" pitchFamily="34" charset="0"/>
                  </a:rPr>
                  <a:t>, j’obtient: </a:t>
                </a:r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𝑦</m:t>
                    </m:r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4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  <m:r>
                      <a:rPr lang="fr-FR" sz="24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r>
                      <a:rPr lang="fr-FR" sz="24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𝑏</m:t>
                    </m:r>
                  </m:oMath>
                </a14:m>
                <a:endParaRPr lang="fr-FR" sz="2400" dirty="0">
                  <a:solidFill>
                    <a:prstClr val="black"/>
                  </a:solidFill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6CCF61C6-6A11-7343-0F7B-A84BACD98D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6228" y="2976218"/>
                <a:ext cx="9133609" cy="461665"/>
              </a:xfrm>
              <a:prstGeom prst="rect">
                <a:avLst/>
              </a:prstGeom>
              <a:blipFill>
                <a:blip r:embed="rId4"/>
                <a:stretch>
                  <a:fillRect l="-1001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88067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485BA-028B-0ACD-C922-0DCD26126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C8D3E02-0868-8790-52A7-0ADD4907D0FE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89B1685-10D4-79A1-A5DF-103537418CE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B9699DC-E4BC-0F3E-9476-D402819A840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3D327FF-1461-44C5-B040-6D2D82C11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ED25313-0A1A-CC7E-271A-C2700E033715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solidFill>
                <a:prstClr val="black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D5A9A49-C7C6-B975-A02D-E070645F48A8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115F027F-58F5-6159-E1DF-61C7F8388959}"/>
                  </a:ext>
                </a:extLst>
              </p:cNvPr>
              <p:cNvSpPr txBox="1"/>
              <p:nvPr/>
            </p:nvSpPr>
            <p:spPr>
              <a:xfrm>
                <a:off x="2026228" y="2976218"/>
                <a:ext cx="913360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(1 ;1)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  <a:cs typeface="Calibri" panose="020F0502020204030204" pitchFamily="34" charset="0"/>
                  </a:rPr>
                  <a:t> est un point du graphe de la relation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4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y</m:t>
                    </m:r>
                    <m:r>
                      <a:rPr lang="fr-FR" sz="24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𝑏</m:t>
                    </m:r>
                  </m:oMath>
                </a14:m>
                <a:endParaRPr lang="fr-FR" sz="2400" dirty="0">
                  <a:solidFill>
                    <a:prstClr val="black"/>
                  </a:solidFill>
                  <a:cs typeface="Calibri" panose="020F0502020204030204" pitchFamily="34" charset="0"/>
                </a:endParaRPr>
              </a:p>
              <a:p>
                <a:pPr defTabSz="914400"/>
                <a:r>
                  <a:rPr lang="fr-FR" sz="2400" dirty="0">
                    <a:solidFill>
                      <a:prstClr val="black"/>
                    </a:solidFill>
                    <a:cs typeface="Calibri" panose="020F0502020204030204" pitchFamily="34" charset="0"/>
                  </a:rPr>
                  <a:t> Pour déterminer </a:t>
                </a:r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𝑏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  <a:cs typeface="Calibri" panose="020F0502020204030204" pitchFamily="34" charset="0"/>
                  </a:rPr>
                  <a:t> je résous l’équation : </a:t>
                </a:r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…= …+</m:t>
                    </m:r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𝑏</m:t>
                    </m:r>
                  </m:oMath>
                </a14:m>
                <a:endParaRPr lang="fr-FR" sz="2400" dirty="0">
                  <a:solidFill>
                    <a:prstClr val="black"/>
                  </a:solidFill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115F027F-58F5-6159-E1DF-61C7F83889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6228" y="2976218"/>
                <a:ext cx="9133609" cy="830997"/>
              </a:xfrm>
              <a:prstGeom prst="rect">
                <a:avLst/>
              </a:prstGeom>
              <a:blipFill>
                <a:blip r:embed="rId3"/>
                <a:stretch>
                  <a:fillRect l="-267" t="-5839" b="-1532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81799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33244-6222-173A-1AD0-6A50D7C7C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2702CD-D23A-D1D9-BFC5-52D3380DBAF7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Voici la réponse</a:t>
                </a: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2702CD-D23A-D1D9-BFC5-52D3380DBA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9F939E7-B25A-9697-586A-FD00D2CEBA56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948F090D-CCD4-2DE9-5C6E-526286034D53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0159575F-E9E5-8132-2D73-860BDE97D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36CEB3A-774C-7CFF-CC83-5FF7F8BF43EB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7A4F1751-90EA-88B2-8006-FF3C61BA5A33}"/>
                  </a:ext>
                </a:extLst>
              </p:cNvPr>
              <p:cNvSpPr txBox="1"/>
              <p:nvPr/>
            </p:nvSpPr>
            <p:spPr>
              <a:xfrm>
                <a:off x="2026228" y="2976218"/>
                <a:ext cx="913360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(1 ;1)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  <a:cs typeface="Calibri" panose="020F0502020204030204" pitchFamily="34" charset="0"/>
                  </a:rPr>
                  <a:t> est un point du graphe de la relation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4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y</m:t>
                    </m:r>
                    <m:r>
                      <a:rPr lang="fr-FR" sz="24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𝑏</m:t>
                    </m:r>
                  </m:oMath>
                </a14:m>
                <a:endParaRPr lang="fr-FR" sz="2400" dirty="0">
                  <a:solidFill>
                    <a:prstClr val="black"/>
                  </a:solidFill>
                  <a:cs typeface="Calibri" panose="020F0502020204030204" pitchFamily="34" charset="0"/>
                </a:endParaRPr>
              </a:p>
              <a:p>
                <a:pPr defTabSz="914400"/>
                <a:r>
                  <a:rPr lang="fr-FR" sz="2400" dirty="0">
                    <a:solidFill>
                      <a:prstClr val="black"/>
                    </a:solidFill>
                    <a:cs typeface="Calibri" panose="020F0502020204030204" pitchFamily="34" charset="0"/>
                  </a:rPr>
                  <a:t> Pour déterminer </a:t>
                </a:r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𝑏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  <a:cs typeface="Calibri" panose="020F0502020204030204" pitchFamily="34" charset="0"/>
                  </a:rPr>
                  <a:t> je résous l’équation: </a:t>
                </a:r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1</m:t>
                    </m:r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4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1</m:t>
                    </m:r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𝑏</m:t>
                    </m:r>
                  </m:oMath>
                </a14:m>
                <a:endParaRPr lang="fr-FR" sz="2400" dirty="0">
                  <a:solidFill>
                    <a:prstClr val="black"/>
                  </a:solidFill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7A4F1751-90EA-88B2-8006-FF3C61BA5A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6228" y="2976218"/>
                <a:ext cx="9133609" cy="830997"/>
              </a:xfrm>
              <a:prstGeom prst="rect">
                <a:avLst/>
              </a:prstGeom>
              <a:blipFill>
                <a:blip r:embed="rId4"/>
                <a:stretch>
                  <a:fillRect l="-267" t="-5839" b="-1532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4877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5B757-8DB0-30BF-1879-74D9C66D2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4127158A-C29A-0654-F136-41E53710FCF9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FD68806-A5F3-DC26-1C50-68AFF5AAB31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6D326045-91F7-D561-20CF-981FABB1E69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D2DF77F-FB41-F6B0-F24F-924A1BA65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B1ECD45-9006-F292-268F-3ED22600BD5F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7DDB867-404B-73F6-F206-6B6C170EBFB7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6CF98A15-0A95-79E2-6999-57DAEE3A46BE}"/>
                  </a:ext>
                </a:extLst>
              </p:cNvPr>
              <p:cNvSpPr txBox="1"/>
              <p:nvPr/>
            </p:nvSpPr>
            <p:spPr>
              <a:xfrm>
                <a:off x="2026228" y="2976218"/>
                <a:ext cx="913360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(2 ;3)</m:t>
                    </m:r>
                  </m:oMath>
                </a14:m>
                <a:r>
                  <a:rPr lang="fr-FR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est un point du graphe de la relation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y</m:t>
                    </m:r>
                    <m:r>
                      <a:rPr lang="fr-FR" sz="2400" b="0" i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5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𝑏</m:t>
                    </m:r>
                  </m:oMath>
                </a14:m>
                <a:endParaRPr lang="fr-FR" sz="2400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fr-FR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Pour déterminer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𝑏</m:t>
                    </m:r>
                  </m:oMath>
                </a14:m>
                <a:r>
                  <a:rPr lang="fr-FR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fr-FR" sz="2400" dirty="0">
                    <a:solidFill>
                      <a:prstClr val="black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je résous l’équation </a:t>
                </a:r>
                <a:r>
                  <a:rPr lang="fr-FR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…= ……+ …</m:t>
                    </m:r>
                  </m:oMath>
                </a14:m>
                <a:endParaRPr lang="fr-FR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6CF98A15-0A95-79E2-6999-57DAEE3A46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6228" y="2976218"/>
                <a:ext cx="9133609" cy="830997"/>
              </a:xfrm>
              <a:prstGeom prst="rect">
                <a:avLst/>
              </a:prstGeom>
              <a:blipFill>
                <a:blip r:embed="rId3"/>
                <a:stretch>
                  <a:fillRect l="-267" t="-5839" b="-1532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97045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09689-7A2B-3F00-7487-62FDECE9E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Voici la réponse</a:t>
                </a: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81CFD31-F7E8-ECF7-5FAD-841E0B4AE22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5468EF5-8721-9543-63A8-334E0CEE20E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5062E76-A555-89A6-E588-0651E24FB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84808" y="992046"/>
            <a:ext cx="583170" cy="58317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821610D-C319-7D3B-A8AA-EE2046D022E4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809F87CC-9A00-52B2-8B65-EB06F7AC5F8D}"/>
                  </a:ext>
                </a:extLst>
              </p:cNvPr>
              <p:cNvSpPr txBox="1"/>
              <p:nvPr/>
            </p:nvSpPr>
            <p:spPr>
              <a:xfrm>
                <a:off x="2026228" y="2976218"/>
                <a:ext cx="913360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(2 ;3)</m:t>
                    </m:r>
                  </m:oMath>
                </a14:m>
                <a:r>
                  <a:rPr lang="fr-FR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est un point du graphe de la relation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y</m:t>
                    </m:r>
                    <m:r>
                      <a:rPr lang="fr-FR" sz="2400" b="0" i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5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𝑏</m:t>
                    </m:r>
                  </m:oMath>
                </a14:m>
                <a:endParaRPr lang="fr-FR" sz="2400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fr-FR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Pour déterminer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𝑏</m:t>
                    </m:r>
                  </m:oMath>
                </a14:m>
                <a:r>
                  <a:rPr lang="fr-FR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fr-FR" sz="2400" dirty="0">
                    <a:solidFill>
                      <a:prstClr val="black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je résous l’équation </a:t>
                </a:r>
                <a:r>
                  <a:rPr lang="fr-FR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3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=5</m:t>
                    </m:r>
                    <m:r>
                      <a:rPr lang="fr-FR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×</m:t>
                    </m:r>
                    <m:r>
                      <a:rPr lang="fr-FR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2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r>
                      <a:rPr lang="fr-FR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𝑏</m:t>
                    </m:r>
                  </m:oMath>
                </a14:m>
                <a:endParaRPr lang="fr-FR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809F87CC-9A00-52B2-8B65-EB06F7AC5F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6228" y="2976218"/>
                <a:ext cx="9133609" cy="830997"/>
              </a:xfrm>
              <a:prstGeom prst="rect">
                <a:avLst/>
              </a:prstGeom>
              <a:blipFill>
                <a:blip r:embed="rId4"/>
                <a:stretch>
                  <a:fillRect l="-267" t="-5839" b="-1532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37468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Repérage dans la semaine</a:t>
            </a:r>
            <a:endParaRPr kumimoji="0" lang="fr-FR" sz="32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Résoudre un problème qui se ramène à un système d’équations du 1</a:t>
              </a:r>
              <a:r>
                <a:rPr kumimoji="0" lang="fr-FR" sz="18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er</a:t>
              </a: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 degré à deux inconnues</a:t>
              </a: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2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48074" y="4320961"/>
            <a:ext cx="10265100" cy="828000"/>
            <a:chOff x="963450" y="3925491"/>
            <a:chExt cx="10265100" cy="828000"/>
          </a:xfrm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Consolidation 7</a:t>
              </a: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Séance 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Consolidation 6</a:t>
              </a: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Séance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63450" y="1239520"/>
            <a:ext cx="10265100" cy="828000"/>
            <a:chOff x="963450" y="1311520"/>
            <a:chExt cx="10265100" cy="828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Google Shape;286;p29">
                  <a:extLst>
                    <a:ext uri="{FF2B5EF4-FFF2-40B4-BE49-F238E27FC236}">
                      <a16:creationId xmlns:a16="http://schemas.microsoft.com/office/drawing/2014/main" id="{FFE2AFA5-7DEF-38D8-BDD1-76AEF8185550}"/>
                    </a:ext>
                  </a:extLst>
                </p:cNvPr>
                <p:cNvSpPr/>
                <p:nvPr/>
              </p:nvSpPr>
              <p:spPr>
                <a:xfrm>
                  <a:off x="2428129" y="1311520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chemeClr val="bg1"/>
                </a:solid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0" compatLnSpc="1">
                  <a:noAutofit/>
                </a:bodyPr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1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Déterminer la relation </a:t>
                  </a:r>
                  <a14:m>
                    <m:oMath xmlns:m="http://schemas.openxmlformats.org/officeDocument/2006/math">
                      <m:r>
                        <a:rPr kumimoji="0" lang="fr-FR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𝒚</m:t>
                      </m:r>
                      <m:r>
                        <a:rPr kumimoji="0" lang="fr-FR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fr-FR" sz="18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𝒂𝒙</m:t>
                      </m:r>
                      <m:r>
                        <a:rPr kumimoji="0" lang="fr-FR" sz="18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fr-FR" sz="18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𝒃</m:t>
                      </m:r>
                      <m:r>
                        <a:rPr kumimoji="0" lang="fr-FR" sz="18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 </m:t>
                      </m:r>
                    </m:oMath>
                  </a14:m>
                  <a:r>
                    <a:rPr kumimoji="0" lang="fr-FR" sz="1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à partir de deux points </a:t>
                  </a:r>
                </a:p>
              </p:txBody>
            </p:sp>
          </mc:Choice>
          <mc:Fallback xmlns="">
            <p:sp>
              <p:nvSpPr>
                <p:cNvPr id="11" name="Google Shape;286;p29">
                  <a:extLst>
                    <a:ext uri="{FF2B5EF4-FFF2-40B4-BE49-F238E27FC236}">
                      <a16:creationId xmlns:a16="http://schemas.microsoft.com/office/drawing/2014/main" id="{FFE2AFA5-7DEF-38D8-BDD1-76AEF818555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8129" y="1311520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3"/>
                  <a:stretch>
                    <a:fillRect/>
                  </a:stretch>
                </a:blip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54AFE9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86717" y="1239520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Google Shape;290;p29">
                  <a:extLst>
                    <a:ext uri="{FF2B5EF4-FFF2-40B4-BE49-F238E27FC236}">
                      <a16:creationId xmlns:a16="http://schemas.microsoft.com/office/drawing/2014/main" id="{B8CDE028-25F6-4D23-03E3-E57D5BD0FE10}"/>
                    </a:ext>
                  </a:extLst>
                </p:cNvPr>
                <p:cNvSpPr/>
                <p:nvPr/>
              </p:nvSpPr>
              <p:spPr>
                <a:xfrm>
                  <a:off x="2428129" y="4784704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chemeClr val="accent1"/>
                </a:solidFill>
                <a:ln w="9528" cap="flat">
                  <a:solidFill>
                    <a:srgbClr val="44546A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1" compatLnSpc="1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18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</a:rPr>
                    <a:t>Tracer le graphe de l’équation  </a:t>
                  </a:r>
                  <a14:m>
                    <m:oMath xmlns:m="http://schemas.openxmlformats.org/officeDocument/2006/math">
                      <m:r>
                        <a:rPr kumimoji="0" lang="fr-FR" sz="18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𝒂𝒙</m:t>
                      </m:r>
                      <m:r>
                        <a:rPr kumimoji="0" lang="fr-FR" sz="18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+</m:t>
                      </m:r>
                      <m:r>
                        <a:rPr kumimoji="0" lang="fr-FR" sz="18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𝒃𝒚</m:t>
                      </m:r>
                      <m:r>
                        <a:rPr kumimoji="0" lang="fr-FR" sz="1800" b="1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=</m:t>
                      </m:r>
                      <m:r>
                        <a:rPr kumimoji="0" lang="fr-FR" sz="1800" b="1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𝒄</m:t>
                      </m:r>
                      <m:r>
                        <a:rPr kumimoji="0" lang="fr-FR" sz="1800" b="1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 </m:t>
                      </m:r>
                    </m:oMath>
                  </a14:m>
                  <a:r>
                    <a:rPr kumimoji="0" lang="fr-FR" sz="18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</a:rPr>
                    <a:t>à partir du tableau de valeurs </a:t>
                  </a:r>
                </a:p>
              </p:txBody>
            </p:sp>
          </mc:Choice>
          <mc:Fallback xmlns="">
            <p:sp>
              <p:nvSpPr>
                <p:cNvPr id="24" name="Google Shape;290;p29">
                  <a:extLst>
                    <a:ext uri="{FF2B5EF4-FFF2-40B4-BE49-F238E27FC236}">
                      <a16:creationId xmlns:a16="http://schemas.microsoft.com/office/drawing/2014/main" id="{B8CDE028-25F6-4D23-03E3-E57D5BD0FE1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8129" y="4784704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4"/>
                  <a:stretch>
                    <a:fillRect/>
                  </a:stretch>
                </a:blipFill>
                <a:ln w="9528" cap="flat">
                  <a:solidFill>
                    <a:srgbClr val="44546A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Séance 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82370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124450" y="61722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89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5552A83-F83A-0790-0D1A-49D2FC57EA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715" y="1050161"/>
            <a:ext cx="11339543" cy="4652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28D1B31-05C2-12CD-EE0E-A4E2A9AA7E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715" y="1050161"/>
            <a:ext cx="11339543" cy="465241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A0FBB61F-3BB6-27DF-B41F-8A368D2E315C}"/>
                  </a:ext>
                </a:extLst>
              </p:cNvPr>
              <p:cNvSpPr txBox="1"/>
              <p:nvPr/>
            </p:nvSpPr>
            <p:spPr>
              <a:xfrm>
                <a:off x="5240836" y="2790152"/>
                <a:ext cx="48477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4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A0FBB61F-3BB6-27DF-B41F-8A368D2E31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0836" y="2790152"/>
                <a:ext cx="484777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2AF86686-891F-4315-7619-79B28573C33A}"/>
                  </a:ext>
                </a:extLst>
              </p:cNvPr>
              <p:cNvSpPr txBox="1"/>
              <p:nvPr/>
            </p:nvSpPr>
            <p:spPr>
              <a:xfrm>
                <a:off x="5933568" y="2776296"/>
                <a:ext cx="48477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2AF86686-891F-4315-7619-79B28573C3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3568" y="2776296"/>
                <a:ext cx="484777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641ED482-1E36-F187-F60A-FC36ED054133}"/>
                  </a:ext>
                </a:extLst>
              </p:cNvPr>
              <p:cNvSpPr txBox="1"/>
              <p:nvPr/>
            </p:nvSpPr>
            <p:spPr>
              <a:xfrm>
                <a:off x="5940494" y="3146907"/>
                <a:ext cx="48477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641ED482-1E36-F187-F60A-FC36ED0541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494" y="3146907"/>
                <a:ext cx="484777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9D3BA04F-6C6C-492F-0328-337A44BF6D6B}"/>
                  </a:ext>
                </a:extLst>
              </p:cNvPr>
              <p:cNvSpPr txBox="1"/>
              <p:nvPr/>
            </p:nvSpPr>
            <p:spPr>
              <a:xfrm>
                <a:off x="5247762" y="3160763"/>
                <a:ext cx="48477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2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9D3BA04F-6C6C-492F-0328-337A44BF6D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7762" y="3160763"/>
                <a:ext cx="484777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5FF5067D-244E-4A66-36A7-43642F1D221D}"/>
                  </a:ext>
                </a:extLst>
              </p:cNvPr>
              <p:cNvSpPr txBox="1"/>
              <p:nvPr/>
            </p:nvSpPr>
            <p:spPr>
              <a:xfrm>
                <a:off x="6538361" y="2894029"/>
                <a:ext cx="48477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5FF5067D-244E-4A66-36A7-43642F1D22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8361" y="2894029"/>
                <a:ext cx="484777" cy="4001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B88E49AC-5E81-567C-A5CC-E206D519F3F4}"/>
                  </a:ext>
                </a:extLst>
              </p:cNvPr>
              <p:cNvSpPr txBox="1"/>
              <p:nvPr/>
            </p:nvSpPr>
            <p:spPr>
              <a:xfrm>
                <a:off x="5247762" y="3681595"/>
                <a:ext cx="102510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𝑏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B88E49AC-5E81-567C-A5CC-E206D519F3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7762" y="3681595"/>
                <a:ext cx="1025109" cy="4001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92609661-A753-06EA-D219-DF932D7BD047}"/>
                  </a:ext>
                </a:extLst>
              </p:cNvPr>
              <p:cNvSpPr txBox="1"/>
              <p:nvPr/>
            </p:nvSpPr>
            <p:spPr>
              <a:xfrm>
                <a:off x="5905790" y="4291975"/>
                <a:ext cx="182504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</m:t>
                      </m:r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</m:t>
                      </m:r>
                      <m:r>
                        <a:rPr lang="fr-FR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r>
                        <a:rPr lang="fr-FR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𝑏</m:t>
                      </m:r>
                    </m:oMath>
                  </m:oMathPara>
                </a14:m>
                <a:endParaRPr lang="fr-FR" sz="2000" i="1" dirty="0">
                  <a:solidFill>
                    <a:srgbClr val="FF0000"/>
                  </a:solidFill>
                  <a:latin typeface="Cambria Math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92609661-A753-06EA-D219-DF932D7BD0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5790" y="4291975"/>
                <a:ext cx="1825046" cy="40011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25E3F7C0-FC56-A303-2D7F-B698E5DBF207}"/>
                  </a:ext>
                </a:extLst>
              </p:cNvPr>
              <p:cNvSpPr txBox="1"/>
              <p:nvPr/>
            </p:nvSpPr>
            <p:spPr>
              <a:xfrm>
                <a:off x="4270954" y="4756294"/>
                <a:ext cx="182504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𝑏</m:t>
                      </m:r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</m:t>
                      </m:r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</m:t>
                      </m:r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2</m:t>
                      </m:r>
                    </m:oMath>
                  </m:oMathPara>
                </a14:m>
                <a:endParaRPr lang="fr-FR" sz="2000" i="1" dirty="0">
                  <a:solidFill>
                    <a:srgbClr val="FF0000"/>
                  </a:solidFill>
                  <a:latin typeface="Cambria Math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25E3F7C0-FC56-A303-2D7F-B698E5DBF2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0954" y="4756294"/>
                <a:ext cx="1825046" cy="40011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18680F69-4927-D981-1F48-12CDE22B4892}"/>
                  </a:ext>
                </a:extLst>
              </p:cNvPr>
              <p:cNvSpPr txBox="1"/>
              <p:nvPr/>
            </p:nvSpPr>
            <p:spPr>
              <a:xfrm>
                <a:off x="3935042" y="5247161"/>
                <a:ext cx="102510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2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18680F69-4927-D981-1F48-12CDE22B48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5042" y="5247161"/>
                <a:ext cx="1025109" cy="40011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66662-016A-387F-57E2-9F1D653F1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8B06BD6C-13CF-BB2D-0FF7-70C4FAEAC0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F6437BFE-D828-EE17-94C7-3034050A395A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501E6BC0-19F8-6C9B-B215-920ACF14711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accorde 2 min au travail individuel puis une minute à la discussion. Il circule pour contrôler et donner des indications en cas de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besoin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BFC3C961-6547-7B21-9791-EAA0117164B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1980EB3-86DF-69CA-1E19-D8094E69FA59}"/>
              </a:ext>
            </a:extLst>
          </p:cNvPr>
          <p:cNvSpPr/>
          <p:nvPr/>
        </p:nvSpPr>
        <p:spPr>
          <a:xfrm>
            <a:off x="5124450" y="61722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89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CC9AB73-0E4E-CBFF-8F37-791B3EABCD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985" y="1220758"/>
            <a:ext cx="11629433" cy="391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511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BDBD6-4FFA-3EA6-5701-6B1424474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F1D3CBC-A0E0-EEC1-572F-7355AEE13408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AC1D281B-5209-3867-1217-AA51027B42F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C583F5-094E-87E4-3869-282A627A087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66794E3D-954C-2262-BB83-03636CCCC5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026EF9E1-4B9D-5DA6-2863-C7BBD0A498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5483556-85F4-B4F5-BE98-BAFD6D8734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95DDACF-F486-4B5E-CBB3-0D8D0278B4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9985" y="1220758"/>
            <a:ext cx="11629433" cy="391237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4DC5E351-2437-13F5-69C6-286400613D0B}"/>
                  </a:ext>
                </a:extLst>
              </p:cNvPr>
              <p:cNvSpPr txBox="1"/>
              <p:nvPr/>
            </p:nvSpPr>
            <p:spPr>
              <a:xfrm>
                <a:off x="5178490" y="2073175"/>
                <a:ext cx="48477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4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4DC5E351-2437-13F5-69C6-286400613D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8490" y="2073175"/>
                <a:ext cx="484777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239EE1D8-BFB8-B843-EAF0-BF33B91CADBD}"/>
                  </a:ext>
                </a:extLst>
              </p:cNvPr>
              <p:cNvSpPr txBox="1"/>
              <p:nvPr/>
            </p:nvSpPr>
            <p:spPr>
              <a:xfrm>
                <a:off x="5871222" y="2059319"/>
                <a:ext cx="48477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239EE1D8-BFB8-B843-EAF0-BF33B91CAD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1222" y="2059319"/>
                <a:ext cx="484777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E67BC11A-96BD-4141-D872-E800B90B9701}"/>
                  </a:ext>
                </a:extLst>
              </p:cNvPr>
              <p:cNvSpPr txBox="1"/>
              <p:nvPr/>
            </p:nvSpPr>
            <p:spPr>
              <a:xfrm>
                <a:off x="5715986" y="2427269"/>
                <a:ext cx="64366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(−1)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E67BC11A-96BD-4141-D872-E800B90B97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5986" y="2427269"/>
                <a:ext cx="643661" cy="400110"/>
              </a:xfrm>
              <a:prstGeom prst="rect">
                <a:avLst/>
              </a:prstGeom>
              <a:blipFill>
                <a:blip r:embed="rId8"/>
                <a:stretch>
                  <a:fillRect l="-4762" r="-18095" b="-1515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FC874EDE-9C63-91B5-98C1-57BDFC790027}"/>
                  </a:ext>
                </a:extLst>
              </p:cNvPr>
              <p:cNvSpPr txBox="1"/>
              <p:nvPr/>
            </p:nvSpPr>
            <p:spPr>
              <a:xfrm>
                <a:off x="5185416" y="2443786"/>
                <a:ext cx="48477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−2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FC874EDE-9C63-91B5-98C1-57BDFC7900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5416" y="2443786"/>
                <a:ext cx="484777" cy="400110"/>
              </a:xfrm>
              <a:prstGeom prst="rect">
                <a:avLst/>
              </a:prstGeom>
              <a:blipFill>
                <a:blip r:embed="rId9"/>
                <a:stretch>
                  <a:fillRect r="-506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19547513-0A76-D13F-F461-F14312CB154C}"/>
                  </a:ext>
                </a:extLst>
              </p:cNvPr>
              <p:cNvSpPr txBox="1"/>
              <p:nvPr/>
            </p:nvSpPr>
            <p:spPr>
              <a:xfrm>
                <a:off x="6476015" y="2177052"/>
                <a:ext cx="48477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−1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19547513-0A76-D13F-F461-F14312CB15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6015" y="2177052"/>
                <a:ext cx="484777" cy="400110"/>
              </a:xfrm>
              <a:prstGeom prst="rect">
                <a:avLst/>
              </a:prstGeom>
              <a:blipFill>
                <a:blip r:embed="rId10"/>
                <a:stretch>
                  <a:fillRect r="-5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D68868C5-3C5B-8E4F-F02E-C691BD5F77B0}"/>
                  </a:ext>
                </a:extLst>
              </p:cNvPr>
              <p:cNvSpPr txBox="1"/>
              <p:nvPr/>
            </p:nvSpPr>
            <p:spPr>
              <a:xfrm>
                <a:off x="5185416" y="3033238"/>
                <a:ext cx="102510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𝑏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D68868C5-3C5B-8E4F-F02E-C691BD5F77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5416" y="3033238"/>
                <a:ext cx="1025109" cy="4001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450DA5BF-6839-1449-DEC0-83ABF1C6F507}"/>
                  </a:ext>
                </a:extLst>
              </p:cNvPr>
              <p:cNvSpPr txBox="1"/>
              <p:nvPr/>
            </p:nvSpPr>
            <p:spPr>
              <a:xfrm>
                <a:off x="5670192" y="3654850"/>
                <a:ext cx="206064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3=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−(−1)</m:t>
                      </m:r>
                      <m:r>
                        <a:rPr lang="fr-FR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r>
                        <a:rPr lang="fr-FR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𝑏</m:t>
                      </m:r>
                    </m:oMath>
                  </m:oMathPara>
                </a14:m>
                <a:endParaRPr lang="fr-FR" sz="2000" i="1" dirty="0">
                  <a:solidFill>
                    <a:srgbClr val="FF0000"/>
                  </a:solidFill>
                  <a:latin typeface="Cambria Math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450DA5BF-6839-1449-DEC0-83ABF1C6F5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0192" y="3654850"/>
                <a:ext cx="2060643" cy="400110"/>
              </a:xfrm>
              <a:prstGeom prst="rect">
                <a:avLst/>
              </a:prstGeom>
              <a:blipFill>
                <a:blip r:embed="rId12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4D43AFA8-F558-F70F-DDE6-450024BDCFFA}"/>
                  </a:ext>
                </a:extLst>
              </p:cNvPr>
              <p:cNvSpPr txBox="1"/>
              <p:nvPr/>
            </p:nvSpPr>
            <p:spPr>
              <a:xfrm>
                <a:off x="4189655" y="4171842"/>
                <a:ext cx="228636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𝑏</m:t>
                      </m:r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=3+(−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1)=2</m:t>
                      </m:r>
                    </m:oMath>
                  </m:oMathPara>
                </a14:m>
                <a:endParaRPr lang="fr-FR" sz="2000" i="1" dirty="0">
                  <a:solidFill>
                    <a:srgbClr val="FF0000"/>
                  </a:solidFill>
                  <a:latin typeface="Cambria Math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4D43AFA8-F558-F70F-DDE6-450024BDCF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9655" y="4171842"/>
                <a:ext cx="2286360" cy="400110"/>
              </a:xfrm>
              <a:prstGeom prst="rect">
                <a:avLst/>
              </a:prstGeom>
              <a:blipFill>
                <a:blip r:embed="rId13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56E5CB1C-D459-84D1-710A-A89324952C59}"/>
                  </a:ext>
                </a:extLst>
              </p:cNvPr>
              <p:cNvSpPr txBox="1"/>
              <p:nvPr/>
            </p:nvSpPr>
            <p:spPr>
              <a:xfrm>
                <a:off x="3872696" y="4701798"/>
                <a:ext cx="102510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+2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56E5CB1C-D459-84D1-710A-A89324952C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2696" y="4701798"/>
                <a:ext cx="1025109" cy="40011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28237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89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A899C21-DE5B-96B5-F6EB-56392E21CB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376" y="1184978"/>
            <a:ext cx="11613887" cy="4869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sX0" fmla="*/ 0 w 1286510"/>
              <a:gd name="csY0" fmla="*/ 0 h 1417543"/>
              <a:gd name="csX1" fmla="*/ 415972 w 1286510"/>
              <a:gd name="csY1" fmla="*/ 0 h 1417543"/>
              <a:gd name="csX2" fmla="*/ 831943 w 1286510"/>
              <a:gd name="csY2" fmla="*/ 0 h 1417543"/>
              <a:gd name="csX3" fmla="*/ 1286510 w 1286510"/>
              <a:gd name="csY3" fmla="*/ 0 h 1417543"/>
              <a:gd name="csX4" fmla="*/ 1286510 w 1286510"/>
              <a:gd name="csY4" fmla="*/ 429988 h 1417543"/>
              <a:gd name="csX5" fmla="*/ 1286510 w 1286510"/>
              <a:gd name="csY5" fmla="*/ 930853 h 1417543"/>
              <a:gd name="csX6" fmla="*/ 1286510 w 1286510"/>
              <a:gd name="csY6" fmla="*/ 1417543 h 1417543"/>
              <a:gd name="csX7" fmla="*/ 831943 w 1286510"/>
              <a:gd name="csY7" fmla="*/ 1417543 h 1417543"/>
              <a:gd name="csX8" fmla="*/ 390241 w 1286510"/>
              <a:gd name="csY8" fmla="*/ 1417543 h 1417543"/>
              <a:gd name="csX9" fmla="*/ 0 w 1286510"/>
              <a:gd name="csY9" fmla="*/ 1417543 h 1417543"/>
              <a:gd name="csX10" fmla="*/ 0 w 1286510"/>
              <a:gd name="csY10" fmla="*/ 987555 h 1417543"/>
              <a:gd name="csX11" fmla="*/ 0 w 1286510"/>
              <a:gd name="csY11" fmla="*/ 486690 h 1417543"/>
              <a:gd name="csX12" fmla="*/ 0 w 1286510"/>
              <a:gd name="csY12" fmla="*/ 0 h 141754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séance, nous avons appris comment déterminer la relation 𝒚 = 𝒂𝒙 + 𝒃 à partir de la pente et les coordonnées de deux points.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3838" y="797450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2E84424-120C-4677-3C23-6ED86D297E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992" y="1049122"/>
            <a:ext cx="3737934" cy="53725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6BCF3F6-5E03-5E31-5655-66C5C19EA9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3341" y="1049122"/>
            <a:ext cx="1863252" cy="66299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75777BD-E1E9-75CE-580E-73BFE9B93B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8210" y="1653147"/>
            <a:ext cx="3901778" cy="294919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0FBA979-D2D9-C992-C7AB-1A45958DF4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4992" y="1867037"/>
            <a:ext cx="4080864" cy="45723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A52C339-B2DB-43D0-70FB-836651A5F5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34248" y="2246792"/>
            <a:ext cx="4640982" cy="75749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395EF21-3EA3-2378-5CFC-CEF94B33C8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0030" y="3194664"/>
            <a:ext cx="5795513" cy="46867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802A0AF-35DF-4172-2FA9-5539513EC35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73961" y="3838318"/>
            <a:ext cx="1794666" cy="68586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2F01D34-165B-26B0-2F1F-59FEF87C469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8990" y="4782279"/>
            <a:ext cx="3234971" cy="42294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E366218-B853-A3CA-8E31-FB36D6E62DC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86269" y="4683034"/>
            <a:ext cx="1794666" cy="65156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40334FC-163D-74EE-8706-BB6358D84FB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8990" y="5920020"/>
            <a:ext cx="2709146" cy="36579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B202E463-8ECB-6F8C-C8AD-52B67449239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86731" y="5795221"/>
            <a:ext cx="1840389" cy="685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89</a:t>
            </a:r>
          </a:p>
        </p:txBody>
      </p:sp>
      <p:pic>
        <p:nvPicPr>
          <p:cNvPr id="6" name="Image 5" descr="Une image contenant texte, lign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91B3BEC5-1BBA-AC7E-8D1E-AC5389AA60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699" y="1976721"/>
            <a:ext cx="9860143" cy="3076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sX0" fmla="*/ 0 w 1466850"/>
              <a:gd name="csY0" fmla="*/ 0 h 1524000"/>
              <a:gd name="csX1" fmla="*/ 474281 w 1466850"/>
              <a:gd name="csY1" fmla="*/ 0 h 1524000"/>
              <a:gd name="csX2" fmla="*/ 948563 w 1466850"/>
              <a:gd name="csY2" fmla="*/ 0 h 1524000"/>
              <a:gd name="csX3" fmla="*/ 1466850 w 1466850"/>
              <a:gd name="csY3" fmla="*/ 0 h 1524000"/>
              <a:gd name="csX4" fmla="*/ 1466850 w 1466850"/>
              <a:gd name="csY4" fmla="*/ 462280 h 1524000"/>
              <a:gd name="csX5" fmla="*/ 1466850 w 1466850"/>
              <a:gd name="csY5" fmla="*/ 1000760 h 1524000"/>
              <a:gd name="csX6" fmla="*/ 1466850 w 1466850"/>
              <a:gd name="csY6" fmla="*/ 1524000 h 1524000"/>
              <a:gd name="csX7" fmla="*/ 948563 w 1466850"/>
              <a:gd name="csY7" fmla="*/ 1524000 h 1524000"/>
              <a:gd name="csX8" fmla="*/ 444945 w 1466850"/>
              <a:gd name="csY8" fmla="*/ 1524000 h 1524000"/>
              <a:gd name="csX9" fmla="*/ 0 w 1466850"/>
              <a:gd name="csY9" fmla="*/ 1524000 h 1524000"/>
              <a:gd name="csX10" fmla="*/ 0 w 1466850"/>
              <a:gd name="csY10" fmla="*/ 1061720 h 1524000"/>
              <a:gd name="csX11" fmla="*/ 0 w 1466850"/>
              <a:gd name="csY11" fmla="*/ 523240 h 1524000"/>
              <a:gd name="csX12" fmla="*/ 0 w 1466850"/>
              <a:gd name="csY12" fmla="*/ 0 h 1524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Une banque des bons et mauvais comportements </a:t>
            </a: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J’oublie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mon    ardoise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87</a:t>
            </a:r>
          </a:p>
        </p:txBody>
      </p:sp>
      <p:pic>
        <p:nvPicPr>
          <p:cNvPr id="4" name="Espace réservé du contenu 5">
            <a:extLst>
              <a:ext uri="{FF2B5EF4-FFF2-40B4-BE49-F238E27FC236}">
                <a16:creationId xmlns:a16="http://schemas.microsoft.com/office/drawing/2014/main" id="{4D3936C5-FC87-5F5E-B15A-1718533831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038" y="999039"/>
            <a:ext cx="11625318" cy="4892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sX0" fmla="*/ 0 w 1154374"/>
              <a:gd name="csY0" fmla="*/ 0 h 1162800"/>
              <a:gd name="csX1" fmla="*/ 565643 w 1154374"/>
              <a:gd name="csY1" fmla="*/ 0 h 1162800"/>
              <a:gd name="csX2" fmla="*/ 1154374 w 1154374"/>
              <a:gd name="csY2" fmla="*/ 0 h 1162800"/>
              <a:gd name="csX3" fmla="*/ 1154374 w 1154374"/>
              <a:gd name="csY3" fmla="*/ 593028 h 1162800"/>
              <a:gd name="csX4" fmla="*/ 1154374 w 1154374"/>
              <a:gd name="csY4" fmla="*/ 1162800 h 1162800"/>
              <a:gd name="csX5" fmla="*/ 565643 w 1154374"/>
              <a:gd name="csY5" fmla="*/ 1162800 h 1162800"/>
              <a:gd name="csX6" fmla="*/ 0 w 1154374"/>
              <a:gd name="csY6" fmla="*/ 1162800 h 1162800"/>
              <a:gd name="csX7" fmla="*/ 0 w 1154374"/>
              <a:gd name="csY7" fmla="*/ 604656 h 1162800"/>
              <a:gd name="csX8" fmla="*/ 0 w 1154374"/>
              <a:gd name="csY8" fmla="*/ 0 h 1162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8542</TotalTime>
  <Words>1216</Words>
  <Application>Microsoft Office PowerPoint</Application>
  <PresentationFormat>Grand écran</PresentationFormat>
  <Paragraphs>213</Paragraphs>
  <Slides>40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40</vt:i4>
      </vt:variant>
    </vt:vector>
  </HeadingPairs>
  <TitlesOfParts>
    <vt:vector size="50" baseType="lpstr">
      <vt:lpstr>Aptos</vt:lpstr>
      <vt:lpstr>Arial</vt:lpstr>
      <vt:lpstr>Calibri</vt:lpstr>
      <vt:lpstr>Cambria Math</vt:lpstr>
      <vt:lpstr>Dosis</vt:lpstr>
      <vt:lpstr>Dosis Bold</vt:lpstr>
      <vt:lpstr>Poppins ExtraBold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radouane berdouzi</cp:lastModifiedBy>
  <cp:revision>1154</cp:revision>
  <cp:lastPrinted>2024-10-05T19:15:58Z</cp:lastPrinted>
  <dcterms:created xsi:type="dcterms:W3CDTF">2024-05-28T10:13:44Z</dcterms:created>
  <dcterms:modified xsi:type="dcterms:W3CDTF">2025-12-15T16:13:35Z</dcterms:modified>
</cp:coreProperties>
</file>