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handoutMasterIdLst>
    <p:handoutMasterId r:id="rId64"/>
  </p:handoutMasterIdLst>
  <p:sldIdLst>
    <p:sldId id="308" r:id="rId2"/>
    <p:sldId id="288" r:id="rId3"/>
    <p:sldId id="289" r:id="rId4"/>
    <p:sldId id="286" r:id="rId5"/>
    <p:sldId id="349" r:id="rId6"/>
    <p:sldId id="264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57" r:id="rId15"/>
    <p:sldId id="266" r:id="rId16"/>
    <p:sldId id="285" r:id="rId17"/>
    <p:sldId id="295" r:id="rId18"/>
    <p:sldId id="267" r:id="rId19"/>
    <p:sldId id="296" r:id="rId20"/>
    <p:sldId id="268" r:id="rId21"/>
    <p:sldId id="269" r:id="rId22"/>
    <p:sldId id="314" r:id="rId23"/>
    <p:sldId id="315" r:id="rId24"/>
    <p:sldId id="306" r:id="rId25"/>
    <p:sldId id="307" r:id="rId26"/>
    <p:sldId id="316" r:id="rId27"/>
    <p:sldId id="317" r:id="rId28"/>
    <p:sldId id="309" r:id="rId29"/>
    <p:sldId id="310" r:id="rId30"/>
    <p:sldId id="297" r:id="rId31"/>
    <p:sldId id="270" r:id="rId32"/>
    <p:sldId id="272" r:id="rId33"/>
    <p:sldId id="298" r:id="rId34"/>
    <p:sldId id="313" r:id="rId35"/>
    <p:sldId id="259" r:id="rId36"/>
    <p:sldId id="274" r:id="rId37"/>
    <p:sldId id="275" r:id="rId38"/>
    <p:sldId id="276" r:id="rId39"/>
    <p:sldId id="299" r:id="rId40"/>
    <p:sldId id="260" r:id="rId41"/>
    <p:sldId id="279" r:id="rId42"/>
    <p:sldId id="323" r:id="rId43"/>
    <p:sldId id="322" r:id="rId44"/>
    <p:sldId id="324" r:id="rId45"/>
    <p:sldId id="325" r:id="rId46"/>
    <p:sldId id="311" r:id="rId47"/>
    <p:sldId id="312" r:id="rId48"/>
    <p:sldId id="332" r:id="rId49"/>
    <p:sldId id="333" r:id="rId50"/>
    <p:sldId id="300" r:id="rId51"/>
    <p:sldId id="301" r:id="rId52"/>
    <p:sldId id="281" r:id="rId53"/>
    <p:sldId id="347" r:id="rId54"/>
    <p:sldId id="303" r:id="rId55"/>
    <p:sldId id="304" r:id="rId56"/>
    <p:sldId id="282" r:id="rId57"/>
    <p:sldId id="305" r:id="rId58"/>
    <p:sldId id="262" r:id="rId59"/>
    <p:sldId id="348" r:id="rId60"/>
    <p:sldId id="284" r:id="rId61"/>
    <p:sldId id="352" r:id="rId6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349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14"/>
            <p14:sldId id="315"/>
            <p14:sldId id="306"/>
            <p14:sldId id="307"/>
            <p14:sldId id="316"/>
            <p14:sldId id="317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272"/>
          </p14:sldIdLst>
        </p14:section>
        <p14:section name="Modelage" id="{6D007598-4F88-4283-9E36-970C44D688AD}">
          <p14:sldIdLst>
            <p14:sldId id="298"/>
            <p14:sldId id="313"/>
            <p14:sldId id="259"/>
            <p14:sldId id="274"/>
            <p14:sldId id="275"/>
            <p14:sldId id="276"/>
          </p14:sldIdLst>
        </p14:section>
        <p14:section name="Pratique collective" id="{CF34AB29-930A-422C-8BB3-41EE66488593}">
          <p14:sldIdLst>
            <p14:sldId id="299"/>
            <p14:sldId id="260"/>
            <p14:sldId id="279"/>
            <p14:sldId id="323"/>
            <p14:sldId id="322"/>
            <p14:sldId id="324"/>
            <p14:sldId id="325"/>
            <p14:sldId id="311"/>
            <p14:sldId id="312"/>
            <p14:sldId id="332"/>
            <p14:sldId id="333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  <p14:sldId id="347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348"/>
            <p14:sldId id="284"/>
            <p14:sldId id="35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58" autoAdjust="0"/>
    <p:restoredTop sz="94660"/>
  </p:normalViewPr>
  <p:slideViewPr>
    <p:cSldViewPr snapToGrid="0">
      <p:cViewPr varScale="1">
        <p:scale>
          <a:sx n="74" d="100"/>
          <a:sy n="74" d="100"/>
        </p:scale>
        <p:origin x="81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5.png"/><Relationship Id="rId4" Type="http://schemas.openxmlformats.org/officeDocument/2006/relationships/image" Target="../media/image64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00.png"/><Relationship Id="rId4" Type="http://schemas.openxmlformats.org/officeDocument/2006/relationships/image" Target="../media/image66.png"/></Relationships>
</file>

<file path=ppt/slides/_rels/slide42.xml.rels><?xml version="1.0" encoding="UTF-8" standalone="yes"?>
<Relationships xmlns="http://schemas.openxmlformats.org/package/2006/relationships"><Relationship Id="rId7" Type="http://schemas.openxmlformats.org/officeDocument/2006/relationships/image" Target="../media/image1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630.png"/><Relationship Id="rId4" Type="http://schemas.openxmlformats.org/officeDocument/2006/relationships/image" Target="../media/image62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71.png"/><Relationship Id="rId4" Type="http://schemas.openxmlformats.org/officeDocument/2006/relationships/image" Target="../media/image67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0.png"/><Relationship Id="rId3" Type="http://schemas.openxmlformats.org/officeDocument/2006/relationships/image" Target="../media/image20.jpeg"/><Relationship Id="rId7" Type="http://schemas.openxmlformats.org/officeDocument/2006/relationships/image" Target="../media/image77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60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7.png"/><Relationship Id="rId3" Type="http://schemas.openxmlformats.org/officeDocument/2006/relationships/image" Target="../media/image20.jpeg"/><Relationship Id="rId7" Type="http://schemas.openxmlformats.org/officeDocument/2006/relationships/image" Target="../media/image810.png"/><Relationship Id="rId12" Type="http://schemas.openxmlformats.org/officeDocument/2006/relationships/image" Target="../media/image81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00.png"/><Relationship Id="rId11" Type="http://schemas.openxmlformats.org/officeDocument/2006/relationships/image" Target="../media/image85.png"/><Relationship Id="rId5" Type="http://schemas.openxmlformats.org/officeDocument/2006/relationships/image" Target="../media/image73.png"/><Relationship Id="rId10" Type="http://schemas.openxmlformats.org/officeDocument/2006/relationships/image" Target="../media/image80.png"/><Relationship Id="rId4" Type="http://schemas.openxmlformats.org/officeDocument/2006/relationships/image" Target="../media/image71.png"/><Relationship Id="rId9" Type="http://schemas.openxmlformats.org/officeDocument/2006/relationships/image" Target="../media/image83.png"/><Relationship Id="rId14" Type="http://schemas.openxmlformats.org/officeDocument/2006/relationships/image" Target="../media/image82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8.xml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4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Résolution</a:t>
            </a:r>
            <a:r>
              <a:rPr lang="en-US" dirty="0"/>
              <a:t> de </a:t>
            </a:r>
            <a:r>
              <a:rPr lang="en-US" dirty="0" err="1"/>
              <a:t>problèmes</a:t>
            </a:r>
            <a:r>
              <a:rPr lang="en-US" dirty="0"/>
              <a:t> </a:t>
            </a: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:10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:4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Résoudre des problèmes en utilisant les propriétés des triangles équilatéraux 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:73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FA4C6CC-7E7A-A88F-5142-3DC6EDE214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10" y="1228685"/>
            <a:ext cx="10830631" cy="3285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A12E1C1-DE4D-D3B5-A98E-A7FD1BD94DA3}"/>
              </a:ext>
            </a:extLst>
          </p:cNvPr>
          <p:cNvSpPr txBox="1"/>
          <p:nvPr/>
        </p:nvSpPr>
        <p:spPr>
          <a:xfrm>
            <a:off x="3218866" y="3093890"/>
            <a:ext cx="5754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U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n triangle équilatéral est un triangle ayant …………………….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CB8035-5461-50F4-F351-6DD2027C868A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Voici la réponse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F47E4CB-F555-21A4-A493-43A0C4F5B1C6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5970C56-CA1D-C19C-9BE2-5D2C54627D36}"/>
              </a:ext>
            </a:extLst>
          </p:cNvPr>
          <p:cNvSpPr txBox="1"/>
          <p:nvPr/>
        </p:nvSpPr>
        <p:spPr>
          <a:xfrm>
            <a:off x="3218866" y="3093890"/>
            <a:ext cx="5754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U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n triangle équilatéral est un triangle ayant </a:t>
            </a:r>
            <a:r>
              <a:rPr lang="fr" b="1" kern="0" dirty="0">
                <a:solidFill>
                  <a:srgbClr val="FF0000"/>
                </a:solidFill>
                <a:latin typeface="Calibri"/>
                <a:cs typeface="Calibri"/>
                <a:sym typeface="Calibri"/>
              </a:rPr>
              <a:t>tous les</a:t>
            </a:r>
            <a:r>
              <a:rPr lang="fr" sz="1800" b="1" kern="0" dirty="0">
                <a:solidFill>
                  <a:srgbClr val="FF0000"/>
                </a:solidFill>
                <a:latin typeface="Calibri"/>
                <a:ea typeface="+mn-ea"/>
                <a:cs typeface="Calibri"/>
                <a:sym typeface="Calibri"/>
              </a:rPr>
              <a:t> côtés égaux </a:t>
            </a:r>
            <a:endParaRPr lang="fr-FR" sz="1800" b="1" kern="1200" dirty="0">
              <a:solidFill>
                <a:srgbClr val="FF0000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6A702-128B-CB7E-4F18-7FB08108F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2E9B47-A24F-8986-5BE7-6C9BDBE50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9EE07D-97B8-9E0C-8AF4-D5AF38835A4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E3698C5-0948-0003-B10C-2309FE06411D}"/>
              </a:ext>
            </a:extLst>
          </p:cNvPr>
          <p:cNvSpPr txBox="1"/>
          <p:nvPr/>
        </p:nvSpPr>
        <p:spPr>
          <a:xfrm>
            <a:off x="3899019" y="3211905"/>
            <a:ext cx="5210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L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es angles d’un triangle équilatéral sont ………….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66D65D-6EE7-D8DF-0A64-9A729BB4F247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76A7D1-C8EB-777F-6505-968B2CE66524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1A04BC-7DB2-3A2B-47B2-A33AE10BCF9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F320A96-CA9D-1919-4EBC-70B7DE4B13D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7E42AE-BE0B-F3B7-E375-8EF79E8C742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5348993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E887EB-903F-5023-D6C8-1DBC074AF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vous: dans un triangle équilatéral chaque angle mesure 60°.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000D7E7-4449-DBBB-872D-79ADDE9614C2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9E9561A-2CBA-8EA8-F231-FAA81E21B25A}"/>
              </a:ext>
            </a:extLst>
          </p:cNvPr>
          <p:cNvSpPr txBox="1"/>
          <p:nvPr/>
        </p:nvSpPr>
        <p:spPr>
          <a:xfrm>
            <a:off x="3899019" y="3211905"/>
            <a:ext cx="6048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L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es angles d’un triangle équilatéral sont </a:t>
            </a:r>
            <a:r>
              <a:rPr lang="fr" sz="1800" b="1" kern="0" dirty="0">
                <a:solidFill>
                  <a:srgbClr val="FF0000"/>
                </a:solidFill>
                <a:latin typeface="Calibri"/>
                <a:ea typeface="+mn-ea"/>
                <a:cs typeface="Calibri"/>
                <a:sym typeface="Calibri"/>
              </a:rPr>
              <a:t>tous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 </a:t>
            </a:r>
            <a:r>
              <a:rPr lang="fr" sz="1800" b="1" kern="0" dirty="0">
                <a:solidFill>
                  <a:srgbClr val="FF0000"/>
                </a:solidFill>
                <a:latin typeface="Calibri"/>
                <a:ea typeface="+mn-ea"/>
                <a:cs typeface="Calibri"/>
                <a:sym typeface="Calibri"/>
              </a:rPr>
              <a:t>égaux </a:t>
            </a:r>
            <a:endParaRPr lang="fr-FR" sz="1800" b="1" kern="1200" dirty="0">
              <a:solidFill>
                <a:srgbClr val="FF0000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95942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6D83D202-2CC3-20D0-26AA-03EF8E57923D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MA" sz="1800" kern="0" dirty="0">
                <a:solidFill>
                  <a:srgbClr val="000000"/>
                </a:solidFill>
                <a:sym typeface="Calibri"/>
              </a:rPr>
              <a:t>U</a:t>
            </a:r>
            <a:r>
              <a:rPr lang="fr" sz="1800" kern="0" dirty="0">
                <a:solidFill>
                  <a:srgbClr val="000000"/>
                </a:solidFill>
                <a:sym typeface="Calibri"/>
              </a:rPr>
              <a:t>n triangle équilatéral est isocèle </a:t>
            </a:r>
            <a:endParaRPr lang="fr-FR" sz="1800" dirty="0">
              <a:solidFill>
                <a:prstClr val="black"/>
              </a:solidFill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80C9B18-EE54-77B6-D5D7-511464BA5F7F}"/>
              </a:ext>
            </a:extLst>
          </p:cNvPr>
          <p:cNvSpPr/>
          <p:nvPr/>
        </p:nvSpPr>
        <p:spPr>
          <a:xfrm>
            <a:off x="2333428" y="4204581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3C611252-C0B8-3EBF-2EF0-B8781DA47C56}"/>
              </a:ext>
            </a:extLst>
          </p:cNvPr>
          <p:cNvSpPr/>
          <p:nvPr/>
        </p:nvSpPr>
        <p:spPr>
          <a:xfrm>
            <a:off x="7447736" y="4078507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97793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73F0D-FBD0-4726-CEB3-D25080497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5976CD-0965-FA05-C04E-C078B4EE2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0F43E3-43CE-551E-F9D8-56E51AE26C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FD8C3BD-72AB-EC4D-A0BC-CF5B2CAC490E}"/>
              </a:ext>
            </a:extLst>
          </p:cNvPr>
          <p:cNvSpPr/>
          <p:nvPr/>
        </p:nvSpPr>
        <p:spPr>
          <a:xfrm>
            <a:off x="2333428" y="4204581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19F084E-7F63-EC70-FC82-895881779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265;p44">
            <a:extLst>
              <a:ext uri="{FF2B5EF4-FFF2-40B4-BE49-F238E27FC236}">
                <a16:creationId xmlns:a16="http://schemas.microsoft.com/office/drawing/2014/main" id="{E1680114-1A61-45A9-5D94-39D42D073323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MA" sz="1800" kern="0" dirty="0">
                <a:solidFill>
                  <a:srgbClr val="000000"/>
                </a:solidFill>
                <a:sym typeface="Calibri"/>
              </a:rPr>
              <a:t>U</a:t>
            </a:r>
            <a:r>
              <a:rPr lang="fr" sz="1800" kern="0" dirty="0">
                <a:solidFill>
                  <a:srgbClr val="000000"/>
                </a:solidFill>
                <a:sym typeface="Calibri"/>
              </a:rPr>
              <a:t>n triangle équilatéral est isocèle </a:t>
            </a:r>
            <a:endParaRPr lang="fr-FR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5450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966AC-1456-DC56-5A4F-56C697466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58958-7ADE-E6B3-6D11-BE1EF2CC3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1C43C9-743A-28C8-6386-B6F741EF71F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2DA1999-6F55-D216-B6B4-ACDD91BAC16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762A739-FE87-ED92-2B4A-9306BF608B2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A271E1A-80A3-D143-224D-D1D0B1BFFA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D6F0D051-1580-9075-E5FA-319A5B6F4719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MA" sz="1800" kern="0" dirty="0">
                <a:solidFill>
                  <a:srgbClr val="000000"/>
                </a:solidFill>
                <a:sym typeface="Calibri"/>
              </a:rPr>
              <a:t>C</a:t>
            </a:r>
            <a:r>
              <a:rPr lang="fr" sz="1800" kern="0" dirty="0" err="1">
                <a:solidFill>
                  <a:srgbClr val="000000"/>
                </a:solidFill>
                <a:sym typeface="Calibri"/>
              </a:rPr>
              <a:t>haque</a:t>
            </a:r>
            <a:r>
              <a:rPr lang="fr" sz="1800" kern="0" dirty="0">
                <a:solidFill>
                  <a:srgbClr val="000000"/>
                </a:solidFill>
                <a:sym typeface="Calibri"/>
              </a:rPr>
              <a:t> angle dans un triangle équilatéral mesure 60° </a:t>
            </a:r>
            <a:endParaRPr lang="fr-FR" sz="1800" dirty="0">
              <a:solidFill>
                <a:prstClr val="black"/>
              </a:solidFill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1AD74C7-37A6-7017-59FD-575959F539B5}"/>
              </a:ext>
            </a:extLst>
          </p:cNvPr>
          <p:cNvSpPr/>
          <p:nvPr/>
        </p:nvSpPr>
        <p:spPr>
          <a:xfrm>
            <a:off x="2333428" y="4091676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036C9AB5-5363-81E1-06CC-BF058483D9C5}"/>
              </a:ext>
            </a:extLst>
          </p:cNvPr>
          <p:cNvSpPr/>
          <p:nvPr/>
        </p:nvSpPr>
        <p:spPr>
          <a:xfrm>
            <a:off x="7447736" y="4091677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53361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30EF6-961D-9E94-4AE7-A757033EE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2B38F6-F72B-8352-183A-648E30A78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553A1B-9BBB-FBDF-6812-5932F5698D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A648E6C-FC44-324B-8488-608D5CBE5A04}"/>
              </a:ext>
            </a:extLst>
          </p:cNvPr>
          <p:cNvSpPr/>
          <p:nvPr/>
        </p:nvSpPr>
        <p:spPr>
          <a:xfrm>
            <a:off x="2333428" y="4204581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A788499-2CBB-C079-9A2C-5D87ACF4D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265;p44">
            <a:extLst>
              <a:ext uri="{FF2B5EF4-FFF2-40B4-BE49-F238E27FC236}">
                <a16:creationId xmlns:a16="http://schemas.microsoft.com/office/drawing/2014/main" id="{E3E5DE17-2C77-D40D-3479-406B788ED937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MA" sz="1800" kern="0" dirty="0">
                <a:solidFill>
                  <a:srgbClr val="000000"/>
                </a:solidFill>
                <a:sym typeface="Calibri"/>
              </a:rPr>
              <a:t>C</a:t>
            </a:r>
            <a:r>
              <a:rPr lang="fr" sz="1800" kern="0" dirty="0" err="1">
                <a:solidFill>
                  <a:srgbClr val="000000"/>
                </a:solidFill>
                <a:sym typeface="Calibri"/>
              </a:rPr>
              <a:t>haque</a:t>
            </a:r>
            <a:r>
              <a:rPr lang="fr" sz="1800" kern="0" dirty="0">
                <a:solidFill>
                  <a:srgbClr val="000000"/>
                </a:solidFill>
                <a:sym typeface="Calibri"/>
              </a:rPr>
              <a:t> angle dans un triangle équilatéral mesure 60° </a:t>
            </a:r>
            <a:endParaRPr lang="fr-FR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2530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Qu’est ce qu’un triangle équilatéral?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AF6004B1-0D98-0287-4D92-3AB7D1758F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21" y="1135605"/>
            <a:ext cx="10964115" cy="222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 :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et explique les réponses.</a:t>
            </a:r>
          </a:p>
        </p:txBody>
      </p:sp>
      <p:sp>
        <p:nvSpPr>
          <p:cNvPr id="3" name="ZoneTexte 3">
            <a:extLst>
              <a:ext uri="{FF2B5EF4-FFF2-40B4-BE49-F238E27FC236}">
                <a16:creationId xmlns:a16="http://schemas.microsoft.com/office/drawing/2014/main" id="{C8E1FF49-56BF-A756-624A-AF8B1D5043AD}"/>
              </a:ext>
            </a:extLst>
          </p:cNvPr>
          <p:cNvSpPr txBox="1"/>
          <p:nvPr/>
        </p:nvSpPr>
        <p:spPr>
          <a:xfrm>
            <a:off x="1409331" y="3664464"/>
            <a:ext cx="951882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F5E22FC-6757-FF13-8CB0-27DF9BB8BF93}"/>
              </a:ext>
            </a:extLst>
          </p:cNvPr>
          <p:cNvSpPr txBox="1"/>
          <p:nvPr/>
        </p:nvSpPr>
        <p:spPr>
          <a:xfrm>
            <a:off x="660861" y="1626596"/>
            <a:ext cx="731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1) U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n triangle équilatéral est un triangle ayant </a:t>
            </a:r>
            <a:r>
              <a:rPr lang="fr" sz="1800" b="1" kern="0" dirty="0">
                <a:solidFill>
                  <a:srgbClr val="FF0000"/>
                </a:solidFill>
                <a:latin typeface="Calibri"/>
                <a:ea typeface="+mn-ea"/>
                <a:cs typeface="Calibri"/>
                <a:sym typeface="Calibri"/>
              </a:rPr>
              <a:t>trois côtés égaux. </a:t>
            </a:r>
            <a:endParaRPr lang="fr-FR" sz="1800" b="1" kern="1200" dirty="0">
              <a:solidFill>
                <a:srgbClr val="FF0000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E233FBA-798D-422A-7E37-8B9BFA6E20CF}"/>
              </a:ext>
            </a:extLst>
          </p:cNvPr>
          <p:cNvSpPr txBox="1"/>
          <p:nvPr/>
        </p:nvSpPr>
        <p:spPr>
          <a:xfrm>
            <a:off x="778058" y="2836627"/>
            <a:ext cx="63943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Dans un triangle équilatéral, les côtés sont tous égaux.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64B88BF-52E3-1677-EE8C-0C69E0AE5E76}"/>
              </a:ext>
            </a:extLst>
          </p:cNvPr>
          <p:cNvSpPr txBox="1"/>
          <p:nvPr/>
        </p:nvSpPr>
        <p:spPr>
          <a:xfrm>
            <a:off x="778058" y="3265225"/>
            <a:ext cx="64163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Dans un triangle équilatéral, les angles sont tous égaux.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0215F61-BF56-B5D6-7A61-F031FED503AB}"/>
              </a:ext>
            </a:extLst>
          </p:cNvPr>
          <p:cNvSpPr txBox="1"/>
          <p:nvPr/>
        </p:nvSpPr>
        <p:spPr>
          <a:xfrm>
            <a:off x="778058" y="3664464"/>
            <a:ext cx="62847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Dans un triangle équilatéral, chaque angle mesure 60°.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0A88204-8C13-6221-4C7D-C0E951D7D6A1}"/>
              </a:ext>
            </a:extLst>
          </p:cNvPr>
          <p:cNvSpPr txBox="1"/>
          <p:nvPr/>
        </p:nvSpPr>
        <p:spPr>
          <a:xfrm>
            <a:off x="660861" y="2285789"/>
            <a:ext cx="20489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2) Les propriétés :</a:t>
            </a:r>
          </a:p>
        </p:txBody>
      </p:sp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ce qu’il faut retenir jusqu’ici: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feedback.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168F381-FA81-E619-A897-E41754BE745D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313" y="1930440"/>
            <a:ext cx="3175000" cy="25654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665E3FD-96DF-0728-399A-AD647AF285C5}"/>
              </a:ext>
            </a:extLst>
          </p:cNvPr>
          <p:cNvSpPr txBox="1"/>
          <p:nvPr/>
        </p:nvSpPr>
        <p:spPr>
          <a:xfrm>
            <a:off x="11006016" y="4295785"/>
            <a:ext cx="509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4473F0-6B6E-776E-E9CC-365962113E35}"/>
              </a:ext>
            </a:extLst>
          </p:cNvPr>
          <p:cNvSpPr txBox="1"/>
          <p:nvPr/>
        </p:nvSpPr>
        <p:spPr>
          <a:xfrm>
            <a:off x="7756967" y="4203539"/>
            <a:ext cx="509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2EBDA8E-5BA9-9040-E8B1-0F1C7D3C8842}"/>
              </a:ext>
            </a:extLst>
          </p:cNvPr>
          <p:cNvSpPr txBox="1"/>
          <p:nvPr/>
        </p:nvSpPr>
        <p:spPr>
          <a:xfrm>
            <a:off x="9254170" y="1530330"/>
            <a:ext cx="509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1CCC507-FAF0-FDF9-5BC1-8642B8207EF1}"/>
              </a:ext>
            </a:extLst>
          </p:cNvPr>
          <p:cNvSpPr txBox="1"/>
          <p:nvPr/>
        </p:nvSpPr>
        <p:spPr>
          <a:xfrm>
            <a:off x="1238491" y="2199190"/>
            <a:ext cx="31302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Dans un triangle équilatéral: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9A7476D-34DD-277E-B650-E42D715BD122}"/>
                  </a:ext>
                </a:extLst>
              </p:cNvPr>
              <p:cNvSpPr txBox="1"/>
              <p:nvPr/>
            </p:nvSpPr>
            <p:spPr>
              <a:xfrm>
                <a:off x="1273215" y="3020992"/>
                <a:ext cx="219502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𝐵𝐶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𝐴𝐶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9A7476D-34DD-277E-B650-E42D715BD1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3215" y="3020992"/>
                <a:ext cx="2195024" cy="400110"/>
              </a:xfrm>
              <a:prstGeom prst="rect">
                <a:avLst/>
              </a:prstGeom>
              <a:blipFill>
                <a:blip r:embed="rId3"/>
                <a:stretch>
                  <a:fillRect l="-2299" t="-6250" b="-187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24A65C9-96E1-860B-C194-BAC4E30928ED}"/>
                  </a:ext>
                </a:extLst>
              </p:cNvPr>
              <p:cNvSpPr txBox="1"/>
              <p:nvPr/>
            </p:nvSpPr>
            <p:spPr>
              <a:xfrm>
                <a:off x="1296365" y="3877519"/>
                <a:ext cx="256044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</m:oMath>
                </a14:m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=60°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24A65C9-96E1-860B-C194-BAC4E30928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365" y="3877519"/>
                <a:ext cx="2560445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E43B72-94D4-B38A-2320-45BA4551F9DB}"/>
              </a:ext>
            </a:extLst>
          </p:cNvPr>
          <p:cNvSpPr txBox="1"/>
          <p:nvPr/>
        </p:nvSpPr>
        <p:spPr>
          <a:xfrm>
            <a:off x="1355118" y="2402818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800" b="1" dirty="0">
                <a:effectLst/>
                <a:latin typeface="Calibri" panose="020F0502020204030204" pitchFamily="34" charset="0"/>
              </a:rPr>
              <a:t>Résoudre des problèmes en utilisant les propriétés des triangles équilatéraux. 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vous montre comment résoudre un problème comme le suivant: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: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745DB5E-A80A-B30D-E17C-C078C7A811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34" y="1215663"/>
            <a:ext cx="7772400" cy="115146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0DAA5ED-358E-74FF-AE4F-3D44A7CCC1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006" y="3060906"/>
            <a:ext cx="4559300" cy="311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J’analyse et je comprends la figure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étape par étape :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C99218A-1FF6-740B-A432-BF7EFB8CD9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141" y="3078162"/>
            <a:ext cx="4559300" cy="31115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096F1D4-A365-256F-7BA9-5CEB052F61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46" y="1061243"/>
            <a:ext cx="4483100" cy="189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modélise :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A40A511-DC5C-A1DF-3CB7-E5E79AE83CB5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686" y="3955548"/>
            <a:ext cx="3311670" cy="2260057"/>
          </a:xfr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F26527DC-B110-145F-C917-3E17A3CB7389}"/>
              </a:ext>
            </a:extLst>
          </p:cNvPr>
          <p:cNvGrpSpPr/>
          <p:nvPr/>
        </p:nvGrpSpPr>
        <p:grpSpPr>
          <a:xfrm>
            <a:off x="486918" y="1250066"/>
            <a:ext cx="10820419" cy="1959979"/>
            <a:chOff x="486918" y="1250066"/>
            <a:chExt cx="10820419" cy="1959979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2A05E9B1-18BF-2C21-C965-5315143496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918" y="1250066"/>
              <a:ext cx="10578862" cy="1959979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AB8700B-E33D-6725-F4D8-C9DD569FD9D4}"/>
                </a:ext>
              </a:extLst>
            </p:cNvPr>
            <p:cNvSpPr txBox="1"/>
            <p:nvPr/>
          </p:nvSpPr>
          <p:spPr>
            <a:xfrm>
              <a:off x="7244623" y="1250066"/>
              <a:ext cx="4062714" cy="116904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J’utilise les propriétés :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F903E5D9-A167-3B29-4E9C-FC1C369AEEFB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68" y="1186405"/>
            <a:ext cx="8811238" cy="1716047"/>
          </a:xfr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Espace réservé du contenu 4">
            <a:extLst>
              <a:ext uri="{FF2B5EF4-FFF2-40B4-BE49-F238E27FC236}">
                <a16:creationId xmlns:a16="http://schemas.microsoft.com/office/drawing/2014/main" id="{807F59C9-BA7A-7646-9CC7-D443CD98F8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686" y="3955548"/>
            <a:ext cx="3311670" cy="226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97F11D-AC14-0A7F-DBCA-F13A2009C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rédige la réponse :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F42CD94-19B4-581F-D94C-92FFA64C0997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05" y="1154475"/>
            <a:ext cx="9135159" cy="5313852"/>
          </a:xfr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E23C21B-91EA-E344-19F6-4975E1DF138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2DFBA8A-BD15-FBB4-B2F8-CBF2B14300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83" y="1154475"/>
            <a:ext cx="3532161" cy="241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4246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2246D6-A33B-F818-7C8F-46D26A1D3D98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3"/>
            <a:ext cx="10727579" cy="382622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381137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21670E40-65FA-0F02-7AFE-D3D0F02A92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147" y="2075413"/>
            <a:ext cx="4559300" cy="3111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2736355-7A46-DA95-45E1-C4F07136253C}"/>
                  </a:ext>
                </a:extLst>
              </p:cNvPr>
              <p:cNvSpPr txBox="1"/>
              <p:nvPr/>
            </p:nvSpPr>
            <p:spPr>
              <a:xfrm>
                <a:off x="995423" y="2789499"/>
                <a:ext cx="514063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 triangle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𝐸𝐶𝐷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est un triangle ……………………..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2736355-7A46-DA95-45E1-C4F0713625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423" y="2789499"/>
                <a:ext cx="5140638" cy="400110"/>
              </a:xfrm>
              <a:prstGeom prst="rect">
                <a:avLst/>
              </a:prstGeom>
              <a:blipFill>
                <a:blip r:embed="rId4"/>
                <a:stretch>
                  <a:fillRect l="-1232" t="-9091" r="-246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6515B4C-8B6B-AFCA-7115-5943401EF561}"/>
                  </a:ext>
                </a:extLst>
              </p:cNvPr>
              <p:cNvSpPr txBox="1"/>
              <p:nvPr/>
            </p:nvSpPr>
            <p:spPr>
              <a:xfrm>
                <a:off x="1111170" y="3680749"/>
                <a:ext cx="430412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Donc :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𝐶𝐷𝐸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</m:oMath>
                </a14:m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𝐷𝐸𝐶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𝐸𝐶𝐷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=…°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6515B4C-8B6B-AFCA-7115-5943401EF5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170" y="3680749"/>
                <a:ext cx="4304127" cy="400110"/>
              </a:xfrm>
              <a:prstGeom prst="rect">
                <a:avLst/>
              </a:prstGeom>
              <a:blipFill>
                <a:blip r:embed="rId5"/>
                <a:stretch>
                  <a:fillRect l="-1471" t="-3030" b="-2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7C2704-0F06-9DB9-32FC-693A68DFFF91}"/>
              </a:ext>
            </a:extLst>
          </p:cNvPr>
          <p:cNvSpPr/>
          <p:nvPr/>
        </p:nvSpPr>
        <p:spPr>
          <a:xfrm>
            <a:off x="642026" y="1718053"/>
            <a:ext cx="10727579" cy="391881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3ECBFF1-F83F-AFCC-4706-B954DAC04D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147" y="2075413"/>
            <a:ext cx="4559300" cy="3111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22241C4-978A-A6C6-DEBE-96C0FC1E6103}"/>
                  </a:ext>
                </a:extLst>
              </p:cNvPr>
              <p:cNvSpPr txBox="1"/>
              <p:nvPr/>
            </p:nvSpPr>
            <p:spPr>
              <a:xfrm>
                <a:off x="995423" y="2789499"/>
                <a:ext cx="489698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 triangle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𝐸𝐶𝐷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est un triangle  </a:t>
                </a:r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équilatéral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.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22241C4-978A-A6C6-DEBE-96C0FC1E61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423" y="2789499"/>
                <a:ext cx="4896982" cy="400110"/>
              </a:xfrm>
              <a:prstGeom prst="rect">
                <a:avLst/>
              </a:prstGeom>
              <a:blipFill>
                <a:blip r:embed="rId4"/>
                <a:stretch>
                  <a:fillRect l="-1292" t="-9091" r="-258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DCAF4AB0-F693-2CA6-4F15-A564F2A3B915}"/>
                  </a:ext>
                </a:extLst>
              </p:cNvPr>
              <p:cNvSpPr txBox="1"/>
              <p:nvPr/>
            </p:nvSpPr>
            <p:spPr>
              <a:xfrm>
                <a:off x="1111170" y="3680749"/>
                <a:ext cx="371152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𝐶𝐷𝐸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</m:oMath>
                </a14:m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𝐷𝐸𝐶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𝐸𝐶𝐷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=60°.</m:t>
                    </m:r>
                  </m:oMath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DCAF4AB0-F693-2CA6-4F15-A564F2A3B9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170" y="3680749"/>
                <a:ext cx="3711529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5E2CE-3199-C301-0DAA-A851396F9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94B72B-C6F4-B3C3-36A9-A9D3829D4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complétez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672958-3892-06DC-F803-18EB4BDCD2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B94C86-CFAD-37C2-E5D4-2FEFF797F9D4}"/>
              </a:ext>
            </a:extLst>
          </p:cNvPr>
          <p:cNvSpPr/>
          <p:nvPr/>
        </p:nvSpPr>
        <p:spPr>
          <a:xfrm>
            <a:off x="642026" y="1718052"/>
            <a:ext cx="10727579" cy="394196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A1F2C6E-37D5-2768-1088-939C46E7C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662" y="2052264"/>
            <a:ext cx="4559300" cy="3111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2655920-4B71-3892-E74D-2FC9F5154F6F}"/>
                  </a:ext>
                </a:extLst>
              </p:cNvPr>
              <p:cNvSpPr txBox="1"/>
              <p:nvPr/>
            </p:nvSpPr>
            <p:spPr>
              <a:xfrm>
                <a:off x="1041722" y="2696901"/>
                <a:ext cx="591226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 triangle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𝐴𝐸𝐶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est un triangle ………..et …………..en ….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2655920-4B71-3892-E74D-2FC9F5154F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722" y="2696901"/>
                <a:ext cx="5912260" cy="400110"/>
              </a:xfrm>
              <a:prstGeom prst="rect">
                <a:avLst/>
              </a:prstGeom>
              <a:blipFill>
                <a:blip r:embed="rId4"/>
                <a:stretch>
                  <a:fillRect l="-1288" t="-9375" r="-215" b="-281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4538083-ED32-1A3E-CE53-FF3F830260DB}"/>
                  </a:ext>
                </a:extLst>
              </p:cNvPr>
              <p:cNvSpPr txBox="1"/>
              <p:nvPr/>
            </p:nvSpPr>
            <p:spPr>
              <a:xfrm>
                <a:off x="1122744" y="3449256"/>
                <a:ext cx="230479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Donc :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𝐴𝐸𝐶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=…°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4538083-ED32-1A3E-CE53-FF3F830260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744" y="3449256"/>
                <a:ext cx="2304798" cy="400110"/>
              </a:xfrm>
              <a:prstGeom prst="rect">
                <a:avLst/>
              </a:prstGeom>
              <a:blipFill>
                <a:blip r:embed="rId5"/>
                <a:stretch>
                  <a:fillRect l="-2747" t="-6250" b="-312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ADBC0D93-06F3-F0D2-F265-6B6FF9BA6582}"/>
                  </a:ext>
                </a:extLst>
              </p:cNvPr>
              <p:cNvSpPr txBox="1"/>
              <p:nvPr/>
            </p:nvSpPr>
            <p:spPr>
              <a:xfrm>
                <a:off x="1157468" y="4340506"/>
                <a:ext cx="276485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Et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𝐸𝐴𝐶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</m:oMath>
                </a14:m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𝐸𝐶𝐴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=…°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ADBC0D93-06F3-F0D2-F265-6B6FF9BA65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468" y="4340506"/>
                <a:ext cx="2764859" cy="400110"/>
              </a:xfrm>
              <a:prstGeom prst="rect">
                <a:avLst/>
              </a:prstGeom>
              <a:blipFill>
                <a:blip r:embed="rId6"/>
                <a:stretch>
                  <a:fillRect l="-2752" t="-3030" b="-2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381137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6450550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92FC0-34FD-B20C-98BF-D0271D274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3C3801-3695-37F1-4B73-89A25B12F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369D27-439C-4D54-2C35-6734F7D0247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 explique pourquoi</a:t>
            </a:r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3B4E8D-6323-C018-DD4D-2D8858475D15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1DB55A-A9AC-F93C-2586-BF2DD189FC79}"/>
              </a:ext>
            </a:extLst>
          </p:cNvPr>
          <p:cNvSpPr/>
          <p:nvPr/>
        </p:nvSpPr>
        <p:spPr>
          <a:xfrm>
            <a:off x="642026" y="1718053"/>
            <a:ext cx="10727579" cy="377992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F2DEF50-7FB6-1B85-CDC7-AD8382C540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662" y="2052264"/>
            <a:ext cx="4559300" cy="3111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3E85702-9285-0460-1B79-12FFF0059431}"/>
                  </a:ext>
                </a:extLst>
              </p:cNvPr>
              <p:cNvSpPr txBox="1"/>
              <p:nvPr/>
            </p:nvSpPr>
            <p:spPr>
              <a:xfrm>
                <a:off x="1041722" y="2696901"/>
                <a:ext cx="618361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 triangle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𝐴𝐸𝐶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est un triangle </a:t>
                </a:r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rectangle 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et </a:t>
                </a:r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isocèle 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en </a:t>
                </a:r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E.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3E85702-9285-0460-1B79-12FFF00594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722" y="2696901"/>
                <a:ext cx="6183616" cy="400110"/>
              </a:xfrm>
              <a:prstGeom prst="rect">
                <a:avLst/>
              </a:prstGeom>
              <a:blipFill>
                <a:blip r:embed="rId3"/>
                <a:stretch>
                  <a:fillRect l="-1085" t="-7576" r="-99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C78D585F-2584-D8BA-F3C9-D0B4082D1C60}"/>
                  </a:ext>
                </a:extLst>
              </p:cNvPr>
              <p:cNvSpPr txBox="1"/>
              <p:nvPr/>
            </p:nvSpPr>
            <p:spPr>
              <a:xfrm>
                <a:off x="1122744" y="3449256"/>
                <a:ext cx="268522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Donc :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𝐴𝐸𝐶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=90°.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C78D585F-2584-D8BA-F3C9-D0B4082D1C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744" y="3449256"/>
                <a:ext cx="2685222" cy="400110"/>
              </a:xfrm>
              <a:prstGeom prst="rect">
                <a:avLst/>
              </a:prstGeom>
              <a:blipFill>
                <a:blip r:embed="rId4"/>
                <a:stretch>
                  <a:fillRect l="-2268" t="-7692" b="-2923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6113F10-A781-A802-6E49-0553A625D7E0}"/>
                  </a:ext>
                </a:extLst>
              </p:cNvPr>
              <p:cNvSpPr txBox="1"/>
              <p:nvPr/>
            </p:nvSpPr>
            <p:spPr>
              <a:xfrm>
                <a:off x="1157468" y="4340506"/>
                <a:ext cx="328634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𝐸𝐴𝐶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</m:oMath>
                </a14:m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𝐸𝐶𝐴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=45°.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6113F10-A781-A802-6E49-0553A625D7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468" y="4340506"/>
                <a:ext cx="3286349" cy="400110"/>
              </a:xfrm>
              <a:prstGeom prst="rect">
                <a:avLst/>
              </a:prstGeom>
              <a:blipFill>
                <a:blip r:embed="rId5"/>
                <a:stretch>
                  <a:fillRect t="-6061" b="-2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83378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6FEC0-6283-200D-DD0D-5CCD6D7C4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219368-8A6A-A753-4DF8-09D0E5348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B61464C-1BE9-FC99-E0F0-7069DE1FEA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F618DF-427D-D5E8-5AA6-777153EDF4B7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ABC9E0-1C2A-D050-DF37-CB325D212305}"/>
              </a:ext>
            </a:extLst>
          </p:cNvPr>
          <p:cNvSpPr/>
          <p:nvPr/>
        </p:nvSpPr>
        <p:spPr>
          <a:xfrm>
            <a:off x="642026" y="1718052"/>
            <a:ext cx="10727579" cy="40345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7ADB599-7A46-47E5-5485-A36239C6D5E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96A3D90-2B3E-A767-753D-3E2FB43876E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8F21020-DD0C-12DA-150F-0FDBA9C2A56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C92A919F-A9A1-6B79-983F-A7E3611BBA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228" y="2099875"/>
            <a:ext cx="4559300" cy="3111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85B223F-8AEB-AC3A-58A8-4904BD6FDB62}"/>
                  </a:ext>
                </a:extLst>
              </p:cNvPr>
              <p:cNvSpPr txBox="1"/>
              <p:nvPr/>
            </p:nvSpPr>
            <p:spPr>
              <a:xfrm>
                <a:off x="925975" y="2801073"/>
                <a:ext cx="492833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 triangle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𝐴𝐵𝐶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est un triangle ………….en ….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85B223F-8AEB-AC3A-58A8-4904BD6FDB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975" y="2801073"/>
                <a:ext cx="4928337" cy="400110"/>
              </a:xfrm>
              <a:prstGeom prst="rect">
                <a:avLst/>
              </a:prstGeom>
              <a:blipFill>
                <a:blip r:embed="rId4"/>
                <a:stretch>
                  <a:fillRect l="-1285" t="-9091" r="-514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314D6212-6FCB-2FE3-1936-374EF22D7C23}"/>
                  </a:ext>
                </a:extLst>
              </p:cNvPr>
              <p:cNvSpPr txBox="1"/>
              <p:nvPr/>
            </p:nvSpPr>
            <p:spPr>
              <a:xfrm>
                <a:off x="949124" y="3680749"/>
                <a:ext cx="217386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Donc :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𝐴𝐵𝐶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=…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314D6212-6FCB-2FE3-1936-374EF22D7C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124" y="3680749"/>
                <a:ext cx="2173865" cy="400110"/>
              </a:xfrm>
              <a:prstGeom prst="rect">
                <a:avLst/>
              </a:prstGeom>
              <a:blipFill>
                <a:blip r:embed="rId5"/>
                <a:stretch>
                  <a:fillRect l="-2907" t="-3030" b="-2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18270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57039-93AA-FE5A-1083-A0D038AD8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BDF551-33ED-8A33-8C79-4F96EADB9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80FFFC8-DD5C-064A-4F75-46BC8C0B088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E3CF0F-AA52-4B6F-C21B-6E69D3BC0D04}"/>
              </a:ext>
            </a:extLst>
          </p:cNvPr>
          <p:cNvSpPr/>
          <p:nvPr/>
        </p:nvSpPr>
        <p:spPr>
          <a:xfrm>
            <a:off x="642026" y="1718052"/>
            <a:ext cx="10727579" cy="387251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7E74CB89-64AA-B4E8-0D1D-852EC396AD7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35705DA-DD67-2389-A087-2EBCF494E1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228" y="2099875"/>
            <a:ext cx="4559300" cy="3111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001338DD-880F-B174-B816-92333BC8E4D3}"/>
                  </a:ext>
                </a:extLst>
              </p:cNvPr>
              <p:cNvSpPr txBox="1"/>
              <p:nvPr/>
            </p:nvSpPr>
            <p:spPr>
              <a:xfrm>
                <a:off x="925975" y="2801073"/>
                <a:ext cx="490268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 triangle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𝐴𝐵𝐶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est un triangle  </a:t>
                </a:r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isocèle 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en </a:t>
                </a:r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001338DD-880F-B174-B816-92333BC8E4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975" y="2801073"/>
                <a:ext cx="4902689" cy="400110"/>
              </a:xfrm>
              <a:prstGeom prst="rect">
                <a:avLst/>
              </a:prstGeom>
              <a:blipFill>
                <a:blip r:embed="rId4"/>
                <a:stretch>
                  <a:fillRect l="-1292" t="-9091" r="-517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A2FCFBB-8409-3073-6BAB-48BCCAE5EAAD}"/>
                  </a:ext>
                </a:extLst>
              </p:cNvPr>
              <p:cNvSpPr txBox="1"/>
              <p:nvPr/>
            </p:nvSpPr>
            <p:spPr>
              <a:xfrm>
                <a:off x="949124" y="3680749"/>
                <a:ext cx="259064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Donc :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𝐴𝐵𝐶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=∠</m:t>
                    </m:r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𝐴𝐶</m:t>
                    </m:r>
                    <m:r>
                      <m:rPr>
                        <m:sty m:val="p"/>
                      </m:rPr>
                      <a:rPr lang="fr-FR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B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A2FCFBB-8409-3073-6BAB-48BCCAE5EA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124" y="3680749"/>
                <a:ext cx="2590646" cy="400110"/>
              </a:xfrm>
              <a:prstGeom prst="rect">
                <a:avLst/>
              </a:prstGeom>
              <a:blipFill>
                <a:blip r:embed="rId5"/>
                <a:stretch>
                  <a:fillRect l="-2439" t="-3030" b="-2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10873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8307-998E-6942-A930-9B521CD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EF78F-93CE-5977-6C3C-57B3AF7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Répondez par vrai ou faux: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10D43-E16C-D7AE-C7F6-E8F1390E44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EF7E7F7-F62A-09C3-AEA3-966542A136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237CFF0-8D0E-49CC-5985-ADB88FD9B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5739D8-04D2-B9D2-F580-DD79C7E37B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18DD4FE3-8919-D3D7-8740-4C96ABF3608C}"/>
                  </a:ext>
                </a:extLst>
              </p:cNvPr>
              <p:cNvSpPr txBox="1"/>
              <p:nvPr/>
            </p:nvSpPr>
            <p:spPr>
              <a:xfrm>
                <a:off x="2333428" y="1307939"/>
                <a:ext cx="7092719" cy="276635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 algn="l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fr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Calibri"/>
                        </a:rPr>
                        <m:t>∠</m:t>
                      </m:r>
                      <m:r>
                        <a:rPr kumimoji="0" lang="fr-FR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Calibri"/>
                        </a:rPr>
                        <m:t>𝑫𝑪𝑬</m:t>
                      </m:r>
                      <m:r>
                        <a:rPr kumimoji="0" lang="fr-FR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Calibri"/>
                        </a:rPr>
                        <m:t>+</m:t>
                      </m:r>
                      <m:r>
                        <a:rPr lang="fr" sz="18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Calibri"/>
                        </a:rPr>
                        <m:t> </m:t>
                      </m:r>
                      <m:r>
                        <a:rPr lang="fr" sz="180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Calibri"/>
                        </a:rPr>
                        <m:t>∠</m:t>
                      </m:r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Calibri"/>
                        </a:rPr>
                        <m:t>𝑬</m:t>
                      </m:r>
                      <m:r>
                        <a:rPr lang="fr-FR" sz="180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Calibri"/>
                        </a:rPr>
                        <m:t>𝐶</m:t>
                      </m:r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Calibri"/>
                        </a:rPr>
                        <m:t>𝑨</m:t>
                      </m:r>
                      <m:r>
                        <a:rPr kumimoji="0" lang="fr-FR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Arial"/>
                        </a:rPr>
                        <m:t>+</m:t>
                      </m:r>
                      <m:r>
                        <a:rPr lang="fr" sz="18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Calibri"/>
                        </a:rPr>
                        <m:t> </m:t>
                      </m:r>
                      <m:r>
                        <a:rPr lang="fr" sz="180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Calibri"/>
                        </a:rPr>
                        <m:t>∠</m:t>
                      </m:r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Calibri"/>
                        </a:rPr>
                        <m:t>𝑨</m:t>
                      </m:r>
                      <m:r>
                        <a:rPr lang="fr-FR" sz="180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Calibri"/>
                        </a:rPr>
                        <m:t>𝐶</m:t>
                      </m:r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Calibri"/>
                        </a:rPr>
                        <m:t>𝑩</m:t>
                      </m:r>
                      <m:r>
                        <a:rPr kumimoji="0" lang="fr-FR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Arial"/>
                        </a:rPr>
                        <m:t>=</m:t>
                      </m:r>
                      <m:r>
                        <a:rPr kumimoji="0" lang="fr-FR" sz="1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Arial"/>
                        </a:rPr>
                        <m:t>𝟏𝟖𝟎</m:t>
                      </m:r>
                      <m:r>
                        <a:rPr kumimoji="0" lang="fr-FR" sz="1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Arial"/>
                        </a:rPr>
                        <m:t>°</m:t>
                      </m:r>
                    </m:oMath>
                  </m:oMathPara>
                </a14:m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18DD4FE3-8919-D3D7-8740-4C96ABF360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1307939"/>
                <a:ext cx="7092719" cy="27663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9E80FFA1-C2AF-7999-52EA-F606EEDD5360}"/>
              </a:ext>
            </a:extLst>
          </p:cNvPr>
          <p:cNvSpPr/>
          <p:nvPr/>
        </p:nvSpPr>
        <p:spPr>
          <a:xfrm>
            <a:off x="2333428" y="4823478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D8AE1540-9716-DAD8-F227-82B15924136D}"/>
              </a:ext>
            </a:extLst>
          </p:cNvPr>
          <p:cNvSpPr/>
          <p:nvPr/>
        </p:nvSpPr>
        <p:spPr>
          <a:xfrm>
            <a:off x="7447736" y="4823478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84FE25E-0A65-42ED-C1AF-F26F014480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787" y="1438338"/>
            <a:ext cx="3151609" cy="215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2685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29928-044D-4844-783C-541F294EC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2E9335-9785-29B9-B4E6-7F85F91A6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Les points B,C et D sont alignés 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1D14D3-8182-BC7D-870C-60EBB78160C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D8DE6E8-13E5-AF61-5BA3-E54D5E337CF2}"/>
              </a:ext>
            </a:extLst>
          </p:cNvPr>
          <p:cNvSpPr/>
          <p:nvPr/>
        </p:nvSpPr>
        <p:spPr>
          <a:xfrm>
            <a:off x="2229256" y="4726689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BDDC2C1-3AE4-D367-3CAC-CCFE13704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8FD89388-649F-03B4-3149-2245B0DC84F5}"/>
                  </a:ext>
                </a:extLst>
              </p:cNvPr>
              <p:cNvSpPr txBox="1"/>
              <p:nvPr/>
            </p:nvSpPr>
            <p:spPr>
              <a:xfrm>
                <a:off x="2229256" y="1166441"/>
                <a:ext cx="7092719" cy="276635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 algn="l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fr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Calibri"/>
                        </a:rPr>
                        <m:t>∠</m:t>
                      </m:r>
                      <m:r>
                        <a:rPr kumimoji="0" lang="fr-FR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Calibri"/>
                        </a:rPr>
                        <m:t>𝑫𝑪𝑬</m:t>
                      </m:r>
                      <m:r>
                        <a:rPr kumimoji="0" lang="fr-FR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Calibri"/>
                        </a:rPr>
                        <m:t>+</m:t>
                      </m:r>
                      <m:r>
                        <a:rPr lang="fr" sz="18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Calibri"/>
                        </a:rPr>
                        <m:t> </m:t>
                      </m:r>
                      <m:r>
                        <a:rPr lang="fr" sz="180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Calibri"/>
                        </a:rPr>
                        <m:t>∠</m:t>
                      </m:r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Calibri"/>
                        </a:rPr>
                        <m:t>𝑬</m:t>
                      </m:r>
                      <m:r>
                        <a:rPr lang="fr-FR" sz="180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Calibri"/>
                        </a:rPr>
                        <m:t>𝐶</m:t>
                      </m:r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Calibri"/>
                        </a:rPr>
                        <m:t>𝑨</m:t>
                      </m:r>
                      <m:r>
                        <a:rPr kumimoji="0" lang="fr-FR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Arial"/>
                        </a:rPr>
                        <m:t>+</m:t>
                      </m:r>
                      <m:r>
                        <a:rPr lang="fr" sz="18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Calibri"/>
                        </a:rPr>
                        <m:t> </m:t>
                      </m:r>
                      <m:r>
                        <a:rPr lang="fr" sz="180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Calibri"/>
                        </a:rPr>
                        <m:t>∠</m:t>
                      </m:r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Calibri"/>
                        </a:rPr>
                        <m:t>𝑨</m:t>
                      </m:r>
                      <m:r>
                        <a:rPr lang="fr-FR" sz="180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Calibri"/>
                        </a:rPr>
                        <m:t>𝐶</m:t>
                      </m:r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Calibri"/>
                        </a:rPr>
                        <m:t>𝑩</m:t>
                      </m:r>
                      <m:r>
                        <a:rPr kumimoji="0" lang="fr-FR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Arial"/>
                        </a:rPr>
                        <m:t>=</m:t>
                      </m:r>
                      <m:r>
                        <a:rPr kumimoji="0" lang="fr-FR" sz="1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Arial"/>
                        </a:rPr>
                        <m:t>𝟏𝟖𝟎</m:t>
                      </m:r>
                      <m:r>
                        <a:rPr kumimoji="0" lang="fr-FR" sz="1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Arial"/>
                        </a:rPr>
                        <m:t>°</m:t>
                      </m:r>
                    </m:oMath>
                  </m:oMathPara>
                </a14:m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8FD89388-649F-03B4-3149-2245B0DC84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9256" y="1166441"/>
                <a:ext cx="7092719" cy="27663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CDCD807E-7EC2-1C5E-A969-330F029525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474206"/>
            <a:ext cx="3151609" cy="215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9643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B5A7B-E589-22A4-F6D6-66EB65DC1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E05DC4-80D5-556D-92A7-91F30CA3A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00998-F361-759A-9BFB-426E8E356BF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197A48D-FBEB-ED31-FB11-0409A03320F4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2144E6E-2C76-2E6A-3FC5-5CE9DAAF012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977BC03-88A9-F412-C01F-3482B27CB6C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31537FB5-F08F-56EC-238B-99EA2EBB5A05}"/>
                  </a:ext>
                </a:extLst>
              </p:cNvPr>
              <p:cNvSpPr txBox="1"/>
              <p:nvPr/>
            </p:nvSpPr>
            <p:spPr>
              <a:xfrm>
                <a:off x="2333428" y="1169043"/>
                <a:ext cx="7092719" cy="2269857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 algn="l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fr-MA" sz="18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∠</m:t>
                      </m:r>
                      <m:r>
                        <a:rPr kumimoji="0" lang="fr-FR" sz="18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𝑩𝑨𝑪</m:t>
                      </m:r>
                      <m:r>
                        <a:rPr kumimoji="0" lang="fr-FR" sz="18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=</m:t>
                      </m:r>
                      <m:r>
                        <a:rPr kumimoji="0" lang="fr-FR" sz="18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𝟏𝟖𝟎</m:t>
                      </m:r>
                      <m:r>
                        <a:rPr kumimoji="0" lang="fr-FR" sz="18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−</m:t>
                      </m:r>
                      <m:r>
                        <a:rPr kumimoji="0" lang="fr-FR" sz="18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𝟐</m:t>
                      </m:r>
                      <m:r>
                        <a:rPr kumimoji="0" lang="fr-FR" sz="18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×</m:t>
                      </m:r>
                      <m:r>
                        <a:rPr lang="fr-MA" sz="18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∠</m:t>
                      </m:r>
                      <m:r>
                        <a:rPr lang="fr-FR" sz="18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𝑩𝑪</m:t>
                      </m:r>
                      <m:r>
                        <a:rPr lang="fr-FR" sz="1800" b="1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𝑨</m:t>
                      </m:r>
                    </m:oMath>
                  </m:oMathPara>
                </a14:m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31537FB5-F08F-56EC-238B-99EA2EBB5A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1169043"/>
                <a:ext cx="7092719" cy="22698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ED2F5098-F1F2-BE81-A216-A0FD015415DF}"/>
              </a:ext>
            </a:extLst>
          </p:cNvPr>
          <p:cNvSpPr/>
          <p:nvPr/>
        </p:nvSpPr>
        <p:spPr>
          <a:xfrm>
            <a:off x="2333428" y="4430223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8EC3807C-286D-4D6A-2AB9-168253D038DD}"/>
              </a:ext>
            </a:extLst>
          </p:cNvPr>
          <p:cNvSpPr/>
          <p:nvPr/>
        </p:nvSpPr>
        <p:spPr>
          <a:xfrm>
            <a:off x="7447736" y="4430223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4F709BC-D13B-5D97-39AE-675BE74A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076" y="1458284"/>
            <a:ext cx="2829115" cy="193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1338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BB025-702E-B77C-F161-9159F2692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D7369B-101C-BE27-5F18-40598E130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𝐫é𝐩𝐨𝐧𝐬𝐞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D4A3027-AA41-5A1D-B841-57EA58587E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46BA6B1E-4C3A-A978-9891-CFF25D116F5C}"/>
              </a:ext>
            </a:extLst>
          </p:cNvPr>
          <p:cNvSpPr/>
          <p:nvPr/>
        </p:nvSpPr>
        <p:spPr>
          <a:xfrm>
            <a:off x="2333428" y="4599367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6CD88B83-3742-C033-144D-09C6015A6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46445CAD-918A-4C88-55CA-499871083EDD}"/>
                  </a:ext>
                </a:extLst>
              </p:cNvPr>
              <p:cNvSpPr txBox="1"/>
              <p:nvPr/>
            </p:nvSpPr>
            <p:spPr>
              <a:xfrm>
                <a:off x="2333428" y="1169043"/>
                <a:ext cx="7092719" cy="2269857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 algn="l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fr-MA" sz="18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∠</m:t>
                      </m:r>
                      <m:r>
                        <a:rPr kumimoji="0" lang="fr-FR" sz="18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𝑩𝑨𝑪</m:t>
                      </m:r>
                      <m:r>
                        <a:rPr kumimoji="0" lang="fr-FR" sz="18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=</m:t>
                      </m:r>
                      <m:r>
                        <a:rPr kumimoji="0" lang="fr-FR" sz="18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𝟏𝟖𝟎</m:t>
                      </m:r>
                      <m:r>
                        <a:rPr kumimoji="0" lang="fr-FR" sz="18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−</m:t>
                      </m:r>
                      <m:r>
                        <a:rPr kumimoji="0" lang="fr-FR" sz="18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𝟐</m:t>
                      </m:r>
                      <m:r>
                        <a:rPr kumimoji="0" lang="fr-FR" sz="18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×</m:t>
                      </m:r>
                      <m:r>
                        <a:rPr lang="fr-MA" sz="18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∠</m:t>
                      </m:r>
                      <m:r>
                        <a:rPr lang="fr-FR" sz="18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𝑩𝑪</m:t>
                      </m:r>
                      <m:r>
                        <a:rPr lang="fr-FR" sz="1800" b="1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𝑨</m:t>
                      </m:r>
                    </m:oMath>
                  </m:oMathPara>
                </a14:m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46445CAD-918A-4C88-55CA-499871083E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1169043"/>
                <a:ext cx="7092719" cy="22698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BA687D1D-FA9B-7508-5D2D-CA1D863AA3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076" y="1458284"/>
            <a:ext cx="2829115" cy="193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917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schemeClr val="bg2">
                  <a:lumMod val="50000"/>
                </a:schemeClr>
              </a:solidFill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15421" y="2656063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FR" sz="200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C7</a:t>
            </a: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42224" y="4585712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FR" sz="200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C9</a:t>
            </a: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FR" sz="200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C8</a:t>
            </a: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22800" y="562756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42224" y="1732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schemeClr val="bg2">
                  <a:lumMod val="50000"/>
                </a:schemeClr>
              </a:solidFill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FR" sz="2000" dirty="0">
                <a:solidFill>
                  <a:schemeClr val="bg2">
                    <a:lumMod val="50000"/>
                  </a:schemeClr>
                </a:solidFill>
                <a:sym typeface="Arial"/>
              </a:rPr>
              <a:t>Consolidation 7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r>
              <a:rPr lang="fr-FR" sz="2000" dirty="0">
                <a:solidFill>
                  <a:schemeClr val="bg2">
                    <a:lumMod val="50000"/>
                  </a:schemeClr>
                </a:solidFill>
                <a:sym typeface="Arial"/>
              </a:rPr>
              <a:t>Consolidation 8</a:t>
            </a: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20910" y="5611420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r>
              <a:rPr lang="fr-MA" sz="2000" dirty="0">
                <a:solidFill>
                  <a:schemeClr val="bg2">
                    <a:lumMod val="50000"/>
                  </a:schemeClr>
                </a:solidFill>
              </a:rPr>
              <a:t>Montrer à partir des propriétés de ses côtés, qu’un quadrilatère est ou n’est pas un parallélogramme </a:t>
            </a: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20910" y="4585713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r>
              <a:rPr lang="fr-FR" sz="2000" dirty="0">
                <a:solidFill>
                  <a:schemeClr val="bg2">
                    <a:lumMod val="50000"/>
                  </a:schemeClr>
                </a:solidFill>
                <a:sym typeface="Arial"/>
              </a:rPr>
              <a:t>Consolidation 8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948074" y="108801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48074" y="1105920"/>
            <a:ext cx="1627805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10        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48279" y="1725605"/>
            <a:ext cx="1227600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>
                <a:solidFill>
                  <a:schemeClr val="tx1"/>
                </a:solidFill>
                <a:sym typeface="Arial"/>
              </a:rPr>
              <a:t>Tâche 1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1651" y="262293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endParaRPr lang="fr-FR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1651" y="349424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endParaRPr lang="fr-FR" dirty="0">
              <a:solidFill>
                <a:schemeClr val="bg2">
                  <a:lumMod val="50000"/>
                </a:schemeClr>
              </a:solidFill>
              <a:sym typeface="Arial"/>
            </a:endParaRP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33380" y="1731987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b="1" dirty="0">
                <a:effectLst/>
                <a:latin typeface="Calibri" panose="020F0502020204030204" pitchFamily="34" charset="0"/>
              </a:rPr>
              <a:t>Résoudre des problèmes en utilisant les propriétés des triangles équilatéraux </a:t>
            </a:r>
            <a:endParaRPr lang="fr-MA" dirty="0"/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dirty="0"/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endParaRPr lang="fr-FR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42224" y="4593784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endParaRPr lang="fr-FR" sz="2000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15421" y="5612415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Tâche</a:t>
            </a:r>
            <a:r>
              <a:rPr lang="en-US" dirty="0"/>
              <a:t> 5</a:t>
            </a:r>
            <a:endParaRPr lang="fr-FR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67034" y="5621746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endParaRPr lang="fr-FR" sz="1800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46607" y="4535329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endParaRPr lang="fr-FR" sz="2000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0E5FF35-5312-49DA-3625-5D1184E3430D}"/>
              </a:ext>
            </a:extLst>
          </p:cNvPr>
          <p:cNvSpPr txBox="1"/>
          <p:nvPr/>
        </p:nvSpPr>
        <p:spPr>
          <a:xfrm>
            <a:off x="3463810" y="1036631"/>
            <a:ext cx="7138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schemeClr val="bg1"/>
                </a:solidFill>
              </a:rPr>
              <a:t>Quadrilatères particuliers</a:t>
            </a:r>
          </a:p>
        </p:txBody>
      </p:sp>
    </p:spTree>
    <p:extLst>
      <p:ext uri="{BB962C8B-B14F-4D97-AF65-F5344CB8AC3E}">
        <p14:creationId xmlns:p14="http://schemas.microsoft.com/office/powerpoint/2010/main" val="3471386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:75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F63A982C-5DC5-1B00-8920-8FA0C92258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82" y="1281093"/>
            <a:ext cx="7245750" cy="297839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7F12FAB-BC20-8EA4-B7A4-FFD8B9728C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440" y="2143698"/>
            <a:ext cx="3724078" cy="257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7F36AC17-6009-BF46-AFD6-A673540637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943" y="1204508"/>
            <a:ext cx="2766349" cy="1909515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4C73EB7A-E11E-44D6-DB4E-C4EF0540A18C}"/>
              </a:ext>
            </a:extLst>
          </p:cNvPr>
          <p:cNvGrpSpPr/>
          <p:nvPr/>
        </p:nvGrpSpPr>
        <p:grpSpPr>
          <a:xfrm>
            <a:off x="339363" y="1195843"/>
            <a:ext cx="8700465" cy="3561351"/>
            <a:chOff x="339363" y="1195844"/>
            <a:chExt cx="9962105" cy="3256376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6926D23-4D0E-4625-0FED-F50735575E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363" y="1195844"/>
              <a:ext cx="9792725" cy="3256376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03F0793-6441-00ED-F9C3-DD1EDFBB4CE9}"/>
                </a:ext>
              </a:extLst>
            </p:cNvPr>
            <p:cNvSpPr txBox="1"/>
            <p:nvPr/>
          </p:nvSpPr>
          <p:spPr>
            <a:xfrm>
              <a:off x="6678592" y="1203767"/>
              <a:ext cx="3622876" cy="91440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8A84D9E2-8794-FD5C-2C8C-1E17DC2E0DAD}"/>
              </a:ext>
            </a:extLst>
          </p:cNvPr>
          <p:cNvSpPr txBox="1"/>
          <p:nvPr/>
        </p:nvSpPr>
        <p:spPr>
          <a:xfrm>
            <a:off x="2801074" y="1804436"/>
            <a:ext cx="13588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équilatéral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8531758-0829-D1C3-6001-1DB93DE3766D}"/>
                  </a:ext>
                </a:extLst>
              </p:cNvPr>
              <p:cNvSpPr txBox="1"/>
              <p:nvPr/>
            </p:nvSpPr>
            <p:spPr>
              <a:xfrm>
                <a:off x="5623962" y="3429000"/>
                <a:ext cx="112793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fr-FR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BAC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8531758-0829-D1C3-6001-1DB93DE376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3962" y="3429000"/>
                <a:ext cx="1127937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ZoneTexte 13">
            <a:extLst>
              <a:ext uri="{FF2B5EF4-FFF2-40B4-BE49-F238E27FC236}">
                <a16:creationId xmlns:a16="http://schemas.microsoft.com/office/drawing/2014/main" id="{D23E6AD4-4970-87AD-5705-36F452E0A80C}"/>
              </a:ext>
            </a:extLst>
          </p:cNvPr>
          <p:cNvSpPr txBox="1"/>
          <p:nvPr/>
        </p:nvSpPr>
        <p:spPr>
          <a:xfrm>
            <a:off x="6751899" y="2241334"/>
            <a:ext cx="4619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72A4862-9855-9EC7-5372-0D069171BDAA}"/>
              </a:ext>
            </a:extLst>
          </p:cNvPr>
          <p:cNvSpPr txBox="1"/>
          <p:nvPr/>
        </p:nvSpPr>
        <p:spPr>
          <a:xfrm>
            <a:off x="6895195" y="3429000"/>
            <a:ext cx="5020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60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170A09A0-86D9-A8FC-C149-05AEE42F900E}"/>
                  </a:ext>
                </a:extLst>
              </p:cNvPr>
              <p:cNvSpPr txBox="1"/>
              <p:nvPr/>
            </p:nvSpPr>
            <p:spPr>
              <a:xfrm>
                <a:off x="7973058" y="4057288"/>
                <a:ext cx="91884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fr-FR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ACM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170A09A0-86D9-A8FC-C149-05AEE42F90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3058" y="4057288"/>
                <a:ext cx="918841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3C500460-D613-34EA-EEC6-4F0F5C279420}"/>
                  </a:ext>
                </a:extLst>
              </p:cNvPr>
              <p:cNvSpPr txBox="1"/>
              <p:nvPr/>
            </p:nvSpPr>
            <p:spPr>
              <a:xfrm>
                <a:off x="6187930" y="4057288"/>
                <a:ext cx="92044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fr-FR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MBC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3C500460-D613-34EA-EEC6-4F0F5C2794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7930" y="4057288"/>
                <a:ext cx="920445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4" grpId="0"/>
      <p:bldP spid="15" grpId="0"/>
      <p:bldP spid="16" grpId="0"/>
      <p:bldP spid="17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EC23B-9D23-E76B-9090-E167754BF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FF0BC9-022C-972B-E2A4-6AE6E655A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48C15CA-AFEC-63F7-1764-0ACCF06AC62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9A0AC9A-B866-33BF-B6DF-805436DAE001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3F964CF-CD2F-F314-1CCE-9023BCF1C4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B3A63BC-045C-E2F3-CF37-8F62335330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3FE4E1CA-70F1-8735-FDC6-D89098EAF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057" y="4155142"/>
            <a:ext cx="2947445" cy="203452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E49C12E-F3FE-6C8F-9090-D4552870AB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97" y="1108827"/>
            <a:ext cx="9181104" cy="294231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39EAB4A6-EFEC-2554-156E-ECD9E2315B51}"/>
                  </a:ext>
                </a:extLst>
              </p:cNvPr>
              <p:cNvSpPr txBox="1"/>
              <p:nvPr/>
            </p:nvSpPr>
            <p:spPr>
              <a:xfrm>
                <a:off x="7218077" y="1961238"/>
                <a:ext cx="87235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fr-FR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ABC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39EAB4A6-EFEC-2554-156E-ECD9E2315B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8077" y="1961238"/>
                <a:ext cx="872355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4FD2973-0C24-DD06-CC9B-71D4FFF11F5D}"/>
                  </a:ext>
                </a:extLst>
              </p:cNvPr>
              <p:cNvSpPr txBox="1"/>
              <p:nvPr/>
            </p:nvSpPr>
            <p:spPr>
              <a:xfrm>
                <a:off x="2889342" y="2361348"/>
                <a:ext cx="920445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fr-FR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MBC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4FD2973-0C24-DD06-CC9B-71D4FFF11F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9342" y="2361348"/>
                <a:ext cx="920445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58DC7622-07EA-25AC-A27B-5A58C0C8BB27}"/>
                  </a:ext>
                </a:extLst>
              </p:cNvPr>
              <p:cNvSpPr txBox="1"/>
              <p:nvPr/>
            </p:nvSpPr>
            <p:spPr>
              <a:xfrm>
                <a:off x="4028162" y="2227145"/>
                <a:ext cx="623889" cy="668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6</m:t>
                          </m:r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0</m:t>
                          </m:r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°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58DC7622-07EA-25AC-A27B-5A58C0C8BB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8162" y="2227145"/>
                <a:ext cx="623889" cy="66851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9AD2F275-25EE-AEC7-6B03-F030BD28C3D4}"/>
                  </a:ext>
                </a:extLst>
              </p:cNvPr>
              <p:cNvSpPr txBox="1"/>
              <p:nvPr/>
            </p:nvSpPr>
            <p:spPr>
              <a:xfrm>
                <a:off x="5263084" y="2379928"/>
                <a:ext cx="62388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30°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9AD2F275-25EE-AEC7-6B03-F030BD28C3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3084" y="2379928"/>
                <a:ext cx="623889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DCA6B0F9-6F4B-92BE-C202-4698E95EF675}"/>
                  </a:ext>
                </a:extLst>
              </p:cNvPr>
              <p:cNvSpPr txBox="1"/>
              <p:nvPr/>
            </p:nvSpPr>
            <p:spPr>
              <a:xfrm>
                <a:off x="4028162" y="3124385"/>
                <a:ext cx="623889" cy="668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6</m:t>
                          </m:r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0</m:t>
                          </m:r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°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DCA6B0F9-6F4B-92BE-C202-4698E95EF6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8162" y="3124385"/>
                <a:ext cx="623889" cy="66851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565AC60-E625-9581-17CD-B68B77E3CCD8}"/>
                  </a:ext>
                </a:extLst>
              </p:cNvPr>
              <p:cNvSpPr txBox="1"/>
              <p:nvPr/>
            </p:nvSpPr>
            <p:spPr>
              <a:xfrm>
                <a:off x="5263084" y="3277168"/>
                <a:ext cx="62388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30°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565AC60-E625-9581-17CD-B68B77E3CC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3084" y="3277168"/>
                <a:ext cx="623889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E09A0A8C-66DE-5CB3-291E-B196E043DC57}"/>
                  </a:ext>
                </a:extLst>
              </p:cNvPr>
              <p:cNvSpPr txBox="1"/>
              <p:nvPr/>
            </p:nvSpPr>
            <p:spPr>
              <a:xfrm>
                <a:off x="829864" y="3925920"/>
                <a:ext cx="6399444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Dans le triangle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𝑀𝐵𝐶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on a :</a:t>
                </a: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fr-FR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M</m:t>
                    </m:r>
                    <m:r>
                      <m:rPr>
                        <m:sty m:val="p"/>
                      </m:rPr>
                      <a:rPr lang="fr-FR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BC</m:t>
                    </m:r>
                    <m:r>
                      <a:rPr lang="fr-FR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=30° </m:t>
                    </m:r>
                  </m:oMath>
                </a14:m>
                <a:r>
                  <a:rPr lang="fr-FR" sz="20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fr-FR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M</m:t>
                    </m:r>
                    <m:r>
                      <m:rPr>
                        <m:sty m:val="p"/>
                      </m:rPr>
                      <a:rPr lang="fr-FR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C</m:t>
                    </m:r>
                    <m:r>
                      <m:rPr>
                        <m:sty m:val="p"/>
                      </m:rPr>
                      <a:rPr lang="fr-FR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B</m:t>
                    </m:r>
                    <m:r>
                      <a:rPr lang="fr-FR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=30° </m:t>
                    </m:r>
                  </m:oMath>
                </a14:m>
                <a:endParaRPr lang="fr-FR" sz="2000" b="0" dirty="0">
                  <a:solidFill>
                    <a:schemeClr val="tx1"/>
                  </a:solidFill>
                  <a:latin typeface="Calibri" panose="020F0502020204030204" pitchFamily="34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r>
                  <a:rPr lang="fr-FR" sz="20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Donc  </a:t>
                </a: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fr-FR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BMC</m:t>
                    </m:r>
                    <m:r>
                      <a:rPr lang="fr-FR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=180°−30°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×2=120°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E09A0A8C-66DE-5CB3-291E-B196E043DC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864" y="3925920"/>
                <a:ext cx="6399444" cy="707886"/>
              </a:xfrm>
              <a:prstGeom prst="rect">
                <a:avLst/>
              </a:prstGeom>
              <a:blipFill>
                <a:blip r:embed="rId12"/>
                <a:stretch>
                  <a:fillRect l="-952" t="-4310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5C34158D-B833-175E-E17E-6683FD927C13}"/>
                  </a:ext>
                </a:extLst>
              </p:cNvPr>
              <p:cNvSpPr txBox="1"/>
              <p:nvPr/>
            </p:nvSpPr>
            <p:spPr>
              <a:xfrm>
                <a:off x="944380" y="4841823"/>
                <a:ext cx="394813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De même :</a:t>
                </a: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fr-FR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AMB</m:t>
                    </m:r>
                    <m:r>
                      <a:rPr lang="fr-FR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A</m:t>
                    </m:r>
                    <m:r>
                      <m:rPr>
                        <m:sty m:val="p"/>
                      </m:rPr>
                      <a:rPr lang="fr-FR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M</m:t>
                    </m:r>
                    <m:r>
                      <m:rPr>
                        <m:sty m:val="p"/>
                      </m:rP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C</m:t>
                    </m:r>
                    <m:r>
                      <a:rPr lang="fr-FR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=120°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5C34158D-B833-175E-E17E-6683FD927C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380" y="4841823"/>
                <a:ext cx="3948132" cy="400110"/>
              </a:xfrm>
              <a:prstGeom prst="rect">
                <a:avLst/>
              </a:prstGeom>
              <a:blipFill>
                <a:blip r:embed="rId13"/>
                <a:stretch>
                  <a:fillRect l="-1603" t="-9375" b="-2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025215B5-825E-2809-B4BD-F0B55BE906E1}"/>
                  </a:ext>
                </a:extLst>
              </p:cNvPr>
              <p:cNvSpPr txBox="1"/>
              <p:nvPr/>
            </p:nvSpPr>
            <p:spPr>
              <a:xfrm>
                <a:off x="8454664" y="2780038"/>
                <a:ext cx="87235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fr-FR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AC</m:t>
                    </m:r>
                    <m:r>
                      <m:rPr>
                        <m:sty m:val="p"/>
                      </m:rPr>
                      <a:rPr lang="fr-FR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B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025215B5-825E-2809-B4BD-F0B55BE906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4664" y="2780038"/>
                <a:ext cx="872355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502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:75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E0622CA-5DE1-3426-D0EF-59D2ADF58E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89" y="1358900"/>
            <a:ext cx="11068847" cy="3826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371FAC3-F64D-2C54-6F15-53D4987F973A}"/>
              </a:ext>
            </a:extLst>
          </p:cNvPr>
          <p:cNvSpPr txBox="1"/>
          <p:nvPr/>
        </p:nvSpPr>
        <p:spPr>
          <a:xfrm>
            <a:off x="636608" y="1412111"/>
            <a:ext cx="112420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Pour résoudre un problème géométrique en utilisant les propriétés des triangles équilatéraux et isocèles :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B698227-8036-633C-6BC6-373173A284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33" y="1949195"/>
            <a:ext cx="4483100" cy="6477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4784B3E-BDD2-EA66-AA05-9CD17606B4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33" y="2596895"/>
            <a:ext cx="3124200" cy="635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11FDA7F-FDCD-4BCF-DD13-DB10582606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33" y="3231895"/>
            <a:ext cx="4622800" cy="6731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162AE75-0D7A-91D4-F40A-8219C2E5FE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33" y="3699069"/>
            <a:ext cx="3289300" cy="635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BBAAD33-0B73-ADC0-16D3-731C8CB95D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33" y="4334069"/>
            <a:ext cx="4914900" cy="5969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435EBB0-CD3D-1AB6-5DA5-B37DFA6460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33" y="4801243"/>
            <a:ext cx="1841500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391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sz="1800" dirty="0">
                <a:effectLst/>
                <a:latin typeface="Calibri" panose="020F0502020204030204" pitchFamily="34" charset="0"/>
              </a:rPr>
              <a:t>Résoudre des problèmes en utilisant les propriétés des triangles équilatéraux. </a:t>
            </a:r>
            <a:endParaRPr lang="fr-MA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Triangle </a:t>
            </a:r>
            <a:r>
              <a:rPr lang="en-US" dirty="0" err="1"/>
              <a:t>équilateral</a:t>
            </a:r>
            <a:r>
              <a:rPr lang="en-US" dirty="0"/>
              <a:t> </a:t>
            </a:r>
          </a:p>
          <a:p>
            <a:r>
              <a:rPr lang="en-US" dirty="0"/>
              <a:t>Angle </a:t>
            </a:r>
          </a:p>
          <a:p>
            <a:r>
              <a:rPr lang="en-US" dirty="0" err="1"/>
              <a:t>Côté</a:t>
            </a:r>
            <a:r>
              <a:rPr lang="en-US" dirty="0"/>
              <a:t> </a:t>
            </a:r>
          </a:p>
          <a:p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lvl="0"/>
            <a:r>
              <a:rPr lang="fr-FR" dirty="0"/>
              <a:t>Tracer à main levée les figures. </a:t>
            </a:r>
          </a:p>
          <a:p>
            <a:pPr lvl="0"/>
            <a:r>
              <a:rPr lang="fr-FR" dirty="0"/>
              <a:t>Extraire les données utiles de la figure. </a:t>
            </a:r>
          </a:p>
          <a:p>
            <a:pPr lvl="0"/>
            <a:r>
              <a:rPr lang="fr-FR" dirty="0"/>
              <a:t>Lire le codage sur la figure. 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dirty="0"/>
              <a:t>Un triangle équilatère est aussi isocèle. </a:t>
            </a:r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98185A-1C6F-8561-95CE-3E668575C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8" y="1301026"/>
            <a:ext cx="11147621" cy="3849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13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1444</TotalTime>
  <Words>1602</Words>
  <Application>Microsoft Office PowerPoint</Application>
  <PresentationFormat>Grand écran</PresentationFormat>
  <Paragraphs>206</Paragraphs>
  <Slides>61</Slides>
  <Notes>1</Notes>
  <HiddenSlides>7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61</vt:i4>
      </vt:variant>
    </vt:vector>
  </HeadingPairs>
  <TitlesOfParts>
    <vt:vector size="70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 Complétez:</vt:lpstr>
      <vt:lpstr>Voici la réponse :</vt:lpstr>
      <vt:lpstr> Complétez:</vt:lpstr>
      <vt:lpstr>Rappelez vous: dans un triangle équilatéral chaque angle mesure 60°.</vt:lpstr>
      <vt:lpstr> Répondez par vrai ou faux:</vt:lpstr>
      <vt:lpstr> Voici la réponse</vt:lpstr>
      <vt:lpstr> Répondez par vrai ou faux:</vt:lpstr>
      <vt:lpstr> Voici la réponse</vt:lpstr>
      <vt:lpstr>Qu’est ce qu’un triangle équilatéral?</vt:lpstr>
      <vt:lpstr>Voici la réponse : </vt:lpstr>
      <vt:lpstr>Voici ce qu’il faut retenir jusqu’ici: </vt:lpstr>
      <vt:lpstr>Présentation PowerPoint</vt:lpstr>
      <vt:lpstr>A la fin de cette séance, vous serez capables de</vt:lpstr>
      <vt:lpstr>Présentation PowerPoint</vt:lpstr>
      <vt:lpstr>Je vous montre comment résoudre un problème comme le suivant:</vt:lpstr>
      <vt:lpstr>J’analyse et je comprends la figure :</vt:lpstr>
      <vt:lpstr>Je modélise :</vt:lpstr>
      <vt:lpstr>J’utilise les propriétés :</vt:lpstr>
      <vt:lpstr>Je rédige la réponse :</vt:lpstr>
      <vt:lpstr>Présentation PowerPoint</vt:lpstr>
      <vt:lpstr>Complétez:</vt:lpstr>
      <vt:lpstr> 𝐕𝐨𝐢𝐜𝐢 𝐥𝐚  𝐫é𝐩𝐨𝐧𝐬𝐞.</vt:lpstr>
      <vt:lpstr> complétez :</vt:lpstr>
      <vt:lpstr>Voici la réponse :</vt:lpstr>
      <vt:lpstr>Complétez</vt:lpstr>
      <vt:lpstr> 𝐕𝐨𝐢𝐜𝐢 𝐥𝐚  𝐫é𝐩𝐨𝐧𝐬𝐞.</vt:lpstr>
      <vt:lpstr>Répondez par vrai ou faux:</vt:lpstr>
      <vt:lpstr>Les points B,C et D sont alignés :</vt:lpstr>
      <vt:lpstr> Répondez par vrai ou faux:</vt:lpstr>
      <vt:lpstr>𝐕𝐨𝐢𝐜𝐢 𝐥𝐚  𝐫é𝐩𝐨𝐧𝐬𝐞</vt:lpstr>
      <vt:lpstr>Présentation PowerPoint</vt:lpstr>
      <vt:lpstr>Travaillez individuellement puis discutez en binômes vos réponses.</vt:lpstr>
      <vt:lpstr>Prenez la correction sur vos livrets.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appris: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radouane berdouzi</cp:lastModifiedBy>
  <cp:revision>145</cp:revision>
  <dcterms:created xsi:type="dcterms:W3CDTF">2025-11-03T10:55:47Z</dcterms:created>
  <dcterms:modified xsi:type="dcterms:W3CDTF">2026-03-28T08:16:06Z</dcterms:modified>
</cp:coreProperties>
</file>