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08" r:id="rId2"/>
    <p:sldId id="288" r:id="rId3"/>
    <p:sldId id="289" r:id="rId4"/>
    <p:sldId id="286" r:id="rId5"/>
    <p:sldId id="314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306" r:id="rId21"/>
    <p:sldId id="307" r:id="rId22"/>
    <p:sldId id="317" r:id="rId23"/>
    <p:sldId id="318" r:id="rId24"/>
    <p:sldId id="309" r:id="rId25"/>
    <p:sldId id="310" r:id="rId26"/>
    <p:sldId id="297" r:id="rId27"/>
    <p:sldId id="270" r:id="rId28"/>
    <p:sldId id="271" r:id="rId29"/>
    <p:sldId id="272" r:id="rId30"/>
    <p:sldId id="2147483412" r:id="rId31"/>
    <p:sldId id="313" r:id="rId32"/>
    <p:sldId id="259" r:id="rId33"/>
    <p:sldId id="2147483416" r:id="rId34"/>
    <p:sldId id="2147483414" r:id="rId35"/>
    <p:sldId id="2147483415" r:id="rId36"/>
    <p:sldId id="2147483417" r:id="rId37"/>
    <p:sldId id="2147483418" r:id="rId38"/>
    <p:sldId id="2147483419" r:id="rId39"/>
    <p:sldId id="275" r:id="rId40"/>
    <p:sldId id="299" r:id="rId41"/>
    <p:sldId id="260" r:id="rId42"/>
    <p:sldId id="279" r:id="rId43"/>
    <p:sldId id="327" r:id="rId44"/>
    <p:sldId id="328" r:id="rId45"/>
    <p:sldId id="329" r:id="rId46"/>
    <p:sldId id="330" r:id="rId47"/>
    <p:sldId id="331" r:id="rId48"/>
    <p:sldId id="332" r:id="rId49"/>
    <p:sldId id="311" r:id="rId50"/>
    <p:sldId id="312" r:id="rId51"/>
    <p:sldId id="333" r:id="rId52"/>
    <p:sldId id="334" r:id="rId53"/>
    <p:sldId id="300" r:id="rId54"/>
    <p:sldId id="301" r:id="rId55"/>
    <p:sldId id="281" r:id="rId56"/>
    <p:sldId id="303" r:id="rId57"/>
    <p:sldId id="304" r:id="rId58"/>
    <p:sldId id="282" r:id="rId59"/>
    <p:sldId id="305" r:id="rId60"/>
    <p:sldId id="262" r:id="rId61"/>
    <p:sldId id="283" r:id="rId62"/>
    <p:sldId id="284" r:id="rId63"/>
    <p:sldId id="2147483420" r:id="rId6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17"/>
            <p14:sldId id="318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147483416"/>
            <p14:sldId id="2147483414"/>
            <p14:sldId id="2147483415"/>
            <p14:sldId id="2147483417"/>
            <p14:sldId id="2147483418"/>
            <p14:sldId id="2147483419"/>
            <p14:sldId id="275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7"/>
            <p14:sldId id="328"/>
            <p14:sldId id="329"/>
            <p14:sldId id="330"/>
            <p14:sldId id="331"/>
            <p14:sldId id="332"/>
            <p14:sldId id="311"/>
            <p14:sldId id="312"/>
            <p14:sldId id="333"/>
            <p14:sldId id="334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98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9483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7" Type="http://schemas.openxmlformats.org/officeDocument/2006/relationships/image" Target="../media/image6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61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1.png"/><Relationship Id="rId7" Type="http://schemas.openxmlformats.org/officeDocument/2006/relationships/image" Target="../media/image6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5.png"/><Relationship Id="rId7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2.png"/><Relationship Id="rId9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8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65.png"/><Relationship Id="rId9" Type="http://schemas.openxmlformats.org/officeDocument/2006/relationships/image" Target="../media/image8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6.png"/><Relationship Id="rId7" Type="http://schemas.openxmlformats.org/officeDocument/2006/relationships/image" Target="../media/image89.png"/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65.png"/><Relationship Id="rId10" Type="http://schemas.openxmlformats.org/officeDocument/2006/relationships/image" Target="../media/image92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0.png"/><Relationship Id="rId3" Type="http://schemas.openxmlformats.org/officeDocument/2006/relationships/image" Target="../media/image94.png"/><Relationship Id="rId7" Type="http://schemas.openxmlformats.org/officeDocument/2006/relationships/image" Target="../media/image860.png"/><Relationship Id="rId12" Type="http://schemas.openxmlformats.org/officeDocument/2006/relationships/image" Target="../media/image9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0.png"/><Relationship Id="rId11" Type="http://schemas.openxmlformats.org/officeDocument/2006/relationships/image" Target="../media/image900.png"/><Relationship Id="rId5" Type="http://schemas.openxmlformats.org/officeDocument/2006/relationships/image" Target="../media/image840.png"/><Relationship Id="rId10" Type="http://schemas.openxmlformats.org/officeDocument/2006/relationships/image" Target="../media/image890.png"/><Relationship Id="rId4" Type="http://schemas.openxmlformats.org/officeDocument/2006/relationships/image" Target="../media/image830.png"/><Relationship Id="rId9" Type="http://schemas.openxmlformats.org/officeDocument/2006/relationships/image" Target="../media/image88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5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8.png"/><Relationship Id="rId4" Type="http://schemas.openxmlformats.org/officeDocument/2006/relationships/image" Target="../media/image9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6.png"/><Relationship Id="rId7" Type="http://schemas.openxmlformats.org/officeDocument/2006/relationships/image" Target="../media/image1020.png"/><Relationship Id="rId12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png"/><Relationship Id="rId11" Type="http://schemas.openxmlformats.org/officeDocument/2006/relationships/image" Target="../media/image106.png"/><Relationship Id="rId5" Type="http://schemas.openxmlformats.org/officeDocument/2006/relationships/image" Target="../media/image95.png"/><Relationship Id="rId10" Type="http://schemas.openxmlformats.org/officeDocument/2006/relationships/image" Target="../media/image105.png"/><Relationship Id="rId4" Type="http://schemas.openxmlformats.org/officeDocument/2006/relationships/image" Target="../media/image1000.png"/><Relationship Id="rId9" Type="http://schemas.openxmlformats.org/officeDocument/2006/relationships/image" Target="../media/image10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95.png"/><Relationship Id="rId7" Type="http://schemas.openxmlformats.org/officeDocument/2006/relationships/image" Target="../media/image1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png"/><Relationship Id="rId11" Type="http://schemas.openxmlformats.org/officeDocument/2006/relationships/image" Target="../media/image108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96.png"/><Relationship Id="rId9" Type="http://schemas.openxmlformats.org/officeDocument/2006/relationships/image" Target="../media/image11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20.jpeg"/><Relationship Id="rId7" Type="http://schemas.openxmlformats.org/officeDocument/2006/relationships/image" Target="../media/image1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65.png"/><Relationship Id="rId7" Type="http://schemas.openxmlformats.org/officeDocument/2006/relationships/image" Target="../media/image1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9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Reconnaître les côtés et les angles homologues de deux triangles congrus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</a:t>
            </a:r>
            <a:r>
              <a:rPr kumimoji="0" lang="fr-FR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21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198CBF06-8E4F-7BE3-865B-427CB1FC2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46" y="2556878"/>
            <a:ext cx="10025740" cy="24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la signification de deux figures qui se superposent.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𝑱𝑲𝑳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est le triangle correspondant au triangle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𝑩𝑨𝑪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par la symétrie axiale d’axe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996809" y="53034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216780" y="53034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 descr="Une image contenant ligne, Tracé&#10;&#10;Le contenu généré par l’IA peut être incorrect.">
            <a:extLst>
              <a:ext uri="{FF2B5EF4-FFF2-40B4-BE49-F238E27FC236}">
                <a16:creationId xmlns:a16="http://schemas.microsoft.com/office/drawing/2014/main" id="{7136A41B-AD4A-3562-7BE1-95AA2399C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809" y="1423948"/>
            <a:ext cx="5532599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Quand on plie le papier sur l’axe de symétrie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, les deux triangles se superposent.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deux figures se superposent si, en déplaçant une figure, elles se recouvrent exactement..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238273" y="498470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B4983941-872D-EC4E-BC51-DA05CD4BD56A}"/>
                  </a:ext>
                </a:extLst>
              </p:cNvPr>
              <p:cNvSpPr txBox="1"/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Le triangle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𝑱𝑲𝑳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est le triangle correspondant au triangle </a:t>
                </a:r>
                <a14:m>
                  <m:oMath xmlns:m="http://schemas.openxmlformats.org/officeDocument/2006/math"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𝑩𝑨𝑪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par la symétrie axiale d’axe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𝒅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B4983941-872D-EC4E-BC51-DA05CD4BD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ligne, Tracé&#10;&#10;Le contenu généré par l’IA peut être incorrect.">
            <a:extLst>
              <a:ext uri="{FF2B5EF4-FFF2-40B4-BE49-F238E27FC236}">
                <a16:creationId xmlns:a16="http://schemas.microsoft.com/office/drawing/2014/main" id="{6E71E7B5-7E69-AE0E-B117-3D5A89EF2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809" y="1423948"/>
            <a:ext cx="5532599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70AF-2415-F894-4E98-24A20A7B5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0DD004-EF14-615F-6E82-BBF1D3418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 On va se rappeler deux propriétés des figures qui se superposent.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C6CB931-245C-20E7-9558-D8380C1EEF1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9918F48-FF84-9968-2A7F-4C8F5469ECE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07C75E7-056D-0608-F8A5-91613BF38DA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1BECFE-52B9-90F9-E236-52AE450E18F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12D532C-BC1C-4A91-A429-4A6B25107CF5}"/>
                  </a:ext>
                </a:extLst>
              </p:cNvPr>
              <p:cNvSpPr txBox="1"/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Les côtés et les angles des deux triangles </a:t>
                </a:r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" sz="1800" b="0" i="1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𝑩𝑨𝑪</m:t>
                    </m:r>
                  </m:oMath>
                </a14:m>
                <a:r>
                  <a: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et  </a:t>
                </a:r>
                <a14:m>
                  <m:oMath xmlns:m="http://schemas.openxmlformats.org/officeDocument/2006/math">
                    <m:r>
                      <a:rPr lang="fr" sz="1800" b="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𝑱𝑲𝑳</m:t>
                    </m:r>
                  </m:oMath>
                </a14:m>
                <a:r>
                  <a:rPr lang="fr-FR" sz="1800" b="0" dirty="0">
                    <a:solidFill>
                      <a:prstClr val="black"/>
                    </a:solidFill>
                    <a:latin typeface="Aptos" panose="02110004020202020204"/>
                    <a:ea typeface="+mn-ea"/>
                    <a:cs typeface="+mn-cs"/>
                  </a:rPr>
                  <a:t>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sont égaux deux à deux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12D532C-BC1C-4A91-A429-4A6B25107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D6DD140-FCA2-73A0-E69F-2FF238673316}"/>
              </a:ext>
            </a:extLst>
          </p:cNvPr>
          <p:cNvSpPr/>
          <p:nvPr/>
        </p:nvSpPr>
        <p:spPr>
          <a:xfrm>
            <a:off x="2996809" y="53034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E3C7BA5E-BC42-30CF-8602-15C92F0D9A85}"/>
              </a:ext>
            </a:extLst>
          </p:cNvPr>
          <p:cNvSpPr/>
          <p:nvPr/>
        </p:nvSpPr>
        <p:spPr>
          <a:xfrm>
            <a:off x="7216780" y="530345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 descr="Une image contenant ligne, Tracé&#10;&#10;Le contenu généré par l’IA peut être incorrect.">
            <a:extLst>
              <a:ext uri="{FF2B5EF4-FFF2-40B4-BE49-F238E27FC236}">
                <a16:creationId xmlns:a16="http://schemas.microsoft.com/office/drawing/2014/main" id="{CE21D85D-AA17-54BE-7056-7952F61B45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6809" y="1423948"/>
            <a:ext cx="5532599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76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23162-C517-D354-5B7D-954B773EA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A013AE-0BE5-5A75-3D26-274234BFD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symétrie axiale est une isométrie. Elle conserve les longueurs et les mesures des angles.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A2E08FF7-1B90-4605-2EDC-51899ED327A8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L’enseignant rappelle que </a:t>
                </a:r>
                <a14:m>
                  <m:oMath xmlns:m="http://schemas.openxmlformats.org/officeDocument/2006/math"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𝐾𝐽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𝐽𝐿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𝐾𝐿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, 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=∠</m:t>
                    </m:r>
                    <m:r>
                      <a:rPr lang="fr-FR" b="0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</m:oMath>
                </a14:m>
                <a:endParaRPr lang="fr-FR" dirty="0">
                  <a:solidFill>
                    <a:prstClr val="white">
                      <a:lumMod val="65000"/>
                    </a:prstClr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A2E08FF7-1B90-4605-2EDC-51899ED327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24CB4EE-F776-A325-F23A-9A77AE5E815B}"/>
              </a:ext>
            </a:extLst>
          </p:cNvPr>
          <p:cNvSpPr/>
          <p:nvPr/>
        </p:nvSpPr>
        <p:spPr>
          <a:xfrm>
            <a:off x="2238273" y="498470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8C6A183-D4AB-17CC-FC76-B71CD7759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B4A00C7-BC38-8E4D-F2FC-735747033D83}"/>
                  </a:ext>
                </a:extLst>
              </p:cNvPr>
              <p:cNvSpPr txBox="1"/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Les côtés et les angles des deux triangles 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𝑩𝑨𝑪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𝑱𝑲𝑳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sont égaux deux à deux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FB4A00C7-BC38-8E4D-F2FC-735747033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3665408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 descr="Une image contenant ligne, Tracé&#10;&#10;Le contenu généré par l’IA peut être incorrect.">
            <a:extLst>
              <a:ext uri="{FF2B5EF4-FFF2-40B4-BE49-F238E27FC236}">
                <a16:creationId xmlns:a16="http://schemas.microsoft.com/office/drawing/2014/main" id="{0A099AEF-EE4A-E04B-80F4-8B7742E05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809" y="1423948"/>
            <a:ext cx="5532599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333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ci-dessous, puis complétez par le numéro du triangle qui se superpose sur le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59C462F9-3B43-C645-D417-93725B8C0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58" y="1165282"/>
            <a:ext cx="9857324" cy="452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triangle (2) s’obtient par translation et le triangle (4) s’obtient par symétrie axiale. </a:t>
            </a:r>
            <a:r>
              <a:rPr lang="fr-FR"/>
              <a:t>les isométries </a:t>
            </a:r>
            <a:r>
              <a:rPr lang="fr-FR" dirty="0"/>
              <a:t>conservent les longueurs et les mesures des angles.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106E6A-E39B-F0DB-7A69-9BEFAB65055B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Pour le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𝐽𝐾𝐿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dirty="0"/>
                  <a:t> l’enseignant rappelle qu’ion l’obtient à partir du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𝐵𝐴𝐶</m:t>
                    </m:r>
                  </m:oMath>
                </a14:m>
                <a:r>
                  <a:rPr lang="fr-FR" dirty="0"/>
                  <a:t> par symétrie axiale, ou par pliage.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106E6A-E39B-F0DB-7A69-9BEFAB6505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0" name="Image 9" descr="Une image contenant texte,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C933C38-BFEC-5E27-E491-B0490E0C4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58" y="1165282"/>
            <a:ext cx="9857324" cy="45274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605FF21-49F1-C8E7-CE70-2917393D81E5}"/>
                  </a:ext>
                </a:extLst>
              </p:cNvPr>
              <p:cNvSpPr txBox="1"/>
              <p:nvPr/>
            </p:nvSpPr>
            <p:spPr>
              <a:xfrm>
                <a:off x="3230879" y="4757420"/>
                <a:ext cx="592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(2)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A605FF21-49F1-C8E7-CE70-2917393D8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879" y="4757420"/>
                <a:ext cx="592975" cy="400110"/>
              </a:xfrm>
              <a:prstGeom prst="rect">
                <a:avLst/>
              </a:prstGeom>
              <a:blipFill>
                <a:blip r:embed="rId5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142BC8-AEAA-1308-DA5A-062460563A45}"/>
                  </a:ext>
                </a:extLst>
              </p:cNvPr>
              <p:cNvSpPr txBox="1"/>
              <p:nvPr/>
            </p:nvSpPr>
            <p:spPr>
              <a:xfrm>
                <a:off x="3206632" y="5107249"/>
                <a:ext cx="592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(4)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142BC8-AEAA-1308-DA5A-062460563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632" y="5107249"/>
                <a:ext cx="592975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que les isométries conservent les longueurs et les mesures des angles.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5809C-E8E7-5189-1432-CD3C5FB0C59C}"/>
              </a:ext>
            </a:extLst>
          </p:cNvPr>
          <p:cNvSpPr/>
          <p:nvPr/>
        </p:nvSpPr>
        <p:spPr>
          <a:xfrm>
            <a:off x="678907" y="2854325"/>
            <a:ext cx="10727579" cy="9144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261DB-4ACD-355F-06E3-C27F501CAE39}"/>
              </a:ext>
            </a:extLst>
          </p:cNvPr>
          <p:cNvSpPr txBox="1"/>
          <p:nvPr/>
        </p:nvSpPr>
        <p:spPr>
          <a:xfrm>
            <a:off x="741176" y="3030537"/>
            <a:ext cx="1053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symétrie axiale, la translation, la symétrie centrale et la rotation conservent les longueurs et les mesures des angles.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7AC268C-41ED-6D8F-223B-A1FFC22F9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872748" y="2402818"/>
            <a:ext cx="54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42900"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Quel est l’ordre des lettres, J,K et L, à respecter quand on superpose ces deux triangles?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EB912B-B006-8A42-3AB8-A335547A4C2C}"/>
                  </a:ext>
                </a:extLst>
              </p:cNvPr>
              <p:cNvSpPr txBox="1"/>
              <p:nvPr/>
            </p:nvSpPr>
            <p:spPr>
              <a:xfrm>
                <a:off x="2326640" y="4196080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CEB912B-B006-8A42-3AB8-A335547A4C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640" y="4196080"/>
                <a:ext cx="68672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21143CE-49CD-4076-28F2-93CCFE447211}"/>
                  </a:ext>
                </a:extLst>
              </p:cNvPr>
              <p:cNvSpPr txBox="1"/>
              <p:nvPr/>
            </p:nvSpPr>
            <p:spPr>
              <a:xfrm>
                <a:off x="2323175" y="473294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21143CE-49CD-4076-28F2-93CCFE447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175" y="4732946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2A8528A-F5EC-255B-1D1C-9348A95513F3}"/>
                  </a:ext>
                </a:extLst>
              </p:cNvPr>
              <p:cNvSpPr txBox="1"/>
              <p:nvPr/>
            </p:nvSpPr>
            <p:spPr>
              <a:xfrm>
                <a:off x="2323175" y="5429141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2A8528A-F5EC-255B-1D1C-9348A9551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175" y="5429141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6D69BFE-264E-0FA5-B2FB-427F359DA121}"/>
                  </a:ext>
                </a:extLst>
              </p:cNvPr>
              <p:cNvSpPr txBox="1"/>
              <p:nvPr/>
            </p:nvSpPr>
            <p:spPr>
              <a:xfrm>
                <a:off x="4578002" y="420300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6D69BFE-264E-0FA5-B2FB-427F359DA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002" y="4203006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B4C6E72-646C-9F16-E481-8E868DA0DAC0}"/>
                  </a:ext>
                </a:extLst>
              </p:cNvPr>
              <p:cNvSpPr txBox="1"/>
              <p:nvPr/>
            </p:nvSpPr>
            <p:spPr>
              <a:xfrm>
                <a:off x="4564146" y="4833388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B4C6E72-646C-9F16-E481-8E868DA0D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146" y="4833388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619ACCD-A609-C989-6FFF-FEAA064E641A}"/>
                  </a:ext>
                </a:extLst>
              </p:cNvPr>
              <p:cNvSpPr txBox="1"/>
              <p:nvPr/>
            </p:nvSpPr>
            <p:spPr>
              <a:xfrm>
                <a:off x="4539899" y="5442992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619ACCD-A609-C989-6FFF-FEAA064E6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899" y="5442992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 23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9778FD0C-084E-3AB9-4975-558124142D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9006" y="2144102"/>
            <a:ext cx="4663844" cy="1447925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6B0F54D-E913-8997-C8EC-C5B48794F619}"/>
              </a:ext>
            </a:extLst>
          </p:cNvPr>
          <p:cNvCxnSpPr>
            <a:cxnSpLocks/>
          </p:cNvCxnSpPr>
          <p:nvPr/>
        </p:nvCxnSpPr>
        <p:spPr>
          <a:xfrm flipV="1">
            <a:off x="3382472" y="4425942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489D895-C1D7-2E94-3BA7-B82837DF6BED}"/>
              </a:ext>
            </a:extLst>
          </p:cNvPr>
          <p:cNvCxnSpPr>
            <a:cxnSpLocks/>
          </p:cNvCxnSpPr>
          <p:nvPr/>
        </p:nvCxnSpPr>
        <p:spPr>
          <a:xfrm flipV="1">
            <a:off x="3389398" y="4983591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66F4E30-4507-D0E1-31B9-42D3D8E22017}"/>
              </a:ext>
            </a:extLst>
          </p:cNvPr>
          <p:cNvCxnSpPr>
            <a:cxnSpLocks/>
          </p:cNvCxnSpPr>
          <p:nvPr/>
        </p:nvCxnSpPr>
        <p:spPr>
          <a:xfrm flipV="1">
            <a:off x="3396324" y="5613977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 ce moment-là, on évite les termes « homologues » et «  congrus »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55118" y="2402818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Reconnaître les côtés et les angles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correspondants de deux triangles superposables</a:t>
            </a:r>
          </a:p>
        </p:txBody>
      </p:sp>
      <p:pic>
        <p:nvPicPr>
          <p:cNvPr id="6" name="Image 5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EFFABD90-B464-9285-B45B-E5C7A89F6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006" y="2144102"/>
            <a:ext cx="4663844" cy="1447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D69A07-8A79-69E5-81EE-38E1FCCB5513}"/>
                  </a:ext>
                </a:extLst>
              </p:cNvPr>
              <p:cNvSpPr txBox="1"/>
              <p:nvPr/>
            </p:nvSpPr>
            <p:spPr>
              <a:xfrm>
                <a:off x="2326640" y="4196080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2D69A07-8A79-69E5-81EE-38E1FCCB5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640" y="4196080"/>
                <a:ext cx="68672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729E8A8-70E0-2679-D08C-7CCBC493355A}"/>
                  </a:ext>
                </a:extLst>
              </p:cNvPr>
              <p:cNvSpPr txBox="1"/>
              <p:nvPr/>
            </p:nvSpPr>
            <p:spPr>
              <a:xfrm>
                <a:off x="2323175" y="473294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729E8A8-70E0-2679-D08C-7CCBC4933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175" y="4732946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3BAEF0-2AFC-F7F9-B453-AA59EC984921}"/>
                  </a:ext>
                </a:extLst>
              </p:cNvPr>
              <p:cNvSpPr txBox="1"/>
              <p:nvPr/>
            </p:nvSpPr>
            <p:spPr>
              <a:xfrm>
                <a:off x="2323175" y="5429141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33BAEF0-2AFC-F7F9-B453-AA59EC984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175" y="5429141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EB008C1-17EC-074F-9764-00182CEBE86D}"/>
                  </a:ext>
                </a:extLst>
              </p:cNvPr>
              <p:cNvSpPr txBox="1"/>
              <p:nvPr/>
            </p:nvSpPr>
            <p:spPr>
              <a:xfrm>
                <a:off x="4578002" y="4203006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5EB008C1-17EC-074F-9764-00182CEBE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002" y="4203006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F03B2B-856B-FD1B-EFF7-CB23BADF79ED}"/>
                  </a:ext>
                </a:extLst>
              </p:cNvPr>
              <p:cNvSpPr txBox="1"/>
              <p:nvPr/>
            </p:nvSpPr>
            <p:spPr>
              <a:xfrm>
                <a:off x="4564146" y="4833388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BF03B2B-856B-FD1B-EFF7-CB23BADF7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146" y="4833388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A5CE977-D5F8-9D88-4A31-107855C3F73F}"/>
                  </a:ext>
                </a:extLst>
              </p:cNvPr>
              <p:cNvSpPr txBox="1"/>
              <p:nvPr/>
            </p:nvSpPr>
            <p:spPr>
              <a:xfrm>
                <a:off x="4539899" y="5442992"/>
                <a:ext cx="686724" cy="400110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A5CE977-D5F8-9D88-4A31-107855C3F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9899" y="5442992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4ED03F3-4997-CD34-02F5-D7759BBAF18B}"/>
              </a:ext>
            </a:extLst>
          </p:cNvPr>
          <p:cNvCxnSpPr>
            <a:cxnSpLocks/>
          </p:cNvCxnSpPr>
          <p:nvPr/>
        </p:nvCxnSpPr>
        <p:spPr>
          <a:xfrm flipV="1">
            <a:off x="3389398" y="4983591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61FCFA6-B526-A352-7558-71CB0C53A2AD}"/>
              </a:ext>
            </a:extLst>
          </p:cNvPr>
          <p:cNvCxnSpPr>
            <a:cxnSpLocks/>
          </p:cNvCxnSpPr>
          <p:nvPr/>
        </p:nvCxnSpPr>
        <p:spPr>
          <a:xfrm flipV="1">
            <a:off x="3389398" y="4440234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CB7BC5D-601B-EDEE-E57C-D0AEC2237702}"/>
              </a:ext>
            </a:extLst>
          </p:cNvPr>
          <p:cNvCxnSpPr>
            <a:cxnSpLocks/>
          </p:cNvCxnSpPr>
          <p:nvPr/>
        </p:nvCxnSpPr>
        <p:spPr>
          <a:xfrm flipV="1">
            <a:off x="3361688" y="5643047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définir deux triangles congrus: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que deux triangles congrus sont superposables. Il rappelle aussi que l’ordre des lettres est important.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1C240AF-3D9E-C5C0-9235-2984C962A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488" y="970082"/>
            <a:ext cx="2400508" cy="3286410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857E7462-30B1-7927-6D0A-B259F42F86A9}"/>
              </a:ext>
            </a:extLst>
          </p:cNvPr>
          <p:cNvSpPr txBox="1"/>
          <p:nvPr/>
        </p:nvSpPr>
        <p:spPr>
          <a:xfrm>
            <a:off x="376271" y="1456607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Les côtés et les angles de ces deux triangles sont égaux deux à deux.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3A56ABDE-ACAB-6FE5-BDEB-3F55857D1722}"/>
                  </a:ext>
                </a:extLst>
              </p:cNvPr>
              <p:cNvSpPr txBox="1"/>
              <p:nvPr/>
            </p:nvSpPr>
            <p:spPr>
              <a:xfrm>
                <a:off x="376270" y="3193193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Les deux triangles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i="1" kern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𝑫</m:t>
                    </m:r>
                    <m:r>
                      <a:rPr lang="fr-FR" sz="1800" b="1" i="1" kern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𝑬</m:t>
                    </m:r>
                    <m:r>
                      <a:rPr lang="fr-FR" sz="1800" b="1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𝑭</m:t>
                    </m:r>
                  </m:oMath>
                </a14:m>
                <a:r>
                  <a:rPr lang="fr-FR" sz="1800" kern="0" dirty="0">
                    <a:solidFill>
                      <a:schemeClr val="accent6"/>
                    </a:solidFill>
                    <a:sym typeface="Calibri"/>
                  </a:rPr>
                  <a:t>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sont </a:t>
                </a:r>
                <a:r>
                  <a:rPr lang="fr-FR" sz="1800" kern="0" dirty="0">
                    <a:solidFill>
                      <a:srgbClr val="FF0000"/>
                    </a:solidFill>
                    <a:sym typeface="Calibri"/>
                  </a:rPr>
                  <a:t>congrus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</a:p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𝑨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𝑩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4EA72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𝑪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≡</m:t>
                    </m:r>
                  </m:oMath>
                </a14:m>
                <a:r>
                  <a:rPr lang="fr-FR" sz="1800" b="0" kern="0" dirty="0">
                    <a:solidFill>
                      <a:srgbClr val="000000"/>
                    </a:solidFill>
                    <a:latin typeface="Aptos" panose="02110004020202020204"/>
                    <a:ea typeface="Cambria Math" panose="02040503050406030204" pitchFamily="18" charset="0"/>
                    <a:cs typeface="+mn-cs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lang="fr-FR" sz="1800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𝑫</m:t>
                    </m:r>
                    <m:r>
                      <a:rPr lang="fr-FR" sz="1800" i="1" kern="0">
                        <a:solidFill>
                          <a:srgbClr val="0F9ED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𝑬</m:t>
                    </m:r>
                    <m:r>
                      <a:rPr lang="fr-FR" sz="1800" i="1" kern="0">
                        <a:solidFill>
                          <a:srgbClr val="4EA72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𝑭</m:t>
                    </m:r>
                  </m:oMath>
                </a14:m>
                <a:r>
                  <a:rPr lang="fr-FR" sz="1800" b="0" kern="0" dirty="0">
                    <a:solidFill>
                      <a:srgbClr val="4EA72E"/>
                    </a:solidFill>
                    <a:latin typeface="Aptos" panose="02110004020202020204"/>
                    <a:ea typeface="+mn-ea"/>
                    <a:cs typeface="+mn-cs"/>
                    <a:sym typeface="Calibri"/>
                  </a:rPr>
                  <a:t> </a:t>
                </a:r>
                <a:endParaRPr lang="fr-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3A56ABDE-ACAB-6FE5-BDEB-3F55857D1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70" y="3193193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6F99418-28C9-3F4C-2A00-8DE1190D83C3}"/>
                  </a:ext>
                </a:extLst>
              </p:cNvPr>
              <p:cNvSpPr txBox="1"/>
              <p:nvPr/>
            </p:nvSpPr>
            <p:spPr>
              <a:xfrm>
                <a:off x="8519622" y="472074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6F99418-28C9-3F4C-2A00-8DE1190D8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622" y="4720748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6C180B6-F33E-DE9E-65F0-AF892F039041}"/>
                  </a:ext>
                </a:extLst>
              </p:cNvPr>
              <p:cNvSpPr txBox="1"/>
              <p:nvPr/>
            </p:nvSpPr>
            <p:spPr>
              <a:xfrm>
                <a:off x="8516157" y="525761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6C180B6-F33E-DE9E-65F0-AF892F039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157" y="5257614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9F1D49-32C1-8FB1-415B-EBFDEF4D482C}"/>
                  </a:ext>
                </a:extLst>
              </p:cNvPr>
              <p:cNvSpPr txBox="1"/>
              <p:nvPr/>
            </p:nvSpPr>
            <p:spPr>
              <a:xfrm>
                <a:off x="8516157" y="595380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C9F1D49-32C1-8FB1-415B-EBFDEF4D4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157" y="5953809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A85D54-2B67-63E4-26F4-436CDEA6A399}"/>
                  </a:ext>
                </a:extLst>
              </p:cNvPr>
              <p:cNvSpPr txBox="1"/>
              <p:nvPr/>
            </p:nvSpPr>
            <p:spPr>
              <a:xfrm>
                <a:off x="10770984" y="472767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4A85D54-2B67-63E4-26F4-436CDEA6A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0984" y="4727674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BE0F206-96AE-8DED-D157-E9EC5BF2C15E}"/>
                  </a:ext>
                </a:extLst>
              </p:cNvPr>
              <p:cNvSpPr txBox="1"/>
              <p:nvPr/>
            </p:nvSpPr>
            <p:spPr>
              <a:xfrm>
                <a:off x="10757128" y="535805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ABE0F206-96AE-8DED-D157-E9EC5BF2C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128" y="5358056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FFE7BF-B163-8E04-38AA-715EB7D3C310}"/>
                  </a:ext>
                </a:extLst>
              </p:cNvPr>
              <p:cNvSpPr txBox="1"/>
              <p:nvPr/>
            </p:nvSpPr>
            <p:spPr>
              <a:xfrm>
                <a:off x="10732881" y="596766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FFE7BF-B163-8E04-38AA-715EB7D3C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2881" y="5967660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265;p44">
            <a:extLst>
              <a:ext uri="{FF2B5EF4-FFF2-40B4-BE49-F238E27FC236}">
                <a16:creationId xmlns:a16="http://schemas.microsoft.com/office/drawing/2014/main" id="{3BCD0C06-0280-B966-B652-F0654FE39E34}"/>
              </a:ext>
            </a:extLst>
          </p:cNvPr>
          <p:cNvSpPr txBox="1"/>
          <p:nvPr/>
        </p:nvSpPr>
        <p:spPr>
          <a:xfrm>
            <a:off x="376270" y="4723186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On respecte l’ordre de correspondance des sommets:</a:t>
            </a:r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D6EC745C-9524-4060-E886-1F7B85DECB33}"/>
              </a:ext>
            </a:extLst>
          </p:cNvPr>
          <p:cNvCxnSpPr>
            <a:cxnSpLocks/>
          </p:cNvCxnSpPr>
          <p:nvPr/>
        </p:nvCxnSpPr>
        <p:spPr>
          <a:xfrm flipV="1">
            <a:off x="9575454" y="4927729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6436F99-D470-DE58-A281-8867D9C54267}"/>
              </a:ext>
            </a:extLst>
          </p:cNvPr>
          <p:cNvCxnSpPr>
            <a:cxnSpLocks/>
          </p:cNvCxnSpPr>
          <p:nvPr/>
        </p:nvCxnSpPr>
        <p:spPr>
          <a:xfrm flipV="1">
            <a:off x="9592771" y="5485378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02B86A6-C9F0-3BEC-6BAE-8A92C4CF9742}"/>
              </a:ext>
            </a:extLst>
          </p:cNvPr>
          <p:cNvCxnSpPr>
            <a:cxnSpLocks/>
          </p:cNvCxnSpPr>
          <p:nvPr/>
        </p:nvCxnSpPr>
        <p:spPr>
          <a:xfrm flipV="1">
            <a:off x="9589306" y="6105373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définition de deux triangles congrus.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et explique la définition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EAEE0886-2647-8522-8BDE-D9F8EF94B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8316" y="1250636"/>
            <a:ext cx="2400508" cy="3286410"/>
          </a:xfrm>
          <a:prstGeom prst="rect">
            <a:avLst/>
          </a:prstGeom>
        </p:spPr>
      </p:pic>
      <p:pic>
        <p:nvPicPr>
          <p:cNvPr id="7" name="Image 6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EAF58BE-D9A4-C875-CCFE-CAECBA73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6" y="2239988"/>
            <a:ext cx="5745978" cy="13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ABC5-E628-1316-052F-530563CF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87A81-6B70-1F0A-915A-F38D8ED92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928864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𝑨𝑩𝑪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≡ 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𝑫𝑬𝑭</m:t>
                    </m:r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62E4A01B-DBCB-14E6-7CB9-2470970E66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757" y="1801095"/>
            <a:ext cx="1920406" cy="26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470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Les côtés et les angles des deux triangles sont deux à deux égaux et l’ordre des lettres est respecté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FBA1A024-840D-7D13-7DE8-7009A2435EDF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𝑨𝑩𝑪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≡ 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𝑫𝑬𝑭</m:t>
                    </m:r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FBA1A024-840D-7D13-7DE8-7009A2435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77D90A6-1F35-29C9-281E-924750239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757" y="1801095"/>
            <a:ext cx="1920406" cy="26291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B3C5A1E-F070-D91A-9F4F-09BB28EC6CD8}"/>
                  </a:ext>
                </a:extLst>
              </p:cNvPr>
              <p:cNvSpPr txBox="1"/>
              <p:nvPr/>
            </p:nvSpPr>
            <p:spPr>
              <a:xfrm>
                <a:off x="6358313" y="449587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B3C5A1E-F070-D91A-9F4F-09BB28EC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313" y="4495874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46A3614-6CA8-F95F-ADAF-0796E3C22859}"/>
                  </a:ext>
                </a:extLst>
              </p:cNvPr>
              <p:cNvSpPr txBox="1"/>
              <p:nvPr/>
            </p:nvSpPr>
            <p:spPr>
              <a:xfrm>
                <a:off x="6354848" y="503274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46A3614-6CA8-F95F-ADAF-0796E3C22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848" y="5032740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AAB31F2-1A56-465F-AC4D-24D310017F96}"/>
                  </a:ext>
                </a:extLst>
              </p:cNvPr>
              <p:cNvSpPr txBox="1"/>
              <p:nvPr/>
            </p:nvSpPr>
            <p:spPr>
              <a:xfrm>
                <a:off x="6354848" y="5728935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AAB31F2-1A56-465F-AC4D-24D310017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848" y="5728935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D0E5280-A9C0-4A11-D1C6-46C971077B78}"/>
                  </a:ext>
                </a:extLst>
              </p:cNvPr>
              <p:cNvSpPr txBox="1"/>
              <p:nvPr/>
            </p:nvSpPr>
            <p:spPr>
              <a:xfrm>
                <a:off x="8609675" y="450280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D0E5280-A9C0-4A11-D1C6-46C971077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675" y="4502800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BBE64E0-E7CD-4973-4A20-9D704549EF59}"/>
                  </a:ext>
                </a:extLst>
              </p:cNvPr>
              <p:cNvSpPr txBox="1"/>
              <p:nvPr/>
            </p:nvSpPr>
            <p:spPr>
              <a:xfrm>
                <a:off x="8595819" y="5133182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BBE64E0-E7CD-4973-4A20-9D704549E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5819" y="5133182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EF0847D-00A7-89FD-1017-32D6169A309F}"/>
                  </a:ext>
                </a:extLst>
              </p:cNvPr>
              <p:cNvSpPr txBox="1"/>
              <p:nvPr/>
            </p:nvSpPr>
            <p:spPr>
              <a:xfrm>
                <a:off x="8571572" y="574278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EF0847D-00A7-89FD-1017-32D6169A30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572" y="5742786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4064072-9742-EF24-A187-78BD9609E700}"/>
              </a:ext>
            </a:extLst>
          </p:cNvPr>
          <p:cNvCxnSpPr>
            <a:cxnSpLocks/>
          </p:cNvCxnSpPr>
          <p:nvPr/>
        </p:nvCxnSpPr>
        <p:spPr>
          <a:xfrm flipV="1">
            <a:off x="7414145" y="4702855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8F5BC7A-7CCA-FACC-C6B3-277B1FDF3F90}"/>
              </a:ext>
            </a:extLst>
          </p:cNvPr>
          <p:cNvCxnSpPr>
            <a:cxnSpLocks/>
          </p:cNvCxnSpPr>
          <p:nvPr/>
        </p:nvCxnSpPr>
        <p:spPr>
          <a:xfrm flipV="1">
            <a:off x="7431462" y="5260504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7202476C-78CD-EA5F-5FF6-7E6EAC6A6CA7}"/>
              </a:ext>
            </a:extLst>
          </p:cNvPr>
          <p:cNvCxnSpPr>
            <a:cxnSpLocks/>
          </p:cNvCxnSpPr>
          <p:nvPr/>
        </p:nvCxnSpPr>
        <p:spPr>
          <a:xfrm flipV="1">
            <a:off x="7427997" y="5880499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6829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F728F-3FD8-5B91-E211-7681C044B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73C176-155C-D386-945D-023E2870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CEE0F-8850-EAB7-9E49-D234048404D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06E2BFD-F898-C850-8BEB-486E80E1B19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D14DE6A-2F0A-6867-10D8-E2AC7CAC16F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CB36775-9DDC-2334-C6CF-11C84A9D683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DDC2573-B9D7-74B0-55F3-0A63A7E13DC3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𝑨𝑩𝑪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≡ ∆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𝑬𝑫𝑭</m:t>
                    </m:r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DDC2573-B9D7-74B0-55F3-0A63A7E13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B39EC6D-4FB8-E854-5435-CF45223DEF8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6A8BBCB-AF86-4F37-4FCE-15F48B5F83A2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Image 3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AE0E8D90-6C1A-BA20-2577-C47D863D6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757" y="1801095"/>
            <a:ext cx="1920406" cy="26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78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F522C-F505-C47C-F8EB-60D7620FA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A785785-EB15-DBE5-6666-C29FA05DB5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83833" y="198995"/>
                <a:ext cx="10372033" cy="512976"/>
              </a:xfrm>
            </p:spPr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Les côtés et les angles des deux triangles sont deux à deux égaux, mais l’ordre des lettres n’est pas respecté. La réponse correcte est ∆𝑨𝑩𝑪≡ ∆𝑫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𝑭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A785785-EB15-DBE5-6666-C29FA05DB5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83833" y="198995"/>
                <a:ext cx="10372033" cy="512976"/>
              </a:xfrm>
              <a:blipFill>
                <a:blip r:embed="rId2"/>
                <a:stretch>
                  <a:fillRect l="-294" t="-10714" b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8ED35D-6ACF-CF10-360C-DB74903329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69048" y="679456"/>
            <a:ext cx="10372459" cy="299327"/>
          </a:xfrm>
        </p:spPr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406FBD0-AD1D-2725-5394-7E350C72B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55A672E4-0969-A5AF-57DC-15C921811AEB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∆</a:t>
                </a:r>
                <a14:m>
                  <m:oMath xmlns:m="http://schemas.openxmlformats.org/officeDocument/2006/math"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𝑨𝑩𝑪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≡ ∆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𝑬𝑫𝑭</m:t>
                    </m:r>
                    <m:r>
                      <a:rPr kumimoji="0" lang="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 </m:t>
                    </m:r>
                  </m:oMath>
                </a14:m>
                <a:endParaRPr kumimoji="0" lang="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265;p44">
                <a:extLst>
                  <a:ext uri="{FF2B5EF4-FFF2-40B4-BE49-F238E27FC236}">
                    <a16:creationId xmlns:a16="http://schemas.microsoft.com/office/drawing/2014/main" id="{55A672E4-0969-A5AF-57DC-15C921811A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B84564D3-8846-9918-E39B-D56384546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1757" y="1801095"/>
            <a:ext cx="1920406" cy="26291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CBE233-3A4C-61A1-E4B1-8585475AE9B9}"/>
                  </a:ext>
                </a:extLst>
              </p:cNvPr>
              <p:cNvSpPr txBox="1"/>
              <p:nvPr/>
            </p:nvSpPr>
            <p:spPr>
              <a:xfrm>
                <a:off x="1646704" y="4121802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CBE233-3A4C-61A1-E4B1-8585475AE9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704" y="4121802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FF3DF8-4EE3-3F4D-8D07-89A34DF5B676}"/>
                  </a:ext>
                </a:extLst>
              </p:cNvPr>
              <p:cNvSpPr txBox="1"/>
              <p:nvPr/>
            </p:nvSpPr>
            <p:spPr>
              <a:xfrm>
                <a:off x="1643239" y="465866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DFF3DF8-4EE3-3F4D-8D07-89A34DF5B6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239" y="4658668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C1B9220-8CFB-BAFF-5ABB-7FF9558168F3}"/>
                  </a:ext>
                </a:extLst>
              </p:cNvPr>
              <p:cNvSpPr txBox="1"/>
              <p:nvPr/>
            </p:nvSpPr>
            <p:spPr>
              <a:xfrm>
                <a:off x="1643239" y="5354863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C1B9220-8CFB-BAFF-5ABB-7FF955816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239" y="5354863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9A85F16-D4D2-6C4C-2E02-E494FDC9788D}"/>
                  </a:ext>
                </a:extLst>
              </p:cNvPr>
              <p:cNvSpPr txBox="1"/>
              <p:nvPr/>
            </p:nvSpPr>
            <p:spPr>
              <a:xfrm>
                <a:off x="3898066" y="412872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9A85F16-D4D2-6C4C-2E02-E494FDC97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8066" y="4128728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D20072A-C588-F6C3-ADEA-506755645AF9}"/>
                  </a:ext>
                </a:extLst>
              </p:cNvPr>
              <p:cNvSpPr txBox="1"/>
              <p:nvPr/>
            </p:nvSpPr>
            <p:spPr>
              <a:xfrm>
                <a:off x="3884210" y="475911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D20072A-C588-F6C3-ADEA-506755645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210" y="4759110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12ECE65-24B4-4A31-DF1B-C2EE32CCF130}"/>
                  </a:ext>
                </a:extLst>
              </p:cNvPr>
              <p:cNvSpPr txBox="1"/>
              <p:nvPr/>
            </p:nvSpPr>
            <p:spPr>
              <a:xfrm>
                <a:off x="3859963" y="536871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12ECE65-24B4-4A31-DF1B-C2EE32CCF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963" y="5368714"/>
                <a:ext cx="686724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F79B584-343A-C4AB-AD8E-A98EBD0B0D87}"/>
              </a:ext>
            </a:extLst>
          </p:cNvPr>
          <p:cNvCxnSpPr>
            <a:cxnSpLocks/>
          </p:cNvCxnSpPr>
          <p:nvPr/>
        </p:nvCxnSpPr>
        <p:spPr>
          <a:xfrm flipV="1">
            <a:off x="2702536" y="4328783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4A71CC0-831F-756C-D238-811F7403A1C5}"/>
              </a:ext>
            </a:extLst>
          </p:cNvPr>
          <p:cNvCxnSpPr>
            <a:cxnSpLocks/>
          </p:cNvCxnSpPr>
          <p:nvPr/>
        </p:nvCxnSpPr>
        <p:spPr>
          <a:xfrm flipV="1">
            <a:off x="2719853" y="4886432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4F08C9D-7E09-DA4B-E16D-0AF06313C654}"/>
              </a:ext>
            </a:extLst>
          </p:cNvPr>
          <p:cNvCxnSpPr>
            <a:cxnSpLocks/>
          </p:cNvCxnSpPr>
          <p:nvPr/>
        </p:nvCxnSpPr>
        <p:spPr>
          <a:xfrm flipV="1">
            <a:off x="2716388" y="5506427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Google Shape;267;p44">
            <a:extLst>
              <a:ext uri="{FF2B5EF4-FFF2-40B4-BE49-F238E27FC236}">
                <a16:creationId xmlns:a16="http://schemas.microsoft.com/office/drawing/2014/main" id="{5FBB81B6-572C-F200-A2DA-04C1E198CC43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30463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identifier les angles, les sommets et les côtés homologues (correspondants) de deux triangles congrus.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l’ordre des points : AB homologue à EG. Donc A ↔ E et B ↔ G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50FECD95-8598-EA61-F769-C32B9FFC11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4493525"/>
              </p:ext>
            </p:extLst>
          </p:nvPr>
        </p:nvGraphicFramePr>
        <p:xfrm>
          <a:off x="785308" y="3208338"/>
          <a:ext cx="10273073" cy="228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21423">
                  <a:extLst>
                    <a:ext uri="{9D8B030D-6E8A-4147-A177-3AD203B41FA5}">
                      <a16:colId xmlns:a16="http://schemas.microsoft.com/office/drawing/2014/main" val="3465760103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4051318903"/>
                    </a:ext>
                  </a:extLst>
                </a:gridCol>
                <a:gridCol w="3425825">
                  <a:extLst>
                    <a:ext uri="{9D8B030D-6E8A-4147-A177-3AD203B41FA5}">
                      <a16:colId xmlns:a16="http://schemas.microsoft.com/office/drawing/2014/main" val="10393389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Angles homologues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Sommets homologues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Côtés homologues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92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i="0" dirty="0">
                          <a:latin typeface="+mj-lt"/>
                        </a:rPr>
                        <a:t>∠A    </a:t>
                      </a:r>
                      <a:r>
                        <a:rPr lang="fr-FR" dirty="0"/>
                        <a:t>et</a:t>
                      </a:r>
                      <a:r>
                        <a:rPr lang="fr-FR" baseline="0" dirty="0"/>
                        <a:t> 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 et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AB 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742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∠B et 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 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AC 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1848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∠C  et </a:t>
                      </a:r>
                    </a:p>
                    <a:p>
                      <a:pPr algn="ctr"/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 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BC 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007895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C57DE162-944E-4388-6AFB-AB40845BE31A}"/>
              </a:ext>
            </a:extLst>
          </p:cNvPr>
          <p:cNvGrpSpPr/>
          <p:nvPr/>
        </p:nvGrpSpPr>
        <p:grpSpPr>
          <a:xfrm>
            <a:off x="2686846" y="1236343"/>
            <a:ext cx="6252752" cy="1691787"/>
            <a:chOff x="3450640" y="1333161"/>
            <a:chExt cx="4168501" cy="1127858"/>
          </a:xfrm>
        </p:grpSpPr>
        <p:pic>
          <p:nvPicPr>
            <p:cNvPr id="6" name="Image 5" descr="Une image contenant ligne, diagramme, pente&#10;&#10;Le contenu généré par l’IA peut être incorrect.">
              <a:extLst>
                <a:ext uri="{FF2B5EF4-FFF2-40B4-BE49-F238E27FC236}">
                  <a16:creationId xmlns:a16="http://schemas.microsoft.com/office/drawing/2014/main" id="{D19F9CAB-BABE-7EF9-F93E-2E5A68B98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50640" y="1333161"/>
              <a:ext cx="4168501" cy="1127858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7CF8A47-FA4B-009B-FAA1-85A980D0B70A}"/>
                </a:ext>
              </a:extLst>
            </p:cNvPr>
            <p:cNvSpPr txBox="1"/>
            <p:nvPr/>
          </p:nvSpPr>
          <p:spPr>
            <a:xfrm>
              <a:off x="3450640" y="1389149"/>
              <a:ext cx="33528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6DA954-A41E-C095-D57C-4EE23B7A2DB6}"/>
                  </a:ext>
                </a:extLst>
              </p:cNvPr>
              <p:cNvSpPr txBox="1"/>
              <p:nvPr/>
            </p:nvSpPr>
            <p:spPr>
              <a:xfrm>
                <a:off x="2904424" y="3566438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∠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76DA954-A41E-C095-D57C-4EE23B7A2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4424" y="3566438"/>
                <a:ext cx="438498" cy="369332"/>
              </a:xfrm>
              <a:prstGeom prst="rect">
                <a:avLst/>
              </a:prstGeom>
              <a:blipFill>
                <a:blip r:embed="rId4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B23396C-D6DC-07A3-535E-6A8DDD21004A}"/>
                  </a:ext>
                </a:extLst>
              </p:cNvPr>
              <p:cNvSpPr txBox="1"/>
              <p:nvPr/>
            </p:nvSpPr>
            <p:spPr>
              <a:xfrm>
                <a:off x="2791283" y="4215978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∠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B23396C-D6DC-07A3-535E-6A8DDD210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283" y="4215978"/>
                <a:ext cx="438498" cy="369332"/>
              </a:xfrm>
              <a:prstGeom prst="rect">
                <a:avLst/>
              </a:prstGeom>
              <a:blipFill>
                <a:blip r:embed="rId5"/>
                <a:stretch>
                  <a:fillRect r="-69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8D7513E-891F-21C8-B1E4-C7E7E0566CE4}"/>
                  </a:ext>
                </a:extLst>
              </p:cNvPr>
              <p:cNvSpPr txBox="1"/>
              <p:nvPr/>
            </p:nvSpPr>
            <p:spPr>
              <a:xfrm>
                <a:off x="2791283" y="4861892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∠</m:t>
                      </m:r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E8D7513E-891F-21C8-B1E4-C7E7E0566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283" y="4861892"/>
                <a:ext cx="438498" cy="369332"/>
              </a:xfrm>
              <a:prstGeom prst="rect">
                <a:avLst/>
              </a:prstGeom>
              <a:blipFill>
                <a:blip r:embed="rId6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7313FAC-BD69-8309-D17E-2B449558DAB7}"/>
                  </a:ext>
                </a:extLst>
              </p:cNvPr>
              <p:cNvSpPr txBox="1"/>
              <p:nvPr/>
            </p:nvSpPr>
            <p:spPr>
              <a:xfrm>
                <a:off x="6176536" y="3568226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87313FAC-BD69-8309-D17E-2B449558D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536" y="3568226"/>
                <a:ext cx="43849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52EC9B-439B-85B2-1ABF-FC795146E0E0}"/>
                  </a:ext>
                </a:extLst>
              </p:cNvPr>
              <p:cNvSpPr txBox="1"/>
              <p:nvPr/>
            </p:nvSpPr>
            <p:spPr>
              <a:xfrm>
                <a:off x="6127947" y="4217766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052EC9B-439B-85B2-1ABF-FC795146E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947" y="4217766"/>
                <a:ext cx="43849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26DDEF7-20D6-1562-3358-CC7314A74661}"/>
                  </a:ext>
                </a:extLst>
              </p:cNvPr>
              <p:cNvSpPr txBox="1"/>
              <p:nvPr/>
            </p:nvSpPr>
            <p:spPr>
              <a:xfrm>
                <a:off x="6192484" y="4863680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26DDEF7-20D6-1562-3358-CC7314A74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484" y="4863680"/>
                <a:ext cx="43849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D032491-B036-2D1C-4011-070EB45288A6}"/>
                  </a:ext>
                </a:extLst>
              </p:cNvPr>
              <p:cNvSpPr txBox="1"/>
              <p:nvPr/>
            </p:nvSpPr>
            <p:spPr>
              <a:xfrm>
                <a:off x="9642127" y="4874600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𝐺𝐹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D032491-B036-2D1C-4011-070EB4528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2127" y="4874600"/>
                <a:ext cx="438498" cy="369332"/>
              </a:xfrm>
              <a:prstGeom prst="rect">
                <a:avLst/>
              </a:prstGeom>
              <a:blipFill>
                <a:blip r:embed="rId10"/>
                <a:stretch>
                  <a:fillRect r="-4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FA8D9DC-DC8A-AA9F-87B6-A24784BA3135}"/>
                  </a:ext>
                </a:extLst>
              </p:cNvPr>
              <p:cNvSpPr txBox="1"/>
              <p:nvPr/>
            </p:nvSpPr>
            <p:spPr>
              <a:xfrm>
                <a:off x="9642127" y="4225212"/>
                <a:ext cx="43849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𝐸𝐹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2FA8D9DC-DC8A-AA9F-87B6-A24784BA3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2127" y="4225212"/>
                <a:ext cx="438498" cy="400110"/>
              </a:xfrm>
              <a:prstGeom prst="rect">
                <a:avLst/>
              </a:prstGeom>
              <a:blipFill>
                <a:blip r:embed="rId11"/>
                <a:stretch>
                  <a:fillRect r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3D96FE0-854E-6EEC-71B9-89676254FBBA}"/>
                  </a:ext>
                </a:extLst>
              </p:cNvPr>
              <p:cNvSpPr txBox="1"/>
              <p:nvPr/>
            </p:nvSpPr>
            <p:spPr>
              <a:xfrm>
                <a:off x="9642127" y="3575672"/>
                <a:ext cx="438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𝐸𝐺</m:t>
                      </m:r>
                    </m:oMath>
                  </m:oMathPara>
                </a14:m>
                <a:endParaRPr lang="fr-FR" sz="2000" dirty="0">
                  <a:solidFill>
                    <a:srgbClr val="00B0F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3D96FE0-854E-6EEC-71B9-89676254F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2127" y="3575672"/>
                <a:ext cx="438498" cy="369332"/>
              </a:xfrm>
              <a:prstGeom prst="rect">
                <a:avLst/>
              </a:prstGeom>
              <a:blipFill>
                <a:blip r:embed="rId12"/>
                <a:stretch>
                  <a:fillRect r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11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935304" y="2366541"/>
                <a:ext cx="35051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…… sont deux angles homologues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366541"/>
                <a:ext cx="3505101" cy="1200329"/>
              </a:xfrm>
              <a:prstGeom prst="rect">
                <a:avLst/>
              </a:prstGeom>
              <a:blipFill>
                <a:blip r:embed="rId2"/>
                <a:stretch>
                  <a:fillRect l="-2609" t="-3553" b="-10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BBF5D05B-210D-141F-AAAF-EC9511415E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5" name="Image 4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5CAD729A-3294-7F01-27C8-5AAC8D7B5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deux angles ∠𝐸 et ∠𝐴 ont la même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B583B8-0738-4FFF-2A87-416CB579A9C0}"/>
                  </a:ext>
                </a:extLst>
              </p:cNvPr>
              <p:cNvSpPr txBox="1"/>
              <p:nvPr/>
            </p:nvSpPr>
            <p:spPr>
              <a:xfrm>
                <a:off x="925600" y="2236460"/>
                <a:ext cx="37023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</a:rPr>
                  <a:t>sont deux angles homologues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B583B8-0738-4FFF-2A87-416CB579A9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600" y="2236460"/>
                <a:ext cx="3702367" cy="830997"/>
              </a:xfrm>
              <a:prstGeom prst="rect">
                <a:avLst/>
              </a:prstGeom>
              <a:blipFill>
                <a:blip r:embed="rId3"/>
                <a:stretch>
                  <a:fillRect l="-2636" t="-5147" r="-2965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F2C0CDD-E03A-B66B-B637-E6260C2A02B6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B013AAD9-4982-322D-5351-8FBCE9454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  <p:pic>
        <p:nvPicPr>
          <p:cNvPr id="11" name="Image 10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BBF5D05B-210D-141F-AAAF-EC9511415E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79DE-B334-7243-E7AF-13F3EDDCF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CCFA28-02BB-C067-4B1B-4AF9F71DD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E64E3E-671B-171B-9D6B-62EC75CF066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55E5F7-BF0E-CEBB-EF59-0001A538D15B}"/>
                  </a:ext>
                </a:extLst>
              </p:cNvPr>
              <p:cNvSpPr txBox="1"/>
              <p:nvPr/>
            </p:nvSpPr>
            <p:spPr>
              <a:xfrm>
                <a:off x="850881" y="2376054"/>
                <a:ext cx="35682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G</a:t>
                </a:r>
                <a:r>
                  <a:rPr lang="fr-FR" sz="2400" dirty="0">
                    <a:solidFill>
                      <a:prstClr val="black"/>
                    </a:solidFill>
                  </a:rPr>
                  <a:t> et …… sont deux angles homologues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3D55E5F7-BF0E-CEBB-EF59-0001A538D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81" y="2376054"/>
                <a:ext cx="3568232" cy="830997"/>
              </a:xfrm>
              <a:prstGeom prst="rect">
                <a:avLst/>
              </a:prstGeom>
              <a:blipFill>
                <a:blip r:embed="rId2"/>
                <a:stretch>
                  <a:fillRect l="-2735" t="-5147" r="-5470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18ECFE83-840A-6F87-BFAA-47C53B5FDE4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BAB932C-9FE4-C336-2660-2C1069E5BBA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FED069-E742-00B3-5346-CAE4B85F972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8367EBF-DCF2-3735-2B8F-8ED08219824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10CECF94-5374-3B77-CB29-2E4BE8C28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388" y="1827281"/>
            <a:ext cx="2770949" cy="2041753"/>
          </a:xfrm>
          <a:prstGeom prst="rect">
            <a:avLst/>
          </a:prstGeom>
        </p:spPr>
      </p:pic>
      <p:pic>
        <p:nvPicPr>
          <p:cNvPr id="5" name="Image 4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4AD284C7-EF60-B89E-2BD2-84EB65F9B3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566" y="1906720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799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A6818-6C45-CF2B-80F0-1894D6795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B52FF-9A04-5F91-CF0B-DA965DA65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∠G et ∠B ont la même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D3671A8-862D-F592-E89B-7680EEB1F7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CC2CF782-B3E6-4EC1-C9AB-804316458DB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C6AAC36-6575-2943-FBB6-8750310CCABA}"/>
                  </a:ext>
                </a:extLst>
              </p:cNvPr>
              <p:cNvSpPr txBox="1"/>
              <p:nvPr/>
            </p:nvSpPr>
            <p:spPr>
              <a:xfrm>
                <a:off x="935304" y="2608089"/>
                <a:ext cx="354356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G</a:t>
                </a:r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</a:rPr>
                  <a:t>B</a:t>
                </a:r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</a:rPr>
                  <a:t>sont deux angles homologues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C6AAC36-6575-2943-FBB6-8750310CC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608089"/>
                <a:ext cx="3543561" cy="830997"/>
              </a:xfrm>
              <a:prstGeom prst="rect">
                <a:avLst/>
              </a:prstGeom>
              <a:blipFill>
                <a:blip r:embed="rId3"/>
                <a:stretch>
                  <a:fillRect l="-2577" t="-5147" r="-6701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06573DFE-0632-07BA-80F9-75946D0273B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E7FCB8E-56CA-79A2-C674-1B9411658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10" name="Image 9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6E290F04-D043-A58E-49E9-FB44B40AAC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676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7DF75-6C32-14F7-CF5C-8D2B93CBA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E348A1-9B62-8E95-694D-CA174D15E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14575F-A437-59A5-B9FB-5B9D1E9F342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8FFFA2-7EFC-0221-5523-74B3A9AE9DBF}"/>
                  </a:ext>
                </a:extLst>
              </p:cNvPr>
              <p:cNvSpPr txBox="1"/>
              <p:nvPr/>
            </p:nvSpPr>
            <p:spPr>
              <a:xfrm>
                <a:off x="960747" y="2421188"/>
                <a:ext cx="33495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F</a:t>
                </a:r>
                <a:r>
                  <a:rPr lang="fr-FR" sz="2400" dirty="0">
                    <a:solidFill>
                      <a:prstClr val="black"/>
                    </a:solidFill>
                  </a:rPr>
                  <a:t> et …… sont deux angles homologues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8FFFA2-7EFC-0221-5523-74B3A9AE9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47" y="2421188"/>
                <a:ext cx="3349597" cy="1200329"/>
              </a:xfrm>
              <a:prstGeom prst="rect">
                <a:avLst/>
              </a:prstGeom>
              <a:blipFill>
                <a:blip r:embed="rId2"/>
                <a:stretch>
                  <a:fillRect l="-2914" t="-3553" b="-1066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8D9106B2-053A-CEB4-9655-C073375E8C5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CE8AA69-703D-38A1-E533-ABF05893F07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B00F5A6-B612-45EA-3C24-B695BB52EED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E3B5CD-3842-D139-1926-F2D4C1450B4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084CE813-6F4E-93FD-C233-43EE07B6D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5" name="Image 4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44F2AB96-E559-E5C4-5964-975861D98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544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6B04C-735A-D4C3-AD7A-45451AEE0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1B0A9E-347A-C8FE-E30C-DEAAE9378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Les deux angles ∠F et ∠C ont la même mesure.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C1A823-C49C-76D9-BFAC-BFFB520A6E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AD34246D-7709-4B86-E724-75BE7893A92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E25B5AD-63D2-C23D-E87F-928579C2FA3F}"/>
                  </a:ext>
                </a:extLst>
              </p:cNvPr>
              <p:cNvSpPr txBox="1"/>
              <p:nvPr/>
            </p:nvSpPr>
            <p:spPr>
              <a:xfrm>
                <a:off x="935304" y="2432659"/>
                <a:ext cx="362668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prstClr val="black"/>
                    </a:solidFill>
                    <a:latin typeface="+mj-lt"/>
                    <a:ea typeface="Cambria Math" panose="02040503050406030204" pitchFamily="18" charset="0"/>
                  </a:rPr>
                  <a:t>F</a:t>
                </a:r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fr-FR" sz="2400" b="0" i="0" dirty="0"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</a:rPr>
                  <a:t>C</a:t>
                </a:r>
                <a:r>
                  <a:rPr lang="fr-FR" sz="2400" dirty="0">
                    <a:solidFill>
                      <a:srgbClr val="FF0000"/>
                    </a:solidFill>
                  </a:rPr>
                  <a:t> </a:t>
                </a:r>
                <a:r>
                  <a:rPr lang="fr-FR" sz="2400" dirty="0">
                    <a:solidFill>
                      <a:prstClr val="black"/>
                    </a:solidFill>
                  </a:rPr>
                  <a:t>sont deux angles homologues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E25B5AD-63D2-C23D-E87F-928579C2FA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432659"/>
                <a:ext cx="3626688" cy="830997"/>
              </a:xfrm>
              <a:prstGeom prst="rect">
                <a:avLst/>
              </a:prstGeom>
              <a:blipFill>
                <a:blip r:embed="rId3"/>
                <a:stretch>
                  <a:fillRect l="-2521" t="-5147" r="-4370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B0A3E066-2672-3BE6-54FA-4B0CE034B97D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463D9336-24C1-83F7-2C88-F5F332257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10" name="Image 9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EFF47B08-97ED-B764-8A00-0C9BEF837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741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76777-9A5C-C132-2152-0AEFB9AF6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4F5445-F082-85E8-C6BC-053D18740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6E34F8F-7AC4-8623-4EED-85FD0C30B4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1F3B75-E76E-F692-BBCA-95A05CC114FB}"/>
              </a:ext>
            </a:extLst>
          </p:cNvPr>
          <p:cNvSpPr txBox="1"/>
          <p:nvPr/>
        </p:nvSpPr>
        <p:spPr>
          <a:xfrm>
            <a:off x="935304" y="2485216"/>
            <a:ext cx="3885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0" dirty="0">
                <a:solidFill>
                  <a:prstClr val="black"/>
                </a:solidFill>
                <a:latin typeface="+mj-lt"/>
                <a:ea typeface="Cambria Math" panose="02040503050406030204" pitchFamily="18" charset="0"/>
              </a:rPr>
              <a:t>E</a:t>
            </a:r>
            <a:r>
              <a:rPr lang="fr-FR" sz="2400" b="0" i="0" dirty="0">
                <a:solidFill>
                  <a:prstClr val="black"/>
                </a:solidFill>
                <a:latin typeface="+mj-lt"/>
                <a:ea typeface="Cambria Math" panose="02040503050406030204" pitchFamily="18" charset="0"/>
              </a:rPr>
              <a:t>F </a:t>
            </a:r>
            <a:r>
              <a:rPr lang="fr-FR" sz="2400" dirty="0">
                <a:solidFill>
                  <a:prstClr val="black"/>
                </a:solidFill>
              </a:rPr>
              <a:t>et …… sont deux côtés homologues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9C6B87-3175-0209-974E-DDEB3E69C3B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277CF1C-5B7D-4D3D-F656-39958D6467E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BC66621-09A2-BB08-14E0-3155AD8BF81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C586A4-AAF4-DFC2-E22F-7059E443092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E99C7C75-614D-A30B-F86F-88ABBE34C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5" name="Image 4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37FC0B7D-0941-C30E-AF5F-7251E00D6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154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4A1B6-2917-7FA4-6ABD-4DE546025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DEA5657-66D1-A500-BB1B-4C93A26A27D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Les deux côtés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𝐸𝐹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ont la même longueur.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DDEA5657-66D1-A500-BB1B-4C93A26A2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0BD87D-A71C-3851-ADDB-570825080B3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 et rappelle l’importance de l’ordre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CF91DA9A-72FA-6B33-36A8-568943AEBFA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1630546-8ADE-4712-3C4D-8138FBB7ADE7}"/>
              </a:ext>
            </a:extLst>
          </p:cNvPr>
          <p:cNvSpPr txBox="1"/>
          <p:nvPr/>
        </p:nvSpPr>
        <p:spPr>
          <a:xfrm>
            <a:off x="1335038" y="4025430"/>
            <a:ext cx="6876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>
                <a:solidFill>
                  <a:prstClr val="black"/>
                </a:solidFill>
                <a:latin typeface="Aptos Display" panose="02110004020202020204"/>
                <a:ea typeface="Cambria Math" panose="02040503050406030204" pitchFamily="18" charset="0"/>
              </a:rPr>
              <a:t>EF </a:t>
            </a:r>
            <a:r>
              <a:rPr lang="fr-FR" sz="2400" dirty="0">
                <a:solidFill>
                  <a:prstClr val="black"/>
                </a:solidFill>
              </a:rPr>
              <a:t>et</a:t>
            </a:r>
            <a:r>
              <a:rPr lang="fr-FR" sz="2400" dirty="0">
                <a:solidFill>
                  <a:srgbClr val="FF0000"/>
                </a:solidFill>
              </a:rPr>
              <a:t> AC </a:t>
            </a:r>
            <a:r>
              <a:rPr lang="fr-FR" sz="2400" dirty="0">
                <a:solidFill>
                  <a:prstClr val="black"/>
                </a:solidFill>
              </a:rPr>
              <a:t>sont deux côtés homologues.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7E4D7A-BBF0-A704-E780-39F9871775F1}"/>
              </a:ext>
            </a:extLst>
          </p:cNvPr>
          <p:cNvSpPr/>
          <p:nvPr/>
        </p:nvSpPr>
        <p:spPr>
          <a:xfrm>
            <a:off x="642026" y="1718052"/>
            <a:ext cx="10727579" cy="337118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6F44060A-B542-4A97-951C-A12CC1747B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033" y="1879839"/>
            <a:ext cx="2770949" cy="2041753"/>
          </a:xfrm>
          <a:prstGeom prst="rect">
            <a:avLst/>
          </a:prstGeom>
        </p:spPr>
      </p:pic>
      <p:pic>
        <p:nvPicPr>
          <p:cNvPr id="10" name="Image 9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D45EFB0B-EA41-121F-97DB-014A6192C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67" y="1879839"/>
            <a:ext cx="3421067" cy="1936638"/>
          </a:xfrm>
          <a:prstGeom prst="rect">
            <a:avLst/>
          </a:prstGeom>
        </p:spPr>
      </p:pic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5E07B8FC-126C-5B04-8B9C-836E3949B37F}"/>
              </a:ext>
            </a:extLst>
          </p:cNvPr>
          <p:cNvSpPr/>
          <p:nvPr/>
        </p:nvSpPr>
        <p:spPr>
          <a:xfrm rot="16200000">
            <a:off x="1987205" y="3897066"/>
            <a:ext cx="100274" cy="1116152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0F9685C-FB49-3548-15BD-A527F24AD73C}"/>
              </a:ext>
            </a:extLst>
          </p:cNvPr>
          <p:cNvSpPr/>
          <p:nvPr/>
        </p:nvSpPr>
        <p:spPr>
          <a:xfrm rot="16200000">
            <a:off x="2158348" y="3931724"/>
            <a:ext cx="194700" cy="1141265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288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996809" y="48878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216780" y="487743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8A82CD-1417-881D-6D55-DD302C79D371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28748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EFG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68A82CD-1417-881D-6D55-DD302C79D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2874855" cy="461665"/>
              </a:xfrm>
              <a:prstGeom prst="rect">
                <a:avLst/>
              </a:prstGeom>
              <a:blipFill>
                <a:blip r:embed="rId3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D6B0DC1A-8BA6-EC45-AE01-B95BBC08890D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B48933B-6041-8E91-48D9-928345A5C3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7" name="Image 6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D505CBE1-DB52-5E8D-1B3E-F8E27E91B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0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4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7654" y="52892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externe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d’un polygone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01889" y="52892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Reconnaître les côtés et les angles</a:t>
            </a:r>
          </a:p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homologues de deux triangles congrus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29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externe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5305" y="4394452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56505" y="5288278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 err="1"/>
              <a:t>Tâche</a:t>
            </a:r>
            <a:r>
              <a:rPr lang="en-US" b="1" dirty="0"/>
              <a:t> 9</a:t>
            </a:r>
            <a:endParaRPr lang="fr-FR" b="1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01888" y="5288278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39145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1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dirty="0">
                    <a:latin typeface="Calibri" panose="020F0502020204030204"/>
                  </a:rPr>
                  <a:t>𝐕𝐨𝐢𝐜𝐢 𝐥𝐚  𝐫é𝐩𝐨𝐧𝐬𝐞 correcte: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EFG 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≡∆</m:t>
                    </m:r>
                  </m:oMath>
                </a14:m>
                <a:r>
                  <a:rPr lang="fr-FR" i="0" dirty="0">
                    <a:latin typeface="+mj-lt"/>
                  </a:rPr>
                  <a:t>A</a:t>
                </a:r>
                <a:r>
                  <a:rPr lang="fr-FR" dirty="0">
                    <a:latin typeface="Calibri" panose="020F0502020204030204"/>
                  </a:rPr>
                  <a:t>CB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.</a:t>
                </a:r>
                <a:r>
                  <a:rPr lang="fr-FR" dirty="0">
                    <a:latin typeface="Calibri" panose="020F0502020204030204"/>
                  </a:rPr>
                  <a:t>Il faut respecter l’ordre des lettres.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52273" b="-8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8826109" y="473195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28FC6CE-C813-6930-224B-285931AC5A75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EFG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2400" dirty="0"/>
                  <a:t>BC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28FC6CE-C813-6930-224B-285931AC5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4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84B96FB-A514-29A2-8783-6AC1B3ED270C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F413F82C-E584-2A9D-F046-78FB559F2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8" name="Image 7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F19D2DD6-5C7A-6F15-1C68-4055E5C57C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C7A6ECE-B221-C548-408D-CB8CD1B70737}"/>
                  </a:ext>
                </a:extLst>
              </p:cNvPr>
              <p:cNvSpPr txBox="1"/>
              <p:nvPr/>
            </p:nvSpPr>
            <p:spPr>
              <a:xfrm>
                <a:off x="2399377" y="473195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C7A6ECE-B221-C548-408D-CB8CD1B70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377" y="4731950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31B1E42-774E-1019-CFA3-E7CF4FA4739F}"/>
                  </a:ext>
                </a:extLst>
              </p:cNvPr>
              <p:cNvSpPr txBox="1"/>
              <p:nvPr/>
            </p:nvSpPr>
            <p:spPr>
              <a:xfrm>
                <a:off x="2395912" y="526881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31B1E42-774E-1019-CFA3-E7CF4FA47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12" y="5268816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6965865-E4D5-5B11-3720-DB38F32947C4}"/>
                  </a:ext>
                </a:extLst>
              </p:cNvPr>
              <p:cNvSpPr txBox="1"/>
              <p:nvPr/>
            </p:nvSpPr>
            <p:spPr>
              <a:xfrm>
                <a:off x="2395912" y="5965011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6965865-E4D5-5B11-3720-DB38F3294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912" y="5965011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C352691-27F7-2BFE-1FF2-777F6D20AFA1}"/>
                  </a:ext>
                </a:extLst>
              </p:cNvPr>
              <p:cNvSpPr txBox="1"/>
              <p:nvPr/>
            </p:nvSpPr>
            <p:spPr>
              <a:xfrm>
                <a:off x="4650739" y="473887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C352691-27F7-2BFE-1FF2-777F6D20A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739" y="4738876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85BE9D2-9207-83DA-8BC4-C208C3CFBE88}"/>
                  </a:ext>
                </a:extLst>
              </p:cNvPr>
              <p:cNvSpPr txBox="1"/>
              <p:nvPr/>
            </p:nvSpPr>
            <p:spPr>
              <a:xfrm>
                <a:off x="4636883" y="536925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85BE9D2-9207-83DA-8BC4-C208C3CFB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883" y="5369258"/>
                <a:ext cx="686724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F75BC19-F053-7B03-26DD-C0193A7059F2}"/>
                  </a:ext>
                </a:extLst>
              </p:cNvPr>
              <p:cNvSpPr txBox="1"/>
              <p:nvPr/>
            </p:nvSpPr>
            <p:spPr>
              <a:xfrm>
                <a:off x="4612636" y="5978862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4F75BC19-F053-7B03-26DD-C0193A705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636" y="5978862"/>
                <a:ext cx="686724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E0B2B9D-7B7B-995B-FFA9-566A2CF65F1D}"/>
              </a:ext>
            </a:extLst>
          </p:cNvPr>
          <p:cNvCxnSpPr>
            <a:cxnSpLocks/>
          </p:cNvCxnSpPr>
          <p:nvPr/>
        </p:nvCxnSpPr>
        <p:spPr>
          <a:xfrm flipV="1">
            <a:off x="3455209" y="4938931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E7994B80-E286-046B-E597-0C28FD9BF497}"/>
              </a:ext>
            </a:extLst>
          </p:cNvPr>
          <p:cNvCxnSpPr>
            <a:cxnSpLocks/>
          </p:cNvCxnSpPr>
          <p:nvPr/>
        </p:nvCxnSpPr>
        <p:spPr>
          <a:xfrm flipV="1">
            <a:off x="3472526" y="5506967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25B1608-58CA-DCD3-DD8E-979B0C9604EB}"/>
              </a:ext>
            </a:extLst>
          </p:cNvPr>
          <p:cNvCxnSpPr>
            <a:cxnSpLocks/>
          </p:cNvCxnSpPr>
          <p:nvPr/>
        </p:nvCxnSpPr>
        <p:spPr>
          <a:xfrm flipV="1">
            <a:off x="3448279" y="6158133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53387-EDFC-2E87-A5F0-2C636792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AF751D-6949-EBCD-1150-7ACA3EF2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113E9-1F96-78A9-C857-8145026937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73CE0B5-F76F-3426-11FF-C6C71518CCD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6D7771-167C-2B10-22CA-859D0E8F5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DF017D-3153-88CD-C1ED-6D6837A12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A0A4DE8-776A-E7FE-FEB9-2B05A47C66FB}"/>
              </a:ext>
            </a:extLst>
          </p:cNvPr>
          <p:cNvSpPr/>
          <p:nvPr/>
        </p:nvSpPr>
        <p:spPr>
          <a:xfrm>
            <a:off x="2996809" y="48878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F505A201-E8A1-7CF4-600D-610342C7AB4E}"/>
              </a:ext>
            </a:extLst>
          </p:cNvPr>
          <p:cNvSpPr/>
          <p:nvPr/>
        </p:nvSpPr>
        <p:spPr>
          <a:xfrm>
            <a:off x="7216780" y="487743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0DE9543-7B5B-CBDA-CC88-5A36E8F6A051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FGE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/>
                  <a:t>CBA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0DE9543-7B5B-CBDA-CC88-5A36E8F6A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3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262A9083-BE0D-8DC7-5CF6-B0D48801FFD5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37E9B783-A47E-FF96-C1DD-305376EF0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7" name="Image 6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D42F87B0-7BBE-90DE-5C03-23D41AAAF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30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F187F-5FE2-DD92-C201-068E53F62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FC68CF-2EC6-FEC7-F40F-AC00FA24E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Les côtés et les angles des deux triangles sont deux à deux égaux et l’ordre des lettres est respecté.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6FD06B-93B7-31A2-097C-B4B8AEFEB7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7BBA9CC4-AB03-2D6B-D068-4ABFB1EDB633}"/>
              </a:ext>
            </a:extLst>
          </p:cNvPr>
          <p:cNvSpPr/>
          <p:nvPr/>
        </p:nvSpPr>
        <p:spPr>
          <a:xfrm>
            <a:off x="1795451" y="472157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80CF36B-DF35-6478-8AFB-DF0A32D83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2CF8D4-5CC2-C351-CF32-ED48EC4C3CAC}"/>
              </a:ext>
            </a:extLst>
          </p:cNvPr>
          <p:cNvSpPr/>
          <p:nvPr/>
        </p:nvSpPr>
        <p:spPr>
          <a:xfrm>
            <a:off x="765786" y="1528002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65EC0195-D4DB-B079-62A3-01F4DD718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93" y="1689788"/>
            <a:ext cx="2770949" cy="2041753"/>
          </a:xfrm>
          <a:prstGeom prst="rect">
            <a:avLst/>
          </a:prstGeom>
        </p:spPr>
      </p:pic>
      <p:pic>
        <p:nvPicPr>
          <p:cNvPr id="8" name="Image 7" descr="Une image contenant ligne, diagramme, triangle&#10;&#10;Description générée automatiquement">
            <a:extLst>
              <a:ext uri="{FF2B5EF4-FFF2-40B4-BE49-F238E27FC236}">
                <a16:creationId xmlns:a16="http://schemas.microsoft.com/office/drawing/2014/main" id="{C4FE4259-E454-38C0-3A70-5304B00BBD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27" y="1689788"/>
            <a:ext cx="3421067" cy="1936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91BA24-54AD-1B69-BAA3-4D7707BEB3F2}"/>
                  </a:ext>
                </a:extLst>
              </p:cNvPr>
              <p:cNvSpPr txBox="1"/>
              <p:nvPr/>
            </p:nvSpPr>
            <p:spPr>
              <a:xfrm>
                <a:off x="5040168" y="4699363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3B91BA24-54AD-1B69-BAA3-4D7707BEB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168" y="4699363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D81995D-7308-C792-9D9D-6B84060680DD}"/>
                  </a:ext>
                </a:extLst>
              </p:cNvPr>
              <p:cNvSpPr txBox="1"/>
              <p:nvPr/>
            </p:nvSpPr>
            <p:spPr>
              <a:xfrm>
                <a:off x="5036703" y="523622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𝐺</m:t>
                      </m:r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D81995D-7308-C792-9D9D-6B8406068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03" y="5236229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F69732E-29F6-4531-8D54-9F36BF8D4E8C}"/>
                  </a:ext>
                </a:extLst>
              </p:cNvPr>
              <p:cNvSpPr txBox="1"/>
              <p:nvPr/>
            </p:nvSpPr>
            <p:spPr>
              <a:xfrm>
                <a:off x="5036703" y="593242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F69732E-29F6-4531-8D54-9F36BF8D4E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6703" y="5932424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A0C5C18-3736-16FA-CE00-F587D69D2538}"/>
                  </a:ext>
                </a:extLst>
              </p:cNvPr>
              <p:cNvSpPr txBox="1"/>
              <p:nvPr/>
            </p:nvSpPr>
            <p:spPr>
              <a:xfrm>
                <a:off x="7291530" y="470628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AA0C5C18-3736-16FA-CE00-F587D69D2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1530" y="4706289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277E83-090D-5A9D-B0D9-FEA9C41503B4}"/>
                  </a:ext>
                </a:extLst>
              </p:cNvPr>
              <p:cNvSpPr txBox="1"/>
              <p:nvPr/>
            </p:nvSpPr>
            <p:spPr>
              <a:xfrm>
                <a:off x="7277674" y="5336671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B277E83-090D-5A9D-B0D9-FEA9C4150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674" y="5336671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EEEA31B-BC89-6A60-3CFC-86D0C3F73B51}"/>
                  </a:ext>
                </a:extLst>
              </p:cNvPr>
              <p:cNvSpPr txBox="1"/>
              <p:nvPr/>
            </p:nvSpPr>
            <p:spPr>
              <a:xfrm>
                <a:off x="7253427" y="5946275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5EEEA31B-BC89-6A60-3CFC-86D0C3F73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427" y="5946275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30069129-33B5-65CC-C7CF-CB51A724AA7A}"/>
              </a:ext>
            </a:extLst>
          </p:cNvPr>
          <p:cNvCxnSpPr>
            <a:cxnSpLocks/>
          </p:cNvCxnSpPr>
          <p:nvPr/>
        </p:nvCxnSpPr>
        <p:spPr>
          <a:xfrm flipV="1">
            <a:off x="6096000" y="4906344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641F48F-9B97-D3C2-BDA4-DCDC5DC3BF5E}"/>
              </a:ext>
            </a:extLst>
          </p:cNvPr>
          <p:cNvCxnSpPr>
            <a:cxnSpLocks/>
          </p:cNvCxnSpPr>
          <p:nvPr/>
        </p:nvCxnSpPr>
        <p:spPr>
          <a:xfrm flipV="1">
            <a:off x="6113317" y="5474380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8A90EF9-4A71-A2E2-4E1B-926FF4BF7B29}"/>
              </a:ext>
            </a:extLst>
          </p:cNvPr>
          <p:cNvCxnSpPr>
            <a:cxnSpLocks/>
          </p:cNvCxnSpPr>
          <p:nvPr/>
        </p:nvCxnSpPr>
        <p:spPr>
          <a:xfrm flipV="1">
            <a:off x="6089070" y="6125546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75F4C30-5A74-0065-CEC4-F951B9C04CAA}"/>
                  </a:ext>
                </a:extLst>
              </p:cNvPr>
              <p:cNvSpPr txBox="1"/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FGE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/>
                  <a:t>CBA</a:t>
                </a:r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A75F4C30-5A74-0065-CEC4-F951B9C04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763" y="3819791"/>
                <a:ext cx="6585857" cy="461665"/>
              </a:xfrm>
              <a:prstGeom prst="rect">
                <a:avLst/>
              </a:prstGeom>
              <a:blipFill>
                <a:blip r:embed="rId11"/>
                <a:stretch>
                  <a:fillRect l="-185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76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89662"/>
            <a:ext cx="1225550" cy="471488"/>
          </a:xfrm>
        </p:spPr>
        <p:txBody>
          <a:bodyPr/>
          <a:lstStyle/>
          <a:p>
            <a:r>
              <a:rPr lang="en-US" dirty="0"/>
              <a:t>Page  23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739B710D-C8AB-63A3-AAA4-209A2407C1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317508"/>
            <a:ext cx="10174343" cy="46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71579FD5-BDA9-FAC3-1E89-E73067388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304" y="1317508"/>
            <a:ext cx="10174343" cy="46364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68D640F-3921-C982-50E1-98D6A991C4A7}"/>
                  </a:ext>
                </a:extLst>
              </p:cNvPr>
              <p:cNvSpPr txBox="1"/>
              <p:nvPr/>
            </p:nvSpPr>
            <p:spPr>
              <a:xfrm>
                <a:off x="3454861" y="4362709"/>
                <a:ext cx="535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</m:oMath>
                </a14:m>
                <a:r>
                  <a:rPr lang="fr-FR" sz="2000" b="0" i="0" dirty="0">
                    <a:solidFill>
                      <a:srgbClr val="FF0000"/>
                    </a:solidFill>
                    <a:latin typeface="+mj-lt"/>
                    <a:cs typeface="Calibri" panose="020F0502020204030204" pitchFamily="34" charset="0"/>
                  </a:rPr>
                  <a:t>G</a:t>
                </a:r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68D640F-3921-C982-50E1-98D6A991C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861" y="4362709"/>
                <a:ext cx="535247" cy="400110"/>
              </a:xfrm>
              <a:prstGeom prst="rect">
                <a:avLst/>
              </a:prstGeom>
              <a:blipFill>
                <a:blip r:embed="rId5"/>
                <a:stretch>
                  <a:fillRect t="-7692" r="-7955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E2EFBCB-55F0-EE95-FBC2-638339B98D3D}"/>
                  </a:ext>
                </a:extLst>
              </p:cNvPr>
              <p:cNvSpPr txBox="1"/>
              <p:nvPr/>
            </p:nvSpPr>
            <p:spPr>
              <a:xfrm>
                <a:off x="3399441" y="4816448"/>
                <a:ext cx="535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E2EFBCB-55F0-EE95-FBC2-638339B98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441" y="4816448"/>
                <a:ext cx="53524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C13CCBD-647E-8334-B5AE-C49DA331AEBF}"/>
                  </a:ext>
                </a:extLst>
              </p:cNvPr>
              <p:cNvSpPr txBox="1"/>
              <p:nvPr/>
            </p:nvSpPr>
            <p:spPr>
              <a:xfrm>
                <a:off x="3399440" y="5270187"/>
                <a:ext cx="535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AC13CCBD-647E-8334-B5AE-C49DA331A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440" y="5270187"/>
                <a:ext cx="53524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8462C269-E761-8512-F62E-13EFFF2AB14C}"/>
              </a:ext>
            </a:extLst>
          </p:cNvPr>
          <p:cNvSpPr txBox="1"/>
          <p:nvPr/>
        </p:nvSpPr>
        <p:spPr>
          <a:xfrm>
            <a:off x="6163424" y="4369635"/>
            <a:ext cx="535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G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7520C77-7D4D-E5D2-A7B8-7548120861E4}"/>
                  </a:ext>
                </a:extLst>
              </p:cNvPr>
              <p:cNvSpPr txBox="1"/>
              <p:nvPr/>
            </p:nvSpPr>
            <p:spPr>
              <a:xfrm>
                <a:off x="6180744" y="4833765"/>
                <a:ext cx="535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𝐹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07520C77-7D4D-E5D2-A7B8-754812086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0744" y="4833765"/>
                <a:ext cx="535247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991DB9-0A21-4F09-DFC4-7AB807588A95}"/>
                  </a:ext>
                </a:extLst>
              </p:cNvPr>
              <p:cNvSpPr txBox="1"/>
              <p:nvPr/>
            </p:nvSpPr>
            <p:spPr>
              <a:xfrm>
                <a:off x="6149568" y="5318677"/>
                <a:ext cx="53524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𝐸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991DB9-0A21-4F09-DFC4-7AB807588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568" y="5318677"/>
                <a:ext cx="535247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>
            <a:extLst>
              <a:ext uri="{FF2B5EF4-FFF2-40B4-BE49-F238E27FC236}">
                <a16:creationId xmlns:a16="http://schemas.microsoft.com/office/drawing/2014/main" id="{893F88B6-9184-EB65-E326-F1D5C9D9175B}"/>
              </a:ext>
            </a:extLst>
          </p:cNvPr>
          <p:cNvSpPr txBox="1"/>
          <p:nvPr/>
        </p:nvSpPr>
        <p:spPr>
          <a:xfrm>
            <a:off x="9131760" y="4355779"/>
            <a:ext cx="535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GF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465F2AB-292D-D788-2AF9-3F981A085E63}"/>
              </a:ext>
            </a:extLst>
          </p:cNvPr>
          <p:cNvSpPr txBox="1"/>
          <p:nvPr/>
        </p:nvSpPr>
        <p:spPr>
          <a:xfrm>
            <a:off x="9232205" y="4819909"/>
            <a:ext cx="535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GE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B82D4CD-784B-313C-0B90-0CF4CE96E132}"/>
              </a:ext>
            </a:extLst>
          </p:cNvPr>
          <p:cNvSpPr txBox="1"/>
          <p:nvPr/>
        </p:nvSpPr>
        <p:spPr>
          <a:xfrm>
            <a:off x="9249522" y="5294430"/>
            <a:ext cx="535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F</a:t>
            </a:r>
            <a:r>
              <a:rPr lang="fr-FR" sz="2000" b="0" i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E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23</a:t>
            </a:r>
            <a:endParaRPr lang="fr-FR" dirty="0"/>
          </a:p>
        </p:txBody>
      </p:sp>
      <p:pic>
        <p:nvPicPr>
          <p:cNvPr id="6" name="Image 5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82317AF7-186F-A14B-F85D-FBBC4D370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78" y="1090981"/>
            <a:ext cx="9926673" cy="467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Reconnaître les côtés et les angles homologues de deux triangles congrus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Triangles </a:t>
            </a:r>
            <a:r>
              <a:rPr lang="en-US" dirty="0" err="1"/>
              <a:t>congrus</a:t>
            </a:r>
            <a:endParaRPr lang="en-US" dirty="0"/>
          </a:p>
          <a:p>
            <a:r>
              <a:rPr lang="en-US" dirty="0"/>
              <a:t>Angles homologues</a:t>
            </a:r>
          </a:p>
          <a:p>
            <a:r>
              <a:rPr lang="en-US" dirty="0" err="1"/>
              <a:t>Sommets</a:t>
            </a:r>
            <a:r>
              <a:rPr lang="en-US" dirty="0"/>
              <a:t> homologues</a:t>
            </a:r>
          </a:p>
          <a:p>
            <a:r>
              <a:rPr lang="en-US" dirty="0" err="1"/>
              <a:t>Côtés</a:t>
            </a:r>
            <a:r>
              <a:rPr lang="en-US" dirty="0"/>
              <a:t> homologues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Repérer, par superposition, les côtés et les angles correspondants de deux triangles congrus. </a:t>
            </a:r>
          </a:p>
          <a:p>
            <a:pPr marL="0" lvl="0" indent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Inverser l’ordre des lettres (sommets) dans la notation de deux angles congrus.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mots.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à reconnaître les côtés et les angles homologues de deux triangles congrus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F8C485C0-A516-FEC2-D189-23BA9EEE1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488" y="970082"/>
            <a:ext cx="2400508" cy="3286410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59E9C5BF-25D3-3ADA-A557-0B002B03A8A9}"/>
              </a:ext>
            </a:extLst>
          </p:cNvPr>
          <p:cNvSpPr txBox="1"/>
          <p:nvPr/>
        </p:nvSpPr>
        <p:spPr>
          <a:xfrm>
            <a:off x="376271" y="1456607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Les côtés et les angles de ces deux triangles sont égaux deux à deux.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03E1D5CC-0482-F6FA-0F05-13C8BDBC3CBA}"/>
                  </a:ext>
                </a:extLst>
              </p:cNvPr>
              <p:cNvSpPr txBox="1"/>
              <p:nvPr/>
            </p:nvSpPr>
            <p:spPr>
              <a:xfrm>
                <a:off x="376271" y="2768304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Les deux triangles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i="1" kern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  <m:r>
                      <a:rPr lang="fr-FR" sz="1800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1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𝑫</m:t>
                    </m:r>
                    <m:r>
                      <a:rPr lang="fr-FR" sz="1800" b="1" i="1" kern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𝑬</m:t>
                    </m:r>
                    <m:r>
                      <a:rPr lang="fr-FR" sz="1800" b="1" i="1" kern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𝑭</m:t>
                    </m:r>
                  </m:oMath>
                </a14:m>
                <a:r>
                  <a:rPr lang="fr-FR" sz="1800" kern="0" dirty="0">
                    <a:solidFill>
                      <a:schemeClr val="accent6"/>
                    </a:solidFill>
                    <a:sym typeface="Calibri"/>
                  </a:rPr>
                  <a:t>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sont </a:t>
                </a:r>
                <a:r>
                  <a:rPr lang="fr-FR" sz="1800" kern="0" dirty="0">
                    <a:solidFill>
                      <a:srgbClr val="FF0000"/>
                    </a:solidFill>
                    <a:sym typeface="Calibri"/>
                  </a:rPr>
                  <a:t>congrus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</a:p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𝑨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F9ED5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𝑩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4EA72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𝑪</m:t>
                    </m:r>
                    <m:r>
                      <a:rPr kumimoji="0" lang="fr-FR" sz="18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≡</m:t>
                    </m:r>
                  </m:oMath>
                </a14:m>
                <a:r>
                  <a:rPr lang="fr-FR" sz="1800" b="0" kern="0" dirty="0">
                    <a:solidFill>
                      <a:srgbClr val="000000"/>
                    </a:solidFill>
                    <a:latin typeface="Aptos" panose="02110004020202020204"/>
                    <a:ea typeface="Cambria Math" panose="02040503050406030204" pitchFamily="18" charset="0"/>
                    <a:cs typeface="+mn-cs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∆</m:t>
                    </m:r>
                    <m:r>
                      <a:rPr lang="fr-FR" sz="1800" i="1" ker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𝑫</m:t>
                    </m:r>
                    <m:r>
                      <a:rPr lang="fr-FR" sz="1800" i="1" kern="0">
                        <a:solidFill>
                          <a:srgbClr val="0F9ED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𝑬</m:t>
                    </m:r>
                    <m:r>
                      <a:rPr lang="fr-FR" sz="1800" i="1" kern="0">
                        <a:solidFill>
                          <a:srgbClr val="4EA72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Calibri"/>
                      </a:rPr>
                      <m:t>𝑭</m:t>
                    </m:r>
                  </m:oMath>
                </a14:m>
                <a:r>
                  <a:rPr lang="fr-FR" sz="1800" b="0" kern="0" dirty="0">
                    <a:solidFill>
                      <a:srgbClr val="4EA72E"/>
                    </a:solidFill>
                    <a:latin typeface="Aptos" panose="02110004020202020204"/>
                    <a:ea typeface="+mn-ea"/>
                    <a:cs typeface="+mn-cs"/>
                    <a:sym typeface="Calibri"/>
                  </a:rPr>
                  <a:t> </a:t>
                </a:r>
                <a:endParaRPr lang="fr-FR" sz="1800" kern="0" dirty="0">
                  <a:solidFill>
                    <a:srgbClr val="000000"/>
                  </a:solidFill>
                  <a:sym typeface="Calibri"/>
                </a:endParaRPr>
              </a:p>
            </p:txBody>
          </p:sp>
        </mc:Choice>
        <mc:Fallback xmlns="">
          <p:sp>
            <p:nvSpPr>
              <p:cNvPr id="7" name="Google Shape;265;p44">
                <a:extLst>
                  <a:ext uri="{FF2B5EF4-FFF2-40B4-BE49-F238E27FC236}">
                    <a16:creationId xmlns:a16="http://schemas.microsoft.com/office/drawing/2014/main" id="{03E1D5CC-0482-F6FA-0F05-13C8BDBC3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71" y="2768304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C9C5C8-BD24-AA45-4BC1-B31FE1A56FB9}"/>
                  </a:ext>
                </a:extLst>
              </p:cNvPr>
              <p:cNvSpPr txBox="1"/>
              <p:nvPr/>
            </p:nvSpPr>
            <p:spPr>
              <a:xfrm>
                <a:off x="8519622" y="4720748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4C9C5C8-BD24-AA45-4BC1-B31FE1A5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622" y="4720748"/>
                <a:ext cx="68672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F18016E-036A-F1BD-EAF5-A69CA38DE836}"/>
                  </a:ext>
                </a:extLst>
              </p:cNvPr>
              <p:cNvSpPr txBox="1"/>
              <p:nvPr/>
            </p:nvSpPr>
            <p:spPr>
              <a:xfrm>
                <a:off x="8516157" y="525761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</m:oMath>
                  </m:oMathPara>
                </a14:m>
                <a:endParaRPr lang="fr-FR" sz="2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F18016E-036A-F1BD-EAF5-A69CA38DE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157" y="5257614"/>
                <a:ext cx="686724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212F8C8-9055-1363-578A-C0765E01C6D1}"/>
                  </a:ext>
                </a:extLst>
              </p:cNvPr>
              <p:cNvSpPr txBox="1"/>
              <p:nvPr/>
            </p:nvSpPr>
            <p:spPr>
              <a:xfrm>
                <a:off x="8516157" y="5953809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212F8C8-9055-1363-578A-C0765E01C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157" y="5953809"/>
                <a:ext cx="68672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8E6E6BF-CEBF-CAE1-DA86-3FF0A10DCB98}"/>
                  </a:ext>
                </a:extLst>
              </p:cNvPr>
              <p:cNvSpPr txBox="1"/>
              <p:nvPr/>
            </p:nvSpPr>
            <p:spPr>
              <a:xfrm>
                <a:off x="10770984" y="4727674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8E6E6BF-CEBF-CAE1-DA86-3FF0A10DC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0984" y="4727674"/>
                <a:ext cx="686724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2CB1D6B-BB9E-DED4-4E1A-DA73ECC97C70}"/>
                  </a:ext>
                </a:extLst>
              </p:cNvPr>
              <p:cNvSpPr txBox="1"/>
              <p:nvPr/>
            </p:nvSpPr>
            <p:spPr>
              <a:xfrm>
                <a:off x="10757128" y="5358056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12CB1D6B-BB9E-DED4-4E1A-DA73ECC97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128" y="5358056"/>
                <a:ext cx="686724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4E8A9A8-06C5-8315-8270-61B586E0D86A}"/>
                  </a:ext>
                </a:extLst>
              </p:cNvPr>
              <p:cNvSpPr txBox="1"/>
              <p:nvPr/>
            </p:nvSpPr>
            <p:spPr>
              <a:xfrm>
                <a:off x="10732881" y="5967660"/>
                <a:ext cx="68672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>
                <a:defPPr>
                  <a:defRPr lang="fr-FR"/>
                </a:defPPr>
                <a:lvl1pPr>
                  <a:defRPr sz="2000" b="0" i="1">
                    <a:latin typeface="Cambria Math" panose="02040503050406030204" pitchFamily="18" charset="0"/>
                    <a:cs typeface="Calibri" panose="020F0502020204030204" pitchFamily="34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fr-FR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4E8A9A8-06C5-8315-8270-61B586E0D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2881" y="5967660"/>
                <a:ext cx="686724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265;p44">
            <a:extLst>
              <a:ext uri="{FF2B5EF4-FFF2-40B4-BE49-F238E27FC236}">
                <a16:creationId xmlns:a16="http://schemas.microsoft.com/office/drawing/2014/main" id="{6F3ABCE1-9749-C9B3-5E64-550F20EF1EE4}"/>
              </a:ext>
            </a:extLst>
          </p:cNvPr>
          <p:cNvSpPr txBox="1"/>
          <p:nvPr/>
        </p:nvSpPr>
        <p:spPr>
          <a:xfrm>
            <a:off x="376270" y="4723186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On respecte l’ordre de correspondance des sommets: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E9709044-C573-884A-1D53-25DDA1EC759A}"/>
              </a:ext>
            </a:extLst>
          </p:cNvPr>
          <p:cNvCxnSpPr>
            <a:cxnSpLocks/>
          </p:cNvCxnSpPr>
          <p:nvPr/>
        </p:nvCxnSpPr>
        <p:spPr>
          <a:xfrm flipV="1">
            <a:off x="9575454" y="4927729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5DB21FB-4284-8FE3-5F08-1764C7F7F299}"/>
              </a:ext>
            </a:extLst>
          </p:cNvPr>
          <p:cNvCxnSpPr>
            <a:cxnSpLocks/>
          </p:cNvCxnSpPr>
          <p:nvPr/>
        </p:nvCxnSpPr>
        <p:spPr>
          <a:xfrm flipV="1">
            <a:off x="9592771" y="5485378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9568BB3-32E8-834E-B32A-85ED61DB1C14}"/>
              </a:ext>
            </a:extLst>
          </p:cNvPr>
          <p:cNvCxnSpPr>
            <a:cxnSpLocks/>
          </p:cNvCxnSpPr>
          <p:nvPr/>
        </p:nvCxnSpPr>
        <p:spPr>
          <a:xfrm flipV="1">
            <a:off x="9589306" y="6105373"/>
            <a:ext cx="826421" cy="6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ligne, diagramme, Police&#10;&#10;Le contenu généré par l’IA peut être incorrect.">
            <a:extLst>
              <a:ext uri="{FF2B5EF4-FFF2-40B4-BE49-F238E27FC236}">
                <a16:creationId xmlns:a16="http://schemas.microsoft.com/office/drawing/2014/main" id="{342BDDE5-2DFD-CD7F-235A-A9459C26F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050" y="2260131"/>
            <a:ext cx="10015834" cy="284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7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</TotalTime>
  <Words>2048</Words>
  <Application>Microsoft Office PowerPoint</Application>
  <PresentationFormat>Grand écran</PresentationFormat>
  <Paragraphs>278</Paragraphs>
  <Slides>63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2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la signification de deux figures qui se superposent.</vt:lpstr>
      <vt:lpstr> Quand on plie le papier sur l’axe de symétrie d, les deux triangles se superposent.</vt:lpstr>
      <vt:lpstr>  On va se rappeler deux propriétés des figures qui se superposent.</vt:lpstr>
      <vt:lpstr> La symétrie axiale est une isométrie. Elle conserve les longueurs et les mesures des angles.</vt:lpstr>
      <vt:lpstr>Observez la figure ci-dessous, puis complétez par le numéro du triangle qui se superpose sur le triangle ∆ABC.</vt:lpstr>
      <vt:lpstr>Le triangle (2) s’obtient par translation et le triangle (4) s’obtient par symétrie axiale. les isométries conservent les longueurs et les mesures des angles.</vt:lpstr>
      <vt:lpstr>Parfait! On se rappelle que les isométries conservent les longueurs et les mesures des angles.</vt:lpstr>
      <vt:lpstr>Présentation PowerPoint</vt:lpstr>
      <vt:lpstr>Observez la figure ci-dessous, puis exprimez vos avis. </vt:lpstr>
      <vt:lpstr>A la fin de cette séance, vous serez capables de</vt:lpstr>
      <vt:lpstr>Présentation PowerPoint</vt:lpstr>
      <vt:lpstr>Je commence par définir deux triangles congrus:</vt:lpstr>
      <vt:lpstr>Voici la définition de deux triangles congrus.</vt:lpstr>
      <vt:lpstr>Présentation PowerPoint</vt:lpstr>
      <vt:lpstr> Observez la figure ci-dessous, puis répondez par vrai ou faux.</vt:lpstr>
      <vt:lpstr>Les côtés et les angles des deux triangles sont deux à deux égaux et l’ordre des lettres est respecté</vt:lpstr>
      <vt:lpstr> Observez la figure ci-dessous, puis répondez par vrai ou faux.</vt:lpstr>
      <vt:lpstr>Les côtés et les angles des deux triangles sont deux à deux égaux, mais l’ordre des lettres n’est pas respecté. La réponse correcte est ∆𝑨𝑩𝑪≡ ∆𝑫E𝑭 </vt:lpstr>
      <vt:lpstr>Présentation PowerPoint</vt:lpstr>
      <vt:lpstr>Maintenant, je vais identifier les angles, les sommets et les côtés homologues (correspondants) de deux triangles congrus.</vt:lpstr>
      <vt:lpstr>Présentation PowerPoint</vt:lpstr>
      <vt:lpstr>Observez la figure ci-dessous, puis complétez: </vt:lpstr>
      <vt:lpstr>Les deux angles ∠𝐸 et ∠𝐴 ont la même mesure.</vt:lpstr>
      <vt:lpstr>Observez la figure ci-dessous, puis complétez: </vt:lpstr>
      <vt:lpstr> Les deux angles ∠G et ∠B ont la même mesure.</vt:lpstr>
      <vt:lpstr>Observez la figure ci-dessous, puis complétez: </vt:lpstr>
      <vt:lpstr> Les deux angles ∠F et ∠C ont la même mesure.</vt:lpstr>
      <vt:lpstr>Observez la figure ci-dessous, puis complétez: </vt:lpstr>
      <vt:lpstr> Les deux côtés EF et AC ont la même longueur.</vt:lpstr>
      <vt:lpstr>Observez la figure ci-dessous, puis  répondez par vrai ou faux:</vt:lpstr>
      <vt:lpstr>𝐕𝐨𝐢𝐜𝐢 𝐥𝐚  𝐫é𝐩𝐨𝐧𝐬𝐞 correcte: ∆EFG ≡∆ACB.Il faut respecter l’ordre des lettres.</vt:lpstr>
      <vt:lpstr> Observez la figure ci-dessous, puis répondez par vrai ou faux.</vt:lpstr>
      <vt:lpstr>Les côtés et les angles des deux triangles sont deux à deux égaux et l’ordre des lettres est respecté.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à reconnaître les côtés et les angles homologues de deux triangles congrus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163</cp:revision>
  <dcterms:created xsi:type="dcterms:W3CDTF">2025-11-03T10:55:47Z</dcterms:created>
  <dcterms:modified xsi:type="dcterms:W3CDTF">2026-02-04T08:18:20Z</dcterms:modified>
</cp:coreProperties>
</file>