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9"/>
  </p:notesMasterIdLst>
  <p:handoutMasterIdLst>
    <p:handoutMasterId r:id="rId50"/>
  </p:handoutMasterIdLst>
  <p:sldIdLst>
    <p:sldId id="2147483553" r:id="rId4"/>
    <p:sldId id="2147483485" r:id="rId5"/>
    <p:sldId id="2147483583" r:id="rId6"/>
    <p:sldId id="2147483552" r:id="rId7"/>
    <p:sldId id="2147483397" r:id="rId8"/>
    <p:sldId id="2147483604" r:id="rId9"/>
    <p:sldId id="2134806507" r:id="rId10"/>
    <p:sldId id="2134806552" r:id="rId11"/>
    <p:sldId id="2134806567" r:id="rId12"/>
    <p:sldId id="2134806564" r:id="rId13"/>
    <p:sldId id="2147483566" r:id="rId14"/>
    <p:sldId id="2147483568" r:id="rId15"/>
    <p:sldId id="2147483567" r:id="rId16"/>
    <p:sldId id="2147483556" r:id="rId17"/>
    <p:sldId id="2134806558" r:id="rId18"/>
    <p:sldId id="2134806568" r:id="rId19"/>
    <p:sldId id="2134805874" r:id="rId20"/>
    <p:sldId id="2134805878" r:id="rId21"/>
    <p:sldId id="2147483554" r:id="rId22"/>
    <p:sldId id="2134806573" r:id="rId23"/>
    <p:sldId id="2147483557" r:id="rId24"/>
    <p:sldId id="2147483569" r:id="rId25"/>
    <p:sldId id="2147483558" r:id="rId26"/>
    <p:sldId id="2147483584" r:id="rId27"/>
    <p:sldId id="2147483585" r:id="rId28"/>
    <p:sldId id="2134806108" r:id="rId29"/>
    <p:sldId id="2147483559" r:id="rId30"/>
    <p:sldId id="2147483571" r:id="rId31"/>
    <p:sldId id="2147483573" r:id="rId32"/>
    <p:sldId id="2147483572" r:id="rId33"/>
    <p:sldId id="2147483575" r:id="rId34"/>
    <p:sldId id="2147483576" r:id="rId35"/>
    <p:sldId id="2147483577" r:id="rId36"/>
    <p:sldId id="2134806577" r:id="rId37"/>
    <p:sldId id="2134806551" r:id="rId38"/>
    <p:sldId id="2134806578" r:id="rId39"/>
    <p:sldId id="2147483579" r:id="rId40"/>
    <p:sldId id="2147483580" r:id="rId41"/>
    <p:sldId id="2134806579" r:id="rId42"/>
    <p:sldId id="2134806088" r:id="rId43"/>
    <p:sldId id="2134806580" r:id="rId44"/>
    <p:sldId id="2134806582" r:id="rId45"/>
    <p:sldId id="2134806536" r:id="rId46"/>
    <p:sldId id="2134806535" r:id="rId47"/>
    <p:sldId id="213480658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397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  <p14:sldId id="2147483568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4"/>
            <p14:sldId id="2147483585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4DE"/>
    <a:srgbClr val="AB20B6"/>
    <a:srgbClr val="FF6565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755B9-F264-E15C-E98F-C6E877CEE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A6E6D3-F651-9EB3-3A9F-603DD4AB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7564F69-10AC-C037-53E4-4F0B31466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B09B0F-4AB0-5197-9618-6C4DAC888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5518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D99D1-D56A-2208-9AEA-29378AF34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9DBF49-E7DA-BB9D-6804-BF9DA4D5D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35D4035-D6EA-994B-AAD2-A4E8F8D2A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65CCB0-CA78-0155-28F8-A2AC6885B6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2020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0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0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8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20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4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8.png"/><Relationship Id="rId7" Type="http://schemas.openxmlformats.org/officeDocument/2006/relationships/image" Target="../media/image7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32.png"/><Relationship Id="rId9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1.jpe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1.png"/><Relationship Id="rId10" Type="http://schemas.openxmlformats.org/officeDocument/2006/relationships/image" Target="../media/image87.png"/><Relationship Id="rId4" Type="http://schemas.openxmlformats.org/officeDocument/2006/relationships/image" Target="../media/image14.png"/><Relationship Id="rId9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1.jpe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82.png"/><Relationship Id="rId10" Type="http://schemas.openxmlformats.org/officeDocument/2006/relationships/image" Target="../media/image95.png"/><Relationship Id="rId4" Type="http://schemas.openxmlformats.org/officeDocument/2006/relationships/image" Target="../media/image14.png"/><Relationship Id="rId9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</a:t>
            </a: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Fonctions affines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9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/>
                <p:nvPr/>
              </p:nvSpPr>
              <p:spPr>
                <a:xfrm>
                  <a:off x="1937552" y="5365053"/>
                  <a:ext cx="4286785" cy="576000"/>
                </a:xfrm>
                <a:prstGeom prst="rect">
                  <a:avLst/>
                </a:prstGeom>
                <a:solidFill>
                  <a:srgbClr val="54AFE9"/>
                </a:solidFill>
                <a:ln w="38103" cap="flat">
                  <a:noFill/>
                  <a:prstDash val="solid"/>
                </a:ln>
              </p:spPr>
              <p:txBody>
                <a:bodyPr vert="horz" wrap="square" lIns="91427" tIns="45695" rIns="91427" bIns="45695" anchor="ctr" anchorCtr="0" compatLnSpc="1">
                  <a:noAutofit/>
                </a:bodyPr>
                <a:lstStyle/>
                <a:p>
                  <a:pPr marL="0" marR="0" lvl="0" indent="0" algn="l" defTabSz="342900" rtl="0" eaLnBrk="1" fontAlgn="auto" latinLnBrk="0" hangingPunct="1">
                    <a:lnSpc>
                      <a:spcPct val="9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r>
                    <a:rPr kumimoji="0" lang="fr-F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</a:rPr>
                    <a:t>Déterminer la relation </a:t>
                  </a:r>
                  <a14:m>
                    <m:oMath xmlns:m="http://schemas.openxmlformats.org/officeDocument/2006/math"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kumimoji="0" lang="fr-FR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&lt; 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kumimoji="0" lang="fr-FR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</a:rPr>
                    <a:t>à partir de la pente et l’ordonnée à l’origine</a:t>
                  </a:r>
                </a:p>
              </p:txBody>
            </p:sp>
          </mc:Choice>
          <mc:Fallback xmlns="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7552" y="5365053"/>
                  <a:ext cx="4286785" cy="576000"/>
                </a:xfrm>
                <a:prstGeom prst="rect">
                  <a:avLst/>
                </a:prstGeom>
                <a:blipFill>
                  <a:blip r:embed="rId3"/>
                  <a:stretch>
                    <a:fillRect l="-1257" t="-16842" b="-24211"/>
                  </a:stretch>
                </a:blipFill>
                <a:ln w="38103" cap="flat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B9342D8-7952-2728-273D-B23BEC7E2AFB}"/>
                  </a:ext>
                </a:extLst>
              </p:cNvPr>
              <p:cNvSpPr txBox="1"/>
              <p:nvPr/>
            </p:nvSpPr>
            <p:spPr>
              <a:xfrm>
                <a:off x="593387" y="3130444"/>
                <a:ext cx="5679129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L’ordonnée du point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est le nombre ……</a:t>
                </a:r>
              </a:p>
              <a:p>
                <a:pPr marL="0" marR="0" lvl="0" indent="0" defTabSz="3429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B9342D8-7952-2728-273D-B23BEC7E2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87" y="3130444"/>
                <a:ext cx="5679129" cy="1107996"/>
              </a:xfrm>
              <a:prstGeom prst="rect">
                <a:avLst/>
              </a:prstGeom>
              <a:blipFill>
                <a:blip r:embed="rId4"/>
                <a:stretch>
                  <a:fillRect t="-38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D0519F0-AA47-D78C-3398-9B4B1FD76484}"/>
              </a:ext>
            </a:extLst>
          </p:cNvPr>
          <p:cNvSpPr/>
          <p:nvPr/>
        </p:nvSpPr>
        <p:spPr>
          <a:xfrm>
            <a:off x="975279" y="2233023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</a:pPr>
            <a:r>
              <a:rPr lang="fr-MA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5A931C-C32B-AEBB-C976-D864C8DDB31E}"/>
              </a:ext>
            </a:extLst>
          </p:cNvPr>
          <p:cNvSpPr/>
          <p:nvPr/>
        </p:nvSpPr>
        <p:spPr>
          <a:xfrm>
            <a:off x="508000" y="2157481"/>
            <a:ext cx="5912255" cy="2233497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CBC47B-7EFE-85B8-C8CF-4E39214B1D67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83EFC1B-29D7-0529-A59A-AAF210410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C7E99718-F165-FBBD-D6A4-84D921D7C544}"/>
                    </a:ext>
                  </a:extLst>
                </p:cNvPr>
                <p:cNvSpPr txBox="1"/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4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rPr>
                    <a:t>.</a:t>
                  </a:r>
                  <a:r>
                    <a:rPr kumimoji="0" lang="fr-F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7C0A480-2444-CFC1-1B0D-698E067B16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33654" t="-15517" b="-353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Rappelez vous, l’ordonnée se repère sur l’axe vertical (o𝒚):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A3D5D79-8A39-7C78-4296-06A838955266}"/>
                  </a:ext>
                </a:extLst>
              </p:cNvPr>
              <p:cNvSpPr txBox="1"/>
              <p:nvPr/>
            </p:nvSpPr>
            <p:spPr>
              <a:xfrm>
                <a:off x="1071577" y="2917687"/>
                <a:ext cx="52370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L’ordonnée du point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est le nombre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A3D5D79-8A39-7C78-4296-06A838955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577" y="2917687"/>
                <a:ext cx="5237017" cy="461665"/>
              </a:xfrm>
              <a:prstGeom prst="rect">
                <a:avLst/>
              </a:prstGeom>
              <a:blipFill>
                <a:blip r:embed="rId3"/>
                <a:stretch>
                  <a:fillRect l="-1863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4A5E3A4-D0F5-723D-1785-2E242A6203AC}"/>
              </a:ext>
            </a:extLst>
          </p:cNvPr>
          <p:cNvSpPr/>
          <p:nvPr/>
        </p:nvSpPr>
        <p:spPr>
          <a:xfrm>
            <a:off x="875463" y="2157481"/>
            <a:ext cx="5629246" cy="2233497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F05461F-99F5-7DB6-9B18-A07D594308FF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98B87EF-8FC0-2C55-B979-09B7BF639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18FC5375-B0CE-A0F0-0B0F-BD6222BB4A60}"/>
                    </a:ext>
                  </a:extLst>
                </p:cNvPr>
                <p:cNvSpPr txBox="1"/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4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rPr>
                    <a:t>.</a:t>
                  </a:r>
                  <a:r>
                    <a:rPr kumimoji="0" lang="fr-FR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0" lang="fr-FR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</m:oMath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endParaRPr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7C0A480-2444-CFC1-1B0D-698E067B16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5694" y="2209801"/>
                  <a:ext cx="630821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33654" t="-15517" b="-353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Complétez: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6A2BF9-9416-DAD1-8310-8C75C63FF03F}"/>
              </a:ext>
            </a:extLst>
          </p:cNvPr>
          <p:cNvSpPr/>
          <p:nvPr/>
        </p:nvSpPr>
        <p:spPr>
          <a:xfrm>
            <a:off x="975279" y="2233023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defRPr/>
            </a:pPr>
            <a:r>
              <a:rPr lang="fr-MA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FCAB4F-E653-F0B0-5D22-2A3291CF6DB6}"/>
              </a:ext>
            </a:extLst>
          </p:cNvPr>
          <p:cNvSpPr/>
          <p:nvPr/>
        </p:nvSpPr>
        <p:spPr>
          <a:xfrm>
            <a:off x="508000" y="2193489"/>
            <a:ext cx="6342324" cy="2952443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CEF145C-0C79-DFEF-1402-9DBE0495CA51}"/>
                  </a:ext>
                </a:extLst>
              </p:cNvPr>
              <p:cNvSpPr txBox="1"/>
              <p:nvPr/>
            </p:nvSpPr>
            <p:spPr>
              <a:xfrm>
                <a:off x="645213" y="3827030"/>
                <a:ext cx="60678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est le nombre: ……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CEF145C-0C79-DFEF-1402-9DBE0495C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13" y="3827030"/>
                <a:ext cx="6067898" cy="830997"/>
              </a:xfrm>
              <a:prstGeom prst="rect">
                <a:avLst/>
              </a:prstGeom>
              <a:blipFill>
                <a:blip r:embed="rId4"/>
                <a:stretch>
                  <a:fillRect t="-6061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4C45A3-6B18-2427-894C-FDDAA4A1EDBF}"/>
                  </a:ext>
                </a:extLst>
              </p:cNvPr>
              <p:cNvSpPr txBox="1"/>
              <p:nvPr/>
            </p:nvSpPr>
            <p:spPr>
              <a:xfrm>
                <a:off x="648030" y="2814976"/>
                <a:ext cx="58052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L’abscisse du point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est le nombre: 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84C45A3-6B18-2427-894C-FDDAA4A1E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30" y="2814976"/>
                <a:ext cx="5805251" cy="830997"/>
              </a:xfrm>
              <a:prstGeom prst="rect">
                <a:avLst/>
              </a:prstGeom>
              <a:blipFill>
                <a:blip r:embed="rId5"/>
                <a:stretch>
                  <a:fillRect t="-5970" r="-218" b="-149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B405EBDF-04B5-ACEE-723D-E74840F4C7DD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2031AE4-AA60-DDE4-551D-2316FF6EC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4CD8CD19-9E53-B559-9636-9464C3937B24}"/>
                    </a:ext>
                  </a:extLst>
                </p:cNvPr>
                <p:cNvSpPr txBox="1"/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:r>
                    <a:rPr lang="fr-FR" sz="4000" dirty="0">
                      <a:solidFill>
                        <a:srgbClr val="FF0000"/>
                      </a:solidFill>
                      <a:latin typeface="Aptos" panose="02110004020202020204"/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  <a:latin typeface="Aptos" panose="02110004020202020204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AAE9F8-D660-2D64-1B89-3CD5436259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blipFill>
                  <a:blip r:embed="rId7"/>
                  <a:stretch>
                    <a:fillRect l="-33654" t="-15517" b="-3620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Rappelez vous, L’ordonnée d’un point se repère sur l’axe vertical (o𝒚) et son abscisse sur l’axe horizontal (o𝒙).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6746414-8347-EF9E-DBE9-7DB8199AEDB2}"/>
              </a:ext>
            </a:extLst>
          </p:cNvPr>
          <p:cNvSpPr/>
          <p:nvPr/>
        </p:nvSpPr>
        <p:spPr>
          <a:xfrm>
            <a:off x="437745" y="2157481"/>
            <a:ext cx="6066964" cy="2823081"/>
          </a:xfrm>
          <a:prstGeom prst="rect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14F1308-1DC6-5DED-8939-059F629B513B}"/>
                  </a:ext>
                </a:extLst>
              </p:cNvPr>
              <p:cNvSpPr txBox="1"/>
              <p:nvPr/>
            </p:nvSpPr>
            <p:spPr>
              <a:xfrm>
                <a:off x="552540" y="3569021"/>
                <a:ext cx="583737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du point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est le nombre:</a:t>
                </a:r>
              </a:p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814F1308-1DC6-5DED-8939-059F629B51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40" y="3569021"/>
                <a:ext cx="5837374" cy="830997"/>
              </a:xfrm>
              <a:prstGeom prst="rect">
                <a:avLst/>
              </a:prstGeom>
              <a:blipFill>
                <a:blip r:embed="rId3"/>
                <a:stretch>
                  <a:fillRect l="-1518" t="-59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B609C7-5C18-BAF1-AB12-B920A4F18859}"/>
                  </a:ext>
                </a:extLst>
              </p:cNvPr>
              <p:cNvSpPr txBox="1"/>
              <p:nvPr/>
            </p:nvSpPr>
            <p:spPr>
              <a:xfrm>
                <a:off x="508000" y="2538619"/>
                <a:ext cx="583737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L’abscisse du point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est le nombre:</a:t>
                </a:r>
              </a:p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B609C7-5C18-BAF1-AB12-B920A4F18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538619"/>
                <a:ext cx="5837373" cy="830997"/>
              </a:xfrm>
              <a:prstGeom prst="rect">
                <a:avLst/>
              </a:prstGeom>
              <a:blipFill>
                <a:blip r:embed="rId4"/>
                <a:stretch>
                  <a:fillRect l="-1518" t="-59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21932653-AD67-B04E-9A44-1C187F91F7F7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0F3D84B-E445-42D2-E660-ABC4DE2CB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2FD73AA9-CA5F-4C0B-A233-AC171F3FA5A9}"/>
                    </a:ext>
                  </a:extLst>
                </p:cNvPr>
                <p:cNvSpPr txBox="1"/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400"/>
                  <a:r>
                    <a:rPr lang="fr-FR" sz="4000" dirty="0">
                      <a:solidFill>
                        <a:srgbClr val="FF0000"/>
                      </a:solidFill>
                      <a:latin typeface="Aptos" panose="02110004020202020204"/>
                    </a:rPr>
                    <a:t>.</a:t>
                  </a:r>
                  <a:r>
                    <a:rPr lang="fr-FR" sz="2400" dirty="0">
                      <a:solidFill>
                        <a:srgbClr val="FF0000"/>
                      </a:solidFill>
                      <a:latin typeface="Aptos" panose="02110004020202020204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a14:m>
                  <a:endParaRPr lang="fr-FR" sz="2400" dirty="0">
                    <a:solidFill>
                      <a:srgbClr val="FF0000"/>
                    </a:solidFill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B2AAE9F8-D660-2D64-1B89-3CD5436259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5806" y="1657404"/>
                  <a:ext cx="630821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33654" t="-15517" b="-3620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Répondez à partir des données du graphe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4174C8C-7D56-57CC-12FC-5FFECDD2D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04" y="1284666"/>
            <a:ext cx="11408129" cy="47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L’ordonnée à l’origine est l’ordonnée du point où le graphe  coupe l’axe vertical.</a:t>
            </a:r>
            <a:br>
              <a:rPr lang="fr-FR" sz="1600" b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pente = (variation de 𝒚) ÷ (variation de 𝒙).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58BEEE-DDFD-D5EE-CB5D-2B1BDD755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04" y="1284666"/>
            <a:ext cx="11408129" cy="4709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F82702B-2FFD-8256-4129-91A0637374B0}"/>
                  </a:ext>
                </a:extLst>
              </p:cNvPr>
              <p:cNvSpPr txBox="1"/>
              <p:nvPr/>
            </p:nvSpPr>
            <p:spPr>
              <a:xfrm>
                <a:off x="1968336" y="3537912"/>
                <a:ext cx="424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F82702B-2FFD-8256-4129-91A063737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336" y="3537912"/>
                <a:ext cx="4245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9E10E5-D496-7C91-86F4-EB91E979F73D}"/>
                  </a:ext>
                </a:extLst>
              </p:cNvPr>
              <p:cNvSpPr txBox="1"/>
              <p:nvPr/>
            </p:nvSpPr>
            <p:spPr>
              <a:xfrm>
                <a:off x="1750622" y="4907435"/>
                <a:ext cx="1284514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  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29E10E5-D496-7C91-86F4-EB91E979F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622" y="4907435"/>
                <a:ext cx="1284514" cy="634789"/>
              </a:xfrm>
              <a:prstGeom prst="rect">
                <a:avLst/>
              </a:prstGeom>
              <a:blipFill>
                <a:blip r:embed="rId5"/>
                <a:stretch>
                  <a:fillRect t="-1961" b="-137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90E8806-DE32-6BE9-770B-43223A4D9B2F}"/>
                  </a:ext>
                </a:extLst>
              </p:cNvPr>
              <p:cNvSpPr txBox="1"/>
              <p:nvPr/>
            </p:nvSpPr>
            <p:spPr>
              <a:xfrm>
                <a:off x="3035136" y="4949252"/>
                <a:ext cx="637369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24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fr-FR" sz="2400" b="1" dirty="0">
                  <a:solidFill>
                    <a:srgbClr val="FF0000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90E8806-DE32-6BE9-770B-43223A4D9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136" y="4949252"/>
                <a:ext cx="637369" cy="624082"/>
              </a:xfrm>
              <a:prstGeom prst="rect">
                <a:avLst/>
              </a:prstGeom>
              <a:blipFill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E7FA2CB-ED0E-AA08-CF44-3005571F0CDF}"/>
                  </a:ext>
                </a:extLst>
              </p:cNvPr>
              <p:cNvSpPr txBox="1"/>
              <p:nvPr/>
            </p:nvSpPr>
            <p:spPr>
              <a:xfrm>
                <a:off x="418289" y="1266327"/>
                <a:ext cx="102918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b="1" dirty="0">
                    <a:solidFill>
                      <a:prstClr val="black"/>
                    </a:solidFill>
                    <a:latin typeface="+mj-lt"/>
                  </a:rPr>
                  <a:t>L’équation de la droite ci-dessous  est :  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+mj-lt"/>
                  </a:rPr>
                  <a:t>𝑥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400" b="1" dirty="0">
                  <a:solidFill>
                    <a:prstClr val="black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E7FA2CB-ED0E-AA08-CF44-3005571F0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9" y="1266327"/>
                <a:ext cx="10291864" cy="461665"/>
              </a:xfrm>
              <a:prstGeom prst="rect">
                <a:avLst/>
              </a:prstGeom>
              <a:blipFill>
                <a:blip r:embed="rId3"/>
                <a:stretch>
                  <a:fillRect l="-986" t="-8108" b="-270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DA457FFB-02DF-99E0-2055-12C35BBEE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037" y="1928986"/>
            <a:ext cx="5528026" cy="44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Déterminer la relation 𝑦 = 𝑎𝑥 + 𝑏 (𝑎 &lt; 0) à partir de la pente et l’ordonnée à l’origine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de: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A5DF42D-7986-B162-DDD6-97EA191BE494}"/>
                  </a:ext>
                </a:extLst>
              </p:cNvPr>
              <p:cNvSpPr txBox="1"/>
              <p:nvPr/>
            </p:nvSpPr>
            <p:spPr>
              <a:xfrm>
                <a:off x="573933" y="955696"/>
                <a:ext cx="1042805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Déterminer la relation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2400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à partir d’un graphe</a:t>
                </a:r>
              </a:p>
              <a:p>
                <a:pPr algn="ctr" defTabSz="914400"/>
                <a:r>
                  <a:rPr lang="fr-FR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comme celui-ci:</a:t>
                </a: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A5DF42D-7986-B162-DDD6-97EA191BE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933" y="955696"/>
                <a:ext cx="10428050" cy="830997"/>
              </a:xfrm>
              <a:prstGeom prst="rect">
                <a:avLst/>
              </a:prstGeom>
              <a:blipFill>
                <a:blip r:embed="rId3"/>
                <a:stretch>
                  <a:fillRect t="-6061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2D76570E-C7E6-DEA6-420D-208EB0D3B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328" y="1928986"/>
            <a:ext cx="7263735" cy="44283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C06F976-6262-A89A-20F4-782FE9273B55}"/>
                  </a:ext>
                </a:extLst>
              </p:cNvPr>
              <p:cNvSpPr txBox="1"/>
              <p:nvPr/>
            </p:nvSpPr>
            <p:spPr>
              <a:xfrm>
                <a:off x="8906174" y="3542369"/>
                <a:ext cx="2722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4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 …</m:t>
                      </m:r>
                      <m:r>
                        <a:rPr lang="fr-FR" sz="24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fr-FR" sz="2400" b="1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C06F976-6262-A89A-20F4-782FE9273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174" y="3542369"/>
                <a:ext cx="2722229" cy="461665"/>
              </a:xfrm>
              <a:prstGeom prst="rect">
                <a:avLst/>
              </a:prstGeom>
              <a:blipFill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veux déterminer la relation 𝒚 = 𝒂𝒙 + 𝒃 à partir de la pente et l’ordonnée à l’origine du graphe suivant: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7513AC-6E31-8F7F-2412-9EC73BBB5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761" y="1191604"/>
            <a:ext cx="6664192" cy="534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détermine l’ordonnée à l’origine 𝒃 . Pour ce là: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C63CAE-9497-D2AB-B7BE-5885AE2D8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23" y="2851927"/>
            <a:ext cx="6938612" cy="6401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613D8A-4742-63E6-6386-1FC5FAA06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795" y="1519874"/>
            <a:ext cx="4117367" cy="330424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658D433-3BAE-8ADF-1172-DDFE545E8C0C}"/>
              </a:ext>
            </a:extLst>
          </p:cNvPr>
          <p:cNvCxnSpPr>
            <a:cxnSpLocks/>
          </p:cNvCxnSpPr>
          <p:nvPr/>
        </p:nvCxnSpPr>
        <p:spPr>
          <a:xfrm>
            <a:off x="8316993" y="1357411"/>
            <a:ext cx="1388533" cy="1402192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e 16"/>
          <p:cNvSpPr/>
          <p:nvPr/>
        </p:nvSpPr>
        <p:spPr>
          <a:xfrm>
            <a:off x="9319098" y="3383882"/>
            <a:ext cx="360578" cy="38072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Ellipse 15"/>
          <p:cNvSpPr/>
          <p:nvPr/>
        </p:nvSpPr>
        <p:spPr>
          <a:xfrm>
            <a:off x="9494413" y="3494559"/>
            <a:ext cx="185263" cy="198584"/>
          </a:xfrm>
          <a:prstGeom prst="ellipse">
            <a:avLst/>
          </a:prstGeom>
          <a:solidFill>
            <a:srgbClr val="FF0000"/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9494414" y="3504730"/>
            <a:ext cx="185263" cy="1602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calcule ensuite la pente 𝒂 du graphe: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calcule la pente.</a:t>
            </a:r>
          </a:p>
        </p:txBody>
      </p:sp>
      <p:pic>
        <p:nvPicPr>
          <p:cNvPr id="3" name="Espace réservé du contenu 6">
            <a:extLst>
              <a:ext uri="{FF2B5EF4-FFF2-40B4-BE49-F238E27FC236}">
                <a16:creationId xmlns:a16="http://schemas.microsoft.com/office/drawing/2014/main" id="{CBFF35AC-6E2A-434D-DFFE-204E1C336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692" y="1546323"/>
            <a:ext cx="4244708" cy="34064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9B1232-2249-2282-3083-3DAD4C60B4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957" y="2837949"/>
            <a:ext cx="3272477" cy="6477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1004A3C-BE96-6C8B-3165-41A187061291}"/>
                  </a:ext>
                </a:extLst>
              </p:cNvPr>
              <p:cNvSpPr txBox="1"/>
              <p:nvPr/>
            </p:nvSpPr>
            <p:spPr>
              <a:xfrm>
                <a:off x="3658562" y="2986512"/>
                <a:ext cx="80569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1004A3C-BE96-6C8B-3165-41A187061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562" y="2986512"/>
                <a:ext cx="80569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4339676-C91C-9628-C147-A8703BAFDDCF}"/>
              </a:ext>
            </a:extLst>
          </p:cNvPr>
          <p:cNvCxnSpPr>
            <a:cxnSpLocks/>
          </p:cNvCxnSpPr>
          <p:nvPr/>
        </p:nvCxnSpPr>
        <p:spPr>
          <a:xfrm>
            <a:off x="4497384" y="3184112"/>
            <a:ext cx="942984" cy="484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F717833-31DB-F2E6-EBAB-BCD77DBF21BE}"/>
                  </a:ext>
                </a:extLst>
              </p:cNvPr>
              <p:cNvSpPr txBox="1"/>
              <p:nvPr/>
            </p:nvSpPr>
            <p:spPr>
              <a:xfrm>
                <a:off x="5700386" y="2736246"/>
                <a:ext cx="805694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F717833-31DB-F2E6-EBAB-BCD77DBF2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386" y="2736246"/>
                <a:ext cx="805694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57D8C69-3B61-EFDD-72FD-27B6AFC31DD1}"/>
                  </a:ext>
                </a:extLst>
              </p:cNvPr>
              <p:cNvSpPr txBox="1"/>
              <p:nvPr/>
            </p:nvSpPr>
            <p:spPr>
              <a:xfrm>
                <a:off x="6626530" y="2931009"/>
                <a:ext cx="8944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57D8C69-3B61-EFDD-72FD-27B6AFC31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530" y="2931009"/>
                <a:ext cx="894412" cy="461665"/>
              </a:xfrm>
              <a:prstGeom prst="rect">
                <a:avLst/>
              </a:prstGeom>
              <a:blipFill>
                <a:blip r:embed="rId8"/>
                <a:stretch>
                  <a:fillRect r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/>
          <p:cNvSpPr txBox="1"/>
          <p:nvPr/>
        </p:nvSpPr>
        <p:spPr>
          <a:xfrm>
            <a:off x="4481197" y="2722447"/>
            <a:ext cx="471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-1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844638" y="2592753"/>
            <a:ext cx="33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dirty="0"/>
              <a:t>-</a:t>
            </a:r>
            <a:endParaRPr lang="fr-FR" sz="3600" dirty="0"/>
          </a:p>
        </p:txBody>
      </p:sp>
      <p:sp>
        <p:nvSpPr>
          <p:cNvPr id="27" name="ZoneTexte 26"/>
          <p:cNvSpPr txBox="1"/>
          <p:nvPr/>
        </p:nvSpPr>
        <p:spPr>
          <a:xfrm>
            <a:off x="5151902" y="2706276"/>
            <a:ext cx="251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rgbClr val="FF0000"/>
                </a:solidFill>
              </a:rPr>
              <a:t>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4497384" y="3289217"/>
            <a:ext cx="347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  <a:latin typeface="Cambria Math" panose="02040503050406030204" pitchFamily="18" charset="0"/>
              </a:rPr>
              <a:t>1</a:t>
            </a:r>
            <a:endParaRPr lang="fr-FR" sz="2400" dirty="0"/>
          </a:p>
        </p:txBody>
      </p:sp>
      <p:sp>
        <p:nvSpPr>
          <p:cNvPr id="29" name="ZoneTexte 28"/>
          <p:cNvSpPr txBox="1"/>
          <p:nvPr/>
        </p:nvSpPr>
        <p:spPr>
          <a:xfrm>
            <a:off x="4746691" y="3271425"/>
            <a:ext cx="399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mbria Math" panose="02040503050406030204" pitchFamily="18" charset="0"/>
              </a:rPr>
              <a:t>−</a:t>
            </a:r>
            <a:endParaRPr lang="fr-FR" sz="2400" dirty="0"/>
          </a:p>
        </p:txBody>
      </p:sp>
      <p:sp>
        <p:nvSpPr>
          <p:cNvPr id="30" name="ZoneTexte 29"/>
          <p:cNvSpPr txBox="1"/>
          <p:nvPr/>
        </p:nvSpPr>
        <p:spPr>
          <a:xfrm>
            <a:off x="5227972" y="3309893"/>
            <a:ext cx="388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>
                <a:solidFill>
                  <a:schemeClr val="accent3"/>
                </a:solidFill>
              </a:rPr>
              <a:t>0</a:t>
            </a:r>
            <a:endParaRPr lang="fr-FR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E8283-5288-0924-F6D0-9DF8AFCD7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994936F-B84F-5C3B-E980-2DE8350A54F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J’écris l’équation du graphe en remplaçant 𝒂 par sa valeur et 𝒃 par sa valeur: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82DCF8-4755-F23E-A131-18D4D27E270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265C6F8-C4FD-EAFE-A54C-63523AE23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8FA7972-CDB4-154C-53C0-DB086B5AD68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rappelle que 𝑎=−2 et 𝑏=1.</a:t>
            </a:r>
          </a:p>
        </p:txBody>
      </p:sp>
      <p:pic>
        <p:nvPicPr>
          <p:cNvPr id="15" name="Espace réservé du contenu 6">
            <a:extLst>
              <a:ext uri="{FF2B5EF4-FFF2-40B4-BE49-F238E27FC236}">
                <a16:creationId xmlns:a16="http://schemas.microsoft.com/office/drawing/2014/main" id="{61BA9CCA-E838-C79B-7465-658945A70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454" y="1504760"/>
            <a:ext cx="4244708" cy="340643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F81D17B-C0B5-D493-1475-FFBBDD80F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46" y="2882193"/>
            <a:ext cx="5669772" cy="65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19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30A9D-9D37-7D54-A626-3D0ED8C7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F61A2EF-4178-F270-B318-76145E8E9BC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étapes que je respecte pour déterminer la relation 𝒚=𝒂𝒙+𝒃 à partir de la pente et l’ordonnée à l’origine: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97DE58-9691-0AFF-6312-372D141AEAF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A630959-AED9-927D-BBC8-A8CB02B9C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7138F3D-325D-942D-97C3-9CA0EFCFF3F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rappelle ces trois étapes.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15" name="Espace réservé du contenu 6">
            <a:extLst>
              <a:ext uri="{FF2B5EF4-FFF2-40B4-BE49-F238E27FC236}">
                <a16:creationId xmlns:a16="http://schemas.microsoft.com/office/drawing/2014/main" id="{09F1C170-A556-525B-5875-0520D0418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454" y="1463196"/>
            <a:ext cx="4244708" cy="340643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C971DB0-2FE5-EC2F-B5BE-17E368F85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71" y="1485937"/>
            <a:ext cx="6582726" cy="7681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3C86487-BE96-A823-3284-D1C16AFC8E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71" y="2803412"/>
            <a:ext cx="5633193" cy="70415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270A924-2B0A-804D-7DF7-36C81D264D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271" y="4229495"/>
            <a:ext cx="5355801" cy="6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0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B66BC2A2-606F-7FDB-F320-76658DE04BF7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23328CF-0159-2587-DF10-DD23363B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9126CA58-A543-8FF6-6B83-078F2740F67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36082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B307CB33-FAC8-9721-8BA0-288BA9D9DDBC}"/>
              </a:ext>
            </a:extLst>
          </p:cNvPr>
          <p:cNvSpPr txBox="1"/>
          <p:nvPr/>
        </p:nvSpPr>
        <p:spPr>
          <a:xfrm>
            <a:off x="1099457" y="2471057"/>
            <a:ext cx="6129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L’ordonnée à l’origine est le nombre :………..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𝐕𝐨𝐢𝐜𝐢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𝐥𝐚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𝐩𝐨𝐧𝐬𝐞</m:t>
                      </m:r>
                      <m:r>
                        <a:rPr lang="fr-FR" sz="1600" b="1" i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3C1558A-03FD-4A86-8EE9-5B21D92368BE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3007C32-8594-6929-F02C-930BC92E2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79C376FD-080D-77D2-2AAD-207AF414ED4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61B022E-C8AD-6C35-991D-DE02475C552C}"/>
                  </a:ext>
                </a:extLst>
              </p:cNvPr>
              <p:cNvSpPr txBox="1"/>
              <p:nvPr/>
            </p:nvSpPr>
            <p:spPr>
              <a:xfrm>
                <a:off x="380754" y="2559003"/>
                <a:ext cx="61290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L’ordonnée à l’origine est le nombre: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61B022E-C8AD-6C35-991D-DE02475C5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754" y="2559003"/>
                <a:ext cx="6129093" cy="461665"/>
              </a:xfrm>
              <a:prstGeom prst="rect">
                <a:avLst/>
              </a:prstGeom>
              <a:blipFill>
                <a:blip r:embed="rId5"/>
                <a:stretch>
                  <a:fillRect l="-149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1252FF5-2F6C-D5A9-FD76-B557BA68BB3C}"/>
              </a:ext>
            </a:extLst>
          </p:cNvPr>
          <p:cNvCxnSpPr>
            <a:cxnSpLocks/>
          </p:cNvCxnSpPr>
          <p:nvPr/>
        </p:nvCxnSpPr>
        <p:spPr>
          <a:xfrm>
            <a:off x="8258014" y="1819209"/>
            <a:ext cx="750904" cy="739794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AFA5A067-A214-45A8-333A-C28196F70A18}"/>
              </a:ext>
            </a:extLst>
          </p:cNvPr>
          <p:cNvSpPr/>
          <p:nvPr/>
        </p:nvSpPr>
        <p:spPr>
          <a:xfrm>
            <a:off x="2507312" y="996462"/>
            <a:ext cx="5750702" cy="87539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36AFC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MA" sz="2400" dirty="0">
                <a:solidFill>
                  <a:schemeClr val="accent3"/>
                </a:solidFill>
              </a:rPr>
              <a:t>L’ordonnée du point </a:t>
            </a:r>
            <a:r>
              <a:rPr lang="fr-FR" sz="2400" kern="0" dirty="0">
                <a:solidFill>
                  <a:srgbClr val="00B0F0"/>
                </a:solidFill>
              </a:rPr>
              <a:t>où le graphe coupe l’axe des ordonnées</a:t>
            </a:r>
            <a:r>
              <a:rPr lang="fr-MA" sz="2400" dirty="0"/>
              <a:t>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10531F1-C304-AC0D-9512-0836E142598C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DB4B910E-40E5-715E-3D14-65D532BE1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E3A5C494-6C56-59F5-832A-EFBA52705F1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C48A7C41-D8C1-8645-172C-5F1C0EA2D402}"/>
              </a:ext>
            </a:extLst>
          </p:cNvPr>
          <p:cNvSpPr txBox="1"/>
          <p:nvPr/>
        </p:nvSpPr>
        <p:spPr>
          <a:xfrm>
            <a:off x="949340" y="1576979"/>
            <a:ext cx="5146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 pente du graphe </a:t>
            </a:r>
            <a:r>
              <a:rPr lang="fr-FR" sz="2800" kern="0" dirty="0">
                <a:solidFill>
                  <a:prstClr val="black"/>
                </a:solidFill>
              </a:rPr>
              <a:t>ci-après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996319-126F-35F1-A0C8-235FA6AB45E9}"/>
                  </a:ext>
                </a:extLst>
              </p:cNvPr>
              <p:cNvSpPr txBox="1"/>
              <p:nvPr/>
            </p:nvSpPr>
            <p:spPr>
              <a:xfrm>
                <a:off x="1374435" y="2703689"/>
                <a:ext cx="4642338" cy="771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fr-FR" sz="2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…..  − ……</m:t>
                          </m:r>
                        </m:num>
                        <m:den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……</m:t>
                          </m:r>
                          <m:r>
                            <a:rPr kumimoji="0" lang="fr-FR" sz="28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……</m:t>
                          </m:r>
                        </m:den>
                      </m:f>
                      <m:r>
                        <a:rPr kumimoji="0" lang="fr-FR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996319-126F-35F1-A0C8-235FA6AB4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435" y="2703689"/>
                <a:ext cx="4642338" cy="7713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06FAEF6-DAAF-A4EC-8D1A-91B2D6097F3A}"/>
              </a:ext>
            </a:extLst>
          </p:cNvPr>
          <p:cNvCxnSpPr>
            <a:cxnSpLocks/>
          </p:cNvCxnSpPr>
          <p:nvPr/>
        </p:nvCxnSpPr>
        <p:spPr>
          <a:xfrm>
            <a:off x="10267477" y="2703689"/>
            <a:ext cx="0" cy="49671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5F78D8A-E9BF-7BFD-9919-D8B6B44A612E}"/>
              </a:ext>
            </a:extLst>
          </p:cNvPr>
          <p:cNvCxnSpPr>
            <a:cxnSpLocks/>
          </p:cNvCxnSpPr>
          <p:nvPr/>
        </p:nvCxnSpPr>
        <p:spPr>
          <a:xfrm>
            <a:off x="9218024" y="2703689"/>
            <a:ext cx="1039062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3CFDEB0-8FD0-BB49-F0E6-57BF88C0CE03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E8D2B2A-3A0D-582C-E64E-87AF685CC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103223E0-8478-273D-8DF6-13B9F09BA1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F1725ED1-F051-EFA2-D9A7-B6ACCCA4155B}"/>
              </a:ext>
            </a:extLst>
          </p:cNvPr>
          <p:cNvSpPr txBox="1"/>
          <p:nvPr/>
        </p:nvSpPr>
        <p:spPr>
          <a:xfrm>
            <a:off x="1099457" y="1605167"/>
            <a:ext cx="4996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La pente du graphe ci-après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53B1061-920E-5B05-8B51-50D7F0F8E8E9}"/>
                  </a:ext>
                </a:extLst>
              </p:cNvPr>
              <p:cNvSpPr txBox="1"/>
              <p:nvPr/>
            </p:nvSpPr>
            <p:spPr>
              <a:xfrm>
                <a:off x="1518668" y="2690493"/>
                <a:ext cx="4058674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fr-FR" sz="2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F9ED5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fr-FR" sz="2800" b="1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F9ED5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F9ED5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kumimoji="0" lang="fr-FR" sz="2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fr-FR" sz="2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fr-FR" sz="2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F9ED5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53B1061-920E-5B05-8B51-50D7F0F8E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668" y="2690493"/>
                <a:ext cx="4058674" cy="901785"/>
              </a:xfrm>
              <a:prstGeom prst="rect">
                <a:avLst/>
              </a:prstGeom>
              <a:blipFill>
                <a:blip r:embed="rId5"/>
                <a:stretch>
                  <a:fillRect t="-2778" b="-69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94FFC1A-6E0A-D662-BA8C-DA2A8651C150}"/>
              </a:ext>
            </a:extLst>
          </p:cNvPr>
          <p:cNvCxnSpPr>
            <a:cxnSpLocks/>
          </p:cNvCxnSpPr>
          <p:nvPr/>
        </p:nvCxnSpPr>
        <p:spPr>
          <a:xfrm>
            <a:off x="10267477" y="2703689"/>
            <a:ext cx="0" cy="49671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FAC5F54-4B56-4DD4-E80C-C2051025BAE4}"/>
              </a:ext>
            </a:extLst>
          </p:cNvPr>
          <p:cNvCxnSpPr>
            <a:cxnSpLocks/>
          </p:cNvCxnSpPr>
          <p:nvPr/>
        </p:nvCxnSpPr>
        <p:spPr>
          <a:xfrm>
            <a:off x="9218024" y="2703689"/>
            <a:ext cx="1039062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Tracer le graphe de la fonction 𝒚 = 𝒂𝒙 + 𝒃 (𝒂 &gt; 𝟎) à partir de sa pente et l’ordonnée à l’origine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48074" y="4320961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Déterminer la relation 𝒚 = 𝒂𝒙 + 𝒃 (𝒂 &gt; 𝟎) à partir de la pente et l’ordonnée à l'origine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Tracer le graphe de la fonction 𝒚 = 𝒂𝒙 + 𝒃 (𝒂 &lt; 𝟎) à partir de la pente et l’ordonnée à l’origine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Tracer le graphe de la fonction 𝒚 = 𝒂𝒙 + 𝒃 à partir du graphe de la fonction </a:t>
              </a: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𝒚 = 𝒂𝒙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521054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Déterminer la relation 𝒚 = 𝒂𝒙 + 𝒃 (𝒂 &lt; 𝟎) à partir de la pente et l’ordonnée à l'origine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0983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2236838-5036-BD64-C650-DB6A1316C405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2F3198C9-0D2D-4C09-000B-5D8455DE7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E44019A8-A27E-1063-F821-5D852E5C60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23BA35-329E-130B-D9F2-7C6B89B44362}"/>
                  </a:ext>
                </a:extLst>
              </p:cNvPr>
              <p:cNvSpPr txBox="1"/>
              <p:nvPr/>
            </p:nvSpPr>
            <p:spPr>
              <a:xfrm>
                <a:off x="326501" y="1431867"/>
                <a:ext cx="64205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à l’origine est le nombre: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823BA35-329E-130B-D9F2-7C6B89B44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01" y="1431867"/>
                <a:ext cx="6420523" cy="523220"/>
              </a:xfrm>
              <a:prstGeom prst="rect">
                <a:avLst/>
              </a:prstGeom>
              <a:blipFill>
                <a:blip r:embed="rId4"/>
                <a:stretch>
                  <a:fillRect l="-1994" t="-12791" b="-31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8D930F13-C282-A79D-8C92-F2DDAE798EB1}"/>
              </a:ext>
            </a:extLst>
          </p:cNvPr>
          <p:cNvSpPr txBox="1"/>
          <p:nvPr/>
        </p:nvSpPr>
        <p:spPr>
          <a:xfrm>
            <a:off x="321762" y="2617177"/>
            <a:ext cx="4179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pente du graphe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0EF5901-D591-73FF-7231-AEA8F73F4915}"/>
                  </a:ext>
                </a:extLst>
              </p:cNvPr>
              <p:cNvSpPr txBox="1"/>
              <p:nvPr/>
            </p:nvSpPr>
            <p:spPr>
              <a:xfrm>
                <a:off x="4842303" y="2396354"/>
                <a:ext cx="173899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0EF5901-D591-73FF-7231-AEA8F73F4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303" y="2396354"/>
                <a:ext cx="1738996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BE401F-33E3-D8A8-035B-56CC0F61F339}"/>
                  </a:ext>
                </a:extLst>
              </p:cNvPr>
              <p:cNvSpPr txBox="1"/>
              <p:nvPr/>
            </p:nvSpPr>
            <p:spPr>
              <a:xfrm>
                <a:off x="321762" y="3873640"/>
                <a:ext cx="65955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L’équation du graphe est: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=…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3BE401F-33E3-D8A8-035B-56CC0F61F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62" y="3873640"/>
                <a:ext cx="6595583" cy="523220"/>
              </a:xfrm>
              <a:prstGeom prst="rect">
                <a:avLst/>
              </a:prstGeom>
              <a:blipFill>
                <a:blip r:embed="rId6"/>
                <a:stretch>
                  <a:fillRect l="-1923" t="-9302" b="-302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1C38BAF-FF9E-09E8-F77B-71AB66731A47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3AFCC57-CB1C-7372-57DF-9BDD504CB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E56EAE08-731D-EA02-F990-B450F1B8CC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4B2A03-0C41-DEFE-AC67-569384FF5E4B}"/>
                  </a:ext>
                </a:extLst>
              </p:cNvPr>
              <p:cNvSpPr txBox="1"/>
              <p:nvPr/>
            </p:nvSpPr>
            <p:spPr>
              <a:xfrm>
                <a:off x="517022" y="1437922"/>
                <a:ext cx="62756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à l’origine est le nombre</a:t>
                </a:r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4B2A03-0C41-DEFE-AC67-569384FF5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22" y="1437922"/>
                <a:ext cx="6275663" cy="523220"/>
              </a:xfrm>
              <a:prstGeom prst="rect">
                <a:avLst/>
              </a:prstGeom>
              <a:blipFill>
                <a:blip r:embed="rId5"/>
                <a:stretch>
                  <a:fillRect l="-1414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A3EE64EE-85DB-BD26-6BB7-E0F9DC061375}"/>
              </a:ext>
            </a:extLst>
          </p:cNvPr>
          <p:cNvSpPr txBox="1"/>
          <p:nvPr/>
        </p:nvSpPr>
        <p:spPr>
          <a:xfrm>
            <a:off x="648030" y="2615453"/>
            <a:ext cx="343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pente du graphe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17F6782-8098-20DD-8C6C-7C456182DD0D}"/>
                  </a:ext>
                </a:extLst>
              </p:cNvPr>
              <p:cNvSpPr txBox="1"/>
              <p:nvPr/>
            </p:nvSpPr>
            <p:spPr>
              <a:xfrm>
                <a:off x="4490585" y="2309482"/>
                <a:ext cx="1706227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17F6782-8098-20DD-8C6C-7C456182D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585" y="2309482"/>
                <a:ext cx="1706227" cy="898964"/>
              </a:xfrm>
              <a:prstGeom prst="rect">
                <a:avLst/>
              </a:prstGeom>
              <a:blipFill>
                <a:blip r:embed="rId6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2D5835-57A3-81D0-7376-000725AFB71E}"/>
                  </a:ext>
                </a:extLst>
              </p:cNvPr>
              <p:cNvSpPr txBox="1"/>
              <p:nvPr/>
            </p:nvSpPr>
            <p:spPr>
              <a:xfrm>
                <a:off x="458626" y="3789820"/>
                <a:ext cx="65317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L’équation du graphe est</a:t>
                </a:r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        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02D5835-57A3-81D0-7376-000725AFB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26" y="3789820"/>
                <a:ext cx="6531792" cy="523220"/>
              </a:xfrm>
              <a:prstGeom prst="rect">
                <a:avLst/>
              </a:prstGeom>
              <a:blipFill>
                <a:blip r:embed="rId7"/>
                <a:stretch>
                  <a:fillRect l="-1553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E2129C4-87F2-9E05-96C7-B0BF13320F90}"/>
                  </a:ext>
                </a:extLst>
              </p:cNvPr>
              <p:cNvSpPr txBox="1"/>
              <p:nvPr/>
            </p:nvSpPr>
            <p:spPr>
              <a:xfrm>
                <a:off x="4723991" y="3649554"/>
                <a:ext cx="619708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E2129C4-87F2-9E05-96C7-B0BF13320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991" y="3649554"/>
                <a:ext cx="619708" cy="783804"/>
              </a:xfrm>
              <a:prstGeom prst="rect">
                <a:avLst/>
              </a:prstGeom>
              <a:blipFill>
                <a:blip r:embed="rId8"/>
                <a:stretch>
                  <a:fillRect r="-4082" b="-80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0912381-7227-6530-305A-A9DD2E9D1D6D}"/>
                  </a:ext>
                </a:extLst>
              </p:cNvPr>
              <p:cNvSpPr txBox="1"/>
              <p:nvPr/>
            </p:nvSpPr>
            <p:spPr>
              <a:xfrm>
                <a:off x="6051550" y="3789820"/>
                <a:ext cx="477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0912381-7227-6530-305A-A9DD2E9D1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550" y="3789820"/>
                <a:ext cx="47790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276C3C2-B0F8-F2E0-5D93-8C65E7BC04E3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8C454A5-61A7-EBAB-BCEE-D68A3A7CF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3B416C21-754C-AAED-8DCA-A91C75CB37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4D7B8D2-0D35-7DC4-9200-35E0BDE31BAF}"/>
                  </a:ext>
                </a:extLst>
              </p:cNvPr>
              <p:cNvSpPr txBox="1"/>
              <p:nvPr/>
            </p:nvSpPr>
            <p:spPr>
              <a:xfrm>
                <a:off x="450637" y="1478804"/>
                <a:ext cx="61333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à l’origine est le nombre: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…...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4D7B8D2-0D35-7DC4-9200-35E0BDE31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37" y="1478804"/>
                <a:ext cx="6133357" cy="461665"/>
              </a:xfrm>
              <a:prstGeom prst="rect">
                <a:avLst/>
              </a:prstGeom>
              <a:blipFill>
                <a:blip r:embed="rId4"/>
                <a:stretch>
                  <a:fillRect l="-1590" t="-9333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27CD6399-81D3-B8D5-D221-F1FEBCF2FBA2}"/>
              </a:ext>
            </a:extLst>
          </p:cNvPr>
          <p:cNvSpPr txBox="1"/>
          <p:nvPr/>
        </p:nvSpPr>
        <p:spPr>
          <a:xfrm>
            <a:off x="1368082" y="2442079"/>
            <a:ext cx="4060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pente du graphe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DF866A5-677E-8D28-A978-AD25A52BCA78}"/>
                  </a:ext>
                </a:extLst>
              </p:cNvPr>
              <p:cNvSpPr txBox="1"/>
              <p:nvPr/>
            </p:nvSpPr>
            <p:spPr>
              <a:xfrm>
                <a:off x="2072521" y="3493111"/>
                <a:ext cx="233044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0−…</m:t>
                          </m:r>
                        </m:num>
                        <m:den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2−…</m:t>
                          </m:r>
                        </m:den>
                      </m:f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DF866A5-677E-8D28-A978-AD25A52BC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521" y="3493111"/>
                <a:ext cx="2330445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2F53DBC-FCE9-62CB-EEF1-A062EA9B5474}"/>
                  </a:ext>
                </a:extLst>
              </p:cNvPr>
              <p:cNvSpPr txBox="1"/>
              <p:nvPr/>
            </p:nvSpPr>
            <p:spPr>
              <a:xfrm>
                <a:off x="450637" y="5037011"/>
                <a:ext cx="80603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L’équation du graphe est: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=…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+…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2F53DBC-FCE9-62CB-EEF1-A062EA9B5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37" y="5037011"/>
                <a:ext cx="8060317" cy="461665"/>
              </a:xfrm>
              <a:prstGeom prst="rect">
                <a:avLst/>
              </a:prstGeom>
              <a:blipFill>
                <a:blip r:embed="rId6"/>
                <a:stretch>
                  <a:fillRect l="-1258" t="-10811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AED8489-B84C-AA64-5AF1-A110DAE05BAC}"/>
              </a:ext>
            </a:extLst>
          </p:cNvPr>
          <p:cNvCxnSpPr>
            <a:cxnSpLocks/>
          </p:cNvCxnSpPr>
          <p:nvPr/>
        </p:nvCxnSpPr>
        <p:spPr>
          <a:xfrm>
            <a:off x="10267477" y="2703689"/>
            <a:ext cx="0" cy="49671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FF57E06-9B72-635B-4D68-DA82D9F46635}"/>
              </a:ext>
            </a:extLst>
          </p:cNvPr>
          <p:cNvCxnSpPr>
            <a:cxnSpLocks/>
          </p:cNvCxnSpPr>
          <p:nvPr/>
        </p:nvCxnSpPr>
        <p:spPr>
          <a:xfrm>
            <a:off x="9218024" y="2703689"/>
            <a:ext cx="1039062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  <m: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5736" y="869959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CC95FD1-18C4-5C60-855F-62B26322872E}"/>
              </a:ext>
            </a:extLst>
          </p:cNvPr>
          <p:cNvGrpSpPr/>
          <p:nvPr/>
        </p:nvGrpSpPr>
        <p:grpSpPr>
          <a:xfrm>
            <a:off x="7087666" y="1624746"/>
            <a:ext cx="4456304" cy="3033281"/>
            <a:chOff x="7087666" y="1624746"/>
            <a:chExt cx="4456304" cy="30332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D326E75-89D2-609F-37B5-BA74C30C4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87666" y="1624746"/>
              <a:ext cx="4456304" cy="3033281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E1016D84-2D30-B106-D7E9-A1AD5AD386C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25691" y="2161309"/>
              <a:ext cx="3357283" cy="1724891"/>
            </a:xfrm>
            <a:prstGeom prst="line">
              <a:avLst/>
            </a:prstGeom>
            <a:noFill/>
            <a:ln w="25400" cap="flat" cmpd="sng" algn="ctr">
              <a:solidFill>
                <a:srgbClr val="1D9A78"/>
              </a:solidFill>
              <a:prstDash val="solid"/>
              <a:miter lim="800000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3E253C-286F-BAF1-7F69-6785E8F7AEA4}"/>
                  </a:ext>
                </a:extLst>
              </p:cNvPr>
              <p:cNvSpPr txBox="1"/>
              <p:nvPr/>
            </p:nvSpPr>
            <p:spPr>
              <a:xfrm>
                <a:off x="307520" y="1464573"/>
                <a:ext cx="67191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L’ordonnée à l’origine est le nombre: </a:t>
                </a:r>
                <a14:m>
                  <m:oMath xmlns:m="http://schemas.openxmlformats.org/officeDocument/2006/math">
                    <m:r>
                      <a:rPr lang="fr-FR" sz="2800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93E253C-286F-BAF1-7F69-6785E8F7A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20" y="1464573"/>
                <a:ext cx="6719149" cy="523220"/>
              </a:xfrm>
              <a:prstGeom prst="rect">
                <a:avLst/>
              </a:prstGeom>
              <a:blipFill>
                <a:blip r:embed="rId5"/>
                <a:stretch>
                  <a:fillRect l="-1813" t="-11628" b="-313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A65BD108-6E07-9D2C-0775-245F08A847E9}"/>
              </a:ext>
            </a:extLst>
          </p:cNvPr>
          <p:cNvSpPr txBox="1"/>
          <p:nvPr/>
        </p:nvSpPr>
        <p:spPr>
          <a:xfrm>
            <a:off x="774700" y="2461766"/>
            <a:ext cx="5820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fr-F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pente du graphe ci-après est: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6C3136-9656-BA7E-A284-C19FCCE80C23}"/>
                  </a:ext>
                </a:extLst>
              </p:cNvPr>
              <p:cNvSpPr txBox="1"/>
              <p:nvPr/>
            </p:nvSpPr>
            <p:spPr>
              <a:xfrm>
                <a:off x="1953891" y="3400980"/>
                <a:ext cx="266839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E6C3136-9656-BA7E-A284-C19FCCE80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891" y="3400980"/>
                <a:ext cx="2668395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D006385-E9D5-13B9-8E03-C41367679B88}"/>
                  </a:ext>
                </a:extLst>
              </p:cNvPr>
              <p:cNvSpPr txBox="1"/>
              <p:nvPr/>
            </p:nvSpPr>
            <p:spPr>
              <a:xfrm>
                <a:off x="690179" y="4791262"/>
                <a:ext cx="8172467" cy="700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L’équation du graphe est: </a:t>
                </a:r>
                <a14:m>
                  <m:oMath xmlns:m="http://schemas.openxmlformats.org/officeDocument/2006/math"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MA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D006385-E9D5-13B9-8E03-C41367679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79" y="4791262"/>
                <a:ext cx="8172467" cy="700705"/>
              </a:xfrm>
              <a:prstGeom prst="rect">
                <a:avLst/>
              </a:prstGeom>
              <a:blipFill>
                <a:blip r:embed="rId7"/>
                <a:stretch>
                  <a:fillRect l="-1553" b="-89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6F5B0A3-3457-6B25-ED9D-B9FF523B0B52}"/>
              </a:ext>
            </a:extLst>
          </p:cNvPr>
          <p:cNvCxnSpPr>
            <a:cxnSpLocks/>
          </p:cNvCxnSpPr>
          <p:nvPr/>
        </p:nvCxnSpPr>
        <p:spPr>
          <a:xfrm>
            <a:off x="7810284" y="1050161"/>
            <a:ext cx="1214500" cy="1474436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4DAAB4A-6EEA-4DE2-703E-707F6819002C}"/>
              </a:ext>
            </a:extLst>
          </p:cNvPr>
          <p:cNvCxnSpPr>
            <a:cxnSpLocks/>
          </p:cNvCxnSpPr>
          <p:nvPr/>
        </p:nvCxnSpPr>
        <p:spPr>
          <a:xfrm flipH="1">
            <a:off x="10438501" y="1765285"/>
            <a:ext cx="482344" cy="686968"/>
          </a:xfrm>
          <a:prstGeom prst="straightConnector1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0D41876-6833-09F6-2D04-322741F93931}"/>
              </a:ext>
            </a:extLst>
          </p:cNvPr>
          <p:cNvCxnSpPr>
            <a:cxnSpLocks/>
          </p:cNvCxnSpPr>
          <p:nvPr/>
        </p:nvCxnSpPr>
        <p:spPr>
          <a:xfrm>
            <a:off x="10267477" y="2703689"/>
            <a:ext cx="0" cy="49671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240F61C-F2B2-EDB7-5863-E3DD59E86275}"/>
              </a:ext>
            </a:extLst>
          </p:cNvPr>
          <p:cNvCxnSpPr>
            <a:cxnSpLocks/>
          </p:cNvCxnSpPr>
          <p:nvPr/>
        </p:nvCxnSpPr>
        <p:spPr>
          <a:xfrm>
            <a:off x="9218024" y="2703689"/>
            <a:ext cx="1039062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544951-5B17-D120-F736-6944B1C9C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11" y="1171898"/>
            <a:ext cx="11348306" cy="386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D221904-1A44-C584-2A74-15773A973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11" y="1171898"/>
            <a:ext cx="11348306" cy="38674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A865CC-2EEA-B85E-39EF-2D1F908436C5}"/>
                  </a:ext>
                </a:extLst>
              </p:cNvPr>
              <p:cNvSpPr txBox="1"/>
              <p:nvPr/>
            </p:nvSpPr>
            <p:spPr>
              <a:xfrm>
                <a:off x="5097549" y="2705530"/>
                <a:ext cx="690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A865CC-2EEA-B85E-39EF-2D1F90843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549" y="2705530"/>
                <a:ext cx="69088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E5D5639-3437-AAAC-FC40-BEB205A06D74}"/>
                  </a:ext>
                </a:extLst>
              </p:cNvPr>
              <p:cNvSpPr txBox="1"/>
              <p:nvPr/>
            </p:nvSpPr>
            <p:spPr>
              <a:xfrm>
                <a:off x="4856019" y="3329280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E5D5639-3437-AAAC-FC40-BEB205A06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019" y="3329280"/>
                <a:ext cx="52647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F93EBB5-0D99-1F26-88D0-BF972264F2E3}"/>
                  </a:ext>
                </a:extLst>
              </p:cNvPr>
              <p:cNvSpPr txBox="1"/>
              <p:nvPr/>
            </p:nvSpPr>
            <p:spPr>
              <a:xfrm>
                <a:off x="5522111" y="3329280"/>
                <a:ext cx="690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(−1)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F93EBB5-0D99-1F26-88D0-BF972264F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111" y="3329280"/>
                <a:ext cx="690880" cy="400110"/>
              </a:xfrm>
              <a:prstGeom prst="rect">
                <a:avLst/>
              </a:prstGeom>
              <a:blipFill>
                <a:blip r:embed="rId8"/>
                <a:stretch>
                  <a:fillRect l="-4425" r="-9735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EC984C3-0297-AFC6-226A-94949D9BADCA}"/>
                  </a:ext>
                </a:extLst>
              </p:cNvPr>
              <p:cNvSpPr txBox="1"/>
              <p:nvPr/>
            </p:nvSpPr>
            <p:spPr>
              <a:xfrm>
                <a:off x="4876801" y="3650132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EC984C3-0297-AFC6-226A-94949D9BAD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1" y="3650132"/>
                <a:ext cx="526473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A33BF59-4FCC-0E1C-E26B-196E4EB82594}"/>
                  </a:ext>
                </a:extLst>
              </p:cNvPr>
              <p:cNvSpPr txBox="1"/>
              <p:nvPr/>
            </p:nvSpPr>
            <p:spPr>
              <a:xfrm>
                <a:off x="5593923" y="3691696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A33BF59-4FCC-0E1C-E26B-196E4EB82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923" y="3691696"/>
                <a:ext cx="526473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1D08BA9-3706-AFB6-15CF-5283CBC40ADD}"/>
                  </a:ext>
                </a:extLst>
              </p:cNvPr>
              <p:cNvSpPr txBox="1"/>
              <p:nvPr/>
            </p:nvSpPr>
            <p:spPr>
              <a:xfrm>
                <a:off x="6174264" y="3433189"/>
                <a:ext cx="690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1D08BA9-3706-AFB6-15CF-5283CBC40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4264" y="3433189"/>
                <a:ext cx="690880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AC96215-4A87-2738-88BB-5964086D978A}"/>
                  </a:ext>
                </a:extLst>
              </p:cNvPr>
              <p:cNvSpPr txBox="1"/>
              <p:nvPr/>
            </p:nvSpPr>
            <p:spPr>
              <a:xfrm>
                <a:off x="5037052" y="4296039"/>
                <a:ext cx="127023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−2</m:t>
                      </m:r>
                      <m:r>
                        <a:rPr lang="fr-F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AC96215-4A87-2738-88BB-5964086D9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052" y="4296039"/>
                <a:ext cx="1270230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87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4330DD-E2DF-9FAE-EB46-12387E44E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89" y="1756647"/>
            <a:ext cx="10925055" cy="33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3D3BEC-4640-12E9-57E0-93461CFDF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089" y="1756647"/>
            <a:ext cx="10925055" cy="33229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9126CC-7656-C20F-870A-887B0002F266}"/>
                  </a:ext>
                </a:extLst>
              </p:cNvPr>
              <p:cNvSpPr txBox="1"/>
              <p:nvPr/>
            </p:nvSpPr>
            <p:spPr>
              <a:xfrm>
                <a:off x="4952075" y="2341845"/>
                <a:ext cx="690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99126CC-7656-C20F-870A-887B0002F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075" y="2341845"/>
                <a:ext cx="69088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A01DF0-D38D-8EBA-203F-D267DF23663E}"/>
                  </a:ext>
                </a:extLst>
              </p:cNvPr>
              <p:cNvSpPr txBox="1"/>
              <p:nvPr/>
            </p:nvSpPr>
            <p:spPr>
              <a:xfrm>
                <a:off x="4648242" y="3059864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A01DF0-D38D-8EBA-203F-D267DF236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42" y="3059864"/>
                <a:ext cx="52647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C19C91-B0BA-4DA9-E1C2-B180E5292904}"/>
                  </a:ext>
                </a:extLst>
              </p:cNvPr>
              <p:cNvSpPr txBox="1"/>
              <p:nvPr/>
            </p:nvSpPr>
            <p:spPr>
              <a:xfrm>
                <a:off x="5275070" y="3076773"/>
                <a:ext cx="6908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C19C91-B0BA-4DA9-E1C2-B180E5292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070" y="3076773"/>
                <a:ext cx="69088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CE5967F-DC7F-5F38-17F8-239806B93D08}"/>
                  </a:ext>
                </a:extLst>
              </p:cNvPr>
              <p:cNvSpPr txBox="1"/>
              <p:nvPr/>
            </p:nvSpPr>
            <p:spPr>
              <a:xfrm>
                <a:off x="4710545" y="3448974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CE5967F-DC7F-5F38-17F8-239806B93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5" y="3448974"/>
                <a:ext cx="526473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9C6B3B9-D680-B184-0257-2BED3842E6D0}"/>
                  </a:ext>
                </a:extLst>
              </p:cNvPr>
              <p:cNvSpPr txBox="1"/>
              <p:nvPr/>
            </p:nvSpPr>
            <p:spPr>
              <a:xfrm>
                <a:off x="5439477" y="3455788"/>
                <a:ext cx="5264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</m:oMath>
                  </m:oMathPara>
                </a14:m>
                <a:endParaRPr lang="fr-FR" sz="2000" dirty="0">
                  <a:solidFill>
                    <a:srgbClr val="007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9C6B3B9-D680-B184-0257-2BED3842E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477" y="3455788"/>
                <a:ext cx="526473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56496D1-6194-9CAE-ABD8-BE4B36FA65B9}"/>
                  </a:ext>
                </a:extLst>
              </p:cNvPr>
              <p:cNvSpPr txBox="1"/>
              <p:nvPr/>
            </p:nvSpPr>
            <p:spPr>
              <a:xfrm>
                <a:off x="6028790" y="3142241"/>
                <a:ext cx="690880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56496D1-6194-9CAE-ABD8-BE4B36FA6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790" y="3142241"/>
                <a:ext cx="690880" cy="69506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23C0DB7-E590-965D-641F-5F8927254D31}"/>
                  </a:ext>
                </a:extLst>
              </p:cNvPr>
              <p:cNvSpPr txBox="1"/>
              <p:nvPr/>
            </p:nvSpPr>
            <p:spPr>
              <a:xfrm>
                <a:off x="4738933" y="4062081"/>
                <a:ext cx="1401088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FR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23C0DB7-E590-965D-641F-5F8927254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933" y="4062081"/>
                <a:ext cx="1401088" cy="6685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8E02AAE-8E61-AA5F-4CE4-657ECAE95F4A}"/>
              </a:ext>
            </a:extLst>
          </p:cNvPr>
          <p:cNvCxnSpPr>
            <a:cxnSpLocks/>
          </p:cNvCxnSpPr>
          <p:nvPr/>
        </p:nvCxnSpPr>
        <p:spPr>
          <a:xfrm>
            <a:off x="9768713" y="2965595"/>
            <a:ext cx="0" cy="49671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dash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673755F-8B50-7001-6D02-5F1CDACA1B9C}"/>
              </a:ext>
            </a:extLst>
          </p:cNvPr>
          <p:cNvCxnSpPr>
            <a:cxnSpLocks/>
          </p:cNvCxnSpPr>
          <p:nvPr/>
        </p:nvCxnSpPr>
        <p:spPr>
          <a:xfrm>
            <a:off x="8729651" y="2965595"/>
            <a:ext cx="1039062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dash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8F21E1-688C-DCAB-2FDF-FCAC168F7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181" y="1730941"/>
            <a:ext cx="9678239" cy="373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comment déterminer la relation  𝒚=𝒂𝒙+𝒃  à partir de la pente et l’ordonnée à l’origine du graphe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Espace réservé du contenu 6">
            <a:extLst>
              <a:ext uri="{FF2B5EF4-FFF2-40B4-BE49-F238E27FC236}">
                <a16:creationId xmlns:a16="http://schemas.microsoft.com/office/drawing/2014/main" id="{2088E127-C75D-F45E-E2D9-C4C4606FC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454" y="1463196"/>
            <a:ext cx="4244708" cy="34064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FA43B17-21AB-29EB-D516-934FEC0E6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71" y="1485937"/>
            <a:ext cx="6582726" cy="7681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B536390-C2CA-D8F8-0B82-9E7F8920D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71" y="2803412"/>
            <a:ext cx="5633193" cy="7041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5F9608-7FC4-7A36-E7BC-BB6EC989D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71" y="4229495"/>
            <a:ext cx="5355801" cy="6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BFFBD8-D2BC-8429-1D05-9965B9F8A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186" y="1586819"/>
            <a:ext cx="9579627" cy="445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85</a:t>
            </a:r>
          </a:p>
        </p:txBody>
      </p:sp>
      <p:pic>
        <p:nvPicPr>
          <p:cNvPr id="4" name="Espace réservé du contenu 7">
            <a:extLst>
              <a:ext uri="{FF2B5EF4-FFF2-40B4-BE49-F238E27FC236}">
                <a16:creationId xmlns:a16="http://schemas.microsoft.com/office/drawing/2014/main" id="{6220AF61-4261-8403-F2D6-D1817C2A6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136" y="1773419"/>
            <a:ext cx="7742591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8645</TotalTime>
  <Words>1417</Words>
  <Application>Microsoft Office PowerPoint</Application>
  <PresentationFormat>Grand écran</PresentationFormat>
  <Paragraphs>243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45</vt:i4>
      </vt:variant>
    </vt:vector>
  </HeadingPairs>
  <TitlesOfParts>
    <vt:vector size="55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1153</cp:revision>
  <cp:lastPrinted>2024-10-05T19:15:58Z</cp:lastPrinted>
  <dcterms:created xsi:type="dcterms:W3CDTF">2024-05-28T10:13:44Z</dcterms:created>
  <dcterms:modified xsi:type="dcterms:W3CDTF">2025-12-15T06:37:30Z</dcterms:modified>
</cp:coreProperties>
</file>