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09" r:id="rId27"/>
    <p:sldId id="310" r:id="rId28"/>
    <p:sldId id="297" r:id="rId29"/>
    <p:sldId id="270" r:id="rId30"/>
    <p:sldId id="271" r:id="rId31"/>
    <p:sldId id="272" r:id="rId32"/>
    <p:sldId id="298" r:id="rId33"/>
    <p:sldId id="313" r:id="rId34"/>
    <p:sldId id="259" r:id="rId35"/>
    <p:sldId id="274" r:id="rId36"/>
    <p:sldId id="275" r:id="rId37"/>
    <p:sldId id="276" r:id="rId38"/>
    <p:sldId id="277" r:id="rId39"/>
    <p:sldId id="318" r:id="rId40"/>
    <p:sldId id="299" r:id="rId41"/>
    <p:sldId id="260" r:id="rId42"/>
    <p:sldId id="279" r:id="rId43"/>
    <p:sldId id="322" r:id="rId44"/>
    <p:sldId id="323" r:id="rId45"/>
    <p:sldId id="325" r:id="rId46"/>
    <p:sldId id="324" r:id="rId47"/>
    <p:sldId id="300" r:id="rId48"/>
    <p:sldId id="301" r:id="rId49"/>
    <p:sldId id="281" r:id="rId50"/>
    <p:sldId id="346" r:id="rId51"/>
    <p:sldId id="347" r:id="rId52"/>
    <p:sldId id="303" r:id="rId53"/>
    <p:sldId id="304" r:id="rId54"/>
    <p:sldId id="282" r:id="rId55"/>
    <p:sldId id="305" r:id="rId56"/>
    <p:sldId id="262" r:id="rId57"/>
    <p:sldId id="283" r:id="rId58"/>
    <p:sldId id="284" r:id="rId59"/>
    <p:sldId id="352" r:id="rId6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4"/>
            <p14:sldId id="275"/>
            <p14:sldId id="276"/>
            <p14:sldId id="277"/>
            <p14:sldId id="318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5"/>
            <p14:sldId id="324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6"/>
            <p14:sldId id="347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png"/><Relationship Id="rId4" Type="http://schemas.openxmlformats.org/officeDocument/2006/relationships/image" Target="../media/image7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8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Résolution de problèmes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3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Résoudre des problèmes en utilisant les propriétés des triangles isocèles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 71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214E37A-9EEC-51BF-7046-79D3F0439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5" y="1167193"/>
            <a:ext cx="10890294" cy="44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899019" y="3211905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triangle isocèle est un triangle qui a ………………………….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E0EA98E-BAE3-94AE-0730-6BED18AB1E8C}"/>
              </a:ext>
            </a:extLst>
          </p:cNvPr>
          <p:cNvSpPr txBox="1"/>
          <p:nvPr/>
        </p:nvSpPr>
        <p:spPr>
          <a:xfrm>
            <a:off x="2892021" y="3105834"/>
            <a:ext cx="6576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triangle isocèle est un triangle qui a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deux côtés égaux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4D4F97-B755-17DF-3F70-84F11E104BA6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3698C5-0948-0003-B10C-2309FE06411D}"/>
                  </a:ext>
                </a:extLst>
              </p:cNvPr>
              <p:cNvSpPr txBox="1"/>
              <p:nvPr/>
            </p:nvSpPr>
            <p:spPr>
              <a:xfrm>
                <a:off x="3183039" y="3211905"/>
                <a:ext cx="56553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e triangle ABC est isocèle en A alors </a:t>
                </a:r>
                <a14:m>
                  <m:oMath xmlns:m="http://schemas.openxmlformats.org/officeDocument/2006/math">
                    <m:r>
                      <a:rPr lang="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𝑨𝑩</m:t>
                    </m:r>
                    <m:r>
                      <a:rPr lang="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=…</m:t>
                    </m:r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3698C5-0948-0003-B10C-2309FE064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039" y="3211905"/>
                <a:ext cx="5655374" cy="369332"/>
              </a:xfrm>
              <a:prstGeom prst="rect">
                <a:avLst/>
              </a:prstGeom>
              <a:blipFill>
                <a:blip r:embed="rId2"/>
                <a:stretch>
                  <a:fillRect l="-897" t="-6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sommet est le point commun aux deux côtés égaux.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7C5C62-39CC-871D-7BC6-0847B04794C9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3BECF85-3D39-9EE3-B7E7-65C5DE342615}"/>
                  </a:ext>
                </a:extLst>
              </p:cNvPr>
              <p:cNvSpPr txBox="1"/>
              <p:nvPr/>
            </p:nvSpPr>
            <p:spPr>
              <a:xfrm>
                <a:off x="3183039" y="3211905"/>
                <a:ext cx="56553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e triangle ABC est isocèle en A alors </a:t>
                </a:r>
                <a14:m>
                  <m:oMath xmlns:m="http://schemas.openxmlformats.org/officeDocument/2006/math">
                    <m:r>
                      <a:rPr lang="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𝑨𝑩</m:t>
                    </m:r>
                    <m:r>
                      <a:rPr lang="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=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𝑨𝑪</m:t>
                    </m:r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3BECF85-3D39-9EE3-B7E7-65C5DE342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039" y="3211905"/>
                <a:ext cx="5655374" cy="369332"/>
              </a:xfrm>
              <a:prstGeom prst="rect">
                <a:avLst/>
              </a:prstGeom>
              <a:blipFill>
                <a:blip r:embed="rId3"/>
                <a:stretch>
                  <a:fillRect l="-897" t="-6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333428" y="1307939"/>
            <a:ext cx="7092719" cy="23728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Le triangle XYZ ci-après est isocèle en Z</a:t>
            </a: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457621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457781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4FBB73-18FA-BCD2-6A42-5EDBB879B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0" y="1943621"/>
            <a:ext cx="499110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le sommet d’un triangle isocèle est le point </a:t>
            </a:r>
            <a:r>
              <a:rPr lang="fr-FR" sz="1600" dirty="0">
                <a:solidFill>
                  <a:prstClr val="black"/>
                </a:solidFill>
              </a:rPr>
              <a:t>commun aux deux côtés égaux.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7447736" y="482347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5D470897-3B0A-5D6C-D497-5C327C433FBD}"/>
              </a:ext>
            </a:extLst>
          </p:cNvPr>
          <p:cNvSpPr txBox="1"/>
          <p:nvPr/>
        </p:nvSpPr>
        <p:spPr>
          <a:xfrm>
            <a:off x="2333428" y="1307939"/>
            <a:ext cx="7092719" cy="23728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Le triangle XYZ ci-après est isocèle en Z</a:t>
            </a: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39D7E0-D8E8-A30C-C5D2-E056BF4ED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0" y="1943621"/>
            <a:ext cx="499110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 est ce qu’un triangle isocèle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39B20CA8-9787-3E07-FF25-7E7CE2F38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63" y="1886071"/>
            <a:ext cx="11256225" cy="223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31B7E29-DD6A-36E0-30DC-156B179DD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91" y="959021"/>
            <a:ext cx="11256225" cy="223451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FE23221-89E9-3BDC-F762-65ADDA8022B2}"/>
              </a:ext>
            </a:extLst>
          </p:cNvPr>
          <p:cNvSpPr txBox="1"/>
          <p:nvPr/>
        </p:nvSpPr>
        <p:spPr>
          <a:xfrm>
            <a:off x="729205" y="3553428"/>
            <a:ext cx="6480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1) Un triangle isocèle est un triangle ayant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deux côtés égaux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C6F62FB-BAA2-C7EB-8057-7095C9C450BD}"/>
                  </a:ext>
                </a:extLst>
              </p:cNvPr>
              <p:cNvSpPr txBox="1"/>
              <p:nvPr/>
            </p:nvSpPr>
            <p:spPr>
              <a:xfrm>
                <a:off x="833377" y="4479403"/>
                <a:ext cx="4418261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triangle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isocèle en A 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Deux côtés égaux :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Deux angles égaux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𝐴𝐶𝐵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C6F62FB-BAA2-C7EB-8057-7095C9C45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77" y="4479403"/>
                <a:ext cx="4418261" cy="1015663"/>
              </a:xfrm>
              <a:prstGeom prst="rect">
                <a:avLst/>
              </a:prstGeom>
              <a:blipFill>
                <a:blip r:embed="rId4"/>
                <a:stretch>
                  <a:fillRect l="-1519" t="-3614" b="-108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résumé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C1B0A95-41EE-F574-0FE0-2F36E6CE44D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181" y="2014715"/>
            <a:ext cx="3880218" cy="38073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C3A0363-216F-0B83-86C8-2A17D0C0455D}"/>
                  </a:ext>
                </a:extLst>
              </p:cNvPr>
              <p:cNvSpPr txBox="1"/>
              <p:nvPr/>
            </p:nvSpPr>
            <p:spPr>
              <a:xfrm>
                <a:off x="778058" y="2413337"/>
                <a:ext cx="4418261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isocèle en A 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Deux côtés égaux :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Deux angles égaux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𝐴𝐶𝐵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C3A0363-216F-0B83-86C8-2A17D0C04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58" y="2413337"/>
                <a:ext cx="4418261" cy="1015663"/>
              </a:xfrm>
              <a:prstGeom prst="rect">
                <a:avLst/>
              </a:prstGeom>
              <a:blipFill>
                <a:blip r:embed="rId3"/>
                <a:stretch>
                  <a:fillRect l="-1243" t="-3593" b="-101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C47EC416-FC0C-D5FB-CFF5-A9B0B877C8F8}"/>
              </a:ext>
            </a:extLst>
          </p:cNvPr>
          <p:cNvGrpSpPr/>
          <p:nvPr/>
        </p:nvGrpSpPr>
        <p:grpSpPr>
          <a:xfrm>
            <a:off x="8125229" y="4122420"/>
            <a:ext cx="1218501" cy="410501"/>
            <a:chOff x="8125229" y="4122420"/>
            <a:chExt cx="1218501" cy="4105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495E957A-B6CB-5ED0-3D37-12B00073DE3F}"/>
                    </a:ext>
                  </a:extLst>
                </p:cNvPr>
                <p:cNvSpPr txBox="1"/>
                <p:nvPr/>
              </p:nvSpPr>
              <p:spPr>
                <a:xfrm>
                  <a:off x="8125229" y="4132811"/>
                  <a:ext cx="43688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𝐵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495E957A-B6CB-5ED0-3D37-12B00073DE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25229" y="4132811"/>
                  <a:ext cx="436880" cy="400110"/>
                </a:xfrm>
                <a:prstGeom prst="rect">
                  <a:avLst/>
                </a:prstGeom>
                <a:blipFill>
                  <a:blip r:embed="rId4"/>
                  <a:stretch>
                    <a:fillRect r="-1805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9A0B2F13-FDF3-66B3-0448-7AEF8F0985FA}"/>
                    </a:ext>
                  </a:extLst>
                </p:cNvPr>
                <p:cNvSpPr txBox="1"/>
                <p:nvPr/>
              </p:nvSpPr>
              <p:spPr>
                <a:xfrm>
                  <a:off x="8906850" y="4122420"/>
                  <a:ext cx="43688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9A0B2F13-FDF3-66B3-0448-7AEF8F0985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6850" y="4122420"/>
                  <a:ext cx="436880" cy="400110"/>
                </a:xfrm>
                <a:prstGeom prst="rect">
                  <a:avLst/>
                </a:prstGeom>
                <a:blipFill>
                  <a:blip r:embed="rId5"/>
                  <a:stretch>
                    <a:fillRect r="-1527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626883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56012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En utilisant les données de la figure ci-après, déterminer la mesure des deux angles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𝑨𝑪𝑩</m:t>
                    </m:r>
                  </m:oMath>
                </a14:m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5601267" cy="646331"/>
              </a:xfrm>
              <a:prstGeom prst="rect">
                <a:avLst/>
              </a:prstGeom>
              <a:blipFill>
                <a:blip r:embed="rId3"/>
                <a:stretch>
                  <a:fillRect l="-871"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160FBD34-3B21-C2B9-69F6-7B10306C3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320" y="1816100"/>
            <a:ext cx="3429000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Résoudre des problèmes en utilisant les propriétés des triangles isocèles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résoudre un problème comme le suivant 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4F3A654-7846-A532-52BD-B365EC656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19" y="3633888"/>
            <a:ext cx="5181600" cy="22987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60B45F-1F4F-D847-ACEA-29C544D01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36" y="1104417"/>
            <a:ext cx="7772400" cy="133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J’analyse et je comprends la figure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A65114-1BAB-773C-1124-1BC3238B2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81" y="1374655"/>
            <a:ext cx="5245100" cy="195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8103CEE-5F55-81AD-E265-095A08E01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19" y="3633888"/>
            <a:ext cx="51816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modélise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FB28402-6047-4C96-347F-D045C4A2E51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43" y="1096601"/>
            <a:ext cx="7741877" cy="1588725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491176-0558-221F-78AB-6792D209A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19" y="3633888"/>
            <a:ext cx="5181600" cy="22987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5CD8CF-19D7-2274-AFAB-F6CAF3D56FAD}"/>
              </a:ext>
            </a:extLst>
          </p:cNvPr>
          <p:cNvSpPr txBox="1"/>
          <p:nvPr/>
        </p:nvSpPr>
        <p:spPr>
          <a:xfrm>
            <a:off x="6331352" y="1099595"/>
            <a:ext cx="18403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réalise un plan de résolution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275A5F1-0AB5-2B20-687E-196523FAE07F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16" y="1235497"/>
            <a:ext cx="5418520" cy="1310933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2B76B7-41A8-B58C-1A70-5C3521020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19" y="3633888"/>
            <a:ext cx="51816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les propriétés du cours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1A27954-ACB8-7EAC-2BB9-EA17C26B7FE3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58" y="1212348"/>
            <a:ext cx="7842339" cy="1669748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666132-1361-65C7-83D1-E714A5FC5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19" y="3633888"/>
            <a:ext cx="51816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rédige la réponse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CFB6B87-F22E-F3D5-D645-3B4374472108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97" y="1378286"/>
            <a:ext cx="8422153" cy="4858431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17F95C-5A14-63F2-A5DE-EC8531E3A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952" y="1022921"/>
            <a:ext cx="3190651" cy="141546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AF349D-AB19-99CD-3CE3-11A63BB00C5A}"/>
              </a:ext>
            </a:extLst>
          </p:cNvPr>
          <p:cNvSpPr txBox="1"/>
          <p:nvPr/>
        </p:nvSpPr>
        <p:spPr>
          <a:xfrm>
            <a:off x="8079698" y="3282846"/>
            <a:ext cx="1289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la base </a:t>
            </a:r>
          </a:p>
        </p:txBody>
      </p:sp>
      <p:cxnSp>
        <p:nvCxnSpPr>
          <p:cNvPr id="7" name="Connecteur en arc 6">
            <a:extLst>
              <a:ext uri="{FF2B5EF4-FFF2-40B4-BE49-F238E27FC236}">
                <a16:creationId xmlns:a16="http://schemas.microsoft.com/office/drawing/2014/main" id="{BD4D3D9E-6F38-FB8A-DA4E-19C6D97C63F7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7718" y="3482901"/>
            <a:ext cx="4528368" cy="774304"/>
          </a:xfrm>
          <a:prstGeom prst="curvedConnector3">
            <a:avLst>
              <a:gd name="adj1" fmla="val 86082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vérifie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D1FF265-A814-F312-1390-DCDA52DE1525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08" y="1247072"/>
            <a:ext cx="4310107" cy="2191580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AE6CD23-97E1-B3BD-7848-DF3C95A086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19" y="3633888"/>
            <a:ext cx="51816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35C5780-6A37-0380-6DBF-C4EDC8511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160" y="1916494"/>
            <a:ext cx="5181600" cy="2298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E2625F6-9DB9-3DDD-1115-8B27E9B6DFE3}"/>
                  </a:ext>
                </a:extLst>
              </p:cNvPr>
              <p:cNvSpPr txBox="1"/>
              <p:nvPr/>
            </p:nvSpPr>
            <p:spPr>
              <a:xfrm>
                <a:off x="833377" y="2720051"/>
                <a:ext cx="463832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𝐼𝑂𝑆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……………….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𝑂𝐼𝑆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E2625F6-9DB9-3DDD-1115-8B27E9B6D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77" y="2720051"/>
                <a:ext cx="4638321" cy="707886"/>
              </a:xfrm>
              <a:prstGeom prst="rect">
                <a:avLst/>
              </a:prstGeom>
              <a:blipFill>
                <a:blip r:embed="rId4"/>
                <a:stretch>
                  <a:fillRect l="-1362" t="-5357" r="-272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Dans un triangle isocèle les angles de la base sont égaux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7614FB-9CEF-4651-9076-B1F26198D119}"/>
              </a:ext>
            </a:extLst>
          </p:cNvPr>
          <p:cNvSpPr/>
          <p:nvPr/>
        </p:nvSpPr>
        <p:spPr>
          <a:xfrm>
            <a:off x="642026" y="2331511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2CE37E2-E8EB-7751-39DE-EB53A5C49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160" y="2529952"/>
            <a:ext cx="5181600" cy="2298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D85C5F3-F5D9-094F-B16A-7935CD3608BE}"/>
                  </a:ext>
                </a:extLst>
              </p:cNvPr>
              <p:cNvSpPr txBox="1"/>
              <p:nvPr/>
            </p:nvSpPr>
            <p:spPr>
              <a:xfrm>
                <a:off x="833377" y="3333509"/>
                <a:ext cx="463832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𝐼𝑂𝑆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……………….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𝑂𝐼𝑆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𝐼𝑆𝑂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D85C5F3-F5D9-094F-B16A-7935CD360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77" y="3333509"/>
                <a:ext cx="4638321" cy="707886"/>
              </a:xfrm>
              <a:prstGeom prst="rect">
                <a:avLst/>
              </a:prstGeom>
              <a:blipFill>
                <a:blip r:embed="rId4"/>
                <a:stretch>
                  <a:fillRect l="-1362" t="-5263" r="-272" b="-140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E53BA824-8515-C5D9-383A-4F90FA0C3CE1}"/>
              </a:ext>
            </a:extLst>
          </p:cNvPr>
          <p:cNvSpPr txBox="1"/>
          <p:nvPr/>
        </p:nvSpPr>
        <p:spPr>
          <a:xfrm>
            <a:off x="4224889" y="3279192"/>
            <a:ext cx="1246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</a:t>
            </a: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0F59DDD-C057-8179-BE4A-73572747E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286" y="1916494"/>
            <a:ext cx="5181600" cy="2298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5496B8B-3507-7B45-19F5-D3B6FED69638}"/>
                  </a:ext>
                </a:extLst>
              </p:cNvPr>
              <p:cNvSpPr txBox="1"/>
              <p:nvPr/>
            </p:nvSpPr>
            <p:spPr>
              <a:xfrm>
                <a:off x="891251" y="2696901"/>
                <a:ext cx="4712316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𝐼𝑂𝐿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…………en O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𝐼𝑂𝐿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=…°</m:t>
                      </m:r>
                    </m:oMath>
                  </m:oMathPara>
                </a14:m>
                <a:endParaRPr lang="fr-FR" sz="2000" b="0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𝑂𝐿𝐼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=…°</m:t>
                      </m:r>
                    </m:oMath>
                  </m:oMathPara>
                </a14:m>
                <a:endParaRPr lang="fr-FR" sz="2000" b="0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𝑂𝐼𝐿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=…°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5496B8B-3507-7B45-19F5-D3B6FED69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251" y="2696901"/>
                <a:ext cx="4712316" cy="1631216"/>
              </a:xfrm>
              <a:prstGeom prst="rect">
                <a:avLst/>
              </a:prstGeom>
              <a:blipFill>
                <a:blip r:embed="rId4"/>
                <a:stretch>
                  <a:fillRect l="-1344" t="-2326" r="-2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62B697-79FA-5B99-9FB0-5E5AF9DE6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286" y="1916494"/>
            <a:ext cx="5181600" cy="2298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D18A899-FFD5-4C8A-9553-4B1A1A22B714}"/>
                  </a:ext>
                </a:extLst>
              </p:cNvPr>
              <p:cNvSpPr txBox="1"/>
              <p:nvPr/>
            </p:nvSpPr>
            <p:spPr>
              <a:xfrm>
                <a:off x="891251" y="2696901"/>
                <a:ext cx="5037598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𝐼𝑂𝐿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rectangle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 O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𝐼𝑂𝐿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=90°</m:t>
                      </m:r>
                    </m:oMath>
                  </m:oMathPara>
                </a14:m>
                <a:endParaRPr lang="fr-FR" sz="2000" b="0" dirty="0">
                  <a:solidFill>
                    <a:srgbClr val="FF0000"/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𝑂𝐿𝐼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=32°</m:t>
                      </m:r>
                    </m:oMath>
                  </m:oMathPara>
                </a14:m>
                <a:endParaRPr lang="fr-FR" sz="2000" b="0" dirty="0">
                  <a:solidFill>
                    <a:srgbClr val="FF0000"/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𝑂𝐼𝐿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=180−</m:t>
                    </m:r>
                    <m:d>
                      <m:d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32+90</m:t>
                        </m:r>
                      </m:e>
                    </m:d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=58°</m:t>
                    </m:r>
                  </m:oMath>
                </a14:m>
                <a:endParaRPr lang="fr-FR" sz="2000" b="0" dirty="0">
                  <a:solidFill>
                    <a:srgbClr val="FF0000"/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D18A899-FFD5-4C8A-9553-4B1A1A22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251" y="2696901"/>
                <a:ext cx="5037598" cy="1631216"/>
              </a:xfrm>
              <a:prstGeom prst="rect">
                <a:avLst/>
              </a:prstGeom>
              <a:blipFill>
                <a:blip r:embed="rId4"/>
                <a:stretch>
                  <a:fillRect l="-1256" t="-2326" r="-2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859B2E2-317B-3562-27E4-6F6A620091D6}"/>
              </a:ext>
            </a:extLst>
          </p:cNvPr>
          <p:cNvGrpSpPr/>
          <p:nvPr/>
        </p:nvGrpSpPr>
        <p:grpSpPr>
          <a:xfrm>
            <a:off x="5708853" y="2151494"/>
            <a:ext cx="5181600" cy="2298700"/>
            <a:chOff x="5708853" y="2151494"/>
            <a:chExt cx="5181600" cy="22987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46E0213-0838-7437-FC36-983397816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8853" y="2151494"/>
              <a:ext cx="5181600" cy="22987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3A53781-4147-DBD6-BF98-62734086C5E5}"/>
                </a:ext>
              </a:extLst>
            </p:cNvPr>
            <p:cNvSpPr txBox="1"/>
            <p:nvPr/>
          </p:nvSpPr>
          <p:spPr>
            <a:xfrm>
              <a:off x="6266100" y="2519407"/>
              <a:ext cx="6481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58°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F6E7562-866C-0360-A246-8D733E221C0A}"/>
                </a:ext>
              </a:extLst>
            </p:cNvPr>
            <p:cNvSpPr txBox="1"/>
            <p:nvPr/>
          </p:nvSpPr>
          <p:spPr>
            <a:xfrm>
              <a:off x="7188180" y="2755735"/>
              <a:ext cx="6481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58°</a:t>
              </a:r>
            </a:p>
          </p:txBody>
        </p:sp>
        <p:sp>
          <p:nvSpPr>
            <p:cNvPr id="10" name="Arc plein 9">
              <a:extLst>
                <a:ext uri="{FF2B5EF4-FFF2-40B4-BE49-F238E27FC236}">
                  <a16:creationId xmlns:a16="http://schemas.microsoft.com/office/drawing/2014/main" id="{183DE649-DBB9-6926-EBA4-38A2DECC0D48}"/>
                </a:ext>
              </a:extLst>
            </p:cNvPr>
            <p:cNvSpPr/>
            <p:nvPr/>
          </p:nvSpPr>
          <p:spPr>
            <a:xfrm rot="8734524">
              <a:off x="6271093" y="2585064"/>
              <a:ext cx="493721" cy="341339"/>
            </a:xfrm>
            <a:prstGeom prst="blockArc">
              <a:avLst>
                <a:gd name="adj1" fmla="val 10800000"/>
                <a:gd name="adj2" fmla="val 20832996"/>
                <a:gd name="adj3" fmla="val 164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Arc plein 10">
              <a:extLst>
                <a:ext uri="{FF2B5EF4-FFF2-40B4-BE49-F238E27FC236}">
                  <a16:creationId xmlns:a16="http://schemas.microsoft.com/office/drawing/2014/main" id="{2C5FE234-D513-8D0A-9DDA-A9ED6D3F612F}"/>
                </a:ext>
              </a:extLst>
            </p:cNvPr>
            <p:cNvSpPr/>
            <p:nvPr/>
          </p:nvSpPr>
          <p:spPr>
            <a:xfrm rot="14729201">
              <a:off x="7080193" y="2775865"/>
              <a:ext cx="493721" cy="341339"/>
            </a:xfrm>
            <a:prstGeom prst="blockArc">
              <a:avLst>
                <a:gd name="adj1" fmla="val 10800000"/>
                <a:gd name="adj2" fmla="val 20832996"/>
                <a:gd name="adj3" fmla="val 164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8270F85-4654-77A2-AA9E-77402CF714DB}"/>
                  </a:ext>
                </a:extLst>
              </p:cNvPr>
              <p:cNvSpPr txBox="1"/>
              <p:nvPr/>
            </p:nvSpPr>
            <p:spPr>
              <a:xfrm>
                <a:off x="879676" y="2673752"/>
                <a:ext cx="28976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𝑂𝐼𝑆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𝑂𝑆𝐼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+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𝐼𝑂𝑆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=……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8270F85-4654-77A2-AA9E-77402CF71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2673752"/>
                <a:ext cx="2897653" cy="400110"/>
              </a:xfrm>
              <a:prstGeom prst="rect">
                <a:avLst/>
              </a:prstGeom>
              <a:blipFill>
                <a:blip r:embed="rId4"/>
                <a:stretch>
                  <a:fillRect t="-9375" r="-1310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5F75AFC-3467-58EB-0560-05E5436401F2}"/>
                  </a:ext>
                </a:extLst>
              </p:cNvPr>
              <p:cNvSpPr txBox="1"/>
              <p:nvPr/>
            </p:nvSpPr>
            <p:spPr>
              <a:xfrm>
                <a:off x="925975" y="3402957"/>
                <a:ext cx="26294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58°+58°+…=180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°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5F75AFC-3467-58EB-0560-05E543640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75" y="3402957"/>
                <a:ext cx="2629438" cy="400110"/>
              </a:xfrm>
              <a:prstGeom prst="rect">
                <a:avLst/>
              </a:prstGeom>
              <a:blipFill>
                <a:blip r:embed="rId5"/>
                <a:stretch>
                  <a:fillRect t="-7576" r="-1392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re 1">
            <a:extLst>
              <a:ext uri="{FF2B5EF4-FFF2-40B4-BE49-F238E27FC236}">
                <a16:creationId xmlns:a16="http://schemas.microsoft.com/office/drawing/2014/main" id="{35F257FA-2122-7FFA-9D5C-79CAEC6943DE}"/>
              </a:ext>
            </a:extLst>
          </p:cNvPr>
          <p:cNvSpPr txBox="1">
            <a:spLocks/>
          </p:cNvSpPr>
          <p:nvPr/>
        </p:nvSpPr>
        <p:spPr>
          <a:xfrm>
            <a:off x="935304" y="318293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/>
              <a:t>Complétez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EA21209-99D4-EF57-1697-3DF7EC4E3A55}"/>
              </a:ext>
            </a:extLst>
          </p:cNvPr>
          <p:cNvGrpSpPr/>
          <p:nvPr/>
        </p:nvGrpSpPr>
        <p:grpSpPr>
          <a:xfrm>
            <a:off x="5708853" y="2151494"/>
            <a:ext cx="5181600" cy="2298700"/>
            <a:chOff x="5708853" y="2151494"/>
            <a:chExt cx="5181600" cy="229870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67024FE7-0D13-E142-6F63-8956649B0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8853" y="2151494"/>
              <a:ext cx="5181600" cy="2298700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4EDD8DF7-0949-FEF1-75EE-6A595B340F23}"/>
                </a:ext>
              </a:extLst>
            </p:cNvPr>
            <p:cNvSpPr txBox="1"/>
            <p:nvPr/>
          </p:nvSpPr>
          <p:spPr>
            <a:xfrm>
              <a:off x="6266100" y="2519407"/>
              <a:ext cx="6481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58°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49F21DD-9E66-ADCC-C588-6AD9058FAF6C}"/>
                </a:ext>
              </a:extLst>
            </p:cNvPr>
            <p:cNvSpPr txBox="1"/>
            <p:nvPr/>
          </p:nvSpPr>
          <p:spPr>
            <a:xfrm>
              <a:off x="7188180" y="2755735"/>
              <a:ext cx="6481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58°</a:t>
              </a:r>
            </a:p>
          </p:txBody>
        </p:sp>
        <p:sp>
          <p:nvSpPr>
            <p:cNvPr id="13" name="Arc plein 12">
              <a:extLst>
                <a:ext uri="{FF2B5EF4-FFF2-40B4-BE49-F238E27FC236}">
                  <a16:creationId xmlns:a16="http://schemas.microsoft.com/office/drawing/2014/main" id="{B9BFB928-3E05-0B2D-DB54-D09E59B47944}"/>
                </a:ext>
              </a:extLst>
            </p:cNvPr>
            <p:cNvSpPr/>
            <p:nvPr/>
          </p:nvSpPr>
          <p:spPr>
            <a:xfrm rot="8734524">
              <a:off x="6271093" y="2585064"/>
              <a:ext cx="493721" cy="341339"/>
            </a:xfrm>
            <a:prstGeom prst="blockArc">
              <a:avLst>
                <a:gd name="adj1" fmla="val 10800000"/>
                <a:gd name="adj2" fmla="val 20832996"/>
                <a:gd name="adj3" fmla="val 164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Arc plein 13">
              <a:extLst>
                <a:ext uri="{FF2B5EF4-FFF2-40B4-BE49-F238E27FC236}">
                  <a16:creationId xmlns:a16="http://schemas.microsoft.com/office/drawing/2014/main" id="{27FB3250-A4B6-0463-CDAE-2E2479F3C109}"/>
                </a:ext>
              </a:extLst>
            </p:cNvPr>
            <p:cNvSpPr/>
            <p:nvPr/>
          </p:nvSpPr>
          <p:spPr>
            <a:xfrm rot="14729201">
              <a:off x="7080193" y="2775865"/>
              <a:ext cx="493721" cy="341339"/>
            </a:xfrm>
            <a:prstGeom prst="blockArc">
              <a:avLst>
                <a:gd name="adj1" fmla="val 10800000"/>
                <a:gd name="adj2" fmla="val 20832996"/>
                <a:gd name="adj3" fmla="val 164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4A81204-B82F-473E-739D-B62BC07166F7}"/>
                  </a:ext>
                </a:extLst>
              </p:cNvPr>
              <p:cNvSpPr txBox="1"/>
              <p:nvPr/>
            </p:nvSpPr>
            <p:spPr>
              <a:xfrm>
                <a:off x="879676" y="2673752"/>
                <a:ext cx="30210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𝑂𝐼𝑆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𝑂𝑆𝐼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+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𝐼𝑂𝑆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180°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4A81204-B82F-473E-739D-B62BC0716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2673752"/>
                <a:ext cx="3021083" cy="400110"/>
              </a:xfrm>
              <a:prstGeom prst="rect">
                <a:avLst/>
              </a:prstGeom>
              <a:blipFill>
                <a:blip r:embed="rId4"/>
                <a:stretch>
                  <a:fillRect t="-9375" r="-125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648FC14-1506-782C-31EF-4357329BDEAF}"/>
                  </a:ext>
                </a:extLst>
              </p:cNvPr>
              <p:cNvSpPr txBox="1"/>
              <p:nvPr/>
            </p:nvSpPr>
            <p:spPr>
              <a:xfrm>
                <a:off x="925975" y="3402957"/>
                <a:ext cx="28586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58°+58°+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64°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=180°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648FC14-1506-782C-31EF-4357329BD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75" y="3402957"/>
                <a:ext cx="285866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itre 1">
            <a:extLst>
              <a:ext uri="{FF2B5EF4-FFF2-40B4-BE49-F238E27FC236}">
                <a16:creationId xmlns:a16="http://schemas.microsoft.com/office/drawing/2014/main" id="{53F5E66E-63EE-79F2-E053-4A54D153A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88708"/>
            <a:ext cx="10372033" cy="267549"/>
          </a:xfrm>
        </p:spPr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Page:73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8D79D5F4-3FC9-EA31-9EC2-B69182396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104" y="1017076"/>
            <a:ext cx="8896431" cy="4887430"/>
          </a:xfrm>
          <a:prstGeom prst="rect">
            <a:avLst/>
          </a:prstGeom>
        </p:spPr>
      </p:pic>
      <p:sp>
        <p:nvSpPr>
          <p:cNvPr id="4" name="Égal 3">
            <a:extLst>
              <a:ext uri="{FF2B5EF4-FFF2-40B4-BE49-F238E27FC236}">
                <a16:creationId xmlns:a16="http://schemas.microsoft.com/office/drawing/2014/main" id="{15C5984D-CF53-C7A5-0D0B-89035D1968E3}"/>
              </a:ext>
            </a:extLst>
          </p:cNvPr>
          <p:cNvSpPr/>
          <p:nvPr/>
        </p:nvSpPr>
        <p:spPr>
          <a:xfrm rot="19176592">
            <a:off x="8576840" y="2395959"/>
            <a:ext cx="555585" cy="381964"/>
          </a:xfrm>
          <a:prstGeom prst="mathEqual">
            <a:avLst>
              <a:gd name="adj1" fmla="val 2308"/>
              <a:gd name="adj2" fmla="val 1176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Égal 9">
            <a:extLst>
              <a:ext uri="{FF2B5EF4-FFF2-40B4-BE49-F238E27FC236}">
                <a16:creationId xmlns:a16="http://schemas.microsoft.com/office/drawing/2014/main" id="{D0FA568A-8565-93E1-2B39-C76FB106676F}"/>
              </a:ext>
            </a:extLst>
          </p:cNvPr>
          <p:cNvSpPr/>
          <p:nvPr/>
        </p:nvSpPr>
        <p:spPr>
          <a:xfrm rot="1755665">
            <a:off x="7313019" y="2559934"/>
            <a:ext cx="555585" cy="381964"/>
          </a:xfrm>
          <a:prstGeom prst="mathEqual">
            <a:avLst>
              <a:gd name="adj1" fmla="val 2308"/>
              <a:gd name="adj2" fmla="val 1176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A6DF9FD-223B-C152-AE97-22604AA9CF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104" y="1017076"/>
            <a:ext cx="8896431" cy="488743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50E3CE-4D45-8A37-D8C6-17E95D7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816" y="1005522"/>
            <a:ext cx="8896431" cy="4887430"/>
          </a:xfrm>
          <a:prstGeom prst="rect">
            <a:avLst/>
          </a:prstGeom>
        </p:spPr>
      </p:pic>
      <p:sp>
        <p:nvSpPr>
          <p:cNvPr id="6" name="Égal 5">
            <a:extLst>
              <a:ext uri="{FF2B5EF4-FFF2-40B4-BE49-F238E27FC236}">
                <a16:creationId xmlns:a16="http://schemas.microsoft.com/office/drawing/2014/main" id="{2458E4C7-499B-83E0-5400-5D034888E771}"/>
              </a:ext>
            </a:extLst>
          </p:cNvPr>
          <p:cNvSpPr/>
          <p:nvPr/>
        </p:nvSpPr>
        <p:spPr>
          <a:xfrm rot="19176592">
            <a:off x="8576840" y="2395959"/>
            <a:ext cx="555585" cy="381964"/>
          </a:xfrm>
          <a:prstGeom prst="mathEqual">
            <a:avLst>
              <a:gd name="adj1" fmla="val 2308"/>
              <a:gd name="adj2" fmla="val 1176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Égal 9">
            <a:extLst>
              <a:ext uri="{FF2B5EF4-FFF2-40B4-BE49-F238E27FC236}">
                <a16:creationId xmlns:a16="http://schemas.microsoft.com/office/drawing/2014/main" id="{EB889719-C6E9-4D85-C958-FFBB88D36F60}"/>
              </a:ext>
            </a:extLst>
          </p:cNvPr>
          <p:cNvSpPr/>
          <p:nvPr/>
        </p:nvSpPr>
        <p:spPr>
          <a:xfrm rot="1755665">
            <a:off x="7313019" y="2559934"/>
            <a:ext cx="555585" cy="381964"/>
          </a:xfrm>
          <a:prstGeom prst="mathEqual">
            <a:avLst>
              <a:gd name="adj1" fmla="val 2308"/>
              <a:gd name="adj2" fmla="val 1176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C131727-AD77-2E77-62C5-028F67DEBBF3}"/>
              </a:ext>
            </a:extLst>
          </p:cNvPr>
          <p:cNvSpPr txBox="1"/>
          <p:nvPr/>
        </p:nvSpPr>
        <p:spPr>
          <a:xfrm>
            <a:off x="4328930" y="3599727"/>
            <a:ext cx="278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rectangle isocèle en 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A155FBE-2579-21C2-ECF3-0B6B0A7B89E9}"/>
              </a:ext>
            </a:extLst>
          </p:cNvPr>
          <p:cNvSpPr txBox="1"/>
          <p:nvPr/>
        </p:nvSpPr>
        <p:spPr>
          <a:xfrm>
            <a:off x="5723679" y="3897468"/>
            <a:ext cx="112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adjacents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F5B3D3E-07E5-EEB2-B4D6-9BEED50762A5}"/>
              </a:ext>
            </a:extLst>
          </p:cNvPr>
          <p:cNvSpPr txBox="1"/>
          <p:nvPr/>
        </p:nvSpPr>
        <p:spPr>
          <a:xfrm>
            <a:off x="6844494" y="4603246"/>
            <a:ext cx="139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 en D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355BFB2-C2F3-1063-98FD-B55CA83FA327}"/>
              </a:ext>
            </a:extLst>
          </p:cNvPr>
          <p:cNvSpPr txBox="1"/>
          <p:nvPr/>
        </p:nvSpPr>
        <p:spPr>
          <a:xfrm>
            <a:off x="9133348" y="4666352"/>
            <a:ext cx="5420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30°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3AFB04B-C545-0BD4-C98C-AA51AE092399}"/>
              </a:ext>
            </a:extLst>
          </p:cNvPr>
          <p:cNvSpPr txBox="1"/>
          <p:nvPr/>
        </p:nvSpPr>
        <p:spPr>
          <a:xfrm>
            <a:off x="8239244" y="5422099"/>
            <a:ext cx="139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 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15421" y="265606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42224" y="458571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62756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46607" y="5621746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0910" y="458571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Leçon 1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8279" y="1760819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effectLst/>
                <a:latin typeface="Calibri" panose="020F0502020204030204" pitchFamily="34" charset="0"/>
              </a:rPr>
              <a:t>Résoudre des problèmes en utilisant les propriétés des triangles isocèles </a:t>
            </a:r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effectLst/>
                <a:latin typeface="Calibri" panose="020F0502020204030204" pitchFamily="34" charset="0"/>
              </a:rPr>
              <a:t>Résoudre des problèmes en utilisant les propriétés des triangles équilatéraux </a:t>
            </a:r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Consolidation 7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42224" y="4593784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dirty="0">
                <a:solidFill>
                  <a:prstClr val="black"/>
                </a:solidFill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15421" y="561241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62174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sz="1800" dirty="0">
                <a:solidFill>
                  <a:prstClr val="black"/>
                </a:solidFill>
                <a:sym typeface="Arial"/>
              </a:rPr>
              <a:t>Consolidation 8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46607" y="4535329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sz="2000" dirty="0">
                <a:solidFill>
                  <a:prstClr val="black"/>
                </a:solidFill>
                <a:sym typeface="Arial"/>
              </a:rPr>
              <a:t>Consolidation 8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AE3E0-F995-1B14-5189-9911C17D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91B2-6CD0-A645-65B2-8E72E9CE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00ADB-691E-DE99-C8CA-4F75CAC93A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31419B-45DC-D3AA-9BB0-02D148B482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Page:73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4A4DAA1-093F-8A43-0684-88D6A21614C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A4B68B-E013-9DD3-C6A7-1DC312AEE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1675369F-0852-7DED-B206-B7864F4E4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6209FB04-A6A3-D77D-F689-B3E6893D85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25" y="1050161"/>
            <a:ext cx="11681347" cy="431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796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EC23B-9D23-E76B-9090-E167754BF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F0BC9-022C-972B-E2A4-6AE6E655A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8C15CA-AFEC-63F7-1764-0ACCF06AC6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9A0AC9A-B866-33BF-B6DF-805436DAE001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F964CF-CD2F-F314-1CCE-9023BCF1C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B3A63BC-045C-E2F3-CF37-8F6233533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18E0926-EDBB-5FEE-DB3F-F41EF9308A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25" y="1050161"/>
            <a:ext cx="11681347" cy="431173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52643A-96B7-B499-7708-0BF9FB58A358}"/>
              </a:ext>
            </a:extLst>
          </p:cNvPr>
          <p:cNvSpPr txBox="1"/>
          <p:nvPr/>
        </p:nvSpPr>
        <p:spPr>
          <a:xfrm>
            <a:off x="4158520" y="4335769"/>
            <a:ext cx="1632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 en D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75F0A49-15F3-36A9-0DEF-A19D1E51CD88}"/>
                  </a:ext>
                </a:extLst>
              </p:cNvPr>
              <p:cNvSpPr txBox="1"/>
              <p:nvPr/>
            </p:nvSpPr>
            <p:spPr>
              <a:xfrm>
                <a:off x="5257799" y="2246398"/>
                <a:ext cx="8382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𝐵𝐶𝐴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75F0A49-15F3-36A9-0DEF-A19D1E51C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799" y="2246398"/>
                <a:ext cx="838201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1DD88D75-5106-E47F-1E3E-F631FF283845}"/>
              </a:ext>
            </a:extLst>
          </p:cNvPr>
          <p:cNvSpPr txBox="1"/>
          <p:nvPr/>
        </p:nvSpPr>
        <p:spPr>
          <a:xfrm>
            <a:off x="8082196" y="1846288"/>
            <a:ext cx="2636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 rectangle en B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1DB4EC8-AD10-C089-E448-3C2E20C0F402}"/>
              </a:ext>
            </a:extLst>
          </p:cNvPr>
          <p:cNvSpPr txBox="1"/>
          <p:nvPr/>
        </p:nvSpPr>
        <p:spPr>
          <a:xfrm>
            <a:off x="4619468" y="2646508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685D-0C5F-07FA-E231-CCA5B518238C}"/>
              </a:ext>
            </a:extLst>
          </p:cNvPr>
          <p:cNvSpPr txBox="1"/>
          <p:nvPr/>
        </p:nvSpPr>
        <p:spPr>
          <a:xfrm>
            <a:off x="3966146" y="3110827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0835988-8521-C3DD-ABD3-94F891E6840E}"/>
              </a:ext>
            </a:extLst>
          </p:cNvPr>
          <p:cNvSpPr txBox="1"/>
          <p:nvPr/>
        </p:nvSpPr>
        <p:spPr>
          <a:xfrm>
            <a:off x="5209080" y="3047036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90°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2E24C15-AF9A-C66E-C932-C3B43918BDFA}"/>
              </a:ext>
            </a:extLst>
          </p:cNvPr>
          <p:cNvSpPr txBox="1"/>
          <p:nvPr/>
        </p:nvSpPr>
        <p:spPr>
          <a:xfrm>
            <a:off x="6953141" y="3110827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45°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6584BFE-EEC1-BD89-CBD9-9F6AF053C19C}"/>
              </a:ext>
            </a:extLst>
          </p:cNvPr>
          <p:cNvSpPr txBox="1"/>
          <p:nvPr/>
        </p:nvSpPr>
        <p:spPr>
          <a:xfrm>
            <a:off x="3713186" y="3495947"/>
            <a:ext cx="716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75°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C09346-6A4B-B9D0-0C43-AA4707147937}"/>
              </a:ext>
            </a:extLst>
          </p:cNvPr>
          <p:cNvSpPr txBox="1"/>
          <p:nvPr/>
        </p:nvSpPr>
        <p:spPr>
          <a:xfrm>
            <a:off x="6552051" y="3511914"/>
            <a:ext cx="638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75°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51FED4C-09C7-B4EB-F157-6BE400B13741}"/>
              </a:ext>
            </a:extLst>
          </p:cNvPr>
          <p:cNvSpPr txBox="1"/>
          <p:nvPr/>
        </p:nvSpPr>
        <p:spPr>
          <a:xfrm>
            <a:off x="7668567" y="3539574"/>
            <a:ext cx="638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66FB0BF-85A3-D322-1EAF-67B03C902229}"/>
                  </a:ext>
                </a:extLst>
              </p:cNvPr>
              <p:cNvSpPr txBox="1"/>
              <p:nvPr/>
            </p:nvSpPr>
            <p:spPr>
              <a:xfrm>
                <a:off x="5232665" y="3919076"/>
                <a:ext cx="163257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𝐷𝐶𝐴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30°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66FB0BF-85A3-D322-1EAF-67B03C902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2665" y="3919076"/>
                <a:ext cx="1632579" cy="400110"/>
              </a:xfrm>
              <a:prstGeom prst="rect">
                <a:avLst/>
              </a:prstGeom>
              <a:blipFill>
                <a:blip r:embed="rId6"/>
                <a:stretch>
                  <a:fillRect t="-909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6982327A-5EFA-A66F-8E41-DB34DA086A62}"/>
              </a:ext>
            </a:extLst>
          </p:cNvPr>
          <p:cNvSpPr txBox="1"/>
          <p:nvPr/>
        </p:nvSpPr>
        <p:spPr>
          <a:xfrm>
            <a:off x="8977808" y="3473962"/>
            <a:ext cx="638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30°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393C83E-E125-D7FD-5DC2-685FD9A02162}"/>
              </a:ext>
            </a:extLst>
          </p:cNvPr>
          <p:cNvSpPr txBox="1"/>
          <p:nvPr/>
        </p:nvSpPr>
        <p:spPr>
          <a:xfrm>
            <a:off x="2509656" y="4735879"/>
            <a:ext cx="505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DC</a:t>
            </a:r>
          </a:p>
        </p:txBody>
      </p:sp>
    </p:spTree>
    <p:extLst>
      <p:ext uri="{BB962C8B-B14F-4D97-AF65-F5344CB8AC3E}">
        <p14:creationId xmlns:p14="http://schemas.microsoft.com/office/powerpoint/2010/main" val="403502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Page:73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E10DB9A-0221-7ADA-9A49-9EC10C0C5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64" y="1223460"/>
            <a:ext cx="11403555" cy="348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71FAC3-F64D-2C54-6F15-53D4987F973A}"/>
              </a:ext>
            </a:extLst>
          </p:cNvPr>
          <p:cNvSpPr txBox="1"/>
          <p:nvPr/>
        </p:nvSpPr>
        <p:spPr>
          <a:xfrm>
            <a:off x="636608" y="1412111"/>
            <a:ext cx="7434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 résoudre un problème géométrique avec des triangles isocèles :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B698227-8036-633C-6BC6-373173A28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1949195"/>
            <a:ext cx="4483100" cy="647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784B3E-BDD2-EA66-AA05-9CD17606B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2596895"/>
            <a:ext cx="3124200" cy="635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1FDA7F-FDCD-4BCF-DD13-DB1058260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3231895"/>
            <a:ext cx="4622800" cy="6731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62AE75-0D7A-91D4-F40A-8219C2E5FE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3699069"/>
            <a:ext cx="3289300" cy="635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BAAD33-0B73-ADC0-16D3-731C8CB95D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4334069"/>
            <a:ext cx="4914900" cy="5969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35EBB0-CD3D-1AB6-5DA5-B37DFA6460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4801243"/>
            <a:ext cx="1841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3C9228-0300-DE79-F5A6-D1F426AC8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76" y="1580549"/>
            <a:ext cx="11464047" cy="347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Résoudre des problèmes en utilisant les propriétés des triangles isocèles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Triangle </a:t>
            </a:r>
            <a:r>
              <a:rPr lang="en-US" dirty="0" err="1"/>
              <a:t>isocéle</a:t>
            </a:r>
            <a:r>
              <a:rPr lang="en-US" dirty="0"/>
              <a:t> </a:t>
            </a:r>
          </a:p>
          <a:p>
            <a:r>
              <a:rPr lang="en-US" dirty="0"/>
              <a:t>Angles à la base </a:t>
            </a:r>
          </a:p>
          <a:p>
            <a:r>
              <a:rPr lang="en-US" dirty="0"/>
              <a:t>Sommet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Extraire les données et lire le codage d’une figure </a:t>
            </a:r>
            <a:endParaRPr lang="fr-FR" dirty="0"/>
          </a:p>
          <a:p>
            <a:pPr lvl="0"/>
            <a:r>
              <a:rPr lang="fr-FR" b="1" dirty="0"/>
              <a:t>Utiliser un dessin à main levée 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Un triangle équilatéral est aussi isocèle mais  la réciproque est fausse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1433</TotalTime>
  <Words>1514</Words>
  <Application>Microsoft Office PowerPoint</Application>
  <PresentationFormat>Grand écran</PresentationFormat>
  <Paragraphs>201</Paragraphs>
  <Slides>59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8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</vt:lpstr>
      <vt:lpstr>Voici la réponse :</vt:lpstr>
      <vt:lpstr> Complétez</vt:lpstr>
      <vt:lpstr>Rappelez vous, le sommet est le point commun aux deux côtés égaux. </vt:lpstr>
      <vt:lpstr> Répondez par vrai ou faux</vt:lpstr>
      <vt:lpstr> Voici la réponse le sommet d’un triangle isocèle est le point commun aux deux côtés égaux. </vt:lpstr>
      <vt:lpstr>Qu’ est ce qu’un triangle isocèle :</vt:lpstr>
      <vt:lpstr>Voici la réponse : </vt:lpstr>
      <vt:lpstr>Voici un résumé :</vt:lpstr>
      <vt:lpstr>Présentation PowerPoint</vt:lpstr>
      <vt:lpstr>Exprimez vos avis</vt:lpstr>
      <vt:lpstr>A la fin de cette séance, vous serez capables de</vt:lpstr>
      <vt:lpstr>Présentation PowerPoint</vt:lpstr>
      <vt:lpstr>Je vous montre comment résoudre un problème comme le suivant  :</vt:lpstr>
      <vt:lpstr>J’analyse et je comprends la figure :</vt:lpstr>
      <vt:lpstr>Je modélise :</vt:lpstr>
      <vt:lpstr>Je réalise un plan de résolution :</vt:lpstr>
      <vt:lpstr>J’utilise les propriétés du cours :</vt:lpstr>
      <vt:lpstr>Je rédige la réponse :</vt:lpstr>
      <vt:lpstr>Je vérifie :</vt:lpstr>
      <vt:lpstr>Présentation PowerPoint</vt:lpstr>
      <vt:lpstr>Complétez</vt:lpstr>
      <vt:lpstr>  Dans un triangle isocèle les angles de la base sont égaux </vt:lpstr>
      <vt:lpstr>Complétez</vt:lpstr>
      <vt:lpstr> 𝐕𝐨𝐢𝐜𝐢 𝐥𝐚  𝐫é𝐩𝐨𝐧𝐬𝐞.</vt:lpstr>
      <vt:lpstr>Présentation PowerPoint</vt:lpstr>
      <vt:lpstr> 𝐕𝐨𝐢𝐜𝐢 𝐥𝐚  𝐫é𝐩𝐨𝐧𝐬𝐞.</vt:lpstr>
      <vt:lpstr>Présentation PowerPoint</vt:lpstr>
      <vt:lpstr>Travaillez individuellement puis discutez en binômes vos réponses.</vt:lpstr>
      <vt:lpstr>Prenez la correction sur vos livrets.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140</cp:revision>
  <dcterms:created xsi:type="dcterms:W3CDTF">2025-11-03T10:55:47Z</dcterms:created>
  <dcterms:modified xsi:type="dcterms:W3CDTF">2026-03-25T20:29:09Z</dcterms:modified>
</cp:coreProperties>
</file>