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1"/>
  </p:notesMasterIdLst>
  <p:handoutMasterIdLst>
    <p:handoutMasterId r:id="rId62"/>
  </p:handoutMasterIdLst>
  <p:sldIdLst>
    <p:sldId id="308" r:id="rId2"/>
    <p:sldId id="288" r:id="rId3"/>
    <p:sldId id="289" r:id="rId4"/>
    <p:sldId id="286" r:id="rId5"/>
    <p:sldId id="287" r:id="rId6"/>
    <p:sldId id="264" r:id="rId7"/>
    <p:sldId id="436" r:id="rId8"/>
    <p:sldId id="292" r:id="rId9"/>
    <p:sldId id="293" r:id="rId10"/>
    <p:sldId id="258" r:id="rId11"/>
    <p:sldId id="294" r:id="rId12"/>
    <p:sldId id="437" r:id="rId13"/>
    <p:sldId id="438" r:id="rId14"/>
    <p:sldId id="439" r:id="rId15"/>
    <p:sldId id="440" r:id="rId16"/>
    <p:sldId id="441" r:id="rId17"/>
    <p:sldId id="424" r:id="rId18"/>
    <p:sldId id="378" r:id="rId19"/>
    <p:sldId id="296" r:id="rId20"/>
    <p:sldId id="442" r:id="rId21"/>
    <p:sldId id="443" r:id="rId22"/>
    <p:sldId id="449" r:id="rId23"/>
    <p:sldId id="450" r:id="rId24"/>
    <p:sldId id="420" r:id="rId25"/>
    <p:sldId id="419" r:id="rId26"/>
    <p:sldId id="388" r:id="rId27"/>
    <p:sldId id="270" r:id="rId28"/>
    <p:sldId id="271" r:id="rId29"/>
    <p:sldId id="272" r:id="rId30"/>
    <p:sldId id="409" r:id="rId31"/>
    <p:sldId id="259" r:id="rId32"/>
    <p:sldId id="361" r:id="rId33"/>
    <p:sldId id="451" r:id="rId34"/>
    <p:sldId id="390" r:id="rId35"/>
    <p:sldId id="260" r:id="rId36"/>
    <p:sldId id="444" r:id="rId37"/>
    <p:sldId id="427" r:id="rId38"/>
    <p:sldId id="393" r:id="rId39"/>
    <p:sldId id="446" r:id="rId40"/>
    <p:sldId id="426" r:id="rId41"/>
    <p:sldId id="434" r:id="rId42"/>
    <p:sldId id="447" r:id="rId43"/>
    <p:sldId id="448" r:id="rId44"/>
    <p:sldId id="445" r:id="rId45"/>
    <p:sldId id="404" r:id="rId46"/>
    <p:sldId id="398" r:id="rId47"/>
    <p:sldId id="428" r:id="rId48"/>
    <p:sldId id="454" r:id="rId49"/>
    <p:sldId id="300" r:id="rId50"/>
    <p:sldId id="301" r:id="rId51"/>
    <p:sldId id="453" r:id="rId52"/>
    <p:sldId id="303" r:id="rId53"/>
    <p:sldId id="304" r:id="rId54"/>
    <p:sldId id="282" r:id="rId55"/>
    <p:sldId id="305" r:id="rId56"/>
    <p:sldId id="262" r:id="rId57"/>
    <p:sldId id="408" r:id="rId58"/>
    <p:sldId id="350" r:id="rId59"/>
    <p:sldId id="351" r:id="rId6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87"/>
            <p14:sldId id="264"/>
            <p14:sldId id="436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437"/>
            <p14:sldId id="438"/>
            <p14:sldId id="439"/>
            <p14:sldId id="440"/>
            <p14:sldId id="441"/>
          </p14:sldIdLst>
        </p14:section>
        <p14:section name="Contrôle des cahiers" id="{D246771F-C8AA-4F75-BAD7-8024CAB55D79}">
          <p14:sldIdLst>
            <p14:sldId id="424"/>
            <p14:sldId id="378"/>
          </p14:sldIdLst>
        </p14:section>
        <p14:section name="Déclaration de l’objectif" id="{096B6BF6-20D6-43DE-B358-982838B98259}">
          <p14:sldIdLst/>
        </p14:section>
        <p14:section name="Activation des prérequis" id="{AABAC4B8-876D-405C-A4F3-62D5E02336D1}">
          <p14:sldIdLst>
            <p14:sldId id="296"/>
            <p14:sldId id="442"/>
            <p14:sldId id="443"/>
            <p14:sldId id="449"/>
            <p14:sldId id="450"/>
            <p14:sldId id="420"/>
            <p14:sldId id="419"/>
            <p14:sldId id="388"/>
            <p14:sldId id="270"/>
            <p14:sldId id="271"/>
            <p14:sldId id="272"/>
          </p14:sldIdLst>
        </p14:section>
        <p14:section name="Modelage" id="{6D007598-4F88-4283-9E36-970C44D688AD}">
          <p14:sldIdLst>
            <p14:sldId id="409"/>
            <p14:sldId id="259"/>
            <p14:sldId id="361"/>
            <p14:sldId id="451"/>
            <p14:sldId id="390"/>
            <p14:sldId id="260"/>
            <p14:sldId id="444"/>
            <p14:sldId id="427"/>
            <p14:sldId id="393"/>
            <p14:sldId id="446"/>
            <p14:sldId id="426"/>
            <p14:sldId id="434"/>
            <p14:sldId id="447"/>
            <p14:sldId id="448"/>
            <p14:sldId id="445"/>
            <p14:sldId id="404"/>
            <p14:sldId id="398"/>
            <p14:sldId id="428"/>
            <p14:sldId id="454"/>
          </p14:sldIdLst>
        </p14:section>
        <p14:section name="Pratique collective" id="{CF34AB29-930A-422C-8BB3-41EE66488593}">
          <p14:sldIdLst/>
        </p14:section>
        <p14:section name="Pratique en binôme" id="{B5D45BF5-6276-4DCA-B0C6-B46ADF983B36}">
          <p14:sldIdLst>
            <p14:sldId id="300"/>
            <p14:sldId id="301"/>
            <p14:sldId id="453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408"/>
            <p14:sldId id="350"/>
            <p14:sldId id="35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6FA9"/>
    <a:srgbClr val="156082"/>
    <a:srgbClr val="926006"/>
    <a:srgbClr val="94CFB7"/>
    <a:srgbClr val="F19D19"/>
    <a:srgbClr val="DCEAF7"/>
    <a:srgbClr val="BFE0D2"/>
    <a:srgbClr val="7F7F7F"/>
    <a:srgbClr val="DCE6F2"/>
    <a:srgbClr val="C8F5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94660"/>
  </p:normalViewPr>
  <p:slideViewPr>
    <p:cSldViewPr snapToGrid="0">
      <p:cViewPr varScale="1">
        <p:scale>
          <a:sx n="74" d="100"/>
          <a:sy n="74" d="100"/>
        </p:scale>
        <p:origin x="72" y="1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10/05/2026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10/05/2026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60" name="Google Shape;36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728695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41907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12017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microsoft.com/office/2007/relationships/hdphoto" Target="../media/hdphoto3.wdp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11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9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drive.google.com/drive/folders/15A4aThGXboZ7RlTminYue4etFTXwyFRM?usp=drive_link" TargetMode="External"/><Relationship Id="rId5" Type="http://schemas.openxmlformats.org/officeDocument/2006/relationships/image" Target="../media/image28.svg"/><Relationship Id="rId4" Type="http://schemas.openxmlformats.org/officeDocument/2006/relationships/image" Target="../media/image27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7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1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1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1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1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9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drive.google.com/drive/folders/15A4aThGXboZ7RlTminYue4etFTXwyFRM?usp=drive_link" TargetMode="External"/><Relationship Id="rId5" Type="http://schemas.openxmlformats.org/officeDocument/2006/relationships/image" Target="../media/image28.svg"/><Relationship Id="rId4" Type="http://schemas.openxmlformats.org/officeDocument/2006/relationships/image" Target="../media/image27.svg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 dirty="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6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 dirty="0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10/05/2026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10/05/2026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10/05/2026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fr-FR" sz="2133" b="1" kern="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fr-FR" sz="1600" b="1" kern="0" dirty="0">
              <a:solidFill>
                <a:srgbClr val="0F9ED5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6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F53C54E-E46B-BE6A-7090-B49A246EE5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1262063"/>
            <a:ext cx="11291888" cy="579732"/>
          </a:xfrm>
        </p:spPr>
        <p:txBody>
          <a:bodyPr anchor="ctr"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000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85102E6-0455-3DD4-5369-92F47C665F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4800" y="2628796"/>
            <a:ext cx="2873247" cy="390525"/>
          </a:xfrm>
        </p:spPr>
        <p:txBody>
          <a:bodyPr anchor="ctr"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1">
                <a:solidFill>
                  <a:srgbClr val="084F6A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</p:spTree>
    <p:extLst>
      <p:ext uri="{BB962C8B-B14F-4D97-AF65-F5344CB8AC3E}">
        <p14:creationId xmlns:p14="http://schemas.microsoft.com/office/powerpoint/2010/main" val="89140828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er diapos">
  <p:cSld name="1er diapos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42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51" name="Google Shape;51;p4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2" name="Google Shape;52;p4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3" name="Google Shape;53;p4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54" name="Google Shape;54;p42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55" name="Google Shape;55;p42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w="25400" cap="flat" cmpd="sng">
              <a:solidFill>
                <a:srgbClr val="F19D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42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7" name="Google Shape;57;p42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2608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eme diapos">
  <p:cSld name="2eme diapos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oogle Shape;59;p43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60" name="Google Shape;60;p4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" name="Google Shape;61;p4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2" name="Google Shape;62;p4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3" name="Google Shape;63;p43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64" name="Google Shape;64;p43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w="25400" cap="flat" cmpd="sng">
              <a:solidFill>
                <a:srgbClr val="F19D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43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6" name="Google Shape;66;p43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3010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10/05/2026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  <p:sldLayoutId id="2147483704" r:id="rId42"/>
    <p:sldLayoutId id="2147483705" r:id="rId43"/>
    <p:sldLayoutId id="2147483706" r:id="rId4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47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0.wdp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0.png"/><Relationship Id="rId5" Type="http://schemas.openxmlformats.org/officeDocument/2006/relationships/image" Target="../media/image550.png"/><Relationship Id="rId4" Type="http://schemas.openxmlformats.org/officeDocument/2006/relationships/image" Target="../media/image5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9.png"/><Relationship Id="rId4" Type="http://schemas.openxmlformats.org/officeDocument/2006/relationships/image" Target="../media/image6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1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9.png"/><Relationship Id="rId5" Type="http://schemas.openxmlformats.org/officeDocument/2006/relationships/image" Target="../media/image65.png"/><Relationship Id="rId4" Type="http://schemas.openxmlformats.org/officeDocument/2006/relationships/image" Target="../media/image78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6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69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8.xml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nKqNm9ug99VL6GK6mneZDdOGsalzPxTz?usp=drive_link" TargetMode="External"/><Relationship Id="rId1" Type="http://schemas.openxmlformats.org/officeDocument/2006/relationships/slideLayout" Target="../slideLayouts/slideLayout4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5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166256" y="4635489"/>
            <a:ext cx="7210237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166256" y="5289788"/>
            <a:ext cx="6798228" cy="815447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635488"/>
            <a:ext cx="1288409" cy="4777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11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9 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066730" y="5436511"/>
            <a:ext cx="4666579" cy="52199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>
            <a:no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0" dirty="0"/>
              <a:t>Calculer la probabilité d’un événement.</a:t>
            </a:r>
            <a:endParaRPr lang="fr-FR" b="0" dirty="0">
              <a:solidFill>
                <a:schemeClr val="tx1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205715" y="4702411"/>
            <a:ext cx="48637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>
                <a:solidFill>
                  <a:schemeClr val="bg1"/>
                </a:solidFill>
                <a:latin typeface="CIDFont+F3"/>
              </a:rPr>
              <a:t>Statistiques et probabilités</a:t>
            </a:r>
            <a:endParaRPr lang="fr-F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67D597-E211-35FF-D9D3-F7F20DCA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4D4FE6FF-1E0B-004D-84F9-0A1E82378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400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E95F55C0-24D6-042B-946A-513438AFEBA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Demander à 3 élèves au hasard</a:t>
            </a:r>
          </a:p>
        </p:txBody>
      </p:sp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8BB264C-2001-1F84-DE15-13E2ADB5E6D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C38B2C35-B5B2-E5EB-D820-244784F5C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334;p53">
            <a:extLst>
              <a:ext uri="{FF2B5EF4-FFF2-40B4-BE49-F238E27FC236}">
                <a16:creationId xmlns:a16="http://schemas.microsoft.com/office/drawing/2014/main" id="{10CBC765-9A98-7771-0749-8B7D9ECAD126}"/>
              </a:ext>
            </a:extLst>
          </p:cNvPr>
          <p:cNvSpPr txBox="1"/>
          <p:nvPr/>
        </p:nvSpPr>
        <p:spPr>
          <a:xfrm>
            <a:off x="1830626" y="4599182"/>
            <a:ext cx="4793732" cy="400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2000" kern="0" dirty="0">
              <a:solidFill>
                <a:srgbClr val="000000"/>
              </a:solidFill>
              <a:latin typeface="Arial" panose="020B0604020202020204" pitchFamily="34" charset="0"/>
              <a:cs typeface="Arial"/>
              <a:sym typeface="Arial"/>
            </a:endParaRPr>
          </a:p>
        </p:txBody>
      </p:sp>
      <p:pic>
        <p:nvPicPr>
          <p:cNvPr id="14" name="Google Shape;339;p53">
            <a:extLst>
              <a:ext uri="{FF2B5EF4-FFF2-40B4-BE49-F238E27FC236}">
                <a16:creationId xmlns:a16="http://schemas.microsoft.com/office/drawing/2014/main" id="{1B126A56-5E72-6FCA-B735-0A6ACFBF292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30626" y="2337160"/>
            <a:ext cx="2698265" cy="1911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973E8C6-526D-00CA-A55A-5B51D8C6BF4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135" y="2214051"/>
            <a:ext cx="2585140" cy="258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866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D4A7CB-5115-162D-837C-26EC236C9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5C40B23B-D203-F86B-4A0D-E44ACD841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Très bien.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A81D9422-78E6-BB35-61C0-FA2949955DC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>
              <a:buNone/>
            </a:pPr>
            <a:endParaRPr lang="fr-FR" dirty="0">
              <a:solidFill>
                <a:srgbClr val="AEABAB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8AAA12C-E056-9AC6-C5AD-242D77309D2B}"/>
              </a:ext>
            </a:extLst>
          </p:cNvPr>
          <p:cNvSpPr txBox="1"/>
          <p:nvPr/>
        </p:nvSpPr>
        <p:spPr>
          <a:xfrm>
            <a:off x="1830626" y="4541453"/>
            <a:ext cx="37719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FR" altLang="fr-FR" b="1" kern="0" dirty="0">
                <a:solidFill>
                  <a:srgbClr val="44546A"/>
                </a:solidFill>
                <a:latin typeface="Calibri"/>
                <a:cs typeface="Calibri"/>
                <a:sym typeface="Arial"/>
              </a:rPr>
              <a:t>Je travaille en binômes</a:t>
            </a:r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42BD0FF0-2BC0-422F-CF24-12DACD005FDE}"/>
              </a:ext>
            </a:extLst>
          </p:cNvPr>
          <p:cNvSpPr txBox="1"/>
          <p:nvPr/>
        </p:nvSpPr>
        <p:spPr>
          <a:xfrm>
            <a:off x="7245354" y="4910785"/>
            <a:ext cx="4400362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b="1" kern="0" dirty="0">
                <a:solidFill>
                  <a:srgbClr val="44546A"/>
                </a:solidFill>
                <a:latin typeface="Calibri"/>
                <a:cs typeface="Calibri"/>
                <a:sym typeface="Arial"/>
              </a:rPr>
              <a:t>Je </a:t>
            </a:r>
            <a:r>
              <a:rPr lang="fr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passe au tableau</a:t>
            </a:r>
            <a:endParaRPr lang="fr-FR" altLang="fr-FR" kern="0" dirty="0">
              <a:solidFill>
                <a:srgbClr val="000000"/>
              </a:solidFill>
              <a:latin typeface="Arial" panose="020B0604020202020204" pitchFamily="34" charset="0"/>
              <a:cs typeface="Arial"/>
              <a:sym typeface="Arial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33572125-BF33-4172-7DA9-7618D7CF25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8" name="Google Shape;339;p53">
            <a:extLst>
              <a:ext uri="{FF2B5EF4-FFF2-40B4-BE49-F238E27FC236}">
                <a16:creationId xmlns:a16="http://schemas.microsoft.com/office/drawing/2014/main" id="{3EAC41D1-A214-5AD6-3AE5-ED5AE6F4E4D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0626" y="2337160"/>
            <a:ext cx="2698265" cy="1911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1">
            <a:extLst>
              <a:ext uri="{FF2B5EF4-FFF2-40B4-BE49-F238E27FC236}">
                <a16:creationId xmlns:a16="http://schemas.microsoft.com/office/drawing/2014/main" id="{5288DBD3-1AA9-C49A-FEA4-43FD647BB8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135" y="2214051"/>
            <a:ext cx="2585140" cy="258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7388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18"/>
          <p:cNvSpPr txBox="1"/>
          <p:nvPr/>
        </p:nvSpPr>
        <p:spPr>
          <a:xfrm>
            <a:off x="694395" y="190902"/>
            <a:ext cx="11055645" cy="61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fr-FR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Voici une situation en classe. Que remarquez-vous ? Ce comportement est-il approprié ? Pourquoi ? Que faudrait-il améliorer ou changer ?</a:t>
            </a:r>
            <a:endParaRPr sz="2400"/>
          </a:p>
        </p:txBody>
      </p:sp>
      <p:sp>
        <p:nvSpPr>
          <p:cNvPr id="363" name="Google Shape;363;p18"/>
          <p:cNvSpPr txBox="1"/>
          <p:nvPr/>
        </p:nvSpPr>
        <p:spPr>
          <a:xfrm>
            <a:off x="961477" y="707261"/>
            <a:ext cx="8224720" cy="3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fr-FR" sz="14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Demander à 3 élèves au hasard en justifiant leurs réponses</a:t>
            </a:r>
            <a:endParaRPr sz="2400"/>
          </a:p>
        </p:txBody>
      </p:sp>
      <p:pic>
        <p:nvPicPr>
          <p:cNvPr id="364" name="Google Shape;364;p18"/>
          <p:cNvPicPr preferRelativeResize="0"/>
          <p:nvPr/>
        </p:nvPicPr>
        <p:blipFill rotWithShape="1">
          <a:blip r:embed="rId3">
            <a:alphaModFix/>
          </a:blip>
          <a:srcRect t="16132"/>
          <a:stretch/>
        </p:blipFill>
        <p:spPr>
          <a:xfrm>
            <a:off x="3931920" y="1260285"/>
            <a:ext cx="4221480" cy="4238199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18"/>
          <p:cNvSpPr/>
          <p:nvPr/>
        </p:nvSpPr>
        <p:spPr>
          <a:xfrm>
            <a:off x="7645132" y="1154563"/>
            <a:ext cx="2212257" cy="835743"/>
          </a:xfrm>
          <a:prstGeom prst="wedgeEllipseCallout">
            <a:avLst>
              <a:gd name="adj1" fmla="val -63887"/>
              <a:gd name="adj2" fmla="val 55344"/>
            </a:avLst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fr-FR" sz="146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Allons-y pour la pratique</a:t>
            </a:r>
            <a:endParaRPr sz="2400"/>
          </a:p>
        </p:txBody>
      </p:sp>
      <p:pic>
        <p:nvPicPr>
          <p:cNvPr id="366" name="Google Shape;366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78027" y="1632157"/>
            <a:ext cx="348344" cy="3105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0864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19"/>
          <p:cNvSpPr/>
          <p:nvPr/>
        </p:nvSpPr>
        <p:spPr>
          <a:xfrm>
            <a:off x="1925052" y="5285397"/>
            <a:ext cx="9643597" cy="892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endParaRPr sz="1867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19"/>
          <p:cNvSpPr txBox="1"/>
          <p:nvPr/>
        </p:nvSpPr>
        <p:spPr>
          <a:xfrm>
            <a:off x="782320" y="285599"/>
            <a:ext cx="76053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lvl="1"/>
            <a:r>
              <a:rPr lang="fr-FR" sz="16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C’est un mauvais comportement. L’élève ne réalise pas sa tâche.</a:t>
            </a:r>
            <a:endParaRPr sz="2400"/>
          </a:p>
        </p:txBody>
      </p:sp>
      <p:sp>
        <p:nvSpPr>
          <p:cNvPr id="373" name="Google Shape;373;p19"/>
          <p:cNvSpPr txBox="1"/>
          <p:nvPr/>
        </p:nvSpPr>
        <p:spPr>
          <a:xfrm>
            <a:off x="3017253" y="5561983"/>
            <a:ext cx="7737108" cy="61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fr-FR" sz="16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L'élève n'effectue pas ses exercices pendant la pratique autonome, ratant ainsi le moment essentiel pour s'entraîner, faire des erreurs et consolider ses acquis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4" name="Google Shape;374;p19"/>
          <p:cNvPicPr preferRelativeResize="0"/>
          <p:nvPr/>
        </p:nvPicPr>
        <p:blipFill rotWithShape="1">
          <a:blip r:embed="rId3">
            <a:alphaModFix/>
          </a:blip>
          <a:srcRect t="16132"/>
          <a:stretch/>
        </p:blipFill>
        <p:spPr>
          <a:xfrm>
            <a:off x="3931920" y="1260285"/>
            <a:ext cx="4221480" cy="4238199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19"/>
          <p:cNvSpPr/>
          <p:nvPr/>
        </p:nvSpPr>
        <p:spPr>
          <a:xfrm>
            <a:off x="7645132" y="1154563"/>
            <a:ext cx="2212257" cy="835743"/>
          </a:xfrm>
          <a:prstGeom prst="wedgeEllipseCallout">
            <a:avLst>
              <a:gd name="adj1" fmla="val -63887"/>
              <a:gd name="adj2" fmla="val 55344"/>
            </a:avLst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fr-FR" sz="146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Allons-y pour la pratique</a:t>
            </a: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4941485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20"/>
          <p:cNvSpPr txBox="1"/>
          <p:nvPr/>
        </p:nvSpPr>
        <p:spPr>
          <a:xfrm>
            <a:off x="2880361" y="5495459"/>
            <a:ext cx="7821681" cy="861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fr-FR" sz="1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Pendant la pratique autonome, tous les élèves doivent réaliser la tâche avec sérieux. Si j’ai des difficultés ou que je n’ai pas compris, je demande l’aide de l’enseignant.</a:t>
            </a:r>
            <a:endParaRPr sz="2400"/>
          </a:p>
        </p:txBody>
      </p:sp>
      <p:sp>
        <p:nvSpPr>
          <p:cNvPr id="381" name="Google Shape;381;p20"/>
          <p:cNvSpPr txBox="1"/>
          <p:nvPr/>
        </p:nvSpPr>
        <p:spPr>
          <a:xfrm>
            <a:off x="782320" y="285599"/>
            <a:ext cx="76053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lvl="1"/>
            <a:r>
              <a:rPr lang="fr-FR" sz="16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Voici le bon comportement:</a:t>
            </a:r>
            <a:endParaRPr sz="2400"/>
          </a:p>
        </p:txBody>
      </p:sp>
      <p:pic>
        <p:nvPicPr>
          <p:cNvPr id="382" name="Google Shape;382;p20"/>
          <p:cNvPicPr preferRelativeResize="0"/>
          <p:nvPr/>
        </p:nvPicPr>
        <p:blipFill rotWithShape="1">
          <a:blip r:embed="rId3">
            <a:alphaModFix/>
          </a:blip>
          <a:srcRect t="16227"/>
          <a:stretch/>
        </p:blipFill>
        <p:spPr>
          <a:xfrm>
            <a:off x="3959517" y="1095050"/>
            <a:ext cx="4041484" cy="4400409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20"/>
          <p:cNvSpPr/>
          <p:nvPr/>
        </p:nvSpPr>
        <p:spPr>
          <a:xfrm>
            <a:off x="7419072" y="1095050"/>
            <a:ext cx="2212257" cy="835743"/>
          </a:xfrm>
          <a:prstGeom prst="wedgeEllipseCallout">
            <a:avLst>
              <a:gd name="adj1" fmla="val -58376"/>
              <a:gd name="adj2" fmla="val 44403"/>
            </a:avLst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fr-FR" sz="146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Allons-y pour la pratique</a:t>
            </a: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9922117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001127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tableau. Il fait un Rappel de définitions ou d’erreurs fréquentes </a:t>
            </a:r>
            <a:r>
              <a:rPr lang="fr-FR" dirty="0" err="1">
                <a:latin typeface="Calibri" panose="020F0502020204030204"/>
              </a:rPr>
              <a:t>etc</a:t>
            </a:r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Page: 117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058" y="1364830"/>
            <a:ext cx="10929069" cy="290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1316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285E8-BBCA-DE15-6BFD-9B7DB9AB2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2F600-3F3E-1EB9-917A-5176E54D1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237981"/>
            <a:ext cx="10529279" cy="347861"/>
          </a:xfrm>
        </p:spPr>
        <p:txBody>
          <a:bodyPr/>
          <a:lstStyle/>
          <a:p>
            <a:r>
              <a:rPr lang="fr-FR" dirty="0">
                <a:latin typeface="Calibri" panose="020F0502020204030204"/>
              </a:rPr>
              <a:t> </a:t>
            </a:r>
            <a:br>
              <a:rPr lang="fr-FR" dirty="0">
                <a:latin typeface="Calibri" panose="020F0502020204030204"/>
              </a:rPr>
            </a:br>
            <a:r>
              <a:rPr lang="fr-FR" dirty="0">
                <a:latin typeface="Calibri" panose="020F0502020204030204"/>
              </a:rPr>
              <a:t>On va rappeler comment déterminer les issues  d’une expérience aléatoire.</a:t>
            </a:r>
            <a:r>
              <a:rPr lang="fr-FR" dirty="0"/>
              <a:t> </a:t>
            </a:r>
            <a:br>
              <a:rPr lang="fr-FR" dirty="0"/>
            </a:b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4C67AC-299E-C4D8-02C8-88FD22525B8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4F35B1-57EF-5F30-175B-D88558430AF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F5E27B1-232C-64D9-8D5D-BDE7B81EF2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318624-5AC7-A98C-82D3-BCB2AD2DF5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4" name="Google Shape;565;p42"/>
          <p:cNvSpPr/>
          <p:nvPr/>
        </p:nvSpPr>
        <p:spPr>
          <a:xfrm>
            <a:off x="661887" y="1385455"/>
            <a:ext cx="10745021" cy="3648363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154546" y="3380509"/>
            <a:ext cx="54863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Quels sont les issues qui réalisent l’événement « obtenir une boule portant le numéro 2 »?</a:t>
            </a:r>
          </a:p>
        </p:txBody>
      </p:sp>
      <p:sp>
        <p:nvSpPr>
          <p:cNvPr id="3" name="Rectangle 2"/>
          <p:cNvSpPr/>
          <p:nvPr/>
        </p:nvSpPr>
        <p:spPr>
          <a:xfrm>
            <a:off x="1006763" y="1595708"/>
            <a:ext cx="79617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Expérience aléatoire: tirer une boule, sans regarder, d’une boite contenant  2 boules vertes numérotées 1 et 2, une rouge  portant le numéro 3 et une boule jaune portant le numéro2. Les boules sont indiscernables au toucher.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2561" y="1998010"/>
            <a:ext cx="1515932" cy="153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4078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2A455-1387-DB7B-B57E-AD49BE013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E887EB-903F-5023-D6C8-1DBC074AF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350045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sz="1400" dirty="0">
                <a:latin typeface="Calibri" panose="020F0502020204030204"/>
              </a:rPr>
              <a:t>Rappelez vous: que les issues qui réalisent un événement sont les issues qui vérifient la condition de l’événement.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8EB62F-C2FF-3902-DE89-DABA5348C0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la solution et donne les feedbacks nécessaires. 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28CAB86-30AD-6D64-22FE-9A1ECAD5B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4" name="Google Shape;565;p42"/>
          <p:cNvSpPr/>
          <p:nvPr/>
        </p:nvSpPr>
        <p:spPr>
          <a:xfrm>
            <a:off x="642447" y="1403928"/>
            <a:ext cx="10664890" cy="390310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969819" y="2240908"/>
            <a:ext cx="61514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Les  issues  qui réalisent l’événement « obtenir une boule portant le numéro 2 » sont:  une boule verte portant le numéro 2 et une boule jaune portant le numéro 2.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1388" y="1998010"/>
            <a:ext cx="826356" cy="83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7213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285E8-BBCA-DE15-6BFD-9B7DB9AB2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2F600-3F3E-1EB9-917A-5176E54D1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237981"/>
            <a:ext cx="10529279" cy="347861"/>
          </a:xfrm>
        </p:spPr>
        <p:txBody>
          <a:bodyPr/>
          <a:lstStyle/>
          <a:p>
            <a:r>
              <a:rPr lang="fr-FR" dirty="0">
                <a:latin typeface="Calibri" panose="020F0502020204030204"/>
              </a:rPr>
              <a:t> </a:t>
            </a:r>
            <a:br>
              <a:rPr lang="fr-FR" dirty="0">
                <a:latin typeface="Calibri" panose="020F0502020204030204"/>
              </a:rPr>
            </a:br>
            <a:r>
              <a:rPr lang="fr-FR" dirty="0">
                <a:latin typeface="Calibri" panose="020F0502020204030204"/>
              </a:rPr>
              <a:t>On va rappeler comment calculer la probabilité d’une issue. Choisissez la bonne réponse.</a:t>
            </a:r>
            <a:r>
              <a:rPr lang="fr-FR" dirty="0"/>
              <a:t> </a:t>
            </a:r>
            <a:br>
              <a:rPr lang="fr-FR" dirty="0"/>
            </a:b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4C67AC-299E-C4D8-02C8-88FD22525B8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4F35B1-57EF-5F30-175B-D88558430AF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F5E27B1-232C-64D9-8D5D-BDE7B81EF2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318624-5AC7-A98C-82D3-BCB2AD2DF5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4" name="Google Shape;565;p42"/>
          <p:cNvSpPr/>
          <p:nvPr/>
        </p:nvSpPr>
        <p:spPr>
          <a:xfrm>
            <a:off x="661887" y="1385455"/>
            <a:ext cx="10745021" cy="3648363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154546" y="3380509"/>
            <a:ext cx="54863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La probabilité de chaque issue de cette expérience aléatoire  est:</a:t>
            </a:r>
          </a:p>
        </p:txBody>
      </p:sp>
      <p:sp>
        <p:nvSpPr>
          <p:cNvPr id="3" name="Rectangle 2"/>
          <p:cNvSpPr/>
          <p:nvPr/>
        </p:nvSpPr>
        <p:spPr>
          <a:xfrm>
            <a:off x="1006763" y="1595708"/>
            <a:ext cx="79617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Expérience aléatoire: tirer une boule, sans regarder, d’une boite contenant  2 boules vertes numérotées 1 et 2, une boule rouge  portant le numéro 3 et une boule jaune portant le numéro 2 </a:t>
            </a:r>
          </a:p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Les boules sont indiscernables au toucher.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5815" y="2185742"/>
            <a:ext cx="1782758" cy="18050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8919143" y="5284288"/>
                <a:ext cx="2410845" cy="6423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MA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MA" sz="2000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9143" y="5284288"/>
                <a:ext cx="2410845" cy="64238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bg1">
                    <a:lumMod val="6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5337743" y="5261920"/>
                <a:ext cx="2410845" cy="6423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MA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fr-MA" sz="2000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7743" y="5261920"/>
                <a:ext cx="2410845" cy="64238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bg1">
                    <a:lumMod val="6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778058" y="5143363"/>
                <a:ext cx="2410845" cy="6423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MA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MA" sz="2000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058" y="5143363"/>
                <a:ext cx="2410845" cy="64238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bg1">
                    <a:lumMod val="6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04906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2A455-1387-DB7B-B57E-AD49BE013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05E887EB-903F-5023-D6C8-1DBC074AF66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778058" y="318293"/>
                <a:ext cx="10529279" cy="350045"/>
              </a:xfrm>
            </p:spPr>
            <p:txBody>
              <a:bodyPr/>
              <a:lstStyle/>
              <a:p>
                <a:pPr defTabSz="342900">
                  <a:spcAft>
                    <a:spcPts val="300"/>
                  </a:spcAft>
                  <a:buClrTx/>
                  <a:defRPr/>
                </a:pPr>
                <a:r>
                  <a:rPr lang="fr-FR" sz="1400" dirty="0">
                    <a:latin typeface="Calibri" panose="020F0502020204030204"/>
                  </a:rPr>
                  <a:t>Rappelez vous: qu’en cas d’équiprobabilité la probabilité d’une issue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1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sz="1400" b="1" i="1" smtClean="0">
                            <a:latin typeface="Cambria Math" panose="02040503050406030204" pitchFamily="18" charset="0"/>
                          </a:rPr>
                          <m:t>𝒏𝒐𝒎𝒎𝒃𝒓𝒆𝒔</m:t>
                        </m:r>
                        <m:r>
                          <a:rPr lang="fr-FR" sz="1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1400" b="1" i="1" smtClean="0">
                            <a:latin typeface="Cambria Math" panose="02040503050406030204" pitchFamily="18" charset="0"/>
                          </a:rPr>
                          <m:t>𝒅𝒆𝒔</m:t>
                        </m:r>
                        <m:r>
                          <a:rPr lang="fr-FR" sz="1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1400" b="1" i="1" smtClean="0">
                            <a:latin typeface="Cambria Math" panose="02040503050406030204" pitchFamily="18" charset="0"/>
                          </a:rPr>
                          <m:t>𝒊𝒔𝒖𝒖𝒆𝒔</m:t>
                        </m:r>
                      </m:den>
                    </m:f>
                  </m:oMath>
                </a14:m>
                <a:r>
                  <a:rPr lang="fr-FR" sz="1400" dirty="0">
                    <a:latin typeface="Calibri" panose="020F0502020204030204"/>
                  </a:rPr>
                  <a:t>.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05E887EB-903F-5023-D6C8-1DBC074AF66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778058" y="318293"/>
                <a:ext cx="10529279" cy="350045"/>
              </a:xfrm>
              <a:blipFill>
                <a:blip r:embed="rId2"/>
                <a:stretch>
                  <a:fillRect l="-174" b="-1034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8EB62F-C2FF-3902-DE89-DABA5348C0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la solution et donne les feedbacks nécessaires. 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28CAB86-30AD-6D64-22FE-9A1ECAD5B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4" name="Google Shape;565;p42"/>
          <p:cNvSpPr/>
          <p:nvPr/>
        </p:nvSpPr>
        <p:spPr>
          <a:xfrm>
            <a:off x="642447" y="1403928"/>
            <a:ext cx="10664890" cy="390310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0833" y="2268927"/>
            <a:ext cx="1760581" cy="178260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8809077" y="5400247"/>
                <a:ext cx="2410845" cy="642380"/>
              </a:xfrm>
              <a:prstGeom prst="rect">
                <a:avLst/>
              </a:prstGeom>
              <a:solidFill>
                <a:srgbClr val="1D6FA9"/>
              </a:solidFill>
              <a:ln>
                <a:solidFill>
                  <a:schemeClr val="bg1">
                    <a:lumMod val="6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MA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MA" sz="2000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9077" y="5400247"/>
                <a:ext cx="2410845" cy="64238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bg1">
                    <a:lumMod val="6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1006763" y="1595708"/>
            <a:ext cx="79617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Expérience aléatoire: tirer une boule, sans regarder, d’une boite contenant des 2 boules vertes numérotées 1 et 2, une rouge  portant le numéro 3 et une jaune portant le numéro2 </a:t>
            </a:r>
          </a:p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les boules  sont indiscernables au toucher.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1154546" y="3380509"/>
            <a:ext cx="54863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La probabilité de chaque issue est:</a:t>
            </a:r>
          </a:p>
        </p:txBody>
      </p:sp>
    </p:spTree>
    <p:extLst>
      <p:ext uri="{BB962C8B-B14F-4D97-AF65-F5344CB8AC3E}">
        <p14:creationId xmlns:p14="http://schemas.microsoft.com/office/powerpoint/2010/main" val="23862065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285E8-BBCA-DE15-6BFD-9B7DB9AB2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2F600-3F3E-1EB9-917A-5176E54D1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à la question ci-dessous: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4C67AC-299E-C4D8-02C8-88FD22525B8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4F35B1-57EF-5F30-175B-D88558430AF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F5E27B1-232C-64D9-8D5D-BDE7B81EF2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318624-5AC7-A98C-82D3-BCB2AD2DF5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4" name="Google Shape;565;p42"/>
          <p:cNvSpPr/>
          <p:nvPr/>
        </p:nvSpPr>
        <p:spPr>
          <a:xfrm>
            <a:off x="862952" y="1560947"/>
            <a:ext cx="10664890" cy="384232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2342" y="2487848"/>
            <a:ext cx="7567316" cy="188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9730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285E8-BBCA-DE15-6BFD-9B7DB9AB2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2F600-3F3E-1EB9-917A-5176E54D1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272111"/>
            <a:ext cx="10529279" cy="300544"/>
          </a:xfrm>
        </p:spPr>
        <p:txBody>
          <a:bodyPr/>
          <a:lstStyle/>
          <a:p>
            <a:r>
              <a:rPr lang="fr-FR" dirty="0">
                <a:latin typeface="Calibri" panose="020F0502020204030204"/>
              </a:rPr>
              <a:t> </a:t>
            </a:r>
            <a:r>
              <a:rPr lang="fr-FR" sz="1400" dirty="0">
                <a:latin typeface="Calibri" panose="020F0502020204030204"/>
              </a:rPr>
              <a:t>rappelez vous que les issues d’une expérience aléatoire sont toutes ses résultats possibles .</a:t>
            </a:r>
            <a:endParaRPr lang="fr-FR" sz="1400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4C67AC-299E-C4D8-02C8-88FD22525B8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7632" y="631289"/>
            <a:ext cx="10529705" cy="268287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rappelle que dans notre cas les classes ont toutes la même amplitude. </a:t>
            </a:r>
          </a:p>
        </p:txBody>
      </p:sp>
      <p:sp>
        <p:nvSpPr>
          <p:cNvPr id="14" name="Google Shape;565;p42"/>
          <p:cNvSpPr/>
          <p:nvPr/>
        </p:nvSpPr>
        <p:spPr>
          <a:xfrm>
            <a:off x="862952" y="1560947"/>
            <a:ext cx="10664890" cy="384232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" name="Image 8">
            <a:extLst>
              <a:ext uri="{FF2B5EF4-FFF2-40B4-BE49-F238E27FC236}">
                <a16:creationId xmlns:a16="http://schemas.microsoft.com/office/drawing/2014/main" id="{E28CAB86-30AD-6D64-22FE-9A1ECAD5B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9577" y="2390705"/>
            <a:ext cx="8625814" cy="2145595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5918200" y="3547534"/>
            <a:ext cx="1388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probabilité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3462867" y="4233333"/>
            <a:ext cx="423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1498507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2A455-1387-DB7B-B57E-AD49BE013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E887EB-903F-5023-D6C8-1DBC074AF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350045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sz="1400" dirty="0">
                <a:latin typeface="Calibri" panose="020F0502020204030204"/>
              </a:rPr>
              <a:t>Bien! Voici un résumé des rappels.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8EB62F-C2FF-3902-DE89-DABA5348C0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lit et explique 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28CAB86-30AD-6D64-22FE-9A1ECAD5B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778058" y="2700136"/>
            <a:ext cx="10123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Les issues qui réalisent un événement sont les issues qui vérifient la condition de cet événement </a:t>
            </a:r>
            <a:r>
              <a:rPr lang="fr-FR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563418" y="4494388"/>
                <a:ext cx="11230264" cy="8447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2000" dirty="0">
                    <a:latin typeface="Calibri" panose="020F0502020204030204"/>
                  </a:rPr>
                  <a:t>Si toutes les issues sont </a:t>
                </a:r>
                <a:r>
                  <a:rPr lang="fr-FR" sz="2000" dirty="0">
                    <a:solidFill>
                      <a:srgbClr val="FF0000"/>
                    </a:solidFill>
                    <a:latin typeface="Calibri" panose="020F0502020204030204"/>
                  </a:rPr>
                  <a:t>équiprobables</a:t>
                </a:r>
                <a:r>
                  <a:rPr lang="fr-FR" sz="2000" dirty="0">
                    <a:latin typeface="Calibri" panose="020F0502020204030204"/>
                  </a:rPr>
                  <a:t> alors la probabilité de chaque issue est égale 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𝒍𝒆</m:t>
                        </m:r>
                        <m:r>
                          <a:rPr lang="fr-FR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𝒏𝒐𝒎𝒃𝒓𝒆</m:t>
                        </m:r>
                        <m:r>
                          <a:rPr lang="fr-FR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𝒕𝒐𝒕𝒂𝒍</m:t>
                        </m:r>
                        <m:r>
                          <a:rPr lang="fr-FR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𝒅𝒆𝒔</m:t>
                        </m:r>
                        <m:r>
                          <a:rPr lang="fr-FR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𝒊𝒔𝒔𝒖𝒆𝒔</m:t>
                        </m:r>
                      </m:den>
                    </m:f>
                  </m:oMath>
                </a14:m>
                <a:endParaRPr lang="fr-FR" sz="20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418" y="4494388"/>
                <a:ext cx="11230264" cy="844718"/>
              </a:xfrm>
              <a:prstGeom prst="rect">
                <a:avLst/>
              </a:prstGeom>
              <a:blipFill>
                <a:blip r:embed="rId3"/>
                <a:stretch>
                  <a:fillRect l="-488" t="-359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62444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Observez la figure ci-dessous, exprimez vos avis à propos de la  question ci-dessous  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91FED8-C717-306E-32F3-B94F84117236}"/>
              </a:ext>
            </a:extLst>
          </p:cNvPr>
          <p:cNvSpPr/>
          <p:nvPr/>
        </p:nvSpPr>
        <p:spPr>
          <a:xfrm>
            <a:off x="778058" y="1985929"/>
            <a:ext cx="6045903" cy="137734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utoShape 4" descr="&quot;Made in Space&quot; : quand la NASA imprime des objets dans l'espace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858982" y="2087418"/>
            <a:ext cx="58275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On lance un dé à 6 faces, 5 blanches et une noire.</a:t>
            </a:r>
          </a:p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Quelle est la probabilité d’obtenir une face blanche ?</a:t>
            </a:r>
          </a:p>
        </p:txBody>
      </p:sp>
    </p:spTree>
    <p:extLst>
      <p:ext uri="{BB962C8B-B14F-4D97-AF65-F5344CB8AC3E}">
        <p14:creationId xmlns:p14="http://schemas.microsoft.com/office/powerpoint/2010/main" val="39720236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0D94698-1125-ADFD-0132-E121DBDB57F3}"/>
              </a:ext>
            </a:extLst>
          </p:cNvPr>
          <p:cNvSpPr/>
          <p:nvPr/>
        </p:nvSpPr>
        <p:spPr>
          <a:xfrm>
            <a:off x="591127" y="1931177"/>
            <a:ext cx="6887152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AutoShape 2" descr="Photo de formes géométriques en bois clair (sphère, cylindre, cône, cube) sur fond orange."/>
          <p:cNvSpPr>
            <a:spLocks noChangeAspect="1" noChangeArrowheads="1"/>
          </p:cNvSpPr>
          <p:nvPr/>
        </p:nvSpPr>
        <p:spPr bwMode="auto">
          <a:xfrm flipV="1">
            <a:off x="155575" y="160338"/>
            <a:ext cx="435552" cy="43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7" name="AutoShape 4" descr="Photo de formes géométriques en bois clair (sphère, cylindre, cône, cube) sur fond orange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3" name="AutoShape 2" descr="Perspective Solid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2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1140534" y="2283752"/>
            <a:ext cx="41729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CIDFont+F2"/>
              </a:rPr>
              <a:t>Calculer la probabilité d’un événement.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/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2715988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8" y="334005"/>
            <a:ext cx="10277091" cy="267549"/>
          </a:xfrm>
        </p:spPr>
        <p:txBody>
          <a:bodyPr/>
          <a:lstStyle/>
          <a:p>
            <a:r>
              <a:rPr lang="fr-FR" dirty="0"/>
              <a:t>Voici un exemple pour vous montrer comment on calcule la probabilité d’un événement . 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les conditions.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ZoneTexte 7"/>
          <p:cNvSpPr txBox="1"/>
          <p:nvPr/>
        </p:nvSpPr>
        <p:spPr>
          <a:xfrm>
            <a:off x="674253" y="2420787"/>
            <a:ext cx="8488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Quelle est la probabilité que Aymen soit l’acheteur du roman? Et celle de </a:t>
            </a:r>
            <a:r>
              <a:rPr lang="fr-F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sara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</a:p>
        </p:txBody>
      </p:sp>
      <p:sp>
        <p:nvSpPr>
          <p:cNvPr id="15" name="Rectangle à coins arrondis 14"/>
          <p:cNvSpPr/>
          <p:nvPr/>
        </p:nvSpPr>
        <p:spPr>
          <a:xfrm>
            <a:off x="3920835" y="3887240"/>
            <a:ext cx="1142616" cy="62807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2; 4 et 6.</a:t>
            </a:r>
          </a:p>
        </p:txBody>
      </p:sp>
      <p:sp>
        <p:nvSpPr>
          <p:cNvPr id="25" name="Rectangle à coins arrondis 24"/>
          <p:cNvSpPr/>
          <p:nvPr/>
        </p:nvSpPr>
        <p:spPr>
          <a:xfrm>
            <a:off x="525894" y="3750797"/>
            <a:ext cx="2563862" cy="88833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issues  qui réalisent le choix d’</a:t>
            </a:r>
            <a:r>
              <a:rPr lang="fr-FR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Aymen</a:t>
            </a:r>
            <a:r>
              <a:rPr lang="fr-FR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cxnSp>
        <p:nvCxnSpPr>
          <p:cNvPr id="28" name="Connecteur droit avec flèche 27"/>
          <p:cNvCxnSpPr>
            <a:stCxn id="25" idx="3"/>
            <a:endCxn id="15" idx="1"/>
          </p:cNvCxnSpPr>
          <p:nvPr/>
        </p:nvCxnSpPr>
        <p:spPr>
          <a:xfrm>
            <a:off x="3089756" y="4194963"/>
            <a:ext cx="831079" cy="63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ectangle à coins arrondis 31"/>
          <p:cNvSpPr/>
          <p:nvPr/>
        </p:nvSpPr>
        <p:spPr>
          <a:xfrm>
            <a:off x="512618" y="5110506"/>
            <a:ext cx="2721650" cy="811820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issues qui réalisent le choix de Sara:</a:t>
            </a:r>
          </a:p>
        </p:txBody>
      </p:sp>
      <p:cxnSp>
        <p:nvCxnSpPr>
          <p:cNvPr id="34" name="Connecteur droit avec flèche 33"/>
          <p:cNvCxnSpPr>
            <a:stCxn id="32" idx="3"/>
          </p:cNvCxnSpPr>
          <p:nvPr/>
        </p:nvCxnSpPr>
        <p:spPr>
          <a:xfrm>
            <a:off x="3234268" y="5516416"/>
            <a:ext cx="626532" cy="462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ctangle à coins arrondis 34"/>
          <p:cNvSpPr/>
          <p:nvPr/>
        </p:nvSpPr>
        <p:spPr>
          <a:xfrm>
            <a:off x="3910829" y="5202379"/>
            <a:ext cx="1007533" cy="628073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 et 6.</a:t>
            </a:r>
          </a:p>
        </p:txBody>
      </p:sp>
      <p:sp>
        <p:nvSpPr>
          <p:cNvPr id="40" name="Rectangle à coins arrondis 39"/>
          <p:cNvSpPr/>
          <p:nvPr/>
        </p:nvSpPr>
        <p:spPr>
          <a:xfrm>
            <a:off x="914400" y="1163118"/>
            <a:ext cx="9051636" cy="112836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Aymen et Sara veulent acheter un roman à la bibliothèque, mais ils n’en trouvent qu’un seul . Alors ils décident de jouer  au dé . Avant de  lancer le dé non truqué,  </a:t>
            </a:r>
            <a:r>
              <a:rPr lang="fr-FR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Aymen</a:t>
            </a:r>
            <a:r>
              <a:rPr lang="fr-FR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choisit  les nombres pairs et Sara les multiples de 3.</a:t>
            </a:r>
          </a:p>
        </p:txBody>
      </p:sp>
      <p:pic>
        <p:nvPicPr>
          <p:cNvPr id="41" name="Image 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8908" y="1124712"/>
            <a:ext cx="1208892" cy="1316010"/>
          </a:xfrm>
          <a:prstGeom prst="rect">
            <a:avLst/>
          </a:prstGeom>
          <a:ln w="19050">
            <a:solidFill>
              <a:schemeClr val="bg1">
                <a:lumMod val="50000"/>
              </a:schemeClr>
            </a:solidFill>
          </a:ln>
        </p:spPr>
      </p:pic>
      <p:cxnSp>
        <p:nvCxnSpPr>
          <p:cNvPr id="31" name="Connecteur droit avec flèche 30"/>
          <p:cNvCxnSpPr>
            <a:stCxn id="15" idx="3"/>
          </p:cNvCxnSpPr>
          <p:nvPr/>
        </p:nvCxnSpPr>
        <p:spPr>
          <a:xfrm flipV="1">
            <a:off x="5063451" y="4198706"/>
            <a:ext cx="499532" cy="257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à coins arrondis 35"/>
          <p:cNvSpPr/>
          <p:nvPr/>
        </p:nvSpPr>
        <p:spPr>
          <a:xfrm>
            <a:off x="5531808" y="3887240"/>
            <a:ext cx="1693334" cy="62807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Aymen</a:t>
            </a:r>
            <a:r>
              <a:rPr lang="fr-FR" dirty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a 3 chances sur 6</a:t>
            </a:r>
          </a:p>
        </p:txBody>
      </p:sp>
      <p:cxnSp>
        <p:nvCxnSpPr>
          <p:cNvPr id="44" name="Connecteur droit avec flèche 43"/>
          <p:cNvCxnSpPr/>
          <p:nvPr/>
        </p:nvCxnSpPr>
        <p:spPr>
          <a:xfrm flipV="1">
            <a:off x="4928752" y="5499053"/>
            <a:ext cx="499532" cy="257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ctangle à coins arrondis 44"/>
          <p:cNvSpPr/>
          <p:nvPr/>
        </p:nvSpPr>
        <p:spPr>
          <a:xfrm>
            <a:off x="5438674" y="5202379"/>
            <a:ext cx="1693334" cy="62807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Sara a 2 chances sur 6</a:t>
            </a:r>
          </a:p>
        </p:txBody>
      </p:sp>
      <p:cxnSp>
        <p:nvCxnSpPr>
          <p:cNvPr id="47" name="Connecteur droit avec flèche 46"/>
          <p:cNvCxnSpPr>
            <a:stCxn id="36" idx="3"/>
          </p:cNvCxnSpPr>
          <p:nvPr/>
        </p:nvCxnSpPr>
        <p:spPr>
          <a:xfrm flipV="1">
            <a:off x="7225142" y="4194963"/>
            <a:ext cx="846666" cy="63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à coins arrondis 47"/>
              <p:cNvSpPr/>
              <p:nvPr/>
            </p:nvSpPr>
            <p:spPr>
              <a:xfrm>
                <a:off x="8044102" y="3840939"/>
                <a:ext cx="3843867" cy="655433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>
                    <a:solidFill>
                      <a:schemeClr val="tx1"/>
                    </a:solidFill>
                  </a:rPr>
                  <a:t>Probabilité que </a:t>
                </a:r>
                <a:r>
                  <a:rPr lang="fr-FR" dirty="0" err="1">
                    <a:solidFill>
                      <a:schemeClr val="tx1"/>
                    </a:solidFill>
                  </a:rPr>
                  <a:t>Aymen</a:t>
                </a:r>
                <a:r>
                  <a:rPr lang="fr-FR" dirty="0">
                    <a:solidFill>
                      <a:schemeClr val="tx1"/>
                    </a:solidFill>
                  </a:rPr>
                  <a:t> achète le roman est: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fr-F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8" name="Rectangle à coins arrondis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4102" y="3840939"/>
                <a:ext cx="3843867" cy="655433"/>
              </a:xfrm>
              <a:prstGeom prst="roundRect">
                <a:avLst/>
              </a:prstGeom>
              <a:blipFill>
                <a:blip r:embed="rId4"/>
                <a:stretch>
                  <a:fillRect t="-11712" b="-1351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Connecteur droit avec flèche 49"/>
          <p:cNvCxnSpPr>
            <a:stCxn id="45" idx="3"/>
          </p:cNvCxnSpPr>
          <p:nvPr/>
        </p:nvCxnSpPr>
        <p:spPr>
          <a:xfrm flipV="1">
            <a:off x="7132008" y="5516415"/>
            <a:ext cx="939800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à coins arrondis 50"/>
              <p:cNvSpPr/>
              <p:nvPr/>
            </p:nvSpPr>
            <p:spPr>
              <a:xfrm>
                <a:off x="8071808" y="5124685"/>
                <a:ext cx="3843867" cy="655433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>
                    <a:solidFill>
                      <a:schemeClr val="tx1"/>
                    </a:solidFill>
                  </a:rPr>
                  <a:t>Probabilité que Sara achète le roman est: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fr-F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1" name="Rectangle à coins arrondis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1808" y="5124685"/>
                <a:ext cx="3843867" cy="655433"/>
              </a:xfrm>
              <a:prstGeom prst="roundRect">
                <a:avLst/>
              </a:prstGeom>
              <a:blipFill>
                <a:blip r:embed="rId5"/>
                <a:stretch>
                  <a:fillRect t="-11818" b="-13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1030288" y="2927927"/>
                <a:ext cx="10857681" cy="5288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Le dé n’est pas truqué, donc toutes les issues ont même probabilité=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6</m:t>
                        </m:r>
                      </m:den>
                    </m:f>
                    <m:r>
                      <a:rPr lang="fr-MA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.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Les issues sont équiprobables</a:t>
                </a:r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288" y="2927927"/>
                <a:ext cx="10857681" cy="528863"/>
              </a:xfrm>
              <a:prstGeom prst="rect">
                <a:avLst/>
              </a:prstGeom>
              <a:blipFill>
                <a:blip r:embed="rId6"/>
                <a:stretch>
                  <a:fillRect l="-561" b="-804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/>
              <a:t>Voici d’autres exemples.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29862" y="607336"/>
            <a:ext cx="10277475" cy="268287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explique.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787400" y="1583267"/>
                <a:ext cx="10447867" cy="5429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La probabilité de l’événement A: « obtenir un nombre pair »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</m:num>
                      <m:den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6</m:t>
                        </m:r>
                      </m:den>
                    </m:f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𝑛𝑜𝑚𝑏𝑟𝑒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𝑑𝑒𝑠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𝑖𝑠𝑠𝑢𝑒𝑠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𝑞𝑢𝑖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𝑙𝑒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𝑟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é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𝑎𝑙𝑖𝑠𝑒𝑛𝑡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</m:num>
                      <m:den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𝑙𝑒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𝑛𝑜𝑚𝑏𝑟𝑒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𝑡𝑜𝑡𝑎𝑙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𝑑𝑒𝑠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𝑖𝑠𝑠𝑢𝑒𝑠</m:t>
                        </m:r>
                      </m:den>
                    </m:f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400" y="1583267"/>
                <a:ext cx="10447867" cy="542969"/>
              </a:xfrm>
              <a:prstGeom prst="rect">
                <a:avLst/>
              </a:prstGeom>
              <a:blipFill>
                <a:blip r:embed="rId3"/>
                <a:stretch>
                  <a:fillRect l="-583" b="-786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ZoneTexte 38"/>
              <p:cNvSpPr txBox="1"/>
              <p:nvPr/>
            </p:nvSpPr>
            <p:spPr>
              <a:xfrm>
                <a:off x="787399" y="2580692"/>
                <a:ext cx="10447867" cy="5567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La probabilité de l’événement B: « obtenir un multiple de 3 »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num>
                      <m:den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6</m:t>
                        </m:r>
                      </m:den>
                    </m:f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𝑛𝑜𝑚𝑏𝑟𝑒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𝑑𝑒𝑠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𝑖𝑠𝑠𝑢𝑒𝑠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𝑞𝑢𝑖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𝑙𝑒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𝑟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é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𝑎𝑙𝑖𝑠𝑒𝑛𝑡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</m:num>
                      <m:den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𝑙𝑒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𝑛𝑜𝑚𝑏𝑟𝑒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𝑡𝑜𝑡𝑎𝑙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𝑑𝑒𝑠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𝑖𝑠𝑠𝑢𝑒𝑠</m:t>
                        </m:r>
                      </m:den>
                    </m:f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9" name="ZoneTexte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399" y="2580692"/>
                <a:ext cx="10447867" cy="556755"/>
              </a:xfrm>
              <a:prstGeom prst="rect">
                <a:avLst/>
              </a:prstGeom>
              <a:blipFill>
                <a:blip r:embed="rId4"/>
                <a:stretch>
                  <a:fillRect l="-583" b="-434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ZoneTexte 39"/>
              <p:cNvSpPr txBox="1"/>
              <p:nvPr/>
            </p:nvSpPr>
            <p:spPr>
              <a:xfrm>
                <a:off x="859470" y="4172425"/>
                <a:ext cx="10447867" cy="9786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La probabilité de l’événement C: « obtenir un nombre inférieur 5 » =</a:t>
                </a:r>
                <a:endParaRPr lang="fr-FR" sz="2000" i="1" dirty="0">
                  <a:latin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fr-FR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6</m:t>
                          </m:r>
                        </m:den>
                      </m:f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𝑛𝑜𝑚𝑏𝑟𝑒</m:t>
                          </m:r>
                          <m:r>
                            <a:rPr lang="fr-FR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  <m:r>
                            <a:rPr lang="fr-FR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𝑑𝑒𝑠</m:t>
                          </m:r>
                          <m:r>
                            <a:rPr lang="fr-FR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  <m:r>
                            <a:rPr lang="fr-FR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𝑖𝑠𝑠𝑢𝑒𝑠</m:t>
                          </m:r>
                          <m:r>
                            <a:rPr lang="fr-FR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  <m:r>
                            <a:rPr lang="fr-FR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𝑞𝑢𝑖</m:t>
                          </m:r>
                          <m:r>
                            <a:rPr lang="fr-FR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  <m:r>
                            <a:rPr lang="fr-FR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𝑙𝑒</m:t>
                          </m:r>
                          <m:r>
                            <a:rPr lang="fr-FR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  <m:r>
                            <a:rPr lang="fr-FR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𝑟</m:t>
                          </m:r>
                          <m:r>
                            <a:rPr lang="fr-FR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é</m:t>
                          </m:r>
                          <m:r>
                            <a:rPr lang="fr-FR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𝑎𝑙𝑖𝑠𝑒𝑛𝑡</m:t>
                          </m:r>
                          <m:r>
                            <a:rPr lang="fr-FR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</m:num>
                        <m:den>
                          <m:r>
                            <a:rPr lang="fr-FR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𝑙𝑒</m:t>
                          </m:r>
                          <m:r>
                            <a:rPr lang="fr-FR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  <m:r>
                            <a:rPr lang="fr-FR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𝑛𝑜𝑚𝑏𝑟𝑒</m:t>
                          </m:r>
                          <m:r>
                            <a:rPr lang="fr-FR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  <m:r>
                            <a:rPr lang="fr-FR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𝑡𝑜𝑡𝑎𝑙</m:t>
                          </m:r>
                          <m:r>
                            <a:rPr lang="fr-FR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  <m:r>
                            <a:rPr lang="fr-FR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𝑑𝑒𝑠</m:t>
                          </m:r>
                          <m:r>
                            <a:rPr lang="fr-FR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  <m:r>
                            <a:rPr lang="fr-FR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𝑖𝑠𝑠𝑢𝑒𝑠</m:t>
                          </m:r>
                        </m:den>
                      </m:f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0" name="ZoneTexte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470" y="4172425"/>
                <a:ext cx="10447867" cy="978601"/>
              </a:xfrm>
              <a:prstGeom prst="rect">
                <a:avLst/>
              </a:prstGeom>
              <a:blipFill>
                <a:blip r:embed="rId5"/>
                <a:stretch>
                  <a:fillRect l="-642" t="-310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7155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/>
              <a:t>Voici 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29862" y="607336"/>
            <a:ext cx="10277475" cy="268287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explique.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909789" y="2508518"/>
                <a:ext cx="9379520" cy="91377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les issues d’une expérience aléatoire sont équiprobables :</a:t>
                </a:r>
              </a:p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       La probabilité d’un événement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𝑛𝑜𝑚𝑏𝑟𝑒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𝑑𝑒𝑠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𝑖𝑠𝑠𝑢𝑒𝑠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𝑞𝑢𝑖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𝑟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é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𝑎𝑙𝑖𝑠𝑒𝑛𝑡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sSup>
                          <m:sSupPr>
                            <m:ctrlPr>
                              <a:rPr lang="fr-FR" sz="2000" i="1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p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𝑙</m:t>
                            </m:r>
                          </m:e>
                          <m:sup>
                            <m:r>
                              <a:rPr lang="fr-FR" sz="2000" i="1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′</m:t>
                            </m:r>
                          </m:sup>
                        </m:sSup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é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𝑣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é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𝑛𝑒𝑚𝑒𝑛𝑡</m:t>
                        </m:r>
                      </m:num>
                      <m:den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𝑛𝑜𝑚𝑏𝑟𝑒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𝑡𝑜𝑡𝑎𝑙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𝑑𝑒𝑠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𝑖𝑠𝑠𝑢𝑒𝑠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MA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𝑑𝑒</m:t>
                        </m:r>
                        <m:r>
                          <a:rPr lang="fr-MA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MA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𝑙</m:t>
                        </m:r>
                        <m:r>
                          <a:rPr lang="fr-MA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′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𝑒𝑥𝑝𝑒𝑟𝑖𝑒𝑛𝑐𝑒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𝑎𝑙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é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𝑎𝑡𝑜𝑖𝑟𝑒</m:t>
                        </m:r>
                      </m:den>
                    </m:f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789" y="2508518"/>
                <a:ext cx="9379520" cy="913776"/>
              </a:xfrm>
              <a:prstGeom prst="rect">
                <a:avLst/>
              </a:prstGeom>
              <a:blipFill>
                <a:blip r:embed="rId3"/>
                <a:stretch>
                  <a:fillRect l="-650" t="-4027" b="-13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à coins arrondis 7"/>
          <p:cNvSpPr/>
          <p:nvPr/>
        </p:nvSpPr>
        <p:spPr>
          <a:xfrm>
            <a:off x="909789" y="2028236"/>
            <a:ext cx="1565556" cy="38245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propriété</a:t>
            </a:r>
          </a:p>
        </p:txBody>
      </p:sp>
    </p:spTree>
    <p:extLst>
      <p:ext uri="{BB962C8B-B14F-4D97-AF65-F5344CB8AC3E}">
        <p14:creationId xmlns:p14="http://schemas.microsoft.com/office/powerpoint/2010/main" val="14199312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35491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fr-FR" dirty="0"/>
            </a:br>
            <a:r>
              <a:rPr lang="fr-FR" dirty="0"/>
              <a:t>On va rappeler ce que sont les issues équiprobables. </a:t>
            </a:r>
            <a:br>
              <a:rPr lang="fr-FR" dirty="0"/>
            </a:b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5304" y="668339"/>
            <a:ext cx="10558061" cy="287134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 et</a:t>
            </a:r>
            <a:r>
              <a:rPr lang="fr-FR" dirty="0"/>
              <a:t>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choisit au hasard à deux élèves pour justifier oralement leurs réponses</a:t>
            </a:r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653649" y="1216265"/>
            <a:ext cx="10727579" cy="254212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/>
          <p:cNvSpPr txBox="1"/>
          <p:nvPr/>
        </p:nvSpPr>
        <p:spPr>
          <a:xfrm>
            <a:off x="1841377" y="2256496"/>
            <a:ext cx="43448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Les issues sont équiprobables si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761445" y="3949535"/>
            <a:ext cx="2410845" cy="8490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</a:t>
            </a:r>
            <a:r>
              <a:rPr lang="fr-MA" sz="2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leurs probabilités sont différentes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35304" y="4070060"/>
            <a:ext cx="2450569" cy="63750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</a:t>
            </a:r>
            <a:r>
              <a:rPr lang="fr-MA" sz="2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:elles ont la même probabilité</a:t>
            </a:r>
          </a:p>
        </p:txBody>
      </p:sp>
    </p:spTree>
    <p:extLst>
      <p:ext uri="{BB962C8B-B14F-4D97-AF65-F5344CB8AC3E}">
        <p14:creationId xmlns:p14="http://schemas.microsoft.com/office/powerpoint/2010/main" val="22382437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318293"/>
            <a:ext cx="10372033" cy="229521"/>
          </a:xfrm>
        </p:spPr>
        <p:txBody>
          <a:bodyPr/>
          <a:lstStyle/>
          <a:p>
            <a:br>
              <a:rPr lang="fr-FR" sz="1400" dirty="0"/>
            </a:br>
            <a:r>
              <a:rPr lang="fr-FR" sz="1400" dirty="0"/>
              <a:t>Rappelez vous que: les issues d’une expérience aléatoire sont équiprobables si elles ont toutes la même chance d’apparaitre </a:t>
            </a:r>
            <a:r>
              <a:rPr lang="fr-FR" sz="1400" dirty="0" err="1"/>
              <a:t>c.à.d</a:t>
            </a:r>
            <a:r>
              <a:rPr lang="fr-FR" sz="1400" dirty="0"/>
              <a:t> la même  probabilité . </a:t>
            </a:r>
            <a:br>
              <a:rPr lang="fr-FR" sz="1400" dirty="0"/>
            </a:br>
            <a:endParaRPr lang="fr-FR" sz="1400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5304" y="668339"/>
            <a:ext cx="10558061" cy="287134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  <a:p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579758" y="1406079"/>
            <a:ext cx="10727579" cy="254345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62747" y="514746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935304" y="4070060"/>
            <a:ext cx="2450569" cy="637507"/>
          </a:xfrm>
          <a:prstGeom prst="rect">
            <a:avLst/>
          </a:prstGeom>
          <a:solidFill>
            <a:schemeClr val="accent1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</a:t>
            </a:r>
            <a:r>
              <a:rPr lang="fr-MA" sz="2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:elles ont la même probabilité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841377" y="2256496"/>
            <a:ext cx="43448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Les issues sont équiprobables si</a:t>
            </a:r>
          </a:p>
        </p:txBody>
      </p:sp>
    </p:spTree>
    <p:extLst>
      <p:ext uri="{BB962C8B-B14F-4D97-AF65-F5344CB8AC3E}">
        <p14:creationId xmlns:p14="http://schemas.microsoft.com/office/powerpoint/2010/main" val="234667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fr-FR" dirty="0"/>
            </a:br>
            <a:r>
              <a:rPr lang="fr-FR" dirty="0"/>
              <a:t>On va rappeler comment on calcule la probabilité d’un événement. Compléter.</a:t>
            </a:r>
            <a:br>
              <a:rPr lang="fr-FR" dirty="0"/>
            </a:b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5304" y="668339"/>
            <a:ext cx="10558061" cy="287134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 et</a:t>
            </a:r>
            <a:r>
              <a:rPr lang="fr-FR" dirty="0"/>
              <a:t>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choisit au hasard à deux élèves pour justifier oralement leurs réponses</a:t>
            </a:r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579758" y="1385543"/>
            <a:ext cx="10727579" cy="438077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3" name="ZoneTexte 12"/>
          <p:cNvSpPr txBox="1"/>
          <p:nvPr/>
        </p:nvSpPr>
        <p:spPr>
          <a:xfrm>
            <a:off x="997146" y="2313992"/>
            <a:ext cx="100596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Si toutes les issues ont la même probabilité alors la probabilité d’un événement est égale à:</a:t>
            </a:r>
          </a:p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      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584960" y="3013277"/>
                <a:ext cx="9052560" cy="5298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……………………………………………………………….</m:t>
                          </m:r>
                        </m:num>
                        <m:den>
                          <m:r>
                            <a:rPr lang="fr-FR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  <m:r>
                            <a:rPr lang="fr-FR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𝑜𝑚𝑏𝑟𝑒</m:t>
                          </m:r>
                          <m:r>
                            <a:rPr lang="fr-FR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  <m:r>
                            <a:rPr lang="fr-FR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𝑡𝑜𝑡𝑎𝑙</m:t>
                          </m:r>
                          <m:r>
                            <a:rPr lang="fr-FR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  <m:r>
                            <a:rPr lang="fr-FR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𝑑𝑒𝑠</m:t>
                          </m:r>
                          <m:r>
                            <a:rPr lang="fr-FR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  <m:r>
                            <a:rPr lang="fr-FR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𝑖𝑠𝑠𝑢𝑒𝑠</m:t>
                          </m:r>
                          <m:r>
                            <a:rPr lang="fr-FR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fr-FR" i="1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fr-FR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𝑢𝑛𝑒</m:t>
                          </m:r>
                          <m:r>
                            <a:rPr lang="fr-FR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  <m:r>
                            <a:rPr lang="fr-FR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𝑒𝑥𝑝𝑒𝑟𝑖𝑒𝑛𝑐𝑒</m:t>
                          </m:r>
                          <m:r>
                            <a:rPr lang="fr-FR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  <m:r>
                            <a:rPr lang="fr-FR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𝑎𝑙</m:t>
                          </m:r>
                          <m:r>
                            <a:rPr lang="fr-FR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é</m:t>
                          </m:r>
                          <m:r>
                            <a:rPr lang="fr-FR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𝑎𝑡𝑜𝑖𝑟𝑒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4960" y="3013277"/>
                <a:ext cx="9052560" cy="529889"/>
              </a:xfrm>
              <a:prstGeom prst="rect">
                <a:avLst/>
              </a:prstGeom>
              <a:blipFill>
                <a:blip r:embed="rId3"/>
                <a:stretch>
                  <a:fillRect b="-1149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84428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68666108-1734-7F75-220F-8890543876B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935304" y="318293"/>
                <a:ext cx="10372033" cy="392907"/>
              </a:xfrm>
            </p:spPr>
            <p:txBody>
              <a:bodyPr/>
              <a:lstStyle/>
              <a:p>
                <a:r>
                  <a:rPr lang="fr-FR" dirty="0"/>
                  <a:t>Rappelez vous que :la probabilité d’une issue=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𝒏𝒐𝒎𝒃𝒓𝒆</m:t>
                        </m:r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𝒕𝒐𝒕𝒂𝒍</m:t>
                        </m:r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𝒅𝒆𝒔</m:t>
                        </m:r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𝒊𝒔𝒔𝒖𝒆𝒔</m:t>
                        </m:r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fr-FR" b="1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fr-FR" dirty="0"/>
                  <a:t> probabilité d’un événement est: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68666108-1734-7F75-220F-8890543876B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935304" y="318293"/>
                <a:ext cx="10372033" cy="392907"/>
              </a:xfrm>
              <a:blipFill>
                <a:blip r:embed="rId2"/>
                <a:stretch>
                  <a:fillRect l="-294" b="-1076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97146" y="744122"/>
            <a:ext cx="10372459" cy="299327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  <a:p>
            <a:r>
              <a:rPr lang="fr-FR" dirty="0"/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7C2704-0F06-9DB9-32FC-693A68DFFF91}"/>
              </a:ext>
            </a:extLst>
          </p:cNvPr>
          <p:cNvSpPr/>
          <p:nvPr/>
        </p:nvSpPr>
        <p:spPr>
          <a:xfrm>
            <a:off x="642026" y="1385455"/>
            <a:ext cx="10727579" cy="423025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62747" y="514746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1199349" y="2302778"/>
                <a:ext cx="9379520" cy="91377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 les issues d’une expérience aléatoire sont équiprobables , alors:</a:t>
                </a:r>
              </a:p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       Probabilité d’un événement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𝑛𝑜𝑚𝑏𝑟𝑒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𝑑𝑒𝑠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𝑖𝑠𝑠𝑢𝑒𝑠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𝑞𝑢𝑖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𝑟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é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𝑎𝑙𝑖𝑠𝑒𝑛𝑡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sSup>
                          <m:sSupPr>
                            <m:ctrlPr>
                              <a:rPr lang="fr-FR" sz="2000" i="1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p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𝑙</m:t>
                            </m:r>
                          </m:e>
                          <m:sup>
                            <m:r>
                              <a:rPr lang="fr-FR" sz="2000" i="1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′</m:t>
                            </m:r>
                          </m:sup>
                        </m:sSup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é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𝑣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é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𝑛𝑒𝑚𝑒𝑛𝑡</m:t>
                        </m:r>
                      </m:num>
                      <m:den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𝑛𝑜𝑚𝑏𝑟𝑒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𝑡𝑜𝑡𝑎𝑙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𝑑𝑒𝑠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𝑖𝑠𝑠𝑢𝑒𝑠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sSup>
                          <m:sSupPr>
                            <m:ctrlPr>
                              <a:rPr lang="fr-FR" sz="2000" i="1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p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fr-FR" sz="2000" i="1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′</m:t>
                            </m:r>
                          </m:sup>
                        </m:sSup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𝑢𝑛𝑒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𝑒𝑥𝑝𝑒𝑟𝑖𝑒𝑛𝑐𝑒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𝑎𝑙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é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𝑎𝑡𝑜𝑖𝑟𝑒</m:t>
                        </m:r>
                      </m:den>
                    </m:f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349" y="2302778"/>
                <a:ext cx="9379520" cy="913776"/>
              </a:xfrm>
              <a:prstGeom prst="rect">
                <a:avLst/>
              </a:prstGeom>
              <a:blipFill>
                <a:blip r:embed="rId4"/>
                <a:stretch>
                  <a:fillRect l="-715" t="-4000" b="-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45588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1261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Maintenant voici un exemple pour appliquer ce qu’on a vu.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ln w="38100">
            <a:noFill/>
          </a:ln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en rappelant les la définition de l’événement et son événement contraire.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454088" y="1127136"/>
            <a:ext cx="9276507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dirty="0"/>
              <a:t>On lance un dé non truqué dont les faces sont numérotées de 1 à 6 et on note le numéro qui apparait sur sa face supérieure. On considère les événements : </a:t>
            </a:r>
            <a:r>
              <a:rPr lang="fr-FR" b="1" dirty="0"/>
              <a:t>B </a:t>
            </a:r>
            <a:r>
              <a:rPr lang="fr-FR" dirty="0"/>
              <a:t>: </a:t>
            </a:r>
            <a:r>
              <a:rPr lang="fr-FR" b="1" dirty="0"/>
              <a:t>"obtenir un nombre impair » .</a:t>
            </a:r>
          </a:p>
          <a:p>
            <a:r>
              <a:rPr lang="fr-FR" b="1" dirty="0"/>
              <a:t>Calculer la probabilité de l’événement B. 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8908" y="1069296"/>
            <a:ext cx="1208892" cy="1316010"/>
          </a:xfrm>
          <a:prstGeom prst="rect">
            <a:avLst/>
          </a:prstGeom>
          <a:ln w="19050">
            <a:solidFill>
              <a:schemeClr val="bg1">
                <a:lumMod val="50000"/>
              </a:schemeClr>
            </a:solidFill>
          </a:ln>
        </p:spPr>
      </p:pic>
      <p:sp>
        <p:nvSpPr>
          <p:cNvPr id="3" name="ZoneTexte 2"/>
          <p:cNvSpPr txBox="1"/>
          <p:nvPr/>
        </p:nvSpPr>
        <p:spPr>
          <a:xfrm>
            <a:off x="454087" y="2956126"/>
            <a:ext cx="92765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AutoNum type="arabicParenR"/>
            </a:pPr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Je détermine les issues de l’expérience aléatoire:</a:t>
            </a:r>
          </a:p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               les issues de l’expérience aléatoire sont: 1; 2; 3; 4; 5; 6, leur nombre est 6.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69342" y="4099327"/>
            <a:ext cx="91612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2)  Je déterminer Les issues qui réalisent l’événement B:</a:t>
            </a:r>
          </a:p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    les issues qui réalisent l’événement B sont 1;  3  et 5; leur nombre est: 3</a:t>
            </a:r>
          </a:p>
        </p:txBody>
      </p:sp>
    </p:spTree>
    <p:extLst>
      <p:ext uri="{BB962C8B-B14F-4D97-AF65-F5344CB8AC3E}">
        <p14:creationId xmlns:p14="http://schemas.microsoft.com/office/powerpoint/2010/main" val="23771255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Voici la suite:.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ln w="38100">
            <a:noFill/>
          </a:ln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la différence entre les deux histogrammes.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ZoneTexte 9"/>
          <p:cNvSpPr txBox="1"/>
          <p:nvPr/>
        </p:nvSpPr>
        <p:spPr>
          <a:xfrm>
            <a:off x="218417" y="2323562"/>
            <a:ext cx="107956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3) Je vérifie que les issues de l’expérience ont la même probabilité et je calcule la probabilité de l’événement.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512412" y="4550690"/>
                <a:ext cx="8423716" cy="1224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MA" dirty="0">
                    <a:latin typeface="Calibri" panose="020F0502020204030204" pitchFamily="34" charset="0"/>
                    <a:cs typeface="Calibri" panose="020F0502020204030204" pitchFamily="34" charset="0"/>
                  </a:rPr>
                  <a:t>Donc la </a:t>
                </a:r>
                <a:r>
                  <a:rPr lang="fr-M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probabilité</a:t>
                </a:r>
                <a:r>
                  <a:rPr lang="fr-MA" dirty="0">
                    <a:latin typeface="Calibri" panose="020F0502020204030204" pitchFamily="34" charset="0"/>
                    <a:cs typeface="Calibri" panose="020F0502020204030204" pitchFamily="34" charset="0"/>
                  </a:rPr>
                  <a:t> de l’événement B  </a:t>
                </a:r>
                <a14:m>
                  <m:oMath xmlns:m="http://schemas.openxmlformats.org/officeDocument/2006/math">
                    <m:r>
                      <a:rPr lang="fr-MA" b="0" i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fr-MA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𝑙𝑒</m:t>
                        </m:r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𝑛𝑜𝑚𝑏𝑟𝑒</m:t>
                        </m:r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𝑑𝑒𝑠</m:t>
                        </m:r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𝑖𝑠𝑠𝑢𝑒𝑠</m:t>
                        </m:r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𝑞𝑢𝑖</m:t>
                        </m:r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𝑟</m:t>
                        </m:r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é</m:t>
                        </m:r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𝑎𝑙𝑖𝑠𝑒𝑛𝑡</m:t>
                        </m:r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sSup>
                          <m:sSupPr>
                            <m:ctrlPr>
                              <a:rPr lang="fr-MA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pPr>
                          <m:e>
                            <m:r>
                              <a:rPr lang="fr-MA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𝑙</m:t>
                            </m:r>
                          </m:e>
                          <m:sup>
                            <m:r>
                              <a:rPr lang="fr-MA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′</m:t>
                            </m:r>
                          </m:sup>
                        </m:sSup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é</m:t>
                        </m:r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𝑣</m:t>
                        </m:r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é</m:t>
                        </m:r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𝑛𝑒𝑚𝑒𝑛𝑡</m:t>
                        </m:r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𝐵</m:t>
                        </m:r>
                      </m:num>
                      <m:den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𝐿𝑒</m:t>
                        </m:r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𝑛𝑜𝑚𝑏𝑟𝑒</m:t>
                        </m:r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𝑡𝑜𝑡𝑎𝑙</m:t>
                        </m:r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𝑑𝑒𝑠</m:t>
                        </m:r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𝑖𝑠𝑠𝑢𝑒𝑠</m:t>
                        </m:r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𝑑𝑒</m:t>
                        </m:r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sSup>
                          <m:sSupPr>
                            <m:ctrlPr>
                              <a:rPr lang="fr-MA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pPr>
                          <m:e>
                            <m:r>
                              <a:rPr lang="fr-MA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𝑙</m:t>
                            </m:r>
                          </m:e>
                          <m:sup>
                            <m:r>
                              <a:rPr lang="fr-MA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′</m:t>
                            </m:r>
                          </m:sup>
                        </m:sSup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𝑒𝑥𝑝</m:t>
                        </m:r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é</m:t>
                        </m:r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𝑟𝑖𝑒𝑛𝑐𝑒</m:t>
                        </m:r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𝑎𝑙</m:t>
                        </m:r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é</m:t>
                        </m:r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𝑎𝑡𝑜𝑖𝑟𝑒</m:t>
                        </m:r>
                      </m:den>
                    </m:f>
                  </m:oMath>
                </a14:m>
                <a:endParaRPr lang="fr-FR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fr-FR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fr-MA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                                                                   </a:t>
                </a:r>
                <a14:m>
                  <m:oMath xmlns:m="http://schemas.openxmlformats.org/officeDocument/2006/math">
                    <m:r>
                      <a:rPr lang="fr-MA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</m:num>
                      <m:den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6</m:t>
                        </m:r>
                      </m:den>
                    </m:f>
                    <m:r>
                      <a:rPr lang="fr-MA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fr-MA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fr-FR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2412" y="4550690"/>
                <a:ext cx="8423716" cy="1224887"/>
              </a:xfrm>
              <a:prstGeom prst="rect">
                <a:avLst/>
              </a:prstGeom>
              <a:blipFill>
                <a:blip r:embed="rId3"/>
                <a:stretch>
                  <a:fillRect l="-57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1121195" y="3591579"/>
            <a:ext cx="97881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le dé est non trique donc ses faces ont toutes la même probabilité d’apparaitre. </a:t>
            </a:r>
          </a:p>
        </p:txBody>
      </p:sp>
    </p:spTree>
    <p:extLst>
      <p:ext uri="{BB962C8B-B14F-4D97-AF65-F5344CB8AC3E}">
        <p14:creationId xmlns:p14="http://schemas.microsoft.com/office/powerpoint/2010/main" val="11660043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01104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/>
              <a:t>On va déterminer le nombre des issues de l’expérience. compléter.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5304" y="668339"/>
            <a:ext cx="10558061" cy="287134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 et</a:t>
            </a:r>
            <a:r>
              <a:rPr lang="fr-FR" dirty="0"/>
              <a:t>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choisit au hasard à deux élèves pour justifier oralement leurs réponses</a:t>
            </a:r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579758" y="1385543"/>
            <a:ext cx="10727579" cy="417474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/>
          <p:cNvSpPr txBox="1"/>
          <p:nvPr/>
        </p:nvSpPr>
        <p:spPr>
          <a:xfrm>
            <a:off x="1158117" y="1764504"/>
            <a:ext cx="89644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0433" y="1830004"/>
            <a:ext cx="1303133" cy="1470787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000664" y="1673525"/>
            <a:ext cx="83503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On tire au hasard, sans regarder, une boule dans un sac contenant : 3 boules rouges, 2 boules bleues et 1 boule verte, toutes indiscernables au toucher, on note la couleur obtenue.</a:t>
            </a:r>
          </a:p>
          <a:p>
            <a:r>
              <a:rPr lang="fr-FR" dirty="0"/>
              <a:t> On considère </a:t>
            </a:r>
            <a:r>
              <a:rPr lang="fr-FR" b="1" dirty="0"/>
              <a:t>l’événement B : «tirer une boule rouge». 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2406769" y="3821502"/>
            <a:ext cx="71254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Le nombre des issues de l’expérience aléatoire est:………..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72343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666108-1734-7F75-220F-889054387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318293"/>
            <a:ext cx="10372033" cy="392907"/>
          </a:xfrm>
        </p:spPr>
        <p:txBody>
          <a:bodyPr/>
          <a:lstStyle/>
          <a:p>
            <a:r>
              <a:rPr lang="fr-FR" dirty="0"/>
              <a:t> Rappelez vous qu’ un événement  est constitué des issues qui vérifient une même condition lors d’une expérience aléatoire  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97146" y="744122"/>
            <a:ext cx="10372459" cy="299327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  <a:p>
            <a:r>
              <a:rPr lang="fr-FR" dirty="0"/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7C2704-0F06-9DB9-32FC-693A68DFFF91}"/>
              </a:ext>
            </a:extLst>
          </p:cNvPr>
          <p:cNvSpPr/>
          <p:nvPr/>
        </p:nvSpPr>
        <p:spPr>
          <a:xfrm>
            <a:off x="642026" y="1385455"/>
            <a:ext cx="10727579" cy="423025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ZoneTexte 8"/>
          <p:cNvSpPr txBox="1"/>
          <p:nvPr/>
        </p:nvSpPr>
        <p:spPr>
          <a:xfrm>
            <a:off x="1240971" y="3270340"/>
            <a:ext cx="85188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1. Le nombre des issues est : 6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000664" y="1673525"/>
            <a:ext cx="83503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On tire au hasard, sans regarder, une boule dans un sac contenant : </a:t>
            </a:r>
          </a:p>
          <a:p>
            <a:r>
              <a:rPr lang="fr-FR" dirty="0"/>
              <a:t>3 boules rouges, 2 boules bleues et 1 boule verte, toutes indiscernables au toucher, on note la couleur obtenue. On considère l’événement : «tirer une boule rouge». 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0433" y="1830004"/>
            <a:ext cx="1303133" cy="147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8460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/>
              <a:t>On va rappeler comment déterminer les issues d’un événement ainsi que leur nombre . compléter.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5304" y="668339"/>
            <a:ext cx="10558061" cy="287134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 et</a:t>
            </a:r>
            <a:r>
              <a:rPr lang="fr-FR" dirty="0"/>
              <a:t>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choisit au hasard à deux élèves pour justifier oralement leurs réponses</a:t>
            </a:r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579758" y="1385543"/>
            <a:ext cx="10727579" cy="417474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5" name="ZoneTexte 14"/>
          <p:cNvSpPr txBox="1"/>
          <p:nvPr/>
        </p:nvSpPr>
        <p:spPr>
          <a:xfrm>
            <a:off x="1000664" y="1673525"/>
            <a:ext cx="83503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On tire au hasard, sans regarder, une boule dans un sac contenant : </a:t>
            </a:r>
          </a:p>
          <a:p>
            <a:r>
              <a:rPr lang="fr-FR" dirty="0"/>
              <a:t>3 boules rouges, 2 boules bleues et 1 boule verte, toutes indiscernables au toucher, on note la couleur obtenue. On considère l’événement B : «tirer une boule rouge». 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0433" y="1830004"/>
            <a:ext cx="1303133" cy="1470787"/>
          </a:xfrm>
          <a:prstGeom prst="rect">
            <a:avLst/>
          </a:prstGeom>
        </p:spPr>
      </p:pic>
      <p:sp>
        <p:nvSpPr>
          <p:cNvPr id="19" name="ZoneTexte 18"/>
          <p:cNvSpPr txBox="1"/>
          <p:nvPr/>
        </p:nvSpPr>
        <p:spPr>
          <a:xfrm>
            <a:off x="1240971" y="3270340"/>
            <a:ext cx="85188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1. Le nombre des issues est : 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240971" y="3907766"/>
            <a:ext cx="67557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2) Les issues qui réalisent l’événement B sont: ………………………..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571336" y="4442604"/>
            <a:ext cx="30537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Leur nombre est: ……..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6974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Rappelez vous que: les issues qui réalisent un événement sont les issues qui vérifient la condition de l’événement.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5304" y="668339"/>
            <a:ext cx="10558061" cy="287134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explique.</a:t>
            </a:r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579758" y="1385543"/>
            <a:ext cx="10727579" cy="43061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ZoneTexte 10"/>
          <p:cNvSpPr txBox="1"/>
          <p:nvPr/>
        </p:nvSpPr>
        <p:spPr>
          <a:xfrm>
            <a:off x="1000664" y="1673525"/>
            <a:ext cx="83503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On tire au hasard, sans regarder, une boule dans un sac contenant : </a:t>
            </a:r>
          </a:p>
          <a:p>
            <a:r>
              <a:rPr lang="fr-FR" dirty="0"/>
              <a:t>3 boules rouges, 2 boules bleues et 1 boule verte, toutes indiscernables au toucher, on note la couleur obtenue. On considère l’événement B : «tirer une boule rouge». 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240971" y="3270340"/>
            <a:ext cx="85188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1. Le nombre des issues est : 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1240971" y="3907766"/>
                <a:ext cx="908484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M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2) Les issues qui réalisent l’événement B sont</a:t>
                </a:r>
                <a:r>
                  <a:rPr lang="fr-MA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:  les trois boules rouges: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MA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𝑅</m:t>
                        </m:r>
                      </m:e>
                      <m:sub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sub>
                    </m:sSub>
                    <m:r>
                      <a:rPr lang="fr-MA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;</m:t>
                    </m:r>
                    <m:sSub>
                      <m:sSubPr>
                        <m:ctrlPr>
                          <a:rPr lang="fr-MA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𝑅</m:t>
                        </m:r>
                      </m:e>
                      <m:sub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b>
                    </m:sSub>
                    <m:r>
                      <a:rPr lang="fr-MA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MA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𝑒𝑡</m:t>
                    </m:r>
                    <m:r>
                      <a:rPr lang="fr-MA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sSub>
                      <m:sSubPr>
                        <m:ctrlPr>
                          <a:rPr lang="fr-MA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𝑅</m:t>
                        </m:r>
                      </m:e>
                      <m:sub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fr-M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. </a:t>
                </a:r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0971" y="3907766"/>
                <a:ext cx="9084848" cy="400110"/>
              </a:xfrm>
              <a:prstGeom prst="rect">
                <a:avLst/>
              </a:prstGeom>
              <a:blipFill>
                <a:blip r:embed="rId3"/>
                <a:stretch>
                  <a:fillRect l="-738" t="-7576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ZoneTexte 18"/>
          <p:cNvSpPr txBox="1"/>
          <p:nvPr/>
        </p:nvSpPr>
        <p:spPr>
          <a:xfrm>
            <a:off x="3571336" y="4760253"/>
            <a:ext cx="30537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Leur nombre est: 3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433" y="1830004"/>
            <a:ext cx="1303133" cy="147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32404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/>
              <a:t>On va rappeler comment calculer la probabilité d’un événement. compléter.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5304" y="668339"/>
            <a:ext cx="10558061" cy="287134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 et</a:t>
            </a:r>
            <a:r>
              <a:rPr lang="fr-FR" dirty="0"/>
              <a:t>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choisit au hasard à deux élèves pour justifier oralement leurs réponses</a:t>
            </a:r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579758" y="1385543"/>
            <a:ext cx="10727579" cy="417474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3" name="Imag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0433" y="1830004"/>
            <a:ext cx="1303133" cy="1470787"/>
          </a:xfrm>
          <a:prstGeom prst="rect">
            <a:avLst/>
          </a:prstGeom>
        </p:spPr>
      </p:pic>
      <p:sp>
        <p:nvSpPr>
          <p:cNvPr id="15" name="ZoneTexte 14"/>
          <p:cNvSpPr txBox="1"/>
          <p:nvPr/>
        </p:nvSpPr>
        <p:spPr>
          <a:xfrm>
            <a:off x="646981" y="1466491"/>
            <a:ext cx="83503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On tire au hasard, sans regarder, une boule dans un sac contenant : </a:t>
            </a:r>
          </a:p>
          <a:p>
            <a:r>
              <a:rPr lang="fr-FR" dirty="0"/>
              <a:t>3 boules rouges, 2 boules bleues et 1 boule verte, toutes indiscernables au toucher, on note la couleur obtenue. On considère l’événement B: «tirer une boule rouge». 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749265" y="2940687"/>
            <a:ext cx="85188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1. Le nombre total des issues de l’expérience aléatoire est : 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715585" y="3453400"/>
                <a:ext cx="908484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M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2) Les issues qui réalisent l’événement B sont</a:t>
                </a:r>
                <a:r>
                  <a:rPr lang="fr-MA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:  les trois boules rouges: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MA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𝑅</m:t>
                        </m:r>
                      </m:e>
                      <m:sub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sub>
                    </m:sSub>
                    <m:r>
                      <a:rPr lang="fr-MA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;</m:t>
                    </m:r>
                    <m:sSub>
                      <m:sSubPr>
                        <m:ctrlPr>
                          <a:rPr lang="fr-MA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𝑅</m:t>
                        </m:r>
                      </m:e>
                      <m:sub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b>
                    </m:sSub>
                    <m:r>
                      <a:rPr lang="fr-MA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MA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𝑒𝑡</m:t>
                    </m:r>
                    <m:r>
                      <a:rPr lang="fr-MA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sSub>
                      <m:sSubPr>
                        <m:ctrlPr>
                          <a:rPr lang="fr-MA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𝑅</m:t>
                        </m:r>
                      </m:e>
                      <m:sub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fr-M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  <a:p>
                <a:pPr algn="l"/>
                <a:r>
                  <a:rPr lang="fr-M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  leur nombre est: </a:t>
                </a:r>
                <a:r>
                  <a:rPr lang="fr-MA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3 </a:t>
                </a:r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585" y="3453400"/>
                <a:ext cx="9084848" cy="707886"/>
              </a:xfrm>
              <a:prstGeom prst="rect">
                <a:avLst/>
              </a:prstGeom>
              <a:blipFill>
                <a:blip r:embed="rId4"/>
                <a:stretch>
                  <a:fillRect l="-671" t="-5172" b="-146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/>
          <p:cNvSpPr txBox="1"/>
          <p:nvPr/>
        </p:nvSpPr>
        <p:spPr>
          <a:xfrm>
            <a:off x="749265" y="4273889"/>
            <a:ext cx="100235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3) Les boules sont indiscernables au toucher donc: les issues ont toutes la……………………………..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1581150" y="4876800"/>
                <a:ext cx="7416201" cy="464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M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La probabilité de l’événement B=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MA" sz="200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MA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…….</m:t>
                        </m:r>
                      </m:num>
                      <m:den>
                        <m:r>
                          <a:rPr lang="fr-MA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…….</m:t>
                        </m:r>
                      </m:den>
                    </m:f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1150" y="4876800"/>
                <a:ext cx="7416201" cy="464999"/>
              </a:xfrm>
              <a:prstGeom prst="rect">
                <a:avLst/>
              </a:prstGeom>
              <a:blipFill>
                <a:blip r:embed="rId5"/>
                <a:stretch>
                  <a:fillRect l="-822" t="-5263" b="-105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99178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AA9092B5-CF6C-11D5-4962-77F7D632359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935304" y="272428"/>
                <a:ext cx="10372033" cy="267549"/>
              </a:xfrm>
            </p:spPr>
            <p:txBody>
              <a:bodyPr/>
              <a:lstStyle/>
              <a:p>
                <a:r>
                  <a:rPr lang="fr-FR" dirty="0"/>
                  <a:t>Rappelez vous que: la probabilité d’un événement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MA" b="1" i="1" smtClean="0">
                            <a:latin typeface="Cambria Math" panose="02040503050406030204" pitchFamily="18" charset="0"/>
                          </a:rPr>
                          <m:t>𝒍𝒆</m:t>
                        </m:r>
                        <m:r>
                          <a:rPr lang="fr-MA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b="1" i="1" smtClean="0">
                            <a:latin typeface="Cambria Math" panose="02040503050406030204" pitchFamily="18" charset="0"/>
                          </a:rPr>
                          <m:t>𝒏𝒐𝒎𝒃𝒓𝒆</m:t>
                        </m:r>
                        <m:r>
                          <a:rPr lang="fr-MA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b="1" i="1" smtClean="0">
                            <a:latin typeface="Cambria Math" panose="02040503050406030204" pitchFamily="18" charset="0"/>
                          </a:rPr>
                          <m:t>𝒅𝒆𝒔</m:t>
                        </m:r>
                        <m:r>
                          <a:rPr lang="fr-MA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b="1" i="1" smtClean="0">
                            <a:latin typeface="Cambria Math" panose="02040503050406030204" pitchFamily="18" charset="0"/>
                          </a:rPr>
                          <m:t>𝒊𝒔𝒔𝒖𝒆𝒔</m:t>
                        </m:r>
                        <m:r>
                          <a:rPr lang="fr-MA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b="1" i="1" smtClean="0">
                            <a:latin typeface="Cambria Math" panose="02040503050406030204" pitchFamily="18" charset="0"/>
                          </a:rPr>
                          <m:t>𝒒𝒖𝒊</m:t>
                        </m:r>
                        <m:r>
                          <a:rPr lang="fr-MA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  <m:r>
                          <a:rPr lang="fr-MA" b="1" i="1" smtClean="0">
                            <a:latin typeface="Cambria Math" panose="02040503050406030204" pitchFamily="18" charset="0"/>
                          </a:rPr>
                          <m:t>é</m:t>
                        </m:r>
                        <m:r>
                          <a:rPr lang="fr-MA" b="1" i="1" smtClean="0">
                            <a:latin typeface="Cambria Math" panose="02040503050406030204" pitchFamily="18" charset="0"/>
                          </a:rPr>
                          <m:t>𝒂𝒍𝒊𝒔𝒆𝒏𝒕</m:t>
                        </m:r>
                        <m:r>
                          <a:rPr lang="fr-MA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fr-MA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MA" b="1" i="1" smtClean="0">
                                <a:latin typeface="Cambria Math" panose="02040503050406030204" pitchFamily="18" charset="0"/>
                              </a:rPr>
                              <m:t>𝒍</m:t>
                            </m:r>
                          </m:e>
                          <m:sup>
                            <m:r>
                              <a:rPr lang="fr-MA" b="1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fr-MA" b="1" i="1" smtClean="0">
                            <a:latin typeface="Cambria Math" panose="02040503050406030204" pitchFamily="18" charset="0"/>
                          </a:rPr>
                          <m:t>é</m:t>
                        </m:r>
                        <m:r>
                          <a:rPr lang="fr-MA" b="1" i="1" smtClean="0">
                            <a:latin typeface="Cambria Math" panose="02040503050406030204" pitchFamily="18" charset="0"/>
                          </a:rPr>
                          <m:t>𝒗</m:t>
                        </m:r>
                        <m:r>
                          <a:rPr lang="fr-MA" b="1" i="1" smtClean="0">
                            <a:latin typeface="Cambria Math" panose="02040503050406030204" pitchFamily="18" charset="0"/>
                          </a:rPr>
                          <m:t>é</m:t>
                        </m:r>
                        <m:r>
                          <a:rPr lang="fr-MA" b="1" i="1" smtClean="0">
                            <a:latin typeface="Cambria Math" panose="02040503050406030204" pitchFamily="18" charset="0"/>
                          </a:rPr>
                          <m:t>𝒏𝒆𝒎𝒆𝒏𝒕</m:t>
                        </m:r>
                      </m:num>
                      <m:den>
                        <m:r>
                          <a:rPr lang="fr-MA" b="1" i="1" smtClean="0">
                            <a:latin typeface="Cambria Math" panose="02040503050406030204" pitchFamily="18" charset="0"/>
                          </a:rPr>
                          <m:t>𝒍𝒆</m:t>
                        </m:r>
                        <m:r>
                          <a:rPr lang="fr-MA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b="1" i="1" smtClean="0">
                            <a:latin typeface="Cambria Math" panose="02040503050406030204" pitchFamily="18" charset="0"/>
                          </a:rPr>
                          <m:t>𝒏𝒐𝒎𝒃𝒓𝒆</m:t>
                        </m:r>
                        <m:r>
                          <a:rPr lang="fr-MA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b="1" i="1" smtClean="0">
                            <a:latin typeface="Cambria Math" panose="02040503050406030204" pitchFamily="18" charset="0"/>
                          </a:rPr>
                          <m:t>𝒕𝒐𝒕𝒂𝒍</m:t>
                        </m:r>
                        <m:r>
                          <a:rPr lang="fr-MA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b="1" i="1" smtClean="0">
                            <a:latin typeface="Cambria Math" panose="02040503050406030204" pitchFamily="18" charset="0"/>
                          </a:rPr>
                          <m:t>𝒅𝒆𝒔</m:t>
                        </m:r>
                        <m:r>
                          <a:rPr lang="fr-MA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b="1" i="1" smtClean="0">
                            <a:latin typeface="Cambria Math" panose="02040503050406030204" pitchFamily="18" charset="0"/>
                          </a:rPr>
                          <m:t>𝒊𝒔𝒔𝒖𝒆𝒔</m:t>
                        </m:r>
                        <m:r>
                          <a:rPr lang="fr-MA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b="1" i="1" smtClean="0">
                            <a:latin typeface="Cambria Math" panose="02040503050406030204" pitchFamily="18" charset="0"/>
                          </a:rPr>
                          <m:t>𝒅𝒆</m:t>
                        </m:r>
                        <m:r>
                          <a:rPr lang="fr-MA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fr-MA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MA" b="1" i="1" smtClean="0">
                                <a:latin typeface="Cambria Math" panose="02040503050406030204" pitchFamily="18" charset="0"/>
                              </a:rPr>
                              <m:t>𝒍</m:t>
                            </m:r>
                          </m:e>
                          <m:sup>
                            <m:r>
                              <a:rPr lang="fr-MA" b="1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fr-MA" b="1" i="1" smtClean="0">
                            <a:latin typeface="Cambria Math" panose="02040503050406030204" pitchFamily="18" charset="0"/>
                          </a:rPr>
                          <m:t>𝒆𝒙𝒑</m:t>
                        </m:r>
                        <m:r>
                          <a:rPr lang="fr-MA" b="1" i="1" smtClean="0">
                            <a:latin typeface="Cambria Math" panose="02040503050406030204" pitchFamily="18" charset="0"/>
                          </a:rPr>
                          <m:t>é</m:t>
                        </m:r>
                        <m:r>
                          <a:rPr lang="fr-MA" b="1" i="1" smtClean="0">
                            <a:latin typeface="Cambria Math" panose="02040503050406030204" pitchFamily="18" charset="0"/>
                          </a:rPr>
                          <m:t>𝒓𝒊𝒆𝒏𝒄𝒆</m:t>
                        </m:r>
                        <m:r>
                          <a:rPr lang="fr-MA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b="1" i="1" smtClean="0">
                            <a:latin typeface="Cambria Math" panose="02040503050406030204" pitchFamily="18" charset="0"/>
                          </a:rPr>
                          <m:t>𝒂𝒍</m:t>
                        </m:r>
                        <m:r>
                          <a:rPr lang="fr-MA" b="1" i="1" smtClean="0">
                            <a:latin typeface="Cambria Math" panose="02040503050406030204" pitchFamily="18" charset="0"/>
                          </a:rPr>
                          <m:t>é</m:t>
                        </m:r>
                        <m:r>
                          <a:rPr lang="fr-MA" b="1" i="1" smtClean="0">
                            <a:latin typeface="Cambria Math" panose="02040503050406030204" pitchFamily="18" charset="0"/>
                          </a:rPr>
                          <m:t>𝒂𝒕𝒐𝒊𝒓𝒆</m:t>
                        </m:r>
                      </m:den>
                    </m:f>
                  </m:oMath>
                </a14:m>
                <a:r>
                  <a:rPr lang="fr-FR" dirty="0"/>
                  <a:t>. 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AA9092B5-CF6C-11D5-4962-77F7D632359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935304" y="272428"/>
                <a:ext cx="10372033" cy="267549"/>
              </a:xfrm>
              <a:blipFill>
                <a:blip r:embed="rId2"/>
                <a:stretch>
                  <a:fillRect l="-294" t="-29545" b="-454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5304" y="668339"/>
            <a:ext cx="10558061" cy="287134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</a:t>
            </a:r>
            <a:r>
              <a:rPr lang="fr-FR" dirty="0"/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579758" y="1385543"/>
            <a:ext cx="10727579" cy="471998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ZoneTexte 10"/>
          <p:cNvSpPr txBox="1"/>
          <p:nvPr/>
        </p:nvSpPr>
        <p:spPr>
          <a:xfrm>
            <a:off x="1000664" y="1673525"/>
            <a:ext cx="83503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On tire au hasard, sans regarder, une boule dans un sac contenant : </a:t>
            </a:r>
          </a:p>
          <a:p>
            <a:r>
              <a:rPr lang="fr-FR" dirty="0"/>
              <a:t>3 boules rouges, 2 boules bleues et 1 boule verte, toutes indiscernables au toucher, on note la couleur obtenue. On considère l’événement B: «tirer une boule rouge». 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240971" y="3270340"/>
            <a:ext cx="85188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1. Le nombre des issues est : 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1155246" y="3750499"/>
                <a:ext cx="895077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M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2) Les issues qui réalisent l’événement B sont</a:t>
                </a:r>
                <a:r>
                  <a:rPr lang="fr-MA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:  les trois boules rouges: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MA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𝑅</m:t>
                        </m:r>
                      </m:e>
                      <m:sub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sub>
                    </m:sSub>
                    <m:r>
                      <a:rPr lang="fr-MA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;</m:t>
                    </m:r>
                    <m:sSub>
                      <m:sSubPr>
                        <m:ctrlPr>
                          <a:rPr lang="fr-MA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𝑅</m:t>
                        </m:r>
                      </m:e>
                      <m:sub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b>
                    </m:sSub>
                    <m:r>
                      <a:rPr lang="fr-MA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MA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𝑒𝑡</m:t>
                    </m:r>
                    <m:r>
                      <a:rPr lang="fr-MA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sSub>
                      <m:sSubPr>
                        <m:ctrlPr>
                          <a:rPr lang="fr-MA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𝑅</m:t>
                        </m:r>
                      </m:e>
                      <m:sub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fr-M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. Leur nombre est: </a:t>
                </a:r>
                <a:r>
                  <a:rPr lang="fr-MA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  <a:r>
                  <a:rPr lang="fr-M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5246" y="3750499"/>
                <a:ext cx="8950779" cy="707886"/>
              </a:xfrm>
              <a:prstGeom prst="rect">
                <a:avLst/>
              </a:prstGeom>
              <a:blipFill>
                <a:blip r:embed="rId4"/>
                <a:stretch>
                  <a:fillRect l="-749" t="-4310" b="-146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Imag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00433" y="1830004"/>
            <a:ext cx="1303133" cy="1470787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777840" y="4635540"/>
            <a:ext cx="100235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3) Les boules sont indiscernables au toucher donc: les issues sont </a:t>
            </a:r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équiprobables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2343619" y="5258086"/>
                <a:ext cx="7416201" cy="5295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M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La probabilité de l’événement B=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MA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3.</m:t>
                        </m:r>
                      </m:num>
                      <m:den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6</m:t>
                        </m:r>
                      </m:den>
                    </m:f>
                    <m:r>
                      <a:rPr lang="fr-MA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619" y="5258086"/>
                <a:ext cx="7416201" cy="529504"/>
              </a:xfrm>
              <a:prstGeom prst="rect">
                <a:avLst/>
              </a:prstGeom>
              <a:blipFill>
                <a:blip r:embed="rId6"/>
                <a:stretch>
                  <a:fillRect l="-822" b="-930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796562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010420" y="1762095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/>
            <a:r>
              <a:rPr lang="fr-FR" sz="2000" dirty="0">
                <a:sym typeface="Arial"/>
              </a:rPr>
              <a:t>Déterminer et interpréter la médiane d’une série statistique continue</a:t>
            </a: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42224" y="565925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endParaRPr lang="fr-FR" dirty="0">
              <a:solidFill>
                <a:prstClr val="white">
                  <a:lumMod val="50000"/>
                </a:prstClr>
              </a:solidFill>
              <a:latin typeface="Aptos" panose="02110004020202020204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21651" y="473024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endParaRPr lang="fr-FR" dirty="0">
              <a:solidFill>
                <a:schemeClr val="bg1">
                  <a:lumMod val="50000"/>
                </a:schemeClr>
              </a:solidFill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20452" y="3760538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342224" y="277495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endParaRPr lang="fr-FR" dirty="0"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57806" y="185083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010420" y="5633527"/>
            <a:ext cx="8111946" cy="82022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r>
              <a:rPr lang="fr-FR" b="1" dirty="0">
                <a:solidFill>
                  <a:prstClr val="white">
                    <a:lumMod val="50000"/>
                  </a:prstClr>
                </a:solidFill>
                <a:latin typeface="Aptos" panose="02110004020202020204"/>
              </a:rPr>
              <a:t>Calculer la probabilité d’un événement</a:t>
            </a: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027249" y="3668204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/>
            <a:r>
              <a:rPr lang="fr-FR" sz="2000">
                <a:sym typeface="Arial"/>
              </a:rPr>
              <a:t>Lire un histogramme</a:t>
            </a:r>
            <a:endParaRPr lang="fr-FR" sz="2000" dirty="0"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045279" y="2727982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/>
            <a:r>
              <a:rPr lang="fr-FR" sz="2000" dirty="0">
                <a:sym typeface="Arial"/>
              </a:rPr>
              <a:t>Représenter par un histogramme des données regroupées en classes</a:t>
            </a: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2991543" y="4693305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/>
            <a:r>
              <a:rPr lang="fr-FR" sz="2000"/>
              <a:t>Déterminer les issues qui réalisent un événement</a:t>
            </a:r>
            <a:endParaRPr lang="fr-FR" sz="2000" dirty="0"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1181554" y="1080983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/>
              <a:t>                                                                       </a:t>
            </a:r>
            <a:r>
              <a:rPr lang="fr-FR" sz="2800" b="1" dirty="0"/>
              <a:t>Statistiques et probabilités</a:t>
            </a:r>
            <a:endParaRPr lang="fr-FR" sz="2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772307" y="1115211"/>
            <a:ext cx="2687865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         </a:t>
            </a:r>
            <a:r>
              <a:rPr lang="en-US" dirty="0" err="1"/>
              <a:t>Leçon</a:t>
            </a:r>
            <a:r>
              <a:rPr lang="en-US" dirty="0"/>
              <a:t> 12: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57806" y="1762095"/>
            <a:ext cx="1227600" cy="844415"/>
          </a:xfrm>
          <a:prstGeom prst="rect">
            <a:avLst/>
          </a:pr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>
            <a:defPPr>
              <a:defRPr lang="fr-FR"/>
            </a:defPPr>
            <a:lvl1pPr algn="ctr">
              <a:defRPr sz="2000"/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ym typeface="Arial"/>
              </a:rPr>
              <a:t>Tâche 5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42223" y="5659257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MA" b="1">
                <a:solidFill>
                  <a:schemeClr val="bg1">
                    <a:lumMod val="65000"/>
                  </a:schemeClr>
                </a:solidFill>
                <a:sym typeface="Arial"/>
              </a:rPr>
              <a:t>Tâche 9</a:t>
            </a:r>
            <a:endParaRPr lang="fr-FR" b="1" dirty="0">
              <a:solidFill>
                <a:schemeClr val="bg1">
                  <a:lumMod val="65000"/>
                </a:schemeClr>
              </a:solidFill>
              <a:sym typeface="Arial"/>
            </a:endParaRP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297531" y="3761532"/>
            <a:ext cx="1249372" cy="749429"/>
          </a:xfrm>
          <a:prstGeom prst="rect">
            <a:avLst/>
          </a:pr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>
            <a:defPPr>
              <a:defRPr lang="fr-FR"/>
            </a:defPPr>
            <a:lvl1pPr algn="ctr">
              <a:defRPr sz="2000"/>
            </a:lvl1pPr>
          </a:lstStyle>
          <a:p>
            <a:r>
              <a:rPr lang="fr-FR" dirty="0">
                <a:sym typeface="Arial"/>
              </a:rPr>
              <a:t>Tâche 7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115952" y="1788112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800" dirty="0">
              <a:sym typeface="Arial"/>
            </a:endParaRP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67034" y="2610870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endParaRPr lang="fr-FR" dirty="0">
              <a:solidFill>
                <a:prstClr val="black"/>
              </a:solidFill>
              <a:sym typeface="Arial"/>
            </a:endParaRP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319303" y="4715220"/>
            <a:ext cx="1249372" cy="750424"/>
          </a:xfrm>
          <a:prstGeom prst="rect">
            <a:avLst/>
          </a:pr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>
            <a:defPPr>
              <a:defRPr lang="fr-FR"/>
            </a:defPPr>
            <a:lvl1pPr algn="ctr">
              <a:defRPr sz="2000"/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ym typeface="Arial"/>
              </a:rPr>
              <a:t>Tâche 8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320451" y="2767454"/>
            <a:ext cx="1263805" cy="742898"/>
          </a:xfrm>
          <a:prstGeom prst="rect">
            <a:avLst/>
          </a:pr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>
            <a:defPPr>
              <a:defRPr lang="fr-FR"/>
            </a:defPPr>
            <a:lvl1pPr algn="ctr">
              <a:defRPr sz="2000"/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Tâche</a:t>
            </a:r>
            <a:r>
              <a:rPr lang="en-US" dirty="0"/>
              <a:t> 6</a:t>
            </a:r>
            <a:endParaRPr lang="fr-FR" dirty="0"/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133380" y="5680036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ptos" panose="02110004020202020204"/>
              <a:ea typeface="+mn-ea"/>
              <a:cs typeface="+mn-cs"/>
              <a:sym typeface="Arial"/>
            </a:endParaRP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133380" y="5103730"/>
            <a:ext cx="81504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endParaRPr lang="fr-FR" sz="2000" dirty="0">
              <a:solidFill>
                <a:prstClr val="black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33520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400" dirty="0"/>
              <a:t>Travaillez individuellement puis discutez en binômes vos réponses.  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25720" y="6046282"/>
            <a:ext cx="1225550" cy="471488"/>
          </a:xfrm>
        </p:spPr>
        <p:txBody>
          <a:bodyPr/>
          <a:lstStyle/>
          <a:p>
            <a:r>
              <a:rPr lang="en-US" dirty="0"/>
              <a:t>Page:119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E7A514E0-569C-7097-8765-80581E8B5023}"/>
              </a:ext>
            </a:extLst>
          </p:cNvPr>
          <p:cNvGrpSpPr/>
          <p:nvPr/>
        </p:nvGrpSpPr>
        <p:grpSpPr>
          <a:xfrm>
            <a:off x="1543050" y="895260"/>
            <a:ext cx="9363075" cy="5210601"/>
            <a:chOff x="1543050" y="895260"/>
            <a:chExt cx="9363075" cy="5210601"/>
          </a:xfrm>
        </p:grpSpPr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43050" y="895260"/>
              <a:ext cx="9363075" cy="5210601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29BF41E-B4D5-733C-04CD-89EED702DB20}"/>
                </a:ext>
              </a:extLst>
            </p:cNvPr>
            <p:cNvSpPr/>
            <p:nvPr/>
          </p:nvSpPr>
          <p:spPr>
            <a:xfrm>
              <a:off x="9883302" y="4212077"/>
              <a:ext cx="252919" cy="21400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chemeClr val="tx1"/>
                  </a:solidFill>
                </a:rPr>
                <a:t>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400" dirty="0"/>
              <a:t>Travaillez individuellement puis discutez en binômes vos réponses.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25720" y="6046282"/>
            <a:ext cx="1225550" cy="471488"/>
          </a:xfrm>
        </p:spPr>
        <p:txBody>
          <a:bodyPr/>
          <a:lstStyle/>
          <a:p>
            <a:r>
              <a:rPr lang="en-US" dirty="0"/>
              <a:t>Page:119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9874" y="895259"/>
            <a:ext cx="9363075" cy="5210601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6029325" y="3300505"/>
            <a:ext cx="3543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carte n°1;2 ;3 ; 4; 5; 6; 7; 8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5619750" y="3625864"/>
            <a:ext cx="323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7915275" y="3619737"/>
            <a:ext cx="21050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équiprobables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6551346" y="3927537"/>
            <a:ext cx="495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9772650" y="3742692"/>
            <a:ext cx="495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5525720" y="4327647"/>
            <a:ext cx="12255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1; 3; 5;7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3380373" y="4727757"/>
            <a:ext cx="495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7553325" y="4862799"/>
            <a:ext cx="495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5525720" y="5127867"/>
            <a:ext cx="11132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et 8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3628023" y="5367700"/>
            <a:ext cx="495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7419975" y="5567755"/>
            <a:ext cx="495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7419975" y="5315675"/>
            <a:ext cx="495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DDA5F31-38AE-9B64-DCE0-F5E0EEC1FAA6}"/>
              </a:ext>
            </a:extLst>
          </p:cNvPr>
          <p:cNvSpPr/>
          <p:nvPr/>
        </p:nvSpPr>
        <p:spPr>
          <a:xfrm>
            <a:off x="9810565" y="4212077"/>
            <a:ext cx="252919" cy="2140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90060508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Page:119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303" y="1331489"/>
            <a:ext cx="10916205" cy="3383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659079" y="1620151"/>
            <a:ext cx="4245769" cy="4245769"/>
          </a:xfrm>
        </p:spPr>
      </p:pic>
      <p:sp>
        <p:nvSpPr>
          <p:cNvPr id="5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encourage les à exprimer ce qu’ils ont appris avec leurs propres mots</a:t>
            </a:r>
          </a:p>
        </p:txBody>
      </p:sp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417" y="195733"/>
            <a:ext cx="10277091" cy="635536"/>
          </a:xfrm>
        </p:spPr>
        <p:txBody>
          <a:bodyPr/>
          <a:lstStyle/>
          <a:p>
            <a:r>
              <a:rPr lang="fr-FR" sz="1400" dirty="0"/>
              <a:t>Dans cette séance nous avons appris comment Calculer la probabilité d’un événement.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2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99137" y="714834"/>
            <a:ext cx="10277475" cy="268287"/>
          </a:xfrm>
        </p:spPr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137" y="1350369"/>
            <a:ext cx="9368838" cy="4746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64705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4599709" y="5865091"/>
            <a:ext cx="1450109" cy="415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Page:119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344" y="1310537"/>
            <a:ext cx="10959389" cy="3270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03156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C’est la fin de notre séance. N’oubliez pas de réviser votre leçon</a:t>
            </a:r>
            <a:endParaRPr lang="fr-FR" dirty="0"/>
          </a:p>
        </p:txBody>
      </p:sp>
      <p:sp>
        <p:nvSpPr>
          <p:cNvPr id="6" name="Espace réservé du contenu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  <a:p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865" y="1006851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99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33324" y="1173018"/>
            <a:ext cx="9463104" cy="1030968"/>
          </a:xfrm>
        </p:spPr>
        <p:txBody>
          <a:bodyPr>
            <a:noAutofit/>
          </a:bodyPr>
          <a:lstStyle/>
          <a:p>
            <a:pPr lvl="0"/>
            <a:r>
              <a:rPr lang="fr-FR" sz="1400" dirty="0"/>
              <a:t>Calculer la probabilité d’un événement.</a:t>
            </a:r>
            <a:endParaRPr lang="fr-FR" sz="1400" b="1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35852" y="2452025"/>
            <a:ext cx="9478724" cy="945261"/>
          </a:xfrm>
        </p:spPr>
        <p:txBody>
          <a:bodyPr>
            <a:normAutofit/>
          </a:bodyPr>
          <a:lstStyle/>
          <a:p>
            <a:r>
              <a:rPr lang="en-US" dirty="0"/>
              <a:t> </a:t>
            </a:r>
            <a:r>
              <a:rPr lang="en-US" dirty="0" err="1"/>
              <a:t>Événement</a:t>
            </a:r>
            <a:endParaRPr lang="en-US" dirty="0"/>
          </a:p>
          <a:p>
            <a:r>
              <a:rPr lang="en-US" dirty="0"/>
              <a:t>Issues </a:t>
            </a:r>
            <a:r>
              <a:rPr lang="en-US" dirty="0" err="1"/>
              <a:t>équiprobables</a:t>
            </a:r>
            <a:endParaRPr lang="en-US" dirty="0"/>
          </a:p>
          <a:p>
            <a:r>
              <a:rPr lang="en-US" dirty="0" err="1"/>
              <a:t>Probabilité</a:t>
            </a:r>
            <a:r>
              <a:rPr lang="en-US" dirty="0"/>
              <a:t> d’un </a:t>
            </a:r>
            <a:r>
              <a:rPr lang="en-US" dirty="0" err="1"/>
              <a:t>événement</a:t>
            </a:r>
            <a:endParaRPr lang="fr-FR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lvl="0"/>
            <a:r>
              <a:rPr lang="fr-FR" b="1" dirty="0"/>
              <a:t>L’élève doit être capable de: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Calculer la probabilité d’un événement.</a:t>
            </a:r>
          </a:p>
          <a:p>
            <a:pPr lvl="0"/>
            <a:r>
              <a:rPr lang="fr-FR" b="1" dirty="0"/>
              <a:t>Les outils: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Dé; jetons ; boules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/>
          </a:bodyPr>
          <a:lstStyle/>
          <a:p>
            <a:pPr lvl="0"/>
            <a:r>
              <a:rPr lang="fr-FR" b="1" dirty="0"/>
              <a:t>Pendant le feedback, attirer l’attention des élèves sur les erreurs fréquentes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Confondre la probabilité d’une issue et celle d’un événement. </a:t>
            </a:r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46C148E-C4EF-29EF-1C5E-21C3FDF12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2960F0F-3062-5A03-36DC-4FF562D169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776295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L’enseignant indique aux élèves les tâches à réaliser individuellement.</a:t>
            </a:r>
          </a:p>
          <a:p>
            <a:pPr algn="just"/>
            <a:r>
              <a:rPr lang="fr-FR" sz="1200" dirty="0"/>
              <a:t>L’enseignant circule entre les rangs pour vérifier la réalisation. </a:t>
            </a:r>
          </a:p>
          <a:p>
            <a:pPr algn="just"/>
            <a:r>
              <a:rPr lang="fr-FR" sz="1200" dirty="0"/>
              <a:t>L’enseignant pratique la différenciation: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300" dirty="0"/>
              <a:t>Il identifie les élèves en difficulté et leur fournit de l’aide en faisant des rappels.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300" dirty="0"/>
              <a:t>Il invite les élèves ayant réussi la tâche à réaliser de nouvelles activités, y compris des activités diversifiées ou présentant plus de complexité (défis).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963849-31EA-3A03-057F-3B564A724A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776295"/>
          </a:xfrm>
        </p:spPr>
        <p:txBody>
          <a:bodyPr>
            <a:normAutofit lnSpcReduction="10000"/>
          </a:bodyPr>
          <a:lstStyle/>
          <a:p>
            <a:pPr algn="just"/>
            <a:r>
              <a:rPr lang="fr-FR" sz="1400" dirty="0"/>
              <a:t>Faire de la différenciation pédagogique entre les élèves ayant maîtrisé la tâche et ceux qui ont encore des difficultés</a:t>
            </a:r>
          </a:p>
          <a:p>
            <a:pPr algn="just"/>
            <a:r>
              <a:rPr lang="fr-FR" sz="1400" dirty="0"/>
              <a:t>Demander à un élève de passer au tableau pour proposer une correction</a:t>
            </a:r>
          </a:p>
          <a:p>
            <a:pPr algn="just"/>
            <a:r>
              <a:rPr lang="fr-FR" sz="1400" dirty="0"/>
              <a:t>Circuler entre les rangs pour vérifier la réalisation de la tâche par l’ensemble des élèves et identifier les erreurs </a:t>
            </a:r>
          </a:p>
          <a:p>
            <a:pPr algn="just"/>
            <a:r>
              <a:rPr lang="fr-FR" sz="1400" dirty="0"/>
              <a:t>Être à proximité des élèves en difficulté (pré-identifiés) pour leur apporter un soutien</a:t>
            </a:r>
          </a:p>
          <a:p>
            <a:pPr algn="just"/>
            <a:r>
              <a:rPr lang="fr-FR" sz="1400" dirty="0"/>
              <a:t>Passer plus de temps près des élèves en difficulté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8B9CF9-2184-C880-531D-638CA579834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776295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faire la pratique autonome ou lui consacrer un temps insuffisant</a:t>
            </a:r>
          </a:p>
          <a:p>
            <a:pPr algn="just"/>
            <a:r>
              <a:rPr lang="fr-FR" sz="1400" dirty="0"/>
              <a:t>Ne pas identifier les élèves en difficulté</a:t>
            </a:r>
          </a:p>
          <a:p>
            <a:pPr algn="just"/>
            <a:r>
              <a:rPr lang="fr-FR" sz="1400" dirty="0"/>
              <a:t>Traiter tous les élèves de la même manière pendant la pratique autonome</a:t>
            </a:r>
          </a:p>
          <a:p>
            <a:pPr algn="just"/>
            <a:r>
              <a:rPr lang="fr-FR" sz="1400" dirty="0"/>
              <a:t>Rester au bureau pendant que les élèves réalisent la tâche</a:t>
            </a:r>
          </a:p>
          <a:p>
            <a:pPr algn="just"/>
            <a:r>
              <a:rPr lang="fr-FR" sz="1400" dirty="0"/>
              <a:t>Ne pas passer suffisamment de temps près des élèves en difficulté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7B25D79-D799-FF53-361D-B043BEFF7C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95FDE3-E7CB-9131-12D6-EDADD25E7C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la pratique autonome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8D3C971-D86B-4A96-95DA-01B320C48F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/>
              <a:t>Par quoi se caractérise ?</a:t>
            </a:r>
          </a:p>
        </p:txBody>
      </p:sp>
    </p:spTree>
    <p:extLst>
      <p:ext uri="{BB962C8B-B14F-4D97-AF65-F5344CB8AC3E}">
        <p14:creationId xmlns:p14="http://schemas.microsoft.com/office/powerpoint/2010/main" val="49477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11396</TotalTime>
  <Words>2756</Words>
  <Application>Microsoft Office PowerPoint</Application>
  <PresentationFormat>Grand écran</PresentationFormat>
  <Paragraphs>244</Paragraphs>
  <Slides>59</Slides>
  <Notes>4</Notes>
  <HiddenSlides>7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59</vt:i4>
      </vt:variant>
    </vt:vector>
  </HeadingPairs>
  <TitlesOfParts>
    <vt:vector size="72" baseType="lpstr">
      <vt:lpstr>Aptos</vt:lpstr>
      <vt:lpstr>Aptos Display</vt:lpstr>
      <vt:lpstr>Arial</vt:lpstr>
      <vt:lpstr>Calibri</vt:lpstr>
      <vt:lpstr>Calibri Light</vt:lpstr>
      <vt:lpstr>Cambria</vt:lpstr>
      <vt:lpstr>Cambria Math</vt:lpstr>
      <vt:lpstr>CIDFont+F2</vt:lpstr>
      <vt:lpstr>CIDFont+F3</vt:lpstr>
      <vt:lpstr>Dosis</vt:lpstr>
      <vt:lpstr>Georgia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Très bien.</vt:lpstr>
      <vt:lpstr>Présentation PowerPoint</vt:lpstr>
      <vt:lpstr>Présentation PowerPoint</vt:lpstr>
      <vt:lpstr>Présentation PowerPoint</vt:lpstr>
      <vt:lpstr>Présentation PowerPoint</vt:lpstr>
      <vt:lpstr>On commence par la correction de l’exercice maison de la séance précédente.</vt:lpstr>
      <vt:lpstr>Présentation PowerPoint</vt:lpstr>
      <vt:lpstr>  On va rappeler comment déterminer les issues  d’une expérience aléatoire.  </vt:lpstr>
      <vt:lpstr>Rappelez vous: que les issues qui réalisent un événement sont les issues qui vérifient la condition de l’événement.</vt:lpstr>
      <vt:lpstr>  On va rappeler comment calculer la probabilité d’une issue. Choisissez la bonne réponse.  </vt:lpstr>
      <vt:lpstr>Rappelez vous: qu’en cas d’équiprobabilité la probabilité d’une issue =1/(nommbres des isuues).</vt:lpstr>
      <vt:lpstr> répondez à la question ci-dessous:</vt:lpstr>
      <vt:lpstr> rappelez vous que les issues d’une expérience aléatoire sont toutes ses résultats possibles .</vt:lpstr>
      <vt:lpstr>Bien! Voici un résumé des rappels. </vt:lpstr>
      <vt:lpstr>Présentation PowerPoint</vt:lpstr>
      <vt:lpstr>Observez la figure ci-dessous, exprimez vos avis à propos de la  question ci-dessous  :</vt:lpstr>
      <vt:lpstr>A la fin de cette séance, vous serez capables de:</vt:lpstr>
      <vt:lpstr>Présentation PowerPoint</vt:lpstr>
      <vt:lpstr>Voici un exemple pour vous montrer comment on calcule la probabilité d’un événement .  </vt:lpstr>
      <vt:lpstr>Voici d’autres exemples.</vt:lpstr>
      <vt:lpstr>Voici .</vt:lpstr>
      <vt:lpstr>Présentation PowerPoint</vt:lpstr>
      <vt:lpstr> On va rappeler ce que sont les issues équiprobables.  </vt:lpstr>
      <vt:lpstr> Rappelez vous que: les issues d’une expérience aléatoire sont équiprobables si elles ont toutes la même chance d’apparaitre c.à.d la même  probabilité .  </vt:lpstr>
      <vt:lpstr> On va rappeler comment on calcule la probabilité d’un événement. Compléter. </vt:lpstr>
      <vt:lpstr>Rappelez vous que :la probabilité d’une issue=1/(nombre total des issues ); probabilité d’un événement est:</vt:lpstr>
      <vt:lpstr>Présentation PowerPoint</vt:lpstr>
      <vt:lpstr>Maintenant voici un exemple pour appliquer ce qu’on a vu. </vt:lpstr>
      <vt:lpstr>Voici la suite:. </vt:lpstr>
      <vt:lpstr>Présentation PowerPoint</vt:lpstr>
      <vt:lpstr>On va déterminer le nombre des issues de l’expérience. compléter.</vt:lpstr>
      <vt:lpstr> Rappelez vous qu’ un événement  est constitué des issues qui vérifient une même condition lors d’une expérience aléatoire  .</vt:lpstr>
      <vt:lpstr>On va rappeler comment déterminer les issues d’un événement ainsi que leur nombre . compléter.</vt:lpstr>
      <vt:lpstr>Rappelez vous que: les issues qui réalisent un événement sont les issues qui vérifient la condition de l’événement.</vt:lpstr>
      <vt:lpstr>On va rappeler comment calculer la probabilité d’un événement. compléter.</vt:lpstr>
      <vt:lpstr>Rappelez vous que: la probabilité d’un événement = (le nombre des issues qui réalisent l^′ événement)/(le nombre total des issues de l^′ expérience aléatoire). </vt:lpstr>
      <vt:lpstr>Présentation PowerPoint</vt:lpstr>
      <vt:lpstr>Travaillez individuellement puis discutez en binômes vos réponses.  </vt:lpstr>
      <vt:lpstr>Travaillez individuellement puis discutez en binômes vos réponses.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 comment Calculer la probabilité d’un événement.</vt:lpstr>
      <vt:lpstr>Voici l’exercice à faire à la maison pour la séance prochaine.</vt:lpstr>
      <vt:lpstr>C’est la fin de notre séance. N’oubliez pas de réviser votre leçon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AMINE RADOUANE - ENSEIGNANT</cp:lastModifiedBy>
  <cp:revision>748</cp:revision>
  <dcterms:created xsi:type="dcterms:W3CDTF">2025-11-03T10:55:47Z</dcterms:created>
  <dcterms:modified xsi:type="dcterms:W3CDTF">2026-05-10T07:12:26Z</dcterms:modified>
</cp:coreProperties>
</file>