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9"/>
  </p:notesMasterIdLst>
  <p:handoutMasterIdLst>
    <p:handoutMasterId r:id="rId60"/>
  </p:handoutMasterIdLst>
  <p:sldIdLst>
    <p:sldId id="308" r:id="rId2"/>
    <p:sldId id="288" r:id="rId3"/>
    <p:sldId id="289" r:id="rId4"/>
    <p:sldId id="286" r:id="rId5"/>
    <p:sldId id="326" r:id="rId6"/>
    <p:sldId id="264" r:id="rId7"/>
    <p:sldId id="327" r:id="rId8"/>
    <p:sldId id="292" r:id="rId9"/>
    <p:sldId id="293" r:id="rId10"/>
    <p:sldId id="258" r:id="rId11"/>
    <p:sldId id="294" r:id="rId12"/>
    <p:sldId id="256" r:id="rId13"/>
    <p:sldId id="265" r:id="rId14"/>
    <p:sldId id="257" r:id="rId15"/>
    <p:sldId id="266" r:id="rId16"/>
    <p:sldId id="285" r:id="rId17"/>
    <p:sldId id="295" r:id="rId18"/>
    <p:sldId id="267" r:id="rId19"/>
    <p:sldId id="296" r:id="rId20"/>
    <p:sldId id="268" r:id="rId21"/>
    <p:sldId id="269" r:id="rId22"/>
    <p:sldId id="314" r:id="rId23"/>
    <p:sldId id="315" r:id="rId24"/>
    <p:sldId id="306" r:id="rId25"/>
    <p:sldId id="307" r:id="rId26"/>
    <p:sldId id="309" r:id="rId27"/>
    <p:sldId id="310" r:id="rId28"/>
    <p:sldId id="297" r:id="rId29"/>
    <p:sldId id="270" r:id="rId30"/>
    <p:sldId id="271" r:id="rId31"/>
    <p:sldId id="272" r:id="rId32"/>
    <p:sldId id="2147483419" r:id="rId33"/>
    <p:sldId id="313" r:id="rId34"/>
    <p:sldId id="259" r:id="rId35"/>
    <p:sldId id="298" r:id="rId36"/>
    <p:sldId id="274" r:id="rId37"/>
    <p:sldId id="275" r:id="rId38"/>
    <p:sldId id="299" r:id="rId39"/>
    <p:sldId id="260" r:id="rId40"/>
    <p:sldId id="279" r:id="rId41"/>
    <p:sldId id="322" r:id="rId42"/>
    <p:sldId id="323" r:id="rId43"/>
    <p:sldId id="324" r:id="rId44"/>
    <p:sldId id="325" r:id="rId45"/>
    <p:sldId id="311" r:id="rId46"/>
    <p:sldId id="312" r:id="rId47"/>
    <p:sldId id="300" r:id="rId48"/>
    <p:sldId id="301" r:id="rId49"/>
    <p:sldId id="281" r:id="rId50"/>
    <p:sldId id="303" r:id="rId51"/>
    <p:sldId id="304" r:id="rId52"/>
    <p:sldId id="282" r:id="rId53"/>
    <p:sldId id="305" r:id="rId54"/>
    <p:sldId id="262" r:id="rId55"/>
    <p:sldId id="283" r:id="rId56"/>
    <p:sldId id="284" r:id="rId57"/>
    <p:sldId id="352" r:id="rId5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326"/>
            <p14:sldId id="264"/>
            <p14:sldId id="327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56"/>
            <p14:sldId id="265"/>
            <p14:sldId id="257"/>
            <p14:sldId id="266"/>
            <p14:sldId id="285"/>
          </p14:sldIdLst>
        </p14:section>
        <p14:section name="Contrôle des cahiers" id="{D246771F-C8AA-4F75-BAD7-8024CAB55D79}">
          <p14:sldIdLst>
            <p14:sldId id="295"/>
            <p14:sldId id="267"/>
          </p14:sldIdLst>
        </p14:section>
        <p14:section name="Activation des prérequis" id="{8E8D053C-3AAA-4FF0-9D84-FCA59ECBA887}">
          <p14:sldIdLst>
            <p14:sldId id="296"/>
            <p14:sldId id="268"/>
            <p14:sldId id="269"/>
            <p14:sldId id="314"/>
            <p14:sldId id="315"/>
            <p14:sldId id="306"/>
            <p14:sldId id="307"/>
            <p14:sldId id="309"/>
            <p14:sldId id="310"/>
            <p14:sldId id="297"/>
          </p14:sldIdLst>
        </p14:section>
        <p14:section name="Déclaration de l’objectif" id="{096B6BF6-20D6-43DE-B358-982838B98259}">
          <p14:sldIdLst>
            <p14:sldId id="270"/>
            <p14:sldId id="271"/>
            <p14:sldId id="272"/>
          </p14:sldIdLst>
        </p14:section>
        <p14:section name="Modelage" id="{6D007598-4F88-4283-9E36-970C44D688AD}">
          <p14:sldIdLst>
            <p14:sldId id="2147483419"/>
            <p14:sldId id="313"/>
            <p14:sldId id="259"/>
            <p14:sldId id="298"/>
            <p14:sldId id="274"/>
            <p14:sldId id="275"/>
          </p14:sldIdLst>
        </p14:section>
        <p14:section name="Pratique collective" id="{CF34AB29-930A-422C-8BB3-41EE66488593}">
          <p14:sldIdLst>
            <p14:sldId id="299"/>
            <p14:sldId id="260"/>
            <p14:sldId id="279"/>
            <p14:sldId id="322"/>
            <p14:sldId id="323"/>
            <p14:sldId id="324"/>
            <p14:sldId id="325"/>
            <p14:sldId id="311"/>
            <p14:sldId id="312"/>
          </p14:sldIdLst>
        </p14:section>
        <p14:section name="Pratique en binôme" id="{B5D45BF5-6276-4DCA-B0C6-B46ADF983B36}">
          <p14:sldIdLst>
            <p14:sldId id="300"/>
            <p14:sldId id="301"/>
            <p14:sldId id="281"/>
          </p14:sldIdLst>
        </p14:section>
        <p14:section name="Pratique autonome" id="{89211873-F649-4A72-AB32-DC4F4703E8C4}">
          <p14:sldIdLst>
            <p14:sldId id="303"/>
            <p14:sldId id="304"/>
            <p14:sldId id="282"/>
          </p14:sldIdLst>
        </p14:section>
        <p14:section name="Clôture de la séance" id="{EBCF91DF-0CDC-4636-96C9-6E6A8A771057}">
          <p14:sldIdLst>
            <p14:sldId id="305"/>
            <p14:sldId id="262"/>
            <p14:sldId id="283"/>
            <p14:sldId id="284"/>
            <p14:sldId id="35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9D19"/>
    <a:srgbClr val="156082"/>
    <a:srgbClr val="1D6FA9"/>
    <a:srgbClr val="DCEAF7"/>
    <a:srgbClr val="7F7F7F"/>
    <a:srgbClr val="DCE6F2"/>
    <a:srgbClr val="C8F5E8"/>
    <a:srgbClr val="E0EFE9"/>
    <a:srgbClr val="BFE0D2"/>
    <a:srgbClr val="94CF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136" autoAdjust="0"/>
    <p:restoredTop sz="94660"/>
  </p:normalViewPr>
  <p:slideViewPr>
    <p:cSldViewPr snapToGrid="0">
      <p:cViewPr varScale="1">
        <p:scale>
          <a:sx n="74" d="100"/>
          <a:sy n="74" d="100"/>
        </p:scale>
        <p:origin x="590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25/03/2026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25/03/2026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1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8.sv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guidée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109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25/03/2026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553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25/03/2026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163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25/03/2026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25/03/2026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25/03/2026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25/03/2026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25/03/2026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25/03/2026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25/03/2026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25/03/2026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25/03/2026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fr-FR" sz="2133" b="1" kern="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fr-FR" sz="1600" b="1" kern="0" dirty="0">
              <a:solidFill>
                <a:srgbClr val="0F9ED5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F53C54E-E46B-BE6A-7090-B49A246EE5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1262063"/>
            <a:ext cx="11291888" cy="579732"/>
          </a:xfrm>
        </p:spPr>
        <p:txBody>
          <a:bodyPr anchor="ctr"/>
          <a:lstStyle>
            <a:lvl1pPr marL="228600" marR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000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85102E6-0455-3DD4-5369-92F47C665F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04800" y="2628796"/>
            <a:ext cx="2873247" cy="390525"/>
          </a:xfrm>
        </p:spPr>
        <p:txBody>
          <a:bodyPr anchor="ctr"/>
          <a:lstStyle>
            <a:lvl1pPr marL="228600" marR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1">
                <a:solidFill>
                  <a:srgbClr val="084F6A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</p:spTree>
    <p:extLst>
      <p:ext uri="{BB962C8B-B14F-4D97-AF65-F5344CB8AC3E}">
        <p14:creationId xmlns:p14="http://schemas.microsoft.com/office/powerpoint/2010/main" val="3036402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25/03/2026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701" r:id="rId30"/>
    <p:sldLayoutId id="2147483699" r:id="rId31"/>
    <p:sldLayoutId id="2147483700" r:id="rId32"/>
    <p:sldLayoutId id="2147483682" r:id="rId33"/>
    <p:sldLayoutId id="2147483683" r:id="rId34"/>
    <p:sldLayoutId id="2147483653" r:id="rId35"/>
    <p:sldLayoutId id="2147483654" r:id="rId36"/>
    <p:sldLayoutId id="2147483655" r:id="rId37"/>
    <p:sldLayoutId id="2147483656" r:id="rId38"/>
    <p:sldLayoutId id="2147483657" r:id="rId39"/>
    <p:sldLayoutId id="2147483658" r:id="rId40"/>
    <p:sldLayoutId id="2147483659" r:id="rId41"/>
    <p:sldLayoutId id="2147483702" r:id="rId4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16.png"/><Relationship Id="rId7" Type="http://schemas.openxmlformats.org/officeDocument/2006/relationships/image" Target="../media/image66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10" Type="http://schemas.openxmlformats.org/officeDocument/2006/relationships/image" Target="../media/image69.png"/><Relationship Id="rId4" Type="http://schemas.openxmlformats.org/officeDocument/2006/relationships/image" Target="../media/image63.png"/><Relationship Id="rId9" Type="http://schemas.openxmlformats.org/officeDocument/2006/relationships/image" Target="../media/image68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16.png"/><Relationship Id="rId7" Type="http://schemas.openxmlformats.org/officeDocument/2006/relationships/image" Target="../media/image74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10" Type="http://schemas.openxmlformats.org/officeDocument/2006/relationships/image" Target="../media/image77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8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0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7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8.xml"/></Relationships>
</file>

<file path=ppt/slides/_rels/slide52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nKqNm9ug99VL6GK6mneZDdOGsalzPxTz?usp=drive_link" TargetMode="External"/><Relationship Id="rId1" Type="http://schemas.openxmlformats.org/officeDocument/2006/relationships/slideLayout" Target="../slideLayouts/slideLayout4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2</a:t>
            </a:r>
            <a:endParaRPr lang="fr-FR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46B463C-2C20-EB38-B568-79C9E364567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3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/>
        </p:nvGrpSpPr>
        <p:grpSpPr>
          <a:xfrm>
            <a:off x="271218" y="4592685"/>
            <a:ext cx="6693265" cy="522000"/>
            <a:chOff x="304312" y="4531839"/>
            <a:chExt cx="5990003" cy="696796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/>
        </p:nvGrpSpPr>
        <p:grpSpPr>
          <a:xfrm>
            <a:off x="271218" y="5289789"/>
            <a:ext cx="6693265" cy="522000"/>
            <a:chOff x="304312" y="5304657"/>
            <a:chExt cx="5990003" cy="696796"/>
          </a:xfrm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9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 txBox="1">
            <a:spLocks/>
          </p:cNvSpPr>
          <p:nvPr/>
        </p:nvSpPr>
        <p:spPr>
          <a:xfrm>
            <a:off x="2120815" y="4591216"/>
            <a:ext cx="4843667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Quadrilatères particuliers </a:t>
            </a:r>
            <a:endParaRPr lang="fr-MA" dirty="0">
              <a:solidFill>
                <a:schemeClr val="bg1"/>
              </a:solidFill>
            </a:endParaRPr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 txBox="1">
            <a:spLocks/>
          </p:cNvSpPr>
          <p:nvPr/>
        </p:nvSpPr>
        <p:spPr>
          <a:xfrm>
            <a:off x="271217" y="4591216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/>
              <a:t> : 10 </a:t>
            </a:r>
            <a:endParaRPr lang="en-US" dirty="0"/>
          </a:p>
        </p:txBody>
      </p:sp>
      <p:sp>
        <p:nvSpPr>
          <p:cNvPr id="11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 txBox="1">
            <a:spLocks/>
          </p:cNvSpPr>
          <p:nvPr/>
        </p:nvSpPr>
        <p:spPr>
          <a:xfrm>
            <a:off x="271217" y="5288319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Tâche 2 </a:t>
            </a:r>
          </a:p>
        </p:txBody>
      </p:sp>
      <p:sp>
        <p:nvSpPr>
          <p:cNvPr id="12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 txBox="1">
            <a:spLocks/>
          </p:cNvSpPr>
          <p:nvPr/>
        </p:nvSpPr>
        <p:spPr>
          <a:xfrm>
            <a:off x="2120815" y="5288319"/>
            <a:ext cx="4843667" cy="521999"/>
          </a:xfrm>
          <a:prstGeom prst="rect">
            <a:avLst/>
          </a:prstGeom>
        </p:spPr>
        <p:txBody>
          <a:bodyPr anchor="ctr">
            <a:normAutofit fontScale="92500" lnSpcReduction="10000"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b="1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Reconnaître et utiliser les propriétés des diagonales d’un parallélogramme 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9F98256E-5527-DC36-48D6-418FD8A6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730133DB-1135-1E01-7978-D36D960887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709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88A8C63-1272-1FEA-2FC1-240FA8B16AB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0539993E-512D-55A5-D681-31356781B0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59FEE208-2B5A-6403-1725-A52EA619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251DD0-AFBA-78FA-88A3-99DEA1591817}"/>
              </a:ext>
            </a:extLst>
          </p:cNvPr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participe activement.</a:t>
            </a: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lève la main pour participer</a:t>
            </a:r>
            <a:endParaRPr lang="fr-FR" sz="1200" dirty="0"/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BA912C29-713E-AEE3-8DAC-6D0BEE26707E}"/>
              </a:ext>
            </a:extLst>
          </p:cNvPr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l’enseignant parle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d’autres camarades répondent à l’enseignant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24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D9EE0F-7BF8-0933-E140-43035A872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une situation en classe. Que remarquez-vous ? Ce comportement est-il approprié ? Pourquoi ? Que faudrait-il améliorer ou changer ?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512EDA7-2AA9-F227-251C-248049C3776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 en justifiant leurs réponses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id="{1663B590-049D-FBC5-115B-76383C1CE62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2" descr="Lever la main - Icônes mains et gestes gratuites">
            <a:extLst>
              <a:ext uri="{FF2B5EF4-FFF2-40B4-BE49-F238E27FC236}">
                <a16:creationId xmlns:a16="http://schemas.microsoft.com/office/drawing/2014/main" id="{9E68E381-F390-CFAD-1EA5-DD3C65B47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6">
            <a:extLst>
              <a:ext uri="{FF2B5EF4-FFF2-40B4-BE49-F238E27FC236}">
                <a16:creationId xmlns:a16="http://schemas.microsoft.com/office/drawing/2014/main" id="{71E9D15B-3288-1418-8C55-D2D79C3AB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705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736DF-44D0-3B99-F897-8CD91D8AD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A38871-8CE2-E490-1DB3-76FEDC726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C’est un mauvais comportement. L’élève n’est pas attentif.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F8A74BA-AD66-0C46-FC08-81F7652E937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F37BA870-5E81-76EE-1DF9-963D88858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0" name="ZoneTexte 10">
            <a:extLst>
              <a:ext uri="{FF2B5EF4-FFF2-40B4-BE49-F238E27FC236}">
                <a16:creationId xmlns:a16="http://schemas.microsoft.com/office/drawing/2014/main" id="{11F69D1D-4E87-AB30-D67D-E31013DC38CE}"/>
              </a:ext>
            </a:extLst>
          </p:cNvPr>
          <p:cNvSpPr txBox="1"/>
          <p:nvPr/>
        </p:nvSpPr>
        <p:spPr>
          <a:xfrm>
            <a:off x="3483763" y="5585777"/>
            <a:ext cx="6847353" cy="66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867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L'élève est distrait pendant l'explication : il regarde ailleurs et ne prête pas attention à l'enseignant.</a:t>
            </a:r>
          </a:p>
        </p:txBody>
      </p:sp>
      <p:pic>
        <p:nvPicPr>
          <p:cNvPr id="11" name="Image 1">
            <a:extLst>
              <a:ext uri="{FF2B5EF4-FFF2-40B4-BE49-F238E27FC236}">
                <a16:creationId xmlns:a16="http://schemas.microsoft.com/office/drawing/2014/main" id="{04E7B0AF-C820-9B74-222E-D3EF51839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228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CEE50-4919-109A-9103-ADEE1E988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Voici le comportement attendu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CFC5FB-D0D2-0BEC-71D3-B8AA939D5F6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7AF1E7-AFBE-5E1F-1C5A-C784A9256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1667" y="1508086"/>
            <a:ext cx="4864456" cy="40305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97DCE9-10BF-C515-7002-3F9C70EF8331}"/>
              </a:ext>
            </a:extLst>
          </p:cNvPr>
          <p:cNvSpPr txBox="1"/>
          <p:nvPr/>
        </p:nvSpPr>
        <p:spPr>
          <a:xfrm>
            <a:off x="3473565" y="5694597"/>
            <a:ext cx="52806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fr-FR" sz="1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reconcentration</a:t>
            </a:r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passe aussi par le corps. Changer de posture envoie un signal d'alerte au cerveau pour l'inciter à écouter.</a:t>
            </a:r>
          </a:p>
        </p:txBody>
      </p:sp>
    </p:spTree>
    <p:extLst>
      <p:ext uri="{BB962C8B-B14F-4D97-AF65-F5344CB8AC3E}">
        <p14:creationId xmlns:p14="http://schemas.microsoft.com/office/powerpoint/2010/main" val="3539049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552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9BD5B2-7762-593D-23DF-48AD015E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commence par la correction de l’exercice maison de la séance précédente.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85E4A41-1064-F24C-023F-22A5E29EA9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FAA6584-8557-0CE2-085A-8632A12501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Page :69</a:t>
            </a:r>
          </a:p>
        </p:txBody>
      </p:sp>
      <p:pic>
        <p:nvPicPr>
          <p:cNvPr id="5" name="Picture 52">
            <a:extLst>
              <a:ext uri="{FF2B5EF4-FFF2-40B4-BE49-F238E27FC236}">
                <a16:creationId xmlns:a16="http://schemas.microsoft.com/office/drawing/2014/main" id="{F905DF4D-BE2A-A7D3-B5B9-13E9F3B9E7B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5045" y="457806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44B9080-FCCC-70C5-E1C1-DE9C2E6B3A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684" y="1498600"/>
            <a:ext cx="11097744" cy="3536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792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808D3F-4C8E-08E1-39EC-556A6D13E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A12E1C1-DE4D-D3B5-A98E-A7FD1BD94DA3}"/>
              </a:ext>
            </a:extLst>
          </p:cNvPr>
          <p:cNvSpPr txBox="1"/>
          <p:nvPr/>
        </p:nvSpPr>
        <p:spPr>
          <a:xfrm>
            <a:off x="3899019" y="3211905"/>
            <a:ext cx="4939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MA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U</a:t>
            </a:r>
            <a:r>
              <a:rPr lang="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n parallélogramme a ……..diagonales </a:t>
            </a:r>
            <a:endParaRPr lang="fr-FR" sz="18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CB8035-5461-50F4-F351-6DD2027C868A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610B1A-EE2C-160B-0D48-AB996F5826E1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5165538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2DB28-C0D0-A7E6-BA86-9514ED4ED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D2AC0-C9AC-D6AB-6F4C-A240D8635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Rappelez vous, une diagonale est un segment reliant deux sommets non consécutifs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56AA572-DDFF-69BB-05E5-B854253ED06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D5E08F41-3F1D-F266-8ADA-977119EE3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F47E4CB-F555-21A4-A493-43A0C4F5B1C6}"/>
              </a:ext>
            </a:extLst>
          </p:cNvPr>
          <p:cNvSpPr/>
          <p:nvPr/>
        </p:nvSpPr>
        <p:spPr>
          <a:xfrm>
            <a:off x="2390530" y="2312251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4090232-3E26-99B7-C501-CA59585827E6}"/>
              </a:ext>
            </a:extLst>
          </p:cNvPr>
          <p:cNvSpPr txBox="1"/>
          <p:nvPr/>
        </p:nvSpPr>
        <p:spPr>
          <a:xfrm>
            <a:off x="3899019" y="3211905"/>
            <a:ext cx="4939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MA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U</a:t>
            </a:r>
            <a:r>
              <a:rPr lang="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n parallélogramme a </a:t>
            </a:r>
            <a:r>
              <a:rPr lang="fr" sz="1800" b="1" kern="0" dirty="0">
                <a:solidFill>
                  <a:srgbClr val="FF0000"/>
                </a:solidFill>
                <a:latin typeface="Calibri"/>
                <a:ea typeface="+mn-ea"/>
                <a:cs typeface="Calibri"/>
                <a:sym typeface="Calibri"/>
              </a:rPr>
              <a:t>deux </a:t>
            </a:r>
            <a:r>
              <a:rPr lang="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diagonales </a:t>
            </a:r>
            <a:endParaRPr lang="fr-FR" sz="18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49605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06A702-128B-CB7E-4F18-7FB08108F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2E9B47-A24F-8986-5BE7-6C9BDBE50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A9EE07D-97B8-9E0C-8AF4-D5AF38835A4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E3698C5-0948-0003-B10C-2309FE06411D}"/>
              </a:ext>
            </a:extLst>
          </p:cNvPr>
          <p:cNvSpPr txBox="1"/>
          <p:nvPr/>
        </p:nvSpPr>
        <p:spPr>
          <a:xfrm>
            <a:off x="3899019" y="3211905"/>
            <a:ext cx="4939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MA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L</a:t>
            </a:r>
            <a:r>
              <a:rPr lang="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e point de rencontre des deux diagonales du parallélogramme est appelé : ……………………</a:t>
            </a:r>
            <a:endParaRPr lang="fr-FR" sz="18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266D65D-6EE7-D8DF-0A64-9A729BB4F247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676A7D1-C8EB-777F-6505-968B2CE66524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1A04BC-7DB2-3A2B-47B2-A33AE10BCF9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F320A96-CA9D-1919-4EBC-70B7DE4B13D3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57E42AE-BE0B-F3B7-E375-8EF79E8C7422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5348993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2A455-1387-DB7B-B57E-AD49BE013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E887EB-903F-5023-D6C8-1DBC074AF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Rappelez vous, le centre d’un parallélogramme est le point de rencontre de ses diagonales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88EB62F-C2FF-3902-DE89-DABA5348C0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28CAB86-30AD-6D64-22FE-9A1ECAD5BA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000D7E7-4449-DBBB-872D-79ADDE9614C2}"/>
              </a:ext>
            </a:extLst>
          </p:cNvPr>
          <p:cNvSpPr/>
          <p:nvPr/>
        </p:nvSpPr>
        <p:spPr>
          <a:xfrm>
            <a:off x="2390530" y="2312251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07D21F5-A28E-BC26-1418-619F16122921}"/>
              </a:ext>
            </a:extLst>
          </p:cNvPr>
          <p:cNvSpPr txBox="1"/>
          <p:nvPr/>
        </p:nvSpPr>
        <p:spPr>
          <a:xfrm>
            <a:off x="3899019" y="3211905"/>
            <a:ext cx="4939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MA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L</a:t>
            </a:r>
            <a:r>
              <a:rPr lang="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e point de rencontre des deux diagonales du parallélogramme est appelé : </a:t>
            </a:r>
            <a:r>
              <a:rPr lang="fr" sz="1800" b="1" kern="0" dirty="0">
                <a:solidFill>
                  <a:srgbClr val="FF0000"/>
                </a:solidFill>
                <a:latin typeface="Calibri"/>
                <a:ea typeface="+mn-ea"/>
                <a:cs typeface="Calibri"/>
                <a:sym typeface="Calibri"/>
              </a:rPr>
              <a:t>centre</a:t>
            </a:r>
            <a:endParaRPr lang="fr-FR" sz="18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95942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285E8-BBCA-DE15-6BFD-9B7DB9AB2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02F600-3F3E-1EB9-917A-5176E54D1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14C67AC-299E-C4D8-02C8-88FD22525B8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14F35B1-57EF-5F30-175B-D88558430AF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F5E27B1-232C-64D9-8D5D-BDE7B81EF27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5318624-5AC7-A98C-82D3-BCB2AD2DF54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id="{6D83D202-2CC3-20D0-26AA-03EF8E57923D}"/>
              </a:ext>
            </a:extLst>
          </p:cNvPr>
          <p:cNvSpPr txBox="1"/>
          <p:nvPr/>
        </p:nvSpPr>
        <p:spPr>
          <a:xfrm>
            <a:off x="2333428" y="2428889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r>
              <a:rPr lang="fr-MA" sz="1800" kern="0" dirty="0">
                <a:solidFill>
                  <a:srgbClr val="000000"/>
                </a:solidFill>
                <a:sym typeface="Calibri"/>
              </a:rPr>
              <a:t>L</a:t>
            </a:r>
            <a:r>
              <a:rPr lang="fr" sz="1800" kern="0" dirty="0">
                <a:solidFill>
                  <a:srgbClr val="000000"/>
                </a:solidFill>
                <a:sym typeface="Calibri"/>
              </a:rPr>
              <a:t>es diagonales du parallélogramme ABCD sont : AC et BD </a:t>
            </a:r>
            <a:endParaRPr lang="fr-FR" sz="1800" dirty="0">
              <a:solidFill>
                <a:prstClr val="black"/>
              </a:solidFill>
            </a:endParaRP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C80C9B18-EE54-77B6-D5D7-511464BA5F7F}"/>
              </a:ext>
            </a:extLst>
          </p:cNvPr>
          <p:cNvSpPr/>
          <p:nvPr/>
        </p:nvSpPr>
        <p:spPr>
          <a:xfrm>
            <a:off x="2333428" y="5027631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3C611252-C0B8-3EBF-2EF0-B8781DA47C56}"/>
              </a:ext>
            </a:extLst>
          </p:cNvPr>
          <p:cNvSpPr/>
          <p:nvPr/>
        </p:nvSpPr>
        <p:spPr>
          <a:xfrm>
            <a:off x="7447736" y="5027630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897793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73F0D-FBD0-4726-CEB3-D25080497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5976CD-0965-FA05-C04E-C078B4EE2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Voici la réponse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0F43E3-43CE-551E-F9D8-56E51AE26C5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8FD8C3BD-72AB-EC4D-A0BC-CF5B2CAC490E}"/>
              </a:ext>
            </a:extLst>
          </p:cNvPr>
          <p:cNvSpPr/>
          <p:nvPr/>
        </p:nvSpPr>
        <p:spPr>
          <a:xfrm>
            <a:off x="2333428" y="4567872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A19F084E-7F63-EC70-FC82-895881779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5" name="Google Shape;265;p44">
            <a:extLst>
              <a:ext uri="{FF2B5EF4-FFF2-40B4-BE49-F238E27FC236}">
                <a16:creationId xmlns:a16="http://schemas.microsoft.com/office/drawing/2014/main" id="{4D8E85FA-5A15-1EA3-579D-8CBE3D459894}"/>
              </a:ext>
            </a:extLst>
          </p:cNvPr>
          <p:cNvSpPr txBox="1"/>
          <p:nvPr/>
        </p:nvSpPr>
        <p:spPr>
          <a:xfrm>
            <a:off x="2333428" y="2428889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r>
              <a:rPr lang="fr-MA" sz="1800" kern="0" dirty="0">
                <a:solidFill>
                  <a:srgbClr val="000000"/>
                </a:solidFill>
                <a:sym typeface="Calibri"/>
              </a:rPr>
              <a:t>L</a:t>
            </a:r>
            <a:r>
              <a:rPr lang="fr" sz="1800" kern="0" dirty="0">
                <a:solidFill>
                  <a:srgbClr val="000000"/>
                </a:solidFill>
                <a:sym typeface="Calibri"/>
              </a:rPr>
              <a:t>es diagonales du parallélogramme ABCD sont : AC et BD </a:t>
            </a:r>
            <a:endParaRPr lang="fr-FR" sz="1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5450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CFA97-95F8-D298-AAB0-A9889DC54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me prépare  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D059B-E1E9-7E0A-1426-60A682D8939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30s aux élèves pour réfléchir, puis invite deux ou trois d'entre eux à répondre.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C6A76D-C609-3FCD-D2FB-7EF6C1A89715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6E733ED-3E1B-8B45-8882-A23FF61BE2F5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300CD8D-D1F0-2A4E-0066-8B7DA65EA39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12629C79-F055-2D90-564E-EB7D0E8242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216" y="1370233"/>
            <a:ext cx="11339865" cy="3317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2262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79C2D-56E3-AA5F-F175-B2A2874DD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51647-318E-DFA9-10D3-75A80F744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réponse :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106E6A-E39B-F0DB-7A69-9BEFAB65055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affiche et explique les réponses.</a:t>
            </a:r>
          </a:p>
        </p:txBody>
      </p:sp>
      <p:sp>
        <p:nvSpPr>
          <p:cNvPr id="3" name="ZoneTexte 3">
            <a:extLst>
              <a:ext uri="{FF2B5EF4-FFF2-40B4-BE49-F238E27FC236}">
                <a16:creationId xmlns:a16="http://schemas.microsoft.com/office/drawing/2014/main" id="{C8E1FF49-56BF-A756-624A-AF8B1D5043AD}"/>
              </a:ext>
            </a:extLst>
          </p:cNvPr>
          <p:cNvSpPr txBox="1"/>
          <p:nvPr/>
        </p:nvSpPr>
        <p:spPr>
          <a:xfrm>
            <a:off x="1409331" y="3664464"/>
            <a:ext cx="9518822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</p:txBody>
      </p:sp>
      <p:pic>
        <p:nvPicPr>
          <p:cNvPr id="17" name="Image 8">
            <a:extLst>
              <a:ext uri="{FF2B5EF4-FFF2-40B4-BE49-F238E27FC236}">
                <a16:creationId xmlns:a16="http://schemas.microsoft.com/office/drawing/2014/main" id="{7EBE11A9-8DD5-4B26-33EC-E558E01D0E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7E38B93-104B-46FF-F42A-7DE3E5507C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216" y="1370233"/>
            <a:ext cx="11339865" cy="3317513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E19D6C92-35C6-FDA1-E012-B2FCE39C045A}"/>
              </a:ext>
            </a:extLst>
          </p:cNvPr>
          <p:cNvSpPr txBox="1"/>
          <p:nvPr/>
        </p:nvSpPr>
        <p:spPr>
          <a:xfrm>
            <a:off x="5463962" y="2880073"/>
            <a:ext cx="5787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68E5A04-1FAB-EFE5-A3B2-13A7C7482067}"/>
              </a:ext>
            </a:extLst>
          </p:cNvPr>
          <p:cNvSpPr txBox="1"/>
          <p:nvPr/>
        </p:nvSpPr>
        <p:spPr>
          <a:xfrm>
            <a:off x="6042697" y="2880073"/>
            <a:ext cx="5787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BC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9273A8A-52B7-296E-2944-D05EAACBC8D7}"/>
              </a:ext>
            </a:extLst>
          </p:cNvPr>
          <p:cNvSpPr txBox="1"/>
          <p:nvPr/>
        </p:nvSpPr>
        <p:spPr>
          <a:xfrm>
            <a:off x="6737177" y="2880073"/>
            <a:ext cx="5787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CD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CC0AB7D-FA31-372F-223B-2251AC9CB699}"/>
              </a:ext>
            </a:extLst>
          </p:cNvPr>
          <p:cNvSpPr txBox="1"/>
          <p:nvPr/>
        </p:nvSpPr>
        <p:spPr>
          <a:xfrm>
            <a:off x="7383179" y="2853237"/>
            <a:ext cx="5787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B908A659-91A4-EECA-9C46-168A9CE6AC95}"/>
              </a:ext>
            </a:extLst>
          </p:cNvPr>
          <p:cNvSpPr txBox="1"/>
          <p:nvPr/>
        </p:nvSpPr>
        <p:spPr>
          <a:xfrm>
            <a:off x="5232467" y="3254133"/>
            <a:ext cx="5787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5E4AF7E-524C-5186-EC00-9C894685E571}"/>
              </a:ext>
            </a:extLst>
          </p:cNvPr>
          <p:cNvSpPr txBox="1"/>
          <p:nvPr/>
        </p:nvSpPr>
        <p:spPr>
          <a:xfrm>
            <a:off x="4341218" y="3638414"/>
            <a:ext cx="19908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diagonales</a:t>
            </a:r>
          </a:p>
        </p:txBody>
      </p:sp>
    </p:spTree>
    <p:extLst>
      <p:ext uri="{BB962C8B-B14F-4D97-AF65-F5344CB8AC3E}">
        <p14:creationId xmlns:p14="http://schemas.microsoft.com/office/powerpoint/2010/main" val="4122737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8" grpId="0"/>
      <p:bldP spid="19" grpId="0"/>
      <p:bldP spid="2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7653F-4A6A-1321-8932-7EA9B4CC7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Voila ce qu’il faut retenir jusqu’ici: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E6FB0773-E5D9-F4D9-5AD4-0F82F38182AF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Si ABCD est un quadrilatère alors ses côtés sont : AB;BC;CD et DA. Ses diagonales sont : AC et BD.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Les diagonales d’un parallélogramme  se coupent en un point appelé centre du parallélogramme. 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578C0492-13E7-CD60-6ECA-37B82F825BF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et montre l’utilité d’un dessin </a:t>
            </a:r>
          </a:p>
        </p:txBody>
      </p:sp>
    </p:spTree>
    <p:extLst>
      <p:ext uri="{BB962C8B-B14F-4D97-AF65-F5344CB8AC3E}">
        <p14:creationId xmlns:p14="http://schemas.microsoft.com/office/powerpoint/2010/main" val="12745659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196E3F-9CD2-DEEA-A12B-B61E5CCB5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Exprimez </a:t>
            </a:r>
            <a:r>
              <a:rPr lang="fr-FR">
                <a:latin typeface="Calibri" panose="020F0502020204030204"/>
              </a:rPr>
              <a:t>vos avis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B5044B5-AC58-0818-8785-9884D0BA530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donne 30s aux élèves pour réfléchir, puis invite deux ou trois d'entre eux à répondre.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18C2F648-5CC3-A984-016B-D362A91F7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B91FED8-C717-306E-32F3-B94F84117236}"/>
              </a:ext>
            </a:extLst>
          </p:cNvPr>
          <p:cNvSpPr/>
          <p:nvPr/>
        </p:nvSpPr>
        <p:spPr>
          <a:xfrm>
            <a:off x="791368" y="1875834"/>
            <a:ext cx="6018433" cy="25312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C8A3AE2-6B91-35A5-98BB-DFB7FCC7D4F9}"/>
              </a:ext>
            </a:extLst>
          </p:cNvPr>
          <p:cNvSpPr txBox="1"/>
          <p:nvPr/>
        </p:nvSpPr>
        <p:spPr>
          <a:xfrm>
            <a:off x="872748" y="2402818"/>
            <a:ext cx="584642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Deux amis, </a:t>
            </a:r>
            <a:r>
              <a:rPr lang="fr-MA" b="1" i="0" u="none" strike="noStrike" dirty="0">
                <a:solidFill>
                  <a:srgbClr val="000000"/>
                </a:solidFill>
                <a:effectLst/>
              </a:rPr>
              <a:t>Amine</a:t>
            </a:r>
            <a:r>
              <a:rPr lang="fr-M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 et </a:t>
            </a:r>
            <a:r>
              <a:rPr lang="fr-MA" b="1" dirty="0">
                <a:solidFill>
                  <a:srgbClr val="000000"/>
                </a:solidFill>
                <a:latin typeface="-webkit-standard"/>
              </a:rPr>
              <a:t>Kenza</a:t>
            </a:r>
            <a:r>
              <a:rPr lang="fr-M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, se trouvent dans un parc de forme parallélogramme </a:t>
            </a:r>
            <a:r>
              <a:rPr lang="fr-MA" b="0" i="0" u="none" strike="noStrike" dirty="0">
                <a:solidFill>
                  <a:srgbClr val="000000"/>
                </a:solidFill>
                <a:effectLst/>
              </a:rPr>
              <a:t>ABCD de centre O </a:t>
            </a:r>
            <a:r>
              <a:rPr lang="fr-M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.</a:t>
            </a:r>
          </a:p>
          <a:p>
            <a:r>
              <a:rPr lang="fr-MA" b="1" dirty="0"/>
              <a:t>Amine</a:t>
            </a:r>
            <a:r>
              <a:rPr lang="fr-MA" dirty="0"/>
              <a:t> fait le trajet de A vers D en passant par </a:t>
            </a:r>
            <a:r>
              <a:rPr lang="fr-MA" dirty="0">
                <a:effectLst/>
              </a:rPr>
              <a:t>O</a:t>
            </a:r>
            <a:r>
              <a:rPr lang="fr-MA" dirty="0"/>
              <a:t>.</a:t>
            </a:r>
          </a:p>
          <a:p>
            <a:r>
              <a:rPr lang="fr-MA" b="1" dirty="0"/>
              <a:t>Kenza</a:t>
            </a:r>
            <a:r>
              <a:rPr lang="fr-MA" dirty="0"/>
              <a:t> fait le trajet de </a:t>
            </a:r>
            <a:r>
              <a:rPr lang="fr-MA" dirty="0">
                <a:effectLst/>
              </a:rPr>
              <a:t>B</a:t>
            </a:r>
            <a:r>
              <a:rPr lang="fr-MA" dirty="0"/>
              <a:t> vers C en passant par </a:t>
            </a:r>
            <a:r>
              <a:rPr lang="fr-MA" dirty="0">
                <a:effectLst/>
              </a:rPr>
              <a:t>O</a:t>
            </a:r>
            <a:r>
              <a:rPr lang="fr-MA" dirty="0"/>
              <a:t>.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dirty="0">
                <a:solidFill>
                  <a:srgbClr val="000000"/>
                </a:solidFill>
                <a:latin typeface="-webkit-standard"/>
              </a:rPr>
              <a:t>L</a:t>
            </a:r>
            <a:r>
              <a:rPr lang="fr-M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equel des deux amis a parcouru la plus courte distance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DF32E08-357C-C74A-2BC7-3A9E475868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1181" y="2402818"/>
            <a:ext cx="4800942" cy="3019674"/>
          </a:xfrm>
          <a:prstGeom prst="rect">
            <a:avLst/>
          </a:prstGeom>
        </p:spPr>
      </p:pic>
      <p:sp>
        <p:nvSpPr>
          <p:cNvPr id="9" name="Flèche vers la droite 8">
            <a:extLst>
              <a:ext uri="{FF2B5EF4-FFF2-40B4-BE49-F238E27FC236}">
                <a16:creationId xmlns:a16="http://schemas.microsoft.com/office/drawing/2014/main" id="{A4B9F518-33A0-5218-9E87-341EBFF61E6B}"/>
              </a:ext>
            </a:extLst>
          </p:cNvPr>
          <p:cNvSpPr/>
          <p:nvPr/>
        </p:nvSpPr>
        <p:spPr>
          <a:xfrm rot="13758180">
            <a:off x="8031182" y="3326676"/>
            <a:ext cx="1367194" cy="28610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Flèche vers la droite 9">
            <a:extLst>
              <a:ext uri="{FF2B5EF4-FFF2-40B4-BE49-F238E27FC236}">
                <a16:creationId xmlns:a16="http://schemas.microsoft.com/office/drawing/2014/main" id="{1AB75746-FEDB-8C33-1D05-D0A52F19B9C2}"/>
              </a:ext>
            </a:extLst>
          </p:cNvPr>
          <p:cNvSpPr/>
          <p:nvPr/>
        </p:nvSpPr>
        <p:spPr>
          <a:xfrm rot="19899905">
            <a:off x="7211862" y="4368384"/>
            <a:ext cx="2105317" cy="32835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 vers la droite 10">
            <a:extLst>
              <a:ext uri="{FF2B5EF4-FFF2-40B4-BE49-F238E27FC236}">
                <a16:creationId xmlns:a16="http://schemas.microsoft.com/office/drawing/2014/main" id="{8D3C1A6B-E18E-0174-F7EE-C6D93EE5B4F2}"/>
              </a:ext>
            </a:extLst>
          </p:cNvPr>
          <p:cNvSpPr/>
          <p:nvPr/>
        </p:nvSpPr>
        <p:spPr>
          <a:xfrm rot="13526072">
            <a:off x="8961695" y="4426994"/>
            <a:ext cx="1475644" cy="244822"/>
          </a:xfrm>
          <a:prstGeom prst="rightArrow">
            <a:avLst/>
          </a:prstGeom>
          <a:solidFill>
            <a:srgbClr val="F19D1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Flèche vers la droite 12">
            <a:extLst>
              <a:ext uri="{FF2B5EF4-FFF2-40B4-BE49-F238E27FC236}">
                <a16:creationId xmlns:a16="http://schemas.microsoft.com/office/drawing/2014/main" id="{354891CD-9CA3-96C6-C125-6570DC3DA3A4}"/>
              </a:ext>
            </a:extLst>
          </p:cNvPr>
          <p:cNvSpPr/>
          <p:nvPr/>
        </p:nvSpPr>
        <p:spPr>
          <a:xfrm rot="19899905">
            <a:off x="9060557" y="3273599"/>
            <a:ext cx="2105317" cy="392254"/>
          </a:xfrm>
          <a:prstGeom prst="rightArrow">
            <a:avLst/>
          </a:prstGeom>
          <a:solidFill>
            <a:srgbClr val="F19D1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C1AF7D21-BBB6-83E4-3785-146981D908D2}"/>
              </a:ext>
            </a:extLst>
          </p:cNvPr>
          <p:cNvSpPr txBox="1"/>
          <p:nvPr/>
        </p:nvSpPr>
        <p:spPr>
          <a:xfrm>
            <a:off x="9012211" y="3488326"/>
            <a:ext cx="4287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39720236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EB86C-4442-D24A-E747-B211145C9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7C58FD-9ECA-FC9A-7F25-8D712CFD7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A la fin de cette séance, vous serez capables de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8CE0C3EB-3558-15A6-B86E-F866E8D3E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0D94698-1125-ADFD-0132-E121DBDB57F3}"/>
              </a:ext>
            </a:extLst>
          </p:cNvPr>
          <p:cNvSpPr/>
          <p:nvPr/>
        </p:nvSpPr>
        <p:spPr>
          <a:xfrm>
            <a:off x="872748" y="2214125"/>
            <a:ext cx="5536063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DE43B72-94D4-B38A-2320-45BA4551F9DB}"/>
              </a:ext>
            </a:extLst>
          </p:cNvPr>
          <p:cNvSpPr txBox="1"/>
          <p:nvPr/>
        </p:nvSpPr>
        <p:spPr>
          <a:xfrm>
            <a:off x="1355118" y="2402818"/>
            <a:ext cx="4939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800" b="1" dirty="0">
                <a:effectLst/>
                <a:latin typeface="Calibri" panose="020F0502020204030204" pitchFamily="34" charset="0"/>
              </a:rPr>
              <a:t>Reconnaître et utiliser les propriétés des diagonales d’un parallélogramme </a:t>
            </a:r>
            <a:endParaRPr lang="fr-MA" dirty="0"/>
          </a:p>
        </p:txBody>
      </p:sp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99FCE829-C393-ABA0-8CCC-C5745FE78A5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53671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4 min</a:t>
            </a:r>
          </a:p>
        </p:txBody>
      </p:sp>
      <p:sp>
        <p:nvSpPr>
          <p:cNvPr id="3" name="Rectangle 2"/>
          <p:cNvSpPr/>
          <p:nvPr/>
        </p:nvSpPr>
        <p:spPr>
          <a:xfrm>
            <a:off x="2692400" y="3931920"/>
            <a:ext cx="7593132" cy="721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Définitions et propriétés</a:t>
            </a:r>
          </a:p>
        </p:txBody>
      </p:sp>
    </p:spTree>
    <p:extLst>
      <p:ext uri="{BB962C8B-B14F-4D97-AF65-F5344CB8AC3E}">
        <p14:creationId xmlns:p14="http://schemas.microsoft.com/office/powerpoint/2010/main" val="41714896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A5A88-C535-1E31-A303-ACE52146A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4AA1DB-B099-DD36-86F5-121235085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vous montre une propriété des diagonales d’un parallélogramme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B95985A-819D-B405-1E6A-1144B07B181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Verbaliser le raisonnement à chaque étape 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63CFA937-3C45-41A1-0FEF-19A4B1FF7CA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4C09A69-C941-4526-EBD4-E13D81E528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42" y="2035054"/>
            <a:ext cx="10985109" cy="2432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7197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Maintenant je vais démontrer cette propriété 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explique étape par étape .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FE05A66-8BCB-810D-FCA3-6E8EDA27B9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7566" y="1671636"/>
            <a:ext cx="3695700" cy="23749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73D5BC3-CBEF-934D-77B4-9AEE6370ECF8}"/>
              </a:ext>
            </a:extLst>
          </p:cNvPr>
          <p:cNvSpPr txBox="1"/>
          <p:nvPr/>
        </p:nvSpPr>
        <p:spPr>
          <a:xfrm>
            <a:off x="451413" y="1504709"/>
            <a:ext cx="46987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ABCD est un parallélogramme de centre O 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F453BA5B-8A41-74EC-B5FC-03F04416C611}"/>
                  </a:ext>
                </a:extLst>
              </p:cNvPr>
              <p:cNvSpPr txBox="1"/>
              <p:nvPr/>
            </p:nvSpPr>
            <p:spPr>
              <a:xfrm>
                <a:off x="578734" y="2245489"/>
                <a:ext cx="57059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Les deux triangles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∆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𝐴𝑂𝐷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∆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𝐶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𝑂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𝐵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sont congrus car : </a:t>
                </a:r>
              </a:p>
            </p:txBody>
          </p:sp>
        </mc:Choice>
        <mc:Fallback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F453BA5B-8A41-74EC-B5FC-03F04416C6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734" y="2245489"/>
                <a:ext cx="5705921" cy="400110"/>
              </a:xfrm>
              <a:prstGeom prst="rect">
                <a:avLst/>
              </a:prstGeom>
              <a:blipFill>
                <a:blip r:embed="rId4"/>
                <a:stretch>
                  <a:fillRect l="-1175" t="-7576" r="-214" b="-257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70F3A2D5-B415-475C-4584-10553AAAC989}"/>
                  </a:ext>
                </a:extLst>
              </p:cNvPr>
              <p:cNvSpPr txBox="1"/>
              <p:nvPr/>
            </p:nvSpPr>
            <p:spPr>
              <a:xfrm>
                <a:off x="578734" y="3067291"/>
                <a:ext cx="12564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𝐴𝐷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𝐵𝐶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70F3A2D5-B415-475C-4584-10553AAAC9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734" y="3067291"/>
                <a:ext cx="1256434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8FCF5AE8-96D9-31A1-3EC9-1592AB7A8824}"/>
                  </a:ext>
                </a:extLst>
              </p:cNvPr>
              <p:cNvSpPr txBox="1"/>
              <p:nvPr/>
            </p:nvSpPr>
            <p:spPr>
              <a:xfrm>
                <a:off x="578734" y="3629636"/>
                <a:ext cx="334174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Donc :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𝑂𝐴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𝑂𝐶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et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𝑂𝐵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𝑂𝐷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8FCF5AE8-96D9-31A1-3EC9-1592AB7A88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734" y="3629636"/>
                <a:ext cx="3341749" cy="400110"/>
              </a:xfrm>
              <a:prstGeom prst="rect">
                <a:avLst/>
              </a:prstGeom>
              <a:blipFill>
                <a:blip r:embed="rId6"/>
                <a:stretch>
                  <a:fillRect l="-1894" t="-6061" b="-2424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ZoneTexte 10">
            <a:extLst>
              <a:ext uri="{FF2B5EF4-FFF2-40B4-BE49-F238E27FC236}">
                <a16:creationId xmlns:a16="http://schemas.microsoft.com/office/drawing/2014/main" id="{15FD9177-34B5-B261-F75D-AF6552F2EFBB}"/>
              </a:ext>
            </a:extLst>
          </p:cNvPr>
          <p:cNvSpPr txBox="1"/>
          <p:nvPr/>
        </p:nvSpPr>
        <p:spPr>
          <a:xfrm>
            <a:off x="578734" y="4277130"/>
            <a:ext cx="71797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Les points A;O et C sont alignés donc O est le milieu du segment AC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E302530-ACEA-69B1-DE8C-CF6DCD3E0DC3}"/>
              </a:ext>
            </a:extLst>
          </p:cNvPr>
          <p:cNvSpPr txBox="1"/>
          <p:nvPr/>
        </p:nvSpPr>
        <p:spPr>
          <a:xfrm>
            <a:off x="578734" y="4909427"/>
            <a:ext cx="71797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Les points B;O et D sont alignés donc O est le milieu du segment BD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D71F165-0FB7-F919-E65A-FDC8230F6D10}"/>
              </a:ext>
            </a:extLst>
          </p:cNvPr>
          <p:cNvSpPr txBox="1"/>
          <p:nvPr/>
        </p:nvSpPr>
        <p:spPr>
          <a:xfrm>
            <a:off x="578734" y="5627104"/>
            <a:ext cx="49824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Les diagonales AC et BD ont le même milieu O</a:t>
            </a: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391DB71F-8B49-6D33-C24A-C697A81C6830}"/>
              </a:ext>
            </a:extLst>
          </p:cNvPr>
          <p:cNvSpPr/>
          <p:nvPr/>
        </p:nvSpPr>
        <p:spPr>
          <a:xfrm>
            <a:off x="10121462" y="3267346"/>
            <a:ext cx="204952" cy="200055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54CE17BB-5DA6-8EE5-D089-E93977841997}"/>
              </a:ext>
            </a:extLst>
          </p:cNvPr>
          <p:cNvSpPr/>
          <p:nvPr/>
        </p:nvSpPr>
        <p:spPr>
          <a:xfrm>
            <a:off x="9390993" y="2233786"/>
            <a:ext cx="204952" cy="200055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29F3546D-583B-321E-7761-674963829F60}"/>
              </a:ext>
            </a:extLst>
          </p:cNvPr>
          <p:cNvSpPr/>
          <p:nvPr/>
        </p:nvSpPr>
        <p:spPr>
          <a:xfrm>
            <a:off x="8712086" y="3324139"/>
            <a:ext cx="204952" cy="20005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D42C7667-B8D4-6C88-B1AD-D40874E3451D}"/>
              </a:ext>
            </a:extLst>
          </p:cNvPr>
          <p:cNvSpPr/>
          <p:nvPr/>
        </p:nvSpPr>
        <p:spPr>
          <a:xfrm>
            <a:off x="10813506" y="2145461"/>
            <a:ext cx="204952" cy="20005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Égal 18">
            <a:extLst>
              <a:ext uri="{FF2B5EF4-FFF2-40B4-BE49-F238E27FC236}">
                <a16:creationId xmlns:a16="http://schemas.microsoft.com/office/drawing/2014/main" id="{565B585E-2834-69C1-CA73-1A72D42A65E3}"/>
              </a:ext>
            </a:extLst>
          </p:cNvPr>
          <p:cNvSpPr/>
          <p:nvPr/>
        </p:nvSpPr>
        <p:spPr>
          <a:xfrm rot="5400000">
            <a:off x="9803759" y="1942589"/>
            <a:ext cx="620110" cy="401215"/>
          </a:xfrm>
          <a:prstGeom prst="mathEqual">
            <a:avLst>
              <a:gd name="adj1" fmla="val 7802"/>
              <a:gd name="adj2" fmla="val 1176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0" name="Égal 19">
            <a:extLst>
              <a:ext uri="{FF2B5EF4-FFF2-40B4-BE49-F238E27FC236}">
                <a16:creationId xmlns:a16="http://schemas.microsoft.com/office/drawing/2014/main" id="{C8DE6388-9A69-0183-23B7-61DC05CA5FD0}"/>
              </a:ext>
            </a:extLst>
          </p:cNvPr>
          <p:cNvSpPr/>
          <p:nvPr/>
        </p:nvSpPr>
        <p:spPr>
          <a:xfrm rot="5400000">
            <a:off x="9236200" y="3319028"/>
            <a:ext cx="620110" cy="401215"/>
          </a:xfrm>
          <a:prstGeom prst="mathEqual">
            <a:avLst>
              <a:gd name="adj1" fmla="val 7802"/>
              <a:gd name="adj2" fmla="val 1176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9C073C3E-0B6E-8B8F-C1C8-A99E6201981E}"/>
                  </a:ext>
                </a:extLst>
              </p:cNvPr>
              <p:cNvSpPr txBox="1"/>
              <p:nvPr/>
            </p:nvSpPr>
            <p:spPr>
              <a:xfrm>
                <a:off x="1906200" y="3071216"/>
                <a:ext cx="424661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et 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𝐴𝐶𝐵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𝐶𝐴𝐷</m:t>
                    </m:r>
                    <m:r>
                      <a:rPr lang="fr-FR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𝐷𝐵𝐶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𝐷𝐴𝐶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9C073C3E-0B6E-8B8F-C1C8-A99E620198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6200" y="3071216"/>
                <a:ext cx="4246612" cy="400110"/>
              </a:xfrm>
              <a:prstGeom prst="rect">
                <a:avLst/>
              </a:prstGeom>
              <a:blipFill>
                <a:blip r:embed="rId7"/>
                <a:stretch>
                  <a:fillRect l="-1791" t="-6061" b="-2727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2610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59901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E26B48-DD49-8FA5-73A7-1D7C654F7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Maintenant je vais vous montrer comment utiliser cette propriété pour résoudre des problèmes :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AD1EE5AE-5B69-714B-26EB-7372BB6D7E43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542" y="1085027"/>
            <a:ext cx="8238774" cy="1716047"/>
          </a:xfrm>
        </p:spPr>
      </p:pic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B4EAB9DA-654D-F7BF-3AF3-BC2CD2CCDBC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D858376-AB79-A15B-4B14-9C8C89802C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28" y="3035300"/>
            <a:ext cx="7467600" cy="3937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4A62EC9-1432-06ED-0E87-818B14BDE9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2"/>
          <a:stretch/>
        </p:blipFill>
        <p:spPr>
          <a:xfrm>
            <a:off x="8874177" y="3035300"/>
            <a:ext cx="2835223" cy="187463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B68E3BC-32B0-4CCA-5C8D-39C86324A9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633" y="3502719"/>
            <a:ext cx="7213600" cy="4699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667CD3F-8EE1-1208-00BA-ADD5825ADBD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633" y="3972619"/>
            <a:ext cx="3479800" cy="4826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CE98DC5B-0ED0-1D41-683C-F7D15721423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803" y="4442519"/>
            <a:ext cx="5257800" cy="635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63438643-B335-FB0F-85E7-144101CB44D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803" y="4960218"/>
            <a:ext cx="3517900" cy="5588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683F4295-D2D0-5CE5-C7D8-34F20147A58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003" y="5522557"/>
            <a:ext cx="530860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368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FED4DC-4D24-49F9-47BD-729AD9D43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un autre exemple: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2F2EE595-8A80-D82B-B594-FE624682B9FE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098" y="968141"/>
            <a:ext cx="11541803" cy="1235413"/>
          </a:xfrm>
        </p:spPr>
      </p:pic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669E6B1-1B70-976E-CBEA-81DA3071FB5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AA55B57-F296-8534-473F-905021FA05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098" y="2585853"/>
            <a:ext cx="6540500" cy="4064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86A3296-D8A6-7934-CE85-0E4766EE98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098" y="3133252"/>
            <a:ext cx="7175500" cy="4826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3DB85EC-5201-7316-A6DE-76E5417DC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098" y="3680651"/>
            <a:ext cx="3606800" cy="4826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0BD121A-7068-93E1-513C-D6E0D5146A5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098" y="4316950"/>
            <a:ext cx="4597400" cy="4572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9DEDA22-62C8-6F52-4F60-925BFD98EAB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098" y="4927849"/>
            <a:ext cx="3327400" cy="4318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346D72B-367A-A7DA-299A-10AB5F4656D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548" y="5661259"/>
            <a:ext cx="4762500" cy="4572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409159EB-5D19-560E-B871-C83B3F6CF40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9801" y="2216926"/>
            <a:ext cx="3467100" cy="218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72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B4A8C-16BD-3081-9EB2-D06F8AD13F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A4F225D-4DAD-62DB-6ED4-CA02E1BE5CA8}"/>
              </a:ext>
            </a:extLst>
          </p:cNvPr>
          <p:cNvSpPr txBox="1"/>
          <p:nvPr/>
        </p:nvSpPr>
        <p:spPr>
          <a:xfrm>
            <a:off x="2803071" y="3110097"/>
            <a:ext cx="65858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prstClr val="black"/>
                </a:solidFill>
              </a:rPr>
              <a:t>Les diagonales d’un parallélogramme  se coupent en leur ……………………………..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12246D6-A33B-F818-7C8F-46D26A1D3D98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BEBCFD-0F73-807D-3A62-452D42C5693C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238243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C4630898-4DF7-00FC-0442-466A92C37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" b="2495"/>
          <a:stretch>
            <a:fillRect/>
          </a:stretch>
        </p:blipFill>
        <p:spPr/>
      </p:pic>
      <p:pic>
        <p:nvPicPr>
          <p:cNvPr id="9" name="Picture Placeholder 8" descr="A set of yellow measuring instruments&#10;&#10;AI-generated content may be incorrect.">
            <a:extLst>
              <a:ext uri="{FF2B5EF4-FFF2-40B4-BE49-F238E27FC236}">
                <a16:creationId xmlns:a16="http://schemas.microsoft.com/office/drawing/2014/main" id="{14F46C15-0783-6AD0-2BC9-A75E1A27D4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" b="344"/>
          <a:stretch>
            <a:fillRect/>
          </a:stretch>
        </p:blipFill>
        <p:spPr/>
      </p:pic>
      <p:pic>
        <p:nvPicPr>
          <p:cNvPr id="15" name="Picture Placeholder 14" descr="A screen shot of a book&#10;&#10;AI-generated content may be incorrect.">
            <a:extLst>
              <a:ext uri="{FF2B5EF4-FFF2-40B4-BE49-F238E27FC236}">
                <a16:creationId xmlns:a16="http://schemas.microsoft.com/office/drawing/2014/main" id="{A28C2C76-706D-EBCF-B7E6-DA47A0F478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r="14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56454-1B75-D4FA-4200-0D5AC2EF1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666108-1734-7F75-220F-889054387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𝐕𝐨𝐢𝐜𝐢 𝐥𝐚  𝐫é𝐩𝐨𝐧𝐬𝐞.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738EF9-4F4D-BC18-8539-18E1DCCC23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7C2704-0F06-9DB9-32FC-693A68DFFF91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B8A11916-8A8E-AA31-7A33-71A7226E2F8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01D0B2EE-A788-5242-BC86-D3F77F0166C0}"/>
              </a:ext>
            </a:extLst>
          </p:cNvPr>
          <p:cNvSpPr txBox="1"/>
          <p:nvPr/>
        </p:nvSpPr>
        <p:spPr>
          <a:xfrm>
            <a:off x="2803071" y="3110097"/>
            <a:ext cx="65858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prstClr val="black"/>
                </a:solidFill>
              </a:rPr>
              <a:t>Les diagonales d’un parallélogramme  se coupent en leur </a:t>
            </a:r>
            <a:r>
              <a:rPr lang="fr-FR" sz="2400" dirty="0">
                <a:solidFill>
                  <a:srgbClr val="FF0000"/>
                </a:solidFill>
              </a:rPr>
              <a:t>milieu </a:t>
            </a:r>
            <a:r>
              <a:rPr lang="fr-FR" sz="2400" dirty="0">
                <a:solidFill>
                  <a:prstClr val="black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740504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92FC0-34FD-B20C-98BF-D0271D274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3C3801-3695-37F1-4B73-89A25B12F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1369D27-439C-4D54-2C35-6734F7D0247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A3B4E8D-6323-C018-DD4D-2D8858475D15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41DB55A-A9AC-F93C-2586-BF2DD189FC79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BAB95225-C29F-0DE9-95E8-0916A14DD1E3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FA46E02-B47F-760C-0B26-29962507BBE8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982F19E-B016-33BC-D33B-98389AFE5075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EDF6C406-05C7-331D-4B77-8A599E313107}"/>
              </a:ext>
            </a:extLst>
          </p:cNvPr>
          <p:cNvSpPr txBox="1"/>
          <p:nvPr/>
        </p:nvSpPr>
        <p:spPr>
          <a:xfrm>
            <a:off x="2353456" y="2721114"/>
            <a:ext cx="76425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ABCD est un parallélogramme de centre O alors:</a:t>
            </a:r>
          </a:p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O est le milieu du segment …………et du segment ……………. </a:t>
            </a:r>
          </a:p>
        </p:txBody>
      </p:sp>
    </p:spTree>
    <p:extLst>
      <p:ext uri="{BB962C8B-B14F-4D97-AF65-F5344CB8AC3E}">
        <p14:creationId xmlns:p14="http://schemas.microsoft.com/office/powerpoint/2010/main" val="28883378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5E2CE-3199-C301-0DAA-A851396F9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94B72B-C6F4-B3C3-36A9-A9D3829D4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𝐕𝐨𝐢𝐜𝐢 𝐥𝐚  𝐫é𝐩𝐨𝐧𝐬𝐞.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1672958-3892-06DC-F803-18EB4BDCD2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B94C86-CFAD-37C2-E5D4-2FEFF797F9D4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38EBFB1E-DBB2-63A3-481B-90C1979846B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05BC072-94E9-AB2F-8E30-930C031B59BA}"/>
              </a:ext>
            </a:extLst>
          </p:cNvPr>
          <p:cNvSpPr txBox="1"/>
          <p:nvPr/>
        </p:nvSpPr>
        <p:spPr>
          <a:xfrm>
            <a:off x="2353456" y="2721114"/>
            <a:ext cx="53399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ABCD est un parallélogramme de centre O alors:</a:t>
            </a:r>
          </a:p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O est le milieu du segment 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et du segment 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BD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4505509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56FEC0-6283-200D-DD0D-5CCD6D7C40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219368-8A6A-A753-4DF8-09D0E5348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B61464C-1BE9-FC99-E0F0-7069DE1FEA5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3F618DF-427D-D5E8-5AA6-777153EDF4B7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0ABC9E0-1C2A-D050-DF37-CB325D212305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F7ADB599-7A46-47E5-5485-A36239C6D5E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E96A3D90-2B3E-A767-753D-3E2FB43876E6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8F21020-DD0C-12DA-150F-0FDBA9C2A56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8DA11D4E-16F7-CD0B-FB6E-3F8EA49254BC}"/>
                  </a:ext>
                </a:extLst>
              </p:cNvPr>
              <p:cNvSpPr txBox="1"/>
              <p:nvPr/>
            </p:nvSpPr>
            <p:spPr>
              <a:xfrm>
                <a:off x="884420" y="2698230"/>
                <a:ext cx="547829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Si ABCD est un parallélogramme de centre O alors :</a:t>
                </a:r>
              </a:p>
              <a:p>
                <a:pPr algn="l"/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𝑂𝐴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=…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𝑂𝐵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=…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8DA11D4E-16F7-CD0B-FB6E-3F8EA49254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420" y="2698230"/>
                <a:ext cx="5478295" cy="707886"/>
              </a:xfrm>
              <a:prstGeom prst="rect">
                <a:avLst/>
              </a:prstGeom>
              <a:blipFill>
                <a:blip r:embed="rId3"/>
                <a:stretch>
                  <a:fillRect l="-1155" t="-5263" r="-462" b="-1403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182703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57039-93AA-FE5A-1083-A0D038AD8C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BDF551-33ED-8A33-8C79-4F96EADB9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𝐕𝐨𝐢𝐜𝐢 𝐥𝐚  𝐫é𝐩𝐨𝐧𝐬𝐞.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80FFFC8-DD5C-064A-4F75-46BC8C0B088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E3CF0F-AA52-4B6F-C21B-6E69D3BC0D04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7E74CB89-64AA-B4E8-0D1D-852EC396AD7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6DD3F2D-2B41-141A-A17B-467F5F1E05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6" r="12709"/>
          <a:stretch/>
        </p:blipFill>
        <p:spPr>
          <a:xfrm>
            <a:off x="7484845" y="1803400"/>
            <a:ext cx="3717561" cy="1625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C188092E-E195-8547-C37C-485AEDC3209F}"/>
                  </a:ext>
                </a:extLst>
              </p:cNvPr>
              <p:cNvSpPr txBox="1"/>
              <p:nvPr/>
            </p:nvSpPr>
            <p:spPr>
              <a:xfrm>
                <a:off x="884420" y="2698230"/>
                <a:ext cx="547829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Si ABCD est un parallélogramme de centre O alors :</a:t>
                </a:r>
              </a:p>
              <a:p>
                <a:pPr algn="l"/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𝑂𝐴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𝑂𝐶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𝑂𝐵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𝑂𝐷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C188092E-E195-8547-C37C-485AEDC320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420" y="2698230"/>
                <a:ext cx="5478295" cy="707886"/>
              </a:xfrm>
              <a:prstGeom prst="rect">
                <a:avLst/>
              </a:prstGeom>
              <a:blipFill>
                <a:blip r:embed="rId4"/>
                <a:stretch>
                  <a:fillRect l="-1155" t="-5263" r="-462" b="-1403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108738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18307-998E-6942-A930-9B521CD14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DEF78F-93CE-5977-6C3C-57B3AF793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10D43-E16C-D7AE-C7F6-E8F1390E44F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EF7E7F7-F62A-09C3-AEA3-966542A136A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237CFF0-8D0E-49CC-5985-ADB88FD9B79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F5739D8-04D2-B9D2-F580-DD79C7E37B26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id="{18DD4FE3-8919-D3D7-8740-4C96ABF3608C}"/>
              </a:ext>
            </a:extLst>
          </p:cNvPr>
          <p:cNvSpPr txBox="1"/>
          <p:nvPr/>
        </p:nvSpPr>
        <p:spPr>
          <a:xfrm>
            <a:off x="2333428" y="1659608"/>
            <a:ext cx="7092719" cy="1478589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MA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</a:t>
            </a:r>
            <a:r>
              <a:rPr kumimoji="0" lang="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es diagonales du parallélogramme IJKL sont : IK et JL 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9E80FFA1-C2AF-7999-52EA-F606EEDD5360}"/>
              </a:ext>
            </a:extLst>
          </p:cNvPr>
          <p:cNvSpPr/>
          <p:nvPr/>
        </p:nvSpPr>
        <p:spPr>
          <a:xfrm>
            <a:off x="2333428" y="4911777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D8AE1540-9716-DAD8-F227-82B15924136D}"/>
              </a:ext>
            </a:extLst>
          </p:cNvPr>
          <p:cNvSpPr/>
          <p:nvPr/>
        </p:nvSpPr>
        <p:spPr>
          <a:xfrm>
            <a:off x="7447736" y="4911777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1126851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29928-044D-4844-783C-541F294EC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2E9335-9785-29B9-B4E6-7F85F91A6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𝐕𝐨𝐢𝐜𝐢 𝐥𝐚  𝐫é𝐩𝐨𝐧𝐬𝐞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F1D14D3-8182-BC7D-870C-60EBB78160C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5D8DE6E8-13E5-AF61-5BA3-E54D5E337CF2}"/>
              </a:ext>
            </a:extLst>
          </p:cNvPr>
          <p:cNvSpPr/>
          <p:nvPr/>
        </p:nvSpPr>
        <p:spPr>
          <a:xfrm>
            <a:off x="2333428" y="4471809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1BDDC2C1-3AE4-D367-3CAC-CCFE137040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4" name="Google Shape;265;p44">
            <a:extLst>
              <a:ext uri="{FF2B5EF4-FFF2-40B4-BE49-F238E27FC236}">
                <a16:creationId xmlns:a16="http://schemas.microsoft.com/office/drawing/2014/main" id="{2EA71DBF-CC13-E146-D5A1-DCA58F38FA93}"/>
              </a:ext>
            </a:extLst>
          </p:cNvPr>
          <p:cNvSpPr txBox="1"/>
          <p:nvPr/>
        </p:nvSpPr>
        <p:spPr>
          <a:xfrm>
            <a:off x="2333428" y="1659608"/>
            <a:ext cx="7092719" cy="1478589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MA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</a:t>
            </a:r>
            <a:r>
              <a:rPr kumimoji="0" lang="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es diagonales du parallélogramme IJKL sont : IK et JL 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4096433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76670-7AF6-3112-DC34-1F8F28E6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 (Corrigez</a:t>
            </a:r>
            <a:r>
              <a:rPr lang="fr-FR"/>
              <a:t>: </a:t>
            </a:r>
            <a:r>
              <a:rPr lang="fr-FR">
                <a:solidFill>
                  <a:srgbClr val="FF0000"/>
                </a:solidFill>
              </a:rPr>
              <a:t>O au lieu de I</a:t>
            </a:r>
            <a:r>
              <a:rPr lang="fr-FR"/>
              <a:t>)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8CCA-6F1B-2248-6F0F-5B940B576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2B24A7-8E03-B0A5-EEE1-4F39731B42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 :71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5F8D5D64-6591-3C41-9495-94298BFEC0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762" y="1003681"/>
            <a:ext cx="10493115" cy="49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8614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CEDDD-76AE-D7E1-44B5-7337A46F5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4B570-872A-5BD3-9D35-EF24EAA7B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CA1C34-7F99-5799-2B19-301F16BE4F7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de besoin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BB3CCF7-B9F6-F1D2-F9B4-1A9E3F2BAD9E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8E0EDB3-5752-9B72-F9FB-A8D0057A2E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E761F61E-26C7-2381-5AD1-D035191A4A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B578211A-ACAD-29DB-3FA3-FDF76207E2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762" y="1003681"/>
            <a:ext cx="10493115" cy="49142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5E34180-022C-8A97-DA58-0390968C9095}"/>
              </a:ext>
            </a:extLst>
          </p:cNvPr>
          <p:cNvSpPr txBox="1"/>
          <p:nvPr/>
        </p:nvSpPr>
        <p:spPr>
          <a:xfrm>
            <a:off x="4808483" y="2900855"/>
            <a:ext cx="662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EG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3B1C12C-A0AB-06B1-FC43-6D2E07D7F8C6}"/>
              </a:ext>
            </a:extLst>
          </p:cNvPr>
          <p:cNvSpPr txBox="1"/>
          <p:nvPr/>
        </p:nvSpPr>
        <p:spPr>
          <a:xfrm>
            <a:off x="2144111" y="3228945"/>
            <a:ext cx="9249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EFGH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94CBD5A-5566-CF12-6C65-EDCC302095D6}"/>
              </a:ext>
            </a:extLst>
          </p:cNvPr>
          <p:cNvSpPr txBox="1"/>
          <p:nvPr/>
        </p:nvSpPr>
        <p:spPr>
          <a:xfrm>
            <a:off x="5517934" y="2931518"/>
            <a:ext cx="662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FH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43BEC92-6DB6-3D94-3EC2-E4D8FCA1C249}"/>
              </a:ext>
            </a:extLst>
          </p:cNvPr>
          <p:cNvSpPr txBox="1"/>
          <p:nvPr/>
        </p:nvSpPr>
        <p:spPr>
          <a:xfrm>
            <a:off x="6447013" y="3579814"/>
            <a:ext cx="7714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 O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DCAA2FB-4C02-997A-A75C-708C50413C84}"/>
              </a:ext>
            </a:extLst>
          </p:cNvPr>
          <p:cNvSpPr txBox="1"/>
          <p:nvPr/>
        </p:nvSpPr>
        <p:spPr>
          <a:xfrm>
            <a:off x="2501463" y="3979924"/>
            <a:ext cx="662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377B308-F5D6-3C12-9476-AB007F5F5B36}"/>
              </a:ext>
            </a:extLst>
          </p:cNvPr>
          <p:cNvSpPr txBox="1"/>
          <p:nvPr/>
        </p:nvSpPr>
        <p:spPr>
          <a:xfrm>
            <a:off x="2501463" y="4330793"/>
            <a:ext cx="662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E7B681F-2719-35E9-2CDB-11F1581B6965}"/>
              </a:ext>
            </a:extLst>
          </p:cNvPr>
          <p:cNvSpPr txBox="1"/>
          <p:nvPr/>
        </p:nvSpPr>
        <p:spPr>
          <a:xfrm>
            <a:off x="3069020" y="4372427"/>
            <a:ext cx="662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OG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D7C810B-94ED-94A9-6AFF-07C4FA0809EA}"/>
              </a:ext>
            </a:extLst>
          </p:cNvPr>
          <p:cNvSpPr txBox="1"/>
          <p:nvPr/>
        </p:nvSpPr>
        <p:spPr>
          <a:xfrm>
            <a:off x="3731172" y="4221089"/>
            <a:ext cx="662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EG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2140950-A613-660E-1619-3BE27AD2C86B}"/>
              </a:ext>
            </a:extLst>
          </p:cNvPr>
          <p:cNvSpPr txBox="1"/>
          <p:nvPr/>
        </p:nvSpPr>
        <p:spPr>
          <a:xfrm>
            <a:off x="4459240" y="4221089"/>
            <a:ext cx="662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221BD9-51AB-447D-7629-0627C3287D02}"/>
              </a:ext>
            </a:extLst>
          </p:cNvPr>
          <p:cNvSpPr txBox="1"/>
          <p:nvPr/>
        </p:nvSpPr>
        <p:spPr>
          <a:xfrm>
            <a:off x="5293629" y="4330793"/>
            <a:ext cx="662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6C7C3B1-BD8F-AC37-7F1C-67739C744DF0}"/>
              </a:ext>
            </a:extLst>
          </p:cNvPr>
          <p:cNvSpPr txBox="1"/>
          <p:nvPr/>
        </p:nvSpPr>
        <p:spPr>
          <a:xfrm>
            <a:off x="2832539" y="5190376"/>
            <a:ext cx="662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9D3AB1B5-6A69-5E5D-3AED-51ACE45D256A}"/>
              </a:ext>
            </a:extLst>
          </p:cNvPr>
          <p:cNvSpPr txBox="1"/>
          <p:nvPr/>
        </p:nvSpPr>
        <p:spPr>
          <a:xfrm>
            <a:off x="2275489" y="5190376"/>
            <a:ext cx="662151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OH=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B2F3092-EC96-29D4-28EC-7B1145889C0B}"/>
              </a:ext>
            </a:extLst>
          </p:cNvPr>
          <p:cNvSpPr txBox="1"/>
          <p:nvPr/>
        </p:nvSpPr>
        <p:spPr>
          <a:xfrm>
            <a:off x="3494690" y="5031955"/>
            <a:ext cx="662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FH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7F79E548-7771-C436-647A-4492EA06DE0A}"/>
              </a:ext>
            </a:extLst>
          </p:cNvPr>
          <p:cNvSpPr txBox="1"/>
          <p:nvPr/>
        </p:nvSpPr>
        <p:spPr>
          <a:xfrm>
            <a:off x="4108814" y="5037093"/>
            <a:ext cx="662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6,4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5D523B7B-2BC4-3A0E-85D8-F42190535B10}"/>
              </a:ext>
            </a:extLst>
          </p:cNvPr>
          <p:cNvSpPr txBox="1"/>
          <p:nvPr/>
        </p:nvSpPr>
        <p:spPr>
          <a:xfrm>
            <a:off x="4962553" y="5190376"/>
            <a:ext cx="662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3,2</a:t>
            </a:r>
          </a:p>
        </p:txBody>
      </p:sp>
    </p:spTree>
    <p:extLst>
      <p:ext uri="{BB962C8B-B14F-4D97-AF65-F5344CB8AC3E}">
        <p14:creationId xmlns:p14="http://schemas.microsoft.com/office/powerpoint/2010/main" val="185018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 animBg="1"/>
      <p:bldP spid="22" grpId="0"/>
      <p:bldP spid="23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/>
          <p:nvPr/>
        </p:nvSpPr>
        <p:spPr>
          <a:xfrm>
            <a:off x="3120639" y="1395589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/>
          <p:nvPr/>
        </p:nvSpPr>
        <p:spPr>
          <a:xfrm>
            <a:off x="1322800" y="278780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/>
          <p:nvPr/>
        </p:nvSpPr>
        <p:spPr>
          <a:xfrm>
            <a:off x="1322800" y="5106725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4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/>
          <p:nvPr/>
        </p:nvSpPr>
        <p:spPr>
          <a:xfrm>
            <a:off x="1320452" y="3597057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8" name="Google Shape;291;p29">
            <a:extLst>
              <a:ext uri="{FF2B5EF4-FFF2-40B4-BE49-F238E27FC236}">
                <a16:creationId xmlns:a16="http://schemas.microsoft.com/office/drawing/2014/main" id="{C292A691-6A85-6748-2155-87E370E3EA1E}"/>
              </a:ext>
            </a:extLst>
          </p:cNvPr>
          <p:cNvSpPr/>
          <p:nvPr/>
        </p:nvSpPr>
        <p:spPr>
          <a:xfrm>
            <a:off x="1322800" y="598844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/>
          <p:nvPr/>
        </p:nvSpPr>
        <p:spPr>
          <a:xfrm>
            <a:off x="1321651" y="1431750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/>
          <p:nvPr/>
        </p:nvSpPr>
        <p:spPr>
          <a:xfrm>
            <a:off x="3171834" y="2769462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/>
          <p:nvPr/>
        </p:nvSpPr>
        <p:spPr>
          <a:xfrm>
            <a:off x="3167034" y="3590490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2" name="Google Shape;292;p29">
            <a:extLst>
              <a:ext uri="{FF2B5EF4-FFF2-40B4-BE49-F238E27FC236}">
                <a16:creationId xmlns:a16="http://schemas.microsoft.com/office/drawing/2014/main" id="{1345C3FC-2AC4-C7BA-A11F-5818CA7455A4}"/>
              </a:ext>
            </a:extLst>
          </p:cNvPr>
          <p:cNvSpPr/>
          <p:nvPr/>
        </p:nvSpPr>
        <p:spPr>
          <a:xfrm>
            <a:off x="3167035" y="5988449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/>
          <p:nvPr/>
        </p:nvSpPr>
        <p:spPr>
          <a:xfrm>
            <a:off x="3129280" y="5102735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4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/>
          <p:nvPr/>
        </p:nvSpPr>
        <p:spPr>
          <a:xfrm>
            <a:off x="962443" y="791265"/>
            <a:ext cx="10321337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70CF040-3589-BF27-D693-1563AE743CE5}"/>
              </a:ext>
            </a:extLst>
          </p:cNvPr>
          <p:cNvSpPr/>
          <p:nvPr/>
        </p:nvSpPr>
        <p:spPr>
          <a:xfrm>
            <a:off x="964333" y="2165155"/>
            <a:ext cx="10301911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 txBox="1">
            <a:spLocks/>
          </p:cNvSpPr>
          <p:nvPr/>
        </p:nvSpPr>
        <p:spPr>
          <a:xfrm>
            <a:off x="962580" y="806781"/>
            <a:ext cx="10321200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8</a:t>
            </a:r>
            <a:endParaRPr lang="fr-FR" dirty="0"/>
          </a:p>
        </p:txBody>
      </p:sp>
      <p:sp>
        <p:nvSpPr>
          <p:cNvPr id="32" name="Text Placeholder 30">
            <a:extLst>
              <a:ext uri="{FF2B5EF4-FFF2-40B4-BE49-F238E27FC236}">
                <a16:creationId xmlns:a16="http://schemas.microsoft.com/office/drawing/2014/main" id="{A765D43F-3035-707D-BA76-1AB797EC5A84}"/>
              </a:ext>
            </a:extLst>
          </p:cNvPr>
          <p:cNvSpPr txBox="1">
            <a:spLocks/>
          </p:cNvSpPr>
          <p:nvPr/>
        </p:nvSpPr>
        <p:spPr>
          <a:xfrm>
            <a:off x="962580" y="2190861"/>
            <a:ext cx="10321200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9</a:t>
            </a:r>
            <a:endParaRPr lang="fr-FR" dirty="0"/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 txBox="1">
            <a:spLocks/>
          </p:cNvSpPr>
          <p:nvPr/>
        </p:nvSpPr>
        <p:spPr>
          <a:xfrm>
            <a:off x="1320502" y="1430755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dirty="0">
                <a:solidFill>
                  <a:prstClr val="black"/>
                </a:solidFill>
                <a:sym typeface="Arial"/>
              </a:rPr>
              <a:t>Tâche 7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 txBox="1">
            <a:spLocks/>
          </p:cNvSpPr>
          <p:nvPr/>
        </p:nvSpPr>
        <p:spPr>
          <a:xfrm>
            <a:off x="1322905" y="2819964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dirty="0">
                <a:solidFill>
                  <a:prstClr val="black"/>
                </a:solidFill>
                <a:sym typeface="Arial"/>
              </a:rPr>
              <a:t>Tâche 1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73E5BBA2-961A-BE45-24C4-7E95127A3713}"/>
              </a:ext>
            </a:extLst>
          </p:cNvPr>
          <p:cNvSpPr txBox="1">
            <a:spLocks/>
          </p:cNvSpPr>
          <p:nvPr/>
        </p:nvSpPr>
        <p:spPr>
          <a:xfrm>
            <a:off x="1320452" y="3644237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dirty="0">
                <a:solidFill>
                  <a:prstClr val="black"/>
                </a:solidFill>
                <a:sym typeface="Arial"/>
              </a:rPr>
              <a:t>Tâche 2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 txBox="1">
            <a:spLocks/>
          </p:cNvSpPr>
          <p:nvPr/>
        </p:nvSpPr>
        <p:spPr>
          <a:xfrm>
            <a:off x="3268629" y="1432083"/>
            <a:ext cx="8144401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dirty="0" err="1">
                <a:effectLst/>
                <a:latin typeface="Calibri" panose="020F0502020204030204" pitchFamily="34" charset="0"/>
              </a:rPr>
              <a:t>ReConnaître</a:t>
            </a:r>
            <a:r>
              <a:rPr lang="fr-MA" sz="1800" dirty="0">
                <a:effectLst/>
                <a:latin typeface="Calibri" panose="020F0502020204030204" pitchFamily="34" charset="0"/>
              </a:rPr>
              <a:t> la </a:t>
            </a:r>
            <a:r>
              <a:rPr lang="fr-MA" sz="1800" dirty="0" err="1">
                <a:effectLst/>
                <a:latin typeface="Calibri" panose="020F0502020204030204" pitchFamily="34" charset="0"/>
              </a:rPr>
              <a:t>propriéte</a:t>
            </a:r>
            <a:r>
              <a:rPr lang="fr-MA" sz="1800" dirty="0">
                <a:effectLst/>
                <a:latin typeface="Calibri" panose="020F0502020204030204" pitchFamily="34" charset="0"/>
              </a:rPr>
              <a:t>́ des points de la bissectrice et construire le cercle inscrit </a:t>
            </a:r>
            <a:endParaRPr lang="fr-MA" dirty="0"/>
          </a:p>
          <a:p>
            <a:r>
              <a:rPr lang="fr-MA" sz="1800" dirty="0">
                <a:effectLst/>
                <a:latin typeface="Calibri" panose="020F0502020204030204" pitchFamily="34" charset="0"/>
              </a:rPr>
              <a:t>à un triangle </a:t>
            </a:r>
            <a:endParaRPr lang="fr-MA" dirty="0"/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 txBox="1">
            <a:spLocks/>
          </p:cNvSpPr>
          <p:nvPr/>
        </p:nvSpPr>
        <p:spPr>
          <a:xfrm>
            <a:off x="3167034" y="2772976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dirty="0">
                <a:effectLst/>
                <a:latin typeface="Calibri" panose="020F0502020204030204" pitchFamily="34" charset="0"/>
              </a:rPr>
              <a:t>Calculer les longueurs des </a:t>
            </a:r>
            <a:r>
              <a:rPr lang="fr-MA" sz="1800" dirty="0" err="1">
                <a:effectLst/>
                <a:latin typeface="Calibri" panose="020F0502020204030204" pitchFamily="34" charset="0"/>
              </a:rPr>
              <a:t>côtés</a:t>
            </a:r>
            <a:r>
              <a:rPr lang="fr-MA" sz="1800" dirty="0">
                <a:effectLst/>
                <a:latin typeface="Calibri" panose="020F0502020204030204" pitchFamily="34" charset="0"/>
              </a:rPr>
              <a:t> d’un triangle rectangle </a:t>
            </a:r>
            <a:endParaRPr lang="fr-MA" dirty="0"/>
          </a:p>
        </p:txBody>
      </p:sp>
      <p:sp>
        <p:nvSpPr>
          <p:cNvPr id="38" name="Text Placeholder 30">
            <a:extLst>
              <a:ext uri="{FF2B5EF4-FFF2-40B4-BE49-F238E27FC236}">
                <a16:creationId xmlns:a16="http://schemas.microsoft.com/office/drawing/2014/main" id="{EBDE91BD-63FD-5B1F-6DD1-B92C2E29D06E}"/>
              </a:ext>
            </a:extLst>
          </p:cNvPr>
          <p:cNvSpPr txBox="1">
            <a:spLocks/>
          </p:cNvSpPr>
          <p:nvPr/>
        </p:nvSpPr>
        <p:spPr>
          <a:xfrm>
            <a:off x="3167034" y="3497922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dirty="0">
                <a:effectLst/>
                <a:latin typeface="Calibri" panose="020F0502020204030204" pitchFamily="34" charset="0"/>
              </a:rPr>
              <a:t>Appliquer le </a:t>
            </a:r>
            <a:r>
              <a:rPr lang="fr-MA" sz="1800" dirty="0" err="1">
                <a:effectLst/>
                <a:latin typeface="Calibri" panose="020F0502020204030204" pitchFamily="34" charset="0"/>
              </a:rPr>
              <a:t>théorème</a:t>
            </a:r>
            <a:r>
              <a:rPr lang="fr-MA" sz="1800" dirty="0">
                <a:effectLst/>
                <a:latin typeface="Calibri" panose="020F0502020204030204" pitchFamily="34" charset="0"/>
              </a:rPr>
              <a:t> de Pythagore dans la vie courante </a:t>
            </a:r>
            <a:endParaRPr lang="fr-MA" dirty="0"/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003CB01F-606F-7259-7741-B876022F6CA7}"/>
              </a:ext>
            </a:extLst>
          </p:cNvPr>
          <p:cNvSpPr txBox="1">
            <a:spLocks/>
          </p:cNvSpPr>
          <p:nvPr/>
        </p:nvSpPr>
        <p:spPr>
          <a:xfrm>
            <a:off x="1321651" y="5106725"/>
            <a:ext cx="12276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sz="2000" dirty="0">
                <a:solidFill>
                  <a:prstClr val="black"/>
                </a:solidFill>
                <a:sym typeface="Arial"/>
              </a:rPr>
              <a:t>Tâche 1</a:t>
            </a: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E5BB8188-B4EF-6660-AB63-219894C8D82B}"/>
              </a:ext>
            </a:extLst>
          </p:cNvPr>
          <p:cNvSpPr txBox="1">
            <a:spLocks/>
          </p:cNvSpPr>
          <p:nvPr/>
        </p:nvSpPr>
        <p:spPr>
          <a:xfrm>
            <a:off x="1321651" y="5987454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Tâche</a:t>
            </a:r>
            <a:r>
              <a:rPr lang="en-US" dirty="0"/>
              <a:t> 2</a:t>
            </a:r>
            <a:endParaRPr lang="fr-FR" dirty="0"/>
          </a:p>
        </p:txBody>
      </p:sp>
      <p:sp>
        <p:nvSpPr>
          <p:cNvPr id="58" name="Text Placeholder 56">
            <a:extLst>
              <a:ext uri="{FF2B5EF4-FFF2-40B4-BE49-F238E27FC236}">
                <a16:creationId xmlns:a16="http://schemas.microsoft.com/office/drawing/2014/main" id="{DEA8D192-0ACB-D289-1C7C-02D71D351638}"/>
              </a:ext>
            </a:extLst>
          </p:cNvPr>
          <p:cNvSpPr txBox="1">
            <a:spLocks/>
          </p:cNvSpPr>
          <p:nvPr/>
        </p:nvSpPr>
        <p:spPr>
          <a:xfrm>
            <a:off x="3167034" y="5987454"/>
            <a:ext cx="81095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68578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Reconnaître et utiliser les propriétés des diagonales d’un parallélogramme </a:t>
            </a:r>
            <a:endParaRPr lang="fr-MA" sz="1600" dirty="0">
              <a:solidFill>
                <a:schemeClr val="tx1"/>
              </a:solidFill>
            </a:endParaRPr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 txBox="1">
            <a:spLocks/>
          </p:cNvSpPr>
          <p:nvPr/>
        </p:nvSpPr>
        <p:spPr>
          <a:xfrm>
            <a:off x="3133380" y="5103730"/>
            <a:ext cx="81504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b="1" dirty="0" err="1">
                <a:effectLst/>
                <a:latin typeface="Calibri" panose="020F0502020204030204" pitchFamily="34" charset="0"/>
              </a:rPr>
              <a:t>Reconnaître</a:t>
            </a:r>
            <a:r>
              <a:rPr lang="fr-MA" sz="1800" b="1" dirty="0">
                <a:effectLst/>
                <a:latin typeface="Calibri" panose="020F0502020204030204" pitchFamily="34" charset="0"/>
              </a:rPr>
              <a:t> et utiliser les </a:t>
            </a:r>
            <a:r>
              <a:rPr lang="fr-MA" sz="1800" b="1" dirty="0" err="1">
                <a:effectLst/>
                <a:latin typeface="Calibri" panose="020F0502020204030204" pitchFamily="34" charset="0"/>
              </a:rPr>
              <a:t>propriétés</a:t>
            </a:r>
            <a:r>
              <a:rPr lang="fr-MA" sz="1800" b="1" dirty="0">
                <a:effectLst/>
                <a:latin typeface="Calibri" panose="020F0502020204030204" pitchFamily="34" charset="0"/>
              </a:rPr>
              <a:t> des angles et des </a:t>
            </a:r>
            <a:r>
              <a:rPr lang="fr-MA" sz="1800" b="1" dirty="0" err="1">
                <a:effectLst/>
                <a:latin typeface="Calibri" panose="020F0502020204030204" pitchFamily="34" charset="0"/>
              </a:rPr>
              <a:t>côtés</a:t>
            </a:r>
            <a:r>
              <a:rPr lang="fr-MA" sz="1800" b="1" dirty="0">
                <a:effectLst/>
                <a:latin typeface="Calibri" panose="020F0502020204030204" pitchFamily="34" charset="0"/>
              </a:rPr>
              <a:t> </a:t>
            </a:r>
            <a:r>
              <a:rPr lang="fr-MA" sz="1800" b="1" dirty="0" err="1">
                <a:effectLst/>
                <a:latin typeface="Calibri" panose="020F0502020204030204" pitchFamily="34" charset="0"/>
              </a:rPr>
              <a:t>opposés</a:t>
            </a:r>
            <a:r>
              <a:rPr lang="fr-MA" sz="1800" b="1" dirty="0">
                <a:effectLst/>
                <a:latin typeface="Calibri" panose="020F0502020204030204" pitchFamily="34" charset="0"/>
              </a:rPr>
              <a:t> d’un </a:t>
            </a:r>
            <a:r>
              <a:rPr lang="fr-MA" sz="1800" b="1" dirty="0" err="1">
                <a:effectLst/>
                <a:latin typeface="Calibri" panose="020F0502020204030204" pitchFamily="34" charset="0"/>
              </a:rPr>
              <a:t>parallélogramme</a:t>
            </a:r>
            <a:r>
              <a:rPr lang="fr-MA" sz="1800" b="1" dirty="0">
                <a:effectLst/>
                <a:latin typeface="Calibri" panose="020F0502020204030204" pitchFamily="34" charset="0"/>
              </a:rPr>
              <a:t> </a:t>
            </a:r>
            <a:endParaRPr lang="fr-MA" sz="16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A96FE6B-3F35-0A94-6FAE-85E71B8AEC4D}"/>
              </a:ext>
            </a:extLst>
          </p:cNvPr>
          <p:cNvSpPr/>
          <p:nvPr/>
        </p:nvSpPr>
        <p:spPr>
          <a:xfrm>
            <a:off x="964333" y="4387776"/>
            <a:ext cx="10301911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" name="Text Placeholder 30">
            <a:extLst>
              <a:ext uri="{FF2B5EF4-FFF2-40B4-BE49-F238E27FC236}">
                <a16:creationId xmlns:a16="http://schemas.microsoft.com/office/drawing/2014/main" id="{0A42A240-4970-0E00-81A4-C834B6B2342E}"/>
              </a:ext>
            </a:extLst>
          </p:cNvPr>
          <p:cNvSpPr txBox="1">
            <a:spLocks/>
          </p:cNvSpPr>
          <p:nvPr/>
        </p:nvSpPr>
        <p:spPr>
          <a:xfrm>
            <a:off x="1091830" y="4436533"/>
            <a:ext cx="10321200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10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419610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D51A-7629-BA79-27C9-0C95BD6D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Prenez votre livret et votre crayon, puis répondez individuellement aux exercices. Vous avez 10 min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E842B-82E6-0B07-32A8-B667ABE3410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vérifie les productions des élèves, donne une aide individuelle en cas de difficulté et oriente les élèves ayant terminé vers le défi.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27A3CD-6572-6BF7-DB44-4FCF2FFC0F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 :71</a:t>
            </a:r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B2C3E51-D372-2836-ECF2-32BE1C299E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64" y="1002960"/>
            <a:ext cx="11524776" cy="4093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346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Voyons ensemble la solution des exercices.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accorde 5 min pour donner l’occasion aux élèves de présenter leurs productions et corrige au tableau.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72CE3-C657-21C6-3C34-9BEB31750C24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7F5F7DD-76DF-C28B-AB8E-C5D7DAFA8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9913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cette séance nous avons appris que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de la séance.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696F571-E77A-2B69-0A3B-0C63C6C8A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A30A736-F1D4-B756-6290-C54834E6A6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773" y="2138024"/>
            <a:ext cx="11294454" cy="2581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30291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l’exercice à faire à la maison pour la séance prochaine.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56EB2C2-D6D5-BE9D-0130-025250E984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705" y="1019121"/>
            <a:ext cx="11199606" cy="457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5279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503742" y="452067"/>
            <a:ext cx="570272" cy="5391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B143794-8AA3-EFB9-E92B-489E9E7461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865" y="1006851"/>
            <a:ext cx="5936259" cy="51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9133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9E1303-75FA-E1BB-782A-7979A997A5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MA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Reconnaître et utiliser les propriétés des diagonales d’un parallélogramme </a:t>
            </a:r>
            <a:endParaRPr lang="fr-MA" sz="1600" dirty="0">
              <a:solidFill>
                <a:schemeClr val="tx1"/>
              </a:solidFill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D30661-92FC-A4F4-7B45-AF5FB31A6B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err="1"/>
              <a:t>Parallelogramme</a:t>
            </a:r>
            <a:r>
              <a:rPr lang="en-US" dirty="0"/>
              <a:t> </a:t>
            </a:r>
          </a:p>
          <a:p>
            <a:r>
              <a:rPr lang="en-US" dirty="0" err="1"/>
              <a:t>Diagonales</a:t>
            </a:r>
            <a:r>
              <a:rPr lang="en-US" dirty="0"/>
              <a:t> </a:t>
            </a:r>
          </a:p>
          <a:p>
            <a:r>
              <a:rPr lang="en-US" dirty="0"/>
              <a:t>Milieu </a:t>
            </a:r>
          </a:p>
          <a:p>
            <a:endParaRPr lang="fr-FR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735017-59C1-7D4C-2715-C166FA9BE4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lvl="0"/>
            <a:r>
              <a:rPr lang="fr-FR" b="1" dirty="0"/>
              <a:t>Les stratégies enseignées pendant le modelage et pratiques pendant la séance sont 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b="1" dirty="0"/>
              <a:t>Identifier les côtés et les diagonales d’un quadrilatère </a:t>
            </a:r>
          </a:p>
          <a:p>
            <a:pPr lvl="0"/>
            <a:r>
              <a:rPr lang="fr-FR" b="1" dirty="0"/>
              <a:t>Les outils </a:t>
            </a:r>
          </a:p>
          <a:p>
            <a:pPr lvl="0"/>
            <a:r>
              <a:rPr lang="fr-FR" dirty="0"/>
              <a:t>Utiliser une bande de papier ou le compas pour vérifier qu’un point est le milieu d’un segment </a:t>
            </a:r>
          </a:p>
          <a:p>
            <a:pPr marL="0" lvl="0" indent="0"/>
            <a:endParaRPr lang="fr-FR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60F9AE-58B6-307B-B137-FB59B00029D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 lvl="0"/>
            <a:r>
              <a:rPr lang="fr-FR" b="1" dirty="0"/>
              <a:t>Pendant le feedback, attirer l’attention des élèves sur les erreurs fréquentes 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Ne pas confondre côté et diagonale lors de l’absence de la figure </a:t>
            </a:r>
          </a:p>
        </p:txBody>
      </p:sp>
    </p:spTree>
    <p:extLst>
      <p:ext uri="{BB962C8B-B14F-4D97-AF65-F5344CB8AC3E}">
        <p14:creationId xmlns:p14="http://schemas.microsoft.com/office/powerpoint/2010/main" val="1544351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C3745E72-65B3-A4E6-3BE1-6DFC96BC11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C1F6283-F1B6-2866-8569-BA1ACBD9E8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776295"/>
          </a:xfrm>
        </p:spPr>
        <p:txBody>
          <a:bodyPr>
            <a:noAutofit/>
          </a:bodyPr>
          <a:lstStyle/>
          <a:p>
            <a:pPr algn="just"/>
            <a:endParaRPr lang="fr-FR" sz="13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A3C2FC-BF45-24E7-6BA6-6F852D137E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776295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Attirer l’attention des élèves pour la déclaration de l’objectif </a:t>
            </a:r>
          </a:p>
          <a:p>
            <a:pPr algn="just"/>
            <a:r>
              <a:rPr lang="fr-FR" sz="1400" dirty="0"/>
              <a:t>Déclarer l’objectif de manière expressive et à haute voix</a:t>
            </a:r>
          </a:p>
          <a:p>
            <a:pPr algn="just"/>
            <a:r>
              <a:rPr lang="fr-FR" sz="1400" dirty="0"/>
              <a:t>Demander à certains élèves de répéter l’objectif à haute voix (en l’exprimant avec leurs propres mots)</a:t>
            </a:r>
          </a:p>
          <a:p>
            <a:pPr algn="just"/>
            <a:r>
              <a:rPr lang="fr-FR" sz="1400" dirty="0"/>
              <a:t>Utiliser l’expression « à la fin de la séance, vous serez capables de … »</a:t>
            </a:r>
          </a:p>
          <a:p>
            <a:pPr algn="just"/>
            <a:r>
              <a:rPr lang="fr-FR" sz="1400" dirty="0"/>
              <a:t>Faire le lien avec le réel ou avec les apprentissages précédents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509B71-BB26-6492-A426-BEEB7DAB33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776295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Lire l’objectif de manière mécanique à partir de la diapositive sans l’expliquer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26EC5F-309B-63BB-322C-74C1CE6FB9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B8F39C8-84C3-1CF1-F963-04206B8B88F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/>
              <a:t>Ouverture: Déclaration de l’objectif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D2A8D5C-89A1-5F58-DF8C-6F1B60B24A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dirty="0"/>
              <a:t>Par quoi se caractérise ?</a:t>
            </a:r>
          </a:p>
        </p:txBody>
      </p:sp>
    </p:spTree>
    <p:extLst>
      <p:ext uri="{BB962C8B-B14F-4D97-AF65-F5344CB8AC3E}">
        <p14:creationId xmlns:p14="http://schemas.microsoft.com/office/powerpoint/2010/main" val="2758868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B4F8A8E8-03DC-AD4E-A5E6-2EA53FF937E3}">
  <we:reference id="wa200005566" version="3.0.0.3" store="fr-FR" storeType="OMEX"/>
  <we:alternateReferences>
    <we:reference id="wa200005566" version="3.0.0.3" store="wa200005566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1365</TotalTime>
  <Words>1513</Words>
  <Application>Microsoft Office PowerPoint</Application>
  <PresentationFormat>Grand écran</PresentationFormat>
  <Paragraphs>200</Paragraphs>
  <Slides>57</Slides>
  <Notes>1</Notes>
  <HiddenSlides>7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57</vt:i4>
      </vt:variant>
    </vt:vector>
  </HeadingPairs>
  <TitlesOfParts>
    <vt:vector size="66" baseType="lpstr">
      <vt:lpstr>Aptos</vt:lpstr>
      <vt:lpstr>Aptos Display</vt:lpstr>
      <vt:lpstr>Arial</vt:lpstr>
      <vt:lpstr>Calibri</vt:lpstr>
      <vt:lpstr>Cambria Math</vt:lpstr>
      <vt:lpstr>Dosis</vt:lpstr>
      <vt:lpstr>Georgia</vt:lpstr>
      <vt:lpstr>-webkit-standard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Présentation PowerPoint</vt:lpstr>
      <vt:lpstr>Voici une situation en classe. Que remarquez-vous ? Ce comportement est-il approprié ? Pourquoi ? Que faudrait-il améliorer ou changer ?</vt:lpstr>
      <vt:lpstr>C’est un mauvais comportement. L’élève n’est pas attentif.</vt:lpstr>
      <vt:lpstr>Voici le comportement attendu</vt:lpstr>
      <vt:lpstr>Présentation PowerPoint</vt:lpstr>
      <vt:lpstr>On commence par la correction de l’exercice maison de la séance précédente.</vt:lpstr>
      <vt:lpstr>Présentation PowerPoint</vt:lpstr>
      <vt:lpstr> Complétez</vt:lpstr>
      <vt:lpstr>Rappelez vous, une diagonale est un segment reliant deux sommets non consécutifs :</vt:lpstr>
      <vt:lpstr> Complétez</vt:lpstr>
      <vt:lpstr>Rappelez vous, le centre d’un parallélogramme est le point de rencontre de ses diagonales </vt:lpstr>
      <vt:lpstr> Répondez par vrai ou faux</vt:lpstr>
      <vt:lpstr> Voici la réponse</vt:lpstr>
      <vt:lpstr>Je me prépare  :</vt:lpstr>
      <vt:lpstr>Voici la réponse : </vt:lpstr>
      <vt:lpstr>Voila ce qu’il faut retenir jusqu’ici: </vt:lpstr>
      <vt:lpstr>Présentation PowerPoint</vt:lpstr>
      <vt:lpstr>Exprimez vos avis</vt:lpstr>
      <vt:lpstr>A la fin de cette séance, vous serez capables de</vt:lpstr>
      <vt:lpstr>Présentation PowerPoint</vt:lpstr>
      <vt:lpstr>Je vous montre une propriété des diagonales d’un parallélogramme :</vt:lpstr>
      <vt:lpstr>Maintenant je vais démontrer cette propriété :</vt:lpstr>
      <vt:lpstr>Présentation PowerPoint</vt:lpstr>
      <vt:lpstr>Maintenant je vais vous montrer comment utiliser cette propriété pour résoudre des problèmes :</vt:lpstr>
      <vt:lpstr>Voici un autre exemple:</vt:lpstr>
      <vt:lpstr>Présentation PowerPoint</vt:lpstr>
      <vt:lpstr>Complétez</vt:lpstr>
      <vt:lpstr> 𝐕𝐨𝐢𝐜𝐢 𝐥𝐚  𝐫é𝐩𝐨𝐧𝐬𝐞.</vt:lpstr>
      <vt:lpstr>Complétez</vt:lpstr>
      <vt:lpstr> 𝐕𝐨𝐢𝐜𝐢 𝐥𝐚  𝐫é𝐩𝐨𝐧𝐬𝐞.</vt:lpstr>
      <vt:lpstr>Complétez</vt:lpstr>
      <vt:lpstr> 𝐕𝐨𝐢𝐜𝐢 𝐥𝐚  𝐫é𝐩𝐨𝐧𝐬𝐞.</vt:lpstr>
      <vt:lpstr> Complétez</vt:lpstr>
      <vt:lpstr>𝐕𝐨𝐢𝐜𝐢 𝐥𝐚  𝐫é𝐩𝐨𝐧𝐬𝐞</vt:lpstr>
      <vt:lpstr>Présentation PowerPoint</vt:lpstr>
      <vt:lpstr>Travaillez individuellement puis discutez en binômes vos réponses. (Corrigez: O au lieu de I)</vt:lpstr>
      <vt:lpstr>Prenez la correction sur vos livrets.</vt:lpstr>
      <vt:lpstr>Présentation PowerPoint</vt:lpstr>
      <vt:lpstr>Prenez votre livret et votre crayon, puis répondez individuellement aux exercices. Vous avez 10 min</vt:lpstr>
      <vt:lpstr>Le temps est terminé. Voyons ensemble la solution des exercices.</vt:lpstr>
      <vt:lpstr>Présentation PowerPoint</vt:lpstr>
      <vt:lpstr>Qui peut me dire ce que nous avons appris aujourd’hui? </vt:lpstr>
      <vt:lpstr>Dans cette séance nous avons appris que :</vt:lpstr>
      <vt:lpstr>Voici l’exercice à faire à la maison pour la séance prochaine.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radouane berdouzi</cp:lastModifiedBy>
  <cp:revision>138</cp:revision>
  <dcterms:created xsi:type="dcterms:W3CDTF">2025-11-03T10:55:47Z</dcterms:created>
  <dcterms:modified xsi:type="dcterms:W3CDTF">2026-03-25T15:11:38Z</dcterms:modified>
</cp:coreProperties>
</file>