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2" r:id="rId2"/>
  </p:sldMasterIdLst>
  <p:notesMasterIdLst>
    <p:notesMasterId r:id="rId60"/>
  </p:notesMasterIdLst>
  <p:handoutMasterIdLst>
    <p:handoutMasterId r:id="rId61"/>
  </p:handoutMasterIdLst>
  <p:sldIdLst>
    <p:sldId id="308" r:id="rId3"/>
    <p:sldId id="288" r:id="rId4"/>
    <p:sldId id="289" r:id="rId5"/>
    <p:sldId id="286" r:id="rId6"/>
    <p:sldId id="314" r:id="rId7"/>
    <p:sldId id="264" r:id="rId8"/>
    <p:sldId id="290" r:id="rId9"/>
    <p:sldId id="292" r:id="rId10"/>
    <p:sldId id="293" r:id="rId11"/>
    <p:sldId id="258" r:id="rId12"/>
    <p:sldId id="294" r:id="rId13"/>
    <p:sldId id="256" r:id="rId14"/>
    <p:sldId id="265" r:id="rId15"/>
    <p:sldId id="261" r:id="rId16"/>
    <p:sldId id="2147483413" r:id="rId17"/>
    <p:sldId id="263" r:id="rId18"/>
    <p:sldId id="295" r:id="rId19"/>
    <p:sldId id="267" r:id="rId20"/>
    <p:sldId id="296" r:id="rId21"/>
    <p:sldId id="315" r:id="rId22"/>
    <p:sldId id="316" r:id="rId23"/>
    <p:sldId id="268" r:id="rId24"/>
    <p:sldId id="269" r:id="rId25"/>
    <p:sldId id="309" r:id="rId26"/>
    <p:sldId id="310" r:id="rId27"/>
    <p:sldId id="297" r:id="rId28"/>
    <p:sldId id="270" r:id="rId29"/>
    <p:sldId id="271" r:id="rId30"/>
    <p:sldId id="272" r:id="rId31"/>
    <p:sldId id="2147483412" r:id="rId32"/>
    <p:sldId id="313" r:id="rId33"/>
    <p:sldId id="259" r:id="rId34"/>
    <p:sldId id="2147483414" r:id="rId35"/>
    <p:sldId id="2147483415" r:id="rId36"/>
    <p:sldId id="2147483416" r:id="rId37"/>
    <p:sldId id="2147483417" r:id="rId38"/>
    <p:sldId id="2147483418" r:id="rId39"/>
    <p:sldId id="2147483419" r:id="rId40"/>
    <p:sldId id="274" r:id="rId41"/>
    <p:sldId id="299" r:id="rId42"/>
    <p:sldId id="317" r:id="rId43"/>
    <p:sldId id="318" r:id="rId44"/>
    <p:sldId id="319" r:id="rId45"/>
    <p:sldId id="320" r:id="rId46"/>
    <p:sldId id="321" r:id="rId47"/>
    <p:sldId id="322" r:id="rId48"/>
    <p:sldId id="300" r:id="rId49"/>
    <p:sldId id="301" r:id="rId50"/>
    <p:sldId id="281" r:id="rId51"/>
    <p:sldId id="303" r:id="rId52"/>
    <p:sldId id="304" r:id="rId53"/>
    <p:sldId id="282" r:id="rId54"/>
    <p:sldId id="305" r:id="rId55"/>
    <p:sldId id="262" r:id="rId56"/>
    <p:sldId id="283" r:id="rId57"/>
    <p:sldId id="284" r:id="rId58"/>
    <p:sldId id="2147483420" r:id="rId5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14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61"/>
            <p14:sldId id="2147483413"/>
            <p14:sldId id="263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15"/>
            <p14:sldId id="316"/>
            <p14:sldId id="268"/>
            <p14:sldId id="269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313"/>
            <p14:sldId id="259"/>
            <p14:sldId id="2147483414"/>
            <p14:sldId id="2147483415"/>
            <p14:sldId id="2147483416"/>
            <p14:sldId id="2147483417"/>
            <p14:sldId id="2147483418"/>
            <p14:sldId id="2147483419"/>
            <p14:sldId id="274"/>
          </p14:sldIdLst>
        </p14:section>
        <p14:section name="Pratique collective" id="{CF34AB29-930A-422C-8BB3-41EE66488593}">
          <p14:sldIdLst>
            <p14:sldId id="299"/>
            <p14:sldId id="317"/>
            <p14:sldId id="318"/>
            <p14:sldId id="319"/>
            <p14:sldId id="320"/>
            <p14:sldId id="321"/>
            <p14:sldId id="322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666699"/>
    <a:srgbClr val="CC9900"/>
    <a:srgbClr val="CC0000"/>
    <a:srgbClr val="008080"/>
    <a:srgbClr val="9999FF"/>
    <a:srgbClr val="156082"/>
    <a:srgbClr val="1D6FA9"/>
    <a:srgbClr val="DCEAF7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8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4" name="Google Shape;2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er diapos">
  <p:cSld name="1er diapo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42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51" name="Google Shape;51;p4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2" name="Google Shape;52;p42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3" name="Google Shape;53;p42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54" name="Google Shape;54;p42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55" name="Google Shape;55;p42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42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" name="Google Shape;57;p42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721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eme diapos">
  <p:cSld name="2eme diapo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oogle Shape;59;p43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60" name="Google Shape;60;p4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1" name="Google Shape;61;p43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62" name="Google Shape;62;p43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grpSp>
        <p:nvGrpSpPr>
          <p:cNvPr id="63" name="Google Shape;63;p43"/>
          <p:cNvGrpSpPr/>
          <p:nvPr/>
        </p:nvGrpSpPr>
        <p:grpSpPr>
          <a:xfrm>
            <a:off x="11779125" y="129890"/>
            <a:ext cx="232364" cy="375234"/>
            <a:chOff x="3292012" y="1302714"/>
            <a:chExt cx="867138" cy="473009"/>
          </a:xfrm>
        </p:grpSpPr>
        <p:sp>
          <p:nvSpPr>
            <p:cNvPr id="64" name="Google Shape;64;p43"/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solidFill>
              <a:srgbClr val="F19D19"/>
            </a:solidFill>
            <a:ln w="25400" cap="flat" cmpd="sng">
              <a:solidFill>
                <a:srgbClr val="F19D1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75"/>
                <a:buFont typeface="Arial"/>
                <a:buNone/>
              </a:pPr>
              <a:endParaRPr sz="900" b="0" i="0" u="none" strike="noStrike" cap="none">
                <a:solidFill>
                  <a:srgbClr val="F7C47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65;p43"/>
            <p:cNvSpPr/>
            <p:nvPr/>
          </p:nvSpPr>
          <p:spPr>
            <a:xfrm>
              <a:off x="3351781" y="1310206"/>
              <a:ext cx="789751" cy="46551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350"/>
                <a:buFont typeface="Arial"/>
                <a:buNone/>
              </a:pPr>
              <a:r>
                <a:rPr lang="fr-FR" sz="1800" b="1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O</a:t>
              </a:r>
              <a:endParaRPr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66" name="Google Shape;66;p43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0851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Vide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131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de garde">
  <p:cSld name="Page de gar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3"/>
          <p:cNvSpPr txBox="1"/>
          <p:nvPr/>
        </p:nvSpPr>
        <p:spPr>
          <a:xfrm>
            <a:off x="271217" y="1173319"/>
            <a:ext cx="48644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Mathématiques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53"/>
          <p:cNvSpPr txBox="1"/>
          <p:nvPr/>
        </p:nvSpPr>
        <p:spPr>
          <a:xfrm>
            <a:off x="10470738" y="135102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0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200" b="1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00924" y="1260711"/>
            <a:ext cx="1519859" cy="121779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53"/>
          <p:cNvSpPr txBox="1"/>
          <p:nvPr/>
        </p:nvSpPr>
        <p:spPr>
          <a:xfrm>
            <a:off x="10521702" y="1400909"/>
            <a:ext cx="1278303" cy="509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1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      </a:t>
            </a: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53"/>
          <p:cNvSpPr txBox="1"/>
          <p:nvPr/>
        </p:nvSpPr>
        <p:spPr>
          <a:xfrm>
            <a:off x="10599249" y="1869611"/>
            <a:ext cx="1123203" cy="34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67" rIns="68567" bIns="34267" anchor="t" anchorCtr="1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rPr>
              <a:t> AC</a:t>
            </a:r>
            <a:endParaRPr sz="2400"/>
          </a:p>
        </p:txBody>
      </p:sp>
      <p:sp>
        <p:nvSpPr>
          <p:cNvPr id="77" name="Google Shape;77;p53"/>
          <p:cNvSpPr/>
          <p:nvPr/>
        </p:nvSpPr>
        <p:spPr>
          <a:xfrm>
            <a:off x="271220" y="4592685"/>
            <a:ext cx="6693265" cy="522000"/>
          </a:xfrm>
          <a:prstGeom prst="rect">
            <a:avLst/>
          </a:prstGeom>
          <a:solidFill>
            <a:srgbClr val="12501B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Leçon</a:t>
            </a:r>
            <a:endParaRPr sz="2400"/>
          </a:p>
        </p:txBody>
      </p:sp>
      <p:sp>
        <p:nvSpPr>
          <p:cNvPr id="78" name="Google Shape;78;p53"/>
          <p:cNvSpPr/>
          <p:nvPr/>
        </p:nvSpPr>
        <p:spPr>
          <a:xfrm>
            <a:off x="271220" y="5289789"/>
            <a:ext cx="6693265" cy="522000"/>
          </a:xfrm>
          <a:prstGeom prst="rect">
            <a:avLst/>
          </a:prstGeom>
          <a:solidFill>
            <a:srgbClr val="54AFE9"/>
          </a:solidFill>
          <a:ln>
            <a:noFill/>
          </a:ln>
        </p:spPr>
        <p:txBody>
          <a:bodyPr spcFirstLastPara="1" wrap="square" lIns="91400" tIns="45667" rIns="91400" bIns="456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Tâche </a:t>
            </a:r>
            <a:r>
              <a:rPr lang="fr-FR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400"/>
          </a:p>
        </p:txBody>
      </p:sp>
      <p:pic>
        <p:nvPicPr>
          <p:cNvPr id="79" name="Google Shape;79;p53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27791" y="1"/>
            <a:ext cx="3936421" cy="59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53"/>
          <p:cNvSpPr/>
          <p:nvPr/>
        </p:nvSpPr>
        <p:spPr>
          <a:xfrm>
            <a:off x="271219" y="2080489"/>
            <a:ext cx="1413203" cy="44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67" rIns="68567" bIns="34267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Période</a:t>
            </a:r>
            <a:endParaRPr sz="3000" b="1" i="0" u="none" strike="noStrike" cap="none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1" name="Google Shape;81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96202" y="3429000"/>
            <a:ext cx="4495799" cy="29972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53"/>
          <p:cNvSpPr txBox="1">
            <a:spLocks noGrp="1"/>
          </p:cNvSpPr>
          <p:nvPr>
            <p:ph type="body" idx="1"/>
          </p:nvPr>
        </p:nvSpPr>
        <p:spPr>
          <a:xfrm>
            <a:off x="2120816" y="4649155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body" idx="2"/>
          </p:nvPr>
        </p:nvSpPr>
        <p:spPr>
          <a:xfrm>
            <a:off x="2120816" y="5346473"/>
            <a:ext cx="47916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53"/>
          <p:cNvSpPr txBox="1">
            <a:spLocks noGrp="1"/>
          </p:cNvSpPr>
          <p:nvPr>
            <p:ph type="body" idx="3"/>
          </p:nvPr>
        </p:nvSpPr>
        <p:spPr>
          <a:xfrm>
            <a:off x="1572210" y="2134909"/>
            <a:ext cx="548607" cy="44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250"/>
              <a:buNone/>
              <a:defRPr sz="3000" b="1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53"/>
          <p:cNvSpPr txBox="1">
            <a:spLocks noGrp="1"/>
          </p:cNvSpPr>
          <p:nvPr>
            <p:ph type="body" idx="4"/>
          </p:nvPr>
        </p:nvSpPr>
        <p:spPr>
          <a:xfrm>
            <a:off x="10803924" y="1882679"/>
            <a:ext cx="356925" cy="346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04792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CBF18"/>
              </a:buClr>
              <a:buSzPts val="1350"/>
              <a:buNone/>
              <a:defRPr sz="1800" b="1" i="0" u="none" strike="noStrike" cap="none">
                <a:solidFill>
                  <a:srgbClr val="FCBF1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53"/>
          <p:cNvSpPr txBox="1">
            <a:spLocks noGrp="1"/>
          </p:cNvSpPr>
          <p:nvPr>
            <p:ph type="body" idx="5"/>
          </p:nvPr>
        </p:nvSpPr>
        <p:spPr>
          <a:xfrm>
            <a:off x="848299" y="4722285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53"/>
          <p:cNvSpPr txBox="1">
            <a:spLocks noGrp="1"/>
          </p:cNvSpPr>
          <p:nvPr>
            <p:ph type="body" idx="6"/>
          </p:nvPr>
        </p:nvSpPr>
        <p:spPr>
          <a:xfrm>
            <a:off x="848299" y="5419389"/>
            <a:ext cx="360741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350"/>
              <a:buNone/>
              <a:defRPr sz="18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44556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Modelage">
  <p:cSld name="Slide Modelag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54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90" name="Google Shape;90;p54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1" name="Google Shape;91;p54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92" name="Google Shape;92;p54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93" name="Google Shape;93;p54"/>
          <p:cNvSpPr txBox="1"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 sz="16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4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54"/>
          <p:cNvSpPr txBox="1">
            <a:spLocks noGrp="1"/>
          </p:cNvSpPr>
          <p:nvPr>
            <p:ph type="body" idx="2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96" name="Google Shape;96;p54"/>
          <p:cNvGrpSpPr/>
          <p:nvPr/>
        </p:nvGrpSpPr>
        <p:grpSpPr>
          <a:xfrm>
            <a:off x="326096" y="244990"/>
            <a:ext cx="593731" cy="480729"/>
            <a:chOff x="277892" y="2283969"/>
            <a:chExt cx="939577" cy="824904"/>
          </a:xfrm>
        </p:grpSpPr>
        <p:sp>
          <p:nvSpPr>
            <p:cNvPr id="97" name="Google Shape;97;p54"/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 extrusionOk="0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Google Shape;98;p54"/>
            <p:cNvSpPr/>
            <p:nvPr/>
          </p:nvSpPr>
          <p:spPr>
            <a:xfrm rot="-1930306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 extrusionOk="0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3">
                <a:alphaModFix amt="72000"/>
              </a:blip>
              <a:stretch>
                <a:fillRect l="-101442" t="-1677"/>
              </a:stretch>
            </a:blipFill>
            <a:ln>
              <a:noFill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99" name="Google Shape;99;p54"/>
          <p:cNvSpPr txBox="1"/>
          <p:nvPr/>
        </p:nvSpPr>
        <p:spPr>
          <a:xfrm>
            <a:off x="11748195" y="95600"/>
            <a:ext cx="274643" cy="3385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2065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C">
  <p:cSld name="Slide PC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55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02" name="Google Shape;102;p55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3" name="Google Shape;103;p55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04" name="Google Shape;104;p55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05" name="Google Shape;105;p55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55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" name="Google Shape;107;p55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55"/>
          <p:cNvSpPr txBox="1"/>
          <p:nvPr/>
        </p:nvSpPr>
        <p:spPr>
          <a:xfrm>
            <a:off x="11597589" y="56566"/>
            <a:ext cx="598963" cy="338500"/>
          </a:xfrm>
          <a:prstGeom prst="rect">
            <a:avLst/>
          </a:prstGeom>
          <a:solidFill>
            <a:srgbClr val="0F9ED5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PC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55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97369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B">
  <p:cSld name="Slide PB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oogle Shape;111;p56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12" name="Google Shape;112;p56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3" name="Google Shape;113;p56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14" name="Google Shape;114;p56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15" name="Google Shape;115;p56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56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56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8" name="Google Shape;118;p56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56"/>
          <p:cNvSpPr txBox="1"/>
          <p:nvPr/>
        </p:nvSpPr>
        <p:spPr>
          <a:xfrm>
            <a:off x="11651063" y="51410"/>
            <a:ext cx="506619" cy="338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PB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41564" y="450977"/>
            <a:ext cx="469925" cy="4387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634438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PA">
  <p:cSld name="Slide PA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oogle Shape;122;p57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23" name="Google Shape;123;p57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4" name="Google Shape;124;p57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25" name="Google Shape;125;p57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26" name="Google Shape;126;p57"/>
          <p:cNvSpPr txBox="1">
            <a:spLocks noGrp="1"/>
          </p:cNvSpPr>
          <p:nvPr>
            <p:ph type="title"/>
          </p:nvPr>
        </p:nvSpPr>
        <p:spPr>
          <a:xfrm>
            <a:off x="935305" y="318293"/>
            <a:ext cx="10372033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57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57"/>
          <p:cNvSpPr txBox="1">
            <a:spLocks noGrp="1"/>
          </p:cNvSpPr>
          <p:nvPr>
            <p:ph type="body" idx="2"/>
          </p:nvPr>
        </p:nvSpPr>
        <p:spPr>
          <a:xfrm>
            <a:off x="935305" y="668339"/>
            <a:ext cx="10372459" cy="299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9" name="Google Shape;129;p57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91277" y="423251"/>
            <a:ext cx="490171" cy="49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57"/>
          <p:cNvSpPr txBox="1"/>
          <p:nvPr/>
        </p:nvSpPr>
        <p:spPr>
          <a:xfrm>
            <a:off x="11609718" y="111415"/>
            <a:ext cx="453292" cy="553943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069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Clôture">
  <p:cSld name="Slide Clôture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58"/>
          <p:cNvGrpSpPr/>
          <p:nvPr/>
        </p:nvGrpSpPr>
        <p:grpSpPr>
          <a:xfrm>
            <a:off x="0" y="2"/>
            <a:ext cx="12192000" cy="6858001"/>
            <a:chOff x="0" y="0"/>
            <a:chExt cx="13716000" cy="10287000"/>
          </a:xfrm>
        </p:grpSpPr>
        <p:sp>
          <p:nvSpPr>
            <p:cNvPr id="134" name="Google Shape;134;p58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5" name="Google Shape;135;p58"/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136" name="Google Shape;136;p58"/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137" name="Google Shape;137;p58"/>
          <p:cNvSpPr txBox="1">
            <a:spLocks noGrp="1"/>
          </p:cNvSpPr>
          <p:nvPr>
            <p:ph type="title"/>
          </p:nvPr>
        </p:nvSpPr>
        <p:spPr>
          <a:xfrm>
            <a:off x="1030246" y="318293"/>
            <a:ext cx="10277091" cy="267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Calibri"/>
              <a:buNone/>
              <a:defRPr sz="1200" b="1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8"/>
          <p:cNvSpPr txBox="1">
            <a:spLocks noGrp="1"/>
          </p:cNvSpPr>
          <p:nvPr>
            <p:ph type="body" idx="1"/>
          </p:nvPr>
        </p:nvSpPr>
        <p:spPr>
          <a:xfrm>
            <a:off x="530226" y="1136651"/>
            <a:ext cx="11179175" cy="5389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317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58"/>
          <p:cNvSpPr txBox="1">
            <a:spLocks noGrp="1"/>
          </p:cNvSpPr>
          <p:nvPr>
            <p:ph type="body" idx="2"/>
          </p:nvPr>
        </p:nvSpPr>
        <p:spPr>
          <a:xfrm>
            <a:off x="1030288" y="668339"/>
            <a:ext cx="10277475" cy="268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609585" lvl="0" indent="-3715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88"/>
              <a:buChar char="•"/>
              <a:defRPr sz="1051" i="1">
                <a:latin typeface="Calibri"/>
                <a:ea typeface="Calibri"/>
                <a:cs typeface="Calibri"/>
                <a:sym typeface="Calibri"/>
              </a:defRPr>
            </a:lvl1pPr>
            <a:lvl2pPr marL="1219170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2pPr>
            <a:lvl3pPr marL="1828754" lvl="2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3pPr>
            <a:lvl4pPr marL="2438339" lvl="3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4pPr>
            <a:lvl5pPr marL="3047924" lvl="4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200" i="1">
                <a:latin typeface="Calibri"/>
                <a:ea typeface="Calibri"/>
                <a:cs typeface="Calibri"/>
                <a:sym typeface="Calibri"/>
              </a:defRPr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58"/>
          <p:cNvSpPr/>
          <p:nvPr/>
        </p:nvSpPr>
        <p:spPr>
          <a:xfrm>
            <a:off x="11810036" y="23011"/>
            <a:ext cx="291709" cy="369291"/>
          </a:xfrm>
          <a:prstGeom prst="rect">
            <a:avLst/>
          </a:prstGeom>
          <a:solidFill>
            <a:srgbClr val="F19D19"/>
          </a:solidFill>
          <a:ln w="9525" cap="flat" cmpd="sng">
            <a:solidFill>
              <a:srgbClr val="F19D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00" rIns="91433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Arial"/>
              <a:buNone/>
            </a:pPr>
            <a:r>
              <a:rPr lang="fr-FR" sz="1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sz="18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p58" descr="Image générée"/>
          <p:cNvPicPr preferRelativeResize="0"/>
          <p:nvPr/>
        </p:nvPicPr>
        <p:blipFill rotWithShape="1">
          <a:blip r:embed="rId2">
            <a:alphaModFix/>
          </a:blip>
          <a:srcRect l="6026" t="25226" r="75345" b="62431"/>
          <a:stretch/>
        </p:blipFill>
        <p:spPr>
          <a:xfrm>
            <a:off x="233375" y="168984"/>
            <a:ext cx="506620" cy="503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80319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Diapositive de titr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9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45" name="Google Shape;145;p5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5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5192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contenu" type="obj">
  <p:cSld name="Titre et contenu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6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6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6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45527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Titre de section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1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61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2400">
                <a:solidFill>
                  <a:srgbClr val="757575"/>
                </a:solidFill>
              </a:defRPr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2000">
                <a:solidFill>
                  <a:srgbClr val="757575"/>
                </a:solidFill>
              </a:defRPr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350"/>
              <a:buNone/>
              <a:defRPr sz="1800">
                <a:solidFill>
                  <a:srgbClr val="757575"/>
                </a:solidFill>
              </a:defRPr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6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6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6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6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03998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Deux contenus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6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" name="Google Shape;164;p6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6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6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808419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Comparaison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" name="Google Shape;169;p63"/>
          <p:cNvSpPr txBox="1"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70" name="Google Shape;170;p63"/>
          <p:cNvSpPr txBox="1">
            <a:spLocks noGrp="1"/>
          </p:cNvSpPr>
          <p:nvPr>
            <p:ph type="body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63"/>
          <p:cNvSpPr txBox="1">
            <a:spLocks noGrp="1"/>
          </p:cNvSpPr>
          <p:nvPr>
            <p:ph type="body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72" name="Google Shape;172;p63"/>
          <p:cNvSpPr txBox="1">
            <a:spLocks noGrp="1"/>
          </p:cNvSpPr>
          <p:nvPr>
            <p:ph type="body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" name="Google Shape;173;p6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6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6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84845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re seul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6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6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6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0234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Contenu avec légend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65"/>
          <p:cNvSpPr txBox="1">
            <a:spLocks noGrp="1"/>
          </p:cNvSpPr>
          <p:nvPr>
            <p:ph type="body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50798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8258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marL="3047924" lvl="4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marL="3657509" lvl="5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4267093" lvl="6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4876678" lvl="7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5486263" lvl="8" indent="-4317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84" name="Google Shape;184;p65"/>
          <p:cNvSpPr txBox="1">
            <a:spLocks noGrp="1"/>
          </p:cNvSpPr>
          <p:nvPr>
            <p:ph type="body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185" name="Google Shape;185;p6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6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6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7150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Image avec légende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6"/>
          <p:cNvSpPr>
            <a:spLocks noGrp="1"/>
          </p:cNvSpPr>
          <p:nvPr>
            <p:ph type="pic" idx="2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fr-FR"/>
          </a:p>
        </p:txBody>
      </p:sp>
      <p:sp>
        <p:nvSpPr>
          <p:cNvPr id="191" name="Google Shape;191;p66"/>
          <p:cNvSpPr txBox="1">
            <a:spLocks noGrp="1"/>
          </p:cNvSpPr>
          <p:nvPr>
            <p:ph type="body" idx="1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3047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828754" lvl="2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3047924" lvl="4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3657509" lvl="5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4267093" lvl="6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4876678" lvl="7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5486263" lvl="8" indent="-3047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192" name="Google Shape;192;p6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6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6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93801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Titre et texte vertical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6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5"/>
            <a:ext cx="4351339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6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6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6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08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Titre vertical et text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68"/>
          <p:cNvSpPr txBox="1">
            <a:spLocks noGrp="1"/>
          </p:cNvSpPr>
          <p:nvPr>
            <p:ph type="title"/>
          </p:nvPr>
        </p:nvSpPr>
        <p:spPr>
          <a:xfrm rot="5400000">
            <a:off x="7133431" y="1956595"/>
            <a:ext cx="581183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6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5"/>
            <a:ext cx="581183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09585" lvl="0" indent="-457189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219170" lvl="1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828754" lvl="2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438339" lvl="3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3047924" lvl="4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657509" lvl="5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6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6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6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4475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69"/>
          <p:cNvSpPr txBox="1">
            <a:spLocks noGrp="1"/>
          </p:cNvSpPr>
          <p:nvPr>
            <p:ph type="title"/>
          </p:nvPr>
        </p:nvSpPr>
        <p:spPr>
          <a:xfrm>
            <a:off x="2621732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69"/>
          <p:cNvSpPr txBox="1">
            <a:spLocks noGrp="1"/>
          </p:cNvSpPr>
          <p:nvPr>
            <p:ph type="subTitle" idx="1"/>
          </p:nvPr>
        </p:nvSpPr>
        <p:spPr>
          <a:xfrm>
            <a:off x="2621744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69"/>
          <p:cNvSpPr txBox="1">
            <a:spLocks noGrp="1"/>
          </p:cNvSpPr>
          <p:nvPr>
            <p:ph type="subTitle" idx="2"/>
          </p:nvPr>
        </p:nvSpPr>
        <p:spPr>
          <a:xfrm>
            <a:off x="8020252" y="2838921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" name="Google Shape;211;p69"/>
          <p:cNvSpPr txBox="1">
            <a:spLocks noGrp="1"/>
          </p:cNvSpPr>
          <p:nvPr>
            <p:ph type="title" idx="3"/>
          </p:nvPr>
        </p:nvSpPr>
        <p:spPr>
          <a:xfrm>
            <a:off x="2621768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69"/>
          <p:cNvSpPr txBox="1">
            <a:spLocks noGrp="1"/>
          </p:cNvSpPr>
          <p:nvPr>
            <p:ph type="subTitle" idx="4"/>
          </p:nvPr>
        </p:nvSpPr>
        <p:spPr>
          <a:xfrm>
            <a:off x="2621744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69"/>
          <p:cNvSpPr txBox="1">
            <a:spLocks noGrp="1"/>
          </p:cNvSpPr>
          <p:nvPr>
            <p:ph type="subTitle" idx="5"/>
          </p:nvPr>
        </p:nvSpPr>
        <p:spPr>
          <a:xfrm>
            <a:off x="8020252" y="4835433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4" name="Google Shape;214;p69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69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69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69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69"/>
          <p:cNvSpPr txBox="1">
            <a:spLocks noGrp="1"/>
          </p:cNvSpPr>
          <p:nvPr>
            <p:ph type="title" idx="13"/>
          </p:nvPr>
        </p:nvSpPr>
        <p:spPr>
          <a:xfrm>
            <a:off x="8020264" y="2174787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69"/>
          <p:cNvSpPr txBox="1">
            <a:spLocks noGrp="1"/>
          </p:cNvSpPr>
          <p:nvPr>
            <p:ph type="title" idx="14"/>
          </p:nvPr>
        </p:nvSpPr>
        <p:spPr>
          <a:xfrm>
            <a:off x="8020300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69"/>
          <p:cNvSpPr txBox="1">
            <a:spLocks noGrp="1"/>
          </p:cNvSpPr>
          <p:nvPr>
            <p:ph type="title" idx="15"/>
          </p:nvPr>
        </p:nvSpPr>
        <p:spPr>
          <a:xfrm>
            <a:off x="959997" y="593375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8007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Play"/>
              <a:buNone/>
              <a:defRPr sz="33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p4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4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4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59650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  <p:sldLayoutId id="2147483720" r:id="rId18"/>
    <p:sldLayoutId id="2147483721" r:id="rId19"/>
    <p:sldLayoutId id="2147483722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6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image" Target="../media/image68.png"/><Relationship Id="rId10" Type="http://schemas.openxmlformats.org/officeDocument/2006/relationships/image" Target="../media/image67.png"/><Relationship Id="rId4" Type="http://schemas.openxmlformats.org/officeDocument/2006/relationships/image" Target="../media/image63.png"/><Relationship Id="rId9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3.png"/><Relationship Id="rId7" Type="http://schemas.openxmlformats.org/officeDocument/2006/relationships/image" Target="../media/image7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4.png"/><Relationship Id="rId9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3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40.png"/><Relationship Id="rId7" Type="http://schemas.openxmlformats.org/officeDocument/2006/relationships/image" Target="../media/image85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4.png"/><Relationship Id="rId5" Type="http://schemas.openxmlformats.org/officeDocument/2006/relationships/image" Target="../media/image62.png"/><Relationship Id="rId10" Type="http://schemas.openxmlformats.org/officeDocument/2006/relationships/image" Target="../media/image89.png"/><Relationship Id="rId4" Type="http://schemas.openxmlformats.org/officeDocument/2006/relationships/image" Target="../media/image16.png"/><Relationship Id="rId9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3.png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8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01.png"/><Relationship Id="rId4" Type="http://schemas.openxmlformats.org/officeDocument/2006/relationships/image" Target="../media/image9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18" Type="http://schemas.openxmlformats.org/officeDocument/2006/relationships/image" Target="../media/image114.png"/><Relationship Id="rId3" Type="http://schemas.openxmlformats.org/officeDocument/2006/relationships/image" Target="../media/image20.jpeg"/><Relationship Id="rId21" Type="http://schemas.openxmlformats.org/officeDocument/2006/relationships/image" Target="../media/image117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17" Type="http://schemas.openxmlformats.org/officeDocument/2006/relationships/image" Target="../media/image113.png"/><Relationship Id="rId25" Type="http://schemas.openxmlformats.org/officeDocument/2006/relationships/image" Target="../media/image121.png"/><Relationship Id="rId2" Type="http://schemas.openxmlformats.org/officeDocument/2006/relationships/image" Target="../media/image19.jpeg"/><Relationship Id="rId16" Type="http://schemas.openxmlformats.org/officeDocument/2006/relationships/image" Target="../media/image112.png"/><Relationship Id="rId20" Type="http://schemas.openxmlformats.org/officeDocument/2006/relationships/image" Target="../media/image11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24" Type="http://schemas.openxmlformats.org/officeDocument/2006/relationships/image" Target="../media/image120.png"/><Relationship Id="rId5" Type="http://schemas.openxmlformats.org/officeDocument/2006/relationships/image" Target="../media/image101.png"/><Relationship Id="rId15" Type="http://schemas.openxmlformats.org/officeDocument/2006/relationships/image" Target="../media/image111.png"/><Relationship Id="rId23" Type="http://schemas.openxmlformats.org/officeDocument/2006/relationships/image" Target="../media/image119.png"/><Relationship Id="rId10" Type="http://schemas.openxmlformats.org/officeDocument/2006/relationships/image" Target="../media/image106.png"/><Relationship Id="rId19" Type="http://schemas.openxmlformats.org/officeDocument/2006/relationships/image" Target="../media/image115.png"/><Relationship Id="rId4" Type="http://schemas.openxmlformats.org/officeDocument/2006/relationships/image" Target="../media/image95.png"/><Relationship Id="rId9" Type="http://schemas.openxmlformats.org/officeDocument/2006/relationships/image" Target="../media/image105.png"/><Relationship Id="rId14" Type="http://schemas.openxmlformats.org/officeDocument/2006/relationships/image" Target="../media/image110.png"/><Relationship Id="rId22" Type="http://schemas.openxmlformats.org/officeDocument/2006/relationships/image" Target="../media/image11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8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9.jp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62.png"/><Relationship Id="rId7" Type="http://schemas.openxmlformats.org/officeDocument/2006/relationships/image" Target="../media/image8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Angles</a:t>
            </a: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6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8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Calculer la mesure d’un angle externe d’un polygone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réponse,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1" name="Espace réservé du contenu 6">
            <a:extLst>
              <a:ext uri="{FF2B5EF4-FFF2-40B4-BE49-F238E27FC236}">
                <a16:creationId xmlns:a16="http://schemas.microsoft.com/office/drawing/2014/main" id="{438B9D92-A7CF-DA1A-8606-AFB07BBA043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0" indent="0"/>
            <a:r>
              <a:rPr lang="fr-MA" dirty="0"/>
              <a:t>L’enseignant incite les élèves à prendre conscience de ces comportement en classe et en dehors de la classe</a:t>
            </a:r>
            <a:endParaRPr lang="fr-FR" dirty="0"/>
          </a:p>
          <a:p>
            <a:pPr marL="0" indent="0">
              <a:buNone/>
            </a:pPr>
            <a:endParaRPr lang="fr-FR" dirty="0">
              <a:solidFill>
                <a:srgbClr val="AEAB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6"/>
          <p:cNvSpPr txBox="1"/>
          <p:nvPr/>
        </p:nvSpPr>
        <p:spPr>
          <a:xfrm>
            <a:off x="694395" y="190902"/>
            <a:ext cx="1105564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Voici une situation en classe. Que remarquez-vous ? Ce comportement est-il approprié ? Pourquoi ? Que faudrait-il améliorer ou changer ?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8" name="Google Shape;258;p6"/>
          <p:cNvSpPr txBox="1"/>
          <p:nvPr/>
        </p:nvSpPr>
        <p:spPr>
          <a:xfrm>
            <a:off x="961477" y="707261"/>
            <a:ext cx="8224720" cy="3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Demander à 3 élèves au hasard en justifiant leurs réponses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7"/>
          <p:cNvSpPr txBox="1"/>
          <p:nvPr/>
        </p:nvSpPr>
        <p:spPr>
          <a:xfrm>
            <a:off x="3261360" y="5660223"/>
            <a:ext cx="71481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L'élève est focalisé sur des distractions et non sur la leçon.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64" name="Google Shape;264;p7" descr="Une image contenant clipart, dessin humoristique, illustration, Dessin animé&#10;&#10;Le contenu généré par l’IA peut être incorrect."/>
          <p:cNvPicPr preferRelativeResize="0"/>
          <p:nvPr/>
        </p:nvPicPr>
        <p:blipFill rotWithShape="1">
          <a:blip r:embed="rId3">
            <a:alphaModFix/>
          </a:blip>
          <a:srcRect r="5934" b="24239"/>
          <a:stretch/>
        </p:blipFill>
        <p:spPr>
          <a:xfrm>
            <a:off x="7285326" y="2510204"/>
            <a:ext cx="620425" cy="499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5276" y="1451429"/>
            <a:ext cx="4773448" cy="3955143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7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1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C’est un mauvais comportement. L’élève n’est pas attentif.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8"/>
          <p:cNvSpPr txBox="1"/>
          <p:nvPr/>
        </p:nvSpPr>
        <p:spPr>
          <a:xfrm>
            <a:off x="782320" y="285599"/>
            <a:ext cx="7605325" cy="369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1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Voici le bon comportement: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72" name="Google Shape;272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81667" y="1508086"/>
            <a:ext cx="4864456" cy="403054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8"/>
          <p:cNvSpPr txBox="1"/>
          <p:nvPr/>
        </p:nvSpPr>
        <p:spPr>
          <a:xfrm>
            <a:off x="3246120" y="5751663"/>
            <a:ext cx="7605325" cy="615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L'élève doit s'efforcer de rester concentré sur les explications de l'enseignant au lieu de se laisser distraire.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Il fait un Rappel de définitions ou d’erreurs fréquentes </a:t>
            </a:r>
            <a:r>
              <a:rPr lang="fr-FR" dirty="0" err="1">
                <a:latin typeface="Calibri" panose="020F0502020204030204"/>
              </a:rPr>
              <a:t>etc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AD625C7-E554-0480-15BC-C5279DCD3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827" y="2354946"/>
            <a:ext cx="10005927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la  propriété sur la somme des mesures des angles interne d’un triangle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/>
              <p:nvPr/>
            </p:nvSpPr>
            <p:spPr>
              <a:xfrm>
                <a:off x="3899020" y="3211905"/>
                <a:ext cx="29070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𝒂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𝒃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𝒄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=…</m:t>
                      </m:r>
                    </m:oMath>
                  </m:oMathPara>
                </a14:m>
                <a:endParaRPr lang="fr-FR" sz="18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20" y="3211905"/>
                <a:ext cx="290702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63F2F4BD-DD8D-8F79-AEF8-CAE6D80B40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3882" y="2332037"/>
            <a:ext cx="2309060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14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la somme des mesures des angles internes d’un triangle est égale à 180°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69C822C-8EF0-DFCF-9141-87792B24AD4F}"/>
                  </a:ext>
                </a:extLst>
              </p:cNvPr>
              <p:cNvSpPr txBox="1"/>
              <p:nvPr/>
            </p:nvSpPr>
            <p:spPr>
              <a:xfrm>
                <a:off x="3899020" y="3211905"/>
                <a:ext cx="29070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𝒂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𝒃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𝒄</m:t>
                      </m:r>
                      <m:r>
                        <a:rPr lang="fr-FR" sz="1800" b="1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/>
                          <a:sym typeface="Calibri"/>
                        </a:rPr>
                        <m:t>=</m:t>
                      </m:r>
                    </m:oMath>
                  </m:oMathPara>
                </a14:m>
                <a:endParaRPr lang="fr-FR" sz="1800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69C822C-8EF0-DFCF-9141-87792B24AD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020" y="3211905"/>
                <a:ext cx="290702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46EFC292-54F6-93D1-AEBF-EB84B5FA8427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8284437-7104-FE4F-312C-860A978525CA}"/>
                  </a:ext>
                </a:extLst>
              </p:cNvPr>
              <p:cNvSpPr txBox="1"/>
              <p:nvPr/>
            </p:nvSpPr>
            <p:spPr>
              <a:xfrm>
                <a:off x="5780810" y="3181127"/>
                <a:ext cx="858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180°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8284437-7104-FE4F-312C-860A97852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0810" y="3181127"/>
                <a:ext cx="858982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 descr="Une image contenant triangle&#10;&#10;Le contenu généré par l’IA peut être incorrect.">
            <a:extLst>
              <a:ext uri="{FF2B5EF4-FFF2-40B4-BE49-F238E27FC236}">
                <a16:creationId xmlns:a16="http://schemas.microsoft.com/office/drawing/2014/main" id="{AD377F61-28AD-B225-C8AF-9357B35E12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3882" y="2332037"/>
            <a:ext cx="2309060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297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On va se rappeler certains angles.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B76D163-7266-0FF1-9ACA-A2BDD5821CEA}"/>
                  </a:ext>
                </a:extLst>
              </p:cNvPr>
              <p:cNvSpPr txBox="1"/>
              <p:nvPr/>
            </p:nvSpPr>
            <p:spPr>
              <a:xfrm>
                <a:off x="868219" y="3079606"/>
                <a:ext cx="704415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un angle ……….. du triangle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B76D163-7266-0FF1-9ACA-A2BDD5821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219" y="3079606"/>
                <a:ext cx="7044154" cy="830997"/>
              </a:xfrm>
              <a:prstGeom prst="rect">
                <a:avLst/>
              </a:prstGeom>
              <a:blipFill>
                <a:blip r:embed="rId3"/>
                <a:stretch>
                  <a:fillRect l="-173" t="-51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32862676-D7B5-04BE-B969-3B040F73E2FE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C4A4119D-45BB-6DB1-2EB0-9437EABDE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408" y="2151494"/>
            <a:ext cx="3289077" cy="166435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71DD90F-9A02-6D3B-1047-137E1B239A8D}"/>
              </a:ext>
            </a:extLst>
          </p:cNvPr>
          <p:cNvSpPr/>
          <p:nvPr/>
        </p:nvSpPr>
        <p:spPr>
          <a:xfrm>
            <a:off x="954497" y="2226017"/>
            <a:ext cx="4033140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Observez cette figure, puis complétez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un angle externe est formé par un côté et le prolongement d’un autre côté adjacent.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8929C40-128D-A761-4EDD-9D9C79178FC6}"/>
              </a:ext>
            </a:extLst>
          </p:cNvPr>
          <p:cNvSpPr txBox="1"/>
          <p:nvPr/>
        </p:nvSpPr>
        <p:spPr>
          <a:xfrm>
            <a:off x="4140310" y="2976218"/>
            <a:ext cx="1613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externe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432D56B-8585-4BD0-B0A8-7E533E6FC247}"/>
                  </a:ext>
                </a:extLst>
              </p:cNvPr>
              <p:cNvSpPr txBox="1"/>
              <p:nvPr/>
            </p:nvSpPr>
            <p:spPr>
              <a:xfrm>
                <a:off x="1992177" y="2969094"/>
                <a:ext cx="641965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est un angle                     du triangle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432D56B-8585-4BD0-B0A8-7E533E6FC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177" y="2969094"/>
                <a:ext cx="6419659" cy="830997"/>
              </a:xfrm>
              <a:prstGeom prst="rect">
                <a:avLst/>
              </a:prstGeom>
              <a:blipFill>
                <a:blip r:embed="rId3"/>
                <a:stretch>
                  <a:fillRect t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6030D4AE-0DB7-63F2-8046-A7BCBD324DF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F96E7CD1-99FE-386C-4C7B-5316C9E72E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408" y="2151494"/>
            <a:ext cx="3289077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Complétez pour trouver la somme 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𝒛</m:t>
                    </m:r>
                  </m:oMath>
                </a14:m>
                <a:r>
                  <a:rPr lang="fr-FR" dirty="0"/>
                  <a:t> des mesures des angles externes du triangle </a:t>
                </a:r>
                <a14:m>
                  <m:oMath xmlns:m="http://schemas.openxmlformats.org/officeDocument/2006/math">
                    <m:r>
                      <a:rPr lang="fr-F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𝑨𝑩𝑪</m:t>
                    </m:r>
                    <m:r>
                      <a:rPr lang="fr-FR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C69CFA97-95F8-D298-AAB0-A9889DC5461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2F4B5544-A0A4-B94B-C576-9C7339451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37" y="1321778"/>
            <a:ext cx="11396697" cy="442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utilise la somme des mesures des angles internes d’un triangle pour arriver au résultat final.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6989241D-0AF9-B509-9D66-A7C5E4951D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348" y="1217103"/>
            <a:ext cx="11396697" cy="442379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9CE0B011-684B-ED53-9952-0876F43E386C}"/>
              </a:ext>
            </a:extLst>
          </p:cNvPr>
          <p:cNvSpPr txBox="1"/>
          <p:nvPr/>
        </p:nvSpPr>
        <p:spPr>
          <a:xfrm>
            <a:off x="3801226" y="3115887"/>
            <a:ext cx="6045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8D1D55D-8D41-67A3-4F25-3C728D0171D5}"/>
              </a:ext>
            </a:extLst>
          </p:cNvPr>
          <p:cNvSpPr txBox="1"/>
          <p:nvPr/>
        </p:nvSpPr>
        <p:spPr>
          <a:xfrm>
            <a:off x="4514740" y="3631972"/>
            <a:ext cx="670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873E88F-29B5-6FF3-0197-6C885B362F66}"/>
              </a:ext>
            </a:extLst>
          </p:cNvPr>
          <p:cNvSpPr txBox="1"/>
          <p:nvPr/>
        </p:nvSpPr>
        <p:spPr>
          <a:xfrm>
            <a:off x="5425679" y="3628507"/>
            <a:ext cx="670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180°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A61A36-6768-87F3-BF02-5AD0BA47EDF4}"/>
              </a:ext>
            </a:extLst>
          </p:cNvPr>
          <p:cNvSpPr txBox="1"/>
          <p:nvPr/>
        </p:nvSpPr>
        <p:spPr>
          <a:xfrm>
            <a:off x="4002118" y="4116884"/>
            <a:ext cx="670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540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9840964-807C-36B9-5A57-0B518AD6471F}"/>
              </a:ext>
            </a:extLst>
          </p:cNvPr>
          <p:cNvSpPr txBox="1"/>
          <p:nvPr/>
        </p:nvSpPr>
        <p:spPr>
          <a:xfrm>
            <a:off x="3937935" y="4597417"/>
            <a:ext cx="670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2D0069-5886-55F6-F539-66C6193C2341}"/>
              </a:ext>
            </a:extLst>
          </p:cNvPr>
          <p:cNvSpPr txBox="1"/>
          <p:nvPr/>
        </p:nvSpPr>
        <p:spPr>
          <a:xfrm>
            <a:off x="3986425" y="5082329"/>
            <a:ext cx="670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540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C14E7D7-F5CE-2AAA-8CB6-FE9196F768EA}"/>
              </a:ext>
            </a:extLst>
          </p:cNvPr>
          <p:cNvSpPr txBox="1"/>
          <p:nvPr/>
        </p:nvSpPr>
        <p:spPr>
          <a:xfrm>
            <a:off x="5697469" y="5068473"/>
            <a:ext cx="670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CE45A8B-EBA5-74E4-9319-CFAE452E59E7}"/>
                  </a:ext>
                </a:extLst>
              </p:cNvPr>
              <p:cNvSpPr txBox="1"/>
              <p:nvPr/>
            </p:nvSpPr>
            <p:spPr>
              <a:xfrm>
                <a:off x="3476105" y="5925636"/>
                <a:ext cx="3417917" cy="400110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Conclusion: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𝒙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𝒚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𝒛</m:t>
                    </m:r>
                    <m:r>
                      <a:rPr lang="fr-F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360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°</m:t>
                    </m:r>
                  </m:oMath>
                </a14:m>
                <a:endPara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ECE45A8B-EBA5-74E4-9319-CFAE452E59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105" y="5925636"/>
                <a:ext cx="3417917" cy="400110"/>
              </a:xfrm>
              <a:prstGeom prst="rect">
                <a:avLst/>
              </a:prstGeom>
              <a:blipFill>
                <a:blip r:embed="rId4"/>
                <a:stretch>
                  <a:fillRect l="-1596" t="-5797" b="-217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8" grpId="0"/>
      <p:bldP spid="19" grpId="0"/>
      <p:bldP spid="20" grpId="0"/>
      <p:bldP spid="21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Rappelons la définition d’un angle externe d’un triangle: Il est formé par un côté du triangle et le prolongement d’un autre côté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synthèse des prérequis</a:t>
            </a:r>
          </a:p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9D6F063-B904-4BD4-4CF7-80642F029D27}"/>
                  </a:ext>
                </a:extLst>
              </p:cNvPr>
              <p:cNvSpPr txBox="1"/>
              <p:nvPr/>
            </p:nvSpPr>
            <p:spPr>
              <a:xfrm>
                <a:off x="642026" y="2928581"/>
                <a:ext cx="76499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 sont des </a:t>
                </a:r>
                <a:r>
                  <a:rPr lang="fr-FR" sz="2400" dirty="0">
                    <a:solidFill>
                      <a:srgbClr val="FF0000"/>
                    </a:solidFill>
                  </a:rPr>
                  <a:t>angles  externes </a:t>
                </a:r>
                <a:r>
                  <a:rPr lang="fr-FR" sz="2400" dirty="0">
                    <a:solidFill>
                      <a:prstClr val="black"/>
                    </a:solidFill>
                  </a:rPr>
                  <a:t>du triangle </a:t>
                </a:r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9D6F063-B904-4BD4-4CF7-80642F029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26" y="2928581"/>
                <a:ext cx="7649919" cy="461665"/>
              </a:xfrm>
              <a:prstGeom prst="rect">
                <a:avLst/>
              </a:prstGeom>
              <a:blipFill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4BAA1DF8-9561-4D35-B5C4-158F05D9FF38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37A84C13-8796-7FDC-202A-D932979BF1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4828" y="2160030"/>
            <a:ext cx="3037609" cy="153710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8851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Observez la figure ci-dessous, puis exprimez vos avis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 descr="Une image contenant lign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825C917-D762-F942-886D-76EA3D152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189" y="1363420"/>
            <a:ext cx="3467400" cy="413116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E4BA0F0-790C-C117-F3E5-40D2B07A1DC4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Comment peut-on calculer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les valeurs de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2E4BA0F0-790C-C117-F3E5-40D2B07A1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4"/>
                <a:stretch>
                  <a:fillRect l="-98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lign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79D4E51E-0F98-5A1A-6F33-A43A1A5C8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189" y="1363420"/>
            <a:ext cx="3467400" cy="41311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901405-ED9D-97C2-D122-3856CA4AD926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08579B2-2403-2205-8F10-A9627FAE2671}"/>
                  </a:ext>
                </a:extLst>
              </p:cNvPr>
              <p:cNvSpPr txBox="1"/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calculer </a:t>
                </a:r>
                <a:r>
                  <a:rPr lang="fr-FR" b="1" dirty="0">
                    <a:solidFill>
                      <a:prstClr val="black"/>
                    </a:solidFill>
                    <a:latin typeface="Calibri" panose="020F0502020204030204"/>
                  </a:rPr>
                  <a:t>les valeurs de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 </a:t>
                </a: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108579B2-2403-2205-8F10-A9627FAE26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5118" y="2402818"/>
                <a:ext cx="4939393" cy="369332"/>
              </a:xfrm>
              <a:prstGeom prst="rect">
                <a:avLst/>
              </a:prstGeom>
              <a:blipFill>
                <a:blip r:embed="rId4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Arc 8">
            <a:extLst>
              <a:ext uri="{FF2B5EF4-FFF2-40B4-BE49-F238E27FC236}">
                <a16:creationId xmlns:a16="http://schemas.microsoft.com/office/drawing/2014/main" id="{BD9058D7-1A5D-2E4C-1B21-85F3CA13A9AA}"/>
              </a:ext>
            </a:extLst>
          </p:cNvPr>
          <p:cNvSpPr/>
          <p:nvPr/>
        </p:nvSpPr>
        <p:spPr>
          <a:xfrm rot="12613737">
            <a:off x="8502071" y="1531431"/>
            <a:ext cx="914400" cy="914400"/>
          </a:xfrm>
          <a:prstGeom prst="arc">
            <a:avLst>
              <a:gd name="adj1" fmla="val 14643681"/>
              <a:gd name="adj2" fmla="val 89398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7CDABD20-994B-86A0-BD0A-E25ECCD8F143}"/>
              </a:ext>
            </a:extLst>
          </p:cNvPr>
          <p:cNvSpPr/>
          <p:nvPr/>
        </p:nvSpPr>
        <p:spPr>
          <a:xfrm rot="4534017">
            <a:off x="8361807" y="4210019"/>
            <a:ext cx="890759" cy="914400"/>
          </a:xfrm>
          <a:prstGeom prst="arc">
            <a:avLst>
              <a:gd name="adj1" fmla="val 15499729"/>
              <a:gd name="adj2" fmla="val 128696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47238047-F7B4-310F-1542-0130733F5E27}"/>
              </a:ext>
            </a:extLst>
          </p:cNvPr>
          <p:cNvSpPr/>
          <p:nvPr/>
        </p:nvSpPr>
        <p:spPr>
          <a:xfrm rot="19784381">
            <a:off x="10272420" y="3299226"/>
            <a:ext cx="890759" cy="860270"/>
          </a:xfrm>
          <a:prstGeom prst="arc">
            <a:avLst>
              <a:gd name="adj1" fmla="val 15549130"/>
              <a:gd name="adj2" fmla="val 345378"/>
            </a:avLst>
          </a:prstGeom>
          <a:solidFill>
            <a:srgbClr val="CC9900"/>
          </a:solidFill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6733971A-E045-F337-9BAD-32ED53B497BE}"/>
              </a:ext>
            </a:extLst>
          </p:cNvPr>
          <p:cNvSpPr/>
          <p:nvPr/>
        </p:nvSpPr>
        <p:spPr>
          <a:xfrm rot="20989936">
            <a:off x="8340494" y="4195271"/>
            <a:ext cx="910057" cy="890758"/>
          </a:xfrm>
          <a:prstGeom prst="arc">
            <a:avLst>
              <a:gd name="adj1" fmla="val 16946317"/>
              <a:gd name="adj2" fmla="val 20670522"/>
            </a:avLst>
          </a:prstGeom>
          <a:solidFill>
            <a:srgbClr val="CC0000"/>
          </a:solidFill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2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84AA1DB-B099-DD36-86F5-121235085B1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Dans la partie je me prépare nous avons vu que la somme des mesures des angles externes d’un triangle est égale à 36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84AA1DB-B099-DD36-86F5-121235085B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63636" b="-79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qu’en rassemblant les trois angles, on obtient un tour complet, soit 360°.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 descr="Une image contenant ligne, diagramme, triangle&#10;&#10;Le contenu généré par l’IA peut être incorrect.">
            <a:extLst>
              <a:ext uri="{FF2B5EF4-FFF2-40B4-BE49-F238E27FC236}">
                <a16:creationId xmlns:a16="http://schemas.microsoft.com/office/drawing/2014/main" id="{1BA34CE8-23C1-F23C-9E3A-34BE1B1758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3764" y="1681028"/>
            <a:ext cx="3383573" cy="268628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B7679C8-D25C-EB4E-4A87-E56B4E526427}"/>
              </a:ext>
            </a:extLst>
          </p:cNvPr>
          <p:cNvSpPr/>
          <p:nvPr/>
        </p:nvSpPr>
        <p:spPr>
          <a:xfrm>
            <a:off x="872748" y="2214125"/>
            <a:ext cx="553606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78BB78C-4EB1-244B-85E2-0F637FAFA41D}"/>
                  </a:ext>
                </a:extLst>
              </p:cNvPr>
              <p:cNvSpPr txBox="1"/>
              <p:nvPr/>
            </p:nvSpPr>
            <p:spPr>
              <a:xfrm>
                <a:off x="1366982" y="2564908"/>
                <a:ext cx="6384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𝒙</m:t>
                      </m:r>
                      <m:r>
                        <a:rPr lang="fr-FR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78BB78C-4EB1-244B-85E2-0F637FAFA4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982" y="2564908"/>
                <a:ext cx="63846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1982081-B89E-DE84-CF18-961B34F631B1}"/>
                  </a:ext>
                </a:extLst>
              </p:cNvPr>
              <p:cNvSpPr txBox="1"/>
              <p:nvPr/>
            </p:nvSpPr>
            <p:spPr>
              <a:xfrm>
                <a:off x="1855352" y="2564908"/>
                <a:ext cx="6384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𝒚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1982081-B89E-DE84-CF18-961B34F63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5352" y="2564908"/>
                <a:ext cx="638463" cy="400110"/>
              </a:xfrm>
              <a:prstGeom prst="rect">
                <a:avLst/>
              </a:prstGeom>
              <a:blipFill>
                <a:blip r:embed="rId6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DCC4ADD-3A83-F2DF-1CFF-5A9774B9E8D5}"/>
                  </a:ext>
                </a:extLst>
              </p:cNvPr>
              <p:cNvSpPr txBox="1"/>
              <p:nvPr/>
            </p:nvSpPr>
            <p:spPr>
              <a:xfrm>
                <a:off x="2329924" y="2564908"/>
                <a:ext cx="5033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𝒛</m:t>
                      </m:r>
                    </m:oMath>
                  </m:oMathPara>
                </a14:m>
                <a:endParaRPr lang="fr-FR" sz="2000" b="1" dirty="0">
                  <a:solidFill>
                    <a:schemeClr val="accent6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DCC4ADD-3A83-F2DF-1CFF-5A9774B9E8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9924" y="2564908"/>
                <a:ext cx="503382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16E0372-3D59-A5CE-56AF-55B2DFA39E33}"/>
                  </a:ext>
                </a:extLst>
              </p:cNvPr>
              <p:cNvSpPr txBox="1"/>
              <p:nvPr/>
            </p:nvSpPr>
            <p:spPr>
              <a:xfrm>
                <a:off x="2701556" y="2564908"/>
                <a:ext cx="10160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𝟑𝟔𝟎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916E0372-3D59-A5CE-56AF-55B2DFA39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1556" y="2564908"/>
                <a:ext cx="1016001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Image 29">
            <a:extLst>
              <a:ext uri="{FF2B5EF4-FFF2-40B4-BE49-F238E27FC236}">
                <a16:creationId xmlns:a16="http://schemas.microsoft.com/office/drawing/2014/main" id="{9E81B07B-8BB3-C3D8-9DF8-43941E356F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5446134">
            <a:off x="7029049" y="1545476"/>
            <a:ext cx="312447" cy="48010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C98ECBD8-440C-85A7-C613-825A63D2EA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5528857">
            <a:off x="7044867" y="1200857"/>
            <a:ext cx="502964" cy="32006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B40AC7A-2474-CC84-FC9D-DC703B158A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5520820">
            <a:off x="6594073" y="1352051"/>
            <a:ext cx="548688" cy="36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De manière générale, la somme des mesures des angles externes d’un polygone est égale à 36𝟎°.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qu’en rassemblant les cinq angles, on obtient un tour complet, soit 360°.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 descr="Une image contenant diagramme&#10;&#10;Le contenu généré par l’IA peut être incorrect.">
            <a:extLst>
              <a:ext uri="{FF2B5EF4-FFF2-40B4-BE49-F238E27FC236}">
                <a16:creationId xmlns:a16="http://schemas.microsoft.com/office/drawing/2014/main" id="{6A779AA3-61DC-5236-10A6-DF368351B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5971" y="1283649"/>
            <a:ext cx="2496528" cy="2892803"/>
          </a:xfrm>
          <a:prstGeom prst="rect">
            <a:avLst/>
          </a:prstGeom>
        </p:spPr>
      </p:pic>
      <p:pic>
        <p:nvPicPr>
          <p:cNvPr id="10" name="Image 9" descr="Une image contenant text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CD95398-9CCB-FAB8-C84E-A8AD37FBA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500" y="2806437"/>
            <a:ext cx="6824301" cy="1223117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932D5C6-6A68-9EF7-AD9A-4123AA910A70}"/>
              </a:ext>
            </a:extLst>
          </p:cNvPr>
          <p:cNvCxnSpPr>
            <a:cxnSpLocks/>
          </p:cNvCxnSpPr>
          <p:nvPr/>
        </p:nvCxnSpPr>
        <p:spPr>
          <a:xfrm flipH="1" flipV="1">
            <a:off x="8865589" y="2111813"/>
            <a:ext cx="540000" cy="73987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3338A09-E72D-873A-AD71-39E7FB12302C}"/>
              </a:ext>
            </a:extLst>
          </p:cNvPr>
          <p:cNvCxnSpPr>
            <a:cxnSpLocks/>
          </p:cNvCxnSpPr>
          <p:nvPr/>
        </p:nvCxnSpPr>
        <p:spPr>
          <a:xfrm flipV="1">
            <a:off x="9402182" y="1129553"/>
            <a:ext cx="540000" cy="167688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7D6B43C5-B87C-FA12-4269-340EDC8D6EC0}"/>
              </a:ext>
            </a:extLst>
          </p:cNvPr>
          <p:cNvCxnSpPr>
            <a:cxnSpLocks/>
          </p:cNvCxnSpPr>
          <p:nvPr/>
        </p:nvCxnSpPr>
        <p:spPr>
          <a:xfrm rot="60000" flipV="1">
            <a:off x="9602181" y="1667435"/>
            <a:ext cx="1476000" cy="5163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385B1C8-B4F0-A881-B198-D70D7A84D7B9}"/>
              </a:ext>
            </a:extLst>
          </p:cNvPr>
          <p:cNvCxnSpPr>
            <a:cxnSpLocks/>
          </p:cNvCxnSpPr>
          <p:nvPr/>
        </p:nvCxnSpPr>
        <p:spPr>
          <a:xfrm rot="60000" flipH="1">
            <a:off x="10193847" y="1925932"/>
            <a:ext cx="216000" cy="23760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411931E7-4B38-A3B3-40D6-8672380EDDEF}"/>
              </a:ext>
            </a:extLst>
          </p:cNvPr>
          <p:cNvCxnSpPr>
            <a:cxnSpLocks/>
          </p:cNvCxnSpPr>
          <p:nvPr/>
        </p:nvCxnSpPr>
        <p:spPr>
          <a:xfrm rot="120000" flipH="1">
            <a:off x="9309140" y="3064620"/>
            <a:ext cx="945480" cy="1609579"/>
          </a:xfrm>
          <a:prstGeom prst="straightConnector1">
            <a:avLst/>
          </a:prstGeom>
          <a:ln>
            <a:headEnd w="lg" len="lg"/>
            <a:tailEnd type="triangle" w="lg" len="lg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5" name="Connecteur droit avec flèche 34">
            <a:extLst>
              <a:ext uri="{FF2B5EF4-FFF2-40B4-BE49-F238E27FC236}">
                <a16:creationId xmlns:a16="http://schemas.microsoft.com/office/drawing/2014/main" id="{85BF3CC8-7DA0-A6D4-9D4C-28A488B046EF}"/>
              </a:ext>
            </a:extLst>
          </p:cNvPr>
          <p:cNvCxnSpPr>
            <a:cxnSpLocks/>
          </p:cNvCxnSpPr>
          <p:nvPr/>
        </p:nvCxnSpPr>
        <p:spPr>
          <a:xfrm flipH="1" flipV="1">
            <a:off x="8362463" y="1437810"/>
            <a:ext cx="1584000" cy="217070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7D974DD3-9456-982D-5862-0BE402A5C521}"/>
                  </a:ext>
                </a:extLst>
              </p:cNvPr>
              <p:cNvSpPr txBox="1"/>
              <p:nvPr/>
            </p:nvSpPr>
            <p:spPr>
              <a:xfrm>
                <a:off x="2000921" y="1366221"/>
                <a:ext cx="6669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𝒂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7D974DD3-9456-982D-5862-0BE402A5C5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921" y="1366221"/>
                <a:ext cx="666975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07973C21-A0B2-BD38-8A63-637195632219}"/>
                  </a:ext>
                </a:extLst>
              </p:cNvPr>
              <p:cNvSpPr txBox="1"/>
              <p:nvPr/>
            </p:nvSpPr>
            <p:spPr>
              <a:xfrm>
                <a:off x="2624866" y="1366221"/>
                <a:ext cx="6669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𝒃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07973C21-A0B2-BD38-8A63-637195632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866" y="1366221"/>
                <a:ext cx="66697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6DF45F6A-ACAD-E934-7828-C908AD89D65D}"/>
                  </a:ext>
                </a:extLst>
              </p:cNvPr>
              <p:cNvSpPr txBox="1"/>
              <p:nvPr/>
            </p:nvSpPr>
            <p:spPr>
              <a:xfrm>
                <a:off x="3098204" y="1366221"/>
                <a:ext cx="6669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𝒄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6DF45F6A-ACAD-E934-7828-C908AD89D6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8204" y="1366221"/>
                <a:ext cx="666975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C3B61E2C-C831-0F2B-80C3-390D427A7044}"/>
                  </a:ext>
                </a:extLst>
              </p:cNvPr>
              <p:cNvSpPr txBox="1"/>
              <p:nvPr/>
            </p:nvSpPr>
            <p:spPr>
              <a:xfrm>
                <a:off x="3515204" y="1366221"/>
                <a:ext cx="6669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𝒅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C3B61E2C-C831-0F2B-80C3-390D427A70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204" y="1366221"/>
                <a:ext cx="666975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D284FB87-053F-4685-95EC-701951AC6ECD}"/>
                  </a:ext>
                </a:extLst>
              </p:cNvPr>
              <p:cNvSpPr txBox="1"/>
              <p:nvPr/>
            </p:nvSpPr>
            <p:spPr>
              <a:xfrm>
                <a:off x="3969579" y="1366221"/>
                <a:ext cx="6669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𝒆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D284FB87-053F-4685-95EC-701951AC6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579" y="1366221"/>
                <a:ext cx="666975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9E5CDE3D-8DCB-82BA-4819-38A62267E71F}"/>
                  </a:ext>
                </a:extLst>
              </p:cNvPr>
              <p:cNvSpPr txBox="1"/>
              <p:nvPr/>
            </p:nvSpPr>
            <p:spPr>
              <a:xfrm>
                <a:off x="4585729" y="1366221"/>
                <a:ext cx="66697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𝟑𝟔𝟎</m:t>
                      </m:r>
                      <m:r>
                        <a:rPr lang="fr-FR" sz="2000" b="1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°</m:t>
                      </m:r>
                    </m:oMath>
                  </m:oMathPara>
                </a14:m>
                <a:endParaRPr lang="fr-FR" sz="20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2" name="ZoneTexte 41">
                <a:extLst>
                  <a:ext uri="{FF2B5EF4-FFF2-40B4-BE49-F238E27FC236}">
                    <a16:creationId xmlns:a16="http://schemas.microsoft.com/office/drawing/2014/main" id="{9E5CDE3D-8DCB-82BA-4819-38A62267E7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5729" y="1366221"/>
                <a:ext cx="666975" cy="400110"/>
              </a:xfrm>
              <a:prstGeom prst="rect">
                <a:avLst/>
              </a:prstGeom>
              <a:blipFill>
                <a:blip r:embed="rId10"/>
                <a:stretch>
                  <a:fillRect r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9ABC5-E628-1316-052F-530563CF6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187A81-6B70-1F0A-915A-F38D8ED929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29288646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9B9BE-4DB9-7155-D6EA-0CAF0B5B6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5536BC-4786-8A0A-6147-69E15F72C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Observez la figure ci-dessous, puis complétez la propriété: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C739F4F-5560-8EF1-C16A-821AF8A3CD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5A26690-A49C-08A9-616E-99B6313289BB}"/>
                  </a:ext>
                </a:extLst>
              </p:cNvPr>
              <p:cNvSpPr txBox="1"/>
              <p:nvPr/>
            </p:nvSpPr>
            <p:spPr>
              <a:xfrm>
                <a:off x="816288" y="3039301"/>
                <a:ext cx="730247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sont </a:t>
                </a:r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les mesures des 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angles externes du triangle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∆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mbria Math" panose="02040503050406030204" pitchFamily="18" charset="0"/>
                    <a:cs typeface="+mn-cs"/>
                  </a:rPr>
                  <a:t>ABC, </a:t>
                </a:r>
              </a:p>
              <a:p>
                <a:pPr lvl="0"/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        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mbria Math" panose="02040503050406030204" pitchFamily="18" charset="0"/>
                    <a:cs typeface="+mn-cs"/>
                  </a:rPr>
                  <a:t>donc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……. </a:t>
                </a:r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55A26690-A49C-08A9-616E-99B631328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88" y="3039301"/>
                <a:ext cx="7302475" cy="1200329"/>
              </a:xfrm>
              <a:prstGeom prst="rect">
                <a:avLst/>
              </a:prstGeom>
              <a:blipFill>
                <a:blip r:embed="rId2"/>
                <a:stretch>
                  <a:fillRect t="-3571" r="-835" b="-117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904CE023-16AA-9079-1715-A9A5CC875165}"/>
              </a:ext>
            </a:extLst>
          </p:cNvPr>
          <p:cNvSpPr/>
          <p:nvPr/>
        </p:nvSpPr>
        <p:spPr>
          <a:xfrm>
            <a:off x="1992150" y="1985690"/>
            <a:ext cx="4950749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ABC est un triangle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C877CE-051A-B3C7-6666-D1B6A2B73EE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1C350EB-91EA-83B6-6106-9B0F3B057BD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7B29D314-8105-D21E-8FB6-C9A5AF1C483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EFE2F56-41B3-F030-F1D2-79FE56A7D80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3" name="Image 2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A5E187D3-BBFC-566A-7C67-C76D8E2A5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1972" y="2207125"/>
            <a:ext cx="3289077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05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6252D-75C1-FC9C-191C-705FB4120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73B3E5-96E8-2FB8-5D33-3CEE87302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somme des mesures des angles externes d’un polygone est égale à 360°. Un triangle est un polygone qui possède trois côté.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5E5C768-96F1-4C8D-E765-61D62D67BED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EFBADBDA-EAD8-C8BE-9E6D-1C0E2B59A01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5F9C8A1-4D2D-3363-0726-BE3B458196D3}"/>
                  </a:ext>
                </a:extLst>
              </p:cNvPr>
              <p:cNvSpPr txBox="1"/>
              <p:nvPr/>
            </p:nvSpPr>
            <p:spPr>
              <a:xfrm>
                <a:off x="935304" y="2983670"/>
                <a:ext cx="65858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fr-FR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sont les mesures des angles externes du triangle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Aptos Display" panose="02110004020202020204"/>
                    <a:ea typeface="Cambria Math" panose="02040503050406030204" pitchFamily="18" charset="0"/>
                  </a:rPr>
                  <a:t>ABC, donc </a:t>
                </a:r>
                <a14:m>
                  <m:oMath xmlns:m="http://schemas.openxmlformats.org/officeDocument/2006/math"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fr-FR" sz="24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fr-FR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=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5F9C8A1-4D2D-3363-0726-BE3B45819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2983670"/>
                <a:ext cx="6585857" cy="830997"/>
              </a:xfrm>
              <a:prstGeom prst="rect">
                <a:avLst/>
              </a:prstGeom>
              <a:blipFill>
                <a:blip r:embed="rId3"/>
                <a:stretch>
                  <a:fillRect t="-5839" r="-2220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37E33E26-853D-895F-2457-0922514AC842}"/>
              </a:ext>
            </a:extLst>
          </p:cNvPr>
          <p:cNvSpPr/>
          <p:nvPr/>
        </p:nvSpPr>
        <p:spPr>
          <a:xfrm>
            <a:off x="1948814" y="2176601"/>
            <a:ext cx="4747549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∆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ABC est un triangle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57534E-4E7A-340C-529A-85728C0EE74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Image 10" descr="Une image contenant ligne, diagramme, Tracé, pente&#10;&#10;Le contenu généré par l’IA peut être incorrect.">
            <a:extLst>
              <a:ext uri="{FF2B5EF4-FFF2-40B4-BE49-F238E27FC236}">
                <a16:creationId xmlns:a16="http://schemas.microsoft.com/office/drawing/2014/main" id="{E08393A1-CA0D-E17C-980C-CA233B1243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6408" y="2151494"/>
            <a:ext cx="3289077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6373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C86E6-2284-BA9D-611F-56B5E657F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577900-2B71-FFA9-9E3B-A95491814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Observez la figure ci-dessous, puis complétez la propriété: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62D31D-993B-42C1-C8CF-B4D907363F5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CA7886-71DB-399F-205F-E49AB3BE4CBA}"/>
              </a:ext>
            </a:extLst>
          </p:cNvPr>
          <p:cNvSpPr/>
          <p:nvPr/>
        </p:nvSpPr>
        <p:spPr>
          <a:xfrm>
            <a:off x="1440814" y="2045160"/>
            <a:ext cx="5172421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DEFG 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est un quadrilatère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C00B8D-05DA-8C49-9DDE-2FD41C9A869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991C2EF0-3AB6-E5B8-A0DC-CBA883E53EC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09B2C36-CF05-7A92-264A-A6F26F8F72B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22ED7A-1C68-5F41-D714-0DCBCC04667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pic>
        <p:nvPicPr>
          <p:cNvPr id="6" name="Image 5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96D648FD-F279-7715-3854-D9AC7F81E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193" y="2234412"/>
            <a:ext cx="1988992" cy="19813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F5BC7D5-18BE-1132-7606-D51EB50F9503}"/>
                  </a:ext>
                </a:extLst>
              </p:cNvPr>
              <p:cNvSpPr txBox="1"/>
              <p:nvPr/>
            </p:nvSpPr>
            <p:spPr>
              <a:xfrm>
                <a:off x="920215" y="3039301"/>
                <a:ext cx="739251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𝑝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𝑞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sont </a:t>
                </a:r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les mesures des 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angles externes du quadrilatère DEFG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mbria Math" panose="02040503050406030204" pitchFamily="18" charset="0"/>
                    <a:cs typeface="+mn-cs"/>
                  </a:rPr>
                  <a:t>, donc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……. </a:t>
                </a:r>
                <a:endPara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F5BC7D5-18BE-1132-7606-D51EB50F9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215" y="3039301"/>
                <a:ext cx="7392512" cy="1200329"/>
              </a:xfrm>
              <a:prstGeom prst="rect">
                <a:avLst/>
              </a:prstGeom>
              <a:blipFill>
                <a:blip r:embed="rId4"/>
                <a:stretch>
                  <a:fillRect t="-3571" r="-660" b="-117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00126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E8A86D-5825-3146-9EA0-068CE5259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3DCAA8-7169-5B9D-C1A0-4CB432209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somme des mesures des angles externes d’un polygone est égale à 360°. Un quadrilatère est un polygone qui possède quatre côtés.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27464B5-1897-20EB-66BF-52D33E7A888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6E482B76-615B-1AFB-B6E6-9E1209D3D8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AE6F17C-67B0-8495-B965-084C0BC8C9CC}"/>
              </a:ext>
            </a:extLst>
          </p:cNvPr>
          <p:cNvSpPr/>
          <p:nvPr/>
        </p:nvSpPr>
        <p:spPr>
          <a:xfrm>
            <a:off x="1440814" y="2234412"/>
            <a:ext cx="5172421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DEFG 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Calibri" panose="020F0502020204030204" pitchFamily="34" charset="0"/>
                <a:cs typeface="Arial" panose="020B0604020202020204" pitchFamily="34" charset="0"/>
              </a:rPr>
              <a:t>est un quadrilatère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EBBC6F-6299-6723-EF98-8A164A3D3B63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8" name="Image 7" descr="Une image contenant ligne, diagramme, Tracé&#10;&#10;Le contenu généré par l’IA peut être incorrect.">
            <a:extLst>
              <a:ext uri="{FF2B5EF4-FFF2-40B4-BE49-F238E27FC236}">
                <a16:creationId xmlns:a16="http://schemas.microsoft.com/office/drawing/2014/main" id="{3F6D09AD-C6C0-44B8-EEF8-8DC1968DB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2193" y="2234412"/>
            <a:ext cx="1988992" cy="19813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9A360CB-AE93-6C92-58E3-6754CA479644}"/>
                  </a:ext>
                </a:extLst>
              </p:cNvPr>
              <p:cNvSpPr txBox="1"/>
              <p:nvPr/>
            </p:nvSpPr>
            <p:spPr>
              <a:xfrm>
                <a:off x="935304" y="3015455"/>
                <a:ext cx="676012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𝑚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𝑝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et </a:t>
                </a:r>
                <a14:m>
                  <m:oMath xmlns:m="http://schemas.openxmlformats.org/officeDocument/2006/math">
                    <m:r>
                      <a:rPr kumimoji="0" lang="fr-FR" sz="2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𝑞</m:t>
                    </m:r>
                  </m:oMath>
                </a14:m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 sont </a:t>
                </a:r>
                <a:r>
                  <a:rPr lang="fr-FR" sz="2400" dirty="0">
                    <a:solidFill>
                      <a:prstClr val="black"/>
                    </a:solidFill>
                    <a:latin typeface="Aptos" panose="02110004020202020204"/>
                  </a:rPr>
                  <a:t>les mesures des 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angles externes du quadrilatère DEFG</a:t>
                </a:r>
                <a:r>
                  <a:rPr kumimoji="0" lang="fr-FR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 Display" panose="02110004020202020204"/>
                    <a:ea typeface="Cambria Math" panose="02040503050406030204" pitchFamily="18" charset="0"/>
                    <a:cs typeface="+mn-cs"/>
                  </a:rPr>
                  <a:t>, donc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fr-FR" sz="2400" b="0" i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𝟑𝟔𝟎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endParaRPr kumimoji="0" lang="fr-FR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ptos" panose="02110004020202020204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9A360CB-AE93-6C92-58E3-6754CA479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015455"/>
                <a:ext cx="6760120" cy="830997"/>
              </a:xfrm>
              <a:prstGeom prst="rect">
                <a:avLst/>
              </a:prstGeom>
              <a:blipFill>
                <a:blip r:embed="rId4"/>
                <a:stretch>
                  <a:fillRect l="-1262" t="-5882" r="-126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27404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AE26B48-DD49-8FA5-73A7-1D7C654F7F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Maintenant, je vous montre comment utiliser la propriété précédente pour calculer les valeurs de 𝒙 et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dirty="0"/>
                  <a:t>: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AE26B48-DD49-8FA5-73A7-1D7C654F7F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7273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CD2DE6D-ECBF-D8D8-C993-4DE93740D27A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L’enseignant se pose la question: « comment déterminer 𝑥 et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dirty="0"/>
                  <a:t>? »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0CD2DE6D-ECBF-D8D8-C993-4DE93740D2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6818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 descr="Une image contenant lign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C393476-297E-A30A-0F76-D33A9C798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9189" y="1363420"/>
            <a:ext cx="3467400" cy="4131160"/>
          </a:xfrm>
          <a:prstGeom prst="rect">
            <a:avLst/>
          </a:prstGeom>
        </p:spPr>
      </p:pic>
      <p:pic>
        <p:nvPicPr>
          <p:cNvPr id="6" name="Image 5" descr="Une image contenant texte, Police, logo, conception&#10;&#10;Le contenu généré par l’IA peut être incorrect.">
            <a:extLst>
              <a:ext uri="{FF2B5EF4-FFF2-40B4-BE49-F238E27FC236}">
                <a16:creationId xmlns:a16="http://schemas.microsoft.com/office/drawing/2014/main" id="{5009C980-0BF8-B680-314F-FC534F0C6F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9660" y="1363419"/>
            <a:ext cx="2922524" cy="723200"/>
          </a:xfrm>
          <a:prstGeom prst="rect">
            <a:avLst/>
          </a:prstGeom>
        </p:spPr>
      </p:pic>
      <p:pic>
        <p:nvPicPr>
          <p:cNvPr id="8" name="Image 7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DFDA7565-1EAB-8DB1-2121-9AC1EA4229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9660" y="2309423"/>
            <a:ext cx="3784420" cy="762828"/>
          </a:xfrm>
          <a:prstGeom prst="rect">
            <a:avLst/>
          </a:prstGeom>
        </p:spPr>
      </p:pic>
      <p:pic>
        <p:nvPicPr>
          <p:cNvPr id="11" name="Image 10" descr="Une image contenant texte, Police, écriture manuscrite, blanc&#10;&#10;Le contenu généré par l’IA peut être incorrect.">
            <a:extLst>
              <a:ext uri="{FF2B5EF4-FFF2-40B4-BE49-F238E27FC236}">
                <a16:creationId xmlns:a16="http://schemas.microsoft.com/office/drawing/2014/main" id="{27AC5904-B400-74E6-060A-D378803605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69507" y="3295055"/>
            <a:ext cx="3269263" cy="653853"/>
          </a:xfrm>
          <a:prstGeom prst="rect">
            <a:avLst/>
          </a:prstGeom>
        </p:spPr>
      </p:pic>
      <p:pic>
        <p:nvPicPr>
          <p:cNvPr id="13" name="Image 12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14AA4ED3-B522-41F3-AB92-C4A49E5C3BB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89660" y="3845189"/>
            <a:ext cx="2735795" cy="802455"/>
          </a:xfrm>
          <a:prstGeom prst="rect">
            <a:avLst/>
          </a:prstGeom>
        </p:spPr>
      </p:pic>
      <p:pic>
        <p:nvPicPr>
          <p:cNvPr id="15" name="Image 14" descr="Une image contenant texte, Police, écriture manuscrite, ligne&#10;&#10;Le contenu généré par l’IA peut être incorrect.">
            <a:extLst>
              <a:ext uri="{FF2B5EF4-FFF2-40B4-BE49-F238E27FC236}">
                <a16:creationId xmlns:a16="http://schemas.microsoft.com/office/drawing/2014/main" id="{61392EFC-43C2-D85F-3642-8213D599C7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16203" y="4806259"/>
            <a:ext cx="3348518" cy="78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11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E9258-661D-6041-E2A2-7BC4C9B28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ED4288-349D-FEC2-A062-285393851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Observez la figure ci-dessous, puis complétez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2792AC-5140-532B-17C5-CD2270DAA10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407D34A-4CCF-6D90-BE4E-97FA60F6E358}"/>
                  </a:ext>
                </a:extLst>
              </p:cNvPr>
              <p:cNvSpPr txBox="1"/>
              <p:nvPr/>
            </p:nvSpPr>
            <p:spPr>
              <a:xfrm>
                <a:off x="1400299" y="2745385"/>
                <a:ext cx="46957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+103°+120°+40°=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…..</a:t>
                </a: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407D34A-4CCF-6D90-BE4E-97FA60F6E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99" y="2745385"/>
                <a:ext cx="4695701" cy="461665"/>
              </a:xfrm>
              <a:prstGeom prst="rect">
                <a:avLst/>
              </a:prstGeom>
              <a:blipFill>
                <a:blip r:embed="rId2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3136901F-E11E-D365-70C4-982B778F04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D75325B-F812-4E8E-35D8-D5E8DB68F23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766030F-8DDB-2574-B0FE-759AC2CA471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676B0C9-80AA-2D37-2E23-24CE4402939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Police, Tracé&#10;&#10;Le contenu généré par l’IA peut être incorrect.">
            <a:extLst>
              <a:ext uri="{FF2B5EF4-FFF2-40B4-BE49-F238E27FC236}">
                <a16:creationId xmlns:a16="http://schemas.microsoft.com/office/drawing/2014/main" id="{680A5FA5-EF0E-0A90-FC31-BEEA9FFCD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692" y="1816013"/>
            <a:ext cx="3214623" cy="278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82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3F457-96AD-7AA6-3296-69FF011C3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13967C-7DFE-F7F6-462A-39EC11B99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somme des mesures des angles externes d’u polygone est égale à 360°.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5CB90C-8E5D-8295-8408-E092B4C7B3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AFD19AA-B27C-68CD-9F5F-C35B73D1CDF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98DA30F-3C37-B1AA-7456-9A650375E19F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ligne, diagramme, Police, Tracé&#10;&#10;Le contenu généré par l’IA peut être incorrect.">
            <a:extLst>
              <a:ext uri="{FF2B5EF4-FFF2-40B4-BE49-F238E27FC236}">
                <a16:creationId xmlns:a16="http://schemas.microsoft.com/office/drawing/2014/main" id="{8ECD1F8A-89E5-BAA2-C9A6-771E13A47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692" y="1816013"/>
            <a:ext cx="3214623" cy="2782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960FF2A-1809-3619-1CAD-6458E8A4631F}"/>
                  </a:ext>
                </a:extLst>
              </p:cNvPr>
              <p:cNvSpPr txBox="1"/>
              <p:nvPr/>
            </p:nvSpPr>
            <p:spPr>
              <a:xfrm>
                <a:off x="1400299" y="3136882"/>
                <a:ext cx="46957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𝑚</m:t>
                    </m:r>
                    <m:r>
                      <a:rPr lang="fr-FR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+103°+120°+40°=</m:t>
                    </m:r>
                  </m:oMath>
                </a14:m>
                <a:r>
                  <a:rPr lang="fr-FR" sz="2400" dirty="0">
                    <a:solidFill>
                      <a:prstClr val="black"/>
                    </a:solidFill>
                  </a:rPr>
                  <a:t> </a:t>
                </a:r>
                <a:r>
                  <a:rPr lang="fr-FR" sz="2400" dirty="0">
                    <a:solidFill>
                      <a:srgbClr val="FF0000"/>
                    </a:solidFill>
                  </a:rPr>
                  <a:t>360°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960FF2A-1809-3619-1CAD-6458E8A46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99" y="3136882"/>
                <a:ext cx="4695701" cy="461665"/>
              </a:xfrm>
              <a:prstGeom prst="rect">
                <a:avLst/>
              </a:prstGeom>
              <a:blipFill>
                <a:blip r:embed="rId4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1196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34201E-8403-72AB-F3B8-B3E8326F8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57BBFF-43E3-F033-5EF4-6A2D6BF09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F1744B-BE97-32D4-C9B7-1B2CD919BCD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A3B9312-66B6-EFA2-D8F0-4CA0CF3405AA}"/>
                  </a:ext>
                </a:extLst>
              </p:cNvPr>
              <p:cNvSpPr txBox="1"/>
              <p:nvPr/>
            </p:nvSpPr>
            <p:spPr>
              <a:xfrm>
                <a:off x="1400299" y="3136882"/>
                <a:ext cx="469570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+103°+120°+40°=</m:t>
                      </m:r>
                      <m:r>
                        <a:rPr lang="fr-FR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fr-FR" sz="2400" b="0" dirty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+…=360°</m:t>
                      </m:r>
                    </m:oMath>
                  </m:oMathPara>
                </a14:m>
                <a:endParaRPr lang="fr-FR" sz="2400" b="0" dirty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A3B9312-66B6-EFA2-D8F0-4CA0CF3405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99" y="3136882"/>
                <a:ext cx="4695701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7FA8F434-2689-BA74-0395-A51E2FDDFAA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E4CACA8-06DF-0D8E-6665-446F6D928877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BC944DA-396A-F64B-0F7F-154398B7C3F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0E5A045-1D10-2D80-13BB-E897595746F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Police, Tracé&#10;&#10;Le contenu généré par l’IA peut être incorrect.">
            <a:extLst>
              <a:ext uri="{FF2B5EF4-FFF2-40B4-BE49-F238E27FC236}">
                <a16:creationId xmlns:a16="http://schemas.microsoft.com/office/drawing/2014/main" id="{9886819B-9637-FEB8-4D8A-5CD24D1873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692" y="1816013"/>
            <a:ext cx="3214623" cy="278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8856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A0B53-7D8E-3A63-926A-EE52721A9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B9854C1D-960A-E7C2-80AD-188EB0C367E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Nous remplaçons la somme 103°+120°+40° par sa valeur 263°, puis on applique la règle de calcul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fr-FR" dirty="0"/>
                  <a:t> qui  signifie </a:t>
                </a:r>
                <a:br>
                  <a:rPr lang="fr-FR" dirty="0"/>
                </a:b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𝒄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fr-FR" dirty="0"/>
                  <a:t> 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B9854C1D-960A-E7C2-80AD-188EB0C367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63636" b="-409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D78BD94-161D-BC51-235C-F22B230E86B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2D564F3-855F-860C-EF70-17988B319C4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F4D4A53-2291-3A43-807F-9CCF2312A8DB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ligne, diagramme, Police, Tracé&#10;&#10;Le contenu généré par l’IA peut être incorrect.">
            <a:extLst>
              <a:ext uri="{FF2B5EF4-FFF2-40B4-BE49-F238E27FC236}">
                <a16:creationId xmlns:a16="http://schemas.microsoft.com/office/drawing/2014/main" id="{D6073A5F-21C1-7148-F531-6015CFD61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692" y="1816013"/>
            <a:ext cx="3214623" cy="2782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F7F2670-D853-7738-6990-6736113CDC85}"/>
                  </a:ext>
                </a:extLst>
              </p:cNvPr>
              <p:cNvSpPr txBox="1"/>
              <p:nvPr/>
            </p:nvSpPr>
            <p:spPr>
              <a:xfrm>
                <a:off x="935304" y="3136882"/>
                <a:ext cx="670262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+103°+120°+40°=</m:t>
                      </m:r>
                      <m:r>
                        <a:rPr lang="fr-FR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360°</m:t>
                      </m:r>
                    </m:oMath>
                  </m:oMathPara>
                </a14:m>
                <a:endParaRPr lang="fr-FR" sz="2400" b="0" dirty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𝟐𝟔𝟑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=360</m:t>
                      </m:r>
                      <m:r>
                        <a:rPr lang="fr-FR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fr-FR" sz="2400" b="0" dirty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                                        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𝟑𝟔𝟎</m:t>
                      </m:r>
                      <m:r>
                        <a:rPr lang="fr-FR" sz="2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°−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𝟐𝟔𝟑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°=</m:t>
                      </m:r>
                      <m:r>
                        <a:rPr lang="fr-FR" sz="24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𝟗𝟕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2F7F2670-D853-7738-6990-6736113CDC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304" y="3136882"/>
                <a:ext cx="6702625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596683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92EC7-F9F1-3408-E96E-80DA440DB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DB9236-B6E1-E4C6-0971-0108C7602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Observez la figure ci-dessous, puis 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75CFA68-8E13-7B07-3A0B-1773313BA98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3E71ED7-6758-6DFC-EAF5-D96246772586}"/>
                  </a:ext>
                </a:extLst>
              </p:cNvPr>
              <p:cNvSpPr txBox="1"/>
              <p:nvPr/>
            </p:nvSpPr>
            <p:spPr>
              <a:xfrm>
                <a:off x="1400299" y="3136882"/>
                <a:ext cx="46957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=97°</m:t>
                      </m:r>
                    </m:oMath>
                  </m:oMathPara>
                </a14:m>
                <a:endParaRPr lang="fr-FR" sz="2400" b="0" dirty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=…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3E71ED7-6758-6DFC-EAF5-D962467725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99" y="3136882"/>
                <a:ext cx="4695701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34623A74-A865-8728-D898-BFEE03B6A4B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FCEE3A-8ED0-415F-B208-8C2C649F2C1F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16EEFC2-B2AB-7A30-CD3D-A5AAB2FCBE0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67CD88D-EF17-DA2D-8111-F81BE1FC208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E27D3B0-0B50-4952-BCA9-737C96693EB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 descr="Une image contenant ligne, diagramme, Police, Tracé&#10;&#10;Le contenu généré par l’IA peut être incorrect.">
            <a:extLst>
              <a:ext uri="{FF2B5EF4-FFF2-40B4-BE49-F238E27FC236}">
                <a16:creationId xmlns:a16="http://schemas.microsoft.com/office/drawing/2014/main" id="{9315DE13-7A79-275E-E7B6-C9EC9FEE53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692" y="1816013"/>
            <a:ext cx="3214623" cy="278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9153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BAA41-CFB6-3B02-FECD-F77368300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511D37-D4B4-208F-0834-442D656DF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La somme des mesures de deux angles supplémentaires est égale à 180°,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5703B4-B60E-1C6F-6043-3BBC7C4E1CF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BD27B9F-0BF2-D4E0-61B9-54C2D026BE5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847E029-6E79-AEF5-BDB7-3CC5428D016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ligne, diagramme, Police, Tracé&#10;&#10;Le contenu généré par l’IA peut être incorrect.">
            <a:extLst>
              <a:ext uri="{FF2B5EF4-FFF2-40B4-BE49-F238E27FC236}">
                <a16:creationId xmlns:a16="http://schemas.microsoft.com/office/drawing/2014/main" id="{729F9B4C-E796-C538-4833-CF7DFEECF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9692" y="1816013"/>
            <a:ext cx="3214623" cy="27820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652CAED-BA70-63F8-3F6F-69A1D9D429D8}"/>
                  </a:ext>
                </a:extLst>
              </p:cNvPr>
              <p:cNvSpPr txBox="1"/>
              <p:nvPr/>
            </p:nvSpPr>
            <p:spPr>
              <a:xfrm>
                <a:off x="1400299" y="3136882"/>
                <a:ext cx="469570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=97°</m:t>
                      </m:r>
                    </m:oMath>
                  </m:oMathPara>
                </a14:m>
                <a:endParaRPr lang="fr-FR" sz="2400" b="0" dirty="0">
                  <a:solidFill>
                    <a:prstClr val="black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=180°</m:t>
                      </m:r>
                      <m:r>
                        <a:rPr lang="fr-FR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−97°=83°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2652CAED-BA70-63F8-3F6F-69A1D9D42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0299" y="3136882"/>
                <a:ext cx="4695701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69657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83225" y="6386512"/>
            <a:ext cx="1225550" cy="471488"/>
          </a:xfrm>
        </p:spPr>
        <p:txBody>
          <a:bodyPr/>
          <a:lstStyle/>
          <a:p>
            <a:r>
              <a:rPr lang="en-US" dirty="0"/>
              <a:t>Page 21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0FD8014-542F-28D8-1D52-044D8EB36A34}"/>
              </a:ext>
            </a:extLst>
          </p:cNvPr>
          <p:cNvGrpSpPr/>
          <p:nvPr/>
        </p:nvGrpSpPr>
        <p:grpSpPr>
          <a:xfrm>
            <a:off x="1283479" y="1111974"/>
            <a:ext cx="8399492" cy="5130228"/>
            <a:chOff x="1283479" y="1111974"/>
            <a:chExt cx="8399492" cy="5130228"/>
          </a:xfrm>
        </p:grpSpPr>
        <p:pic>
          <p:nvPicPr>
            <p:cNvPr id="6" name="Image 5" descr="Une image contenant texte, capture d’écran, diagramme, ligne&#10;&#10;Le contenu généré par l’IA peut être incorrect.">
              <a:extLst>
                <a:ext uri="{FF2B5EF4-FFF2-40B4-BE49-F238E27FC236}">
                  <a16:creationId xmlns:a16="http://schemas.microsoft.com/office/drawing/2014/main" id="{D6C99D70-255F-9013-C3C2-9815022B2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3479" y="1111974"/>
              <a:ext cx="8399492" cy="513022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9FFA4DB8-4281-A684-71A5-7993A7671C59}"/>
                    </a:ext>
                  </a:extLst>
                </p:cNvPr>
                <p:cNvSpPr txBox="1"/>
                <p:nvPr/>
              </p:nvSpPr>
              <p:spPr>
                <a:xfrm>
                  <a:off x="4177145" y="2960948"/>
                  <a:ext cx="130463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oMath>
                    </m:oMathPara>
                  </a14:m>
                  <a:endParaRPr lang="fr-FR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0" name="ZoneTexte 9">
                  <a:extLst>
                    <a:ext uri="{FF2B5EF4-FFF2-40B4-BE49-F238E27FC236}">
                      <a16:creationId xmlns:a16="http://schemas.microsoft.com/office/drawing/2014/main" id="{9FFA4DB8-4281-A684-71A5-7993A7671C5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7145" y="2960948"/>
                  <a:ext cx="130463" cy="276999"/>
                </a:xfrm>
                <a:prstGeom prst="rect">
                  <a:avLst/>
                </a:prstGeom>
                <a:blipFill>
                  <a:blip r:embed="rId5"/>
                  <a:stretch>
                    <a:fillRect r="-545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A5D0AB8D-2DDC-690D-98D8-43CA4AE0FD71}"/>
              </a:ext>
            </a:extLst>
          </p:cNvPr>
          <p:cNvGrpSpPr/>
          <p:nvPr/>
        </p:nvGrpSpPr>
        <p:grpSpPr>
          <a:xfrm>
            <a:off x="1283479" y="1111974"/>
            <a:ext cx="8399492" cy="5130228"/>
            <a:chOff x="1283479" y="1111974"/>
            <a:chExt cx="8399492" cy="5130228"/>
          </a:xfrm>
        </p:grpSpPr>
        <p:pic>
          <p:nvPicPr>
            <p:cNvPr id="5" name="Image 4" descr="Une image contenant texte, capture d’écran, diagramme, ligne&#10;&#10;Le contenu généré par l’IA peut être incorrect.">
              <a:extLst>
                <a:ext uri="{FF2B5EF4-FFF2-40B4-BE49-F238E27FC236}">
                  <a16:creationId xmlns:a16="http://schemas.microsoft.com/office/drawing/2014/main" id="{7CE5D444-AF72-BC67-826C-4BB23ED3F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3479" y="1111974"/>
              <a:ext cx="8399492" cy="5130228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D5FA3FBE-149D-935A-2CCC-5B2344BAB4E4}"/>
                    </a:ext>
                  </a:extLst>
                </p:cNvPr>
                <p:cNvSpPr txBox="1"/>
                <p:nvPr/>
              </p:nvSpPr>
              <p:spPr>
                <a:xfrm>
                  <a:off x="4177145" y="2960948"/>
                  <a:ext cx="130463" cy="276999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1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oMath>
                    </m:oMathPara>
                  </a14:m>
                  <a:endParaRPr lang="fr-FR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6" name="ZoneTexte 5">
                  <a:extLst>
                    <a:ext uri="{FF2B5EF4-FFF2-40B4-BE49-F238E27FC236}">
                      <a16:creationId xmlns:a16="http://schemas.microsoft.com/office/drawing/2014/main" id="{D5FA3FBE-149D-935A-2CCC-5B2344BAB4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77145" y="2960948"/>
                  <a:ext cx="130463" cy="276999"/>
                </a:xfrm>
                <a:prstGeom prst="rect">
                  <a:avLst/>
                </a:prstGeom>
                <a:blipFill>
                  <a:blip r:embed="rId5"/>
                  <a:stretch>
                    <a:fillRect r="-54545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20FD35F-E91F-BA43-821F-6CB1E6C01AEA}"/>
                  </a:ext>
                </a:extLst>
              </p:cNvPr>
              <p:cNvSpPr txBox="1"/>
              <p:nvPr/>
            </p:nvSpPr>
            <p:spPr>
              <a:xfrm>
                <a:off x="2603499" y="2465186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D20FD35F-E91F-BA43-821F-6CB1E6C01A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499" y="2465186"/>
                <a:ext cx="492991" cy="400110"/>
              </a:xfrm>
              <a:prstGeom prst="rect">
                <a:avLst/>
              </a:prstGeom>
              <a:blipFill>
                <a:blip r:embed="rId6"/>
                <a:stretch>
                  <a:fillRect r="-135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6A3B374-5976-99FB-1A69-E118F4C2749E}"/>
                  </a:ext>
                </a:extLst>
              </p:cNvPr>
              <p:cNvSpPr txBox="1"/>
              <p:nvPr/>
            </p:nvSpPr>
            <p:spPr>
              <a:xfrm>
                <a:off x="3067629" y="2451330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6A3B374-5976-99FB-1A69-E118F4C27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629" y="2451330"/>
                <a:ext cx="492991" cy="400110"/>
              </a:xfrm>
              <a:prstGeom prst="rect">
                <a:avLst/>
              </a:prstGeom>
              <a:blipFill>
                <a:blip r:embed="rId7"/>
                <a:stretch>
                  <a:fillRect r="-135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C944F01-850A-83C2-E114-8D71DFA1D654}"/>
                  </a:ext>
                </a:extLst>
              </p:cNvPr>
              <p:cNvSpPr txBox="1"/>
              <p:nvPr/>
            </p:nvSpPr>
            <p:spPr>
              <a:xfrm>
                <a:off x="3635669" y="2468647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C944F01-850A-83C2-E114-8D71DFA1D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669" y="2468647"/>
                <a:ext cx="492991" cy="400110"/>
              </a:xfrm>
              <a:prstGeom prst="rect">
                <a:avLst/>
              </a:prstGeom>
              <a:blipFill>
                <a:blip r:embed="rId8"/>
                <a:stretch>
                  <a:fillRect r="-135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6855AA0-C8F4-F7DD-FD20-81F42F62D06E}"/>
                  </a:ext>
                </a:extLst>
              </p:cNvPr>
              <p:cNvSpPr txBox="1"/>
              <p:nvPr/>
            </p:nvSpPr>
            <p:spPr>
              <a:xfrm>
                <a:off x="4162145" y="2444400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66855AA0-C8F4-F7DD-FD20-81F42F62D0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145" y="2444400"/>
                <a:ext cx="492991" cy="400110"/>
              </a:xfrm>
              <a:prstGeom prst="rect">
                <a:avLst/>
              </a:prstGeom>
              <a:blipFill>
                <a:blip r:embed="rId9"/>
                <a:stretch>
                  <a:fillRect r="-1234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280B973-B784-92EF-1629-5EDDD6D1CFE2}"/>
                  </a:ext>
                </a:extLst>
              </p:cNvPr>
              <p:cNvSpPr txBox="1"/>
              <p:nvPr/>
            </p:nvSpPr>
            <p:spPr>
              <a:xfrm>
                <a:off x="4889422" y="2467722"/>
                <a:ext cx="5938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280B973-B784-92EF-1629-5EDDD6D1C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9422" y="2467722"/>
                <a:ext cx="593803" cy="400110"/>
              </a:xfrm>
              <a:prstGeom prst="rect">
                <a:avLst/>
              </a:prstGeom>
              <a:blipFill>
                <a:blip r:embed="rId10"/>
                <a:stretch>
                  <a:fillRect r="-20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4E34B8E-2615-420A-F96C-33B94297CEE3}"/>
                  </a:ext>
                </a:extLst>
              </p:cNvPr>
              <p:cNvSpPr txBox="1"/>
              <p:nvPr/>
            </p:nvSpPr>
            <p:spPr>
              <a:xfrm>
                <a:off x="2589643" y="3282610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4E34B8E-2615-420A-F96C-33B94297CE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9643" y="3282610"/>
                <a:ext cx="492991" cy="400110"/>
              </a:xfrm>
              <a:prstGeom prst="rect">
                <a:avLst/>
              </a:prstGeom>
              <a:blipFill>
                <a:blip r:embed="rId11"/>
                <a:stretch>
                  <a:fillRect r="-135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78383AC-4D4B-70DA-DBC7-B83DB366B66A}"/>
                  </a:ext>
                </a:extLst>
              </p:cNvPr>
              <p:cNvSpPr txBox="1"/>
              <p:nvPr/>
            </p:nvSpPr>
            <p:spPr>
              <a:xfrm>
                <a:off x="3053773" y="3268754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C78383AC-4D4B-70DA-DBC7-B83DB366B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3773" y="3268754"/>
                <a:ext cx="492991" cy="400110"/>
              </a:xfrm>
              <a:prstGeom prst="rect">
                <a:avLst/>
              </a:prstGeom>
              <a:blipFill>
                <a:blip r:embed="rId12"/>
                <a:stretch>
                  <a:fillRect r="-135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6422927-8880-7C42-B16B-BBBC43E31768}"/>
                  </a:ext>
                </a:extLst>
              </p:cNvPr>
              <p:cNvSpPr txBox="1"/>
              <p:nvPr/>
            </p:nvSpPr>
            <p:spPr>
              <a:xfrm>
                <a:off x="3621813" y="3286071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6422927-8880-7C42-B16B-BBBC43E31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813" y="3286071"/>
                <a:ext cx="492991" cy="400110"/>
              </a:xfrm>
              <a:prstGeom prst="rect">
                <a:avLst/>
              </a:prstGeom>
              <a:blipFill>
                <a:blip r:embed="rId13"/>
                <a:stretch>
                  <a:fillRect r="-135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3B8140A-FB2C-BDF8-3E20-49E5EB92430C}"/>
                  </a:ext>
                </a:extLst>
              </p:cNvPr>
              <p:cNvSpPr txBox="1"/>
              <p:nvPr/>
            </p:nvSpPr>
            <p:spPr>
              <a:xfrm>
                <a:off x="4148289" y="3261824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9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E3B8140A-FB2C-BDF8-3E20-49E5EB924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8289" y="3261824"/>
                <a:ext cx="492991" cy="400110"/>
              </a:xfrm>
              <a:prstGeom prst="rect">
                <a:avLst/>
              </a:prstGeom>
              <a:blipFill>
                <a:blip r:embed="rId14"/>
                <a:stretch>
                  <a:fillRect r="-1358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FFE05C5-9742-AC02-2D44-3F82FE6B1D3E}"/>
                  </a:ext>
                </a:extLst>
              </p:cNvPr>
              <p:cNvSpPr txBox="1"/>
              <p:nvPr/>
            </p:nvSpPr>
            <p:spPr>
              <a:xfrm>
                <a:off x="4875566" y="3285146"/>
                <a:ext cx="5938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EFFE05C5-9742-AC02-2D44-3F82FE6B1D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5566" y="3285146"/>
                <a:ext cx="593803" cy="400110"/>
              </a:xfrm>
              <a:prstGeom prst="rect">
                <a:avLst/>
              </a:prstGeom>
              <a:blipFill>
                <a:blip r:embed="rId15"/>
                <a:stretch>
                  <a:fillRect r="-103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1A3AAED-F74B-7373-A0F0-E676473720A4}"/>
                  </a:ext>
                </a:extLst>
              </p:cNvPr>
              <p:cNvSpPr txBox="1"/>
              <p:nvPr/>
            </p:nvSpPr>
            <p:spPr>
              <a:xfrm>
                <a:off x="4934447" y="3655757"/>
                <a:ext cx="5938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60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C1A3AAED-F74B-7373-A0F0-E676473720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447" y="3655757"/>
                <a:ext cx="593803" cy="400110"/>
              </a:xfrm>
              <a:prstGeom prst="rect">
                <a:avLst/>
              </a:prstGeom>
              <a:blipFill>
                <a:blip r:embed="rId16"/>
                <a:stretch>
                  <a:fillRect r="-10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3509892-50DB-1DF3-CB10-9B7E119E0967}"/>
                  </a:ext>
                </a:extLst>
              </p:cNvPr>
              <p:cNvSpPr txBox="1"/>
              <p:nvPr/>
            </p:nvSpPr>
            <p:spPr>
              <a:xfrm>
                <a:off x="4037360" y="3631510"/>
                <a:ext cx="59380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285°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3509892-50DB-1DF3-CB10-9B7E119E0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7360" y="3631510"/>
                <a:ext cx="593803" cy="400110"/>
              </a:xfrm>
              <a:prstGeom prst="rect">
                <a:avLst/>
              </a:prstGeom>
              <a:blipFill>
                <a:blip r:embed="rId17"/>
                <a:stretch>
                  <a:fillRect r="-17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8708726-45A4-025F-B0FA-9FBBBDA39F0D}"/>
                  </a:ext>
                </a:extLst>
              </p:cNvPr>
              <p:cNvSpPr txBox="1"/>
              <p:nvPr/>
            </p:nvSpPr>
            <p:spPr>
              <a:xfrm>
                <a:off x="4690044" y="4047097"/>
                <a:ext cx="5938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60°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58708726-45A4-025F-B0FA-9FBBBDA39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044" y="4047097"/>
                <a:ext cx="593803" cy="338554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1439540-87A9-BB24-571C-2EFA1110654C}"/>
                  </a:ext>
                </a:extLst>
              </p:cNvPr>
              <p:cNvSpPr txBox="1"/>
              <p:nvPr/>
            </p:nvSpPr>
            <p:spPr>
              <a:xfrm>
                <a:off x="5237731" y="4030899"/>
                <a:ext cx="5938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285°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51439540-87A9-BB24-571C-2EFA111065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731" y="4030899"/>
                <a:ext cx="593803" cy="338554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CE4F948C-97D6-C53A-0C9B-67C8D4668AD9}"/>
                  </a:ext>
                </a:extLst>
              </p:cNvPr>
              <p:cNvSpPr txBox="1"/>
              <p:nvPr/>
            </p:nvSpPr>
            <p:spPr>
              <a:xfrm>
                <a:off x="5048827" y="4432538"/>
                <a:ext cx="49299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CE4F948C-97D6-C53A-0C9B-67C8D4668A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827" y="4432538"/>
                <a:ext cx="492991" cy="400110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2FC4DB3-EC77-FD71-9021-FFEE08576CB4}"/>
                  </a:ext>
                </a:extLst>
              </p:cNvPr>
              <p:cNvSpPr txBox="1"/>
              <p:nvPr/>
            </p:nvSpPr>
            <p:spPr>
              <a:xfrm>
                <a:off x="3355031" y="5079317"/>
                <a:ext cx="5938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80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E2FC4DB3-EC77-FD71-9021-FFEE08576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031" y="5079317"/>
                <a:ext cx="593803" cy="338554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A4381F8-E775-A60F-33D9-825C1EB34C8B}"/>
                  </a:ext>
                </a:extLst>
              </p:cNvPr>
              <p:cNvSpPr txBox="1"/>
              <p:nvPr/>
            </p:nvSpPr>
            <p:spPr>
              <a:xfrm>
                <a:off x="2582718" y="5468168"/>
                <a:ext cx="49299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A4381F8-E775-A60F-33D9-825C1EB34C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718" y="5468168"/>
                <a:ext cx="492991" cy="33855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AAC2312-6A6F-5D0E-9ADC-4320AA4F1C04}"/>
                  </a:ext>
                </a:extLst>
              </p:cNvPr>
              <p:cNvSpPr txBox="1"/>
              <p:nvPr/>
            </p:nvSpPr>
            <p:spPr>
              <a:xfrm>
                <a:off x="3102182" y="5865568"/>
                <a:ext cx="5938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80°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AAC2312-6A6F-5D0E-9ADC-4320AA4F1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2182" y="5865568"/>
                <a:ext cx="593803" cy="33855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82C1333-B8EF-7435-9228-A9EFE668C358}"/>
                  </a:ext>
                </a:extLst>
              </p:cNvPr>
              <p:cNvSpPr txBox="1"/>
              <p:nvPr/>
            </p:nvSpPr>
            <p:spPr>
              <a:xfrm>
                <a:off x="3649440" y="5851712"/>
                <a:ext cx="5938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5°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882C1333-B8EF-7435-9228-A9EFE668C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440" y="5851712"/>
                <a:ext cx="593803" cy="33855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A84AACD-0F8B-1F2F-972E-5F8EB196D5BC}"/>
                  </a:ext>
                </a:extLst>
              </p:cNvPr>
              <p:cNvSpPr txBox="1"/>
              <p:nvPr/>
            </p:nvSpPr>
            <p:spPr>
              <a:xfrm>
                <a:off x="4425300" y="5889811"/>
                <a:ext cx="59380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05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A84AACD-0F8B-1F2F-972E-5F8EB196D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300" y="5889811"/>
                <a:ext cx="593803" cy="338554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 d’un triangle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56454" y="4394452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57654" y="528927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 externe d’un triangle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Calculer la mesure d’un angle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d’un polygone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201889" y="5289273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Reconnaître les côtés et les angles</a:t>
            </a:r>
          </a:p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homologues de deux triangles congrus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62934" y="4390462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Calculer la mesure d’un angle externe</a:t>
            </a:r>
          </a:p>
          <a:p>
            <a:pPr algn="ctr" defTabSz="685783"/>
            <a:r>
              <a:rPr lang="fr-FR" sz="20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d’un polygone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Leçon 6                                              Angles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5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55305" y="4394452"/>
            <a:ext cx="1227600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56505" y="5288278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Tâche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9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201888" y="5288278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67034" y="4391457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71261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21</a:t>
            </a:r>
            <a:endParaRPr lang="fr-FR" dirty="0"/>
          </a:p>
        </p:txBody>
      </p:sp>
      <p:pic>
        <p:nvPicPr>
          <p:cNvPr id="6" name="Image 5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09D52789-5722-58F2-EE1A-4FD645AD3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137" y="2381832"/>
            <a:ext cx="9976207" cy="269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5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encourage les à exprimer ce qu’ils ont appris avec leurs propres mots</a:t>
            </a:r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comment calculer la mesure d’un angle externe d’un polygone en utilisant la propriété: la somme des mesures des angles externes d’un polygone est égale à 180°.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 descr="Une image contenant ligne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DF505C1A-4B2A-B1B4-2C11-F75B7545E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189" y="1363420"/>
            <a:ext cx="3467400" cy="4131160"/>
          </a:xfrm>
          <a:prstGeom prst="rect">
            <a:avLst/>
          </a:prstGeom>
        </p:spPr>
      </p:pic>
      <p:pic>
        <p:nvPicPr>
          <p:cNvPr id="6" name="Image 5" descr="Une image contenant texte, Police, logo, conception&#10;&#10;Le contenu généré par l’IA peut être incorrect.">
            <a:extLst>
              <a:ext uri="{FF2B5EF4-FFF2-40B4-BE49-F238E27FC236}">
                <a16:creationId xmlns:a16="http://schemas.microsoft.com/office/drawing/2014/main" id="{9BE25933-DFFC-BE8A-C019-4C48C0B35A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9660" y="1363419"/>
            <a:ext cx="2922524" cy="723200"/>
          </a:xfrm>
          <a:prstGeom prst="rect">
            <a:avLst/>
          </a:prstGeom>
        </p:spPr>
      </p:pic>
      <p:pic>
        <p:nvPicPr>
          <p:cNvPr id="7" name="Image 6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EB8B34E3-0AC8-D551-EFAE-52331E08D3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9660" y="2309423"/>
            <a:ext cx="3784420" cy="762828"/>
          </a:xfrm>
          <a:prstGeom prst="rect">
            <a:avLst/>
          </a:prstGeom>
        </p:spPr>
      </p:pic>
      <p:pic>
        <p:nvPicPr>
          <p:cNvPr id="8" name="Image 7" descr="Une image contenant texte, Police, écriture manuscrite, blanc&#10;&#10;Le contenu généré par l’IA peut être incorrect.">
            <a:extLst>
              <a:ext uri="{FF2B5EF4-FFF2-40B4-BE49-F238E27FC236}">
                <a16:creationId xmlns:a16="http://schemas.microsoft.com/office/drawing/2014/main" id="{409CF270-7568-EEAE-9CC0-31A199E17F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9507" y="3295055"/>
            <a:ext cx="3269263" cy="653853"/>
          </a:xfrm>
          <a:prstGeom prst="rect">
            <a:avLst/>
          </a:prstGeom>
        </p:spPr>
      </p:pic>
      <p:pic>
        <p:nvPicPr>
          <p:cNvPr id="9" name="Image 8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5EB0B589-DFF6-7518-B15C-711A7D45AE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9660" y="3845189"/>
            <a:ext cx="2159695" cy="802455"/>
          </a:xfrm>
          <a:prstGeom prst="rect">
            <a:avLst/>
          </a:prstGeom>
        </p:spPr>
      </p:pic>
      <p:pic>
        <p:nvPicPr>
          <p:cNvPr id="10" name="Image 9" descr="Une image contenant texte, Police, écriture manuscrite, ligne&#10;&#10;Le contenu généré par l’IA peut être incorrect.">
            <a:extLst>
              <a:ext uri="{FF2B5EF4-FFF2-40B4-BE49-F238E27FC236}">
                <a16:creationId xmlns:a16="http://schemas.microsoft.com/office/drawing/2014/main" id="{45892C69-4F4E-6AB0-C186-BD991CE847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6594" y="4721846"/>
            <a:ext cx="3348518" cy="663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 descr="Une image contenant texte, capture d’écran, ligne, diagramme&#10;&#10;Le contenu généré par l’IA peut être incorrect.">
            <a:extLst>
              <a:ext uri="{FF2B5EF4-FFF2-40B4-BE49-F238E27FC236}">
                <a16:creationId xmlns:a16="http://schemas.microsoft.com/office/drawing/2014/main" id="{4FCD3A94-A4FB-1578-44CD-64589B0CB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246" y="2556878"/>
            <a:ext cx="10025740" cy="240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661" y="1285067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882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la mesure d’un angle externe d’un polygone.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Angle externe d’un </a:t>
            </a:r>
            <a:r>
              <a:rPr lang="en-US" dirty="0" err="1"/>
              <a:t>polygone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r>
              <a:rPr lang="fr-FR" dirty="0"/>
              <a:t>La somme des mesures des angles externes d’un polygone.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l’élève doit être capable de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Énoncer que la somme des mesures des angles extérieurs d’un polygone est égale à 360°.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Utiliser la relation « somme des angles extérieurs = 360° » pour calculer l’angle inconnu.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Les erreurs </a:t>
            </a:r>
            <a:r>
              <a:rPr lang="fr-FR"/>
              <a:t>de calcul.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1594</TotalTime>
  <Words>1825</Words>
  <Application>Microsoft Office PowerPoint</Application>
  <PresentationFormat>Grand écran</PresentationFormat>
  <Paragraphs>207</Paragraphs>
  <Slides>57</Slides>
  <Notes>4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57</vt:i4>
      </vt:variant>
    </vt:vector>
  </HeadingPairs>
  <TitlesOfParts>
    <vt:vector size="68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Play</vt:lpstr>
      <vt:lpstr>Wingdings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Voici la réponse,</vt:lpstr>
      <vt:lpstr>Présentation PowerPoint</vt:lpstr>
      <vt:lpstr>Présentation PowerPoint</vt:lpstr>
      <vt:lpstr>Présentation PowerPoint</vt:lpstr>
      <vt:lpstr>Présentation PowerPoint</vt:lpstr>
      <vt:lpstr>On commence par la correction de l’exercice maison de la séance précédente.</vt:lpstr>
      <vt:lpstr>Présentation PowerPoint</vt:lpstr>
      <vt:lpstr> On va se rappeler la  propriété sur la somme des mesures des angles interne d’un triangle</vt:lpstr>
      <vt:lpstr>Rappelez vous, la somme des mesures des angles internes d’un triangle est égale à 180°</vt:lpstr>
      <vt:lpstr> On va se rappeler certains angles. </vt:lpstr>
      <vt:lpstr>Rappelez vous, un angle externe est formé par un côté et le prolongement d’un autre côté adjacent.</vt:lpstr>
      <vt:lpstr>Complétez pour trouver la somme  x+y+z des mesures des angles externes du triangle ∆ABC:</vt:lpstr>
      <vt:lpstr>On utilise la somme des mesures des angles internes d’un triangle pour arriver au résultat final.</vt:lpstr>
      <vt:lpstr>Parfait! Rappelons la définition d’un angle externe d’un triangle: Il est formé par un côté du triangle et le prolongement d’un autre côté</vt:lpstr>
      <vt:lpstr>Présentation PowerPoint</vt:lpstr>
      <vt:lpstr>Observez la figure ci-dessous, puis exprimez vos avis </vt:lpstr>
      <vt:lpstr>A la fin de cette séance, vous serez capables de</vt:lpstr>
      <vt:lpstr>Présentation PowerPoint</vt:lpstr>
      <vt:lpstr>Dans la partie je me prépare nous avons vu que la somme des mesures des angles externes d’un triangle est égale à 360°</vt:lpstr>
      <vt:lpstr>De manière générale, la somme des mesures des angles externes d’un polygone est égale à 36𝟎°.</vt:lpstr>
      <vt:lpstr>Présentation PowerPoint</vt:lpstr>
      <vt:lpstr>Observez la figure ci-dessous, puis complétez la propriété: </vt:lpstr>
      <vt:lpstr> La somme des mesures des angles externes d’un polygone est égale à 360°. Un triangle est un polygone qui possède trois côté.</vt:lpstr>
      <vt:lpstr>Observez la figure ci-dessous, puis complétez la propriété: </vt:lpstr>
      <vt:lpstr> La somme des mesures des angles externes d’un polygone est égale à 360°. Un quadrilatère est un polygone qui possède quatre côtés.</vt:lpstr>
      <vt:lpstr>Présentation PowerPoint</vt:lpstr>
      <vt:lpstr>Maintenant, je vous montre comment utiliser la propriété précédente pour calculer les valeurs de 𝒙 et y:</vt:lpstr>
      <vt:lpstr>Présentation PowerPoint</vt:lpstr>
      <vt:lpstr>Observez la figure ci-dessous, puis complétez :</vt:lpstr>
      <vt:lpstr> La somme des mesures des angles externes d’u polygone est égale à 360°. </vt:lpstr>
      <vt:lpstr>Observez la figure ci-dessous, puis complétez: </vt:lpstr>
      <vt:lpstr> Nous remplaçons la somme 103°+120°+40° par sa valeur 263°, puis on applique la règle de calcul a+b=c qui  signifie  a=c-b </vt:lpstr>
      <vt:lpstr>Observez la figure ci-dessous, puis complétez:</vt:lpstr>
      <vt:lpstr> La somme des mesures de deux angles supplémentaires est égale à 180°,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calculer la mesure d’un angle externe d’un polygone en utilisant la propriété: la somme des mesures des angles externes d’un polygone est égale à 180°.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165</cp:revision>
  <dcterms:created xsi:type="dcterms:W3CDTF">2025-11-03T10:55:47Z</dcterms:created>
  <dcterms:modified xsi:type="dcterms:W3CDTF">2026-02-04T08:18:41Z</dcterms:modified>
</cp:coreProperties>
</file>