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1"/>
  </p:notesMasterIdLst>
  <p:handoutMasterIdLst>
    <p:handoutMasterId r:id="rId52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04" r:id="rId9"/>
    <p:sldId id="2134806507" r:id="rId10"/>
    <p:sldId id="2134806552" r:id="rId11"/>
    <p:sldId id="2134806567" r:id="rId12"/>
    <p:sldId id="2134806569" r:id="rId13"/>
    <p:sldId id="2147483582" r:id="rId14"/>
    <p:sldId id="2134806564" r:id="rId15"/>
    <p:sldId id="2147483566" r:id="rId16"/>
    <p:sldId id="2147483568" r:id="rId17"/>
    <p:sldId id="2147483567" r:id="rId18"/>
    <p:sldId id="2147483556" r:id="rId19"/>
    <p:sldId id="2147483583" r:id="rId20"/>
    <p:sldId id="2134806568" r:id="rId21"/>
    <p:sldId id="2134805874" r:id="rId22"/>
    <p:sldId id="2134805878" r:id="rId23"/>
    <p:sldId id="2147483554" r:id="rId24"/>
    <p:sldId id="2134806573" r:id="rId25"/>
    <p:sldId id="2147483557" r:id="rId26"/>
    <p:sldId id="2147483569" r:id="rId27"/>
    <p:sldId id="2147483558" r:id="rId28"/>
    <p:sldId id="2134806108" r:id="rId29"/>
    <p:sldId id="2147483559" r:id="rId30"/>
    <p:sldId id="2147483571" r:id="rId31"/>
    <p:sldId id="2147483573" r:id="rId32"/>
    <p:sldId id="2147483572" r:id="rId33"/>
    <p:sldId id="2147483575" r:id="rId34"/>
    <p:sldId id="2147483576" r:id="rId35"/>
    <p:sldId id="2147483577" r:id="rId36"/>
    <p:sldId id="2147483574" r:id="rId37"/>
    <p:sldId id="2147483578" r:id="rId38"/>
    <p:sldId id="2134806577" r:id="rId39"/>
    <p:sldId id="2134806551" r:id="rId40"/>
    <p:sldId id="2134806578" r:id="rId41"/>
    <p:sldId id="2147483579" r:id="rId42"/>
    <p:sldId id="2147483580" r:id="rId43"/>
    <p:sldId id="2134806579" r:id="rId44"/>
    <p:sldId id="2134806088" r:id="rId45"/>
    <p:sldId id="2134806580" r:id="rId46"/>
    <p:sldId id="2134806582" r:id="rId47"/>
    <p:sldId id="2134806536" r:id="rId48"/>
    <p:sldId id="2134806535" r:id="rId49"/>
    <p:sldId id="21348065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68"/>
            <p14:sldId id="2147483567"/>
            <p14:sldId id="2147483556"/>
            <p14:sldId id="2147483583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58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  <p14:sldId id="2147483574"/>
            <p14:sldId id="214748357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AB20B6"/>
    <a:srgbClr val="FF6565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94704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7" Type="http://schemas.openxmlformats.org/officeDocument/2006/relationships/image" Target="../media/image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0.png"/><Relationship Id="rId5" Type="http://schemas.openxmlformats.org/officeDocument/2006/relationships/image" Target="../media/image350.png"/><Relationship Id="rId4" Type="http://schemas.openxmlformats.org/officeDocument/2006/relationships/image" Target="../media/image3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png"/><Relationship Id="rId5" Type="http://schemas.openxmlformats.org/officeDocument/2006/relationships/image" Target="../media/image45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50.png"/><Relationship Id="rId3" Type="http://schemas.openxmlformats.org/officeDocument/2006/relationships/image" Target="../media/image54.png"/><Relationship Id="rId7" Type="http://schemas.openxmlformats.org/officeDocument/2006/relationships/image" Target="../media/image490.png"/><Relationship Id="rId12" Type="http://schemas.openxmlformats.org/officeDocument/2006/relationships/image" Target="../media/image5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0.png"/><Relationship Id="rId11" Type="http://schemas.openxmlformats.org/officeDocument/2006/relationships/image" Target="../media/image530.png"/><Relationship Id="rId5" Type="http://schemas.openxmlformats.org/officeDocument/2006/relationships/image" Target="../media/image45.png"/><Relationship Id="rId10" Type="http://schemas.openxmlformats.org/officeDocument/2006/relationships/image" Target="../media/image520.png"/><Relationship Id="rId4" Type="http://schemas.openxmlformats.org/officeDocument/2006/relationships/image" Target="../media/image8.png"/><Relationship Id="rId9" Type="http://schemas.openxmlformats.org/officeDocument/2006/relationships/image" Target="../media/image5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45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3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20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5" Type="http://schemas.openxmlformats.org/officeDocument/2006/relationships/image" Target="../media/image68.png"/><Relationship Id="rId4" Type="http://schemas.openxmlformats.org/officeDocument/2006/relationships/image" Target="../media/image6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8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5" Type="http://schemas.openxmlformats.org/officeDocument/2006/relationships/image" Target="../media/image640.png"/><Relationship Id="rId4" Type="http://schemas.openxmlformats.org/officeDocument/2006/relationships/image" Target="../media/image32.png"/><Relationship Id="rId9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8.png"/><Relationship Id="rId7" Type="http://schemas.openxmlformats.org/officeDocument/2006/relationships/image" Target="../media/image76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740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11.jpe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79.png"/><Relationship Id="rId10" Type="http://schemas.openxmlformats.org/officeDocument/2006/relationships/image" Target="../media/image85.png"/><Relationship Id="rId4" Type="http://schemas.openxmlformats.org/officeDocument/2006/relationships/image" Target="../media/image14.png"/><Relationship Id="rId9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1.jpe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0.png"/><Relationship Id="rId10" Type="http://schemas.openxmlformats.org/officeDocument/2006/relationships/image" Target="../media/image93.png"/><Relationship Id="rId4" Type="http://schemas.openxmlformats.org/officeDocument/2006/relationships/image" Target="../media/image14.png"/><Relationship Id="rId9" Type="http://schemas.openxmlformats.org/officeDocument/2006/relationships/image" Target="../media/image9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8.png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8.png"/><Relationship Id="rId5" Type="http://schemas.openxmlformats.org/officeDocument/2006/relationships/image" Target="../media/image60.png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</a:t>
            </a:r>
            <a:r>
              <a:rPr lang="fr-FR" sz="3600" b="1" ker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Fonctions affines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8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Déterminer la relation 𝒚 = 𝒂𝒙 + 𝒃 (𝒂 &gt; 𝟎) à partir de la pente et l’ordonnée à l'origine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le vocabulaire suivant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sera utilisé au cours de cette séance.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527517"/>
              </p:ext>
            </p:extLst>
          </p:nvPr>
        </p:nvGraphicFramePr>
        <p:xfrm>
          <a:off x="1378174" y="2057400"/>
          <a:ext cx="9435652" cy="3044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5652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</a:tblGrid>
              <a:tr h="1651609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Pente du graphe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392719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Ordonnée à l’origine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</a:tbl>
          </a:graphicData>
        </a:graphic>
      </p:graphicFrame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1852F6B5-3217-B6D5-5A36-C24C143BA312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5AE9CB2B-B839-3DC5-B540-32878ED89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57C0A480-2444-CFC1-1B0D-698E067B1662}"/>
                    </a:ext>
                  </a:extLst>
                </p:cNvPr>
                <p:cNvSpPr txBox="1"/>
                <p:nvPr/>
              </p:nvSpPr>
              <p:spPr>
                <a:xfrm>
                  <a:off x="9035694" y="2209801"/>
                  <a:ext cx="63082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4000" dirty="0">
                      <a:solidFill>
                        <a:srgbClr val="FF0000"/>
                      </a:solidFill>
                    </a:rPr>
                    <a:t>.</a:t>
                  </a:r>
                  <a:r>
                    <a:rPr lang="fr-FR" sz="2400" dirty="0">
                      <a:solidFill>
                        <a:srgbClr val="FF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endParaRPr lang="fr-F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57C0A480-2444-CFC1-1B0D-698E067B16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5694" y="2209801"/>
                  <a:ext cx="630821" cy="707886"/>
                </a:xfrm>
                <a:prstGeom prst="rect">
                  <a:avLst/>
                </a:prstGeom>
                <a:blipFill>
                  <a:blip r:embed="rId5"/>
                  <a:stretch>
                    <a:fillRect l="-33654" t="-15517" b="-3534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4EB88A6-53BD-082C-A595-73B1DE298CE6}"/>
                  </a:ext>
                </a:extLst>
              </p:cNvPr>
              <p:cNvSpPr txBox="1"/>
              <p:nvPr/>
            </p:nvSpPr>
            <p:spPr>
              <a:xfrm>
                <a:off x="903514" y="2471057"/>
                <a:ext cx="51924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L’ordonnée du point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/>
                  <a:t> est le nombre ……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4EB88A6-53BD-082C-A595-73B1DE298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14" y="2471057"/>
                <a:ext cx="5192486" cy="461665"/>
              </a:xfrm>
              <a:prstGeom prst="rect">
                <a:avLst/>
              </a:prstGeom>
              <a:blipFill>
                <a:blip r:embed="rId6"/>
                <a:stretch>
                  <a:fillRect l="-1761" t="-10526" r="-1878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4705344E-ECD1-845C-AD30-F143B2BEA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2198BE16-FBDE-B08D-D83A-307DB9F799D3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DBED07D-DE2D-8F66-7FC7-676563442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22D853E9-FA70-58A9-4EBB-F210A6FAF4BD}"/>
                    </a:ext>
                  </a:extLst>
                </p:cNvPr>
                <p:cNvSpPr txBox="1"/>
                <p:nvPr/>
              </p:nvSpPr>
              <p:spPr>
                <a:xfrm>
                  <a:off x="9035694" y="2209801"/>
                  <a:ext cx="63082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4000" dirty="0">
                      <a:solidFill>
                        <a:srgbClr val="FF0000"/>
                      </a:solidFill>
                    </a:rPr>
                    <a:t>.</a:t>
                  </a:r>
                  <a:r>
                    <a:rPr lang="fr-FR" sz="2400" dirty="0">
                      <a:solidFill>
                        <a:srgbClr val="FF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endParaRPr lang="fr-F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22D853E9-FA70-58A9-4EBB-F210A6FAF4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5694" y="2209801"/>
                  <a:ext cx="630821" cy="707886"/>
                </a:xfrm>
                <a:prstGeom prst="rect">
                  <a:avLst/>
                </a:prstGeom>
                <a:blipFill>
                  <a:blip r:embed="rId5"/>
                  <a:stretch>
                    <a:fillRect l="-33654" t="-15517" b="-3534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62EE694-C53D-29EB-2A76-644545E17C61}"/>
                  </a:ext>
                </a:extLst>
              </p:cNvPr>
              <p:cNvSpPr txBox="1"/>
              <p:nvPr/>
            </p:nvSpPr>
            <p:spPr>
              <a:xfrm>
                <a:off x="903514" y="2471057"/>
                <a:ext cx="51924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L’ordonnée du point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/>
                  <a:t> est le nombre :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62EE694-C53D-29EB-2A76-644545E17C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14" y="2471057"/>
                <a:ext cx="5192486" cy="461665"/>
              </a:xfrm>
              <a:prstGeom prst="rect">
                <a:avLst/>
              </a:prstGeom>
              <a:blipFill>
                <a:blip r:embed="rId6"/>
                <a:stretch>
                  <a:fillRect l="-1951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 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D02928D-F535-50E9-34F8-D981CFF4731A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5BECA51-871C-20ED-2F8B-DFDF37084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B2AAE9F8-D660-2D64-1B89-3CD543625939}"/>
                    </a:ext>
                  </a:extLst>
                </p:cNvPr>
                <p:cNvSpPr txBox="1"/>
                <p:nvPr/>
              </p:nvSpPr>
              <p:spPr>
                <a:xfrm>
                  <a:off x="10675806" y="1657404"/>
                  <a:ext cx="63082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4000" dirty="0">
                      <a:solidFill>
                        <a:srgbClr val="FF0000"/>
                      </a:solidFill>
                    </a:rPr>
                    <a:t>.</a:t>
                  </a:r>
                  <a:r>
                    <a:rPr lang="fr-FR" sz="2400" dirty="0">
                      <a:solidFill>
                        <a:srgbClr val="FF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a14:m>
                  <a:endParaRPr lang="fr-F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B2AAE9F8-D660-2D64-1B89-3CD5436259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75806" y="1657404"/>
                  <a:ext cx="630821" cy="707886"/>
                </a:xfrm>
                <a:prstGeom prst="rect">
                  <a:avLst/>
                </a:prstGeom>
                <a:blipFill>
                  <a:blip r:embed="rId5"/>
                  <a:stretch>
                    <a:fillRect l="-33654" t="-15517" b="-3620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0D8173C-B650-40DA-B66B-33EB74FC87B6}"/>
                  </a:ext>
                </a:extLst>
              </p:cNvPr>
              <p:cNvSpPr txBox="1"/>
              <p:nvPr/>
            </p:nvSpPr>
            <p:spPr>
              <a:xfrm>
                <a:off x="903514" y="3958481"/>
                <a:ext cx="548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L’ordonnée du point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fr-FR" sz="2400" dirty="0"/>
                  <a:t> est le nombre ……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0D8173C-B650-40DA-B66B-33EB74FC8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14" y="3958481"/>
                <a:ext cx="5486400" cy="461665"/>
              </a:xfrm>
              <a:prstGeom prst="rect">
                <a:avLst/>
              </a:prstGeom>
              <a:blipFill>
                <a:blip r:embed="rId6"/>
                <a:stretch>
                  <a:fillRect l="-1848" t="-8108" b="-324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3964EA2-B454-EFA5-4328-A30E84FF0561}"/>
                  </a:ext>
                </a:extLst>
              </p:cNvPr>
              <p:cNvSpPr txBox="1"/>
              <p:nvPr/>
            </p:nvSpPr>
            <p:spPr>
              <a:xfrm>
                <a:off x="903514" y="2967335"/>
                <a:ext cx="548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L’abscisse du point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fr-FR" sz="2400" dirty="0"/>
                  <a:t> est le nombre ……..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3964EA2-B454-EFA5-4328-A30E84FF0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14" y="2967335"/>
                <a:ext cx="5486400" cy="461665"/>
              </a:xfrm>
              <a:prstGeom prst="rect">
                <a:avLst/>
              </a:prstGeom>
              <a:blipFill>
                <a:blip r:embed="rId7"/>
                <a:stretch>
                  <a:fillRect l="-166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E43B87E-F47A-4CAD-C159-554E305C9AFD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2072288-7648-95F3-2FEE-7999AF564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00576406-1952-0A77-08A5-2CABD5764704}"/>
                    </a:ext>
                  </a:extLst>
                </p:cNvPr>
                <p:cNvSpPr txBox="1"/>
                <p:nvPr/>
              </p:nvSpPr>
              <p:spPr>
                <a:xfrm>
                  <a:off x="10675806" y="1657404"/>
                  <a:ext cx="63082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4000" dirty="0">
                      <a:solidFill>
                        <a:srgbClr val="FF0000"/>
                      </a:solidFill>
                    </a:rPr>
                    <a:t>.</a:t>
                  </a:r>
                  <a:r>
                    <a:rPr lang="fr-FR" sz="2400" dirty="0">
                      <a:solidFill>
                        <a:srgbClr val="FF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a14:m>
                  <a:endParaRPr lang="fr-F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00576406-1952-0A77-08A5-2CABD57647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75806" y="1657404"/>
                  <a:ext cx="630821" cy="707886"/>
                </a:xfrm>
                <a:prstGeom prst="rect">
                  <a:avLst/>
                </a:prstGeom>
                <a:blipFill>
                  <a:blip r:embed="rId4"/>
                  <a:stretch>
                    <a:fillRect l="-33654" t="-15517" b="-3620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2B0F351-5571-BDB4-B0BE-6CB99DB45CD9}"/>
                  </a:ext>
                </a:extLst>
              </p:cNvPr>
              <p:cNvSpPr txBox="1"/>
              <p:nvPr/>
            </p:nvSpPr>
            <p:spPr>
              <a:xfrm>
                <a:off x="903514" y="3702449"/>
                <a:ext cx="548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L’ordonnée du point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fr-FR" sz="2400" dirty="0"/>
                  <a:t> est le nombre </a:t>
                </a:r>
                <a:r>
                  <a:rPr lang="fr-FR" sz="2400" dirty="0">
                    <a:solidFill>
                      <a:srgbClr val="00B0F0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2B0F351-5571-BDB4-B0BE-6CB99DB45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14" y="3702449"/>
                <a:ext cx="5486400" cy="461665"/>
              </a:xfrm>
              <a:prstGeom prst="rect">
                <a:avLst/>
              </a:prstGeom>
              <a:blipFill>
                <a:blip r:embed="rId5"/>
                <a:stretch>
                  <a:fillRect l="-1848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37E5145-64F6-6956-E722-B20A59F6AD63}"/>
                  </a:ext>
                </a:extLst>
              </p:cNvPr>
              <p:cNvSpPr txBox="1"/>
              <p:nvPr/>
            </p:nvSpPr>
            <p:spPr>
              <a:xfrm>
                <a:off x="900285" y="2910553"/>
                <a:ext cx="5486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L’abscisse du point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fr-FR" sz="2400" dirty="0"/>
                  <a:t> est le nombre </a:t>
                </a:r>
                <a:r>
                  <a:rPr lang="fr-FR" sz="2400" dirty="0">
                    <a:solidFill>
                      <a:srgbClr val="00B0F0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37E5145-64F6-6956-E722-B20A59F6AD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285" y="2910553"/>
                <a:ext cx="5486400" cy="461665"/>
              </a:xfrm>
              <a:prstGeom prst="rect">
                <a:avLst/>
              </a:prstGeom>
              <a:blipFill>
                <a:blip r:embed="rId6"/>
                <a:stretch>
                  <a:fillRect l="-1848" t="-5263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2EF757E-1765-8419-7E49-4B6D16F8D489}"/>
              </a:ext>
            </a:extLst>
          </p:cNvPr>
          <p:cNvCxnSpPr>
            <a:cxnSpLocks/>
          </p:cNvCxnSpPr>
          <p:nvPr/>
        </p:nvCxnSpPr>
        <p:spPr>
          <a:xfrm flipH="1">
            <a:off x="9288740" y="2169079"/>
            <a:ext cx="1447800" cy="0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67F223A7-D196-34A7-41A8-F300892B1E80}"/>
              </a:ext>
            </a:extLst>
          </p:cNvPr>
          <p:cNvCxnSpPr>
            <a:cxnSpLocks/>
          </p:cNvCxnSpPr>
          <p:nvPr/>
        </p:nvCxnSpPr>
        <p:spPr>
          <a:xfrm>
            <a:off x="10822014" y="2223911"/>
            <a:ext cx="0" cy="925689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Corrige d’abord le tracé : la droite doit passer par le point de coordonnées (0;1).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2017EE6-5B0C-C2AC-3589-56B6B85D5A2F}"/>
              </a:ext>
            </a:extLst>
          </p:cNvPr>
          <p:cNvGrpSpPr/>
          <p:nvPr/>
        </p:nvGrpSpPr>
        <p:grpSpPr>
          <a:xfrm>
            <a:off x="1805568" y="1363801"/>
            <a:ext cx="8580864" cy="4130398"/>
            <a:chOff x="1805568" y="1363801"/>
            <a:chExt cx="8580864" cy="4130398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C4A06B01-BAD8-F30A-D985-9AF76B55A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05568" y="1363801"/>
              <a:ext cx="8580864" cy="4130398"/>
            </a:xfrm>
            <a:prstGeom prst="rect">
              <a:avLst/>
            </a:prstGeom>
          </p:spPr>
        </p:pic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D2BFDD01-A2C0-6138-A602-853BC1CF24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64314" y="2054981"/>
              <a:ext cx="1474471" cy="3062304"/>
            </a:xfrm>
            <a:prstGeom prst="line">
              <a:avLst/>
            </a:prstGeom>
            <a:ln w="34925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D04C1-1ACF-D3AC-A15E-13B7C5F2D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9D92217F-5850-2BFF-5935-58848CDA2DE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B4A0096E-48D7-C2E9-D371-690C48A50C36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L’ordonnée à l’origine est l’ordonnée du point où la droite coupe l’axe vertical (</a:t>
                </a:r>
                <a14:m>
                  <m:oMath xmlns:m="http://schemas.openxmlformats.org/officeDocument/2006/math"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𝐎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)</a:t>
                </a:r>
              </a:p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La pente = (la variation de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÷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(la variation de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).</a:t>
                </a: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B4A0096E-48D7-C2E9-D371-690C48A50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61" t="-14634" b="-268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Oval 81">
            <a:extLst>
              <a:ext uri="{FF2B5EF4-FFF2-40B4-BE49-F238E27FC236}">
                <a16:creationId xmlns:a16="http://schemas.microsoft.com/office/drawing/2014/main" id="{248AF1B1-6C8B-6822-4F1F-D5C6A9DF991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359280D-EDCD-0D18-9C85-1FC2727E08A9}"/>
                  </a:ext>
                </a:extLst>
              </p:cNvPr>
              <p:cNvSpPr txBox="1"/>
              <p:nvPr/>
            </p:nvSpPr>
            <p:spPr>
              <a:xfrm>
                <a:off x="4162243" y="3059668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359280D-EDCD-0D18-9C85-1FC2727E0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243" y="3059668"/>
                <a:ext cx="42454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6451620-20A4-AE42-2DBB-8DF7C58AA651}"/>
                  </a:ext>
                </a:extLst>
              </p:cNvPr>
              <p:cNvSpPr txBox="1"/>
              <p:nvPr/>
            </p:nvSpPr>
            <p:spPr>
              <a:xfrm>
                <a:off x="3668487" y="4310743"/>
                <a:ext cx="1284514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6451620-20A4-AE42-2DBB-8DF7C58AA6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487" y="4310743"/>
                <a:ext cx="1284514" cy="634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C576941-C530-8729-2C31-45C4BB2E64A1}"/>
                  </a:ext>
                </a:extLst>
              </p:cNvPr>
              <p:cNvSpPr txBox="1"/>
              <p:nvPr/>
            </p:nvSpPr>
            <p:spPr>
              <a:xfrm>
                <a:off x="4869813" y="4398612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C576941-C530-8729-2C31-45C4BB2E6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9813" y="4398612"/>
                <a:ext cx="42454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8">
            <a:extLst>
              <a:ext uri="{FF2B5EF4-FFF2-40B4-BE49-F238E27FC236}">
                <a16:creationId xmlns:a16="http://schemas.microsoft.com/office/drawing/2014/main" id="{82005784-2147-8A3D-C9B4-AEB40B8596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60C2A13D-781E-93F7-2AE1-095AE1681159}"/>
              </a:ext>
            </a:extLst>
          </p:cNvPr>
          <p:cNvGrpSpPr/>
          <p:nvPr/>
        </p:nvGrpSpPr>
        <p:grpSpPr>
          <a:xfrm>
            <a:off x="1805568" y="1363801"/>
            <a:ext cx="8580864" cy="4130398"/>
            <a:chOff x="1805568" y="1363801"/>
            <a:chExt cx="8580864" cy="4130398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D314F08B-446C-3B6A-4372-ABD3145BF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05568" y="1363801"/>
              <a:ext cx="8580864" cy="4130398"/>
            </a:xfrm>
            <a:prstGeom prst="rect">
              <a:avLst/>
            </a:prstGeom>
          </p:spPr>
        </p:pic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A96AA77E-EDE5-5468-1E1C-02A4956E7A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93807" y="2054981"/>
              <a:ext cx="1474471" cy="3062304"/>
            </a:xfrm>
            <a:prstGeom prst="line">
              <a:avLst/>
            </a:prstGeom>
            <a:ln w="34925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5523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 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3B2A65-7B5A-4D82-7017-A83E8112A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228" y="2077922"/>
            <a:ext cx="4762913" cy="37036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7BDF448-A3FF-4D38-24B6-E4501441B4A4}"/>
                  </a:ext>
                </a:extLst>
              </p:cNvPr>
              <p:cNvSpPr txBox="1"/>
              <p:nvPr/>
            </p:nvSpPr>
            <p:spPr>
              <a:xfrm>
                <a:off x="1109472" y="1393371"/>
                <a:ext cx="83066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La fonction affine représentée ci-dessous  est  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r>
                  <a:rPr lang="fr-FR" sz="2400" dirty="0"/>
                  <a:t>𝑥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17BDF448-A3FF-4D38-24B6-E4501441B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472" y="1393371"/>
                <a:ext cx="8306671" cy="461665"/>
              </a:xfrm>
              <a:prstGeom prst="rect">
                <a:avLst/>
              </a:prstGeom>
              <a:blipFill>
                <a:blip r:embed="rId4"/>
                <a:stretch>
                  <a:fillRect l="-1221" t="-10811" b="-270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Déterminer la relation 𝒚 = 𝒂𝒙 + 𝒃 (𝒂 &gt; 𝟎) à partir de la pente et l’ordonnée à l'origine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de: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3260738-295A-F94B-05C2-A7EEDC1809F3}"/>
                  </a:ext>
                </a:extLst>
              </p:cNvPr>
              <p:cNvSpPr txBox="1"/>
              <p:nvPr/>
            </p:nvSpPr>
            <p:spPr>
              <a:xfrm>
                <a:off x="1133856" y="1393371"/>
                <a:ext cx="94366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Déterminer la relation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à partir d’un graphe comme celui-ci: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3260738-295A-F94B-05C2-A7EEDC180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856" y="1393371"/>
                <a:ext cx="9436608" cy="461665"/>
              </a:xfrm>
              <a:prstGeom prst="rect">
                <a:avLst/>
              </a:prstGeom>
              <a:blipFill>
                <a:blip r:embed="rId3"/>
                <a:stretch>
                  <a:fillRect l="-1075" t="-5405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D652F4F5-1DEA-66C3-B182-A4E0E0783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228" y="2077922"/>
            <a:ext cx="4762913" cy="37036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9471B81-2928-7FE8-FF8E-B990405CF21D}"/>
                  </a:ext>
                </a:extLst>
              </p:cNvPr>
              <p:cNvSpPr txBox="1"/>
              <p:nvPr/>
            </p:nvSpPr>
            <p:spPr>
              <a:xfrm>
                <a:off x="8131629" y="2873814"/>
                <a:ext cx="21880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 = …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9471B81-2928-7FE8-FF8E-B990405CF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1629" y="2873814"/>
                <a:ext cx="2188027" cy="461665"/>
              </a:xfrm>
              <a:prstGeom prst="rect">
                <a:avLst/>
              </a:prstGeom>
              <a:blipFill>
                <a:blip r:embed="rId5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Je veux déterminer la relation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= </m:t>
                    </m:r>
                    <m:r>
                      <a:rPr kumimoji="0" lang="fr-FR" sz="1600" b="1" i="1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𝒂𝒙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 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𝒃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à partir de la pente et l’ordonnée à l’origine du graphe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suivant: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145399-543A-B60C-5CBE-C23FC1246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228" y="2077922"/>
            <a:ext cx="4762913" cy="37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Je détermine l’ordonnée à l’origine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. Pour ce là: 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3988C8F1-4E9E-1EA1-7A35-41EA13F8F367}"/>
                  </a:ext>
                </a:extLst>
              </p:cNvPr>
              <p:cNvSpPr txBox="1"/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L’enseignant rappelle que l’ordonnée  à l’origine est le nombre qui correspond au point où la droite coupe l’axe vertical (</a:t>
                </a:r>
                <a14:m>
                  <m:oMath xmlns:m="http://schemas.openxmlformats.org/officeDocument/2006/math">
                    <m:r>
                      <a:rPr lang="fr-FR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" name="D_A_02">
                <a:extLst>
                  <a:ext uri="{FF2B5EF4-FFF2-40B4-BE49-F238E27FC236}">
                    <a16:creationId xmlns:a16="http://schemas.microsoft.com/office/drawing/2014/main" id="{3988C8F1-4E9E-1EA1-7A35-41EA13F8F3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673100"/>
                <a:ext cx="11176000" cy="304800"/>
              </a:xfrm>
              <a:prstGeom prst="rect">
                <a:avLst/>
              </a:prstGeom>
              <a:blipFill>
                <a:blip r:embed="rId4"/>
                <a:stretch>
                  <a:fillRect l="-164" t="-2000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1F2EAB57-3AC6-E142-4134-C2370D2EE8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9878" y="1713394"/>
            <a:ext cx="4286622" cy="333327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598DCA-57AE-21DB-BCBC-EDA21C016C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067" y="2702892"/>
            <a:ext cx="6294437" cy="48330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59A80B5-9CEA-C736-B7C7-48FAC7FC672F}"/>
              </a:ext>
            </a:extLst>
          </p:cNvPr>
          <p:cNvCxnSpPr>
            <a:cxnSpLocks/>
          </p:cNvCxnSpPr>
          <p:nvPr/>
        </p:nvCxnSpPr>
        <p:spPr>
          <a:xfrm>
            <a:off x="7563958" y="1508018"/>
            <a:ext cx="1388533" cy="1402192"/>
          </a:xfrm>
          <a:prstGeom prst="straightConnector1">
            <a:avLst/>
          </a:prstGeom>
          <a:ln w="508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Je calcule ensuite la pente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du graphe :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0E73BF-0524-22CA-B09A-17370DF0C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3668" y="1646374"/>
            <a:ext cx="4286622" cy="3333277"/>
          </a:xfrm>
          <a:prstGeom prst="rect">
            <a:avLst/>
          </a:prstGeom>
        </p:spPr>
      </p:pic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235066CD-6056-55FE-B2ED-3B84E326C861}"/>
              </a:ext>
            </a:extLst>
          </p:cNvPr>
          <p:cNvSpPr/>
          <p:nvPr/>
        </p:nvSpPr>
        <p:spPr>
          <a:xfrm>
            <a:off x="8895645" y="2596443"/>
            <a:ext cx="146756" cy="316089"/>
          </a:xfrm>
          <a:prstGeom prst="leftBracke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7D7F0017-B593-E134-5DA3-BD149FD05B96}"/>
              </a:ext>
            </a:extLst>
          </p:cNvPr>
          <p:cNvSpPr/>
          <p:nvPr/>
        </p:nvSpPr>
        <p:spPr>
          <a:xfrm rot="5400000">
            <a:off x="9477913" y="3481224"/>
            <a:ext cx="201421" cy="620885"/>
          </a:xfrm>
          <a:prstGeom prst="leftBracket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15199A6-0245-0154-C336-CBC13E88D9C7}"/>
                  </a:ext>
                </a:extLst>
              </p:cNvPr>
              <p:cNvSpPr txBox="1"/>
              <p:nvPr/>
            </p:nvSpPr>
            <p:spPr>
              <a:xfrm>
                <a:off x="8082844" y="2603688"/>
                <a:ext cx="7450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15199A6-0245-0154-C336-CBC13E88D9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844" y="2603688"/>
                <a:ext cx="74506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8966E9D-0D36-857C-213E-DCAE5ED4C57D}"/>
                  </a:ext>
                </a:extLst>
              </p:cNvPr>
              <p:cNvSpPr txBox="1"/>
              <p:nvPr/>
            </p:nvSpPr>
            <p:spPr>
              <a:xfrm>
                <a:off x="9251245" y="3352503"/>
                <a:ext cx="7450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8966E9D-0D36-857C-213E-DCAE5ED4C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1245" y="3352503"/>
                <a:ext cx="74506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16">
            <a:extLst>
              <a:ext uri="{FF2B5EF4-FFF2-40B4-BE49-F238E27FC236}">
                <a16:creationId xmlns:a16="http://schemas.microsoft.com/office/drawing/2014/main" id="{5B7FB15C-9602-E64E-BB6D-4F91E1DF7B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230" y="2807626"/>
            <a:ext cx="3977604" cy="5448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B76556A-1314-A6B5-374F-EB897FCAC377}"/>
                  </a:ext>
                </a:extLst>
              </p:cNvPr>
              <p:cNvSpPr txBox="1"/>
              <p:nvPr/>
            </p:nvSpPr>
            <p:spPr>
              <a:xfrm>
                <a:off x="4296207" y="2838821"/>
                <a:ext cx="8056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B76556A-1314-A6B5-374F-EB897FCAC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207" y="2838821"/>
                <a:ext cx="80569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EFF1542-A3BF-A286-B80C-872473A60F69}"/>
                  </a:ext>
                </a:extLst>
              </p:cNvPr>
              <p:cNvSpPr txBox="1"/>
              <p:nvPr/>
            </p:nvSpPr>
            <p:spPr>
              <a:xfrm>
                <a:off x="5003001" y="2698042"/>
                <a:ext cx="8056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0" dirty="0">
                    <a:solidFill>
                      <a:srgbClr val="FF000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EFF1542-A3BF-A286-B80C-872473A60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001" y="2698042"/>
                <a:ext cx="805694" cy="369332"/>
              </a:xfrm>
              <a:prstGeom prst="rect">
                <a:avLst/>
              </a:prstGeom>
              <a:blipFill>
                <a:blip r:embed="rId10"/>
                <a:stretch>
                  <a:fillRect l="-6818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1B187B8-BDE6-794A-CDA6-902FC4E2C6B7}"/>
              </a:ext>
            </a:extLst>
          </p:cNvPr>
          <p:cNvCxnSpPr>
            <a:cxnSpLocks/>
          </p:cNvCxnSpPr>
          <p:nvPr/>
        </p:nvCxnSpPr>
        <p:spPr>
          <a:xfrm>
            <a:off x="5003001" y="3033507"/>
            <a:ext cx="5209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A25A7A6-D4CD-5991-547A-FA7E9A9F09F8}"/>
                  </a:ext>
                </a:extLst>
              </p:cNvPr>
              <p:cNvSpPr txBox="1"/>
              <p:nvPr/>
            </p:nvSpPr>
            <p:spPr>
              <a:xfrm>
                <a:off x="4884465" y="3064933"/>
                <a:ext cx="8056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7A25A7A6-D4CD-5991-547A-FA7E9A9F0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465" y="3064933"/>
                <a:ext cx="80569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ZoneTexte 24">
            <a:extLst>
              <a:ext uri="{FF2B5EF4-FFF2-40B4-BE49-F238E27FC236}">
                <a16:creationId xmlns:a16="http://schemas.microsoft.com/office/drawing/2014/main" id="{C04E0811-16A8-A9A4-BE9D-1F753DC798B4}"/>
              </a:ext>
            </a:extLst>
          </p:cNvPr>
          <p:cNvSpPr txBox="1"/>
          <p:nvPr/>
        </p:nvSpPr>
        <p:spPr>
          <a:xfrm>
            <a:off x="5638800" y="2974622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AE3613F-527F-F2A9-9187-6EC139978FA4}"/>
                  </a:ext>
                </a:extLst>
              </p:cNvPr>
              <p:cNvSpPr txBox="1"/>
              <p:nvPr/>
            </p:nvSpPr>
            <p:spPr>
              <a:xfrm>
                <a:off x="5523996" y="2698042"/>
                <a:ext cx="582163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AE3613F-527F-F2A9-9187-6EC139978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996" y="2698042"/>
                <a:ext cx="582163" cy="634789"/>
              </a:xfrm>
              <a:prstGeom prst="rect">
                <a:avLst/>
              </a:prstGeom>
              <a:blipFill>
                <a:blip r:embed="rId12"/>
                <a:stretch>
                  <a:fillRect r="-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A51A02EC-15E0-B6E9-6272-5C409138ECC5}"/>
                  </a:ext>
                </a:extLst>
              </p:cNvPr>
              <p:cNvSpPr txBox="1"/>
              <p:nvPr/>
            </p:nvSpPr>
            <p:spPr>
              <a:xfrm>
                <a:off x="6195687" y="2692396"/>
                <a:ext cx="582163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A51A02EC-15E0-B6E9-6272-5C409138EC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687" y="2692396"/>
                <a:ext cx="582163" cy="63478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/>
      <p:bldP spid="13" grpId="0"/>
      <p:bldP spid="18" grpId="0"/>
      <p:bldP spid="19" grpId="0"/>
      <p:bldP spid="23" grpId="0"/>
      <p:bldP spid="28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J’écris l’équation du graphe en remplaçant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par sa valeur et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par sa valeur: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2">
                <a:extLst>
                  <a:ext uri="{FF2B5EF4-FFF2-40B4-BE49-F238E27FC236}">
                    <a16:creationId xmlns:a16="http://schemas.microsoft.com/office/drawing/2014/main" id="{830CA259-49AB-66D3-9C4F-F2C37948987E}"/>
                  </a:ext>
                </a:extLst>
              </p:cNvPr>
              <p:cNvSpPr txBox="1"/>
              <p:nvPr/>
            </p:nvSpPr>
            <p:spPr>
              <a:xfrm>
                <a:off x="199736" y="685800"/>
                <a:ext cx="11176000" cy="3048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L'enseignant rappelle que </a:t>
                </a:r>
                <a14:m>
                  <m:oMath xmlns:m="http://schemas.openxmlformats.org/officeDocument/2006/math">
                    <m:r>
                      <a:rPr lang="fr-FR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1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1400" b="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sz="1400" b="0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fr-FR" sz="1400" i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D_A_02">
                <a:extLst>
                  <a:ext uri="{FF2B5EF4-FFF2-40B4-BE49-F238E27FC236}">
                    <a16:creationId xmlns:a16="http://schemas.microsoft.com/office/drawing/2014/main" id="{830CA259-49AB-66D3-9C4F-F2C379489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36" y="685800"/>
                <a:ext cx="11176000" cy="304800"/>
              </a:xfrm>
              <a:prstGeom prst="rect">
                <a:avLst/>
              </a:prstGeom>
              <a:blipFill>
                <a:blip r:embed="rId3"/>
                <a:stretch>
                  <a:fillRect l="-164" t="-2000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D692E86C-8CFC-E0AF-EA36-104EB5C3C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79" y="3068425"/>
            <a:ext cx="5486876" cy="7430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794EED2-6CD2-AC6F-4B9B-FBDAFB46F7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5487" y="1588111"/>
            <a:ext cx="4762913" cy="3703641"/>
          </a:xfrm>
          <a:prstGeom prst="rect">
            <a:avLst/>
          </a:prstGeom>
        </p:spPr>
      </p:pic>
      <p:sp>
        <p:nvSpPr>
          <p:cNvPr id="6" name="Oval 7">
            <a:extLst>
              <a:ext uri="{FF2B5EF4-FFF2-40B4-BE49-F238E27FC236}">
                <a16:creationId xmlns:a16="http://schemas.microsoft.com/office/drawing/2014/main" id="{7687EFB2-42DF-26F2-8DDC-7B88DB3890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7" name="Image 9">
            <a:extLst>
              <a:ext uri="{FF2B5EF4-FFF2-40B4-BE49-F238E27FC236}">
                <a16:creationId xmlns:a16="http://schemas.microsoft.com/office/drawing/2014/main" id="{8DA98398-11F2-D3ED-EE29-45B722709C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Voici les étapes que je respecte pour déterminer la relation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à partir de la pente et l’ordonnée à l’origine.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2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rappelle ces trois étapes.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E774437-1587-25A3-2101-411D3077A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203" y="1729507"/>
            <a:ext cx="4762913" cy="370364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89E131-4029-8E0D-9AE3-2C18944C7B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736" y="2278349"/>
            <a:ext cx="6252752" cy="48010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38A6C8-83C6-1FE0-4453-EA1143330A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736" y="3044070"/>
            <a:ext cx="5281118" cy="5372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815000E-872D-D71A-B3D5-3BCD72B9C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36" y="3724841"/>
            <a:ext cx="5486876" cy="743015"/>
          </a:xfrm>
          <a:prstGeom prst="rect">
            <a:avLst/>
          </a:prstGeom>
        </p:spPr>
      </p:pic>
      <p:sp>
        <p:nvSpPr>
          <p:cNvPr id="9" name="Oval 7">
            <a:extLst>
              <a:ext uri="{FF2B5EF4-FFF2-40B4-BE49-F238E27FC236}">
                <a16:creationId xmlns:a16="http://schemas.microsoft.com/office/drawing/2014/main" id="{8769A3A0-3A2F-D05B-8434-E2D8E464E31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D7434E32-34DF-9E8C-1A7A-DAD78EBF5D84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6A2C0E11-DF2E-065F-FBF7-71D5643ED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58D6CD74-50AA-CA45-CA88-2F3AB316BB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51914" y="1926771"/>
              <a:ext cx="3570515" cy="179614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56CEA6B0-31EC-AE25-EE6D-492B7AB022D2}"/>
              </a:ext>
            </a:extLst>
          </p:cNvPr>
          <p:cNvSpPr txBox="1"/>
          <p:nvPr/>
        </p:nvSpPr>
        <p:spPr>
          <a:xfrm>
            <a:off x="1099457" y="2471057"/>
            <a:ext cx="6129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L’ordonnée à l’origine est le nombre ………..</a:t>
            </a: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1BA40D8-50EC-1BA8-0200-04F761A0CB2C}"/>
              </a:ext>
            </a:extLst>
          </p:cNvPr>
          <p:cNvGrpSpPr/>
          <p:nvPr/>
        </p:nvGrpSpPr>
        <p:grpSpPr>
          <a:xfrm>
            <a:off x="6763020" y="2492829"/>
            <a:ext cx="4456304" cy="3033281"/>
            <a:chOff x="7087666" y="1624746"/>
            <a:chExt cx="4456304" cy="3033281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E21963B-9D58-4BBA-5C6D-34F67FBCA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5A770E9-53DE-CBF7-DB10-47D4CD2E07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51914" y="1926771"/>
              <a:ext cx="3570515" cy="179614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406E575-EF4B-D441-9194-01E27EED3C13}"/>
                  </a:ext>
                </a:extLst>
              </p:cNvPr>
              <p:cNvSpPr txBox="1"/>
              <p:nvPr/>
            </p:nvSpPr>
            <p:spPr>
              <a:xfrm>
                <a:off x="653143" y="2634343"/>
                <a:ext cx="61290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L’ordonnée à l’origine est le nombre :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406E575-EF4B-D441-9194-01E27EED3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43" y="2634343"/>
                <a:ext cx="6129093" cy="461665"/>
              </a:xfrm>
              <a:prstGeom prst="rect">
                <a:avLst/>
              </a:prstGeom>
              <a:blipFill>
                <a:blip r:embed="rId5"/>
                <a:stretch>
                  <a:fillRect l="-1653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ADAFB57-DEF8-D7E0-A2F8-A796C3B2BB7C}"/>
              </a:ext>
            </a:extLst>
          </p:cNvPr>
          <p:cNvCxnSpPr>
            <a:cxnSpLocks/>
          </p:cNvCxnSpPr>
          <p:nvPr/>
        </p:nvCxnSpPr>
        <p:spPr>
          <a:xfrm>
            <a:off x="7302701" y="2026808"/>
            <a:ext cx="1388533" cy="1402192"/>
          </a:xfrm>
          <a:prstGeom prst="straightConnector1">
            <a:avLst/>
          </a:prstGeom>
          <a:ln w="508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222F206-34C2-9830-687A-3CE38A401C51}"/>
              </a:ext>
            </a:extLst>
          </p:cNvPr>
          <p:cNvSpPr/>
          <p:nvPr/>
        </p:nvSpPr>
        <p:spPr>
          <a:xfrm>
            <a:off x="4757834" y="1125501"/>
            <a:ext cx="4872020" cy="8753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rgbClr val="00B0F0"/>
                </a:solidFill>
              </a:rPr>
              <a:t>L’ordonnée du point où le graphe coupe l’axe des ordonnées </a:t>
            </a:r>
          </a:p>
        </p:txBody>
      </p: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Tracer le graphe de la fonction 𝒚 = 𝒂𝒙 + 𝒃 (𝒂 &gt; 𝟎) à partir de sa pente et l’ordonnée à l’origine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Déterminer la relation 𝒚 = 𝒂𝒙 + 𝒃 (𝒂 &gt; 𝟎) à partir de la pente et l’ordonnée à l'origine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Tracer le graphe de la fonction 𝒚 = 𝒂𝒙 + 𝒃 (𝒂 &lt; 𝟎) à partir de la pente et l’ordonnée à l’origine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Tracer le graphe de la fonction 𝒚 = 𝒂𝒙 + 𝒃 à partir du graphe de la fonction </a:t>
              </a:r>
            </a:p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𝒚 = 𝒂𝒙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422816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Déterminer la relation 𝒚 = 𝒂𝒙 + 𝒃 (𝒂 &lt; 𝟎) à partir de la pente et l’ordonnée à l'origine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 :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242D801-4E72-D645-C50D-95FCAC738EF2}"/>
              </a:ext>
            </a:extLst>
          </p:cNvPr>
          <p:cNvSpPr txBox="1"/>
          <p:nvPr/>
        </p:nvSpPr>
        <p:spPr>
          <a:xfrm>
            <a:off x="199736" y="2515906"/>
            <a:ext cx="3624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pente du graphe est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07CCE3F6-E201-2B79-C91F-D81A07925D41}"/>
                  </a:ext>
                </a:extLst>
              </p:cNvPr>
              <p:cNvSpPr txBox="1"/>
              <p:nvPr/>
            </p:nvSpPr>
            <p:spPr>
              <a:xfrm>
                <a:off x="3364992" y="2471057"/>
                <a:ext cx="3460351" cy="674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…..  − ……</m:t>
                          </m:r>
                        </m:num>
                        <m:den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……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 ……</m:t>
                          </m:r>
                        </m:den>
                      </m:f>
                      <m:r>
                        <a:rPr lang="fr-F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07CCE3F6-E201-2B79-C91F-D81A07925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992" y="2471057"/>
                <a:ext cx="3460351" cy="674224"/>
              </a:xfrm>
              <a:prstGeom prst="rect">
                <a:avLst/>
              </a:prstGeom>
              <a:blipFill>
                <a:blip r:embed="rId3"/>
                <a:stretch>
                  <a:fillRect t="-18519" b="-240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e 27">
            <a:extLst>
              <a:ext uri="{FF2B5EF4-FFF2-40B4-BE49-F238E27FC236}">
                <a16:creationId xmlns:a16="http://schemas.microsoft.com/office/drawing/2014/main" id="{E798D8D4-11D2-0B6C-25B8-97A0D0B2CBFC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7C2B07B5-42B6-9002-72EF-6BADE527289E}"/>
                </a:ext>
              </a:extLst>
            </p:cNvPr>
            <p:cNvGrpSpPr/>
            <p:nvPr/>
          </p:nvGrpSpPr>
          <p:grpSpPr>
            <a:xfrm>
              <a:off x="7087666" y="1624746"/>
              <a:ext cx="4456304" cy="3033281"/>
              <a:chOff x="7087666" y="1624746"/>
              <a:chExt cx="4456304" cy="3033281"/>
            </a:xfrm>
          </p:grpSpPr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86BC5CBB-805D-7053-6792-4F21517723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87666" y="1624746"/>
                <a:ext cx="4456304" cy="3033281"/>
              </a:xfrm>
              <a:prstGeom prst="rect">
                <a:avLst/>
              </a:prstGeom>
            </p:spPr>
          </p:pic>
          <p:cxnSp>
            <p:nvCxnSpPr>
              <p:cNvPr id="18" name="Connecteur droit 17">
                <a:extLst>
                  <a:ext uri="{FF2B5EF4-FFF2-40B4-BE49-F238E27FC236}">
                    <a16:creationId xmlns:a16="http://schemas.microsoft.com/office/drawing/2014/main" id="{56A29AF1-ACF5-4454-D833-FAE4F18964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51914" y="1926771"/>
                <a:ext cx="3570515" cy="179614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4ED7BD36-C644-D3C5-98D9-E3A82C184B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76517" y="2136272"/>
              <a:ext cx="0" cy="58556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7285A777-4B25-2215-C950-9F4CB1CCD3F0}"/>
                </a:ext>
              </a:extLst>
            </p:cNvPr>
            <p:cNvCxnSpPr>
              <a:cxnSpLocks/>
            </p:cNvCxnSpPr>
            <p:nvPr/>
          </p:nvCxnSpPr>
          <p:spPr>
            <a:xfrm>
              <a:off x="9185502" y="2722790"/>
              <a:ext cx="1117601" cy="0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C499B3-68C0-C240-A67A-1C47D3D95EA7}"/>
              </a:ext>
            </a:extLst>
          </p:cNvPr>
          <p:cNvSpPr txBox="1"/>
          <p:nvPr/>
        </p:nvSpPr>
        <p:spPr>
          <a:xfrm>
            <a:off x="336391" y="2490999"/>
            <a:ext cx="3624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pente du graphe est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7968F19-5DF2-FACB-E535-A4B93EF87F07}"/>
                  </a:ext>
                </a:extLst>
              </p:cNvPr>
              <p:cNvSpPr txBox="1"/>
              <p:nvPr/>
            </p:nvSpPr>
            <p:spPr>
              <a:xfrm>
                <a:off x="4223657" y="2471057"/>
                <a:ext cx="260168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fr-F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7968F19-5DF2-FACB-E535-A4B93EF87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657" y="2471057"/>
                <a:ext cx="2601686" cy="786177"/>
              </a:xfrm>
              <a:prstGeom prst="rect">
                <a:avLst/>
              </a:prstGeom>
              <a:blipFill>
                <a:blip r:embed="rId4"/>
                <a:stretch>
                  <a:fillRect t="-3175" b="-63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e 9">
            <a:extLst>
              <a:ext uri="{FF2B5EF4-FFF2-40B4-BE49-F238E27FC236}">
                <a16:creationId xmlns:a16="http://schemas.microsoft.com/office/drawing/2014/main" id="{29315151-8DE3-0732-1A41-BF0F0EC04D17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8038A26-066F-D094-514F-1862F1568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45C17D22-EDAA-A695-B20F-E67C1DF0ED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51914" y="1926771"/>
              <a:ext cx="3570515" cy="179614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3A9ECAE-47D6-3D31-85A6-E603A942FCC2}"/>
              </a:ext>
            </a:extLst>
          </p:cNvPr>
          <p:cNvCxnSpPr>
            <a:cxnSpLocks/>
          </p:cNvCxnSpPr>
          <p:nvPr/>
        </p:nvCxnSpPr>
        <p:spPr>
          <a:xfrm flipV="1">
            <a:off x="10276517" y="2136272"/>
            <a:ext cx="0" cy="58556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4120D54-7D17-DD89-C765-3B1A3C01FC61}"/>
              </a:ext>
            </a:extLst>
          </p:cNvPr>
          <p:cNvCxnSpPr>
            <a:cxnSpLocks/>
          </p:cNvCxnSpPr>
          <p:nvPr/>
        </p:nvCxnSpPr>
        <p:spPr>
          <a:xfrm>
            <a:off x="9185502" y="2722790"/>
            <a:ext cx="1117601" cy="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arenthèse fermante 21">
            <a:extLst>
              <a:ext uri="{FF2B5EF4-FFF2-40B4-BE49-F238E27FC236}">
                <a16:creationId xmlns:a16="http://schemas.microsoft.com/office/drawing/2014/main" id="{5BB742DE-3754-19C4-A6ED-A37778E10AEE}"/>
              </a:ext>
            </a:extLst>
          </p:cNvPr>
          <p:cNvSpPr/>
          <p:nvPr/>
        </p:nvSpPr>
        <p:spPr>
          <a:xfrm rot="16200000">
            <a:off x="9704069" y="2633319"/>
            <a:ext cx="80467" cy="1106424"/>
          </a:xfrm>
          <a:prstGeom prst="rightBracket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Parenthèse fermante 22">
            <a:extLst>
              <a:ext uri="{FF2B5EF4-FFF2-40B4-BE49-F238E27FC236}">
                <a16:creationId xmlns:a16="http://schemas.microsoft.com/office/drawing/2014/main" id="{F0913456-C5B0-7E6B-344A-34A2664C102B}"/>
              </a:ext>
            </a:extLst>
          </p:cNvPr>
          <p:cNvSpPr/>
          <p:nvPr/>
        </p:nvSpPr>
        <p:spPr>
          <a:xfrm>
            <a:off x="10538841" y="2164661"/>
            <a:ext cx="80467" cy="567771"/>
          </a:xfrm>
          <a:prstGeom prst="rightBracket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547CB447-CBD0-4085-DF1C-532B6161C78A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5A1C686-0E85-DC9D-2B14-6C52531E3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B2FD49D4-141D-EDDD-30E8-F89879B8BA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51914" y="1926771"/>
              <a:ext cx="3570515" cy="179614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97C03DF-1C75-450D-8CA3-A851316B69FB}"/>
                  </a:ext>
                </a:extLst>
              </p:cNvPr>
              <p:cNvSpPr txBox="1"/>
              <p:nvPr/>
            </p:nvSpPr>
            <p:spPr>
              <a:xfrm>
                <a:off x="648031" y="2092476"/>
                <a:ext cx="50189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L’ordonnée à l’origine est le nombre :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97C03DF-1C75-450D-8CA3-A851316B6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31" y="2092476"/>
                <a:ext cx="5018992" cy="461665"/>
              </a:xfrm>
              <a:prstGeom prst="rect">
                <a:avLst/>
              </a:prstGeom>
              <a:blipFill>
                <a:blip r:embed="rId4"/>
                <a:stretch>
                  <a:fillRect l="-1763" t="-7895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59F01161-96BB-7BA0-E642-A8133E5F5DD0}"/>
              </a:ext>
            </a:extLst>
          </p:cNvPr>
          <p:cNvSpPr txBox="1"/>
          <p:nvPr/>
        </p:nvSpPr>
        <p:spPr>
          <a:xfrm>
            <a:off x="648030" y="2615453"/>
            <a:ext cx="3624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pente du graphe est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912B497-8EF6-EF44-930C-BB54F3330B45}"/>
                  </a:ext>
                </a:extLst>
              </p:cNvPr>
              <p:cNvSpPr txBox="1"/>
              <p:nvPr/>
            </p:nvSpPr>
            <p:spPr>
              <a:xfrm>
                <a:off x="3775948" y="2427971"/>
                <a:ext cx="1269581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912B497-8EF6-EF44-930C-BB54F3330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948" y="2427971"/>
                <a:ext cx="1269581" cy="7838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19C9CCF-E2FC-5424-2388-E530E1DCE2A0}"/>
                  </a:ext>
                </a:extLst>
              </p:cNvPr>
              <p:cNvSpPr txBox="1"/>
              <p:nvPr/>
            </p:nvSpPr>
            <p:spPr>
              <a:xfrm>
                <a:off x="629182" y="3346431"/>
                <a:ext cx="61983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L’équation du graphe est   :    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=…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19C9CCF-E2FC-5424-2388-E530E1DCE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82" y="3346431"/>
                <a:ext cx="6198337" cy="461665"/>
              </a:xfrm>
              <a:prstGeom prst="rect">
                <a:avLst/>
              </a:prstGeom>
              <a:blipFill>
                <a:blip r:embed="rId6"/>
                <a:stretch>
                  <a:fillRect l="-1431" t="-8108" b="-324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4DE6122-B315-6692-2772-B5B5D4C83423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6834633-119E-85F1-CE21-E69D833CC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CF9B1BE1-8167-F0CF-6A7C-E3817B61FE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51914" y="1926771"/>
              <a:ext cx="3570515" cy="179614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B856115-A32B-B832-EEDF-0DEB2B412DBD}"/>
                  </a:ext>
                </a:extLst>
              </p:cNvPr>
              <p:cNvSpPr txBox="1"/>
              <p:nvPr/>
            </p:nvSpPr>
            <p:spPr>
              <a:xfrm>
                <a:off x="648031" y="2092476"/>
                <a:ext cx="50189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L’ordonnée à l’origine est le nombre :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B856115-A32B-B832-EEDF-0DEB2B412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31" y="2092476"/>
                <a:ext cx="5018992" cy="461665"/>
              </a:xfrm>
              <a:prstGeom prst="rect">
                <a:avLst/>
              </a:prstGeom>
              <a:blipFill>
                <a:blip r:embed="rId5"/>
                <a:stretch>
                  <a:fillRect l="-1763" t="-7895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866C0C96-D305-4CC0-404F-C879E2E989B5}"/>
              </a:ext>
            </a:extLst>
          </p:cNvPr>
          <p:cNvSpPr txBox="1"/>
          <p:nvPr/>
        </p:nvSpPr>
        <p:spPr>
          <a:xfrm>
            <a:off x="648030" y="3114772"/>
            <a:ext cx="3624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pente de ce graphe est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72E0BC4-3672-8522-401B-D198DF969D14}"/>
                  </a:ext>
                </a:extLst>
              </p:cNvPr>
              <p:cNvSpPr txBox="1"/>
              <p:nvPr/>
            </p:nvSpPr>
            <p:spPr>
              <a:xfrm>
                <a:off x="3892388" y="2922767"/>
                <a:ext cx="1269581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72E0BC4-3672-8522-401B-D198DF969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2388" y="2922767"/>
                <a:ext cx="1269581" cy="783804"/>
              </a:xfrm>
              <a:prstGeom prst="rect">
                <a:avLst/>
              </a:prstGeom>
              <a:blipFill>
                <a:blip r:embed="rId6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B22B9E8-EA8B-E0A2-8704-D049E351A18E}"/>
                  </a:ext>
                </a:extLst>
              </p:cNvPr>
              <p:cNvSpPr txBox="1"/>
              <p:nvPr/>
            </p:nvSpPr>
            <p:spPr>
              <a:xfrm>
                <a:off x="648030" y="4153021"/>
                <a:ext cx="58151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L’équation du graphe est: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   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B22B9E8-EA8B-E0A2-8704-D049E351A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30" y="4153021"/>
                <a:ext cx="5815160" cy="461665"/>
              </a:xfrm>
              <a:prstGeom prst="rect">
                <a:avLst/>
              </a:prstGeom>
              <a:blipFill>
                <a:blip r:embed="rId7"/>
                <a:stretch>
                  <a:fillRect l="-1525" t="-5263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5E2F9B3-04D9-D900-B84D-286302B138CE}"/>
                  </a:ext>
                </a:extLst>
              </p:cNvPr>
              <p:cNvSpPr txBox="1"/>
              <p:nvPr/>
            </p:nvSpPr>
            <p:spPr>
              <a:xfrm>
                <a:off x="4272973" y="3922520"/>
                <a:ext cx="477906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5E2F9B3-04D9-D900-B84D-286302B13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2973" y="3922520"/>
                <a:ext cx="477906" cy="783804"/>
              </a:xfrm>
              <a:prstGeom prst="rect">
                <a:avLst/>
              </a:prstGeom>
              <a:blipFill>
                <a:blip r:embed="rId8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3ACA952-E3E5-3035-B439-540951970482}"/>
                  </a:ext>
                </a:extLst>
              </p:cNvPr>
              <p:cNvSpPr txBox="1"/>
              <p:nvPr/>
            </p:nvSpPr>
            <p:spPr>
              <a:xfrm>
                <a:off x="5129128" y="4153020"/>
                <a:ext cx="477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3ACA952-E3E5-3035-B439-540951970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128" y="4153020"/>
                <a:ext cx="477906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8B19A86-43FA-D3D9-5E43-6EC84F49F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124" y="1592089"/>
            <a:ext cx="4456304" cy="3033281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C488C60-63AB-6051-0C66-0E6C91E6E1D7}"/>
              </a:ext>
            </a:extLst>
          </p:cNvPr>
          <p:cNvCxnSpPr>
            <a:cxnSpLocks/>
          </p:cNvCxnSpPr>
          <p:nvPr/>
        </p:nvCxnSpPr>
        <p:spPr>
          <a:xfrm flipH="1">
            <a:off x="7859486" y="1894114"/>
            <a:ext cx="3102428" cy="317862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FB4E88E0-A52B-91F2-C971-220BD4297456}"/>
                  </a:ext>
                </a:extLst>
              </p:cNvPr>
              <p:cNvSpPr txBox="1"/>
              <p:nvPr/>
            </p:nvSpPr>
            <p:spPr>
              <a:xfrm>
                <a:off x="648030" y="1894114"/>
                <a:ext cx="62358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L’ordonnée à l’origine est le nombre :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…...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FB4E88E0-A52B-91F2-C971-220BD4297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30" y="1894114"/>
                <a:ext cx="6235818" cy="461665"/>
              </a:xfrm>
              <a:prstGeom prst="rect">
                <a:avLst/>
              </a:prstGeom>
              <a:blipFill>
                <a:blip r:embed="rId4"/>
                <a:stretch>
                  <a:fillRect l="-1423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ZoneTexte 19">
            <a:extLst>
              <a:ext uri="{FF2B5EF4-FFF2-40B4-BE49-F238E27FC236}">
                <a16:creationId xmlns:a16="http://schemas.microsoft.com/office/drawing/2014/main" id="{313A0A97-A4BE-141D-B6F1-F6DEF4DA00B0}"/>
              </a:ext>
            </a:extLst>
          </p:cNvPr>
          <p:cNvSpPr txBox="1"/>
          <p:nvPr/>
        </p:nvSpPr>
        <p:spPr>
          <a:xfrm>
            <a:off x="648030" y="3289029"/>
            <a:ext cx="3624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pente du graphe est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239130C4-708D-4745-64CD-EE39A615C4D6}"/>
                  </a:ext>
                </a:extLst>
              </p:cNvPr>
              <p:cNvSpPr txBox="1"/>
              <p:nvPr/>
            </p:nvSpPr>
            <p:spPr>
              <a:xfrm>
                <a:off x="3765939" y="3101830"/>
                <a:ext cx="2668395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−…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−…</m:t>
                          </m:r>
                        </m:den>
                      </m:f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239130C4-708D-4745-64CD-EE39A615C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939" y="3101830"/>
                <a:ext cx="2668395" cy="783804"/>
              </a:xfrm>
              <a:prstGeom prst="rect">
                <a:avLst/>
              </a:prstGeom>
              <a:blipFill>
                <a:blip r:embed="rId5"/>
                <a:stretch>
                  <a:fillRect b="-80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121D24F-EBB3-971A-A0F4-5C68C4F957FB}"/>
                  </a:ext>
                </a:extLst>
              </p:cNvPr>
              <p:cNvSpPr txBox="1"/>
              <p:nvPr/>
            </p:nvSpPr>
            <p:spPr>
              <a:xfrm>
                <a:off x="648030" y="4467009"/>
                <a:ext cx="58151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L’équation du graphe est: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=…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121D24F-EBB3-971A-A0F4-5C68C4F95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30" y="4467009"/>
                <a:ext cx="5815160" cy="461665"/>
              </a:xfrm>
              <a:prstGeom prst="rect">
                <a:avLst/>
              </a:prstGeom>
              <a:blipFill>
                <a:blip r:embed="rId6"/>
                <a:stretch>
                  <a:fillRect l="-1525" t="-7895" b="-263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52BB57E-CF39-8009-4AAC-8AAAF6289AF5}"/>
              </a:ext>
            </a:extLst>
          </p:cNvPr>
          <p:cNvCxnSpPr>
            <a:cxnSpLocks/>
          </p:cNvCxnSpPr>
          <p:nvPr/>
        </p:nvCxnSpPr>
        <p:spPr>
          <a:xfrm flipV="1">
            <a:off x="10777260" y="2140036"/>
            <a:ext cx="0" cy="53232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EA927030-1E70-44E0-88AD-048631A92BED}"/>
              </a:ext>
            </a:extLst>
          </p:cNvPr>
          <p:cNvCxnSpPr>
            <a:cxnSpLocks/>
          </p:cNvCxnSpPr>
          <p:nvPr/>
        </p:nvCxnSpPr>
        <p:spPr>
          <a:xfrm>
            <a:off x="10228133" y="2695496"/>
            <a:ext cx="573505" cy="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𝐛𝐨𝐧𝐧𝐞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 étape par étape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1A2430-6866-67F9-7BCA-84BBEE09A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124" y="1592089"/>
            <a:ext cx="4456304" cy="3033281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2E64571A-A4A1-8EA0-88A3-1A5A88555CE1}"/>
              </a:ext>
            </a:extLst>
          </p:cNvPr>
          <p:cNvCxnSpPr>
            <a:cxnSpLocks/>
          </p:cNvCxnSpPr>
          <p:nvPr/>
        </p:nvCxnSpPr>
        <p:spPr>
          <a:xfrm flipH="1">
            <a:off x="7859486" y="1894114"/>
            <a:ext cx="3102428" cy="317862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2385A46-8823-8A1A-9C61-C9A48825E1F7}"/>
                  </a:ext>
                </a:extLst>
              </p:cNvPr>
              <p:cNvSpPr txBox="1"/>
              <p:nvPr/>
            </p:nvSpPr>
            <p:spPr>
              <a:xfrm>
                <a:off x="648030" y="1894114"/>
                <a:ext cx="52520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L’ordonnée à l’origine est le nombre :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2385A46-8823-8A1A-9C61-C9A48825E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30" y="1894114"/>
                <a:ext cx="5252026" cy="461665"/>
              </a:xfrm>
              <a:prstGeom prst="rect">
                <a:avLst/>
              </a:prstGeom>
              <a:blipFill>
                <a:blip r:embed="rId5"/>
                <a:stretch>
                  <a:fillRect l="-1687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D34E2BDB-31B5-9B73-0978-777ABA55E38D}"/>
              </a:ext>
            </a:extLst>
          </p:cNvPr>
          <p:cNvSpPr txBox="1"/>
          <p:nvPr/>
        </p:nvSpPr>
        <p:spPr>
          <a:xfrm>
            <a:off x="648030" y="3111380"/>
            <a:ext cx="3624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La pente du graphe est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BB46D27-306B-4ABE-35E6-E620BFC85EE2}"/>
                  </a:ext>
                </a:extLst>
              </p:cNvPr>
              <p:cNvSpPr txBox="1"/>
              <p:nvPr/>
            </p:nvSpPr>
            <p:spPr>
              <a:xfrm>
                <a:off x="3754137" y="2909164"/>
                <a:ext cx="2668395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2−1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3−2</m:t>
                          </m:r>
                        </m:den>
                      </m:f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BB46D27-306B-4ABE-35E6-E620BFC85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137" y="2909164"/>
                <a:ext cx="2668395" cy="783804"/>
              </a:xfrm>
              <a:prstGeom prst="rect">
                <a:avLst/>
              </a:prstGeom>
              <a:blipFill>
                <a:blip r:embed="rId6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7E2A472-DF1E-0543-A6D7-B480D248B7DD}"/>
                  </a:ext>
                </a:extLst>
              </p:cNvPr>
              <p:cNvSpPr txBox="1"/>
              <p:nvPr/>
            </p:nvSpPr>
            <p:spPr>
              <a:xfrm>
                <a:off x="619328" y="4140759"/>
                <a:ext cx="628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L’équation du graphe est.  :  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=1×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+(−1)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7E2A472-DF1E-0543-A6D7-B480D248B7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28" y="4140759"/>
                <a:ext cx="6281343" cy="461665"/>
              </a:xfrm>
              <a:prstGeom prst="rect">
                <a:avLst/>
              </a:prstGeom>
              <a:blipFill>
                <a:blip r:embed="rId7"/>
                <a:stretch>
                  <a:fillRect l="-1411" t="-5263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E99DB9C-4151-45B9-4195-618CE9236615}"/>
              </a:ext>
            </a:extLst>
          </p:cNvPr>
          <p:cNvCxnSpPr>
            <a:cxnSpLocks/>
          </p:cNvCxnSpPr>
          <p:nvPr/>
        </p:nvCxnSpPr>
        <p:spPr>
          <a:xfrm flipV="1">
            <a:off x="10777260" y="2140036"/>
            <a:ext cx="0" cy="53232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208F0E4-5BFB-4B60-B8F9-D71805F0E933}"/>
              </a:ext>
            </a:extLst>
          </p:cNvPr>
          <p:cNvCxnSpPr>
            <a:cxnSpLocks/>
          </p:cNvCxnSpPr>
          <p:nvPr/>
        </p:nvCxnSpPr>
        <p:spPr>
          <a:xfrm>
            <a:off x="10228133" y="2695496"/>
            <a:ext cx="573505" cy="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C19E813-5779-95B8-268D-19CCEB053ED2}"/>
              </a:ext>
            </a:extLst>
          </p:cNvPr>
          <p:cNvCxnSpPr>
            <a:cxnSpLocks/>
          </p:cNvCxnSpPr>
          <p:nvPr/>
        </p:nvCxnSpPr>
        <p:spPr>
          <a:xfrm>
            <a:off x="7588411" y="2328235"/>
            <a:ext cx="1388533" cy="1402192"/>
          </a:xfrm>
          <a:prstGeom prst="straightConnector1">
            <a:avLst/>
          </a:prstGeom>
          <a:ln w="508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C6D7CE9-C5C0-3B40-1A35-0DA2DA02D9C3}"/>
              </a:ext>
            </a:extLst>
          </p:cNvPr>
          <p:cNvCxnSpPr>
            <a:cxnSpLocks/>
          </p:cNvCxnSpPr>
          <p:nvPr/>
        </p:nvCxnSpPr>
        <p:spPr>
          <a:xfrm>
            <a:off x="9306576" y="1294338"/>
            <a:ext cx="965671" cy="1017376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C65341F-576A-BD2C-3D21-994EDAA7445C}"/>
                  </a:ext>
                </a:extLst>
              </p:cNvPr>
              <p:cNvSpPr txBox="1"/>
              <p:nvPr/>
            </p:nvSpPr>
            <p:spPr>
              <a:xfrm>
                <a:off x="4145025" y="4963694"/>
                <a:ext cx="15393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C65341F-576A-BD2C-3D21-994EDAA74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025" y="4963694"/>
                <a:ext cx="1539332" cy="461665"/>
              </a:xfrm>
              <a:prstGeom prst="rect">
                <a:avLst/>
              </a:prstGeom>
              <a:blipFill>
                <a:blip r:embed="rId8"/>
                <a:stretch>
                  <a:fillRect l="-820" b="-78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3B41E3-0903-F0A5-02A7-069365047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56" y="1146689"/>
            <a:ext cx="11613887" cy="448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3A5F305-5955-83C0-08FF-15D5AF4B9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056" y="1146689"/>
            <a:ext cx="11613887" cy="44809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B5E4A1D-2B94-E1BE-47AE-5D31B82BCCCC}"/>
                  </a:ext>
                </a:extLst>
              </p:cNvPr>
              <p:cNvSpPr txBox="1"/>
              <p:nvPr/>
            </p:nvSpPr>
            <p:spPr>
              <a:xfrm>
                <a:off x="4724400" y="2873437"/>
                <a:ext cx="7293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B5E4A1D-2B94-E1BE-47AE-5D31B82BC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2873437"/>
                <a:ext cx="72934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8837B88-0695-692F-B7D8-289B21955CFB}"/>
                  </a:ext>
                </a:extLst>
              </p:cNvPr>
              <p:cNvSpPr txBox="1"/>
              <p:nvPr/>
            </p:nvSpPr>
            <p:spPr>
              <a:xfrm>
                <a:off x="4909458" y="3385110"/>
                <a:ext cx="7293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8837B88-0695-692F-B7D8-289B21955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458" y="3385110"/>
                <a:ext cx="729343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F891DA6-6A29-B599-3D8D-5FE3471DB353}"/>
                  </a:ext>
                </a:extLst>
              </p:cNvPr>
              <p:cNvSpPr txBox="1"/>
              <p:nvPr/>
            </p:nvSpPr>
            <p:spPr>
              <a:xfrm>
                <a:off x="4454975" y="3398049"/>
                <a:ext cx="4544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F891DA6-6A29-B599-3D8D-5FE3471DB3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975" y="3398049"/>
                <a:ext cx="45448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58C92CE-1C87-3BE4-91C8-DBC7FB59DBBD}"/>
                  </a:ext>
                </a:extLst>
              </p:cNvPr>
              <p:cNvSpPr txBox="1"/>
              <p:nvPr/>
            </p:nvSpPr>
            <p:spPr>
              <a:xfrm>
                <a:off x="4405988" y="3810035"/>
                <a:ext cx="5715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58C92CE-1C87-3BE4-91C8-DBC7FB59D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988" y="3810035"/>
                <a:ext cx="5715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A0B7498-62C6-47A0-CC46-FC874BCAEC73}"/>
                  </a:ext>
                </a:extLst>
              </p:cNvPr>
              <p:cNvSpPr txBox="1"/>
              <p:nvPr/>
            </p:nvSpPr>
            <p:spPr>
              <a:xfrm>
                <a:off x="4928505" y="3788265"/>
                <a:ext cx="5715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A0B7498-62C6-47A0-CC46-FC874BCAE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8505" y="3788265"/>
                <a:ext cx="57150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0C279EF-9A6D-39BB-EAC3-5834B9E9F994}"/>
                  </a:ext>
                </a:extLst>
              </p:cNvPr>
              <p:cNvSpPr txBox="1"/>
              <p:nvPr/>
            </p:nvSpPr>
            <p:spPr>
              <a:xfrm>
                <a:off x="5690506" y="3548779"/>
                <a:ext cx="5715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0C279EF-9A6D-39BB-EAC3-5834B9E9F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506" y="3548779"/>
                <a:ext cx="57150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BB8E461-5690-7663-D03A-A85F8C097481}"/>
                  </a:ext>
                </a:extLst>
              </p:cNvPr>
              <p:cNvSpPr txBox="1"/>
              <p:nvPr/>
            </p:nvSpPr>
            <p:spPr>
              <a:xfrm>
                <a:off x="4454975" y="4288392"/>
                <a:ext cx="10450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BB8E461-5690-7663-D03A-A85F8C097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975" y="4288392"/>
                <a:ext cx="1045035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85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261E6C0-F3DC-A4ED-19F7-C4C4A82AE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36" y="1599495"/>
            <a:ext cx="11670279" cy="32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2E3BA4C-87A9-60D0-78F8-79084D083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736" y="1599495"/>
            <a:ext cx="11670279" cy="32837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488A4BF-EE3F-33B7-525A-8B771391BE23}"/>
                  </a:ext>
                </a:extLst>
              </p:cNvPr>
              <p:cNvSpPr txBox="1"/>
              <p:nvPr/>
            </p:nvSpPr>
            <p:spPr>
              <a:xfrm>
                <a:off x="4441371" y="2448894"/>
                <a:ext cx="7293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488A4BF-EE3F-33B7-525A-8B771391B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371" y="2448894"/>
                <a:ext cx="72934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060B74C-09E4-53CD-2AC9-85A21C97CC08}"/>
                  </a:ext>
                </a:extLst>
              </p:cNvPr>
              <p:cNvSpPr txBox="1"/>
              <p:nvPr/>
            </p:nvSpPr>
            <p:spPr>
              <a:xfrm>
                <a:off x="4626429" y="2960567"/>
                <a:ext cx="7293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E060B74C-09E4-53CD-2AC9-85A21C97C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6429" y="2960567"/>
                <a:ext cx="72934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123534E-9DE1-F8BF-06C3-054370270B34}"/>
                  </a:ext>
                </a:extLst>
              </p:cNvPr>
              <p:cNvSpPr txBox="1"/>
              <p:nvPr/>
            </p:nvSpPr>
            <p:spPr>
              <a:xfrm>
                <a:off x="4171946" y="2973506"/>
                <a:ext cx="4544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123534E-9DE1-F8BF-06C3-054370270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946" y="2973506"/>
                <a:ext cx="45448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66E7DD1-260D-2876-A089-C2D1B35EEF07}"/>
                  </a:ext>
                </a:extLst>
              </p:cNvPr>
              <p:cNvSpPr txBox="1"/>
              <p:nvPr/>
            </p:nvSpPr>
            <p:spPr>
              <a:xfrm>
                <a:off x="4122959" y="3385492"/>
                <a:ext cx="5715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566E7DD1-260D-2876-A089-C2D1B35EE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959" y="3385492"/>
                <a:ext cx="5715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03D9F72-1A17-318E-9C0C-D563583F5127}"/>
                  </a:ext>
                </a:extLst>
              </p:cNvPr>
              <p:cNvSpPr txBox="1"/>
              <p:nvPr/>
            </p:nvSpPr>
            <p:spPr>
              <a:xfrm>
                <a:off x="4645476" y="3363722"/>
                <a:ext cx="5715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03D9F72-1A17-318E-9C0C-D563583F5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476" y="3363722"/>
                <a:ext cx="57150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0AF02B7-4496-2165-24FB-DF7EA4771117}"/>
                  </a:ext>
                </a:extLst>
              </p:cNvPr>
              <p:cNvSpPr txBox="1"/>
              <p:nvPr/>
            </p:nvSpPr>
            <p:spPr>
              <a:xfrm>
                <a:off x="5407477" y="3124236"/>
                <a:ext cx="571506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0AF02B7-4496-2165-24FB-DF7EA4771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477" y="3124236"/>
                <a:ext cx="571506" cy="63478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75A2AF0-31A2-692A-ECE9-D7CB3227CC0E}"/>
                  </a:ext>
                </a:extLst>
              </p:cNvPr>
              <p:cNvSpPr txBox="1"/>
              <p:nvPr/>
            </p:nvSpPr>
            <p:spPr>
              <a:xfrm>
                <a:off x="4171947" y="3810417"/>
                <a:ext cx="123553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75A2AF0-31A2-692A-ECE9-D7CB3227CC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947" y="3810417"/>
                <a:ext cx="1235530" cy="610936"/>
              </a:xfrm>
              <a:prstGeom prst="rect">
                <a:avLst/>
              </a:prstGeom>
              <a:blipFill>
                <a:blip r:embed="rId12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6A683C9-8F1F-56AA-1014-FA64A33D9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576" y="1426878"/>
            <a:ext cx="11511008" cy="452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 comment déterminer l’équation d’un graphe à partir de la pente et l’ordonnée à l’origine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6454B77-85FF-1EAF-F7F9-C426EF330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203" y="1729507"/>
            <a:ext cx="4762913" cy="370364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4C9078E-8DD2-C933-BE0A-D88659CAD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36" y="2278349"/>
            <a:ext cx="6252752" cy="48010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F4DB541-EB1D-95DD-39D4-838AB9EC14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736" y="3044070"/>
            <a:ext cx="5281118" cy="5372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26A4BDE-E64B-F8C6-9866-CD38C5E7D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736" y="3724841"/>
            <a:ext cx="5486876" cy="74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4D43B52-8E0F-2848-062D-A9B9ED4A6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99" y="1606446"/>
            <a:ext cx="10804573" cy="430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83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EB5020E-261D-F3D4-AA9D-D2850FD2F716}"/>
              </a:ext>
            </a:extLst>
          </p:cNvPr>
          <p:cNvGrpSpPr/>
          <p:nvPr/>
        </p:nvGrpSpPr>
        <p:grpSpPr>
          <a:xfrm>
            <a:off x="1702689" y="2426883"/>
            <a:ext cx="8786621" cy="2004234"/>
            <a:chOff x="1702689" y="2426883"/>
            <a:chExt cx="8786621" cy="200423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B6CCF77-30B0-9DB5-73CD-925AC1826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2689" y="2426883"/>
              <a:ext cx="8786621" cy="2004234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1818901-BF36-B2FA-528B-3B39D5256978}"/>
                </a:ext>
              </a:extLst>
            </p:cNvPr>
            <p:cNvSpPr txBox="1"/>
            <p:nvPr/>
          </p:nvSpPr>
          <p:spPr>
            <a:xfrm>
              <a:off x="3929745" y="2967656"/>
              <a:ext cx="4572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C2AF668-008E-68A6-670F-F3407AC29C64}"/>
                </a:ext>
              </a:extLst>
            </p:cNvPr>
            <p:cNvSpPr txBox="1"/>
            <p:nvPr/>
          </p:nvSpPr>
          <p:spPr>
            <a:xfrm>
              <a:off x="7402285" y="3060348"/>
              <a:ext cx="576943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b="1" dirty="0"/>
                <a:t>pentes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0A5D985F-52F9-1109-02A1-828909C3700E}"/>
                </a:ext>
              </a:extLst>
            </p:cNvPr>
            <p:cNvSpPr txBox="1"/>
            <p:nvPr/>
          </p:nvSpPr>
          <p:spPr>
            <a:xfrm>
              <a:off x="2775858" y="3075378"/>
              <a:ext cx="881742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b="1" dirty="0"/>
                <a:t>Les graphes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9065</TotalTime>
  <Words>1416</Words>
  <Application>Microsoft Office PowerPoint</Application>
  <PresentationFormat>Grand écran</PresentationFormat>
  <Paragraphs>244</Paragraphs>
  <Slides>47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47</vt:i4>
      </vt:variant>
    </vt:vector>
  </HeadingPairs>
  <TitlesOfParts>
    <vt:vector size="57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AMINE RADOUANE - ENSEIGNANT</cp:lastModifiedBy>
  <cp:revision>1156</cp:revision>
  <cp:lastPrinted>2024-10-05T19:15:58Z</cp:lastPrinted>
  <dcterms:created xsi:type="dcterms:W3CDTF">2024-05-28T10:13:44Z</dcterms:created>
  <dcterms:modified xsi:type="dcterms:W3CDTF">2025-12-15T06:33:58Z</dcterms:modified>
</cp:coreProperties>
</file>