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handoutMasterIdLst>
    <p:handoutMasterId r:id="rId67"/>
  </p:handoutMasterIdLst>
  <p:sldIdLst>
    <p:sldId id="308" r:id="rId2"/>
    <p:sldId id="288" r:id="rId3"/>
    <p:sldId id="289" r:id="rId4"/>
    <p:sldId id="286" r:id="rId5"/>
    <p:sldId id="2147483413" r:id="rId6"/>
    <p:sldId id="264" r:id="rId7"/>
    <p:sldId id="436" r:id="rId8"/>
    <p:sldId id="292" r:id="rId9"/>
    <p:sldId id="293" r:id="rId10"/>
    <p:sldId id="258" r:id="rId11"/>
    <p:sldId id="294" r:id="rId12"/>
    <p:sldId id="437" r:id="rId13"/>
    <p:sldId id="438" r:id="rId14"/>
    <p:sldId id="439" r:id="rId15"/>
    <p:sldId id="440" r:id="rId16"/>
    <p:sldId id="441" r:id="rId17"/>
    <p:sldId id="424" r:id="rId18"/>
    <p:sldId id="378" r:id="rId19"/>
    <p:sldId id="296" r:id="rId20"/>
    <p:sldId id="397" r:id="rId21"/>
    <p:sldId id="416" r:id="rId22"/>
    <p:sldId id="379" r:id="rId23"/>
    <p:sldId id="315" r:id="rId24"/>
    <p:sldId id="442" r:id="rId25"/>
    <p:sldId id="443" r:id="rId26"/>
    <p:sldId id="420" r:id="rId27"/>
    <p:sldId id="419" r:id="rId28"/>
    <p:sldId id="388" r:id="rId29"/>
    <p:sldId id="270" r:id="rId30"/>
    <p:sldId id="271" r:id="rId31"/>
    <p:sldId id="272" r:id="rId32"/>
    <p:sldId id="2147483412" r:id="rId33"/>
    <p:sldId id="259" r:id="rId34"/>
    <p:sldId id="361" r:id="rId35"/>
    <p:sldId id="362" r:id="rId36"/>
    <p:sldId id="425" r:id="rId37"/>
    <p:sldId id="390" r:id="rId38"/>
    <p:sldId id="260" r:id="rId39"/>
    <p:sldId id="444" r:id="rId40"/>
    <p:sldId id="427" r:id="rId41"/>
    <p:sldId id="393" r:id="rId42"/>
    <p:sldId id="446" r:id="rId43"/>
    <p:sldId id="426" r:id="rId44"/>
    <p:sldId id="434" r:id="rId45"/>
    <p:sldId id="447" r:id="rId46"/>
    <p:sldId id="448" r:id="rId47"/>
    <p:sldId id="445" r:id="rId48"/>
    <p:sldId id="404" r:id="rId49"/>
    <p:sldId id="398" r:id="rId50"/>
    <p:sldId id="428" r:id="rId51"/>
    <p:sldId id="401" r:id="rId52"/>
    <p:sldId id="429" r:id="rId53"/>
    <p:sldId id="399" r:id="rId54"/>
    <p:sldId id="300" r:id="rId55"/>
    <p:sldId id="301" r:id="rId56"/>
    <p:sldId id="281" r:id="rId57"/>
    <p:sldId id="303" r:id="rId58"/>
    <p:sldId id="304" r:id="rId59"/>
    <p:sldId id="282" r:id="rId60"/>
    <p:sldId id="305" r:id="rId61"/>
    <p:sldId id="262" r:id="rId62"/>
    <p:sldId id="408" r:id="rId63"/>
    <p:sldId id="350" r:id="rId64"/>
    <p:sldId id="351" r:id="rId6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147483413"/>
            <p14:sldId id="264"/>
            <p14:sldId id="436"/>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437"/>
            <p14:sldId id="438"/>
            <p14:sldId id="439"/>
            <p14:sldId id="440"/>
            <p14:sldId id="441"/>
          </p14:sldIdLst>
        </p14:section>
        <p14:section name="Contrôle des cahiers" id="{D246771F-C8AA-4F75-BAD7-8024CAB55D79}">
          <p14:sldIdLst>
            <p14:sldId id="424"/>
            <p14:sldId id="378"/>
          </p14:sldIdLst>
        </p14:section>
        <p14:section name="Déclaration de l’objectif" id="{096B6BF6-20D6-43DE-B358-982838B98259}">
          <p14:sldIdLst/>
        </p14:section>
        <p14:section name="Activation des prérequis" id="{AABAC4B8-876D-405C-A4F3-62D5E02336D1}">
          <p14:sldIdLst>
            <p14:sldId id="296"/>
            <p14:sldId id="397"/>
            <p14:sldId id="416"/>
            <p14:sldId id="379"/>
            <p14:sldId id="315"/>
            <p14:sldId id="442"/>
            <p14:sldId id="443"/>
            <p14:sldId id="420"/>
            <p14:sldId id="419"/>
            <p14:sldId id="388"/>
            <p14:sldId id="270"/>
            <p14:sldId id="271"/>
            <p14:sldId id="272"/>
          </p14:sldIdLst>
        </p14:section>
        <p14:section name="Modelage" id="{6D007598-4F88-4283-9E36-970C44D688AD}">
          <p14:sldIdLst>
            <p14:sldId id="2147483412"/>
            <p14:sldId id="259"/>
            <p14:sldId id="361"/>
            <p14:sldId id="362"/>
            <p14:sldId id="425"/>
            <p14:sldId id="390"/>
            <p14:sldId id="260"/>
            <p14:sldId id="444"/>
            <p14:sldId id="427"/>
            <p14:sldId id="393"/>
            <p14:sldId id="446"/>
            <p14:sldId id="426"/>
            <p14:sldId id="434"/>
            <p14:sldId id="447"/>
            <p14:sldId id="448"/>
            <p14:sldId id="445"/>
            <p14:sldId id="404"/>
            <p14:sldId id="398"/>
            <p14:sldId id="428"/>
            <p14:sldId id="401"/>
            <p14:sldId id="429"/>
            <p14:sldId id="399"/>
          </p14:sldIdLst>
        </p14:section>
        <p14:section name="Pratique collective" id="{CF34AB29-930A-422C-8BB3-41EE66488593}">
          <p14:sldIdLst/>
        </p14:section>
        <p14:section name="Pratique en binôme" id="{B5D45BF5-6276-4DCA-B0C6-B46ADF983B36}">
          <p14:sldIdLst>
            <p14:sldId id="300"/>
            <p14:sldId id="301"/>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350"/>
            <p14:sldId id="35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6FA9"/>
    <a:srgbClr val="156082"/>
    <a:srgbClr val="926006"/>
    <a:srgbClr val="94CFB7"/>
    <a:srgbClr val="F19D19"/>
    <a:srgbClr val="DCEAF7"/>
    <a:srgbClr val="BFE0D2"/>
    <a:srgbClr val="7F7F7F"/>
    <a:srgbClr val="DCE6F2"/>
    <a:srgbClr val="C8F5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74" d="100"/>
          <a:sy n="74" d="100"/>
        </p:scale>
        <p:origin x="965" y="77"/>
      </p:cViewPr>
      <p:guideLst>
        <p:guide orient="horz" pos="2160"/>
        <p:guide pos="3840"/>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09/05/2026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09/05/2026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8: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0" name="Google Shape;36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72869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9" name="Google Shape;369;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190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20179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microsoft.com/office/2007/relationships/hdphoto" Target="../media/hdphoto3.wdp"/><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11.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8.svg"/><Relationship Id="rId4" Type="http://schemas.openxmlformats.org/officeDocument/2006/relationships/image" Target="../media/image27.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slideMaster" Target="../slideMasters/slideMaster1.xml"/><Relationship Id="rId5" Type="http://schemas.openxmlformats.org/officeDocument/2006/relationships/image" Target="../media/image10.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6.png"/><Relationship Id="rId1" Type="http://schemas.openxmlformats.org/officeDocument/2006/relationships/slideMaster" Target="../slideMasters/slideMaster1.xml"/><Relationship Id="rId4" Type="http://schemas.openxmlformats.org/officeDocument/2006/relationships/image" Target="../media/image3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1.gif"/><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8.svg"/><Relationship Id="rId4" Type="http://schemas.openxmlformats.org/officeDocument/2006/relationships/image" Target="../media/image27.sv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3"/>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2133" b="1" kern="0" dirty="0">
              <a:solidFill>
                <a:srgbClr val="FFFFFF"/>
              </a:solidFill>
              <a:latin typeface="Calibri" panose="020F0502020204030204" pitchFamily="34" charset="0"/>
              <a:cs typeface="Calibri" panose="020F0502020204030204" pitchFamily="34" charset="0"/>
              <a:sym typeface="Arial"/>
            </a:endParaRP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600" b="1" kern="0" dirty="0">
              <a:solidFill>
                <a:srgbClr val="0F9ED5">
                  <a:lumMod val="50000"/>
                </a:srgbClr>
              </a:solidFill>
              <a:latin typeface="Calibri" panose="020F0502020204030204" pitchFamily="34" charset="0"/>
              <a:cs typeface="Calibri" panose="020F0502020204030204" pitchFamily="34" charset="0"/>
              <a:sym typeface="Arial"/>
            </a:endParaRP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
        <p:nvSpPr>
          <p:cNvPr id="12" name="Text Placeholder 11">
            <a:extLst>
              <a:ext uri="{FF2B5EF4-FFF2-40B4-BE49-F238E27FC236}">
                <a16:creationId xmlns:a16="http://schemas.microsoft.com/office/drawing/2014/main" id="{3F53C54E-E46B-BE6A-7090-B49A246EE518}"/>
              </a:ext>
            </a:extLst>
          </p:cNvPr>
          <p:cNvSpPr>
            <a:spLocks noGrp="1"/>
          </p:cNvSpPr>
          <p:nvPr>
            <p:ph type="body" sz="quarter" idx="14" hasCustomPrompt="1"/>
          </p:nvPr>
        </p:nvSpPr>
        <p:spPr>
          <a:xfrm>
            <a:off x="304800" y="1262063"/>
            <a:ext cx="11291888" cy="579732"/>
          </a:xfrm>
        </p:spPr>
        <p:txBody>
          <a:bodyPr anchor="ct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1">
                <a:solidFill>
                  <a:schemeClr val="bg1"/>
                </a:solidFill>
                <a:latin typeface="Calibri" panose="020F0502020204030204" pitchFamily="34" charset="0"/>
                <a:cs typeface="Calibri" panose="020F0502020204030204" pitchFamily="34" charset="0"/>
              </a:defRPr>
            </a:lvl1pPr>
            <a:lvl2pPr>
              <a:buNone/>
              <a:defRPr sz="2000" b="1">
                <a:solidFill>
                  <a:schemeClr val="bg1"/>
                </a:solidFill>
                <a:latin typeface="Calibri" panose="020F0502020204030204" pitchFamily="34" charset="0"/>
                <a:cs typeface="Calibri" panose="020F0502020204030204" pitchFamily="34" charset="0"/>
              </a:defRPr>
            </a:lvl2pPr>
            <a:lvl3pPr>
              <a:buNone/>
              <a:defRPr sz="2000" b="1">
                <a:solidFill>
                  <a:schemeClr val="bg1"/>
                </a:solidFill>
                <a:latin typeface="Calibri" panose="020F0502020204030204" pitchFamily="34" charset="0"/>
                <a:cs typeface="Calibri" panose="020F0502020204030204" pitchFamily="34" charset="0"/>
              </a:defRPr>
            </a:lvl3pPr>
            <a:lvl4pPr>
              <a:buNone/>
              <a:defRPr sz="2000" b="1">
                <a:solidFill>
                  <a:schemeClr val="bg1"/>
                </a:solidFill>
                <a:latin typeface="Calibri" panose="020F0502020204030204" pitchFamily="34" charset="0"/>
                <a:cs typeface="Calibri" panose="020F0502020204030204" pitchFamily="34" charset="0"/>
              </a:defRPr>
            </a:lvl4pPr>
            <a:lvl5pPr>
              <a:buNone/>
              <a:defRPr sz="2000" b="1">
                <a:solidFill>
                  <a:schemeClr val="bg1"/>
                </a:solidFill>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000"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14" name="Text Placeholder 13">
            <a:extLst>
              <a:ext uri="{FF2B5EF4-FFF2-40B4-BE49-F238E27FC236}">
                <a16:creationId xmlns:a16="http://schemas.microsoft.com/office/drawing/2014/main" id="{C85102E6-0455-3DD4-5369-92F47C665F49}"/>
              </a:ext>
            </a:extLst>
          </p:cNvPr>
          <p:cNvSpPr>
            <a:spLocks noGrp="1"/>
          </p:cNvSpPr>
          <p:nvPr>
            <p:ph type="body" sz="quarter" idx="15" hasCustomPrompt="1"/>
          </p:nvPr>
        </p:nvSpPr>
        <p:spPr>
          <a:xfrm>
            <a:off x="304800" y="2628796"/>
            <a:ext cx="2873247" cy="390525"/>
          </a:xfrm>
        </p:spPr>
        <p:txBody>
          <a:bodyPr anchor="ct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1">
                <a:solidFill>
                  <a:srgbClr val="084F6A"/>
                </a:solidFill>
                <a:latin typeface="Calibri" panose="020F0502020204030204" pitchFamily="34" charset="0"/>
                <a:cs typeface="Calibri" panose="020F0502020204030204" pitchFamily="34" charset="0"/>
              </a:defRPr>
            </a:lvl1pPr>
            <a:lvl2pPr algn="ctr">
              <a:buNone/>
              <a:defRPr sz="1600" b="1">
                <a:latin typeface="Calibri" panose="020F0502020204030204" pitchFamily="34" charset="0"/>
                <a:cs typeface="Calibri" panose="020F0502020204030204" pitchFamily="34" charset="0"/>
              </a:defRPr>
            </a:lvl2pPr>
            <a:lvl3pPr algn="ctr">
              <a:buNone/>
              <a:defRPr sz="1600" b="1">
                <a:latin typeface="Calibri" panose="020F0502020204030204" pitchFamily="34" charset="0"/>
                <a:cs typeface="Calibri" panose="020F0502020204030204" pitchFamily="34" charset="0"/>
              </a:defRPr>
            </a:lvl3pPr>
            <a:lvl4pPr algn="ctr">
              <a:buNone/>
              <a:defRPr sz="1600" b="1">
                <a:latin typeface="Calibri" panose="020F0502020204030204" pitchFamily="34" charset="0"/>
                <a:cs typeface="Calibri" panose="020F0502020204030204" pitchFamily="34" charset="0"/>
              </a:defRPr>
            </a:lvl4pPr>
            <a:lvl5pPr algn="ctr">
              <a:buNone/>
              <a:defRPr sz="1600" b="1">
                <a:latin typeface="Calibri" panose="020F0502020204030204" pitchFamily="34" charset="0"/>
                <a:cs typeface="Calibri" panose="020F0502020204030204" pitchFamily="34" charset="0"/>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spTree>
    <p:extLst>
      <p:ext uri="{BB962C8B-B14F-4D97-AF65-F5344CB8AC3E}">
        <p14:creationId xmlns:p14="http://schemas.microsoft.com/office/powerpoint/2010/main" val="8914082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3012608602"/>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57301028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7">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09/05/2026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4" r:id="rId42"/>
    <p:sldLayoutId id="2147483705" r:id="rId43"/>
    <p:sldLayoutId id="2147483706" r:id="rId4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0.png"/><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47.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xml"/><Relationship Id="rId1" Type="http://schemas.openxmlformats.org/officeDocument/2006/relationships/slideLayout" Target="../slideLayouts/slideLayout43.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xml"/><Relationship Id="rId1" Type="http://schemas.openxmlformats.org/officeDocument/2006/relationships/slideLayout" Target="../slideLayouts/slideLayout44.xml"/></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xml"/><Relationship Id="rId1" Type="http://schemas.openxmlformats.org/officeDocument/2006/relationships/slideLayout" Target="../slideLayouts/slideLayout4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6.pn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4.png"/></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1.xml"/><Relationship Id="rId4" Type="http://schemas.openxmlformats.org/officeDocument/2006/relationships/image" Target="../media/image44.png"/></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5.xml"/><Relationship Id="rId4" Type="http://schemas.openxmlformats.org/officeDocument/2006/relationships/image" Target="../media/image69.png"/></Relationships>
</file>

<file path=ppt/slides/_rels/slide5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5.xml"/><Relationship Id="rId4" Type="http://schemas.openxmlformats.org/officeDocument/2006/relationships/image" Target="../media/image6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72.jp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nKqNm9ug99VL6GK6mneZDdOGsalzPxTz?usp=drive_link" TargetMode="External"/><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2</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5</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166256" y="4635489"/>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635488"/>
            <a:ext cx="1288409" cy="47772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11</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8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066730" y="5436511"/>
            <a:ext cx="4666579" cy="521999"/>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0"/>
              <a:t>Déterminer les issues qui réalisent un événement</a:t>
            </a:r>
            <a:endParaRPr lang="fr-FR" b="0" dirty="0">
              <a:solidFill>
                <a:schemeClr val="tx1"/>
              </a:solidFill>
            </a:endParaRPr>
          </a:p>
        </p:txBody>
      </p:sp>
      <p:sp>
        <p:nvSpPr>
          <p:cNvPr id="3" name="ZoneTexte 2"/>
          <p:cNvSpPr txBox="1"/>
          <p:nvPr/>
        </p:nvSpPr>
        <p:spPr>
          <a:xfrm>
            <a:off x="2205715" y="4702411"/>
            <a:ext cx="4863729" cy="400110"/>
          </a:xfrm>
          <a:prstGeom prst="rect">
            <a:avLst/>
          </a:prstGeom>
          <a:noFill/>
        </p:spPr>
        <p:txBody>
          <a:bodyPr wrap="square" rtlCol="0">
            <a:spAutoFit/>
          </a:bodyPr>
          <a:lstStyle/>
          <a:p>
            <a:r>
              <a:rPr lang="fr-FR" sz="2000">
                <a:solidFill>
                  <a:schemeClr val="bg1"/>
                </a:solidFill>
                <a:latin typeface="CIDFont+F3"/>
              </a:rPr>
              <a:t>Statistiques et probabilités</a:t>
            </a:r>
            <a:endParaRPr lang="fr-FR" sz="2000" dirty="0">
              <a:solidFill>
                <a:schemeClr val="bg1"/>
              </a:solidFill>
            </a:endParaRP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7D597-E211-35FF-D9D3-F7F20DCAA5E8}"/>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4D4FE6FF-1E0B-004D-84F9-0A1E8237868B}"/>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E95F55C0-24D6-042B-946A-513438AFEBAD}"/>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8BB264C-2001-1F84-DE15-13E2ADB5E6D0}"/>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C38B2C35-B5B2-E5EB-D820-244784F5C9C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10CBC765-9A98-7771-0749-8B7D9ECAD126}"/>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4" name="Google Shape;339;p53">
            <a:extLst>
              <a:ext uri="{FF2B5EF4-FFF2-40B4-BE49-F238E27FC236}">
                <a16:creationId xmlns:a16="http://schemas.microsoft.com/office/drawing/2014/main" id="{1B126A56-5E72-6FCA-B735-0A6ACFBF2921}"/>
              </a:ext>
            </a:extLst>
          </p:cNvPr>
          <p:cNvPicPr preferRelativeResize="0"/>
          <p:nvPr/>
        </p:nvPicPr>
        <p:blipFill rotWithShape="1">
          <a:blip r:embed="rId4">
            <a:alphaModFix/>
          </a:blip>
          <a:srcRect/>
          <a:stretch/>
        </p:blipFill>
        <p:spPr>
          <a:xfrm>
            <a:off x="1830626" y="2337160"/>
            <a:ext cx="2698265" cy="1911238"/>
          </a:xfrm>
          <a:prstGeom prst="rect">
            <a:avLst/>
          </a:prstGeom>
          <a:noFill/>
          <a:ln>
            <a:noFill/>
          </a:ln>
        </p:spPr>
      </p:pic>
      <p:pic>
        <p:nvPicPr>
          <p:cNvPr id="2" name="Picture 1">
            <a:extLst>
              <a:ext uri="{FF2B5EF4-FFF2-40B4-BE49-F238E27FC236}">
                <a16:creationId xmlns:a16="http://schemas.microsoft.com/office/drawing/2014/main" id="{F973E8C6-526D-00CA-A55A-5B51D8C6BF43}"/>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7360135" y="2214051"/>
            <a:ext cx="2585140" cy="2585132"/>
          </a:xfrm>
          <a:prstGeom prst="rect">
            <a:avLst/>
          </a:prstGeom>
        </p:spPr>
      </p:pic>
    </p:spTree>
    <p:extLst>
      <p:ext uri="{BB962C8B-B14F-4D97-AF65-F5344CB8AC3E}">
        <p14:creationId xmlns:p14="http://schemas.microsoft.com/office/powerpoint/2010/main" val="2578866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4A7CB-5115-162D-837C-26EC236C975F}"/>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5C40B23B-D203-F86B-4A0D-E44ACD8411EE}"/>
              </a:ext>
            </a:extLst>
          </p:cNvPr>
          <p:cNvSpPr>
            <a:spLocks noGrp="1"/>
          </p:cNvSpPr>
          <p:nvPr>
            <p:ph type="title"/>
          </p:nvPr>
        </p:nvSpPr>
        <p:spPr/>
        <p:txBody>
          <a:bodyPr/>
          <a:lstStyle/>
          <a:p>
            <a:r>
              <a:rPr lang="fr-FR" dirty="0"/>
              <a:t>Très bien.</a:t>
            </a:r>
          </a:p>
        </p:txBody>
      </p:sp>
      <p:sp>
        <p:nvSpPr>
          <p:cNvPr id="7" name="Espace réservé du contenu 6">
            <a:extLst>
              <a:ext uri="{FF2B5EF4-FFF2-40B4-BE49-F238E27FC236}">
                <a16:creationId xmlns:a16="http://schemas.microsoft.com/office/drawing/2014/main" id="{A81D9422-78E6-BB35-61C0-FA2949955DC4}"/>
              </a:ext>
            </a:extLst>
          </p:cNvPr>
          <p:cNvSpPr>
            <a:spLocks noGrp="1"/>
          </p:cNvSpPr>
          <p:nvPr>
            <p:ph sz="quarter" idx="11"/>
          </p:nvPr>
        </p:nvSpPr>
        <p:spPr/>
        <p:txBody>
          <a:bodyPr/>
          <a:lstStyle/>
          <a:p>
            <a:pPr marL="0" indent="0">
              <a:buNone/>
            </a:pPr>
            <a:endParaRPr lang="fr-FR" dirty="0">
              <a:solidFill>
                <a:srgbClr val="AEABAB"/>
              </a:solidFill>
            </a:endParaRPr>
          </a:p>
        </p:txBody>
      </p:sp>
      <p:sp>
        <p:nvSpPr>
          <p:cNvPr id="3" name="ZoneTexte 2">
            <a:extLst>
              <a:ext uri="{FF2B5EF4-FFF2-40B4-BE49-F238E27FC236}">
                <a16:creationId xmlns:a16="http://schemas.microsoft.com/office/drawing/2014/main" id="{C8AAA12C-E056-9AC6-C5AD-242D77309D2B}"/>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42BD0FF0-2BC0-422F-CF24-12DACD005FDE}"/>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Je </a:t>
            </a:r>
            <a:r>
              <a:rPr lang="fr" b="1" kern="0" dirty="0">
                <a:solidFill>
                  <a:srgbClr val="44546A"/>
                </a:solidFill>
                <a:latin typeface="Calibri"/>
                <a:ea typeface="Calibri"/>
                <a:cs typeface="Calibri"/>
                <a:sym typeface="Calibri"/>
              </a:rPr>
              <a:t>passe au tableau</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33572125-BF33-4172-7DA9-7618D7CF25CE}"/>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3EAC41D1-A214-5AD6-3AE5-ED5AE6F4E4D6}"/>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6" name="Picture 1">
            <a:extLst>
              <a:ext uri="{FF2B5EF4-FFF2-40B4-BE49-F238E27FC236}">
                <a16:creationId xmlns:a16="http://schemas.microsoft.com/office/drawing/2014/main" id="{5288DBD3-1AA9-C49A-FEA4-43FD647BB86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7360135" y="2214051"/>
            <a:ext cx="2585140" cy="2585132"/>
          </a:xfrm>
          <a:prstGeom prst="rect">
            <a:avLst/>
          </a:prstGeom>
        </p:spPr>
      </p:pic>
    </p:spTree>
    <p:extLst>
      <p:ext uri="{BB962C8B-B14F-4D97-AF65-F5344CB8AC3E}">
        <p14:creationId xmlns:p14="http://schemas.microsoft.com/office/powerpoint/2010/main" val="25797388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18"/>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63" name="Google Shape;363;p18"/>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pic>
        <p:nvPicPr>
          <p:cNvPr id="364" name="Google Shape;364;p18"/>
          <p:cNvPicPr preferRelativeResize="0"/>
          <p:nvPr/>
        </p:nvPicPr>
        <p:blipFill rotWithShape="1">
          <a:blip r:embed="rId3">
            <a:alphaModFix/>
          </a:blip>
          <a:srcRect t="16132"/>
          <a:stretch/>
        </p:blipFill>
        <p:spPr>
          <a:xfrm>
            <a:off x="3931920" y="1260285"/>
            <a:ext cx="4221480" cy="4238199"/>
          </a:xfrm>
          <a:prstGeom prst="rect">
            <a:avLst/>
          </a:prstGeom>
          <a:noFill/>
          <a:ln>
            <a:noFill/>
          </a:ln>
        </p:spPr>
      </p:pic>
      <p:sp>
        <p:nvSpPr>
          <p:cNvPr id="365" name="Google Shape;365;p18"/>
          <p:cNvSpPr/>
          <p:nvPr/>
        </p:nvSpPr>
        <p:spPr>
          <a:xfrm>
            <a:off x="7645132" y="1154563"/>
            <a:ext cx="2212257" cy="835743"/>
          </a:xfrm>
          <a:prstGeom prst="wedgeEllipseCallout">
            <a:avLst>
              <a:gd name="adj1" fmla="val -63887"/>
              <a:gd name="adj2" fmla="val 55344"/>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algn="ctr"/>
            <a:r>
              <a:rPr lang="fr-FR" sz="1467" b="1">
                <a:solidFill>
                  <a:schemeClr val="dk1"/>
                </a:solidFill>
                <a:latin typeface="Arial"/>
                <a:ea typeface="Arial"/>
                <a:cs typeface="Arial"/>
                <a:sym typeface="Arial"/>
              </a:rPr>
              <a:t>Allons-y pour la pratique</a:t>
            </a:r>
            <a:endParaRPr sz="2400"/>
          </a:p>
        </p:txBody>
      </p:sp>
      <p:pic>
        <p:nvPicPr>
          <p:cNvPr id="366" name="Google Shape;366;p18"/>
          <p:cNvPicPr preferRelativeResize="0"/>
          <p:nvPr/>
        </p:nvPicPr>
        <p:blipFill rotWithShape="1">
          <a:blip r:embed="rId4">
            <a:alphaModFix/>
          </a:blip>
          <a:srcRect/>
          <a:stretch/>
        </p:blipFill>
        <p:spPr>
          <a:xfrm>
            <a:off x="5278027" y="1632157"/>
            <a:ext cx="348344" cy="310531"/>
          </a:xfrm>
          <a:prstGeom prst="rect">
            <a:avLst/>
          </a:prstGeom>
          <a:noFill/>
          <a:ln>
            <a:noFill/>
          </a:ln>
        </p:spPr>
      </p:pic>
    </p:spTree>
    <p:extLst>
      <p:ext uri="{BB962C8B-B14F-4D97-AF65-F5344CB8AC3E}">
        <p14:creationId xmlns:p14="http://schemas.microsoft.com/office/powerpoint/2010/main" val="3760864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19"/>
          <p:cNvSpPr/>
          <p:nvPr/>
        </p:nvSpPr>
        <p:spPr>
          <a:xfrm>
            <a:off x="1925052" y="5285397"/>
            <a:ext cx="9643597" cy="892463"/>
          </a:xfrm>
          <a:prstGeom prst="rect">
            <a:avLst/>
          </a:prstGeom>
          <a:noFill/>
          <a:ln>
            <a:noFill/>
          </a:ln>
        </p:spPr>
        <p:txBody>
          <a:bodyPr spcFirstLastPara="1" wrap="square" lIns="91433" tIns="45667" rIns="91433" bIns="45667" anchor="t" anchorCtr="0">
            <a:noAutofit/>
          </a:bodyPr>
          <a:lstStyle/>
          <a:p>
            <a:endParaRPr sz="1867" b="1">
              <a:solidFill>
                <a:srgbClr val="000000"/>
              </a:solidFill>
              <a:latin typeface="Calibri"/>
              <a:ea typeface="Calibri"/>
              <a:cs typeface="Calibri"/>
              <a:sym typeface="Calibri"/>
            </a:endParaRPr>
          </a:p>
        </p:txBody>
      </p:sp>
      <p:sp>
        <p:nvSpPr>
          <p:cNvPr id="372" name="Google Shape;372;p19"/>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 réalise pas sa tâche.</a:t>
            </a:r>
            <a:endParaRPr sz="2400"/>
          </a:p>
        </p:txBody>
      </p:sp>
      <p:sp>
        <p:nvSpPr>
          <p:cNvPr id="373" name="Google Shape;373;p19"/>
          <p:cNvSpPr txBox="1"/>
          <p:nvPr/>
        </p:nvSpPr>
        <p:spPr>
          <a:xfrm>
            <a:off x="3017253" y="5561983"/>
            <a:ext cx="7737108"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n'effectue pas ses exercices pendant la pratique autonome, ratant ainsi le moment essentiel pour s'entraîner, faire des erreurs et consolider ses acquis</a:t>
            </a:r>
            <a:endParaRPr sz="1600">
              <a:solidFill>
                <a:srgbClr val="000000"/>
              </a:solidFill>
              <a:latin typeface="Arial"/>
              <a:ea typeface="Arial"/>
              <a:cs typeface="Arial"/>
              <a:sym typeface="Arial"/>
            </a:endParaRPr>
          </a:p>
        </p:txBody>
      </p:sp>
      <p:pic>
        <p:nvPicPr>
          <p:cNvPr id="374" name="Google Shape;374;p19"/>
          <p:cNvPicPr preferRelativeResize="0"/>
          <p:nvPr/>
        </p:nvPicPr>
        <p:blipFill rotWithShape="1">
          <a:blip r:embed="rId3">
            <a:alphaModFix/>
          </a:blip>
          <a:srcRect t="16132"/>
          <a:stretch/>
        </p:blipFill>
        <p:spPr>
          <a:xfrm>
            <a:off x="3931920" y="1260285"/>
            <a:ext cx="4221480" cy="4238199"/>
          </a:xfrm>
          <a:prstGeom prst="rect">
            <a:avLst/>
          </a:prstGeom>
          <a:noFill/>
          <a:ln>
            <a:noFill/>
          </a:ln>
        </p:spPr>
      </p:pic>
      <p:sp>
        <p:nvSpPr>
          <p:cNvPr id="375" name="Google Shape;375;p19"/>
          <p:cNvSpPr/>
          <p:nvPr/>
        </p:nvSpPr>
        <p:spPr>
          <a:xfrm>
            <a:off x="7645132" y="1154563"/>
            <a:ext cx="2212257" cy="835743"/>
          </a:xfrm>
          <a:prstGeom prst="wedgeEllipseCallout">
            <a:avLst>
              <a:gd name="adj1" fmla="val -63887"/>
              <a:gd name="adj2" fmla="val 55344"/>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algn="ctr"/>
            <a:r>
              <a:rPr lang="fr-FR" sz="1467" b="1">
                <a:solidFill>
                  <a:schemeClr val="dk1"/>
                </a:solidFill>
                <a:latin typeface="Arial"/>
                <a:ea typeface="Arial"/>
                <a:cs typeface="Arial"/>
                <a:sym typeface="Arial"/>
              </a:rPr>
              <a:t>Allons-y pour la pratique</a:t>
            </a:r>
            <a:endParaRPr sz="2400"/>
          </a:p>
        </p:txBody>
      </p:sp>
    </p:spTree>
    <p:extLst>
      <p:ext uri="{BB962C8B-B14F-4D97-AF65-F5344CB8AC3E}">
        <p14:creationId xmlns:p14="http://schemas.microsoft.com/office/powerpoint/2010/main" val="2494148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p:nvPr/>
        </p:nvSpPr>
        <p:spPr>
          <a:xfrm>
            <a:off x="2880361" y="5495459"/>
            <a:ext cx="7821681"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Arial"/>
                <a:ea typeface="Arial"/>
                <a:cs typeface="Arial"/>
                <a:sym typeface="Arial"/>
              </a:rPr>
              <a:t>Pendant la pratique autonome, tous les élèves doivent réaliser la tâche avec sérieux. Si j’ai des difficultés ou que je n’ai pas compris, je demande l’aide de l’enseignant.</a:t>
            </a:r>
            <a:endParaRPr sz="2400"/>
          </a:p>
        </p:txBody>
      </p:sp>
      <p:sp>
        <p:nvSpPr>
          <p:cNvPr id="381" name="Google Shape;381;p20"/>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pic>
        <p:nvPicPr>
          <p:cNvPr id="382" name="Google Shape;382;p20"/>
          <p:cNvPicPr preferRelativeResize="0"/>
          <p:nvPr/>
        </p:nvPicPr>
        <p:blipFill rotWithShape="1">
          <a:blip r:embed="rId3">
            <a:alphaModFix/>
          </a:blip>
          <a:srcRect t="16227"/>
          <a:stretch/>
        </p:blipFill>
        <p:spPr>
          <a:xfrm>
            <a:off x="3959517" y="1095050"/>
            <a:ext cx="4041484" cy="4400409"/>
          </a:xfrm>
          <a:prstGeom prst="rect">
            <a:avLst/>
          </a:prstGeom>
          <a:noFill/>
          <a:ln>
            <a:noFill/>
          </a:ln>
        </p:spPr>
      </p:pic>
      <p:sp>
        <p:nvSpPr>
          <p:cNvPr id="383" name="Google Shape;383;p20"/>
          <p:cNvSpPr/>
          <p:nvPr/>
        </p:nvSpPr>
        <p:spPr>
          <a:xfrm>
            <a:off x="7419072" y="1095050"/>
            <a:ext cx="2212257" cy="835743"/>
          </a:xfrm>
          <a:prstGeom prst="wedgeEllipseCallout">
            <a:avLst>
              <a:gd name="adj1" fmla="val -58376"/>
              <a:gd name="adj2" fmla="val 44403"/>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algn="ctr"/>
            <a:r>
              <a:rPr lang="fr-FR" sz="1467" b="1">
                <a:solidFill>
                  <a:schemeClr val="dk1"/>
                </a:solidFill>
                <a:latin typeface="Arial"/>
                <a:ea typeface="Arial"/>
                <a:cs typeface="Arial"/>
                <a:sym typeface="Arial"/>
              </a:rPr>
              <a:t>Allons-y pour la pratique</a:t>
            </a:r>
            <a:endParaRPr sz="2400"/>
          </a:p>
        </p:txBody>
      </p:sp>
    </p:spTree>
    <p:extLst>
      <p:ext uri="{BB962C8B-B14F-4D97-AF65-F5344CB8AC3E}">
        <p14:creationId xmlns:p14="http://schemas.microsoft.com/office/powerpoint/2010/main" val="2992211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28001127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t>On commence par la correction de l’exercice maison de la séance précédente.</a:t>
            </a:r>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p:txBody>
          <a:bodyPr/>
          <a:lstStyle/>
          <a:p>
            <a:r>
              <a:rPr lang="fr-FR" dirty="0">
                <a:latin typeface="Calibri" panose="020F0502020204030204"/>
              </a:rPr>
              <a:t>L’enseignant contrôle les réalisations d’un échantillon d’élèves avant de passer à la correction au tableau. Il fait un Rappel de définitions ou d’erreurs fréquentes </a:t>
            </a:r>
            <a:r>
              <a:rPr lang="fr-FR" dirty="0" err="1">
                <a:latin typeface="Calibri" panose="020F0502020204030204"/>
              </a:rPr>
              <a:t>etc</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p:txBody>
          <a:bodyPr/>
          <a:lstStyle/>
          <a:p>
            <a:r>
              <a:rPr lang="fr-FR" dirty="0"/>
              <a:t>Page: 113</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4" name="Image 3"/>
          <p:cNvPicPr>
            <a:picLocks noChangeAspect="1"/>
          </p:cNvPicPr>
          <p:nvPr/>
        </p:nvPicPr>
        <p:blipFill>
          <a:blip r:embed="rId3"/>
          <a:stretch>
            <a:fillRect/>
          </a:stretch>
        </p:blipFill>
        <p:spPr>
          <a:xfrm>
            <a:off x="518050" y="1897853"/>
            <a:ext cx="10459515" cy="3219093"/>
          </a:xfrm>
          <a:prstGeom prst="rect">
            <a:avLst/>
          </a:prstGeom>
        </p:spPr>
      </p:pic>
    </p:spTree>
    <p:extLst>
      <p:ext uri="{BB962C8B-B14F-4D97-AF65-F5344CB8AC3E}">
        <p14:creationId xmlns:p14="http://schemas.microsoft.com/office/powerpoint/2010/main" val="3084131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on va rappeler ce qu’est une expérience aléatoire: parmi ces expériences, lesquelles sont des expériences aléatoires?</a:t>
            </a:r>
            <a:br>
              <a:rPr lang="fr-FR" dirty="0">
                <a:latin typeface="Calibri" panose="020F0502020204030204"/>
              </a:rPr>
            </a:b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 name="Image 2"/>
          <p:cNvPicPr>
            <a:picLocks noChangeAspect="1"/>
          </p:cNvPicPr>
          <p:nvPr/>
        </p:nvPicPr>
        <p:blipFill>
          <a:blip r:embed="rId3"/>
          <a:stretch>
            <a:fillRect/>
          </a:stretch>
        </p:blipFill>
        <p:spPr>
          <a:xfrm>
            <a:off x="1558194" y="2201200"/>
            <a:ext cx="1397441" cy="1187410"/>
          </a:xfrm>
          <a:prstGeom prst="rect">
            <a:avLst/>
          </a:prstGeom>
        </p:spPr>
      </p:pic>
      <p:sp>
        <p:nvSpPr>
          <p:cNvPr id="6" name="ZoneTexte 5"/>
          <p:cNvSpPr txBox="1"/>
          <p:nvPr/>
        </p:nvSpPr>
        <p:spPr>
          <a:xfrm>
            <a:off x="1006873" y="3567123"/>
            <a:ext cx="2604655" cy="1323439"/>
          </a:xfrm>
          <a:prstGeom prst="rect">
            <a:avLst/>
          </a:prstGeom>
          <a:noFill/>
          <a:ln>
            <a:solidFill>
              <a:schemeClr val="tx1"/>
            </a:solidFill>
          </a:ln>
        </p:spPr>
        <p:txBody>
          <a:bodyPr wrap="square" rtlCol="0">
            <a:spAutoFit/>
          </a:bodyPr>
          <a:lstStyle/>
          <a:p>
            <a:pPr algn="l"/>
            <a:r>
              <a:rPr lang="fr-FR" sz="2000" dirty="0">
                <a:latin typeface="Calibri" panose="020F0502020204030204" pitchFamily="34" charset="0"/>
                <a:cs typeface="Calibri" panose="020F0502020204030204" pitchFamily="34" charset="0"/>
              </a:rPr>
              <a:t>Après avoir lancer un dé, quel numéro apparait-il sur la face au dessus?</a:t>
            </a:r>
          </a:p>
        </p:txBody>
      </p:sp>
      <p:pic>
        <p:nvPicPr>
          <p:cNvPr id="8" name="Image 7"/>
          <p:cNvPicPr>
            <a:picLocks noChangeAspect="1"/>
          </p:cNvPicPr>
          <p:nvPr/>
        </p:nvPicPr>
        <p:blipFill>
          <a:blip r:embed="rId4"/>
          <a:stretch>
            <a:fillRect/>
          </a:stretch>
        </p:blipFill>
        <p:spPr>
          <a:xfrm>
            <a:off x="9023927" y="2202948"/>
            <a:ext cx="1801091" cy="1157779"/>
          </a:xfrm>
          <a:prstGeom prst="rect">
            <a:avLst/>
          </a:prstGeom>
        </p:spPr>
      </p:pic>
      <p:sp>
        <p:nvSpPr>
          <p:cNvPr id="12" name="ZoneTexte 11"/>
          <p:cNvSpPr txBox="1"/>
          <p:nvPr/>
        </p:nvSpPr>
        <p:spPr>
          <a:xfrm>
            <a:off x="4968470" y="3845043"/>
            <a:ext cx="2918691" cy="1631216"/>
          </a:xfrm>
          <a:prstGeom prst="rect">
            <a:avLst/>
          </a:prstGeom>
          <a:noFill/>
          <a:ln>
            <a:solidFill>
              <a:schemeClr val="tx1"/>
            </a:solidFill>
          </a:ln>
        </p:spPr>
        <p:txBody>
          <a:bodyPr wrap="square" rtlCol="0">
            <a:spAutoFit/>
          </a:bodyPr>
          <a:lstStyle/>
          <a:p>
            <a:pPr algn="l"/>
            <a:r>
              <a:rPr lang="fr-FR" sz="2000" dirty="0">
                <a:latin typeface="Calibri" panose="020F0502020204030204" pitchFamily="34" charset="0"/>
                <a:cs typeface="Calibri" panose="020F0502020204030204" pitchFamily="34" charset="0"/>
              </a:rPr>
              <a:t>On met de l’eau et de l’huile dans un verre, laquelle des deux matières reste au dessous?</a:t>
            </a:r>
          </a:p>
        </p:txBody>
      </p:sp>
      <p:sp>
        <p:nvSpPr>
          <p:cNvPr id="13" name="Rectangle 12"/>
          <p:cNvSpPr/>
          <p:nvPr/>
        </p:nvSpPr>
        <p:spPr>
          <a:xfrm>
            <a:off x="8423858" y="3425555"/>
            <a:ext cx="2905188" cy="1754326"/>
          </a:xfrm>
          <a:prstGeom prst="rect">
            <a:avLst/>
          </a:prstGeom>
          <a:ln>
            <a:solidFill>
              <a:schemeClr val="tx1"/>
            </a:solidFill>
          </a:ln>
        </p:spPr>
        <p:txBody>
          <a:bodyPr wrap="square">
            <a:spAutoFit/>
          </a:bodyPr>
          <a:lstStyle/>
          <a:p>
            <a:r>
              <a:rPr lang="fr-FR" dirty="0">
                <a:latin typeface="ZWTXIZ+Calibri"/>
              </a:rPr>
              <a:t>Un sac contient des boules: rouges, bleues et une boule verte. </a:t>
            </a:r>
          </a:p>
          <a:p>
            <a:r>
              <a:rPr lang="fr-FR" dirty="0">
                <a:latin typeface="ZWTXIZ+Calibri"/>
              </a:rPr>
              <a:t>On tire </a:t>
            </a:r>
            <a:r>
              <a:rPr lang="fr-FR" b="1" dirty="0">
                <a:latin typeface="Calibri" panose="020F0502020204030204" pitchFamily="34" charset="0"/>
              </a:rPr>
              <a:t>au hasard</a:t>
            </a:r>
            <a:r>
              <a:rPr lang="fr-FR" dirty="0">
                <a:latin typeface="ZWTXIZ+Calibri"/>
              </a:rPr>
              <a:t>, </a:t>
            </a:r>
            <a:r>
              <a:rPr lang="fr-FR" b="1" dirty="0">
                <a:latin typeface="Calibri" panose="020F0502020204030204" pitchFamily="34" charset="0"/>
              </a:rPr>
              <a:t>sans regarder</a:t>
            </a:r>
            <a:r>
              <a:rPr lang="fr-FR" dirty="0">
                <a:latin typeface="ZWTXIZ+Calibri"/>
              </a:rPr>
              <a:t>, quelle boule tire-t-on?. </a:t>
            </a:r>
            <a:endParaRPr lang="fr-FR" dirty="0"/>
          </a:p>
        </p:txBody>
      </p:sp>
      <p:pic>
        <p:nvPicPr>
          <p:cNvPr id="20" name="Image 19"/>
          <p:cNvPicPr>
            <a:picLocks noChangeAspect="1"/>
          </p:cNvPicPr>
          <p:nvPr/>
        </p:nvPicPr>
        <p:blipFill>
          <a:blip r:embed="rId5"/>
          <a:stretch>
            <a:fillRect/>
          </a:stretch>
        </p:blipFill>
        <p:spPr>
          <a:xfrm>
            <a:off x="5125740" y="2282777"/>
            <a:ext cx="1912621" cy="1360616"/>
          </a:xfrm>
          <a:prstGeom prst="rect">
            <a:avLst/>
          </a:prstGeom>
        </p:spPr>
      </p:pic>
      <p:sp>
        <p:nvSpPr>
          <p:cNvPr id="21" name="Rectangle 20"/>
          <p:cNvSpPr/>
          <p:nvPr/>
        </p:nvSpPr>
        <p:spPr>
          <a:xfrm>
            <a:off x="9330885" y="5468100"/>
            <a:ext cx="2093331" cy="637507"/>
          </a:xfrm>
          <a:prstGeom prst="rect">
            <a:avLst/>
          </a:prstGeom>
          <a:solidFill>
            <a:schemeClr val="bg1">
              <a:lumMod val="6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latin typeface="Cambria" panose="02040503050406030204" pitchFamily="18" charset="0"/>
                <a:ea typeface="Cambria" panose="02040503050406030204" pitchFamily="18" charset="0"/>
              </a:rPr>
              <a:t>C</a:t>
            </a:r>
          </a:p>
        </p:txBody>
      </p:sp>
      <p:sp>
        <p:nvSpPr>
          <p:cNvPr id="22" name="Rectangle 21"/>
          <p:cNvSpPr/>
          <p:nvPr/>
        </p:nvSpPr>
        <p:spPr>
          <a:xfrm>
            <a:off x="5419285" y="5422017"/>
            <a:ext cx="2093331" cy="637507"/>
          </a:xfrm>
          <a:prstGeom prst="rect">
            <a:avLst/>
          </a:prstGeom>
          <a:solidFill>
            <a:schemeClr val="bg1">
              <a:lumMod val="6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latin typeface="Cambria" panose="02040503050406030204" pitchFamily="18" charset="0"/>
                <a:ea typeface="Cambria" panose="02040503050406030204" pitchFamily="18" charset="0"/>
              </a:rPr>
              <a:t>B</a:t>
            </a:r>
          </a:p>
        </p:txBody>
      </p:sp>
      <p:sp>
        <p:nvSpPr>
          <p:cNvPr id="23" name="Rectangle 22"/>
          <p:cNvSpPr/>
          <p:nvPr/>
        </p:nvSpPr>
        <p:spPr>
          <a:xfrm>
            <a:off x="1006873" y="5468100"/>
            <a:ext cx="2093331" cy="637507"/>
          </a:xfrm>
          <a:prstGeom prst="rect">
            <a:avLst/>
          </a:prstGeom>
          <a:solidFill>
            <a:schemeClr val="bg1">
              <a:lumMod val="6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latin typeface="Cambria" panose="02040503050406030204" pitchFamily="18" charset="0"/>
                <a:ea typeface="Cambria" panose="02040503050406030204" pitchFamily="18" charset="0"/>
              </a:rPr>
              <a:t>A</a:t>
            </a:r>
          </a:p>
        </p:txBody>
      </p:sp>
      <p:sp>
        <p:nvSpPr>
          <p:cNvPr id="24" name="ZoneTexte 23"/>
          <p:cNvSpPr txBox="1"/>
          <p:nvPr/>
        </p:nvSpPr>
        <p:spPr>
          <a:xfrm>
            <a:off x="1006873" y="1681018"/>
            <a:ext cx="8996109"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Parmi ces expériences, lesquelles sont des expériences aléatoires?</a:t>
            </a:r>
          </a:p>
        </p:txBody>
      </p:sp>
    </p:spTree>
    <p:extLst>
      <p:ext uri="{BB962C8B-B14F-4D97-AF65-F5344CB8AC3E}">
        <p14:creationId xmlns:p14="http://schemas.microsoft.com/office/powerpoint/2010/main" val="186820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rappelez vous qu’une expérience aléatoire est une expérience dont on connait tous les résultats mais on ne peut pas prévoir  laquelle  se produira. Les résultats de cette expérience sont appelés des issues.</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a:p>
            <a:r>
              <a:rPr lang="fr-FR" dirty="0">
                <a:solidFill>
                  <a:prstClr val="white">
                    <a:lumMod val="65000"/>
                  </a:prstClr>
                </a:solidFill>
                <a:latin typeface="Calibri" panose="020F0502020204030204"/>
              </a:rPr>
              <a:t>.</a:t>
            </a:r>
          </a:p>
        </p:txBody>
      </p:sp>
      <p:sp>
        <p:nvSpPr>
          <p:cNvPr id="14" name="Google Shape;565;p42"/>
          <p:cNvSpPr/>
          <p:nvPr/>
        </p:nvSpPr>
        <p:spPr>
          <a:xfrm>
            <a:off x="778058" y="1366982"/>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6"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2" name="Rectangle 11"/>
          <p:cNvSpPr/>
          <p:nvPr/>
        </p:nvSpPr>
        <p:spPr>
          <a:xfrm>
            <a:off x="8805578" y="5413781"/>
            <a:ext cx="2844756" cy="637507"/>
          </a:xfrm>
          <a:prstGeom prst="rect">
            <a:avLst/>
          </a:prstGeom>
          <a:solidFill>
            <a:schemeClr val="accent1"/>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latin typeface="Cambria" panose="02040503050406030204" pitchFamily="18" charset="0"/>
                <a:ea typeface="Cambria" panose="02040503050406030204" pitchFamily="18" charset="0"/>
              </a:rPr>
              <a:t>C</a:t>
            </a:r>
          </a:p>
        </p:txBody>
      </p:sp>
      <p:sp>
        <p:nvSpPr>
          <p:cNvPr id="9" name="Rectangle 8"/>
          <p:cNvSpPr/>
          <p:nvPr/>
        </p:nvSpPr>
        <p:spPr>
          <a:xfrm>
            <a:off x="968524" y="5381694"/>
            <a:ext cx="2844756" cy="637507"/>
          </a:xfrm>
          <a:prstGeom prst="rect">
            <a:avLst/>
          </a:prstGeom>
          <a:solidFill>
            <a:schemeClr val="accent1"/>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latin typeface="Cambria" panose="02040503050406030204" pitchFamily="18" charset="0"/>
                <a:ea typeface="Cambria" panose="02040503050406030204" pitchFamily="18" charset="0"/>
              </a:rPr>
              <a:t>A</a:t>
            </a:r>
          </a:p>
        </p:txBody>
      </p:sp>
      <p:pic>
        <p:nvPicPr>
          <p:cNvPr id="10" name="Image 9"/>
          <p:cNvPicPr>
            <a:picLocks noChangeAspect="1"/>
          </p:cNvPicPr>
          <p:nvPr/>
        </p:nvPicPr>
        <p:blipFill>
          <a:blip r:embed="rId3"/>
          <a:stretch>
            <a:fillRect/>
          </a:stretch>
        </p:blipFill>
        <p:spPr>
          <a:xfrm>
            <a:off x="1558194" y="2201200"/>
            <a:ext cx="1397441" cy="1187410"/>
          </a:xfrm>
          <a:prstGeom prst="rect">
            <a:avLst/>
          </a:prstGeom>
        </p:spPr>
      </p:pic>
      <p:pic>
        <p:nvPicPr>
          <p:cNvPr id="11" name="Image 10"/>
          <p:cNvPicPr>
            <a:picLocks noChangeAspect="1"/>
          </p:cNvPicPr>
          <p:nvPr/>
        </p:nvPicPr>
        <p:blipFill>
          <a:blip r:embed="rId4"/>
          <a:stretch>
            <a:fillRect/>
          </a:stretch>
        </p:blipFill>
        <p:spPr>
          <a:xfrm>
            <a:off x="9023927" y="2202948"/>
            <a:ext cx="1801091" cy="1157779"/>
          </a:xfrm>
          <a:prstGeom prst="rect">
            <a:avLst/>
          </a:prstGeom>
        </p:spPr>
      </p:pic>
      <p:sp>
        <p:nvSpPr>
          <p:cNvPr id="17" name="ZoneTexte 16"/>
          <p:cNvSpPr txBox="1"/>
          <p:nvPr/>
        </p:nvSpPr>
        <p:spPr>
          <a:xfrm>
            <a:off x="1006873" y="3567123"/>
            <a:ext cx="2604655" cy="1323439"/>
          </a:xfrm>
          <a:prstGeom prst="rect">
            <a:avLst/>
          </a:prstGeom>
          <a:noFill/>
          <a:ln>
            <a:solidFill>
              <a:schemeClr val="tx1"/>
            </a:solidFill>
          </a:ln>
        </p:spPr>
        <p:txBody>
          <a:bodyPr wrap="square" rtlCol="0">
            <a:spAutoFit/>
          </a:bodyPr>
          <a:lstStyle/>
          <a:p>
            <a:pPr algn="l"/>
            <a:r>
              <a:rPr lang="fr-FR" sz="2000" dirty="0">
                <a:latin typeface="Calibri" panose="020F0502020204030204" pitchFamily="34" charset="0"/>
                <a:cs typeface="Calibri" panose="020F0502020204030204" pitchFamily="34" charset="0"/>
              </a:rPr>
              <a:t>Après avoir lancer un dé, quel numéro apparait-il sur la face au dessus?</a:t>
            </a:r>
          </a:p>
        </p:txBody>
      </p:sp>
      <p:sp>
        <p:nvSpPr>
          <p:cNvPr id="18" name="Rectangle 17"/>
          <p:cNvSpPr/>
          <p:nvPr/>
        </p:nvSpPr>
        <p:spPr>
          <a:xfrm>
            <a:off x="8423858" y="3425555"/>
            <a:ext cx="2905188" cy="1754326"/>
          </a:xfrm>
          <a:prstGeom prst="rect">
            <a:avLst/>
          </a:prstGeom>
          <a:ln>
            <a:solidFill>
              <a:schemeClr val="tx1"/>
            </a:solidFill>
          </a:ln>
        </p:spPr>
        <p:txBody>
          <a:bodyPr wrap="square">
            <a:spAutoFit/>
          </a:bodyPr>
          <a:lstStyle/>
          <a:p>
            <a:r>
              <a:rPr lang="fr-FR" dirty="0">
                <a:latin typeface="ZWTXIZ+Calibri"/>
              </a:rPr>
              <a:t>Un sac contient des boules: rouges, bleues et une boule verte. </a:t>
            </a:r>
          </a:p>
          <a:p>
            <a:r>
              <a:rPr lang="fr-FR" dirty="0">
                <a:latin typeface="ZWTXIZ+Calibri"/>
              </a:rPr>
              <a:t>On tire </a:t>
            </a:r>
            <a:r>
              <a:rPr lang="fr-FR" b="1" dirty="0">
                <a:latin typeface="Calibri" panose="020F0502020204030204" pitchFamily="34" charset="0"/>
              </a:rPr>
              <a:t>au hasard</a:t>
            </a:r>
            <a:r>
              <a:rPr lang="fr-FR" dirty="0">
                <a:latin typeface="ZWTXIZ+Calibri"/>
              </a:rPr>
              <a:t>, </a:t>
            </a:r>
            <a:r>
              <a:rPr lang="fr-FR" b="1" dirty="0">
                <a:latin typeface="Calibri" panose="020F0502020204030204" pitchFamily="34" charset="0"/>
              </a:rPr>
              <a:t>sans regarder</a:t>
            </a:r>
            <a:r>
              <a:rPr lang="fr-FR" dirty="0">
                <a:latin typeface="ZWTXIZ+Calibri"/>
              </a:rPr>
              <a:t>, quelle boule tire-t-on?. </a:t>
            </a:r>
            <a:endParaRPr lang="fr-FR" dirty="0"/>
          </a:p>
        </p:txBody>
      </p:sp>
    </p:spTree>
    <p:extLst>
      <p:ext uri="{BB962C8B-B14F-4D97-AF65-F5344CB8AC3E}">
        <p14:creationId xmlns:p14="http://schemas.microsoft.com/office/powerpoint/2010/main" val="25672835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37981"/>
            <a:ext cx="10529279" cy="347861"/>
          </a:xfrm>
        </p:spPr>
        <p:txBody>
          <a:bodyPr/>
          <a:lstStyle/>
          <a:p>
            <a:r>
              <a:rPr lang="fr-FR" dirty="0">
                <a:latin typeface="Calibri" panose="020F0502020204030204"/>
              </a:rPr>
              <a:t> </a:t>
            </a:r>
            <a:br>
              <a:rPr lang="fr-FR" dirty="0">
                <a:latin typeface="Calibri" panose="020F0502020204030204"/>
              </a:rPr>
            </a:br>
            <a:r>
              <a:rPr lang="fr-FR" dirty="0">
                <a:latin typeface="Calibri" panose="020F0502020204030204"/>
              </a:rPr>
              <a:t>On va rappeler les issues  d’une expérience aléatoire.</a:t>
            </a:r>
            <a:r>
              <a:rPr lang="fr-FR" dirty="0"/>
              <a:t> </a:t>
            </a:r>
            <a:br>
              <a:rPr lang="fr-FR" dirty="0"/>
            </a:b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661887" y="1385455"/>
            <a:ext cx="10745021" cy="3648363"/>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 name="Rectangle 4"/>
          <p:cNvSpPr/>
          <p:nvPr/>
        </p:nvSpPr>
        <p:spPr>
          <a:xfrm>
            <a:off x="1154546" y="1736238"/>
            <a:ext cx="6068290" cy="954107"/>
          </a:xfrm>
          <a:prstGeom prst="rect">
            <a:avLst/>
          </a:prstGeom>
        </p:spPr>
        <p:txBody>
          <a:bodyPr wrap="square">
            <a:spAutoFit/>
          </a:bodyPr>
          <a:lstStyle/>
          <a:p>
            <a:endParaRPr lang="fr-FR" sz="2000" dirty="0">
              <a:solidFill>
                <a:srgbClr val="000000"/>
              </a:solidFill>
              <a:latin typeface="ZWTXIZ+Calibri"/>
            </a:endParaRPr>
          </a:p>
          <a:p>
            <a:r>
              <a:rPr lang="fr-FR" dirty="0">
                <a:latin typeface="ZWTXIZ+Calibri"/>
              </a:rPr>
              <a:t>On lance une pièce de monnaie et on note le côté qui apparait en tombant. </a:t>
            </a:r>
            <a:endParaRPr lang="fr-FR" dirty="0"/>
          </a:p>
        </p:txBody>
      </p:sp>
      <p:pic>
        <p:nvPicPr>
          <p:cNvPr id="7" name="Image 6"/>
          <p:cNvPicPr>
            <a:picLocks noChangeAspect="1"/>
          </p:cNvPicPr>
          <p:nvPr/>
        </p:nvPicPr>
        <p:blipFill>
          <a:blip r:embed="rId3"/>
          <a:stretch>
            <a:fillRect/>
          </a:stretch>
        </p:blipFill>
        <p:spPr>
          <a:xfrm>
            <a:off x="7814778" y="2690345"/>
            <a:ext cx="3416639" cy="1530673"/>
          </a:xfrm>
          <a:prstGeom prst="rect">
            <a:avLst/>
          </a:prstGeom>
        </p:spPr>
      </p:pic>
      <p:sp>
        <p:nvSpPr>
          <p:cNvPr id="8" name="ZoneTexte 7"/>
          <p:cNvSpPr txBox="1"/>
          <p:nvPr/>
        </p:nvSpPr>
        <p:spPr>
          <a:xfrm>
            <a:off x="1154546" y="3380509"/>
            <a:ext cx="5486399"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Quels sont les issues possibles?</a:t>
            </a:r>
          </a:p>
        </p:txBody>
      </p:sp>
    </p:spTree>
    <p:extLst>
      <p:ext uri="{BB962C8B-B14F-4D97-AF65-F5344CB8AC3E}">
        <p14:creationId xmlns:p14="http://schemas.microsoft.com/office/powerpoint/2010/main" val="2059611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Rappelez vous: que les issues d’une expérience aléatoire sont tous les résultats possibles de cette expérience .</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affiche la solution et donne les feedbacks nécessaires. </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4" name="Google Shape;565;p42"/>
          <p:cNvSpPr/>
          <p:nvPr/>
        </p:nvSpPr>
        <p:spPr>
          <a:xfrm>
            <a:off x="642447" y="1403928"/>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5" name="Image 4"/>
          <p:cNvPicPr>
            <a:picLocks noChangeAspect="1"/>
          </p:cNvPicPr>
          <p:nvPr/>
        </p:nvPicPr>
        <p:blipFill>
          <a:blip r:embed="rId3"/>
          <a:stretch>
            <a:fillRect/>
          </a:stretch>
        </p:blipFill>
        <p:spPr>
          <a:xfrm>
            <a:off x="939166" y="2702869"/>
            <a:ext cx="9708416" cy="1259531"/>
          </a:xfrm>
          <a:prstGeom prst="rect">
            <a:avLst/>
          </a:prstGeom>
        </p:spPr>
      </p:pic>
    </p:spTree>
    <p:extLst>
      <p:ext uri="{BB962C8B-B14F-4D97-AF65-F5344CB8AC3E}">
        <p14:creationId xmlns:p14="http://schemas.microsoft.com/office/powerpoint/2010/main" val="42095942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37981"/>
            <a:ext cx="10529279" cy="347861"/>
          </a:xfrm>
        </p:spPr>
        <p:txBody>
          <a:bodyPr/>
          <a:lstStyle/>
          <a:p>
            <a:r>
              <a:rPr lang="fr-FR" dirty="0">
                <a:latin typeface="Calibri" panose="020F0502020204030204"/>
              </a:rPr>
              <a:t> </a:t>
            </a:r>
            <a:br>
              <a:rPr lang="fr-FR" dirty="0">
                <a:latin typeface="Calibri" panose="020F0502020204030204"/>
              </a:rPr>
            </a:br>
            <a:r>
              <a:rPr lang="fr-FR" dirty="0">
                <a:latin typeface="Calibri" panose="020F0502020204030204"/>
              </a:rPr>
              <a:t>On va rappeler comment on calcul la probabilité d’une issue</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661887" y="1385455"/>
            <a:ext cx="10745021" cy="3648363"/>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 name="Rectangle 4"/>
          <p:cNvSpPr/>
          <p:nvPr/>
        </p:nvSpPr>
        <p:spPr>
          <a:xfrm>
            <a:off x="1154546" y="1736238"/>
            <a:ext cx="6068290" cy="954107"/>
          </a:xfrm>
          <a:prstGeom prst="rect">
            <a:avLst/>
          </a:prstGeom>
        </p:spPr>
        <p:txBody>
          <a:bodyPr wrap="square">
            <a:spAutoFit/>
          </a:bodyPr>
          <a:lstStyle/>
          <a:p>
            <a:endParaRPr lang="fr-FR" sz="2000" dirty="0">
              <a:solidFill>
                <a:srgbClr val="000000"/>
              </a:solidFill>
              <a:latin typeface="ZWTXIZ+Calibri"/>
            </a:endParaRPr>
          </a:p>
          <a:p>
            <a:r>
              <a:rPr lang="fr-FR" dirty="0">
                <a:latin typeface="ZWTXIZ+Calibri"/>
              </a:rPr>
              <a:t>On lance une pièce de monnaie non truquée et on note le côté qui apparait en tombant. </a:t>
            </a:r>
            <a:endParaRPr lang="fr-FR" dirty="0"/>
          </a:p>
        </p:txBody>
      </p:sp>
      <p:pic>
        <p:nvPicPr>
          <p:cNvPr id="7" name="Image 6"/>
          <p:cNvPicPr>
            <a:picLocks noChangeAspect="1"/>
          </p:cNvPicPr>
          <p:nvPr/>
        </p:nvPicPr>
        <p:blipFill>
          <a:blip r:embed="rId3"/>
          <a:stretch>
            <a:fillRect/>
          </a:stretch>
        </p:blipFill>
        <p:spPr>
          <a:xfrm>
            <a:off x="7814778" y="2690345"/>
            <a:ext cx="3416639" cy="1530673"/>
          </a:xfrm>
          <a:prstGeom prst="rect">
            <a:avLst/>
          </a:prstGeom>
        </p:spPr>
      </p:pic>
      <p:sp>
        <p:nvSpPr>
          <p:cNvPr id="8" name="ZoneTexte 7"/>
          <p:cNvSpPr txBox="1"/>
          <p:nvPr/>
        </p:nvSpPr>
        <p:spPr>
          <a:xfrm>
            <a:off x="1154546" y="3380509"/>
            <a:ext cx="5486399"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Quelle est la probabilité d’obtenir  « pile »?</a:t>
            </a:r>
          </a:p>
        </p:txBody>
      </p:sp>
    </p:spTree>
    <p:extLst>
      <p:ext uri="{BB962C8B-B14F-4D97-AF65-F5344CB8AC3E}">
        <p14:creationId xmlns:p14="http://schemas.microsoft.com/office/powerpoint/2010/main" val="28064078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Rappelez vous: que si toutes les issues sont équiprobables alors la probabilité de chaque issue= </a:t>
                </a:r>
                <a14:m>
                  <m:oMath xmlns:m="http://schemas.openxmlformats.org/officeDocument/2006/math">
                    <m:f>
                      <m:fPr>
                        <m:ctrlPr>
                          <a:rPr lang="fr-FR" sz="1400" i="1" smtClean="0">
                            <a:latin typeface="Cambria Math" panose="02040503050406030204" pitchFamily="18" charset="0"/>
                          </a:rPr>
                        </m:ctrlPr>
                      </m:fPr>
                      <m:num>
                        <m:r>
                          <a:rPr lang="fr-FR" sz="1400" b="1" i="1" smtClean="0">
                            <a:latin typeface="Cambria Math" panose="02040503050406030204" pitchFamily="18" charset="0"/>
                          </a:rPr>
                          <m:t>𝟏</m:t>
                        </m:r>
                      </m:num>
                      <m:den>
                        <m:r>
                          <a:rPr lang="fr-FR" sz="1400" b="1" i="1" smtClean="0">
                            <a:latin typeface="Cambria Math" panose="02040503050406030204" pitchFamily="18" charset="0"/>
                          </a:rPr>
                          <m:t>𝒍𝒆</m:t>
                        </m:r>
                        <m:r>
                          <a:rPr lang="fr-FR" sz="1400" b="1" i="1" smtClean="0">
                            <a:latin typeface="Cambria Math" panose="02040503050406030204" pitchFamily="18" charset="0"/>
                          </a:rPr>
                          <m:t> </m:t>
                        </m:r>
                        <m:r>
                          <a:rPr lang="fr-FR" sz="1400" b="1" i="1" smtClean="0">
                            <a:latin typeface="Cambria Math" panose="02040503050406030204" pitchFamily="18" charset="0"/>
                          </a:rPr>
                          <m:t>𝒏𝒐𝒎𝒃𝒓𝒆</m:t>
                        </m:r>
                        <m:r>
                          <a:rPr lang="fr-FR" sz="1400" b="1" i="1" smtClean="0">
                            <a:latin typeface="Cambria Math" panose="02040503050406030204" pitchFamily="18" charset="0"/>
                          </a:rPr>
                          <m:t> </m:t>
                        </m:r>
                        <m:r>
                          <a:rPr lang="fr-FR" sz="1400" b="1" i="1" smtClean="0">
                            <a:latin typeface="Cambria Math" panose="02040503050406030204" pitchFamily="18" charset="0"/>
                          </a:rPr>
                          <m:t>𝒕𝒐𝒕𝒂𝒍</m:t>
                        </m:r>
                        <m:r>
                          <a:rPr lang="fr-FR" sz="1400" b="1" i="1" smtClean="0">
                            <a:latin typeface="Cambria Math" panose="02040503050406030204" pitchFamily="18" charset="0"/>
                          </a:rPr>
                          <m:t> </m:t>
                        </m:r>
                        <m:r>
                          <a:rPr lang="fr-FR" sz="1400" b="1" i="1" smtClean="0">
                            <a:latin typeface="Cambria Math" panose="02040503050406030204" pitchFamily="18" charset="0"/>
                          </a:rPr>
                          <m:t>𝒅𝒆𝒔</m:t>
                        </m:r>
                        <m:r>
                          <a:rPr lang="fr-FR" sz="1400" b="1" i="1" smtClean="0">
                            <a:latin typeface="Cambria Math" panose="02040503050406030204" pitchFamily="18" charset="0"/>
                          </a:rPr>
                          <m:t> </m:t>
                        </m:r>
                        <m:r>
                          <a:rPr lang="fr-FR" sz="1400" b="1" i="1" smtClean="0">
                            <a:latin typeface="Cambria Math" panose="02040503050406030204" pitchFamily="18" charset="0"/>
                          </a:rPr>
                          <m:t>𝒊𝒔𝒔𝒖𝒆𝒔</m:t>
                        </m:r>
                      </m:den>
                    </m:f>
                  </m:oMath>
                </a14:m>
                <a:r>
                  <a:rPr lang="fr-FR" sz="1400" dirty="0">
                    <a:latin typeface="Calibri" panose="020F0502020204030204"/>
                  </a:rPr>
                  <a:t> .</a:t>
                </a:r>
              </a:p>
            </p:txBody>
          </p:sp>
        </mc:Choice>
        <mc:Fallback xmlns="">
          <p:sp>
            <p:nvSpPr>
              <p:cNvPr id="2" name="Titre 1">
                <a:extLst>
                  <a:ext uri="{FF2B5EF4-FFF2-40B4-BE49-F238E27FC236}">
                    <a16:creationId xmlns:a16="http://schemas.microsoft.com/office/drawing/2014/main" id="{05E887EB-903F-5023-D6C8-1DBC074AF66A}"/>
                  </a:ext>
                </a:extLst>
              </p:cNvPr>
              <p:cNvSpPr>
                <a:spLocks noGrp="1" noRot="1" noChangeAspect="1" noMove="1" noResize="1" noEditPoints="1" noAdjustHandles="1" noChangeArrowheads="1" noChangeShapeType="1" noTextEdit="1"/>
              </p:cNvSpPr>
              <p:nvPr>
                <p:ph type="title"/>
              </p:nvPr>
            </p:nvSpPr>
            <p:spPr>
              <a:xfrm>
                <a:off x="778058" y="318293"/>
                <a:ext cx="10529279" cy="350045"/>
              </a:xfrm>
              <a:blipFill>
                <a:blip r:embed="rId2"/>
                <a:stretch>
                  <a:fillRect l="-174" b="-10345"/>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affiche la solution et donne les feedbacks nécessaires. </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3"/>
          <a:stretch>
            <a:fillRect/>
          </a:stretch>
        </p:blipFill>
        <p:spPr>
          <a:xfrm>
            <a:off x="11645716" y="505406"/>
            <a:ext cx="325863" cy="325863"/>
          </a:xfrm>
          <a:prstGeom prst="rect">
            <a:avLst/>
          </a:prstGeom>
        </p:spPr>
      </p:pic>
      <p:sp>
        <p:nvSpPr>
          <p:cNvPr id="14" name="Google Shape;565;p42"/>
          <p:cNvSpPr/>
          <p:nvPr/>
        </p:nvSpPr>
        <p:spPr>
          <a:xfrm>
            <a:off x="642447" y="1403928"/>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7" name="Image 6"/>
          <p:cNvPicPr>
            <a:picLocks noChangeAspect="1"/>
          </p:cNvPicPr>
          <p:nvPr/>
        </p:nvPicPr>
        <p:blipFill>
          <a:blip r:embed="rId4"/>
          <a:stretch>
            <a:fillRect/>
          </a:stretch>
        </p:blipFill>
        <p:spPr>
          <a:xfrm>
            <a:off x="7694706" y="2440963"/>
            <a:ext cx="3416639" cy="1530673"/>
          </a:xfrm>
          <a:prstGeom prst="rect">
            <a:avLst/>
          </a:prstGeom>
        </p:spPr>
      </p:pic>
      <p:sp>
        <p:nvSpPr>
          <p:cNvPr id="6" name="ZoneTexte 5"/>
          <p:cNvSpPr txBox="1"/>
          <p:nvPr/>
        </p:nvSpPr>
        <p:spPr>
          <a:xfrm>
            <a:off x="969819" y="2240908"/>
            <a:ext cx="6151418"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Le nombre des issues de cette expérience aléatoire est 2</a:t>
            </a:r>
          </a:p>
        </p:txBody>
      </p:sp>
      <mc:AlternateContent xmlns:mc="http://schemas.openxmlformats.org/markup-compatibility/2006" xmlns:a14="http://schemas.microsoft.com/office/drawing/2010/main">
        <mc:Choice Requires="a14">
          <p:sp>
            <p:nvSpPr>
              <p:cNvPr id="8" name="ZoneTexte 7"/>
              <p:cNvSpPr txBox="1"/>
              <p:nvPr/>
            </p:nvSpPr>
            <p:spPr>
              <a:xfrm>
                <a:off x="1092868" y="3528291"/>
                <a:ext cx="5797459" cy="526939"/>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Donc: la probabilité d’obtenir pile est égal à </a:t>
                </a:r>
                <a14:m>
                  <m:oMath xmlns:m="http://schemas.openxmlformats.org/officeDocument/2006/math">
                    <m:f>
                      <m:fPr>
                        <m:ctrlPr>
                          <a:rPr lang="fr-FR" sz="2000" i="1" smtClean="0">
                            <a:solidFill>
                              <a:srgbClr val="FF0000"/>
                            </a:solidFill>
                            <a:latin typeface="Cambria Math" panose="02040503050406030204" pitchFamily="18" charset="0"/>
                            <a:cs typeface="Calibri" panose="020F0502020204030204" pitchFamily="34" charset="0"/>
                          </a:rPr>
                        </m:ctrlPr>
                      </m:fPr>
                      <m:num>
                        <m:r>
                          <a:rPr lang="fr-FR" sz="2000" b="0" i="1" smtClean="0">
                            <a:solidFill>
                              <a:srgbClr val="FF0000"/>
                            </a:solidFill>
                            <a:latin typeface="Cambria Math" panose="02040503050406030204" pitchFamily="18" charset="0"/>
                            <a:cs typeface="Calibri" panose="020F0502020204030204" pitchFamily="34" charset="0"/>
                          </a:rPr>
                          <m:t>1</m:t>
                        </m:r>
                      </m:num>
                      <m:den>
                        <m:r>
                          <a:rPr lang="fr-FR" sz="2000" b="0" i="1" smtClean="0">
                            <a:solidFill>
                              <a:srgbClr val="FF0000"/>
                            </a:solidFill>
                            <a:latin typeface="Cambria Math" panose="02040503050406030204" pitchFamily="18" charset="0"/>
                            <a:cs typeface="Calibri" panose="020F0502020204030204" pitchFamily="34" charset="0"/>
                          </a:rPr>
                          <m:t>2</m:t>
                        </m:r>
                      </m:den>
                    </m:f>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1092868" y="3528291"/>
                <a:ext cx="5797459" cy="526939"/>
              </a:xfrm>
              <a:prstGeom prst="rect">
                <a:avLst/>
              </a:prstGeom>
              <a:blipFill>
                <a:blip r:embed="rId5"/>
                <a:stretch>
                  <a:fillRect l="-1052" b="-9302"/>
                </a:stretch>
              </a:blipFill>
            </p:spPr>
            <p:txBody>
              <a:bodyPr/>
              <a:lstStyle/>
              <a:p>
                <a:r>
                  <a:rPr lang="fr-FR">
                    <a:noFill/>
                  </a:rPr>
                  <a:t> </a:t>
                </a:r>
              </a:p>
            </p:txBody>
          </p:sp>
        </mc:Fallback>
      </mc:AlternateContent>
    </p:spTree>
    <p:extLst>
      <p:ext uri="{BB962C8B-B14F-4D97-AF65-F5344CB8AC3E}">
        <p14:creationId xmlns:p14="http://schemas.microsoft.com/office/powerpoint/2010/main" val="26727213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répondez à la question ci-dessous:</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 name="Image 2"/>
          <p:cNvPicPr>
            <a:picLocks noChangeAspect="1"/>
          </p:cNvPicPr>
          <p:nvPr/>
        </p:nvPicPr>
        <p:blipFill>
          <a:blip r:embed="rId3"/>
          <a:stretch>
            <a:fillRect/>
          </a:stretch>
        </p:blipFill>
        <p:spPr>
          <a:xfrm>
            <a:off x="1057112" y="1638958"/>
            <a:ext cx="9786380" cy="2378859"/>
          </a:xfrm>
          <a:prstGeom prst="rect">
            <a:avLst/>
          </a:prstGeom>
        </p:spPr>
      </p:pic>
    </p:spTree>
    <p:extLst>
      <p:ext uri="{BB962C8B-B14F-4D97-AF65-F5344CB8AC3E}">
        <p14:creationId xmlns:p14="http://schemas.microsoft.com/office/powerpoint/2010/main" val="35029730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300544"/>
          </a:xfrm>
        </p:spPr>
        <p:txBody>
          <a:bodyPr/>
          <a:lstStyle/>
          <a:p>
            <a:r>
              <a:rPr lang="fr-FR" dirty="0">
                <a:latin typeface="Calibri" panose="020F0502020204030204"/>
              </a:rPr>
              <a:t> </a:t>
            </a:r>
            <a:r>
              <a:rPr lang="fr-FR" sz="1400" dirty="0">
                <a:latin typeface="Calibri" panose="020F0502020204030204"/>
              </a:rPr>
              <a:t>Rappelez vous que les issues d’une expérience aléatoire sont tous les résultats possibles .</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631289"/>
            <a:ext cx="10529705" cy="268287"/>
          </a:xfrm>
        </p:spPr>
        <p:txBody>
          <a:bodyPr/>
          <a:lstStyle/>
          <a:p>
            <a:r>
              <a:rPr lang="fr-FR" dirty="0">
                <a:solidFill>
                  <a:prstClr val="white">
                    <a:lumMod val="65000"/>
                  </a:prstClr>
                </a:solidFill>
                <a:latin typeface="Calibri" panose="020F0502020204030204"/>
              </a:rPr>
              <a:t>L'enseignant rappelle que dans notre cas les classes ont toutes la même amplitude. </a:t>
            </a: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3" name="Image 2"/>
          <p:cNvPicPr>
            <a:picLocks noChangeAspect="1"/>
          </p:cNvPicPr>
          <p:nvPr/>
        </p:nvPicPr>
        <p:blipFill>
          <a:blip r:embed="rId3"/>
          <a:stretch>
            <a:fillRect/>
          </a:stretch>
        </p:blipFill>
        <p:spPr>
          <a:xfrm>
            <a:off x="1410305" y="2144540"/>
            <a:ext cx="9991480" cy="2230153"/>
          </a:xfrm>
          <a:prstGeom prst="rect">
            <a:avLst/>
          </a:prstGeom>
        </p:spPr>
      </p:pic>
      <p:sp>
        <p:nvSpPr>
          <p:cNvPr id="7" name="ZoneTexte 6"/>
          <p:cNvSpPr txBox="1"/>
          <p:nvPr/>
        </p:nvSpPr>
        <p:spPr>
          <a:xfrm>
            <a:off x="6633765" y="3488598"/>
            <a:ext cx="2115127"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 2; 3; 4; 5 et 6</a:t>
            </a:r>
          </a:p>
        </p:txBody>
      </p:sp>
      <p:sp>
        <p:nvSpPr>
          <p:cNvPr id="13" name="ZoneTexte 12"/>
          <p:cNvSpPr txBox="1"/>
          <p:nvPr/>
        </p:nvSpPr>
        <p:spPr>
          <a:xfrm>
            <a:off x="6096000" y="3888708"/>
            <a:ext cx="2115127"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 4  et 6</a:t>
            </a:r>
          </a:p>
        </p:txBody>
      </p:sp>
    </p:spTree>
    <p:extLst>
      <p:ext uri="{BB962C8B-B14F-4D97-AF65-F5344CB8AC3E}">
        <p14:creationId xmlns:p14="http://schemas.microsoft.com/office/powerpoint/2010/main" val="41498507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Bien! Voici un résumé des rappels. </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lit et explique </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5" name="Rectangle 4"/>
          <p:cNvSpPr/>
          <p:nvPr/>
        </p:nvSpPr>
        <p:spPr>
          <a:xfrm>
            <a:off x="563418" y="1459884"/>
            <a:ext cx="10529455" cy="646331"/>
          </a:xfrm>
          <a:prstGeom prst="rect">
            <a:avLst/>
          </a:prstGeom>
        </p:spPr>
        <p:txBody>
          <a:bodyPr wrap="square">
            <a:spAutoFit/>
          </a:bodyPr>
          <a:lstStyle/>
          <a:p>
            <a:pPr marL="285750" indent="-285750">
              <a:buFont typeface="Arial" panose="020B0604020202020204" pitchFamily="34" charset="0"/>
              <a:buChar char="•"/>
            </a:pPr>
            <a:r>
              <a:rPr lang="fr-FR" dirty="0">
                <a:latin typeface="Calibri" panose="020F0502020204030204"/>
              </a:rPr>
              <a:t>une expérience aléatoire est une expérience dont </a:t>
            </a:r>
            <a:r>
              <a:rPr lang="fr-FR" dirty="0">
                <a:solidFill>
                  <a:srgbClr val="FF0000"/>
                </a:solidFill>
                <a:latin typeface="Calibri" panose="020F0502020204030204"/>
              </a:rPr>
              <a:t>on connait tous les résultats </a:t>
            </a:r>
            <a:r>
              <a:rPr lang="fr-FR" dirty="0">
                <a:latin typeface="Calibri" panose="020F0502020204030204"/>
              </a:rPr>
              <a:t>mais </a:t>
            </a:r>
            <a:r>
              <a:rPr lang="fr-FR" dirty="0">
                <a:solidFill>
                  <a:srgbClr val="0070C0"/>
                </a:solidFill>
                <a:latin typeface="Calibri" panose="020F0502020204030204"/>
              </a:rPr>
              <a:t>on ne peut pas prévoir  laquelle  se produira.</a:t>
            </a:r>
            <a:endParaRPr lang="fr-FR" dirty="0">
              <a:solidFill>
                <a:srgbClr val="0070C0"/>
              </a:solidFill>
            </a:endParaRPr>
          </a:p>
        </p:txBody>
      </p:sp>
      <p:sp>
        <p:nvSpPr>
          <p:cNvPr id="7" name="ZoneTexte 6"/>
          <p:cNvSpPr txBox="1"/>
          <p:nvPr/>
        </p:nvSpPr>
        <p:spPr>
          <a:xfrm>
            <a:off x="766617" y="2700136"/>
            <a:ext cx="10123056"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Les résultats possibles d’une expérience aléatoires sont appelés </a:t>
            </a:r>
            <a:r>
              <a:rPr lang="fr-FR" sz="2000" b="1" dirty="0">
                <a:solidFill>
                  <a:srgbClr val="0070C0"/>
                </a:solidFill>
                <a:latin typeface="Calibri" panose="020F0502020204030204" pitchFamily="34" charset="0"/>
                <a:cs typeface="Calibri" panose="020F0502020204030204" pitchFamily="34" charset="0"/>
              </a:rPr>
              <a:t>les issues.</a:t>
            </a:r>
          </a:p>
        </p:txBody>
      </p:sp>
      <mc:AlternateContent xmlns:mc="http://schemas.openxmlformats.org/markup-compatibility/2006" xmlns:a14="http://schemas.microsoft.com/office/drawing/2010/main">
        <mc:Choice Requires="a14">
          <p:sp>
            <p:nvSpPr>
              <p:cNvPr id="9" name="Rectangle 8"/>
              <p:cNvSpPr/>
              <p:nvPr/>
            </p:nvSpPr>
            <p:spPr>
              <a:xfrm>
                <a:off x="563418" y="4494388"/>
                <a:ext cx="10815782" cy="844718"/>
              </a:xfrm>
              <a:prstGeom prst="rect">
                <a:avLst/>
              </a:prstGeom>
            </p:spPr>
            <p:txBody>
              <a:bodyPr wrap="square">
                <a:spAutoFit/>
              </a:bodyPr>
              <a:lstStyle/>
              <a:p>
                <a:pPr marL="285750" indent="-285750">
                  <a:buFont typeface="Arial" panose="020B0604020202020204" pitchFamily="34" charset="0"/>
                  <a:buChar char="•"/>
                </a:pPr>
                <a:r>
                  <a:rPr lang="fr-FR" sz="2000" dirty="0">
                    <a:latin typeface="Calibri" panose="020F0502020204030204"/>
                  </a:rPr>
                  <a:t>Si toutes les issues sont </a:t>
                </a:r>
                <a:r>
                  <a:rPr lang="fr-FR" sz="2000" dirty="0">
                    <a:solidFill>
                      <a:srgbClr val="FF0000"/>
                    </a:solidFill>
                    <a:latin typeface="Calibri" panose="020F0502020204030204"/>
                  </a:rPr>
                  <a:t>équiprobables</a:t>
                </a:r>
                <a:r>
                  <a:rPr lang="fr-FR" sz="2000" dirty="0">
                    <a:latin typeface="Calibri" panose="020F0502020204030204"/>
                  </a:rPr>
                  <a:t> alors la probabilité de chaque issue   </a:t>
                </a:r>
                <a:r>
                  <a:rPr lang="fr-FR" sz="2000" dirty="0">
                    <a:solidFill>
                      <a:srgbClr val="0070C0"/>
                    </a:solidFill>
                    <a:latin typeface="Calibri" panose="020F0502020204030204"/>
                  </a:rPr>
                  <a:t>est égale à </a:t>
                </a:r>
                <a14:m>
                  <m:oMath xmlns:m="http://schemas.openxmlformats.org/officeDocument/2006/math">
                    <m:f>
                      <m:fPr>
                        <m:ctrlPr>
                          <a:rPr lang="fr-FR" sz="2000" i="1">
                            <a:solidFill>
                              <a:srgbClr val="0070C0"/>
                            </a:solidFill>
                            <a:latin typeface="Cambria Math" panose="02040503050406030204" pitchFamily="18" charset="0"/>
                          </a:rPr>
                        </m:ctrlPr>
                      </m:fPr>
                      <m:num>
                        <m:r>
                          <a:rPr lang="fr-FR" sz="2000" b="1" i="1">
                            <a:solidFill>
                              <a:srgbClr val="0070C0"/>
                            </a:solidFill>
                            <a:latin typeface="Cambria Math" panose="02040503050406030204" pitchFamily="18" charset="0"/>
                          </a:rPr>
                          <m:t>𝟏</m:t>
                        </m:r>
                      </m:num>
                      <m:den>
                        <m:r>
                          <a:rPr lang="fr-FR" sz="2000" b="1" i="1">
                            <a:solidFill>
                              <a:srgbClr val="0070C0"/>
                            </a:solidFill>
                            <a:latin typeface="Cambria Math" panose="02040503050406030204" pitchFamily="18" charset="0"/>
                          </a:rPr>
                          <m:t>𝒍𝒆</m:t>
                        </m:r>
                        <m:r>
                          <a:rPr lang="fr-FR" sz="2000" b="1" i="1">
                            <a:solidFill>
                              <a:srgbClr val="0070C0"/>
                            </a:solidFill>
                            <a:latin typeface="Cambria Math" panose="02040503050406030204" pitchFamily="18" charset="0"/>
                          </a:rPr>
                          <m:t> </m:t>
                        </m:r>
                        <m:r>
                          <a:rPr lang="fr-FR" sz="2000" b="1" i="1">
                            <a:solidFill>
                              <a:srgbClr val="0070C0"/>
                            </a:solidFill>
                            <a:latin typeface="Cambria Math" panose="02040503050406030204" pitchFamily="18" charset="0"/>
                          </a:rPr>
                          <m:t>𝒏𝒐𝒎𝒃𝒓𝒆</m:t>
                        </m:r>
                        <m:r>
                          <a:rPr lang="fr-FR" sz="2000" b="1" i="1">
                            <a:solidFill>
                              <a:srgbClr val="0070C0"/>
                            </a:solidFill>
                            <a:latin typeface="Cambria Math" panose="02040503050406030204" pitchFamily="18" charset="0"/>
                          </a:rPr>
                          <m:t> </m:t>
                        </m:r>
                        <m:r>
                          <a:rPr lang="fr-FR" sz="2000" b="1" i="1">
                            <a:solidFill>
                              <a:srgbClr val="0070C0"/>
                            </a:solidFill>
                            <a:latin typeface="Cambria Math" panose="02040503050406030204" pitchFamily="18" charset="0"/>
                          </a:rPr>
                          <m:t>𝒕𝒐𝒕𝒂𝒍</m:t>
                        </m:r>
                        <m:r>
                          <a:rPr lang="fr-FR" sz="2000" b="1" i="1">
                            <a:solidFill>
                              <a:srgbClr val="0070C0"/>
                            </a:solidFill>
                            <a:latin typeface="Cambria Math" panose="02040503050406030204" pitchFamily="18" charset="0"/>
                          </a:rPr>
                          <m:t> </m:t>
                        </m:r>
                        <m:r>
                          <a:rPr lang="fr-FR" sz="2000" b="1" i="1">
                            <a:solidFill>
                              <a:srgbClr val="0070C0"/>
                            </a:solidFill>
                            <a:latin typeface="Cambria Math" panose="02040503050406030204" pitchFamily="18" charset="0"/>
                          </a:rPr>
                          <m:t>𝒅𝒆𝒔</m:t>
                        </m:r>
                        <m:r>
                          <a:rPr lang="fr-FR" sz="2000" b="1" i="1">
                            <a:solidFill>
                              <a:srgbClr val="0070C0"/>
                            </a:solidFill>
                            <a:latin typeface="Cambria Math" panose="02040503050406030204" pitchFamily="18" charset="0"/>
                          </a:rPr>
                          <m:t> </m:t>
                        </m:r>
                        <m:r>
                          <a:rPr lang="fr-FR" sz="2000" b="1" i="1">
                            <a:solidFill>
                              <a:srgbClr val="0070C0"/>
                            </a:solidFill>
                            <a:latin typeface="Cambria Math" panose="02040503050406030204" pitchFamily="18" charset="0"/>
                          </a:rPr>
                          <m:t>𝒊𝒔𝒔𝒖𝒆𝒔</m:t>
                        </m:r>
                      </m:den>
                    </m:f>
                  </m:oMath>
                </a14:m>
                <a:endParaRPr lang="fr-FR" sz="2000" dirty="0"/>
              </a:p>
            </p:txBody>
          </p:sp>
        </mc:Choice>
        <mc:Fallback xmlns="">
          <p:sp>
            <p:nvSpPr>
              <p:cNvPr id="9" name="Rectangle 8"/>
              <p:cNvSpPr>
                <a:spLocks noRot="1" noChangeAspect="1" noMove="1" noResize="1" noEditPoints="1" noAdjustHandles="1" noChangeArrowheads="1" noChangeShapeType="1" noTextEdit="1"/>
              </p:cNvSpPr>
              <p:nvPr/>
            </p:nvSpPr>
            <p:spPr>
              <a:xfrm>
                <a:off x="563418" y="4494388"/>
                <a:ext cx="10815782" cy="844718"/>
              </a:xfrm>
              <a:prstGeom prst="rect">
                <a:avLst/>
              </a:prstGeom>
              <a:blipFill>
                <a:blip r:embed="rId3"/>
                <a:stretch>
                  <a:fillRect l="-507" t="-3597"/>
                </a:stretch>
              </a:blipFill>
            </p:spPr>
            <p:txBody>
              <a:bodyPr/>
              <a:lstStyle/>
              <a:p>
                <a:r>
                  <a:rPr lang="fr-FR">
                    <a:noFill/>
                  </a:rPr>
                  <a:t> </a:t>
                </a:r>
              </a:p>
            </p:txBody>
          </p:sp>
        </mc:Fallback>
      </mc:AlternateContent>
    </p:spTree>
    <p:extLst>
      <p:ext uri="{BB962C8B-B14F-4D97-AF65-F5344CB8AC3E}">
        <p14:creationId xmlns:p14="http://schemas.microsoft.com/office/powerpoint/2010/main" val="15762444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Observez la figure ci-dessous, exprimez vos avis à propos de la  question ci-dessous  :</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778058" y="1985929"/>
            <a:ext cx="6045903" cy="137734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utoShape 4" descr="&quot;Made in Space&quot; : quand la NASA imprime des objets dans l'espac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ZoneTexte 4"/>
          <p:cNvSpPr txBox="1"/>
          <p:nvPr/>
        </p:nvSpPr>
        <p:spPr>
          <a:xfrm>
            <a:off x="858982" y="2087418"/>
            <a:ext cx="5964979" cy="1015663"/>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On lance un dé à 6 faces : 5 faces sont blanches et une face est noire. Combien y a-t-il d’issues qui permettent  d’obtenir une face blanche ?</a:t>
            </a:r>
          </a:p>
        </p:txBody>
      </p:sp>
    </p:spTree>
    <p:extLst>
      <p:ext uri="{BB962C8B-B14F-4D97-AF65-F5344CB8AC3E}">
        <p14:creationId xmlns:p14="http://schemas.microsoft.com/office/powerpoint/2010/main" val="3972023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3" name="Rectangle 2">
            <a:extLst>
              <a:ext uri="{FF2B5EF4-FFF2-40B4-BE49-F238E27FC236}">
                <a16:creationId xmlns:a16="http://schemas.microsoft.com/office/drawing/2014/main" id="{30D94698-1125-ADFD-0132-E121DBDB57F3}"/>
              </a:ext>
            </a:extLst>
          </p:cNvPr>
          <p:cNvSpPr/>
          <p:nvPr/>
        </p:nvSpPr>
        <p:spPr>
          <a:xfrm>
            <a:off x="591127" y="1931177"/>
            <a:ext cx="6887152"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2"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4" name="Rectangle 3"/>
          <p:cNvSpPr/>
          <p:nvPr/>
        </p:nvSpPr>
        <p:spPr>
          <a:xfrm>
            <a:off x="1140534" y="2283752"/>
            <a:ext cx="5237331" cy="369332"/>
          </a:xfrm>
          <a:prstGeom prst="rect">
            <a:avLst/>
          </a:prstGeom>
        </p:spPr>
        <p:txBody>
          <a:bodyPr wrap="none">
            <a:spAutoFit/>
          </a:bodyPr>
          <a:lstStyle/>
          <a:p>
            <a:r>
              <a:rPr lang="fr-FR" dirty="0">
                <a:latin typeface="CIDFont+F2"/>
              </a:rPr>
              <a:t>Déterminer les issues qui réalisent un événement</a:t>
            </a:r>
            <a:endParaRPr lang="fr-FR" dirty="0"/>
          </a:p>
        </p:txBody>
      </p:sp>
    </p:spTree>
    <p:extLst>
      <p:ext uri="{BB962C8B-B14F-4D97-AF65-F5344CB8AC3E}">
        <p14:creationId xmlns:p14="http://schemas.microsoft.com/office/powerpoint/2010/main" val="28553671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dirty="0"/>
              <a:t>5 min</a:t>
            </a:r>
          </a:p>
        </p:txBody>
      </p:sp>
      <p:sp>
        <p:nvSpPr>
          <p:cNvPr id="3" name="Rectangle 2"/>
          <p:cNvSpPr/>
          <p:nvPr/>
        </p:nvSpPr>
        <p:spPr>
          <a:xfrm>
            <a:off x="2692400" y="3931920"/>
            <a:ext cx="7593132" cy="721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C00000"/>
                </a:solidFill>
                <a:effectLst/>
                <a:uLnTx/>
                <a:uFillTx/>
                <a:latin typeface="Aptos" panose="02110004020202020204"/>
                <a:ea typeface="+mn-ea"/>
                <a:cs typeface="+mn-cs"/>
              </a:rPr>
              <a:t>Définitions et propriétés</a:t>
            </a:r>
          </a:p>
        </p:txBody>
      </p:sp>
    </p:spTree>
    <p:extLst>
      <p:ext uri="{BB962C8B-B14F-4D97-AF65-F5344CB8AC3E}">
        <p14:creationId xmlns:p14="http://schemas.microsoft.com/office/powerpoint/2010/main" val="35738804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Voici un exemple pour définir un évènement .  </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les conditions.</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8" name="ZoneTexte 7"/>
          <p:cNvSpPr txBox="1"/>
          <p:nvPr/>
        </p:nvSpPr>
        <p:spPr>
          <a:xfrm>
            <a:off x="674253" y="2420787"/>
            <a:ext cx="8488219"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Quelles sont les issues gagnantes pour Sara, et lesquelles le sont pour Aymen ?</a:t>
            </a:r>
          </a:p>
        </p:txBody>
      </p:sp>
      <p:sp>
        <p:nvSpPr>
          <p:cNvPr id="15" name="Rectangle à coins arrondis 14"/>
          <p:cNvSpPr/>
          <p:nvPr/>
        </p:nvSpPr>
        <p:spPr>
          <a:xfrm>
            <a:off x="5677611" y="3207008"/>
            <a:ext cx="1505527" cy="62807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latin typeface="Calibri" panose="020F0502020204030204" pitchFamily="34" charset="0"/>
                <a:cs typeface="Calibri" panose="020F0502020204030204" pitchFamily="34" charset="0"/>
              </a:rPr>
              <a:t> 2; 4 et 6.</a:t>
            </a:r>
          </a:p>
        </p:txBody>
      </p:sp>
      <p:cxnSp>
        <p:nvCxnSpPr>
          <p:cNvPr id="17" name="Connecteur droit avec flèche 16"/>
          <p:cNvCxnSpPr>
            <a:stCxn id="15" idx="3"/>
          </p:cNvCxnSpPr>
          <p:nvPr/>
        </p:nvCxnSpPr>
        <p:spPr>
          <a:xfrm flipV="1">
            <a:off x="7183138" y="3521044"/>
            <a:ext cx="881828" cy="1"/>
          </a:xfrm>
          <a:prstGeom prst="straightConnector1">
            <a:avLst/>
          </a:prstGeom>
          <a:ln w="28575">
            <a:headEnd type="oval" w="med" len="med"/>
            <a:tailEnd type="triangle" w="med" len="med"/>
          </a:ln>
        </p:spPr>
        <p:style>
          <a:lnRef idx="2">
            <a:schemeClr val="accent1"/>
          </a:lnRef>
          <a:fillRef idx="0">
            <a:schemeClr val="accent1"/>
          </a:fillRef>
          <a:effectRef idx="1">
            <a:schemeClr val="accent1"/>
          </a:effectRef>
          <a:fontRef idx="minor">
            <a:schemeClr val="tx1"/>
          </a:fontRef>
        </p:style>
      </p:cxnSp>
      <p:sp>
        <p:nvSpPr>
          <p:cNvPr id="18" name="Rectangle à coins arrondis 17"/>
          <p:cNvSpPr/>
          <p:nvPr/>
        </p:nvSpPr>
        <p:spPr>
          <a:xfrm>
            <a:off x="8064966" y="3324120"/>
            <a:ext cx="3274046" cy="51096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Ces issues constituent un événement</a:t>
            </a:r>
          </a:p>
        </p:txBody>
      </p:sp>
      <p:sp>
        <p:nvSpPr>
          <p:cNvPr id="25" name="Rectangle à coins arrondis 24"/>
          <p:cNvSpPr/>
          <p:nvPr/>
        </p:nvSpPr>
        <p:spPr>
          <a:xfrm>
            <a:off x="729671" y="3086101"/>
            <a:ext cx="3805383" cy="88833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a:solidFill>
                  <a:schemeClr val="tx1"/>
                </a:solidFill>
                <a:latin typeface="Calibri" panose="020F0502020204030204" pitchFamily="34" charset="0"/>
                <a:cs typeface="Calibri" panose="020F0502020204030204" pitchFamily="34" charset="0"/>
              </a:rPr>
              <a:t>Selon les conditions de Aymen, les issues gagnantes sont:</a:t>
            </a:r>
            <a:endParaRPr lang="fr-FR" dirty="0">
              <a:solidFill>
                <a:schemeClr val="tx1"/>
              </a:solidFill>
              <a:latin typeface="Calibri" panose="020F0502020204030204" pitchFamily="34" charset="0"/>
              <a:cs typeface="Calibri" panose="020F0502020204030204" pitchFamily="34" charset="0"/>
            </a:endParaRPr>
          </a:p>
        </p:txBody>
      </p:sp>
      <p:cxnSp>
        <p:nvCxnSpPr>
          <p:cNvPr id="28" name="Connecteur droit avec flèche 27"/>
          <p:cNvCxnSpPr>
            <a:stCxn id="25" idx="3"/>
            <a:endCxn id="15" idx="1"/>
          </p:cNvCxnSpPr>
          <p:nvPr/>
        </p:nvCxnSpPr>
        <p:spPr>
          <a:xfrm flipV="1">
            <a:off x="4535054" y="3521045"/>
            <a:ext cx="1142557" cy="92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2" name="Rectangle à coins arrondis 31"/>
          <p:cNvSpPr/>
          <p:nvPr/>
        </p:nvSpPr>
        <p:spPr>
          <a:xfrm>
            <a:off x="738907" y="4288469"/>
            <a:ext cx="3796147" cy="811820"/>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a:solidFill>
                  <a:schemeClr val="tx1"/>
                </a:solidFill>
                <a:latin typeface="Calibri" panose="020F0502020204030204" pitchFamily="34" charset="0"/>
                <a:cs typeface="Calibri" panose="020F0502020204030204" pitchFamily="34" charset="0"/>
              </a:rPr>
              <a:t>Selon les conditions de sara, les issues gagnantes sont:</a:t>
            </a:r>
            <a:endParaRPr lang="fr-FR" dirty="0">
              <a:solidFill>
                <a:schemeClr val="tx1"/>
              </a:solidFill>
              <a:latin typeface="Calibri" panose="020F0502020204030204" pitchFamily="34" charset="0"/>
              <a:cs typeface="Calibri" panose="020F0502020204030204" pitchFamily="34" charset="0"/>
            </a:endParaRPr>
          </a:p>
        </p:txBody>
      </p:sp>
      <p:cxnSp>
        <p:nvCxnSpPr>
          <p:cNvPr id="34" name="Connecteur droit avec flèche 33"/>
          <p:cNvCxnSpPr>
            <a:stCxn id="32" idx="3"/>
          </p:cNvCxnSpPr>
          <p:nvPr/>
        </p:nvCxnSpPr>
        <p:spPr>
          <a:xfrm>
            <a:off x="4535054" y="4694379"/>
            <a:ext cx="1142557" cy="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35" name="Rectangle à coins arrondis 34"/>
          <p:cNvSpPr/>
          <p:nvPr/>
        </p:nvSpPr>
        <p:spPr>
          <a:xfrm>
            <a:off x="5677611" y="4353230"/>
            <a:ext cx="1505527" cy="628073"/>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latin typeface="Calibri" panose="020F0502020204030204" pitchFamily="34" charset="0"/>
                <a:cs typeface="Calibri" panose="020F0502020204030204" pitchFamily="34" charset="0"/>
              </a:rPr>
              <a:t> 1; 3 et 5.</a:t>
            </a:r>
          </a:p>
        </p:txBody>
      </p:sp>
      <p:sp>
        <p:nvSpPr>
          <p:cNvPr id="37" name="Rectangle à coins arrondis 36"/>
          <p:cNvSpPr/>
          <p:nvPr/>
        </p:nvSpPr>
        <p:spPr>
          <a:xfrm>
            <a:off x="8179045" y="4338304"/>
            <a:ext cx="3274046" cy="510961"/>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Ces issues constituent un autre événement</a:t>
            </a:r>
          </a:p>
        </p:txBody>
      </p:sp>
      <p:cxnSp>
        <p:nvCxnSpPr>
          <p:cNvPr id="38" name="Connecteur droit avec flèche 37"/>
          <p:cNvCxnSpPr/>
          <p:nvPr/>
        </p:nvCxnSpPr>
        <p:spPr>
          <a:xfrm flipV="1">
            <a:off x="7183138" y="4667265"/>
            <a:ext cx="881828" cy="1"/>
          </a:xfrm>
          <a:prstGeom prst="straightConnector1">
            <a:avLst/>
          </a:prstGeom>
          <a:ln w="28575">
            <a:solidFill>
              <a:srgbClr val="C00000"/>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sp>
        <p:nvSpPr>
          <p:cNvPr id="39" name="Rectangle à coins arrondis 38"/>
          <p:cNvSpPr/>
          <p:nvPr/>
        </p:nvSpPr>
        <p:spPr>
          <a:xfrm>
            <a:off x="2410691" y="5495636"/>
            <a:ext cx="6594764" cy="99752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0070C0"/>
                </a:solidFill>
              </a:rPr>
              <a:t>Un événement </a:t>
            </a:r>
            <a:r>
              <a:rPr lang="fr-FR" dirty="0">
                <a:solidFill>
                  <a:schemeClr val="tx1"/>
                </a:solidFill>
              </a:rPr>
              <a:t>est constitué des issues qui vérifient </a:t>
            </a:r>
            <a:r>
              <a:rPr lang="fr-FR" dirty="0">
                <a:solidFill>
                  <a:srgbClr val="0070C0"/>
                </a:solidFill>
              </a:rPr>
              <a:t>une même condition </a:t>
            </a:r>
            <a:r>
              <a:rPr lang="fr-FR" dirty="0">
                <a:solidFill>
                  <a:schemeClr val="tx1"/>
                </a:solidFill>
              </a:rPr>
              <a:t>lors d’une </a:t>
            </a:r>
            <a:r>
              <a:rPr lang="fr-FR" dirty="0">
                <a:solidFill>
                  <a:srgbClr val="0070C0"/>
                </a:solidFill>
              </a:rPr>
              <a:t>expérience aléatoire</a:t>
            </a:r>
            <a:r>
              <a:rPr lang="fr-FR" dirty="0">
                <a:solidFill>
                  <a:schemeClr val="tx1"/>
                </a:solidFill>
              </a:rPr>
              <a:t>.</a:t>
            </a:r>
          </a:p>
        </p:txBody>
      </p:sp>
      <p:sp>
        <p:nvSpPr>
          <p:cNvPr id="40" name="Rectangle à coins arrondis 39"/>
          <p:cNvSpPr/>
          <p:nvPr/>
        </p:nvSpPr>
        <p:spPr>
          <a:xfrm>
            <a:off x="914400" y="1163118"/>
            <a:ext cx="9051636" cy="112836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err="1">
                <a:solidFill>
                  <a:schemeClr val="tx1"/>
                </a:solidFill>
                <a:latin typeface="Calibri" panose="020F0502020204030204" pitchFamily="34" charset="0"/>
                <a:cs typeface="Calibri" panose="020F0502020204030204" pitchFamily="34" charset="0"/>
              </a:rPr>
              <a:t>Aymen</a:t>
            </a:r>
            <a:r>
              <a:rPr lang="fr-FR" dirty="0">
                <a:solidFill>
                  <a:schemeClr val="tx1"/>
                </a:solidFill>
                <a:latin typeface="Calibri" panose="020F0502020204030204" pitchFamily="34" charset="0"/>
                <a:cs typeface="Calibri" panose="020F0502020204030204" pitchFamily="34" charset="0"/>
              </a:rPr>
              <a:t> et Sara veulent acheter un roman à la bibliothèque, mais ils n’ont trouvent qu’un seul . Alors ils décident de jouer  aux dés. Avant de  lancer le dé  </a:t>
            </a:r>
            <a:r>
              <a:rPr lang="fr-FR" dirty="0" err="1">
                <a:solidFill>
                  <a:schemeClr val="tx1"/>
                </a:solidFill>
                <a:latin typeface="Calibri" panose="020F0502020204030204" pitchFamily="34" charset="0"/>
                <a:cs typeface="Calibri" panose="020F0502020204030204" pitchFamily="34" charset="0"/>
              </a:rPr>
              <a:t>Aymen</a:t>
            </a:r>
            <a:r>
              <a:rPr lang="fr-FR" dirty="0">
                <a:solidFill>
                  <a:schemeClr val="tx1"/>
                </a:solidFill>
                <a:latin typeface="Calibri" panose="020F0502020204030204" pitchFamily="34" charset="0"/>
                <a:cs typeface="Calibri" panose="020F0502020204030204" pitchFamily="34" charset="0"/>
              </a:rPr>
              <a:t> choisit  les nombres pairs et Sara les impairs.</a:t>
            </a:r>
          </a:p>
        </p:txBody>
      </p:sp>
      <p:pic>
        <p:nvPicPr>
          <p:cNvPr id="41" name="Image 40"/>
          <p:cNvPicPr>
            <a:picLocks noChangeAspect="1"/>
          </p:cNvPicPr>
          <p:nvPr/>
        </p:nvPicPr>
        <p:blipFill>
          <a:blip r:embed="rId3"/>
          <a:stretch>
            <a:fillRect/>
          </a:stretch>
        </p:blipFill>
        <p:spPr>
          <a:xfrm>
            <a:off x="10398908" y="1069296"/>
            <a:ext cx="1208892" cy="1316010"/>
          </a:xfrm>
          <a:prstGeom prst="rect">
            <a:avLst/>
          </a:prstGeom>
          <a:ln w="19050">
            <a:solidFill>
              <a:schemeClr val="bg1">
                <a:lumMod val="50000"/>
              </a:schemeClr>
            </a:solidFill>
          </a:ln>
        </p:spPr>
      </p:pic>
    </p:spTree>
    <p:extLst>
      <p:ext uri="{BB962C8B-B14F-4D97-AF65-F5344CB8AC3E}">
        <p14:creationId xmlns:p14="http://schemas.microsoft.com/office/powerpoint/2010/main" val="15726101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MA" dirty="0"/>
              <a:t>Voici d’autres événements répondant à d’autres conditions.</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ZoneTexte 5"/>
          <p:cNvSpPr txBox="1"/>
          <p:nvPr/>
        </p:nvSpPr>
        <p:spPr>
          <a:xfrm>
            <a:off x="960581" y="1246910"/>
            <a:ext cx="8922327"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Exemple 1</a:t>
            </a:r>
            <a:r>
              <a:rPr lang="fr-FR" sz="2000" dirty="0">
                <a:latin typeface="Calibri" panose="020F0502020204030204" pitchFamily="34" charset="0"/>
                <a:cs typeface="Calibri" panose="020F0502020204030204" pitchFamily="34" charset="0"/>
              </a:rPr>
              <a:t>: lancer un dé.</a:t>
            </a:r>
          </a:p>
        </p:txBody>
      </p:sp>
      <p:sp>
        <p:nvSpPr>
          <p:cNvPr id="7" name="ZoneTexte 6"/>
          <p:cNvSpPr txBox="1"/>
          <p:nvPr/>
        </p:nvSpPr>
        <p:spPr>
          <a:xfrm>
            <a:off x="581891" y="1892991"/>
            <a:ext cx="3666836"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Obtenir un nombre multiple de 3.</a:t>
            </a:r>
          </a:p>
        </p:txBody>
      </p:sp>
      <p:cxnSp>
        <p:nvCxnSpPr>
          <p:cNvPr id="9" name="Connecteur droit avec flèche 8"/>
          <p:cNvCxnSpPr>
            <a:stCxn id="7" idx="3"/>
          </p:cNvCxnSpPr>
          <p:nvPr/>
        </p:nvCxnSpPr>
        <p:spPr>
          <a:xfrm>
            <a:off x="4248727" y="2093046"/>
            <a:ext cx="1320800" cy="3145"/>
          </a:xfrm>
          <a:prstGeom prst="straightConnector1">
            <a:avLst/>
          </a:prstGeom>
          <a:ln>
            <a:solidFill>
              <a:schemeClr val="tx1"/>
            </a:solidFill>
            <a:tailEnd type="triangle"/>
          </a:ln>
        </p:spPr>
        <p:style>
          <a:lnRef idx="2">
            <a:schemeClr val="accent4"/>
          </a:lnRef>
          <a:fillRef idx="0">
            <a:schemeClr val="accent4"/>
          </a:fillRef>
          <a:effectRef idx="1">
            <a:schemeClr val="accent4"/>
          </a:effectRef>
          <a:fontRef idx="minor">
            <a:schemeClr val="tx1"/>
          </a:fontRef>
        </p:style>
      </p:cxnSp>
      <p:sp>
        <p:nvSpPr>
          <p:cNvPr id="11" name="ZoneTexte 10"/>
          <p:cNvSpPr txBox="1"/>
          <p:nvPr/>
        </p:nvSpPr>
        <p:spPr>
          <a:xfrm>
            <a:off x="5708073" y="1907978"/>
            <a:ext cx="345407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les issues qui le réalisent: 3 et 6</a:t>
            </a:r>
          </a:p>
        </p:txBody>
      </p:sp>
      <p:sp>
        <p:nvSpPr>
          <p:cNvPr id="13" name="ZoneTexte 12"/>
          <p:cNvSpPr txBox="1"/>
          <p:nvPr/>
        </p:nvSpPr>
        <p:spPr>
          <a:xfrm>
            <a:off x="581891" y="2638652"/>
            <a:ext cx="4461165"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Obtenir un nombre inférieur ou égal à 4 .</a:t>
            </a:r>
          </a:p>
        </p:txBody>
      </p:sp>
      <p:cxnSp>
        <p:nvCxnSpPr>
          <p:cNvPr id="15" name="Connecteur droit avec flèche 14"/>
          <p:cNvCxnSpPr/>
          <p:nvPr/>
        </p:nvCxnSpPr>
        <p:spPr>
          <a:xfrm>
            <a:off x="5043056" y="2871983"/>
            <a:ext cx="901558" cy="12904"/>
          </a:xfrm>
          <a:prstGeom prst="straightConnector1">
            <a:avLst/>
          </a:prstGeom>
          <a:ln>
            <a:solidFill>
              <a:schemeClr val="tx1"/>
            </a:solidFill>
            <a:tailEnd type="triangle"/>
          </a:ln>
        </p:spPr>
        <p:style>
          <a:lnRef idx="2">
            <a:schemeClr val="accent4"/>
          </a:lnRef>
          <a:fillRef idx="0">
            <a:schemeClr val="accent4"/>
          </a:fillRef>
          <a:effectRef idx="1">
            <a:schemeClr val="accent4"/>
          </a:effectRef>
          <a:fontRef idx="minor">
            <a:schemeClr val="tx1"/>
          </a:fontRef>
        </p:style>
      </p:cxnSp>
      <p:sp>
        <p:nvSpPr>
          <p:cNvPr id="16" name="ZoneTexte 15"/>
          <p:cNvSpPr txBox="1"/>
          <p:nvPr/>
        </p:nvSpPr>
        <p:spPr>
          <a:xfrm>
            <a:off x="5944615" y="2684832"/>
            <a:ext cx="3444150"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les issues qui le réalisent sont: 1; 2; 3 et 4</a:t>
            </a:r>
          </a:p>
        </p:txBody>
      </p:sp>
      <p:sp>
        <p:nvSpPr>
          <p:cNvPr id="17" name="ZoneTexte 16"/>
          <p:cNvSpPr txBox="1"/>
          <p:nvPr/>
        </p:nvSpPr>
        <p:spPr>
          <a:xfrm>
            <a:off x="532245" y="3420391"/>
            <a:ext cx="11127509"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Exemple 2</a:t>
            </a:r>
            <a:r>
              <a:rPr lang="fr-FR" sz="2000" dirty="0">
                <a:latin typeface="Calibri" panose="020F0502020204030204" pitchFamily="34" charset="0"/>
                <a:cs typeface="Calibri" panose="020F0502020204030204" pitchFamily="34" charset="0"/>
              </a:rPr>
              <a:t>: tirer une boule d’un sac contenant </a:t>
            </a:r>
            <a:r>
              <a:rPr lang="fr-FR" sz="2000" dirty="0">
                <a:solidFill>
                  <a:srgbClr val="FF0000"/>
                </a:solidFill>
                <a:latin typeface="Calibri" panose="020F0502020204030204" pitchFamily="34" charset="0"/>
                <a:cs typeface="Calibri" panose="020F0502020204030204" pitchFamily="34" charset="0"/>
              </a:rPr>
              <a:t>3 boules rouges</a:t>
            </a:r>
            <a:r>
              <a:rPr lang="fr-FR" sz="2000" dirty="0">
                <a:latin typeface="Calibri" panose="020F0502020204030204" pitchFamily="34" charset="0"/>
                <a:cs typeface="Calibri" panose="020F0502020204030204" pitchFamily="34" charset="0"/>
              </a:rPr>
              <a:t>, </a:t>
            </a:r>
            <a:r>
              <a:rPr lang="fr-FR" sz="2000" dirty="0">
                <a:solidFill>
                  <a:srgbClr val="0070C0"/>
                </a:solidFill>
                <a:latin typeface="Calibri" panose="020F0502020204030204" pitchFamily="34" charset="0"/>
                <a:cs typeface="Calibri" panose="020F0502020204030204" pitchFamily="34" charset="0"/>
              </a:rPr>
              <a:t>2 boules bleues </a:t>
            </a:r>
            <a:r>
              <a:rPr lang="fr-FR" sz="2000" dirty="0">
                <a:latin typeface="Calibri" panose="020F0502020204030204" pitchFamily="34" charset="0"/>
                <a:cs typeface="Calibri" panose="020F0502020204030204" pitchFamily="34" charset="0"/>
              </a:rPr>
              <a:t>et </a:t>
            </a:r>
            <a:r>
              <a:rPr lang="fr-FR" sz="2000" dirty="0">
                <a:solidFill>
                  <a:srgbClr val="00B050"/>
                </a:solidFill>
                <a:latin typeface="Calibri" panose="020F0502020204030204" pitchFamily="34" charset="0"/>
                <a:cs typeface="Calibri" panose="020F0502020204030204" pitchFamily="34" charset="0"/>
              </a:rPr>
              <a:t>une boule verte </a:t>
            </a:r>
          </a:p>
        </p:txBody>
      </p:sp>
      <p:pic>
        <p:nvPicPr>
          <p:cNvPr id="12" name="Image 11"/>
          <p:cNvPicPr>
            <a:picLocks noChangeAspect="1"/>
          </p:cNvPicPr>
          <p:nvPr/>
        </p:nvPicPr>
        <p:blipFill>
          <a:blip r:embed="rId3"/>
          <a:stretch>
            <a:fillRect/>
          </a:stretch>
        </p:blipFill>
        <p:spPr>
          <a:xfrm>
            <a:off x="10206839" y="3723794"/>
            <a:ext cx="1495637" cy="1938299"/>
          </a:xfrm>
          <a:prstGeom prst="rect">
            <a:avLst/>
          </a:prstGeom>
        </p:spPr>
      </p:pic>
      <p:sp>
        <p:nvSpPr>
          <p:cNvPr id="18" name="ZoneTexte 17"/>
          <p:cNvSpPr txBox="1"/>
          <p:nvPr/>
        </p:nvSpPr>
        <p:spPr>
          <a:xfrm>
            <a:off x="766616" y="4473358"/>
            <a:ext cx="2835564"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Obtenir une boule rouge</a:t>
            </a:r>
          </a:p>
        </p:txBody>
      </p:sp>
      <p:cxnSp>
        <p:nvCxnSpPr>
          <p:cNvPr id="19" name="Connecteur droit avec flèche 18"/>
          <p:cNvCxnSpPr/>
          <p:nvPr/>
        </p:nvCxnSpPr>
        <p:spPr>
          <a:xfrm>
            <a:off x="3754579" y="4671840"/>
            <a:ext cx="789711" cy="1573"/>
          </a:xfrm>
          <a:prstGeom prst="straightConnector1">
            <a:avLst/>
          </a:prstGeom>
          <a:ln>
            <a:solidFill>
              <a:schemeClr val="tx1"/>
            </a:solidFill>
            <a:tailEnd type="triangle"/>
          </a:ln>
        </p:spPr>
        <p:style>
          <a:lnRef idx="2">
            <a:schemeClr val="accent4"/>
          </a:lnRef>
          <a:fillRef idx="0">
            <a:schemeClr val="accent4"/>
          </a:fillRef>
          <a:effectRef idx="1">
            <a:schemeClr val="accent4"/>
          </a:effectRef>
          <a:fontRef idx="minor">
            <a:schemeClr val="tx1"/>
          </a:fontRef>
        </p:style>
      </p:cxnSp>
      <p:sp>
        <p:nvSpPr>
          <p:cNvPr id="20" name="ZoneTexte 19"/>
          <p:cNvSpPr txBox="1"/>
          <p:nvPr/>
        </p:nvSpPr>
        <p:spPr>
          <a:xfrm>
            <a:off x="4749800" y="4309905"/>
            <a:ext cx="2198255"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Rouge1; rouge2 ou rouge 3</a:t>
            </a:r>
          </a:p>
        </p:txBody>
      </p:sp>
      <p:cxnSp>
        <p:nvCxnSpPr>
          <p:cNvPr id="21" name="Connecteur droit avec flèche 20"/>
          <p:cNvCxnSpPr/>
          <p:nvPr/>
        </p:nvCxnSpPr>
        <p:spPr>
          <a:xfrm flipV="1">
            <a:off x="9361056" y="2093047"/>
            <a:ext cx="706580" cy="20443"/>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
        <p:nvSpPr>
          <p:cNvPr id="22" name="ZoneTexte 21"/>
          <p:cNvSpPr txBox="1"/>
          <p:nvPr/>
        </p:nvSpPr>
        <p:spPr>
          <a:xfrm>
            <a:off x="10347910" y="1788534"/>
            <a:ext cx="1246909" cy="400110"/>
          </a:xfrm>
          <a:prstGeom prst="rect">
            <a:avLst/>
          </a:prstGeom>
          <a:ln>
            <a:noFill/>
          </a:ln>
        </p:spPr>
        <p:style>
          <a:lnRef idx="2">
            <a:schemeClr val="accent4"/>
          </a:lnRef>
          <a:fillRef idx="1">
            <a:schemeClr val="lt1"/>
          </a:fillRef>
          <a:effectRef idx="0">
            <a:schemeClr val="accent4"/>
          </a:effectRef>
          <a:fontRef idx="minor">
            <a:schemeClr val="dk1"/>
          </a:fontRef>
        </p:style>
        <p:txBody>
          <a:bodyPr wrap="square" rtlCol="0">
            <a:spAutoFit/>
          </a:bodyPr>
          <a:lstStyle/>
          <a:p>
            <a:pPr algn="l"/>
            <a:r>
              <a:rPr lang="fr-FR" sz="2000" dirty="0">
                <a:solidFill>
                  <a:srgbClr val="0070C0"/>
                </a:solidFill>
                <a:latin typeface="Calibri" panose="020F0502020204030204" pitchFamily="34" charset="0"/>
                <a:cs typeface="Calibri" panose="020F0502020204030204" pitchFamily="34" charset="0"/>
              </a:rPr>
              <a:t>2 issues</a:t>
            </a:r>
          </a:p>
        </p:txBody>
      </p:sp>
      <p:cxnSp>
        <p:nvCxnSpPr>
          <p:cNvPr id="23" name="Connecteur droit avec flèche 22"/>
          <p:cNvCxnSpPr/>
          <p:nvPr/>
        </p:nvCxnSpPr>
        <p:spPr>
          <a:xfrm flipV="1">
            <a:off x="9522692" y="2884887"/>
            <a:ext cx="544944" cy="19903"/>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
        <p:nvSpPr>
          <p:cNvPr id="24" name="ZoneTexte 23"/>
          <p:cNvSpPr txBox="1"/>
          <p:nvPr/>
        </p:nvSpPr>
        <p:spPr>
          <a:xfrm>
            <a:off x="10302882" y="2638652"/>
            <a:ext cx="1004455" cy="400110"/>
          </a:xfrm>
          <a:prstGeom prst="rect">
            <a:avLst/>
          </a:prstGeom>
          <a:noFill/>
        </p:spPr>
        <p:txBody>
          <a:bodyPr wrap="square" rtlCol="0">
            <a:spAutoFit/>
          </a:bodyPr>
          <a:lstStyle/>
          <a:p>
            <a:pPr algn="l"/>
            <a:r>
              <a:rPr lang="fr-FR" sz="2000" dirty="0">
                <a:solidFill>
                  <a:srgbClr val="0070C0"/>
                </a:solidFill>
                <a:latin typeface="Calibri" panose="020F0502020204030204" pitchFamily="34" charset="0"/>
                <a:cs typeface="Calibri" panose="020F0502020204030204" pitchFamily="34" charset="0"/>
              </a:rPr>
              <a:t>4 issues</a:t>
            </a:r>
          </a:p>
        </p:txBody>
      </p:sp>
      <p:sp>
        <p:nvSpPr>
          <p:cNvPr id="26" name="ZoneTexte 25"/>
          <p:cNvSpPr txBox="1"/>
          <p:nvPr/>
        </p:nvSpPr>
        <p:spPr>
          <a:xfrm>
            <a:off x="766616" y="5178994"/>
            <a:ext cx="2835564" cy="400110"/>
          </a:xfrm>
          <a:prstGeom prst="rect">
            <a:avLst/>
          </a:prstGeom>
          <a:noFill/>
        </p:spPr>
        <p:txBody>
          <a:bodyPr wrap="square" rtlCol="0">
            <a:spAutoFit/>
          </a:bodyPr>
          <a:lstStyle/>
          <a:p>
            <a:pPr algn="l"/>
            <a:r>
              <a:rPr lang="fr-FR" sz="2000" dirty="0">
                <a:solidFill>
                  <a:srgbClr val="00B050"/>
                </a:solidFill>
                <a:latin typeface="Calibri" panose="020F0502020204030204" pitchFamily="34" charset="0"/>
                <a:cs typeface="Calibri" panose="020F0502020204030204" pitchFamily="34" charset="0"/>
              </a:rPr>
              <a:t>Obtenir une boule verte</a:t>
            </a:r>
          </a:p>
        </p:txBody>
      </p:sp>
      <p:cxnSp>
        <p:nvCxnSpPr>
          <p:cNvPr id="27" name="Connecteur droit avec flèche 26"/>
          <p:cNvCxnSpPr/>
          <p:nvPr/>
        </p:nvCxnSpPr>
        <p:spPr>
          <a:xfrm>
            <a:off x="4248727" y="5425823"/>
            <a:ext cx="1320800" cy="3145"/>
          </a:xfrm>
          <a:prstGeom prst="straightConnector1">
            <a:avLst/>
          </a:prstGeom>
          <a:ln>
            <a:solidFill>
              <a:schemeClr val="tx1"/>
            </a:solidFill>
            <a:tailEnd type="triangle"/>
          </a:ln>
        </p:spPr>
        <p:style>
          <a:lnRef idx="2">
            <a:schemeClr val="accent4"/>
          </a:lnRef>
          <a:fillRef idx="0">
            <a:schemeClr val="accent4"/>
          </a:fillRef>
          <a:effectRef idx="1">
            <a:schemeClr val="accent4"/>
          </a:effectRef>
          <a:fontRef idx="minor">
            <a:schemeClr val="tx1"/>
          </a:fontRef>
        </p:style>
      </p:cxnSp>
      <p:sp>
        <p:nvSpPr>
          <p:cNvPr id="28" name="ZoneTexte 27"/>
          <p:cNvSpPr txBox="1"/>
          <p:nvPr/>
        </p:nvSpPr>
        <p:spPr>
          <a:xfrm>
            <a:off x="5944614" y="5225768"/>
            <a:ext cx="1029855"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verte</a:t>
            </a:r>
          </a:p>
        </p:txBody>
      </p:sp>
      <p:cxnSp>
        <p:nvCxnSpPr>
          <p:cNvPr id="30" name="Connecteur droit avec flèche 29"/>
          <p:cNvCxnSpPr/>
          <p:nvPr/>
        </p:nvCxnSpPr>
        <p:spPr>
          <a:xfrm flipV="1">
            <a:off x="7199259" y="4653484"/>
            <a:ext cx="905489" cy="4256"/>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
        <p:nvSpPr>
          <p:cNvPr id="31" name="ZoneTexte 30"/>
          <p:cNvSpPr txBox="1"/>
          <p:nvPr/>
        </p:nvSpPr>
        <p:spPr>
          <a:xfrm>
            <a:off x="8309766" y="4358077"/>
            <a:ext cx="1004455" cy="400110"/>
          </a:xfrm>
          <a:prstGeom prst="rect">
            <a:avLst/>
          </a:prstGeom>
          <a:noFill/>
        </p:spPr>
        <p:txBody>
          <a:bodyPr wrap="square" rtlCol="0">
            <a:spAutoFit/>
          </a:bodyPr>
          <a:lstStyle/>
          <a:p>
            <a:pPr algn="l"/>
            <a:r>
              <a:rPr lang="fr-FR" sz="2000" dirty="0">
                <a:solidFill>
                  <a:srgbClr val="0070C0"/>
                </a:solidFill>
                <a:latin typeface="Calibri" panose="020F0502020204030204" pitchFamily="34" charset="0"/>
                <a:cs typeface="Calibri" panose="020F0502020204030204" pitchFamily="34" charset="0"/>
              </a:rPr>
              <a:t>3 issues</a:t>
            </a:r>
          </a:p>
        </p:txBody>
      </p:sp>
      <p:cxnSp>
        <p:nvCxnSpPr>
          <p:cNvPr id="32" name="Connecteur droit avec flèche 31"/>
          <p:cNvCxnSpPr/>
          <p:nvPr/>
        </p:nvCxnSpPr>
        <p:spPr>
          <a:xfrm flipV="1">
            <a:off x="6896811" y="5404554"/>
            <a:ext cx="905489" cy="4256"/>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
        <p:nvSpPr>
          <p:cNvPr id="33" name="ZoneTexte 32"/>
          <p:cNvSpPr txBox="1"/>
          <p:nvPr/>
        </p:nvSpPr>
        <p:spPr>
          <a:xfrm>
            <a:off x="8356601" y="5150798"/>
            <a:ext cx="1004455" cy="400110"/>
          </a:xfrm>
          <a:prstGeom prst="rect">
            <a:avLst/>
          </a:prstGeom>
          <a:noFill/>
        </p:spPr>
        <p:txBody>
          <a:bodyPr wrap="square" rtlCol="0">
            <a:spAutoFit/>
          </a:bodyPr>
          <a:lstStyle/>
          <a:p>
            <a:pPr algn="l"/>
            <a:r>
              <a:rPr lang="fr-FR" sz="2000" dirty="0">
                <a:solidFill>
                  <a:srgbClr val="0070C0"/>
                </a:solidFill>
                <a:latin typeface="Calibri" panose="020F0502020204030204" pitchFamily="34" charset="0"/>
                <a:cs typeface="Calibri" panose="020F0502020204030204" pitchFamily="34" charset="0"/>
              </a:rPr>
              <a:t>1 issue</a:t>
            </a:r>
          </a:p>
        </p:txBody>
      </p:sp>
      <p:sp>
        <p:nvSpPr>
          <p:cNvPr id="34" name="ZoneTexte 33"/>
          <p:cNvSpPr txBox="1"/>
          <p:nvPr/>
        </p:nvSpPr>
        <p:spPr>
          <a:xfrm>
            <a:off x="678870" y="5884630"/>
            <a:ext cx="283556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Obtenir une boule noire</a:t>
            </a:r>
          </a:p>
        </p:txBody>
      </p:sp>
      <p:cxnSp>
        <p:nvCxnSpPr>
          <p:cNvPr id="35" name="Connecteur droit avec flèche 34"/>
          <p:cNvCxnSpPr/>
          <p:nvPr/>
        </p:nvCxnSpPr>
        <p:spPr>
          <a:xfrm>
            <a:off x="3754579" y="6127480"/>
            <a:ext cx="1320800" cy="3145"/>
          </a:xfrm>
          <a:prstGeom prst="straightConnector1">
            <a:avLst/>
          </a:prstGeom>
          <a:ln>
            <a:solidFill>
              <a:schemeClr val="tx1"/>
            </a:solidFill>
            <a:tailEnd type="triangle"/>
          </a:ln>
        </p:spPr>
        <p:style>
          <a:lnRef idx="2">
            <a:schemeClr val="accent4"/>
          </a:lnRef>
          <a:fillRef idx="0">
            <a:schemeClr val="accent4"/>
          </a:fillRef>
          <a:effectRef idx="1">
            <a:schemeClr val="accent4"/>
          </a:effectRef>
          <a:fontRef idx="minor">
            <a:schemeClr val="tx1"/>
          </a:fontRef>
        </p:style>
      </p:cxnSp>
      <p:sp>
        <p:nvSpPr>
          <p:cNvPr id="36" name="ZoneTexte 35"/>
          <p:cNvSpPr txBox="1"/>
          <p:nvPr/>
        </p:nvSpPr>
        <p:spPr>
          <a:xfrm>
            <a:off x="5226509" y="5773537"/>
            <a:ext cx="3340604"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Impossible(le sac ne contient pas  de boule noire)</a:t>
            </a:r>
          </a:p>
        </p:txBody>
      </p:sp>
      <p:cxnSp>
        <p:nvCxnSpPr>
          <p:cNvPr id="37" name="Connecteur droit avec flèche 36"/>
          <p:cNvCxnSpPr/>
          <p:nvPr/>
        </p:nvCxnSpPr>
        <p:spPr>
          <a:xfrm flipV="1">
            <a:off x="8617203" y="6127480"/>
            <a:ext cx="905489" cy="4256"/>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
        <p:nvSpPr>
          <p:cNvPr id="38" name="ZoneTexte 37"/>
          <p:cNvSpPr txBox="1"/>
          <p:nvPr/>
        </p:nvSpPr>
        <p:spPr>
          <a:xfrm>
            <a:off x="9643918" y="5884630"/>
            <a:ext cx="1004455" cy="400110"/>
          </a:xfrm>
          <a:prstGeom prst="rect">
            <a:avLst/>
          </a:prstGeom>
          <a:noFill/>
        </p:spPr>
        <p:txBody>
          <a:bodyPr wrap="square" rtlCol="0">
            <a:spAutoFit/>
          </a:bodyPr>
          <a:lstStyle/>
          <a:p>
            <a:pPr algn="l"/>
            <a:r>
              <a:rPr lang="fr-FR" sz="2000" dirty="0">
                <a:solidFill>
                  <a:srgbClr val="0070C0"/>
                </a:solidFill>
                <a:latin typeface="Calibri" panose="020F0502020204030204" pitchFamily="34" charset="0"/>
                <a:cs typeface="Calibri" panose="020F0502020204030204" pitchFamily="34" charset="0"/>
              </a:rPr>
              <a:t>0 issue</a:t>
            </a:r>
          </a:p>
        </p:txBody>
      </p:sp>
    </p:spTree>
    <p:extLst>
      <p:ext uri="{BB962C8B-B14F-4D97-AF65-F5344CB8AC3E}">
        <p14:creationId xmlns:p14="http://schemas.microsoft.com/office/powerpoint/2010/main" val="3347155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Maintenant, à partir de cet exemple je  vais définir un événement contraire.</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ln w="38100">
            <a:noFill/>
          </a:ln>
        </p:spPr>
        <p:txBody>
          <a:bodyPr/>
          <a:lstStyle/>
          <a:p>
            <a:r>
              <a:rPr lang="fr-FR" dirty="0">
                <a:solidFill>
                  <a:prstClr val="white">
                    <a:lumMod val="65000"/>
                  </a:prstClr>
                </a:solidFill>
                <a:latin typeface="Calibri" panose="020F0502020204030204"/>
              </a:rPr>
              <a:t>L’enseignant explique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ZoneTexte 5"/>
          <p:cNvSpPr txBox="1"/>
          <p:nvPr/>
        </p:nvSpPr>
        <p:spPr>
          <a:xfrm>
            <a:off x="720436" y="1237673"/>
            <a:ext cx="10049164"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Expérience aléatoire</a:t>
            </a:r>
            <a:r>
              <a:rPr lang="fr-FR" sz="2000" dirty="0">
                <a:latin typeface="Calibri" panose="020F0502020204030204" pitchFamily="34" charset="0"/>
                <a:cs typeface="Calibri" panose="020F0502020204030204" pitchFamily="34" charset="0"/>
              </a:rPr>
              <a:t>: lancer un dé non truqué dont les faces sont numérotées: 1; 2; 3; 4; 5 et 6.</a:t>
            </a:r>
          </a:p>
        </p:txBody>
      </p:sp>
      <p:sp>
        <p:nvSpPr>
          <p:cNvPr id="7" name="ZoneTexte 6"/>
          <p:cNvSpPr txBox="1"/>
          <p:nvPr/>
        </p:nvSpPr>
        <p:spPr>
          <a:xfrm>
            <a:off x="1030246" y="1891844"/>
            <a:ext cx="3509819" cy="70788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Événement</a:t>
            </a:r>
            <a:r>
              <a:rPr lang="fr-FR" sz="2000" dirty="0">
                <a:solidFill>
                  <a:schemeClr val="accent6"/>
                </a:solidFill>
                <a:latin typeface="Calibri" panose="020F0502020204030204" pitchFamily="34" charset="0"/>
                <a:cs typeface="Calibri" panose="020F0502020204030204" pitchFamily="34" charset="0"/>
              </a:rPr>
              <a:t> </a:t>
            </a:r>
            <a:r>
              <a:rPr lang="fr-FR" sz="2000" dirty="0">
                <a:solidFill>
                  <a:srgbClr val="1D6FA9"/>
                </a:solidFill>
                <a:latin typeface="Calibri" panose="020F0502020204030204" pitchFamily="34" charset="0"/>
                <a:cs typeface="Calibri" panose="020F0502020204030204" pitchFamily="34" charset="0"/>
              </a:rPr>
              <a:t>A</a:t>
            </a:r>
            <a:r>
              <a:rPr lang="fr-FR" sz="2000" dirty="0">
                <a:latin typeface="Calibri" panose="020F0502020204030204" pitchFamily="34" charset="0"/>
                <a:cs typeface="Calibri" panose="020F0502020204030204" pitchFamily="34" charset="0"/>
              </a:rPr>
              <a:t>: </a:t>
            </a:r>
          </a:p>
          <a:p>
            <a:pPr algn="ctr"/>
            <a:r>
              <a:rPr lang="fr-FR" sz="2000" dirty="0">
                <a:solidFill>
                  <a:srgbClr val="0070C0"/>
                </a:solidFill>
                <a:latin typeface="Calibri" panose="020F0502020204030204" pitchFamily="34" charset="0"/>
                <a:cs typeface="Calibri" panose="020F0502020204030204" pitchFamily="34" charset="0"/>
              </a:rPr>
              <a:t>obtenir un nombre pair </a:t>
            </a:r>
          </a:p>
        </p:txBody>
      </p:sp>
      <p:sp>
        <p:nvSpPr>
          <p:cNvPr id="28" name="ZoneTexte 27"/>
          <p:cNvSpPr txBox="1"/>
          <p:nvPr/>
        </p:nvSpPr>
        <p:spPr>
          <a:xfrm>
            <a:off x="7144326" y="1938831"/>
            <a:ext cx="3509819" cy="70788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Événement</a:t>
            </a:r>
            <a:r>
              <a:rPr lang="fr-FR" sz="2000" dirty="0">
                <a:solidFill>
                  <a:schemeClr val="tx2">
                    <a:lumMod val="75000"/>
                    <a:lumOff val="25000"/>
                  </a:schemeClr>
                </a:solidFill>
                <a:latin typeface="Calibri" panose="020F0502020204030204" pitchFamily="34" charset="0"/>
                <a:cs typeface="Calibri" panose="020F0502020204030204" pitchFamily="34" charset="0"/>
              </a:rPr>
              <a:t> </a:t>
            </a:r>
            <a:r>
              <a:rPr lang="fr-FR" sz="2000" dirty="0">
                <a:solidFill>
                  <a:srgbClr val="FF0000"/>
                </a:solidFill>
                <a:latin typeface="Calibri" panose="020F0502020204030204" pitchFamily="34" charset="0"/>
                <a:cs typeface="Calibri" panose="020F0502020204030204" pitchFamily="34" charset="0"/>
              </a:rPr>
              <a:t>B</a:t>
            </a:r>
            <a:r>
              <a:rPr lang="fr-FR" sz="2000" dirty="0">
                <a:solidFill>
                  <a:schemeClr val="tx2">
                    <a:lumMod val="75000"/>
                    <a:lumOff val="25000"/>
                  </a:schemeClr>
                </a:solidFill>
                <a:latin typeface="Calibri" panose="020F0502020204030204" pitchFamily="34" charset="0"/>
                <a:cs typeface="Calibri" panose="020F0502020204030204" pitchFamily="34" charset="0"/>
              </a:rPr>
              <a:t> </a:t>
            </a:r>
            <a:r>
              <a:rPr lang="fr-FR" sz="2000" dirty="0">
                <a:latin typeface="Calibri" panose="020F0502020204030204" pitchFamily="34" charset="0"/>
                <a:cs typeface="Calibri" panose="020F0502020204030204" pitchFamily="34" charset="0"/>
              </a:rPr>
              <a:t>: </a:t>
            </a:r>
          </a:p>
          <a:p>
            <a:pPr algn="ctr"/>
            <a:r>
              <a:rPr lang="fr-FR" sz="2000" dirty="0">
                <a:solidFill>
                  <a:srgbClr val="FF0000"/>
                </a:solidFill>
                <a:latin typeface="Calibri" panose="020F0502020204030204" pitchFamily="34" charset="0"/>
                <a:cs typeface="Calibri" panose="020F0502020204030204" pitchFamily="34" charset="0"/>
              </a:rPr>
              <a:t>obtenir un nombre impair </a:t>
            </a:r>
          </a:p>
        </p:txBody>
      </p:sp>
      <p:cxnSp>
        <p:nvCxnSpPr>
          <p:cNvPr id="11" name="Connecteur droit avec flèche 10"/>
          <p:cNvCxnSpPr>
            <a:stCxn id="7" idx="2"/>
          </p:cNvCxnSpPr>
          <p:nvPr/>
        </p:nvCxnSpPr>
        <p:spPr>
          <a:xfrm>
            <a:off x="2785156" y="2599730"/>
            <a:ext cx="4226" cy="6422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ZoneTexte 11"/>
          <p:cNvSpPr txBox="1"/>
          <p:nvPr/>
        </p:nvSpPr>
        <p:spPr>
          <a:xfrm>
            <a:off x="1265773" y="3241964"/>
            <a:ext cx="3038764"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Les issues qui réalisent cet événement sont: 2; 4;  6</a:t>
            </a:r>
          </a:p>
        </p:txBody>
      </p:sp>
      <p:sp>
        <p:nvSpPr>
          <p:cNvPr id="33" name="ZoneTexte 32"/>
          <p:cNvSpPr txBox="1"/>
          <p:nvPr/>
        </p:nvSpPr>
        <p:spPr>
          <a:xfrm>
            <a:off x="7379853" y="3241964"/>
            <a:ext cx="3038764"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Les issues qui réalisent cet événement sont: 1; 3;  5</a:t>
            </a:r>
          </a:p>
        </p:txBody>
      </p:sp>
      <p:cxnSp>
        <p:nvCxnSpPr>
          <p:cNvPr id="42" name="Connecteur droit avec flèche 41"/>
          <p:cNvCxnSpPr/>
          <p:nvPr/>
        </p:nvCxnSpPr>
        <p:spPr>
          <a:xfrm>
            <a:off x="8863465" y="2599730"/>
            <a:ext cx="4226" cy="6422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3" name="ZoneTexte 12"/>
          <p:cNvSpPr txBox="1"/>
          <p:nvPr/>
        </p:nvSpPr>
        <p:spPr>
          <a:xfrm>
            <a:off x="1616364" y="4545097"/>
            <a:ext cx="8970537"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Les issues qui réalisent </a:t>
            </a:r>
            <a:r>
              <a:rPr lang="fr-FR" sz="2000" dirty="0">
                <a:solidFill>
                  <a:srgbClr val="1D6FA9"/>
                </a:solidFill>
                <a:latin typeface="Calibri" panose="020F0502020204030204" pitchFamily="34" charset="0"/>
                <a:cs typeface="Calibri" panose="020F0502020204030204" pitchFamily="34" charset="0"/>
              </a:rPr>
              <a:t>A</a:t>
            </a:r>
            <a:r>
              <a:rPr lang="fr-FR" sz="2000" dirty="0">
                <a:latin typeface="Calibri" panose="020F0502020204030204" pitchFamily="34" charset="0"/>
                <a:cs typeface="Calibri" panose="020F0502020204030204" pitchFamily="34" charset="0"/>
              </a:rPr>
              <a:t> ne réalisent pas </a:t>
            </a:r>
            <a:r>
              <a:rPr lang="fr-FR" sz="2000" dirty="0">
                <a:solidFill>
                  <a:srgbClr val="FF0000"/>
                </a:solidFill>
                <a:latin typeface="Calibri" panose="020F0502020204030204" pitchFamily="34" charset="0"/>
                <a:cs typeface="Calibri" panose="020F0502020204030204" pitchFamily="34" charset="0"/>
              </a:rPr>
              <a:t>B</a:t>
            </a:r>
            <a:r>
              <a:rPr lang="fr-FR" sz="2000" dirty="0">
                <a:latin typeface="Calibri" panose="020F0502020204030204" pitchFamily="34" charset="0"/>
                <a:cs typeface="Calibri" panose="020F0502020204030204" pitchFamily="34" charset="0"/>
              </a:rPr>
              <a:t> et celles qui réalisent </a:t>
            </a:r>
            <a:r>
              <a:rPr lang="fr-FR" sz="2000" dirty="0">
                <a:solidFill>
                  <a:srgbClr val="FF0000"/>
                </a:solidFill>
                <a:latin typeface="Calibri" panose="020F0502020204030204" pitchFamily="34" charset="0"/>
                <a:cs typeface="Calibri" panose="020F0502020204030204" pitchFamily="34" charset="0"/>
              </a:rPr>
              <a:t>B </a:t>
            </a:r>
            <a:r>
              <a:rPr lang="fr-FR" sz="2000" dirty="0">
                <a:latin typeface="Calibri" panose="020F0502020204030204" pitchFamily="34" charset="0"/>
                <a:cs typeface="Calibri" panose="020F0502020204030204" pitchFamily="34" charset="0"/>
              </a:rPr>
              <a:t>ne réalisent pas </a:t>
            </a:r>
            <a:r>
              <a:rPr lang="fr-FR" sz="2000" dirty="0">
                <a:solidFill>
                  <a:srgbClr val="1D6FA9"/>
                </a:solidFill>
                <a:latin typeface="Calibri" panose="020F0502020204030204" pitchFamily="34" charset="0"/>
                <a:cs typeface="Calibri" panose="020F0502020204030204" pitchFamily="34" charset="0"/>
              </a:rPr>
              <a:t>A</a:t>
            </a:r>
          </a:p>
        </p:txBody>
      </p:sp>
      <p:cxnSp>
        <p:nvCxnSpPr>
          <p:cNvPr id="15" name="Connecteur droit avec flèche 14"/>
          <p:cNvCxnSpPr>
            <a:stCxn id="12" idx="2"/>
            <a:endCxn id="13" idx="0"/>
          </p:cNvCxnSpPr>
          <p:nvPr/>
        </p:nvCxnSpPr>
        <p:spPr>
          <a:xfrm>
            <a:off x="2785155" y="3949850"/>
            <a:ext cx="3316478" cy="59524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Connecteur droit avec flèche 19"/>
          <p:cNvCxnSpPr>
            <a:stCxn id="33" idx="2"/>
            <a:endCxn id="13" idx="0"/>
          </p:cNvCxnSpPr>
          <p:nvPr/>
        </p:nvCxnSpPr>
        <p:spPr>
          <a:xfrm flipH="1">
            <a:off x="6101633" y="3949850"/>
            <a:ext cx="2797602" cy="59524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2" name="ZoneTexte 21"/>
          <p:cNvSpPr txBox="1"/>
          <p:nvPr/>
        </p:nvSpPr>
        <p:spPr>
          <a:xfrm>
            <a:off x="277091" y="5495107"/>
            <a:ext cx="931025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 l’événement </a:t>
            </a:r>
            <a:r>
              <a:rPr lang="fr-FR" sz="2000" dirty="0">
                <a:solidFill>
                  <a:srgbClr val="FF0000"/>
                </a:solidFill>
                <a:latin typeface="Calibri" panose="020F0502020204030204" pitchFamily="34" charset="0"/>
                <a:cs typeface="Calibri" panose="020F0502020204030204" pitchFamily="34" charset="0"/>
              </a:rPr>
              <a:t>B</a:t>
            </a:r>
            <a:r>
              <a:rPr lang="fr-FR" sz="2000" dirty="0">
                <a:latin typeface="Calibri" panose="020F0502020204030204" pitchFamily="34" charset="0"/>
                <a:cs typeface="Calibri" panose="020F0502020204030204" pitchFamily="34" charset="0"/>
              </a:rPr>
              <a:t> est </a:t>
            </a:r>
            <a:r>
              <a:rPr lang="fr-FR" sz="2000" dirty="0">
                <a:solidFill>
                  <a:srgbClr val="FF0000"/>
                </a:solidFill>
                <a:latin typeface="Calibri" panose="020F0502020204030204" pitchFamily="34" charset="0"/>
                <a:cs typeface="Calibri" panose="020F0502020204030204" pitchFamily="34" charset="0"/>
              </a:rPr>
              <a:t>l’événement contraire </a:t>
            </a:r>
            <a:r>
              <a:rPr lang="fr-FR" sz="2000" dirty="0">
                <a:latin typeface="Calibri" panose="020F0502020204030204" pitchFamily="34" charset="0"/>
                <a:cs typeface="Calibri" panose="020F0502020204030204" pitchFamily="34" charset="0"/>
              </a:rPr>
              <a:t>de</a:t>
            </a:r>
            <a:r>
              <a:rPr lang="fr-FR" sz="2000" dirty="0">
                <a:solidFill>
                  <a:srgbClr val="1D6FA9"/>
                </a:solidFill>
                <a:latin typeface="Calibri" panose="020F0502020204030204" pitchFamily="34" charset="0"/>
                <a:cs typeface="Calibri" panose="020F0502020204030204" pitchFamily="34" charset="0"/>
              </a:rPr>
              <a:t> A </a:t>
            </a:r>
            <a:r>
              <a:rPr lang="fr-FR" sz="2000" dirty="0">
                <a:latin typeface="Calibri" panose="020F0502020204030204" pitchFamily="34" charset="0"/>
                <a:cs typeface="Calibri" panose="020F0502020204030204" pitchFamily="34" charset="0"/>
              </a:rPr>
              <a:t>et aussi </a:t>
            </a:r>
            <a:r>
              <a:rPr lang="fr-FR" sz="2000" dirty="0">
                <a:solidFill>
                  <a:srgbClr val="1D6FA9"/>
                </a:solidFill>
                <a:latin typeface="Calibri" panose="020F0502020204030204" pitchFamily="34" charset="0"/>
                <a:cs typeface="Calibri" panose="020F0502020204030204" pitchFamily="34" charset="0"/>
              </a:rPr>
              <a:t>A </a:t>
            </a:r>
            <a:r>
              <a:rPr lang="fr-FR" sz="2000" dirty="0">
                <a:latin typeface="Calibri" panose="020F0502020204030204" pitchFamily="34" charset="0"/>
                <a:cs typeface="Calibri" panose="020F0502020204030204" pitchFamily="34" charset="0"/>
              </a:rPr>
              <a:t>est </a:t>
            </a:r>
            <a:r>
              <a:rPr lang="fr-FR" sz="2000" dirty="0">
                <a:solidFill>
                  <a:srgbClr val="FF0000"/>
                </a:solidFill>
                <a:latin typeface="Calibri" panose="020F0502020204030204" pitchFamily="34" charset="0"/>
                <a:cs typeface="Calibri" panose="020F0502020204030204" pitchFamily="34" charset="0"/>
              </a:rPr>
              <a:t>l’événement contraire </a:t>
            </a:r>
            <a:r>
              <a:rPr lang="fr-FR" sz="2000" dirty="0">
                <a:latin typeface="Calibri" panose="020F0502020204030204" pitchFamily="34" charset="0"/>
                <a:cs typeface="Calibri" panose="020F0502020204030204" pitchFamily="34" charset="0"/>
              </a:rPr>
              <a:t>de </a:t>
            </a:r>
            <a:r>
              <a:rPr lang="fr-FR" sz="2000" dirty="0">
                <a:solidFill>
                  <a:srgbClr val="FF0000"/>
                </a:solidFill>
                <a:latin typeface="Calibri" panose="020F0502020204030204" pitchFamily="34" charset="0"/>
                <a:cs typeface="Calibri" panose="020F0502020204030204" pitchFamily="34" charset="0"/>
              </a:rPr>
              <a:t>B</a:t>
            </a:r>
          </a:p>
        </p:txBody>
      </p:sp>
      <p:sp>
        <p:nvSpPr>
          <p:cNvPr id="23" name="Ellipse 22"/>
          <p:cNvSpPr/>
          <p:nvPr/>
        </p:nvSpPr>
        <p:spPr>
          <a:xfrm>
            <a:off x="9956800" y="5033818"/>
            <a:ext cx="1838036" cy="134850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p:cNvSpPr/>
          <p:nvPr/>
        </p:nvSpPr>
        <p:spPr>
          <a:xfrm>
            <a:off x="9984508" y="5221074"/>
            <a:ext cx="858983" cy="948175"/>
          </a:xfrm>
          <a:prstGeom prst="ellipse">
            <a:avLst/>
          </a:prstGeom>
          <a:solidFill>
            <a:srgbClr val="00B0F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dirty="0"/>
              <a:t>2;4;6</a:t>
            </a:r>
          </a:p>
        </p:txBody>
      </p:sp>
      <p:sp>
        <p:nvSpPr>
          <p:cNvPr id="31" name="Ellipse 30"/>
          <p:cNvSpPr/>
          <p:nvPr/>
        </p:nvSpPr>
        <p:spPr>
          <a:xfrm>
            <a:off x="10871199" y="5227140"/>
            <a:ext cx="906318" cy="942109"/>
          </a:xfrm>
          <a:prstGeom prst="ellipse">
            <a:avLst/>
          </a:prstGeom>
          <a:solidFill>
            <a:srgbClr val="FF00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dirty="0"/>
              <a:t>1;3;5</a:t>
            </a:r>
          </a:p>
        </p:txBody>
      </p:sp>
      <p:sp>
        <p:nvSpPr>
          <p:cNvPr id="43" name="Rectangle à coins arrondis 42"/>
          <p:cNvSpPr/>
          <p:nvPr/>
        </p:nvSpPr>
        <p:spPr>
          <a:xfrm>
            <a:off x="9254836" y="5033818"/>
            <a:ext cx="563419" cy="46128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1D6FA9"/>
                </a:solidFill>
              </a:rPr>
              <a:t>A</a:t>
            </a:r>
          </a:p>
        </p:txBody>
      </p:sp>
      <p:sp>
        <p:nvSpPr>
          <p:cNvPr id="44" name="Rectangle à coins arrondis 43"/>
          <p:cNvSpPr/>
          <p:nvPr/>
        </p:nvSpPr>
        <p:spPr>
          <a:xfrm>
            <a:off x="11195625" y="4438546"/>
            <a:ext cx="563419" cy="46128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rPr>
              <a:t>B</a:t>
            </a:r>
          </a:p>
        </p:txBody>
      </p:sp>
      <p:cxnSp>
        <p:nvCxnSpPr>
          <p:cNvPr id="46" name="Connecteur droit avec flèche 45"/>
          <p:cNvCxnSpPr>
            <a:stCxn id="43" idx="3"/>
          </p:cNvCxnSpPr>
          <p:nvPr/>
        </p:nvCxnSpPr>
        <p:spPr>
          <a:xfrm>
            <a:off x="9818255" y="5264463"/>
            <a:ext cx="323272" cy="23064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8" name="Connecteur droit avec flèche 47"/>
          <p:cNvCxnSpPr>
            <a:stCxn id="44" idx="2"/>
          </p:cNvCxnSpPr>
          <p:nvPr/>
        </p:nvCxnSpPr>
        <p:spPr>
          <a:xfrm flipH="1">
            <a:off x="11477334" y="4899835"/>
            <a:ext cx="1" cy="44802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35920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par>
                          <p:cTn id="13" fill="hold">
                            <p:stCondLst>
                              <p:cond delay="0"/>
                            </p:stCondLst>
                            <p:childTnLst>
                              <p:par>
                                <p:cTn id="14" presetID="21" presetClass="entr" presetSubtype="1" fill="hold" grpId="0" nodeType="after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heel(1)">
                                      <p:cBhvr>
                                        <p:cTn id="16" dur="2000"/>
                                        <p:tgtEl>
                                          <p:spTgt spid="24"/>
                                        </p:tgtEl>
                                      </p:cBhvr>
                                    </p:animEffect>
                                  </p:childTnLst>
                                </p:cTn>
                              </p:par>
                            </p:childTnLst>
                          </p:cTn>
                        </p:par>
                        <p:par>
                          <p:cTn id="17" fill="hold">
                            <p:stCondLst>
                              <p:cond delay="2000"/>
                            </p:stCondLst>
                            <p:childTnLst>
                              <p:par>
                                <p:cTn id="18" presetID="1" presetClass="entr" presetSubtype="0" fill="hold" grpId="0" nodeType="afterEffect">
                                  <p:stCondLst>
                                    <p:cond delay="0"/>
                                  </p:stCondLst>
                                  <p:childTnLst>
                                    <p:set>
                                      <p:cBhvr>
                                        <p:cTn id="19" dur="1" fill="hold">
                                          <p:stCondLst>
                                            <p:cond delay="0"/>
                                          </p:stCondLst>
                                        </p:cTn>
                                        <p:tgtEl>
                                          <p:spTgt spid="43"/>
                                        </p:tgtEl>
                                        <p:attrNameLst>
                                          <p:attrName>style.visibility</p:attrName>
                                        </p:attrNameLst>
                                      </p:cBhvr>
                                      <p:to>
                                        <p:strVal val="visible"/>
                                      </p:to>
                                    </p:set>
                                  </p:childTnLst>
                                </p:cTn>
                              </p:par>
                            </p:childTnLst>
                          </p:cTn>
                        </p:par>
                        <p:par>
                          <p:cTn id="20" fill="hold">
                            <p:stCondLst>
                              <p:cond delay="2000"/>
                            </p:stCondLst>
                            <p:childTnLst>
                              <p:par>
                                <p:cTn id="21" presetID="1" presetClass="entr" presetSubtype="0" fill="hold" nodeType="afterEffect">
                                  <p:stCondLst>
                                    <p:cond delay="0"/>
                                  </p:stCondLst>
                                  <p:childTnLst>
                                    <p:set>
                                      <p:cBhvr>
                                        <p:cTn id="22" dur="1" fill="hold">
                                          <p:stCondLst>
                                            <p:cond delay="0"/>
                                          </p:stCondLst>
                                        </p:cTn>
                                        <p:tgtEl>
                                          <p:spTgt spid="46"/>
                                        </p:tgtEl>
                                        <p:attrNameLst>
                                          <p:attrName>style.visibility</p:attrName>
                                        </p:attrNameLst>
                                      </p:cBhvr>
                                      <p:to>
                                        <p:strVal val="visible"/>
                                      </p:to>
                                    </p:set>
                                  </p:childTnLst>
                                </p:cTn>
                              </p:par>
                            </p:childTnLst>
                          </p:cTn>
                        </p:par>
                        <p:par>
                          <p:cTn id="23" fill="hold">
                            <p:stCondLst>
                              <p:cond delay="2000"/>
                            </p:stCondLst>
                            <p:childTnLst>
                              <p:par>
                                <p:cTn id="24" presetID="6" presetClass="entr" presetSubtype="16"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circle(in)">
                                      <p:cBhvr>
                                        <p:cTn id="26" dur="20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par>
                          <p:cTn id="35" fill="hold">
                            <p:stCondLst>
                              <p:cond delay="0"/>
                            </p:stCondLst>
                            <p:childTnLst>
                              <p:par>
                                <p:cTn id="36" presetID="21" presetClass="entr" presetSubtype="1" fill="hold" grpId="0" nodeType="after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wheel(1)">
                                      <p:cBhvr>
                                        <p:cTn id="38" dur="2000"/>
                                        <p:tgtEl>
                                          <p:spTgt spid="31"/>
                                        </p:tgtEl>
                                      </p:cBhvr>
                                    </p:animEffect>
                                  </p:childTnLst>
                                </p:cTn>
                              </p:par>
                            </p:childTnLst>
                          </p:cTn>
                        </p:par>
                        <p:par>
                          <p:cTn id="39" fill="hold">
                            <p:stCondLst>
                              <p:cond delay="2000"/>
                            </p:stCondLst>
                            <p:childTnLst>
                              <p:par>
                                <p:cTn id="40" presetID="1" presetClass="entr" presetSubtype="0" fill="hold" grpId="0" nodeType="afterEffect">
                                  <p:stCondLst>
                                    <p:cond delay="0"/>
                                  </p:stCondLst>
                                  <p:childTnLst>
                                    <p:set>
                                      <p:cBhvr>
                                        <p:cTn id="41" dur="1" fill="hold">
                                          <p:stCondLst>
                                            <p:cond delay="0"/>
                                          </p:stCondLst>
                                        </p:cTn>
                                        <p:tgtEl>
                                          <p:spTgt spid="44"/>
                                        </p:tgtEl>
                                        <p:attrNameLst>
                                          <p:attrName>style.visibility</p:attrName>
                                        </p:attrNameLst>
                                      </p:cBhvr>
                                      <p:to>
                                        <p:strVal val="visible"/>
                                      </p:to>
                                    </p:set>
                                  </p:childTnLst>
                                </p:cTn>
                              </p:par>
                            </p:childTnLst>
                          </p:cTn>
                        </p:par>
                        <p:par>
                          <p:cTn id="42" fill="hold">
                            <p:stCondLst>
                              <p:cond delay="2000"/>
                            </p:stCondLst>
                            <p:childTnLst>
                              <p:par>
                                <p:cTn id="43" presetID="1" presetClass="entr" presetSubtype="0" fill="hold" nodeType="afterEffect">
                                  <p:stCondLst>
                                    <p:cond delay="0"/>
                                  </p:stCondLst>
                                  <p:childTnLst>
                                    <p:set>
                                      <p:cBhvr>
                                        <p:cTn id="44" dur="1" fill="hold">
                                          <p:stCondLst>
                                            <p:cond delay="0"/>
                                          </p:stCondLst>
                                        </p:cTn>
                                        <p:tgtEl>
                                          <p:spTgt spid="48"/>
                                        </p:tgtEl>
                                        <p:attrNameLst>
                                          <p:attrName>style.visibility</p:attrName>
                                        </p:attrNameLst>
                                      </p:cBhvr>
                                      <p:to>
                                        <p:strVal val="visible"/>
                                      </p:to>
                                    </p:set>
                                  </p:childTnLst>
                                </p:cTn>
                              </p:par>
                            </p:childTnLst>
                          </p:cTn>
                        </p:par>
                        <p:par>
                          <p:cTn id="45" fill="hold">
                            <p:stCondLst>
                              <p:cond delay="2000"/>
                            </p:stCondLst>
                            <p:childTnLst>
                              <p:par>
                                <p:cTn id="46" presetID="6" presetClass="entr" presetSubtype="16" fill="hold" nodeType="after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circle(in)">
                                      <p:cBhvr>
                                        <p:cTn id="48" dur="2000"/>
                                        <p:tgtEl>
                                          <p:spTgt spid="42"/>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circle(in)">
                                      <p:cBhvr>
                                        <p:cTn id="57" dur="20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circle(in)">
                                      <p:cBhvr>
                                        <p:cTn id="62" dur="2000"/>
                                        <p:tgtEl>
                                          <p:spTgt spid="20"/>
                                        </p:tgtEl>
                                      </p:cBhvr>
                                    </p:animEffec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fade">
                                      <p:cBhvr>
                                        <p:cTn id="71" dur="1000"/>
                                        <p:tgtEl>
                                          <p:spTgt spid="22"/>
                                        </p:tgtEl>
                                      </p:cBhvr>
                                    </p:animEffect>
                                    <p:anim calcmode="lin" valueType="num">
                                      <p:cBhvr>
                                        <p:cTn id="72" dur="1000" fill="hold"/>
                                        <p:tgtEl>
                                          <p:spTgt spid="22"/>
                                        </p:tgtEl>
                                        <p:attrNameLst>
                                          <p:attrName>ppt_x</p:attrName>
                                        </p:attrNameLst>
                                      </p:cBhvr>
                                      <p:tavLst>
                                        <p:tav tm="0">
                                          <p:val>
                                            <p:strVal val="#ppt_x"/>
                                          </p:val>
                                        </p:tav>
                                        <p:tav tm="100000">
                                          <p:val>
                                            <p:strVal val="#ppt_x"/>
                                          </p:val>
                                        </p:tav>
                                      </p:tavLst>
                                    </p:anim>
                                    <p:anim calcmode="lin" valueType="num">
                                      <p:cBhvr>
                                        <p:cTn id="7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28" grpId="0"/>
      <p:bldP spid="12" grpId="0"/>
      <p:bldP spid="33" grpId="0"/>
      <p:bldP spid="13" grpId="0"/>
      <p:bldP spid="22" grpId="0"/>
      <p:bldP spid="23" grpId="0" animBg="1"/>
      <p:bldP spid="24" grpId="0" animBg="1"/>
      <p:bldP spid="31" grpId="0" animBg="1"/>
      <p:bldP spid="43" grpId="0" animBg="1"/>
      <p:bldP spid="4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Voici  d’autres exemples.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ln w="38100">
            <a:noFill/>
          </a:ln>
        </p:spPr>
        <p:txBody>
          <a:bodyPr/>
          <a:lstStyle/>
          <a:p>
            <a:r>
              <a:rPr lang="fr-FR" dirty="0">
                <a:solidFill>
                  <a:prstClr val="white">
                    <a:lumMod val="65000"/>
                  </a:prstClr>
                </a:solidFill>
                <a:latin typeface="Calibri" panose="020F0502020204030204"/>
              </a:rPr>
              <a:t>L’enseignant lit et explique.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ZoneTexte 2"/>
          <p:cNvSpPr txBox="1"/>
          <p:nvPr/>
        </p:nvSpPr>
        <p:spPr>
          <a:xfrm>
            <a:off x="395763" y="1084435"/>
            <a:ext cx="11089701"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Expérience aléatoire: tirer une boule, sans regarder, d’une boite contenant </a:t>
            </a:r>
            <a:r>
              <a:rPr lang="fr-FR" sz="2000" dirty="0">
                <a:solidFill>
                  <a:srgbClr val="00B050"/>
                </a:solidFill>
                <a:latin typeface="Calibri" panose="020F0502020204030204" pitchFamily="34" charset="0"/>
                <a:cs typeface="Calibri" panose="020F0502020204030204" pitchFamily="34" charset="0"/>
              </a:rPr>
              <a:t>2 boules vertes</a:t>
            </a:r>
            <a:r>
              <a:rPr lang="fr-FR" sz="2000" dirty="0">
                <a:latin typeface="Calibri" panose="020F0502020204030204" pitchFamily="34" charset="0"/>
                <a:cs typeface="Calibri" panose="020F0502020204030204" pitchFamily="34" charset="0"/>
              </a:rPr>
              <a:t>, </a:t>
            </a:r>
            <a:r>
              <a:rPr lang="fr-FR" sz="2000" dirty="0">
                <a:solidFill>
                  <a:srgbClr val="FF0000"/>
                </a:solidFill>
                <a:latin typeface="Calibri" panose="020F0502020204030204" pitchFamily="34" charset="0"/>
                <a:cs typeface="Calibri" panose="020F0502020204030204" pitchFamily="34" charset="0"/>
              </a:rPr>
              <a:t>une boule rouge </a:t>
            </a:r>
            <a:r>
              <a:rPr lang="fr-FR" sz="2000" dirty="0">
                <a:latin typeface="Calibri" panose="020F0502020204030204" pitchFamily="34" charset="0"/>
                <a:cs typeface="Calibri" panose="020F0502020204030204" pitchFamily="34" charset="0"/>
              </a:rPr>
              <a:t>et </a:t>
            </a:r>
            <a:r>
              <a:rPr lang="fr-FR" sz="2000" dirty="0">
                <a:solidFill>
                  <a:srgbClr val="FFC000"/>
                </a:solidFill>
                <a:latin typeface="Calibri" panose="020F0502020204030204" pitchFamily="34" charset="0"/>
                <a:cs typeface="Calibri" panose="020F0502020204030204" pitchFamily="34" charset="0"/>
              </a:rPr>
              <a:t>une boule  jaune</a:t>
            </a:r>
            <a:r>
              <a:rPr lang="fr-FR" sz="2000" dirty="0">
                <a:latin typeface="Calibri" panose="020F0502020204030204" pitchFamily="34" charset="0"/>
                <a:cs typeface="Calibri" panose="020F0502020204030204" pitchFamily="34" charset="0"/>
              </a:rPr>
              <a:t>. Les boules sont indiscernables au toucher.</a:t>
            </a:r>
          </a:p>
        </p:txBody>
      </p:sp>
      <p:pic>
        <p:nvPicPr>
          <p:cNvPr id="19" name="Image 18"/>
          <p:cNvPicPr>
            <a:picLocks noChangeAspect="1"/>
          </p:cNvPicPr>
          <p:nvPr/>
        </p:nvPicPr>
        <p:blipFill>
          <a:blip r:embed="rId3"/>
          <a:stretch>
            <a:fillRect/>
          </a:stretch>
        </p:blipFill>
        <p:spPr>
          <a:xfrm>
            <a:off x="5124764" y="2835275"/>
            <a:ext cx="826356" cy="836695"/>
          </a:xfrm>
          <a:prstGeom prst="rect">
            <a:avLst/>
          </a:prstGeom>
        </p:spPr>
      </p:pic>
      <p:sp>
        <p:nvSpPr>
          <p:cNvPr id="6" name="ZoneTexte 5"/>
          <p:cNvSpPr txBox="1"/>
          <p:nvPr/>
        </p:nvSpPr>
        <p:spPr>
          <a:xfrm>
            <a:off x="770926" y="2127389"/>
            <a:ext cx="3709706" cy="70788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L’événement A: </a:t>
            </a:r>
          </a:p>
          <a:p>
            <a:pPr algn="ctr"/>
            <a:r>
              <a:rPr lang="fr-FR" sz="2000" dirty="0">
                <a:latin typeface="Calibri" panose="020F0502020204030204" pitchFamily="34" charset="0"/>
                <a:cs typeface="Calibri" panose="020F0502020204030204" pitchFamily="34" charset="0"/>
              </a:rPr>
              <a:t>« tirer une boule verte »</a:t>
            </a:r>
          </a:p>
        </p:txBody>
      </p:sp>
      <p:sp>
        <p:nvSpPr>
          <p:cNvPr id="7" name="ZoneTexte 6"/>
          <p:cNvSpPr txBox="1"/>
          <p:nvPr/>
        </p:nvSpPr>
        <p:spPr>
          <a:xfrm>
            <a:off x="611415" y="3170344"/>
            <a:ext cx="3707610" cy="70788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Les issues qui réalisent A: </a:t>
            </a:r>
          </a:p>
          <a:p>
            <a:pPr algn="ctr"/>
            <a:r>
              <a:rPr lang="fr-FR" sz="2000" dirty="0">
                <a:latin typeface="Calibri" panose="020F0502020204030204" pitchFamily="34" charset="0"/>
                <a:cs typeface="Calibri" panose="020F0502020204030204" pitchFamily="34" charset="0"/>
              </a:rPr>
              <a:t>verte 1 et verte 2 </a:t>
            </a:r>
          </a:p>
        </p:txBody>
      </p:sp>
      <p:sp>
        <p:nvSpPr>
          <p:cNvPr id="8" name="ZoneTexte 7"/>
          <p:cNvSpPr txBox="1"/>
          <p:nvPr/>
        </p:nvSpPr>
        <p:spPr>
          <a:xfrm>
            <a:off x="255804" y="4451012"/>
            <a:ext cx="4224828" cy="70788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Son événement contraire est: </a:t>
            </a:r>
          </a:p>
          <a:p>
            <a:pPr algn="ctr"/>
            <a:r>
              <a:rPr lang="fr-FR" sz="2000" dirty="0">
                <a:latin typeface="Calibri" panose="020F0502020204030204" pitchFamily="34" charset="0"/>
                <a:cs typeface="Calibri" panose="020F0502020204030204" pitchFamily="34" charset="0"/>
              </a:rPr>
              <a:t>« tirer une boule non verte »</a:t>
            </a:r>
          </a:p>
        </p:txBody>
      </p:sp>
      <p:sp>
        <p:nvSpPr>
          <p:cNvPr id="9" name="ZoneTexte 8"/>
          <p:cNvSpPr txBox="1"/>
          <p:nvPr/>
        </p:nvSpPr>
        <p:spPr>
          <a:xfrm>
            <a:off x="7115750" y="1955526"/>
            <a:ext cx="4369714" cy="70788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Événement C:</a:t>
            </a:r>
          </a:p>
          <a:p>
            <a:pPr algn="l"/>
            <a:r>
              <a:rPr lang="fr-FR" sz="2000" dirty="0">
                <a:latin typeface="Calibri" panose="020F0502020204030204" pitchFamily="34" charset="0"/>
                <a:cs typeface="Calibri" panose="020F0502020204030204" pitchFamily="34" charset="0"/>
              </a:rPr>
              <a:t>« tirer une boule portant le numéro 2 »</a:t>
            </a:r>
          </a:p>
        </p:txBody>
      </p:sp>
      <p:sp>
        <p:nvSpPr>
          <p:cNvPr id="23" name="ZoneTexte 22"/>
          <p:cNvSpPr txBox="1"/>
          <p:nvPr/>
        </p:nvSpPr>
        <p:spPr>
          <a:xfrm>
            <a:off x="6863049" y="3170344"/>
            <a:ext cx="4030825" cy="70788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Les issues qui réalisent C: </a:t>
            </a:r>
          </a:p>
          <a:p>
            <a:pPr algn="ctr"/>
            <a:r>
              <a:rPr lang="fr-FR" sz="2000" dirty="0">
                <a:latin typeface="Calibri" panose="020F0502020204030204" pitchFamily="34" charset="0"/>
                <a:cs typeface="Calibri" panose="020F0502020204030204" pitchFamily="34" charset="0"/>
              </a:rPr>
              <a:t>verte 2 et jaune 2 </a:t>
            </a:r>
          </a:p>
        </p:txBody>
      </p:sp>
      <p:sp>
        <p:nvSpPr>
          <p:cNvPr id="24" name="ZoneTexte 23"/>
          <p:cNvSpPr txBox="1"/>
          <p:nvPr/>
        </p:nvSpPr>
        <p:spPr>
          <a:xfrm>
            <a:off x="6842696" y="4385162"/>
            <a:ext cx="4642768" cy="70788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Son événement contraire est: </a:t>
            </a:r>
          </a:p>
          <a:p>
            <a:pPr algn="ctr"/>
            <a:r>
              <a:rPr lang="fr-FR" sz="2000" dirty="0">
                <a:latin typeface="Calibri" panose="020F0502020204030204" pitchFamily="34" charset="0"/>
                <a:cs typeface="Calibri" panose="020F0502020204030204" pitchFamily="34" charset="0"/>
              </a:rPr>
              <a:t>« tirer une boule portant 1 ou 3 »</a:t>
            </a:r>
          </a:p>
        </p:txBody>
      </p:sp>
      <p:cxnSp>
        <p:nvCxnSpPr>
          <p:cNvPr id="11" name="Connecteur droit avec flèche 10"/>
          <p:cNvCxnSpPr>
            <a:stCxn id="6" idx="2"/>
          </p:cNvCxnSpPr>
          <p:nvPr/>
        </p:nvCxnSpPr>
        <p:spPr>
          <a:xfrm>
            <a:off x="2625779" y="2835275"/>
            <a:ext cx="0" cy="409258"/>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8" name="Connecteur droit avec flèche 27"/>
          <p:cNvCxnSpPr/>
          <p:nvPr/>
        </p:nvCxnSpPr>
        <p:spPr>
          <a:xfrm>
            <a:off x="2544914" y="3878230"/>
            <a:ext cx="0" cy="409258"/>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9" name="Connecteur droit avec flèche 28"/>
          <p:cNvCxnSpPr/>
          <p:nvPr/>
        </p:nvCxnSpPr>
        <p:spPr>
          <a:xfrm>
            <a:off x="9030455" y="3878230"/>
            <a:ext cx="0" cy="409258"/>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31" name="Connecteur droit avec flèche 30"/>
          <p:cNvCxnSpPr/>
          <p:nvPr/>
        </p:nvCxnSpPr>
        <p:spPr>
          <a:xfrm>
            <a:off x="9023468" y="2686726"/>
            <a:ext cx="0" cy="409258"/>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3836337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9835491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br>
              <a:rPr lang="fr-FR" dirty="0"/>
            </a:br>
            <a:r>
              <a:rPr lang="fr-FR" dirty="0"/>
              <a:t>On va rappeler ce qu’est un événement </a:t>
            </a:r>
            <a:br>
              <a:rPr lang="fr-FR" dirty="0"/>
            </a:b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a:t>
            </a:r>
            <a:r>
              <a:rPr lang="fr-FR" dirty="0">
                <a:solidFill>
                  <a:schemeClr val="bg1">
                    <a:lumMod val="75000"/>
                  </a:schemeClr>
                </a:solidFill>
                <a:highlight>
                  <a:srgbClr val="FFFF00"/>
                </a:highlight>
              </a:rPr>
              <a:t> à </a:t>
            </a:r>
            <a:r>
              <a:rPr lang="fr-FR" dirty="0">
                <a:solidFill>
                  <a:schemeClr val="bg1">
                    <a:lumMod val="75000"/>
                  </a:schemeClr>
                </a:solidFill>
              </a:rPr>
              <a:t>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254212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p:cNvSpPr txBox="1"/>
          <p:nvPr/>
        </p:nvSpPr>
        <p:spPr>
          <a:xfrm>
            <a:off x="1841377" y="2256496"/>
            <a:ext cx="4344819" cy="461665"/>
          </a:xfrm>
          <a:prstGeom prst="rect">
            <a:avLst/>
          </a:prstGeom>
          <a:noFill/>
        </p:spPr>
        <p:txBody>
          <a:bodyPr wrap="square" rtlCol="0">
            <a:spAutoFit/>
          </a:bodyPr>
          <a:lstStyle/>
          <a:p>
            <a:pPr algn="l"/>
            <a:r>
              <a:rPr lang="fr-FR" sz="2400" b="1" dirty="0">
                <a:latin typeface="Calibri" panose="020F0502020204030204" pitchFamily="34" charset="0"/>
                <a:cs typeface="Calibri" panose="020F0502020204030204" pitchFamily="34" charset="0"/>
              </a:rPr>
              <a:t>Un événement dépend de:</a:t>
            </a:r>
          </a:p>
        </p:txBody>
      </p:sp>
      <p:sp>
        <p:nvSpPr>
          <p:cNvPr id="13" name="Rectangle 12"/>
          <p:cNvSpPr/>
          <p:nvPr/>
        </p:nvSpPr>
        <p:spPr>
          <a:xfrm>
            <a:off x="8761445" y="3949535"/>
            <a:ext cx="2410845" cy="849087"/>
          </a:xfrm>
          <a:prstGeom prst="rect">
            <a:avLst/>
          </a:prstGeom>
          <a:solidFill>
            <a:schemeClr val="bg1">
              <a:lumMod val="6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srgbClr val="FF0000"/>
                </a:solidFill>
                <a:latin typeface="Cambria" panose="02040503050406030204" pitchFamily="18" charset="0"/>
                <a:ea typeface="Cambria" panose="02040503050406030204" pitchFamily="18" charset="0"/>
              </a:rPr>
              <a:t>C</a:t>
            </a:r>
            <a:r>
              <a:rPr lang="fr-MA" sz="2000" dirty="0">
                <a:solidFill>
                  <a:prstClr val="black"/>
                </a:solidFill>
                <a:latin typeface="Cambria" panose="02040503050406030204" pitchFamily="18" charset="0"/>
                <a:ea typeface="Cambria" panose="02040503050406030204" pitchFamily="18" charset="0"/>
              </a:rPr>
              <a:t>: D’une condition que doit satisfaire ses issues</a:t>
            </a:r>
          </a:p>
        </p:txBody>
      </p:sp>
      <p:sp>
        <p:nvSpPr>
          <p:cNvPr id="14" name="Rectangle 13"/>
          <p:cNvSpPr/>
          <p:nvPr/>
        </p:nvSpPr>
        <p:spPr>
          <a:xfrm>
            <a:off x="4388770" y="3982839"/>
            <a:ext cx="2450569" cy="637507"/>
          </a:xfrm>
          <a:prstGeom prst="rect">
            <a:avLst/>
          </a:prstGeom>
          <a:solidFill>
            <a:schemeClr val="bg1">
              <a:lumMod val="6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srgbClr val="FF0000"/>
                </a:solidFill>
                <a:latin typeface="Cambria" panose="02040503050406030204" pitchFamily="18" charset="0"/>
                <a:ea typeface="Cambria" panose="02040503050406030204" pitchFamily="18" charset="0"/>
              </a:rPr>
              <a:t>B</a:t>
            </a:r>
            <a:r>
              <a:rPr lang="fr-MA" sz="2000" dirty="0">
                <a:solidFill>
                  <a:prstClr val="black"/>
                </a:solidFill>
                <a:latin typeface="Cambria" panose="02040503050406030204" pitchFamily="18" charset="0"/>
                <a:ea typeface="Cambria" panose="02040503050406030204" pitchFamily="18" charset="0"/>
              </a:rPr>
              <a:t>:Du nombre des issues qui le réalise</a:t>
            </a:r>
          </a:p>
        </p:txBody>
      </p:sp>
      <p:sp>
        <p:nvSpPr>
          <p:cNvPr id="15" name="Rectangle 14"/>
          <p:cNvSpPr/>
          <p:nvPr/>
        </p:nvSpPr>
        <p:spPr>
          <a:xfrm>
            <a:off x="752942" y="4038985"/>
            <a:ext cx="2382143" cy="637507"/>
          </a:xfrm>
          <a:prstGeom prst="rect">
            <a:avLst/>
          </a:prstGeom>
          <a:solidFill>
            <a:schemeClr val="bg1">
              <a:lumMod val="6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srgbClr val="FF0000"/>
                </a:solidFill>
                <a:latin typeface="Cambria" panose="02040503050406030204" pitchFamily="18" charset="0"/>
                <a:ea typeface="Cambria" panose="02040503050406030204" pitchFamily="18" charset="0"/>
              </a:rPr>
              <a:t>A</a:t>
            </a:r>
            <a:r>
              <a:rPr lang="fr-MA" sz="2000" dirty="0">
                <a:solidFill>
                  <a:prstClr val="black"/>
                </a:solidFill>
                <a:latin typeface="Cambria" panose="02040503050406030204" pitchFamily="18" charset="0"/>
                <a:ea typeface="Cambria" panose="02040503050406030204" pitchFamily="18" charset="0"/>
              </a:rPr>
              <a:t>: De l’expérience aléatoire</a:t>
            </a:r>
          </a:p>
        </p:txBody>
      </p:sp>
    </p:spTree>
    <p:extLst>
      <p:ext uri="{BB962C8B-B14F-4D97-AF65-F5344CB8AC3E}">
        <p14:creationId xmlns:p14="http://schemas.microsoft.com/office/powerpoint/2010/main" val="22382437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br>
              <a:rPr lang="fr-FR" sz="1400" dirty="0"/>
            </a:br>
            <a:r>
              <a:rPr lang="fr-FR" sz="1400" dirty="0"/>
              <a:t>Rappelez vous que: Un événement  est constitué des issues qui vérifient une même condition lors d’une expérience aléatoire . </a:t>
            </a:r>
            <a:br>
              <a:rPr lang="fr-FR" sz="1400" dirty="0"/>
            </a:br>
            <a:endParaRPr lang="fr-FR" sz="1400"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a:p>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406079"/>
            <a:ext cx="10727579" cy="254345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8761445" y="3949535"/>
            <a:ext cx="2410845" cy="849087"/>
          </a:xfrm>
          <a:prstGeom prst="rect">
            <a:avLst/>
          </a:prstGeom>
          <a:solidFill>
            <a:srgbClr val="0070C0"/>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srgbClr val="FF0000"/>
                </a:solidFill>
                <a:latin typeface="Cambria" panose="02040503050406030204" pitchFamily="18" charset="0"/>
                <a:ea typeface="Cambria" panose="02040503050406030204" pitchFamily="18" charset="0"/>
              </a:rPr>
              <a:t>C</a:t>
            </a:r>
            <a:r>
              <a:rPr lang="fr-MA" sz="2000" dirty="0">
                <a:solidFill>
                  <a:prstClr val="black"/>
                </a:solidFill>
                <a:latin typeface="Cambria" panose="02040503050406030204" pitchFamily="18" charset="0"/>
                <a:ea typeface="Cambria" panose="02040503050406030204" pitchFamily="18" charset="0"/>
              </a:rPr>
              <a:t>: D’une condition que doit satisfaire ses issues</a:t>
            </a:r>
          </a:p>
        </p:txBody>
      </p:sp>
      <p:sp>
        <p:nvSpPr>
          <p:cNvPr id="15" name="ZoneTexte 14"/>
          <p:cNvSpPr txBox="1"/>
          <p:nvPr/>
        </p:nvSpPr>
        <p:spPr>
          <a:xfrm>
            <a:off x="1841377" y="2256496"/>
            <a:ext cx="4344819" cy="461665"/>
          </a:xfrm>
          <a:prstGeom prst="rect">
            <a:avLst/>
          </a:prstGeom>
          <a:noFill/>
        </p:spPr>
        <p:txBody>
          <a:bodyPr wrap="square" rtlCol="0">
            <a:spAutoFit/>
          </a:bodyPr>
          <a:lstStyle/>
          <a:p>
            <a:pPr algn="l"/>
            <a:r>
              <a:rPr lang="fr-FR" sz="2400" b="1" dirty="0">
                <a:latin typeface="Calibri" panose="020F0502020204030204" pitchFamily="34" charset="0"/>
                <a:cs typeface="Calibri" panose="020F0502020204030204" pitchFamily="34" charset="0"/>
              </a:rPr>
              <a:t>Un événement dépend de:</a:t>
            </a:r>
          </a:p>
        </p:txBody>
      </p:sp>
      <p:pic>
        <p:nvPicPr>
          <p:cNvPr id="16"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662747" y="514746"/>
            <a:ext cx="363525" cy="326372"/>
          </a:xfrm>
          <a:prstGeom prst="rect">
            <a:avLst/>
          </a:prstGeom>
          <a:noFill/>
          <a:ln>
            <a:noFill/>
          </a:ln>
        </p:spPr>
      </p:pic>
    </p:spTree>
    <p:extLst>
      <p:ext uri="{BB962C8B-B14F-4D97-AF65-F5344CB8AC3E}">
        <p14:creationId xmlns:p14="http://schemas.microsoft.com/office/powerpoint/2010/main" val="23466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br>
              <a:rPr lang="fr-FR" dirty="0"/>
            </a:br>
            <a:r>
              <a:rPr lang="fr-FR" dirty="0"/>
              <a:t>on va rappeler ce qu’est un événement contraire. Compléter.</a:t>
            </a:r>
            <a:br>
              <a:rPr lang="fr-FR" dirty="0"/>
            </a:b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38077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ZoneTexte 12"/>
          <p:cNvSpPr txBox="1"/>
          <p:nvPr/>
        </p:nvSpPr>
        <p:spPr>
          <a:xfrm>
            <a:off x="997146" y="2313992"/>
            <a:ext cx="1005963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Si B est l’événement contraire d’un événement A alors:</a:t>
            </a:r>
          </a:p>
        </p:txBody>
      </p:sp>
      <p:sp>
        <p:nvSpPr>
          <p:cNvPr id="14" name="ZoneTexte 13"/>
          <p:cNvSpPr txBox="1"/>
          <p:nvPr/>
        </p:nvSpPr>
        <p:spPr>
          <a:xfrm>
            <a:off x="1324946" y="3442496"/>
            <a:ext cx="899471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Les issues qui réalisent B ne ………………………………………………….A</a:t>
            </a:r>
          </a:p>
        </p:txBody>
      </p:sp>
    </p:spTree>
    <p:extLst>
      <p:ext uri="{BB962C8B-B14F-4D97-AF65-F5344CB8AC3E}">
        <p14:creationId xmlns:p14="http://schemas.microsoft.com/office/powerpoint/2010/main" val="36584428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Rappelez vous que les issues qui réalisent un événement ne réalisent pas son événement contraire.</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a:p>
            <a:r>
              <a:rPr lang="fr-FR" dirty="0"/>
              <a:t>.</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385455"/>
            <a:ext cx="10727579" cy="423025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662747" y="514746"/>
            <a:ext cx="363525" cy="326372"/>
          </a:xfrm>
          <a:prstGeom prst="rect">
            <a:avLst/>
          </a:prstGeom>
          <a:noFill/>
          <a:ln>
            <a:noFill/>
          </a:ln>
        </p:spPr>
      </p:pic>
      <p:sp>
        <p:nvSpPr>
          <p:cNvPr id="3" name="ZoneTexte 2"/>
          <p:cNvSpPr txBox="1"/>
          <p:nvPr/>
        </p:nvSpPr>
        <p:spPr>
          <a:xfrm>
            <a:off x="997146" y="2313992"/>
            <a:ext cx="1005963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Si B est l’événement contraire d’un événement A alors:</a:t>
            </a:r>
          </a:p>
        </p:txBody>
      </p:sp>
      <p:sp>
        <p:nvSpPr>
          <p:cNvPr id="6" name="ZoneTexte 5"/>
          <p:cNvSpPr txBox="1"/>
          <p:nvPr/>
        </p:nvSpPr>
        <p:spPr>
          <a:xfrm>
            <a:off x="1315616" y="3125755"/>
            <a:ext cx="899471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Les issues qui réalisent B </a:t>
            </a:r>
            <a:r>
              <a:rPr lang="fr-FR" sz="2000" dirty="0">
                <a:solidFill>
                  <a:srgbClr val="FF0000"/>
                </a:solidFill>
                <a:latin typeface="Calibri" panose="020F0502020204030204" pitchFamily="34" charset="0"/>
                <a:cs typeface="Calibri" panose="020F0502020204030204" pitchFamily="34" charset="0"/>
              </a:rPr>
              <a:t>ne réalisent pas </a:t>
            </a:r>
            <a:r>
              <a:rPr lang="fr-FR" sz="2000" dirty="0">
                <a:latin typeface="Calibri" panose="020F0502020204030204" pitchFamily="34" charset="0"/>
                <a:cs typeface="Calibri" panose="020F0502020204030204" pitchFamily="34" charset="0"/>
              </a:rPr>
              <a:t>A</a:t>
            </a:r>
          </a:p>
        </p:txBody>
      </p:sp>
    </p:spTree>
    <p:extLst>
      <p:ext uri="{BB962C8B-B14F-4D97-AF65-F5344CB8AC3E}">
        <p14:creationId xmlns:p14="http://schemas.microsoft.com/office/powerpoint/2010/main" val="9745588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6512611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Maintenant voici un exemple pour appliquer ce qu’on a vu.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ln w="38100">
            <a:noFill/>
          </a:ln>
        </p:spPr>
        <p:txBody>
          <a:bodyPr/>
          <a:lstStyle/>
          <a:p>
            <a:r>
              <a:rPr lang="fr-FR" dirty="0">
                <a:solidFill>
                  <a:prstClr val="white">
                    <a:lumMod val="65000"/>
                  </a:prstClr>
                </a:solidFill>
                <a:latin typeface="Calibri" panose="020F0502020204030204"/>
              </a:rPr>
              <a:t>L’enseignant explique en rappelant les la définition de l’événement et son événement contraire.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848" y="1190748"/>
            <a:ext cx="10194184" cy="415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71255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Voici la suite:.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ln w="38100">
            <a:noFill/>
          </a:ln>
        </p:spPr>
        <p:txBody>
          <a:bodyPr/>
          <a:lstStyle/>
          <a:p>
            <a:r>
              <a:rPr lang="fr-FR" dirty="0">
                <a:solidFill>
                  <a:prstClr val="white">
                    <a:lumMod val="65000"/>
                  </a:prstClr>
                </a:solidFill>
                <a:latin typeface="Calibri" panose="020F0502020204030204"/>
              </a:rPr>
              <a:t>L’enseignant explique la différence entre les deux histogrammes.</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457" y="1615465"/>
            <a:ext cx="10674867" cy="2094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60043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9101104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MA" dirty="0"/>
              <a:t>On va déterminer les issues qui réalisent un événement et son événement contraire. compléter.</a:t>
            </a: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17474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p:cNvSpPr txBox="1"/>
          <p:nvPr/>
        </p:nvSpPr>
        <p:spPr>
          <a:xfrm>
            <a:off x="1158117" y="1764504"/>
            <a:ext cx="8964476"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On lance un dé non truqué. Ses faces sont numérotées : 1; 2; 3; 4; 5 et 6. On note le numéro de sa face du dessus.</a:t>
            </a:r>
          </a:p>
        </p:txBody>
      </p:sp>
      <p:sp>
        <p:nvSpPr>
          <p:cNvPr id="5" name="ZoneTexte 4"/>
          <p:cNvSpPr txBox="1"/>
          <p:nvPr/>
        </p:nvSpPr>
        <p:spPr>
          <a:xfrm>
            <a:off x="1158117" y="3118973"/>
            <a:ext cx="8518849"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1. Les issues  qui réalisent l’événement A: « obtenir un nombre impair » sont:</a:t>
            </a:r>
          </a:p>
          <a:p>
            <a:pPr algn="l"/>
            <a:r>
              <a:rPr lang="fr-FR" sz="2000"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3467234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Rappelez vous qu’ un événement  est constitué des issues qui vérifient une même condition lors d’une expérience aléatoire  .</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a:p>
            <a:r>
              <a:rPr lang="fr-FR" dirty="0"/>
              <a:t>.</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385455"/>
            <a:ext cx="10727579" cy="423025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8" name="ZoneTexte 7"/>
          <p:cNvSpPr txBox="1"/>
          <p:nvPr/>
        </p:nvSpPr>
        <p:spPr>
          <a:xfrm>
            <a:off x="935304" y="1632857"/>
            <a:ext cx="8964476"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On lance un dé non truqué. Ses faces sont numérotées : 1; 2; 3; 4; 5 et 6. On note le numéro de sa face du dessus.</a:t>
            </a:r>
          </a:p>
        </p:txBody>
      </p:sp>
      <p:sp>
        <p:nvSpPr>
          <p:cNvPr id="9" name="ZoneTexte 8"/>
          <p:cNvSpPr txBox="1"/>
          <p:nvPr/>
        </p:nvSpPr>
        <p:spPr>
          <a:xfrm>
            <a:off x="1240971" y="3270340"/>
            <a:ext cx="8518849"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1. Les issues  qui réalisent l’événement A: « obtenir un nombre impair » sont:</a:t>
            </a:r>
          </a:p>
          <a:p>
            <a:pPr algn="ctr"/>
            <a:r>
              <a:rPr lang="fr-FR" sz="2000" dirty="0">
                <a:solidFill>
                  <a:srgbClr val="FF0000"/>
                </a:solidFill>
                <a:latin typeface="Calibri" panose="020F0502020204030204" pitchFamily="34" charset="0"/>
                <a:cs typeface="Calibri" panose="020F0502020204030204" pitchFamily="34" charset="0"/>
              </a:rPr>
              <a:t>                 1; 3 et 5</a:t>
            </a:r>
          </a:p>
        </p:txBody>
      </p:sp>
    </p:spTree>
    <p:extLst>
      <p:ext uri="{BB962C8B-B14F-4D97-AF65-F5344CB8AC3E}">
        <p14:creationId xmlns:p14="http://schemas.microsoft.com/office/powerpoint/2010/main" val="27308460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MA" dirty="0"/>
              <a:t>On va rappeler  l’événement contraire d’un événement A . compléter.</a:t>
            </a: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17474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ZoneTexte 12"/>
          <p:cNvSpPr txBox="1"/>
          <p:nvPr/>
        </p:nvSpPr>
        <p:spPr>
          <a:xfrm>
            <a:off x="1158117" y="1764504"/>
            <a:ext cx="8964476"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On lance un dé non truqué. Ses faces sont numérotées : 1; 2; 3; 4; 5 et 6. on note le numéro de sa face du dessus.</a:t>
            </a:r>
          </a:p>
        </p:txBody>
      </p:sp>
      <p:sp>
        <p:nvSpPr>
          <p:cNvPr id="14" name="ZoneTexte 13"/>
          <p:cNvSpPr txBox="1"/>
          <p:nvPr/>
        </p:nvSpPr>
        <p:spPr>
          <a:xfrm>
            <a:off x="1158117" y="2765030"/>
            <a:ext cx="8518849"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1. Les issues  qui réalisent l’événement A: « obtenir un nombre impair » sont:</a:t>
            </a:r>
          </a:p>
          <a:p>
            <a:pPr algn="ctr"/>
            <a:r>
              <a:rPr lang="fr-FR" sz="2000" dirty="0">
                <a:solidFill>
                  <a:srgbClr val="FF0000"/>
                </a:solidFill>
                <a:latin typeface="Calibri" panose="020F0502020204030204" pitchFamily="34" charset="0"/>
                <a:cs typeface="Calibri" panose="020F0502020204030204" pitchFamily="34" charset="0"/>
              </a:rPr>
              <a:t>                 1; 3 et 5</a:t>
            </a:r>
          </a:p>
        </p:txBody>
      </p:sp>
      <p:sp>
        <p:nvSpPr>
          <p:cNvPr id="3" name="ZoneTexte 2"/>
          <p:cNvSpPr txBox="1"/>
          <p:nvPr/>
        </p:nvSpPr>
        <p:spPr>
          <a:xfrm>
            <a:off x="1240971" y="3722914"/>
            <a:ext cx="8593494"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2. Son événement contraire est l’événement B: </a:t>
            </a:r>
          </a:p>
          <a:p>
            <a:pPr algn="ctr"/>
            <a:r>
              <a:rPr lang="fr-FR" sz="2000" dirty="0">
                <a:latin typeface="Calibri" panose="020F0502020204030204" pitchFamily="34" charset="0"/>
                <a:cs typeface="Calibri" panose="020F0502020204030204" pitchFamily="34" charset="0"/>
              </a:rPr>
              <a:t> « obtenir un nombre……………………………. » </a:t>
            </a:r>
          </a:p>
        </p:txBody>
      </p:sp>
      <p:sp>
        <p:nvSpPr>
          <p:cNvPr id="5" name="ZoneTexte 4"/>
          <p:cNvSpPr txBox="1"/>
          <p:nvPr/>
        </p:nvSpPr>
        <p:spPr>
          <a:xfrm>
            <a:off x="2528596" y="4655976"/>
            <a:ext cx="599958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Les issues qui réalisent B sont: ………………………………</a:t>
            </a:r>
          </a:p>
        </p:txBody>
      </p:sp>
    </p:spTree>
    <p:extLst>
      <p:ext uri="{BB962C8B-B14F-4D97-AF65-F5344CB8AC3E}">
        <p14:creationId xmlns:p14="http://schemas.microsoft.com/office/powerpoint/2010/main" val="39436974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Rappelez vous que: les issues de l’événement contraire de A ne réalisent pas A. </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r>
              <a:rPr lang="fr-FR" dirty="0"/>
              <a:t> </a:t>
            </a:r>
            <a:r>
              <a:rPr lang="fr-FR" dirty="0">
                <a:solidFill>
                  <a:schemeClr val="bg1">
                    <a:lumMod val="50000"/>
                  </a:schemeClr>
                </a:solidFill>
              </a:rPr>
              <a:t>et  explique le choix des unités</a:t>
            </a:r>
            <a:r>
              <a:rPr lang="fr-FR" dirty="0"/>
              <a:t>.</a:t>
            </a:r>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30613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4" name="ZoneTexte 13"/>
          <p:cNvSpPr txBox="1"/>
          <p:nvPr/>
        </p:nvSpPr>
        <p:spPr>
          <a:xfrm>
            <a:off x="1158117" y="1764504"/>
            <a:ext cx="8964476"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On lance un dé non truqué. Ses faces sont numérotées : 1; 2; 3; 4; 5 et 6. on note le numéro de sa face du dessus.</a:t>
            </a:r>
          </a:p>
        </p:txBody>
      </p:sp>
      <p:sp>
        <p:nvSpPr>
          <p:cNvPr id="15" name="ZoneTexte 14"/>
          <p:cNvSpPr txBox="1"/>
          <p:nvPr/>
        </p:nvSpPr>
        <p:spPr>
          <a:xfrm>
            <a:off x="1158117" y="2765030"/>
            <a:ext cx="8518849"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1. Les issues  qui réalisent l’événement A: « obtenir un nombre impair » sont:</a:t>
            </a:r>
          </a:p>
          <a:p>
            <a:pPr algn="ctr"/>
            <a:r>
              <a:rPr lang="fr-FR" sz="2000" dirty="0">
                <a:solidFill>
                  <a:srgbClr val="FF0000"/>
                </a:solidFill>
                <a:latin typeface="Calibri" panose="020F0502020204030204" pitchFamily="34" charset="0"/>
                <a:cs typeface="Calibri" panose="020F0502020204030204" pitchFamily="34" charset="0"/>
              </a:rPr>
              <a:t>                 1; 3 et 5</a:t>
            </a:r>
          </a:p>
        </p:txBody>
      </p:sp>
      <p:sp>
        <p:nvSpPr>
          <p:cNvPr id="16" name="ZoneTexte 15"/>
          <p:cNvSpPr txBox="1"/>
          <p:nvPr/>
        </p:nvSpPr>
        <p:spPr>
          <a:xfrm>
            <a:off x="1240971" y="3722914"/>
            <a:ext cx="8593494"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2. Son événement contraire est l’événement B: </a:t>
            </a:r>
          </a:p>
          <a:p>
            <a:pPr algn="ctr"/>
            <a:r>
              <a:rPr lang="fr-FR" sz="2000" dirty="0">
                <a:latin typeface="Calibri" panose="020F0502020204030204" pitchFamily="34" charset="0"/>
                <a:cs typeface="Calibri" panose="020F0502020204030204" pitchFamily="34" charset="0"/>
              </a:rPr>
              <a:t> « obtenir un nombre </a:t>
            </a:r>
            <a:r>
              <a:rPr lang="fr-FR" sz="2000" dirty="0">
                <a:solidFill>
                  <a:srgbClr val="FF0000"/>
                </a:solidFill>
                <a:latin typeface="Calibri" panose="020F0502020204030204" pitchFamily="34" charset="0"/>
                <a:cs typeface="Calibri" panose="020F0502020204030204" pitchFamily="34" charset="0"/>
              </a:rPr>
              <a:t>pair</a:t>
            </a:r>
            <a:r>
              <a:rPr lang="fr-FR" sz="2000" dirty="0">
                <a:latin typeface="Calibri" panose="020F0502020204030204" pitchFamily="34" charset="0"/>
                <a:cs typeface="Calibri" panose="020F0502020204030204" pitchFamily="34" charset="0"/>
              </a:rPr>
              <a:t>. » </a:t>
            </a:r>
          </a:p>
        </p:txBody>
      </p:sp>
      <p:sp>
        <p:nvSpPr>
          <p:cNvPr id="17" name="ZoneTexte 16"/>
          <p:cNvSpPr txBox="1"/>
          <p:nvPr/>
        </p:nvSpPr>
        <p:spPr>
          <a:xfrm>
            <a:off x="2528596" y="4655976"/>
            <a:ext cx="5999584" cy="400110"/>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Les issues qui réalisent B sont: </a:t>
            </a:r>
            <a:r>
              <a:rPr lang="fr-FR" sz="2000" dirty="0">
                <a:solidFill>
                  <a:srgbClr val="FF0000"/>
                </a:solidFill>
                <a:latin typeface="Calibri" panose="020F0502020204030204" pitchFamily="34" charset="0"/>
                <a:cs typeface="Calibri" panose="020F0502020204030204" pitchFamily="34" charset="0"/>
              </a:rPr>
              <a:t>2; 4 et 6</a:t>
            </a:r>
          </a:p>
        </p:txBody>
      </p:sp>
    </p:spTree>
    <p:extLst>
      <p:ext uri="{BB962C8B-B14F-4D97-AF65-F5344CB8AC3E}">
        <p14:creationId xmlns:p14="http://schemas.microsoft.com/office/powerpoint/2010/main" val="3326324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2991543" y="1823107"/>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mn-cs"/>
                <a:sym typeface="Arial"/>
              </a:rPr>
              <a:t>Déterminer et interpréter la médiane d’une série statistique continue</a:t>
            </a:r>
          </a:p>
        </p:txBody>
      </p:sp>
      <p:sp>
        <p:nvSpPr>
          <p:cNvPr id="15" name="Google Shape;289;p29">
            <a:extLst>
              <a:ext uri="{FF2B5EF4-FFF2-40B4-BE49-F238E27FC236}">
                <a16:creationId xmlns:a16="http://schemas.microsoft.com/office/drawing/2014/main" id="{85F375F5-004F-F064-1F4E-54D59B70D8FA}"/>
              </a:ext>
            </a:extLst>
          </p:cNvPr>
          <p:cNvSpPr/>
          <p:nvPr/>
        </p:nvSpPr>
        <p:spPr>
          <a:xfrm>
            <a:off x="1342224" y="565925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Aptos" panose="02110004020202020204"/>
              <a:ea typeface="+mn-ea"/>
              <a:cs typeface="+mn-cs"/>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lumMod val="50000"/>
                </a:prstClr>
              </a:solidFill>
              <a:effectLst/>
              <a:uLnTx/>
              <a:uFillTx/>
              <a:latin typeface="Aptos" panose="02110004020202020204"/>
              <a:ea typeface="+mn-ea"/>
              <a:cs typeface="+mn-cs"/>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20452" y="3760538"/>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8" name="Google Shape;291;p29">
            <a:extLst>
              <a:ext uri="{FF2B5EF4-FFF2-40B4-BE49-F238E27FC236}">
                <a16:creationId xmlns:a16="http://schemas.microsoft.com/office/drawing/2014/main" id="{C292A691-6A85-6748-2155-87E370E3EA1E}"/>
              </a:ext>
            </a:extLst>
          </p:cNvPr>
          <p:cNvSpPr/>
          <p:nvPr/>
        </p:nvSpPr>
        <p:spPr>
          <a:xfrm>
            <a:off x="1342224" y="277495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sym typeface="Arial"/>
            </a:endParaRPr>
          </a:p>
        </p:txBody>
      </p:sp>
      <p:sp>
        <p:nvSpPr>
          <p:cNvPr id="19" name="Google Shape;289;p29">
            <a:extLst>
              <a:ext uri="{FF2B5EF4-FFF2-40B4-BE49-F238E27FC236}">
                <a16:creationId xmlns:a16="http://schemas.microsoft.com/office/drawing/2014/main" id="{4017964E-FA83-761C-86B1-3E5647955B13}"/>
              </a:ext>
            </a:extLst>
          </p:cNvPr>
          <p:cNvSpPr/>
          <p:nvPr/>
        </p:nvSpPr>
        <p:spPr>
          <a:xfrm>
            <a:off x="1357806" y="185083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3027249" y="5616347"/>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mn-cs"/>
              </a:rPr>
              <a:t>Calculer la probabilité d’un événement</a:t>
            </a:r>
          </a:p>
        </p:txBody>
      </p:sp>
      <p:sp>
        <p:nvSpPr>
          <p:cNvPr id="21" name="Google Shape;292;p29">
            <a:extLst>
              <a:ext uri="{FF2B5EF4-FFF2-40B4-BE49-F238E27FC236}">
                <a16:creationId xmlns:a16="http://schemas.microsoft.com/office/drawing/2014/main" id="{A4B2D5EF-B2D1-FD9E-B26A-6CC6935619CF}"/>
              </a:ext>
            </a:extLst>
          </p:cNvPr>
          <p:cNvSpPr/>
          <p:nvPr/>
        </p:nvSpPr>
        <p:spPr>
          <a:xfrm>
            <a:off x="3026402" y="3669757"/>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defRPr/>
            </a:pPr>
            <a:r>
              <a:rPr lang="fr-FR" sz="2000" dirty="0">
                <a:solidFill>
                  <a:srgbClr val="E8E8E8">
                    <a:lumMod val="50000"/>
                  </a:srgbClr>
                </a:solidFill>
                <a:latin typeface="Aptos" panose="02110004020202020204"/>
                <a:cs typeface="Calibri" panose="020F0502020204030204" pitchFamily="34" charset="0"/>
                <a:sym typeface="Arial"/>
              </a:rPr>
              <a:t>Lire un histogramme</a:t>
            </a:r>
          </a:p>
        </p:txBody>
      </p:sp>
      <p:sp>
        <p:nvSpPr>
          <p:cNvPr id="22" name="Google Shape;292;p29">
            <a:extLst>
              <a:ext uri="{FF2B5EF4-FFF2-40B4-BE49-F238E27FC236}">
                <a16:creationId xmlns:a16="http://schemas.microsoft.com/office/drawing/2014/main" id="{1345C3FC-2AC4-C7BA-A11F-5818CA7455A4}"/>
              </a:ext>
            </a:extLst>
          </p:cNvPr>
          <p:cNvSpPr/>
          <p:nvPr/>
        </p:nvSpPr>
        <p:spPr>
          <a:xfrm>
            <a:off x="3026402" y="2692676"/>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mn-cs"/>
                <a:sym typeface="Arial"/>
              </a:rPr>
              <a:t>Représenter par un histogramme des données regroupées en classes</a:t>
            </a:r>
          </a:p>
        </p:txBody>
      </p:sp>
      <p:sp>
        <p:nvSpPr>
          <p:cNvPr id="23" name="Google Shape;292;p29">
            <a:extLst>
              <a:ext uri="{FF2B5EF4-FFF2-40B4-BE49-F238E27FC236}">
                <a16:creationId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olidFill>
                  <a:prstClr val="black"/>
                </a:solidFill>
                <a:latin typeface="Aptos" panose="02110004020202020204"/>
              </a:rPr>
              <a:t>Déterminer les issues qui réalisent un événement</a:t>
            </a:r>
            <a:endParaRPr lang="fr-FR" b="1" dirty="0">
              <a:solidFill>
                <a:prstClr val="black"/>
              </a:solidFill>
              <a:latin typeface="Aptos" panose="02110004020202020204"/>
              <a:sym typeface="Aria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181554" y="1080983"/>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ptos" panose="02110004020202020204"/>
                <a:ea typeface="+mn-ea"/>
                <a:cs typeface="+mn-cs"/>
              </a:rPr>
              <a:t>                                                                       </a:t>
            </a:r>
            <a:r>
              <a:rPr kumimoji="0" lang="fr-FR" sz="2800" b="1" i="0" u="none" strike="noStrike" kern="1200" cap="none" spc="0" normalizeH="0" baseline="0" noProof="0" dirty="0">
                <a:ln>
                  <a:noFill/>
                </a:ln>
                <a:solidFill>
                  <a:prstClr val="white"/>
                </a:solidFill>
                <a:effectLst/>
                <a:uLnTx/>
                <a:uFillTx/>
                <a:latin typeface="Aptos" panose="02110004020202020204"/>
                <a:ea typeface="+mn-ea"/>
                <a:cs typeface="+mn-cs"/>
              </a:rPr>
              <a:t>Statistiques et probabilités</a:t>
            </a:r>
            <a:endParaRPr kumimoji="0" lang="fr-FR"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772307" y="1115211"/>
            <a:ext cx="2687865"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Leçon</a:t>
            </a:r>
            <a:r>
              <a:rPr kumimoji="0" lang="en-US"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12:</a:t>
            </a:r>
            <a:endPar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57806" y="1762095"/>
            <a:ext cx="1227600" cy="844415"/>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lumMod val="50000"/>
                  </a:prstClr>
                </a:solidFill>
                <a:effectLst/>
                <a:uLnTx/>
                <a:uFillTx/>
                <a:latin typeface="Aptos" panose="02110004020202020204"/>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mn-cs"/>
                <a:sym typeface="Arial"/>
              </a:rPr>
              <a:t>Tâche 5</a:t>
            </a: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MA"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Calibri" panose="020F0502020204030204" pitchFamily="34" charset="0"/>
                <a:sym typeface="Arial"/>
              </a:rPr>
              <a:t>Tâche </a:t>
            </a:r>
            <a:r>
              <a:rPr lang="fr-MA">
                <a:solidFill>
                  <a:srgbClr val="E8E8E8">
                    <a:lumMod val="50000"/>
                  </a:srgbClr>
                </a:solidFill>
                <a:latin typeface="Aptos" panose="02110004020202020204"/>
                <a:sym typeface="Arial"/>
              </a:rPr>
              <a:t>9</a:t>
            </a:r>
            <a:endParaRPr kumimoji="0" lang="fr-FR"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Calibri" panose="020F0502020204030204" pitchFamily="34" charset="0"/>
              <a:sym typeface="Arial"/>
            </a:endParaRP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297531" y="3761532"/>
            <a:ext cx="1249372" cy="749429"/>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marR="0" lvl="0" indent="0" algn="ctr" fontAlgn="auto">
              <a:lnSpc>
                <a:spcPct val="100000"/>
              </a:lnSpc>
              <a:spcBef>
                <a:spcPts val="0"/>
              </a:spcBef>
              <a:spcAft>
                <a:spcPts val="0"/>
              </a:spcAft>
              <a:buClrTx/>
              <a:buSzTx/>
              <a:buFontTx/>
              <a:buNone/>
              <a:tabLst/>
              <a:defRPr kumimoji="0" b="1" i="0" u="none" strike="noStrike" cap="none" spc="0" normalizeH="0" baseline="0">
                <a:ln>
                  <a:noFill/>
                </a:ln>
                <a:solidFill>
                  <a:prstClr val="black"/>
                </a:solidFill>
                <a:effectLst/>
                <a:uLnTx/>
                <a:uFillTx/>
                <a:latin typeface="Aptos" panose="02110004020202020204"/>
              </a:defRPr>
            </a:lvl1pPr>
            <a:lvl2pPr marL="6858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defRPr/>
            </a:pPr>
            <a:r>
              <a:rPr lang="fr-FR" sz="2000" b="0" dirty="0">
                <a:solidFill>
                  <a:srgbClr val="E8E8E8">
                    <a:lumMod val="50000"/>
                  </a:srgbClr>
                </a:solidFill>
                <a:cs typeface="Calibri" panose="020F0502020204030204" pitchFamily="34" charset="0"/>
                <a:sym typeface="Arial"/>
              </a:rPr>
              <a:t>Tâche 7</a:t>
            </a: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15952" y="1788112"/>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319303" y="4715220"/>
            <a:ext cx="1249372" cy="750424"/>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marR="0" lvl="0" indent="0" algn="ctr" fontAlgn="auto">
              <a:lnSpc>
                <a:spcPct val="100000"/>
              </a:lnSpc>
              <a:spcBef>
                <a:spcPts val="0"/>
              </a:spcBef>
              <a:spcAft>
                <a:spcPts val="0"/>
              </a:spcAft>
              <a:buClrTx/>
              <a:buSzTx/>
              <a:buFontTx/>
              <a:buNone/>
              <a:tabLst/>
              <a:defRPr kumimoji="0" b="1" i="0" u="none" strike="noStrike" cap="none" spc="0" normalizeH="0" baseline="0">
                <a:ln>
                  <a:noFill/>
                </a:ln>
                <a:solidFill>
                  <a:prstClr val="black"/>
                </a:solidFill>
                <a:effectLst/>
                <a:uLnTx/>
                <a:uFillTx/>
                <a:latin typeface="Aptos" panose="02110004020202020204"/>
              </a:defRPr>
            </a:lvl1pPr>
            <a:lvl2pPr marL="6858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r>
              <a:rPr lang="fr-FR" dirty="0">
                <a:sym typeface="Arial"/>
              </a:rPr>
              <a:t>Tâche 8</a:t>
            </a: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39128" y="2767454"/>
            <a:ext cx="1263805" cy="742898"/>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marR="0" lvl="0" indent="0" algn="ctr" fontAlgn="auto">
              <a:lnSpc>
                <a:spcPct val="100000"/>
              </a:lnSpc>
              <a:spcBef>
                <a:spcPts val="0"/>
              </a:spcBef>
              <a:spcAft>
                <a:spcPts val="0"/>
              </a:spcAft>
              <a:buClrTx/>
              <a:buSzTx/>
              <a:buFontTx/>
              <a:buNone/>
              <a:tabLst/>
              <a:defRPr kumimoji="0" b="1" i="0" u="none" strike="noStrike" cap="none" spc="0" normalizeH="0" baseline="0">
                <a:ln>
                  <a:noFill/>
                </a:ln>
                <a:solidFill>
                  <a:prstClr val="black"/>
                </a:solidFill>
                <a:effectLst/>
                <a:uLnTx/>
                <a:uFillTx/>
                <a:latin typeface="Aptos" panose="02110004020202020204"/>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E8E8E8">
                    <a:lumMod val="50000"/>
                  </a:srgbClr>
                </a:solidFill>
                <a:effectLst/>
                <a:uLnTx/>
                <a:uFillTx/>
                <a:latin typeface="Aptos" panose="02110004020202020204"/>
                <a:ea typeface="+mn-ea"/>
                <a:cs typeface="+mn-cs"/>
              </a:rPr>
              <a:t>Tâche</a:t>
            </a:r>
            <a:r>
              <a:rPr kumimoji="0" lang="en-US"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mn-cs"/>
              </a:rPr>
              <a:t> 6</a:t>
            </a:r>
            <a:endParaRPr kumimoji="0" lang="fr-FR"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mn-cs"/>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panose="02110004020202020204"/>
              <a:ea typeface="+mn-ea"/>
              <a:cs typeface="Calibri" panose="020F0502020204030204" pitchFamily="34" charset="0"/>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Tree>
    <p:extLst>
      <p:ext uri="{BB962C8B-B14F-4D97-AF65-F5344CB8AC3E}">
        <p14:creationId xmlns:p14="http://schemas.microsoft.com/office/powerpoint/2010/main" val="24490158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MA" dirty="0"/>
              <a:t>On va déterminer les issues qui réalisent un événement . compléter.</a:t>
            </a: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17474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Rectangle 13"/>
          <p:cNvSpPr/>
          <p:nvPr/>
        </p:nvSpPr>
        <p:spPr>
          <a:xfrm>
            <a:off x="1093925" y="1616735"/>
            <a:ext cx="5129594" cy="923330"/>
          </a:xfrm>
          <a:prstGeom prst="rect">
            <a:avLst/>
          </a:prstGeom>
        </p:spPr>
        <p:txBody>
          <a:bodyPr wrap="square">
            <a:spAutoFit/>
          </a:bodyPr>
          <a:lstStyle/>
          <a:p>
            <a:r>
              <a:rPr lang="fr-FR" b="1" dirty="0"/>
              <a:t>On tire au hasard, sans regarder, </a:t>
            </a:r>
          </a:p>
          <a:p>
            <a:r>
              <a:rPr lang="fr-FR" b="1" dirty="0"/>
              <a:t>une carte parmi 8 cartes numérotées</a:t>
            </a:r>
          </a:p>
          <a:p>
            <a:r>
              <a:rPr lang="fr-FR" b="1" dirty="0"/>
              <a:t> de 1 à 8 et on note son numéro </a:t>
            </a:r>
            <a:endParaRPr lang="fr-FR" dirty="0"/>
          </a:p>
        </p:txBody>
      </p:sp>
      <p:sp>
        <p:nvSpPr>
          <p:cNvPr id="8" name="ZoneTexte 7"/>
          <p:cNvSpPr txBox="1"/>
          <p:nvPr/>
        </p:nvSpPr>
        <p:spPr>
          <a:xfrm>
            <a:off x="935304" y="3181739"/>
            <a:ext cx="7751496"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1.  les issues qui réalisent l’événement A: « tirer une carte portant un numéro inférieur strictement à 6 » sont: …………………………………………….</a:t>
            </a:r>
          </a:p>
        </p:txBody>
      </p:sp>
      <p:grpSp>
        <p:nvGrpSpPr>
          <p:cNvPr id="21" name="Groupe 20"/>
          <p:cNvGrpSpPr/>
          <p:nvPr/>
        </p:nvGrpSpPr>
        <p:grpSpPr>
          <a:xfrm>
            <a:off x="9462374" y="2054802"/>
            <a:ext cx="1417119" cy="970525"/>
            <a:chOff x="2666827" y="2053193"/>
            <a:chExt cx="1981373" cy="1359194"/>
          </a:xfrm>
        </p:grpSpPr>
        <p:pic>
          <p:nvPicPr>
            <p:cNvPr id="22" name="Image 21"/>
            <p:cNvPicPr>
              <a:picLocks noChangeAspect="1"/>
            </p:cNvPicPr>
            <p:nvPr/>
          </p:nvPicPr>
          <p:blipFill>
            <a:blip r:embed="rId3"/>
            <a:stretch>
              <a:fillRect/>
            </a:stretch>
          </p:blipFill>
          <p:spPr>
            <a:xfrm>
              <a:off x="2666827" y="2053193"/>
              <a:ext cx="1981373" cy="1356579"/>
            </a:xfrm>
            <a:prstGeom prst="rect">
              <a:avLst/>
            </a:prstGeom>
          </p:spPr>
        </p:pic>
        <p:sp>
          <p:nvSpPr>
            <p:cNvPr id="23" name="Rectangle 22"/>
            <p:cNvSpPr/>
            <p:nvPr/>
          </p:nvSpPr>
          <p:spPr>
            <a:xfrm>
              <a:off x="4410075" y="3248025"/>
              <a:ext cx="238125" cy="164362"/>
            </a:xfrm>
            <a:prstGeom prst="rect">
              <a:avLst/>
            </a:prstGeom>
            <a:solidFill>
              <a:srgbClr val="9B9B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7599178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t>1; 2; 3; 4; 5.</a:t>
            </a:r>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1"/>
            <a:ext cx="10727579" cy="394965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latin typeface="Calibri" panose="020F0502020204030204" pitchFamily="34" charset="0"/>
                <a:cs typeface="Calibri" panose="020F0502020204030204" pitchFamily="34" charset="0"/>
              </a:rPr>
              <a:t>Si</a:t>
            </a: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a:p>
            <a:r>
              <a:rPr lang="fr-FR" dirty="0"/>
              <a:t>.</a:t>
            </a:r>
          </a:p>
        </p:txBody>
      </p:sp>
      <p:sp>
        <p:nvSpPr>
          <p:cNvPr id="8" name="Rectangle 7"/>
          <p:cNvSpPr/>
          <p:nvPr/>
        </p:nvSpPr>
        <p:spPr>
          <a:xfrm>
            <a:off x="1093925" y="1616735"/>
            <a:ext cx="5129594" cy="923330"/>
          </a:xfrm>
          <a:prstGeom prst="rect">
            <a:avLst/>
          </a:prstGeom>
        </p:spPr>
        <p:txBody>
          <a:bodyPr wrap="square">
            <a:spAutoFit/>
          </a:bodyPr>
          <a:lstStyle/>
          <a:p>
            <a:r>
              <a:rPr lang="fr-FR" b="1" dirty="0"/>
              <a:t>On tire au hasard, sans regarder, </a:t>
            </a:r>
          </a:p>
          <a:p>
            <a:r>
              <a:rPr lang="fr-FR" b="1" dirty="0"/>
              <a:t>une carte parmi 8 cartes numérotées</a:t>
            </a:r>
          </a:p>
          <a:p>
            <a:r>
              <a:rPr lang="fr-FR" b="1" dirty="0"/>
              <a:t> de 1 à 8 et on note son numéro </a:t>
            </a:r>
            <a:endParaRPr lang="fr-FR" dirty="0"/>
          </a:p>
        </p:txBody>
      </p:sp>
      <p:sp>
        <p:nvSpPr>
          <p:cNvPr id="16" name="ZoneTexte 15"/>
          <p:cNvSpPr txBox="1"/>
          <p:nvPr/>
        </p:nvSpPr>
        <p:spPr>
          <a:xfrm>
            <a:off x="935304" y="3181739"/>
            <a:ext cx="7751496"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1.  les issues qui réalisent l’événement A: « tirer une carte portant un numéro inférieur strictement à 6 » sont: </a:t>
            </a:r>
            <a:r>
              <a:rPr lang="fr-FR" sz="2000" dirty="0">
                <a:solidFill>
                  <a:srgbClr val="FF0000"/>
                </a:solidFill>
                <a:latin typeface="Calibri" panose="020F0502020204030204" pitchFamily="34" charset="0"/>
                <a:cs typeface="Calibri" panose="020F0502020204030204" pitchFamily="34" charset="0"/>
              </a:rPr>
              <a:t>1; 2; 3; 4; 5</a:t>
            </a:r>
            <a:r>
              <a:rPr lang="fr-FR" sz="2000" dirty="0">
                <a:latin typeface="Calibri" panose="020F0502020204030204" pitchFamily="34" charset="0"/>
                <a:cs typeface="Calibri" panose="020F0502020204030204" pitchFamily="34" charset="0"/>
              </a:rPr>
              <a:t>.</a:t>
            </a:r>
          </a:p>
        </p:txBody>
      </p:sp>
      <p:sp>
        <p:nvSpPr>
          <p:cNvPr id="3" name="ZoneTexte 2"/>
          <p:cNvSpPr txBox="1"/>
          <p:nvPr/>
        </p:nvSpPr>
        <p:spPr>
          <a:xfrm>
            <a:off x="3582955" y="4114800"/>
            <a:ext cx="389086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Le nombre des issues est 5</a:t>
            </a:r>
          </a:p>
        </p:txBody>
      </p:sp>
      <p:grpSp>
        <p:nvGrpSpPr>
          <p:cNvPr id="17" name="Groupe 16"/>
          <p:cNvGrpSpPr/>
          <p:nvPr/>
        </p:nvGrpSpPr>
        <p:grpSpPr>
          <a:xfrm>
            <a:off x="9313085" y="1455572"/>
            <a:ext cx="1417119" cy="970525"/>
            <a:chOff x="2666827" y="2053193"/>
            <a:chExt cx="1981373" cy="1359194"/>
          </a:xfrm>
        </p:grpSpPr>
        <p:pic>
          <p:nvPicPr>
            <p:cNvPr id="18" name="Image 17"/>
            <p:cNvPicPr>
              <a:picLocks noChangeAspect="1"/>
            </p:cNvPicPr>
            <p:nvPr/>
          </p:nvPicPr>
          <p:blipFill>
            <a:blip r:embed="rId3"/>
            <a:stretch>
              <a:fillRect/>
            </a:stretch>
          </p:blipFill>
          <p:spPr>
            <a:xfrm>
              <a:off x="2666827" y="2053193"/>
              <a:ext cx="1981373" cy="1356579"/>
            </a:xfrm>
            <a:prstGeom prst="rect">
              <a:avLst/>
            </a:prstGeom>
          </p:spPr>
        </p:pic>
        <p:sp>
          <p:nvSpPr>
            <p:cNvPr id="19" name="Rectangle 18"/>
            <p:cNvSpPr/>
            <p:nvPr/>
          </p:nvSpPr>
          <p:spPr>
            <a:xfrm>
              <a:off x="4410075" y="3248025"/>
              <a:ext cx="238125" cy="164362"/>
            </a:xfrm>
            <a:prstGeom prst="rect">
              <a:avLst/>
            </a:prstGeom>
            <a:solidFill>
              <a:srgbClr val="9B9B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12678158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MA" dirty="0"/>
              <a:t> On va rappeler  l’événement contraire de A. compléter</a:t>
            </a: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196494"/>
            <a:ext cx="10727579" cy="518564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6" name="Groupe 15">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8"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0" name="Rectangle 19">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0" name="ZoneTexte 9"/>
          <p:cNvSpPr txBox="1"/>
          <p:nvPr/>
        </p:nvSpPr>
        <p:spPr>
          <a:xfrm>
            <a:off x="935304" y="2619546"/>
            <a:ext cx="7751496"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1.  les issues qui réalisent l’événement A: « tirer une carte portant un numéro inférieur strictement à 6 » sont: </a:t>
            </a:r>
            <a:r>
              <a:rPr lang="fr-FR" sz="2000" dirty="0">
                <a:solidFill>
                  <a:srgbClr val="FF0000"/>
                </a:solidFill>
                <a:latin typeface="Calibri" panose="020F0502020204030204" pitchFamily="34" charset="0"/>
                <a:cs typeface="Calibri" panose="020F0502020204030204" pitchFamily="34" charset="0"/>
              </a:rPr>
              <a:t>1; 2; 3; 4; 5</a:t>
            </a:r>
            <a:r>
              <a:rPr lang="fr-FR" sz="2000" dirty="0">
                <a:latin typeface="Calibri" panose="020F0502020204030204" pitchFamily="34" charset="0"/>
                <a:cs typeface="Calibri" panose="020F0502020204030204" pitchFamily="34" charset="0"/>
              </a:rPr>
              <a:t>.</a:t>
            </a:r>
          </a:p>
        </p:txBody>
      </p:sp>
      <p:sp>
        <p:nvSpPr>
          <p:cNvPr id="11" name="ZoneTexte 10"/>
          <p:cNvSpPr txBox="1"/>
          <p:nvPr/>
        </p:nvSpPr>
        <p:spPr>
          <a:xfrm>
            <a:off x="3526971" y="3467253"/>
            <a:ext cx="389086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Le nombre des issues et 5</a:t>
            </a:r>
          </a:p>
        </p:txBody>
      </p:sp>
      <p:sp>
        <p:nvSpPr>
          <p:cNvPr id="12" name="Rectangle 11"/>
          <p:cNvSpPr/>
          <p:nvPr/>
        </p:nvSpPr>
        <p:spPr>
          <a:xfrm>
            <a:off x="1093925" y="1616735"/>
            <a:ext cx="5129594" cy="923330"/>
          </a:xfrm>
          <a:prstGeom prst="rect">
            <a:avLst/>
          </a:prstGeom>
        </p:spPr>
        <p:txBody>
          <a:bodyPr wrap="square">
            <a:spAutoFit/>
          </a:bodyPr>
          <a:lstStyle/>
          <a:p>
            <a:r>
              <a:rPr lang="fr-FR" b="1" dirty="0"/>
              <a:t>On tire au hasard, sans regarder, </a:t>
            </a:r>
          </a:p>
          <a:p>
            <a:r>
              <a:rPr lang="fr-FR" b="1" dirty="0"/>
              <a:t>une carte parmi 8 cartes numérotées</a:t>
            </a:r>
          </a:p>
          <a:p>
            <a:r>
              <a:rPr lang="fr-FR" b="1" dirty="0"/>
              <a:t> de 1 à 8 et on note son numéro </a:t>
            </a:r>
            <a:endParaRPr lang="fr-FR" dirty="0"/>
          </a:p>
        </p:txBody>
      </p:sp>
      <p:grpSp>
        <p:nvGrpSpPr>
          <p:cNvPr id="14" name="Groupe 13"/>
          <p:cNvGrpSpPr/>
          <p:nvPr/>
        </p:nvGrpSpPr>
        <p:grpSpPr>
          <a:xfrm>
            <a:off x="9313085" y="1455572"/>
            <a:ext cx="1417119" cy="970525"/>
            <a:chOff x="2666827" y="2053193"/>
            <a:chExt cx="1981373" cy="1359194"/>
          </a:xfrm>
        </p:grpSpPr>
        <p:pic>
          <p:nvPicPr>
            <p:cNvPr id="17" name="Image 16"/>
            <p:cNvPicPr>
              <a:picLocks noChangeAspect="1"/>
            </p:cNvPicPr>
            <p:nvPr/>
          </p:nvPicPr>
          <p:blipFill>
            <a:blip r:embed="rId3"/>
            <a:stretch>
              <a:fillRect/>
            </a:stretch>
          </p:blipFill>
          <p:spPr>
            <a:xfrm>
              <a:off x="2666827" y="2053193"/>
              <a:ext cx="1981373" cy="1356579"/>
            </a:xfrm>
            <a:prstGeom prst="rect">
              <a:avLst/>
            </a:prstGeom>
          </p:spPr>
        </p:pic>
        <p:sp>
          <p:nvSpPr>
            <p:cNvPr id="19" name="Rectangle 18"/>
            <p:cNvSpPr/>
            <p:nvPr/>
          </p:nvSpPr>
          <p:spPr>
            <a:xfrm>
              <a:off x="4410075" y="3248025"/>
              <a:ext cx="238125" cy="164362"/>
            </a:xfrm>
            <a:prstGeom prst="rect">
              <a:avLst/>
            </a:prstGeom>
            <a:solidFill>
              <a:srgbClr val="9B9B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p:cNvSpPr txBox="1"/>
          <p:nvPr/>
        </p:nvSpPr>
        <p:spPr>
          <a:xfrm>
            <a:off x="1093925" y="4086808"/>
            <a:ext cx="8591251"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2. Les issues qui réalisent  l’événement contraire de  l’événement A sont:</a:t>
            </a:r>
          </a:p>
          <a:p>
            <a:pPr algn="l"/>
            <a:r>
              <a:rPr lang="fr-FR" sz="2000" dirty="0">
                <a:latin typeface="Calibri" panose="020F0502020204030204" pitchFamily="34" charset="0"/>
                <a:cs typeface="Calibri" panose="020F0502020204030204" pitchFamily="34" charset="0"/>
              </a:rPr>
              <a:t>                           ………………………………………………………………………</a:t>
            </a:r>
          </a:p>
        </p:txBody>
      </p:sp>
      <p:sp>
        <p:nvSpPr>
          <p:cNvPr id="6" name="ZoneTexte 5"/>
          <p:cNvSpPr txBox="1"/>
          <p:nvPr/>
        </p:nvSpPr>
        <p:spPr>
          <a:xfrm>
            <a:off x="2080727" y="5047861"/>
            <a:ext cx="5887616"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Leur nombre est:…………… </a:t>
            </a:r>
          </a:p>
        </p:txBody>
      </p:sp>
    </p:spTree>
    <p:extLst>
      <p:ext uri="{BB962C8B-B14F-4D97-AF65-F5344CB8AC3E}">
        <p14:creationId xmlns:p14="http://schemas.microsoft.com/office/powerpoint/2010/main" val="37185958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t>Rappelez vous que: les issues de l’événement contraire de A sont celles qui ne réalisent pas A</a:t>
            </a:r>
            <a:r>
              <a:rPr lang="fr-FR" sz="1400" dirty="0">
                <a:latin typeface="Arial" panose="020B0604020202020204" pitchFamily="34" charset="0"/>
                <a:cs typeface="Arial" panose="020B0604020202020204" pitchFamily="34" charset="0"/>
              </a:rPr>
              <a:t>.</a:t>
            </a:r>
            <a:endParaRPr lang="fr-FR" sz="1400" dirty="0"/>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0"/>
            <a:ext cx="10727579" cy="426369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a:p>
            <a:r>
              <a:rPr lang="fr-FR" dirty="0"/>
              <a:t>  .</a:t>
            </a:r>
          </a:p>
        </p:txBody>
      </p:sp>
      <p:sp>
        <p:nvSpPr>
          <p:cNvPr id="3" name="Rectangle 2"/>
          <p:cNvSpPr/>
          <p:nvPr/>
        </p:nvSpPr>
        <p:spPr>
          <a:xfrm>
            <a:off x="935304" y="1617670"/>
            <a:ext cx="7094377" cy="646331"/>
          </a:xfrm>
          <a:prstGeom prst="rect">
            <a:avLst/>
          </a:prstGeom>
        </p:spPr>
        <p:txBody>
          <a:bodyPr wrap="square">
            <a:spAutoFit/>
          </a:bodyPr>
          <a:lstStyle/>
          <a:p>
            <a:r>
              <a:rPr lang="fr-FR" b="1" dirty="0"/>
              <a:t>On tire au hasard, sans regarder, une carte parmi 8 cartes numérotées de 1 à 8 et on note son numéro </a:t>
            </a:r>
            <a:endParaRPr lang="fr-FR" dirty="0"/>
          </a:p>
        </p:txBody>
      </p:sp>
      <p:grpSp>
        <p:nvGrpSpPr>
          <p:cNvPr id="11" name="Groupe 10"/>
          <p:cNvGrpSpPr/>
          <p:nvPr/>
        </p:nvGrpSpPr>
        <p:grpSpPr>
          <a:xfrm>
            <a:off x="9313085" y="1455572"/>
            <a:ext cx="1417119" cy="970525"/>
            <a:chOff x="2666827" y="2053193"/>
            <a:chExt cx="1981373" cy="1359194"/>
          </a:xfrm>
        </p:grpSpPr>
        <p:pic>
          <p:nvPicPr>
            <p:cNvPr id="12" name="Image 11"/>
            <p:cNvPicPr>
              <a:picLocks noChangeAspect="1"/>
            </p:cNvPicPr>
            <p:nvPr/>
          </p:nvPicPr>
          <p:blipFill>
            <a:blip r:embed="rId3"/>
            <a:stretch>
              <a:fillRect/>
            </a:stretch>
          </p:blipFill>
          <p:spPr>
            <a:xfrm>
              <a:off x="2666827" y="2053193"/>
              <a:ext cx="1981373" cy="1356579"/>
            </a:xfrm>
            <a:prstGeom prst="rect">
              <a:avLst/>
            </a:prstGeom>
          </p:spPr>
        </p:pic>
        <p:sp>
          <p:nvSpPr>
            <p:cNvPr id="13" name="Rectangle 12"/>
            <p:cNvSpPr/>
            <p:nvPr/>
          </p:nvSpPr>
          <p:spPr>
            <a:xfrm>
              <a:off x="4410075" y="3248025"/>
              <a:ext cx="238125" cy="164362"/>
            </a:xfrm>
            <a:prstGeom prst="rect">
              <a:avLst/>
            </a:prstGeom>
            <a:solidFill>
              <a:srgbClr val="9B9B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8" name="ZoneTexte 17"/>
          <p:cNvSpPr txBox="1"/>
          <p:nvPr/>
        </p:nvSpPr>
        <p:spPr>
          <a:xfrm>
            <a:off x="1047272" y="2639286"/>
            <a:ext cx="7751496"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1.  les issues qui réalisent l’événement A: « tirer une carte portant un numéro inférieur strictement à 6 » sont: </a:t>
            </a:r>
            <a:r>
              <a:rPr lang="fr-FR" sz="2000" dirty="0">
                <a:solidFill>
                  <a:srgbClr val="FF0000"/>
                </a:solidFill>
                <a:latin typeface="Calibri" panose="020F0502020204030204" pitchFamily="34" charset="0"/>
                <a:cs typeface="Calibri" panose="020F0502020204030204" pitchFamily="34" charset="0"/>
              </a:rPr>
              <a:t>1; 2; 3; 4; 5</a:t>
            </a:r>
            <a:r>
              <a:rPr lang="fr-FR" sz="2000" dirty="0">
                <a:latin typeface="Calibri" panose="020F0502020204030204" pitchFamily="34" charset="0"/>
                <a:cs typeface="Calibri" panose="020F0502020204030204" pitchFamily="34" charset="0"/>
              </a:rPr>
              <a:t>.</a:t>
            </a:r>
          </a:p>
        </p:txBody>
      </p:sp>
      <p:sp>
        <p:nvSpPr>
          <p:cNvPr id="19" name="ZoneTexte 18"/>
          <p:cNvSpPr txBox="1"/>
          <p:nvPr/>
        </p:nvSpPr>
        <p:spPr>
          <a:xfrm>
            <a:off x="3750907" y="3446917"/>
            <a:ext cx="389086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Le nombre des issues et 5</a:t>
            </a:r>
          </a:p>
        </p:txBody>
      </p:sp>
      <p:sp>
        <p:nvSpPr>
          <p:cNvPr id="20" name="ZoneTexte 19"/>
          <p:cNvSpPr txBox="1"/>
          <p:nvPr/>
        </p:nvSpPr>
        <p:spPr>
          <a:xfrm>
            <a:off x="2080727" y="5047861"/>
            <a:ext cx="5887616"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Leur nombre est: </a:t>
            </a:r>
            <a:r>
              <a:rPr lang="fr-FR" sz="2000" dirty="0">
                <a:solidFill>
                  <a:srgbClr val="FF0000"/>
                </a:solidFill>
                <a:latin typeface="Calibri" panose="020F0502020204030204" pitchFamily="34" charset="0"/>
                <a:cs typeface="Calibri" panose="020F0502020204030204" pitchFamily="34" charset="0"/>
              </a:rPr>
              <a:t>8-5=3</a:t>
            </a:r>
          </a:p>
        </p:txBody>
      </p:sp>
      <p:sp>
        <p:nvSpPr>
          <p:cNvPr id="21" name="ZoneTexte 20"/>
          <p:cNvSpPr txBox="1"/>
          <p:nvPr/>
        </p:nvSpPr>
        <p:spPr>
          <a:xfrm>
            <a:off x="1093925" y="4086808"/>
            <a:ext cx="8591251"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2. Les issues qui l’événement contraire de  l’événement A sont:</a:t>
            </a:r>
          </a:p>
          <a:p>
            <a:pPr algn="l"/>
            <a:r>
              <a:rPr lang="fr-FR" sz="2000" dirty="0">
                <a:latin typeface="Calibri" panose="020F0502020204030204" pitchFamily="34" charset="0"/>
                <a:cs typeface="Calibri" panose="020F0502020204030204" pitchFamily="34" charset="0"/>
              </a:rPr>
              <a:t>                           </a:t>
            </a:r>
            <a:r>
              <a:rPr lang="fr-FR" sz="2000" dirty="0">
                <a:solidFill>
                  <a:srgbClr val="FF0000"/>
                </a:solidFill>
                <a:latin typeface="Calibri" panose="020F0502020204030204" pitchFamily="34" charset="0"/>
                <a:cs typeface="Calibri" panose="020F0502020204030204" pitchFamily="34" charset="0"/>
              </a:rPr>
              <a:t>6; 7 et 8</a:t>
            </a:r>
          </a:p>
        </p:txBody>
      </p:sp>
    </p:spTree>
    <p:extLst>
      <p:ext uri="{BB962C8B-B14F-4D97-AF65-F5344CB8AC3E}">
        <p14:creationId xmlns:p14="http://schemas.microsoft.com/office/powerpoint/2010/main" val="850677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a:t>
            </a:r>
            <a:r>
              <a:rPr lang="fr-FR" sz="1400" dirty="0">
                <a:solidFill>
                  <a:srgbClr val="FF0000"/>
                </a:solidFill>
              </a:rPr>
              <a:t> </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525720" y="6046282"/>
            <a:ext cx="1225550" cy="471488"/>
          </a:xfrm>
        </p:spPr>
        <p:txBody>
          <a:bodyPr/>
          <a:lstStyle/>
          <a:p>
            <a:r>
              <a:rPr lang="en-US" dirty="0"/>
              <a:t>Page:117</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Image 5"/>
          <p:cNvPicPr>
            <a:picLocks noChangeAspect="1"/>
          </p:cNvPicPr>
          <p:nvPr/>
        </p:nvPicPr>
        <p:blipFill>
          <a:blip r:embed="rId4"/>
          <a:stretch>
            <a:fillRect/>
          </a:stretch>
        </p:blipFill>
        <p:spPr>
          <a:xfrm>
            <a:off x="1366231" y="1050161"/>
            <a:ext cx="9510177" cy="4871067"/>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4" name="Image 13"/>
          <p:cNvPicPr>
            <a:picLocks noChangeAspect="1"/>
          </p:cNvPicPr>
          <p:nvPr/>
        </p:nvPicPr>
        <p:blipFill>
          <a:blip r:embed="rId4"/>
          <a:stretch>
            <a:fillRect/>
          </a:stretch>
        </p:blipFill>
        <p:spPr>
          <a:xfrm>
            <a:off x="1282255" y="954100"/>
            <a:ext cx="9510177" cy="4871067"/>
          </a:xfrm>
          <a:prstGeom prst="rect">
            <a:avLst/>
          </a:prstGeom>
        </p:spPr>
      </p:pic>
      <p:sp>
        <p:nvSpPr>
          <p:cNvPr id="10" name="ZoneTexte 9"/>
          <p:cNvSpPr txBox="1"/>
          <p:nvPr/>
        </p:nvSpPr>
        <p:spPr>
          <a:xfrm>
            <a:off x="6587412" y="2911151"/>
            <a:ext cx="172616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 3; 4; 5 et 6</a:t>
            </a:r>
          </a:p>
        </p:txBody>
      </p:sp>
      <p:sp>
        <p:nvSpPr>
          <p:cNvPr id="13" name="ZoneTexte 12"/>
          <p:cNvSpPr txBox="1"/>
          <p:nvPr/>
        </p:nvSpPr>
        <p:spPr>
          <a:xfrm>
            <a:off x="9909111" y="2911151"/>
            <a:ext cx="550506"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6</a:t>
            </a:r>
          </a:p>
        </p:txBody>
      </p:sp>
      <p:sp>
        <p:nvSpPr>
          <p:cNvPr id="17" name="ZoneTexte 16"/>
          <p:cNvSpPr txBox="1"/>
          <p:nvPr/>
        </p:nvSpPr>
        <p:spPr>
          <a:xfrm>
            <a:off x="6235960" y="3605370"/>
            <a:ext cx="550506"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6</a:t>
            </a:r>
          </a:p>
        </p:txBody>
      </p:sp>
      <p:sp>
        <p:nvSpPr>
          <p:cNvPr id="20" name="ZoneTexte 19"/>
          <p:cNvSpPr txBox="1"/>
          <p:nvPr/>
        </p:nvSpPr>
        <p:spPr>
          <a:xfrm>
            <a:off x="9212425" y="3605370"/>
            <a:ext cx="550506"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a:t>
            </a:r>
          </a:p>
        </p:txBody>
      </p:sp>
      <p:sp>
        <p:nvSpPr>
          <p:cNvPr id="21" name="ZoneTexte 20"/>
          <p:cNvSpPr txBox="1"/>
          <p:nvPr/>
        </p:nvSpPr>
        <p:spPr>
          <a:xfrm>
            <a:off x="4311181" y="4808376"/>
            <a:ext cx="172616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 4 et 5</a:t>
            </a:r>
          </a:p>
        </p:txBody>
      </p:sp>
      <p:sp>
        <p:nvSpPr>
          <p:cNvPr id="15" name="ZoneTexte 14"/>
          <p:cNvSpPr txBox="1"/>
          <p:nvPr/>
        </p:nvSpPr>
        <p:spPr>
          <a:xfrm>
            <a:off x="5313741" y="4953096"/>
            <a:ext cx="1931437" cy="1077218"/>
          </a:xfrm>
          <a:prstGeom prst="rect">
            <a:avLst/>
          </a:prstGeom>
          <a:noFill/>
        </p:spPr>
        <p:txBody>
          <a:bodyPr wrap="square" rtlCol="0">
            <a:spAutoFit/>
          </a:bodyPr>
          <a:lstStyle/>
          <a:p>
            <a:pPr algn="l"/>
            <a:r>
              <a:rPr lang="fr-FR" sz="1600" dirty="0">
                <a:solidFill>
                  <a:srgbClr val="FF0000"/>
                </a:solidFill>
                <a:latin typeface="Calibri" panose="020F0502020204030204" pitchFamily="34" charset="0"/>
                <a:cs typeface="Calibri" panose="020F0502020204030204" pitchFamily="34" charset="0"/>
              </a:rPr>
              <a:t>Tirer une carte portant un nombre qui n’est pas multiple de 3 »</a:t>
            </a:r>
          </a:p>
        </p:txBody>
      </p:sp>
      <p:sp>
        <p:nvSpPr>
          <p:cNvPr id="16" name="ZoneTexte 15"/>
          <p:cNvSpPr txBox="1"/>
          <p:nvPr/>
        </p:nvSpPr>
        <p:spPr>
          <a:xfrm>
            <a:off x="8761445" y="5122506"/>
            <a:ext cx="1871802"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1;2;4; 5</a:t>
            </a:r>
          </a:p>
        </p:txBody>
      </p:sp>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7" grpId="0"/>
      <p:bldP spid="20" grpId="0"/>
      <p:bldP spid="21" grpId="0"/>
      <p:bldP spid="15" grpId="0"/>
      <p:bldP spid="1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Page:117</a:t>
            </a:r>
            <a:endParaRPr lang="fr-FR" dirty="0"/>
          </a:p>
        </p:txBody>
      </p:sp>
      <p:pic>
        <p:nvPicPr>
          <p:cNvPr id="6" name="Image 5"/>
          <p:cNvPicPr>
            <a:picLocks noChangeAspect="1"/>
          </p:cNvPicPr>
          <p:nvPr/>
        </p:nvPicPr>
        <p:blipFill>
          <a:blip r:embed="rId2"/>
          <a:stretch>
            <a:fillRect/>
          </a:stretch>
        </p:blipFill>
        <p:spPr>
          <a:xfrm>
            <a:off x="935304" y="1341705"/>
            <a:ext cx="11207390" cy="3668834"/>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r>
              <a:rPr lang="fr-FR" sz="1400" dirty="0"/>
              <a:t>Déterminer les issues qui réalisent un événement.</a:t>
            </a:r>
            <a:endParaRPr lang="fr-FR" sz="1400" b="1"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normAutofit/>
          </a:bodyPr>
          <a:lstStyle/>
          <a:p>
            <a:r>
              <a:rPr lang="en-US" dirty="0"/>
              <a:t> </a:t>
            </a:r>
            <a:r>
              <a:rPr lang="en-US" dirty="0" err="1"/>
              <a:t>Événement</a:t>
            </a:r>
            <a:endParaRPr lang="en-US" dirty="0"/>
          </a:p>
          <a:p>
            <a:r>
              <a:rPr lang="en-US" dirty="0" err="1"/>
              <a:t>Événement</a:t>
            </a:r>
            <a:r>
              <a:rPr lang="en-US" dirty="0"/>
              <a:t> contraire</a:t>
            </a:r>
          </a:p>
          <a:p>
            <a:r>
              <a:rPr lang="en-US" dirty="0"/>
              <a:t>Issues qui </a:t>
            </a:r>
            <a:r>
              <a:rPr lang="en-US" dirty="0" err="1"/>
              <a:t>réalisent</a:t>
            </a:r>
            <a:r>
              <a:rPr lang="en-US" dirty="0"/>
              <a:t> un </a:t>
            </a:r>
            <a:r>
              <a:rPr lang="en-US" dirty="0" err="1"/>
              <a:t>événement</a:t>
            </a: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lnSpcReduction="10000"/>
          </a:bodyPr>
          <a:lstStyle/>
          <a:p>
            <a:pPr lvl="0"/>
            <a:r>
              <a:rPr lang="fr-FR" b="1" dirty="0"/>
              <a:t>L’élève doit être capable de:</a:t>
            </a:r>
          </a:p>
          <a:p>
            <a:pPr marL="285750" lvl="0" indent="-285750">
              <a:buFont typeface="Arial" panose="020B0604020202020204" pitchFamily="34" charset="0"/>
              <a:buChar char="•"/>
            </a:pPr>
            <a:r>
              <a:rPr lang="fr-FR" dirty="0"/>
              <a:t>Déterminer les issues qui réalisent un événement</a:t>
            </a:r>
          </a:p>
          <a:p>
            <a:pPr marL="285750" lvl="0" indent="-285750">
              <a:buFont typeface="Arial" panose="020B0604020202020204" pitchFamily="34" charset="0"/>
              <a:buChar char="•"/>
            </a:pPr>
            <a:r>
              <a:rPr lang="fr-FR"/>
              <a:t>Déterminer l’événement </a:t>
            </a:r>
            <a:r>
              <a:rPr lang="fr-FR" dirty="0"/>
              <a:t>contraire d’un événement</a:t>
            </a:r>
          </a:p>
          <a:p>
            <a:pPr lvl="0"/>
            <a:r>
              <a:rPr lang="fr-FR" b="1" dirty="0"/>
              <a:t>Les outils:</a:t>
            </a:r>
          </a:p>
          <a:p>
            <a:pPr marL="285750" lvl="0" indent="-285750">
              <a:buFont typeface="Arial" panose="020B0604020202020204" pitchFamily="34" charset="0"/>
              <a:buChar char="•"/>
            </a:pPr>
            <a:r>
              <a:rPr lang="fr-FR" dirty="0"/>
              <a:t>Dé; jetons ; boules</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FR" dirty="0"/>
              <a:t>Difficultés de compréhension de contexte et distinguer les mots selon leurs contextes: contraire l’opposée de…. </a:t>
            </a:r>
          </a:p>
        </p:txBody>
      </p:sp>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830417" y="195733"/>
            <a:ext cx="10277091" cy="635536"/>
          </a:xfrm>
        </p:spPr>
        <p:txBody>
          <a:bodyPr/>
          <a:lstStyle/>
          <a:p>
            <a:r>
              <a:rPr lang="fr-FR" sz="1400" dirty="0"/>
              <a:t>Dans cette séance nous avons appris </a:t>
            </a:r>
            <a:r>
              <a:rPr lang="fr-FR" sz="1400"/>
              <a:t>comment Déterminer les issues qui réalisent un événement</a:t>
            </a:r>
            <a:endParaRPr lang="fr-FR" sz="1400" dirty="0"/>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2"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a:xfrm>
            <a:off x="1099137" y="714834"/>
            <a:ext cx="10277475" cy="268287"/>
          </a:xfrm>
        </p:spPr>
        <p:txBody>
          <a:bodyPr/>
          <a:lstStyle/>
          <a:p>
            <a:r>
              <a:rPr lang="fr-FR" dirty="0"/>
              <a:t>L’enseignant donne un rappel de la séance.</a:t>
            </a:r>
          </a:p>
        </p:txBody>
      </p:sp>
      <p:pic>
        <p:nvPicPr>
          <p:cNvPr id="4" name="Image 3"/>
          <p:cNvPicPr>
            <a:picLocks noChangeAspect="1"/>
          </p:cNvPicPr>
          <p:nvPr/>
        </p:nvPicPr>
        <p:blipFill>
          <a:blip r:embed="rId3"/>
          <a:stretch>
            <a:fillRect/>
          </a:stretch>
        </p:blipFill>
        <p:spPr>
          <a:xfrm>
            <a:off x="1030436" y="1176447"/>
            <a:ext cx="10346176" cy="4689977"/>
          </a:xfrm>
          <a:prstGeom prst="rect">
            <a:avLst/>
          </a:prstGeom>
        </p:spPr>
      </p:pic>
    </p:spTree>
    <p:extLst>
      <p:ext uri="{BB962C8B-B14F-4D97-AF65-F5344CB8AC3E}">
        <p14:creationId xmlns:p14="http://schemas.microsoft.com/office/powerpoint/2010/main" val="18266470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4599709" y="5865091"/>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Page:117</a:t>
            </a:r>
          </a:p>
        </p:txBody>
      </p:sp>
      <p:pic>
        <p:nvPicPr>
          <p:cNvPr id="5" name="Image 4"/>
          <p:cNvPicPr>
            <a:picLocks noChangeAspect="1"/>
          </p:cNvPicPr>
          <p:nvPr/>
        </p:nvPicPr>
        <p:blipFill>
          <a:blip r:embed="rId2"/>
          <a:stretch>
            <a:fillRect/>
          </a:stretch>
        </p:blipFill>
        <p:spPr>
          <a:xfrm>
            <a:off x="734557" y="2084679"/>
            <a:ext cx="10630522" cy="2804561"/>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46C148E-C4EF-29EF-1C5E-21C3FDF1251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2960F0F-3062-5A03-36DC-4FF562D1699A}"/>
              </a:ext>
            </a:extLst>
          </p:cNvPr>
          <p:cNvSpPr>
            <a:spLocks noGrp="1"/>
          </p:cNvSpPr>
          <p:nvPr>
            <p:ph type="body" sz="quarter" idx="10"/>
          </p:nvPr>
        </p:nvSpPr>
        <p:spPr>
          <a:xfrm>
            <a:off x="253322" y="3190552"/>
            <a:ext cx="2873248" cy="2776295"/>
          </a:xfrm>
        </p:spPr>
        <p:txBody>
          <a:bodyPr>
            <a:noAutofit/>
          </a:bodyPr>
          <a:lstStyle/>
          <a:p>
            <a:pPr algn="just"/>
            <a:r>
              <a:rPr lang="fr-FR" sz="1200" dirty="0"/>
              <a:t>L’enseignant indique aux élèves les tâches à réaliser individuellement.</a:t>
            </a:r>
          </a:p>
          <a:p>
            <a:pPr algn="just"/>
            <a:r>
              <a:rPr lang="fr-FR" sz="1200" dirty="0"/>
              <a:t>L’enseignant circule entre les rangs pour vérifier la réalisation. </a:t>
            </a:r>
          </a:p>
          <a:p>
            <a:pPr algn="just"/>
            <a:r>
              <a:rPr lang="fr-FR" sz="1200" dirty="0"/>
              <a:t>L’enseignant pratique la différenciation:</a:t>
            </a:r>
          </a:p>
          <a:p>
            <a:pPr lvl="1" algn="just">
              <a:buFont typeface="Wingdings" panose="05000000000000000000" pitchFamily="2" charset="2"/>
              <a:buChar char="ü"/>
            </a:pPr>
            <a:r>
              <a:rPr lang="fr-FR" sz="1300" dirty="0"/>
              <a:t>Il identifie les élèves en difficulté et leur fournit de l’aide en faisant des rappels.</a:t>
            </a:r>
          </a:p>
          <a:p>
            <a:pPr lvl="1" algn="just">
              <a:buFont typeface="Wingdings" panose="05000000000000000000" pitchFamily="2" charset="2"/>
              <a:buChar char="ü"/>
            </a:pPr>
            <a:r>
              <a:rPr lang="fr-FR" sz="1300" dirty="0"/>
              <a:t>Il invite les élèves ayant réussi la tâche à réaliser de nouvelles activités, y compris des activités diversifiées ou présentant plus de complexité (défis).</a:t>
            </a:r>
          </a:p>
        </p:txBody>
      </p:sp>
      <p:sp>
        <p:nvSpPr>
          <p:cNvPr id="3" name="Text Placeholder 2">
            <a:extLst>
              <a:ext uri="{FF2B5EF4-FFF2-40B4-BE49-F238E27FC236}">
                <a16:creationId xmlns:a16="http://schemas.microsoft.com/office/drawing/2014/main" id="{C7963849-31EA-3A03-057F-3B564A724A84}"/>
              </a:ext>
            </a:extLst>
          </p:cNvPr>
          <p:cNvSpPr>
            <a:spLocks noGrp="1"/>
          </p:cNvSpPr>
          <p:nvPr>
            <p:ph type="body" sz="quarter" idx="11"/>
          </p:nvPr>
        </p:nvSpPr>
        <p:spPr>
          <a:xfrm>
            <a:off x="3627796" y="3190551"/>
            <a:ext cx="3759199" cy="2776295"/>
          </a:xfrm>
        </p:spPr>
        <p:txBody>
          <a:bodyPr>
            <a:normAutofit lnSpcReduction="10000"/>
          </a:bodyPr>
          <a:lstStyle/>
          <a:p>
            <a:pPr algn="just"/>
            <a:r>
              <a:rPr lang="fr-FR" sz="1400" dirty="0"/>
              <a:t>Faire de la différenciation pédagogique entre les élèves ayant maîtrisé la tâche et ceux qui ont encore des difficultés</a:t>
            </a:r>
          </a:p>
          <a:p>
            <a:pPr algn="just"/>
            <a:r>
              <a:rPr lang="fr-FR" sz="1400" dirty="0"/>
              <a:t>Demander à un élève de passer au tableau pour proposer une correction</a:t>
            </a:r>
          </a:p>
          <a:p>
            <a:pPr algn="just"/>
            <a:r>
              <a:rPr lang="fr-FR" sz="1400" dirty="0"/>
              <a:t>Circuler entre les rangs pour vérifier la réalisation de la tâche par l’ensemble des élèves et identifier les erreurs </a:t>
            </a:r>
          </a:p>
          <a:p>
            <a:pPr algn="just"/>
            <a:r>
              <a:rPr lang="fr-FR" sz="1400" dirty="0"/>
              <a:t>Être à proximité des élèves en difficulté (pré-identifiés) pour leur apporter un soutien</a:t>
            </a:r>
          </a:p>
          <a:p>
            <a:pPr algn="just"/>
            <a:r>
              <a:rPr lang="fr-FR" sz="1400" dirty="0"/>
              <a:t>Passer plus de temps près des élèves en difficulté</a:t>
            </a:r>
          </a:p>
        </p:txBody>
      </p:sp>
      <p:sp>
        <p:nvSpPr>
          <p:cNvPr id="4" name="Text Placeholder 3">
            <a:extLst>
              <a:ext uri="{FF2B5EF4-FFF2-40B4-BE49-F238E27FC236}">
                <a16:creationId xmlns:a16="http://schemas.microsoft.com/office/drawing/2014/main" id="{D98B9CF9-2184-C880-531D-638CA579834D}"/>
              </a:ext>
            </a:extLst>
          </p:cNvPr>
          <p:cNvSpPr>
            <a:spLocks noGrp="1"/>
          </p:cNvSpPr>
          <p:nvPr>
            <p:ph type="body" sz="quarter" idx="12"/>
          </p:nvPr>
        </p:nvSpPr>
        <p:spPr>
          <a:xfrm>
            <a:off x="7816647" y="3190551"/>
            <a:ext cx="3779300" cy="2776295"/>
          </a:xfrm>
        </p:spPr>
        <p:txBody>
          <a:bodyPr>
            <a:normAutofit/>
          </a:bodyPr>
          <a:lstStyle/>
          <a:p>
            <a:pPr algn="just"/>
            <a:r>
              <a:rPr lang="fr-FR" sz="1400" dirty="0"/>
              <a:t>Ne pas faire la pratique autonome ou lui consacrer un temps insuffisant</a:t>
            </a:r>
          </a:p>
          <a:p>
            <a:pPr algn="just"/>
            <a:r>
              <a:rPr lang="fr-FR" sz="1400" dirty="0"/>
              <a:t>Ne pas identifier les élèves en difficulté</a:t>
            </a:r>
          </a:p>
          <a:p>
            <a:pPr algn="just"/>
            <a:r>
              <a:rPr lang="fr-FR" sz="1400" dirty="0"/>
              <a:t>Traiter tous les élèves de la même manière pendant la pratique autonome</a:t>
            </a:r>
          </a:p>
          <a:p>
            <a:pPr algn="just"/>
            <a:r>
              <a:rPr lang="fr-FR" sz="1400" dirty="0"/>
              <a:t>Rester au bureau pendant que les élèves réalisent la tâche</a:t>
            </a:r>
          </a:p>
          <a:p>
            <a:pPr algn="just"/>
            <a:r>
              <a:rPr lang="fr-FR" sz="1400" dirty="0"/>
              <a:t>Ne pas passer suffisamment de temps près des élèves en difficulté</a:t>
            </a:r>
          </a:p>
        </p:txBody>
      </p:sp>
      <p:sp>
        <p:nvSpPr>
          <p:cNvPr id="8" name="Text Placeholder 7">
            <a:extLst>
              <a:ext uri="{FF2B5EF4-FFF2-40B4-BE49-F238E27FC236}">
                <a16:creationId xmlns:a16="http://schemas.microsoft.com/office/drawing/2014/main" id="{77B25D79-D799-FF53-361D-B043BEFF7C87}"/>
              </a:ext>
            </a:extLst>
          </p:cNvPr>
          <p:cNvSpPr>
            <a:spLocks noGrp="1"/>
          </p:cNvSpPr>
          <p:nvPr>
            <p:ph type="body" sz="quarter" idx="13"/>
          </p:nvPr>
        </p:nvSpPr>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
        <p:nvSpPr>
          <p:cNvPr id="7" name="Text Placeholder 6">
            <a:extLst>
              <a:ext uri="{FF2B5EF4-FFF2-40B4-BE49-F238E27FC236}">
                <a16:creationId xmlns:a16="http://schemas.microsoft.com/office/drawing/2014/main" id="{9895FDE3-E7CB-9131-12D6-EDADD25E7CDE}"/>
              </a:ext>
            </a:extLst>
          </p:cNvPr>
          <p:cNvSpPr>
            <a:spLocks noGrp="1"/>
          </p:cNvSpPr>
          <p:nvPr>
            <p:ph type="body" sz="quarter" idx="14"/>
          </p:nvPr>
        </p:nvSpPr>
        <p:spPr/>
        <p:txBody>
          <a:bodyPr/>
          <a:lstStyle/>
          <a:p>
            <a:r>
              <a:rPr lang="fr-FR" dirty="0"/>
              <a:t>la pratique autonome </a:t>
            </a:r>
          </a:p>
        </p:txBody>
      </p:sp>
      <p:sp>
        <p:nvSpPr>
          <p:cNvPr id="9" name="Text Placeholder 8">
            <a:extLst>
              <a:ext uri="{FF2B5EF4-FFF2-40B4-BE49-F238E27FC236}">
                <a16:creationId xmlns:a16="http://schemas.microsoft.com/office/drawing/2014/main" id="{D8D3C971-D86B-4A96-95DA-01B320C48F98}"/>
              </a:ext>
            </a:extLst>
          </p:cNvPr>
          <p:cNvSpPr>
            <a:spLocks noGrp="1"/>
          </p:cNvSpPr>
          <p:nvPr>
            <p:ph type="body" sz="quarter" idx="15"/>
          </p:nvPr>
        </p:nvSpPr>
        <p:spPr/>
        <p:txBody>
          <a:bodyPr/>
          <a:lstStyle/>
          <a:p>
            <a:r>
              <a:rPr lang="fr-FR" dirty="0"/>
              <a:t>Par quoi se caractérise ?</a:t>
            </a:r>
          </a:p>
        </p:txBody>
      </p:sp>
    </p:spTree>
    <p:extLst>
      <p:ext uri="{BB962C8B-B14F-4D97-AF65-F5344CB8AC3E}">
        <p14:creationId xmlns:p14="http://schemas.microsoft.com/office/powerpoint/2010/main" val="49477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11007</TotalTime>
  <Words>3142</Words>
  <Application>Microsoft Office PowerPoint</Application>
  <PresentationFormat>Grand écran</PresentationFormat>
  <Paragraphs>294</Paragraphs>
  <Slides>64</Slides>
  <Notes>4</Notes>
  <HiddenSlides>7</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64</vt:i4>
      </vt:variant>
    </vt:vector>
  </HeadingPairs>
  <TitlesOfParts>
    <vt:vector size="77" baseType="lpstr">
      <vt:lpstr>Aptos</vt:lpstr>
      <vt:lpstr>Aptos Display</vt:lpstr>
      <vt:lpstr>Arial</vt:lpstr>
      <vt:lpstr>Calibri</vt:lpstr>
      <vt:lpstr>Cambria</vt:lpstr>
      <vt:lpstr>Cambria Math</vt:lpstr>
      <vt:lpstr>CIDFont+F2</vt:lpstr>
      <vt:lpstr>CIDFont+F3</vt:lpstr>
      <vt:lpstr>Dosis</vt:lpstr>
      <vt:lpstr>Georgia</vt:lpstr>
      <vt:lpstr>Wingdings</vt:lpstr>
      <vt:lpstr>ZWTXIZ+Calibri</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On commence par la correction de l’exercice maison de la séance précédente.</vt:lpstr>
      <vt:lpstr>Présentation PowerPoint</vt:lpstr>
      <vt:lpstr> on va rappeler ce qu’est une expérience aléatoire: parmi ces expériences, lesquelles sont des expériences aléatoires? </vt:lpstr>
      <vt:lpstr> rappelez vous qu’une expérience aléatoire est une expérience dont on connait tous les résultats mais on ne peut pas prévoir  laquelle  se produira. Les résultats de cette expérience sont appelés des issues.</vt:lpstr>
      <vt:lpstr>  On va rappeler les issues  d’une expérience aléatoire.  </vt:lpstr>
      <vt:lpstr>Rappelez vous: que les issues d’une expérience aléatoire sont tous les résultats possibles de cette expérience .</vt:lpstr>
      <vt:lpstr>  On va rappeler comment on calcul la probabilité d’une issue</vt:lpstr>
      <vt:lpstr>Rappelez vous: que si toutes les issues sont équiprobables alors la probabilité de chaque issue= 1/(le nombre total des issues) .</vt:lpstr>
      <vt:lpstr> répondez à la question ci-dessous:</vt:lpstr>
      <vt:lpstr> Rappelez vous que les issues d’une expérience aléatoire sont tous les résultats possibles .</vt:lpstr>
      <vt:lpstr>Bien! Voici un résumé des rappels. </vt:lpstr>
      <vt:lpstr>Présentation PowerPoint</vt:lpstr>
      <vt:lpstr>Observez la figure ci-dessous, exprimez vos avis à propos de la  question ci-dessous  :</vt:lpstr>
      <vt:lpstr>A la fin de cette séance, vous serez capables de:</vt:lpstr>
      <vt:lpstr>Présentation PowerPoint</vt:lpstr>
      <vt:lpstr>Voici un exemple pour définir un évènement .  </vt:lpstr>
      <vt:lpstr>Voici d’autres événements répondant à d’autres conditions.</vt:lpstr>
      <vt:lpstr>Maintenant, à partir de cet exemple je  vais définir un événement contraire.</vt:lpstr>
      <vt:lpstr>Voici  d’autres exemples. </vt:lpstr>
      <vt:lpstr>Présentation PowerPoint</vt:lpstr>
      <vt:lpstr> On va rappeler ce qu’est un événement  </vt:lpstr>
      <vt:lpstr> Rappelez vous que: Un événement  est constitué des issues qui vérifient une même condition lors d’une expérience aléatoire .  </vt:lpstr>
      <vt:lpstr> on va rappeler ce qu’est un événement contraire. Compléter. </vt:lpstr>
      <vt:lpstr> Rappelez vous que les issues qui réalisent un événement ne réalisent pas son événement contraire.</vt:lpstr>
      <vt:lpstr>Présentation PowerPoint</vt:lpstr>
      <vt:lpstr>Maintenant voici un exemple pour appliquer ce qu’on a vu. </vt:lpstr>
      <vt:lpstr>Voici la suite:. </vt:lpstr>
      <vt:lpstr>Présentation PowerPoint</vt:lpstr>
      <vt:lpstr>On va déterminer les issues qui réalisent un événement et son événement contraire. compléter.</vt:lpstr>
      <vt:lpstr> Rappelez vous qu’ un événement  est constitué des issues qui vérifient une même condition lors d’une expérience aléatoire  .</vt:lpstr>
      <vt:lpstr>On va rappeler  l’événement contraire d’un événement A . compléter.</vt:lpstr>
      <vt:lpstr>Rappelez vous que: les issues de l’événement contraire de A ne réalisent pas A. </vt:lpstr>
      <vt:lpstr>On va déterminer les issues qui réalisent un événement . compléter.</vt:lpstr>
      <vt:lpstr>1; 2; 3; 4; 5.</vt:lpstr>
      <vt:lpstr> On va rappeler  l’événement contraire de A. compléter</vt:lpstr>
      <vt:lpstr>Rappelez vous que: les issues de l’événement contraire de A sont celles qui ne réalisent pas A.</vt:lpstr>
      <vt:lpstr>Présentation PowerPoint</vt:lpstr>
      <vt:lpstr>Travaillez individuellement puis discutez en binômes vos réponses. </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comment Déterminer les issues qui réalisent un événement</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radouane berdouzi</cp:lastModifiedBy>
  <cp:revision>728</cp:revision>
  <dcterms:created xsi:type="dcterms:W3CDTF">2025-11-03T10:55:47Z</dcterms:created>
  <dcterms:modified xsi:type="dcterms:W3CDTF">2026-05-09T12:25:09Z</dcterms:modified>
</cp:coreProperties>
</file>