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16" r:id="rId27"/>
    <p:sldId id="317" r:id="rId28"/>
    <p:sldId id="309" r:id="rId29"/>
    <p:sldId id="310" r:id="rId30"/>
    <p:sldId id="297" r:id="rId31"/>
    <p:sldId id="270" r:id="rId32"/>
    <p:sldId id="271" r:id="rId33"/>
    <p:sldId id="272" r:id="rId34"/>
    <p:sldId id="2147483419" r:id="rId35"/>
    <p:sldId id="313" r:id="rId36"/>
    <p:sldId id="259" r:id="rId37"/>
    <p:sldId id="274" r:id="rId38"/>
    <p:sldId id="275" r:id="rId39"/>
    <p:sldId id="276" r:id="rId40"/>
    <p:sldId id="298" r:id="rId41"/>
    <p:sldId id="277" r:id="rId42"/>
    <p:sldId id="318" r:id="rId43"/>
    <p:sldId id="299" r:id="rId44"/>
    <p:sldId id="260" r:id="rId45"/>
    <p:sldId id="279" r:id="rId46"/>
    <p:sldId id="322" r:id="rId47"/>
    <p:sldId id="323" r:id="rId48"/>
    <p:sldId id="311" r:id="rId49"/>
    <p:sldId id="312" r:id="rId50"/>
    <p:sldId id="332" r:id="rId51"/>
    <p:sldId id="333" r:id="rId52"/>
    <p:sldId id="300" r:id="rId53"/>
    <p:sldId id="301" r:id="rId54"/>
    <p:sldId id="281" r:id="rId55"/>
    <p:sldId id="303" r:id="rId56"/>
    <p:sldId id="304" r:id="rId57"/>
    <p:sldId id="282" r:id="rId58"/>
    <p:sldId id="305" r:id="rId59"/>
    <p:sldId id="262" r:id="rId60"/>
    <p:sldId id="283" r:id="rId61"/>
    <p:sldId id="284" r:id="rId62"/>
    <p:sldId id="352" r:id="rId6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16"/>
            <p14:sldId id="31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  <p14:sldId id="2147483419"/>
          </p14:sldIdLst>
        </p14:section>
        <p14:section name="Modelage" id="{6D007598-4F88-4283-9E36-970C44D688AD}">
          <p14:sldIdLst>
            <p14:sldId id="313"/>
            <p14:sldId id="259"/>
            <p14:sldId id="274"/>
            <p14:sldId id="275"/>
            <p14:sldId id="276"/>
            <p14:sldId id="298"/>
            <p14:sldId id="277"/>
            <p14:sldId id="318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11"/>
            <p14:sldId id="312"/>
            <p14:sldId id="332"/>
            <p14:sldId id="333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25/03/2026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0.png"/><Relationship Id="rId4" Type="http://schemas.openxmlformats.org/officeDocument/2006/relationships/image" Target="../media/image58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0.png"/><Relationship Id="rId9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8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87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1.png"/><Relationship Id="rId4" Type="http://schemas.openxmlformats.org/officeDocument/2006/relationships/image" Target="../media/image9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0.jpeg"/><Relationship Id="rId7" Type="http://schemas.openxmlformats.org/officeDocument/2006/relationships/image" Target="../media/image9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0.png"/><Relationship Id="rId4" Type="http://schemas.openxmlformats.org/officeDocument/2006/relationships/image" Target="../media/image9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Quadrilatères particuliers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Reconnaître et utiliser les propriétés des angles et des côtés opposés d’un parallélogramme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:67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2EB66E8-B9CC-C78C-DE3B-7E1A51F72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36" y="1218879"/>
            <a:ext cx="10996035" cy="380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899019" y="3211905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parallélogramme est un quadrilatère ayant les côtés opposés ……………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vous, si ABCD est un quadrilatère tel que :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𝑨𝑩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// DC et AD//BC alors c’est un parallélogramme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1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8E05E9-9282-71B8-695D-BBC900006769}"/>
              </a:ext>
            </a:extLst>
          </p:cNvPr>
          <p:cNvSpPr txBox="1"/>
          <p:nvPr/>
        </p:nvSpPr>
        <p:spPr>
          <a:xfrm>
            <a:off x="3573000" y="3105833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parallélogramme est un quadrilatère ayant les côtés opposés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parallèles ;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3698C5-0948-0003-B10C-2309FE06411D}"/>
                  </a:ext>
                </a:extLst>
              </p:cNvPr>
              <p:cNvSpPr txBox="1"/>
              <p:nvPr/>
            </p:nvSpPr>
            <p:spPr>
              <a:xfrm>
                <a:off x="3027486" y="3059668"/>
                <a:ext cx="65471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EFGH est un parallélogramme ,alors : </a:t>
                </a:r>
                <a14:m>
                  <m:oMath xmlns:m="http://schemas.openxmlformats.org/officeDocument/2006/math"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𝑬𝑭</m:t>
                    </m:r>
                  </m:oMath>
                </a14:m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// …..et </a:t>
                </a:r>
                <a14:m>
                  <m:oMath xmlns:m="http://schemas.openxmlformats.org/officeDocument/2006/math">
                    <m:r>
                      <a:rPr lang="fr-FR" sz="18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𝑬𝑯</m:t>
                    </m:r>
                  </m:oMath>
                </a14:m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//…….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E3698C5-0948-0003-B10C-2309FE064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486" y="3059668"/>
                <a:ext cx="6547181" cy="369332"/>
              </a:xfrm>
              <a:prstGeom prst="rect">
                <a:avLst/>
              </a:prstGeom>
              <a:blipFill>
                <a:blip r:embed="rId2"/>
                <a:stretch>
                  <a:fillRect l="-774" t="-6452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dans un parallélogramme les côtés opposés sont parallèles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35098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B03E3C8-A6CF-1CDA-4EC9-9C19D5B4FBE2}"/>
                  </a:ext>
                </a:extLst>
              </p:cNvPr>
              <p:cNvSpPr txBox="1"/>
              <p:nvPr/>
            </p:nvSpPr>
            <p:spPr>
              <a:xfrm>
                <a:off x="3027486" y="3059668"/>
                <a:ext cx="65471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" b="1" kern="0" dirty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rPr>
                  <a:t>EFGH est un parallélogramme ,alors : </a:t>
                </a:r>
                <a14:m>
                  <m:oMath xmlns:m="http://schemas.openxmlformats.org/officeDocument/2006/math"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𝑬𝑭</m:t>
                    </m:r>
                  </m:oMath>
                </a14:m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// </a:t>
                </a:r>
                <a:r>
                  <a:rPr lang="fr-FR" sz="1800" b="1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GH</a:t>
                </a:r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8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𝑬𝑯</m:t>
                    </m:r>
                  </m:oMath>
                </a14:m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// </a:t>
                </a:r>
                <a:r>
                  <a:rPr lang="fr-FR" sz="1800" b="1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FG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B03E3C8-A6CF-1CDA-4EC9-9C19D5B4F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486" y="3059668"/>
                <a:ext cx="6547181" cy="369332"/>
              </a:xfrm>
              <a:prstGeom prst="rect">
                <a:avLst/>
              </a:prstGeom>
              <a:blipFill>
                <a:blip r:embed="rId3"/>
                <a:stretch>
                  <a:fillRect l="-774" t="-6452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AD3DCB7F-3A91-8B51-97A9-C95E13696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040" y="4053498"/>
            <a:ext cx="2792071" cy="150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333428" y="1122744"/>
            <a:ext cx="7092719" cy="341520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d//d’ et d1//d2 </a:t>
            </a:r>
          </a:p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 quadrilatère ABCD est un parallélogramme :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333428" y="488873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447736" y="488873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54D7C1-BC25-A5EA-BC72-0176C7C5B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923" y="2193744"/>
            <a:ext cx="1871401" cy="222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2333428" y="523597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B3515FFD-47E5-86C9-BE27-DCA7E95425D6}"/>
              </a:ext>
            </a:extLst>
          </p:cNvPr>
          <p:cNvSpPr txBox="1"/>
          <p:nvPr/>
        </p:nvSpPr>
        <p:spPr>
          <a:xfrm>
            <a:off x="2333428" y="1122744"/>
            <a:ext cx="7092719" cy="341520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d//d’ et d1//d2 </a:t>
            </a:r>
          </a:p>
          <a:p>
            <a:pPr defTabSz="342900">
              <a:buClrTx/>
            </a:pPr>
            <a:r>
              <a:rPr lang="fr-MA" sz="1800" kern="0" dirty="0">
                <a:solidFill>
                  <a:srgbClr val="000000"/>
                </a:solidFill>
                <a:sym typeface="Calibri"/>
              </a:rPr>
              <a:t>L</a:t>
            </a:r>
            <a:r>
              <a:rPr lang="fr" sz="1800" kern="0" dirty="0">
                <a:solidFill>
                  <a:srgbClr val="000000"/>
                </a:solidFill>
                <a:sym typeface="Calibri"/>
              </a:rPr>
              <a:t>e quadrilatère ABCD est un parallélogramme :</a:t>
            </a: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C68476-5C56-F3C3-BB96-0F2825A62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923" y="2193744"/>
            <a:ext cx="1871401" cy="222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D6F0D051-1580-9075-E5FA-319A5B6F4719}"/>
              </a:ext>
            </a:extLst>
          </p:cNvPr>
          <p:cNvSpPr txBox="1"/>
          <p:nvPr/>
        </p:nvSpPr>
        <p:spPr>
          <a:xfrm>
            <a:off x="2333428" y="1025901"/>
            <a:ext cx="7092719" cy="2724296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Le quadrilatère ABCD est un parallélogramme </a:t>
            </a: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333428" y="427527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447736" y="427527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A9DA1B-EE0D-1255-239A-D206FB7C8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319" y="1723262"/>
            <a:ext cx="2740619" cy="196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les côtés opposés sont parallèles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2333428" y="488873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EFF1F365-78CE-B5FF-B76B-A0819E2CAEA6}"/>
              </a:ext>
            </a:extLst>
          </p:cNvPr>
          <p:cNvSpPr txBox="1"/>
          <p:nvPr/>
        </p:nvSpPr>
        <p:spPr>
          <a:xfrm>
            <a:off x="2333428" y="1025901"/>
            <a:ext cx="7092719" cy="2724296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algn="l"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Le quadrilatère ABCD est un parallélogramme </a:t>
            </a: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098692-51E8-6FD6-2805-37891FE91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319" y="1723262"/>
            <a:ext cx="2740619" cy="196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me prépare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66DB43B3-DBDE-6906-517E-C13CBEC88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05" y="1450416"/>
            <a:ext cx="11422190" cy="365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utiliser toujours un dessin à main levée pour identifier les côtés et les angles opposés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14FC3-D1AD-C47E-9997-13AA86EA0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05" y="1450416"/>
            <a:ext cx="11422190" cy="365705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A6B6D46-D783-B917-C431-A4F16C2576B8}"/>
              </a:ext>
            </a:extLst>
          </p:cNvPr>
          <p:cNvSpPr txBox="1"/>
          <p:nvPr/>
        </p:nvSpPr>
        <p:spPr>
          <a:xfrm>
            <a:off x="4653023" y="3429000"/>
            <a:ext cx="520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DC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B9A44B-8436-ED26-3903-2842CCCDC922}"/>
              </a:ext>
            </a:extLst>
          </p:cNvPr>
          <p:cNvSpPr txBox="1"/>
          <p:nvPr/>
        </p:nvSpPr>
        <p:spPr>
          <a:xfrm>
            <a:off x="4608376" y="3782803"/>
            <a:ext cx="520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295EF50-8929-C94F-0B7E-32B081140BD0}"/>
                  </a:ext>
                </a:extLst>
              </p:cNvPr>
              <p:cNvSpPr txBox="1"/>
              <p:nvPr/>
            </p:nvSpPr>
            <p:spPr>
              <a:xfrm>
                <a:off x="5025523" y="4182913"/>
                <a:ext cx="10704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𝐴𝐵𝐶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295EF50-8929-C94F-0B7E-32B081140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5523" y="4182913"/>
                <a:ext cx="107047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5C45647-7E35-0044-AB8E-4894675B80B5}"/>
                  </a:ext>
                </a:extLst>
              </p:cNvPr>
              <p:cNvSpPr txBox="1"/>
              <p:nvPr/>
            </p:nvSpPr>
            <p:spPr>
              <a:xfrm>
                <a:off x="5071257" y="4582671"/>
                <a:ext cx="10704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𝐵𝐶𝐷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5C45647-7E35-0044-AB8E-4894675B80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257" y="4582671"/>
                <a:ext cx="107047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Voila ce qu’il faut retenir jusqu’ici: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94F6A-E3A6-DEDE-13D5-86ECA1D49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Un parallélogramme est un quadrilatère ayant les côtés opposés parallèles.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Si ABDC est un quadrilatère tel que AB//DC  et BD//AC,  alors ABDC est un parallélogramme.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98956E82-2E7E-A65E-9DE4-9C7832C51773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5" b="11560"/>
          <a:stretch/>
        </p:blipFill>
        <p:spPr>
          <a:xfrm>
            <a:off x="3606589" y="3170284"/>
            <a:ext cx="2749241" cy="2256156"/>
          </a:xfr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4"/>
            <a:ext cx="10134776" cy="343432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355118" y="2402818"/>
            <a:ext cx="8112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Avec deux bandes sécantes on obtient toujours un  parallélogramme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39A55A-A143-930E-F878-C2E9F7EBD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3026781"/>
            <a:ext cx="2438400" cy="2463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BB331D5-7D84-058B-68A9-9ED17F5FB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55" y="3237843"/>
            <a:ext cx="2438400" cy="1727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7101FD-8A60-B802-38A6-B55FEC47C8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05" y="2958443"/>
            <a:ext cx="35433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Reconnaître et utiliser les propriétés des angles et des côtés opposés d’un parallélogramme.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une propriété des angles dans un parallélogramme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A184C7E-CD7E-B1D7-1B01-52A4E94A8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3"/>
          <a:stretch/>
        </p:blipFill>
        <p:spPr>
          <a:xfrm>
            <a:off x="3130775" y="3429000"/>
            <a:ext cx="4927876" cy="210355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7293064-4265-EB32-CB3D-06412405D645}"/>
              </a:ext>
            </a:extLst>
          </p:cNvPr>
          <p:cNvSpPr txBox="1"/>
          <p:nvPr/>
        </p:nvSpPr>
        <p:spPr>
          <a:xfrm>
            <a:off x="2488557" y="1735964"/>
            <a:ext cx="68066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Par découpage ou avec un rapporteur on peut vérifier que dans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parallélogramme ,les angles opposés sont toujours égaux </a:t>
            </a:r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 je vais démontrer cette propriété en utilisant les leçons précédentes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étape par étape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65B734-5156-097F-D54C-76DE4861F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165" y="1028424"/>
            <a:ext cx="3990861" cy="206064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B55EB9C-0D66-872C-D8BA-D06862A88FDE}"/>
              </a:ext>
            </a:extLst>
          </p:cNvPr>
          <p:cNvSpPr txBox="1"/>
          <p:nvPr/>
        </p:nvSpPr>
        <p:spPr>
          <a:xfrm>
            <a:off x="503974" y="978308"/>
            <a:ext cx="5152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On considère le parallélogramme ABCD suivant: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E167EF5-EE56-C547-165B-2B481773162D}"/>
              </a:ext>
            </a:extLst>
          </p:cNvPr>
          <p:cNvSpPr txBox="1"/>
          <p:nvPr/>
        </p:nvSpPr>
        <p:spPr>
          <a:xfrm>
            <a:off x="503974" y="1487438"/>
            <a:ext cx="2438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BD est une diagonale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E42C0D-4C8F-C629-B8AE-0804CCFE0170}"/>
              </a:ext>
            </a:extLst>
          </p:cNvPr>
          <p:cNvSpPr txBox="1"/>
          <p:nvPr/>
        </p:nvSpPr>
        <p:spPr>
          <a:xfrm>
            <a:off x="488822" y="1887417"/>
            <a:ext cx="67810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deux droites AD et BC sont parallèles et BD est une sécante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729158F-2A7E-B56D-8CC6-2555382048FE}"/>
                  </a:ext>
                </a:extLst>
              </p:cNvPr>
              <p:cNvSpPr txBox="1"/>
              <p:nvPr/>
            </p:nvSpPr>
            <p:spPr>
              <a:xfrm>
                <a:off x="512499" y="2419675"/>
                <a:ext cx="25943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𝐴𝐷𝐵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729158F-2A7E-B56D-8CC6-255538204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499" y="2419675"/>
                <a:ext cx="2594300" cy="400110"/>
              </a:xfrm>
              <a:prstGeom prst="rect">
                <a:avLst/>
              </a:prstGeom>
              <a:blipFill>
                <a:blip r:embed="rId4"/>
                <a:stretch>
                  <a:fillRect l="-2439" t="-909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CE51CAAC-4026-8001-4B2B-5A25EB91EB38}"/>
              </a:ext>
            </a:extLst>
          </p:cNvPr>
          <p:cNvSpPr txBox="1"/>
          <p:nvPr/>
        </p:nvSpPr>
        <p:spPr>
          <a:xfrm>
            <a:off x="422916" y="3014960"/>
            <a:ext cx="81130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 même Les deux droites AB et DC sont parallèles et BD est une sécante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0779F91-4FF7-588B-1AD4-CA9FFC6B38A8}"/>
                  </a:ext>
                </a:extLst>
              </p:cNvPr>
              <p:cNvSpPr txBox="1"/>
              <p:nvPr/>
            </p:nvSpPr>
            <p:spPr>
              <a:xfrm>
                <a:off x="422916" y="3636972"/>
                <a:ext cx="258558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: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𝐷𝐵𝐴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0779F91-4FF7-588B-1AD4-CA9FFC6B3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16" y="3636972"/>
                <a:ext cx="2585580" cy="400110"/>
              </a:xfrm>
              <a:prstGeom prst="rect">
                <a:avLst/>
              </a:prstGeom>
              <a:blipFill>
                <a:blip r:embed="rId5"/>
                <a:stretch>
                  <a:fillRect l="-2439" t="-937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E96C612-4075-AB27-AE8D-272DA8A74665}"/>
                  </a:ext>
                </a:extLst>
              </p:cNvPr>
              <p:cNvSpPr txBox="1"/>
              <p:nvPr/>
            </p:nvSpPr>
            <p:spPr>
              <a:xfrm>
                <a:off x="412583" y="4229618"/>
                <a:ext cx="456573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𝐷𝐵𝐴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𝐴𝐷𝐵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E96C612-4075-AB27-AE8D-272DA8A746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583" y="4229618"/>
                <a:ext cx="4565737" cy="400110"/>
              </a:xfrm>
              <a:prstGeom prst="rect">
                <a:avLst/>
              </a:prstGeom>
              <a:blipFill>
                <a:blip r:embed="rId6"/>
                <a:stretch>
                  <a:fillRect l="-1385" t="-9375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01025EA-590C-0C68-05F0-6BC610B63CB4}"/>
                  </a:ext>
                </a:extLst>
              </p:cNvPr>
              <p:cNvSpPr txBox="1"/>
              <p:nvPr/>
            </p:nvSpPr>
            <p:spPr>
              <a:xfrm>
                <a:off x="412583" y="4698065"/>
                <a:ext cx="249773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C.à.d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𝐴𝐷𝐶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01025EA-590C-0C68-05F0-6BC610B63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583" y="4698065"/>
                <a:ext cx="2497735" cy="400110"/>
              </a:xfrm>
              <a:prstGeom prst="rect">
                <a:avLst/>
              </a:prstGeom>
              <a:blipFill>
                <a:blip r:embed="rId7"/>
                <a:stretch>
                  <a:fillRect l="-2689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DC5530D-2A46-5183-1805-10418DE5E5DE}"/>
                  </a:ext>
                </a:extLst>
              </p:cNvPr>
              <p:cNvSpPr txBox="1"/>
              <p:nvPr/>
            </p:nvSpPr>
            <p:spPr>
              <a:xfrm>
                <a:off x="422916" y="5098175"/>
                <a:ext cx="78425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 utilisant l’autre diagonale ,je montre de même que :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𝐷𝐶𝐵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𝐵𝐴𝐷𝐶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DC5530D-2A46-5183-1805-10418DE5E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16" y="5098175"/>
                <a:ext cx="7842532" cy="400110"/>
              </a:xfrm>
              <a:prstGeom prst="rect">
                <a:avLst/>
              </a:prstGeom>
              <a:blipFill>
                <a:blip r:embed="rId8"/>
                <a:stretch>
                  <a:fillRect l="-777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615B12D-469A-1EFD-74AB-7472F26463C7}"/>
                  </a:ext>
                </a:extLst>
              </p:cNvPr>
              <p:cNvSpPr txBox="1"/>
              <p:nvPr/>
            </p:nvSpPr>
            <p:spPr>
              <a:xfrm>
                <a:off x="532435" y="5822066"/>
                <a:ext cx="924791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Conclusion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dans un parallélogramme ABCD on a :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𝐴𝐷𝐶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et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𝐷𝐶𝐵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615B12D-469A-1EFD-74AB-7472F2646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35" y="5822066"/>
                <a:ext cx="9247916" cy="400110"/>
              </a:xfrm>
              <a:prstGeom prst="rect">
                <a:avLst/>
              </a:prstGeom>
              <a:blipFill>
                <a:blip r:embed="rId9"/>
                <a:stretch>
                  <a:fillRect l="-659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2B889FF-7424-4336-4CCA-E01F4426E5FB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53" y="1818008"/>
            <a:ext cx="5901407" cy="2896665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C4D0F9B8-6358-6FF8-96BC-E3E38E451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une propriété des côtés dans un parallélogramme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7386402-810E-43BE-153F-2B6368F739DD}"/>
              </a:ext>
            </a:extLst>
          </p:cNvPr>
          <p:cNvSpPr txBox="1"/>
          <p:nvPr/>
        </p:nvSpPr>
        <p:spPr>
          <a:xfrm>
            <a:off x="2137043" y="1417898"/>
            <a:ext cx="7130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Avec un compas , je peux vérifier que les côtés opposés sont égaux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730A0E3-F747-0B2B-A9E0-7F0BFBC798E9}"/>
                  </a:ext>
                </a:extLst>
              </p:cNvPr>
              <p:cNvSpPr txBox="1"/>
              <p:nvPr/>
            </p:nvSpPr>
            <p:spPr>
              <a:xfrm>
                <a:off x="4247641" y="5440102"/>
                <a:ext cx="265482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730A0E3-F747-0B2B-A9E0-7F0BFBC79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641" y="5440102"/>
                <a:ext cx="2654829" cy="400110"/>
              </a:xfrm>
              <a:prstGeom prst="rect">
                <a:avLst/>
              </a:prstGeom>
              <a:blipFill>
                <a:blip r:embed="rId4"/>
                <a:stretch>
                  <a:fillRect t="-9375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F5B08574-8A86-C610-B160-91EDBAFCC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 je vais démontrer cette propriété en utilisant les leçons précédentes :</a:t>
            </a:r>
            <a:endParaRPr lang="fr-FR" dirty="0"/>
          </a:p>
        </p:txBody>
      </p:sp>
      <p:pic>
        <p:nvPicPr>
          <p:cNvPr id="15" name="Espace réservé du contenu 14">
            <a:extLst>
              <a:ext uri="{FF2B5EF4-FFF2-40B4-BE49-F238E27FC236}">
                <a16:creationId xmlns:a16="http://schemas.microsoft.com/office/drawing/2014/main" id="{DDD7019C-B559-6930-58E9-15790D323689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268" y="1536439"/>
            <a:ext cx="4116792" cy="234108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CFD62CE-8190-0F11-0B0C-B8C63B2CDE3C}"/>
              </a:ext>
            </a:extLst>
          </p:cNvPr>
          <p:cNvSpPr txBox="1"/>
          <p:nvPr/>
        </p:nvSpPr>
        <p:spPr>
          <a:xfrm>
            <a:off x="706056" y="1400537"/>
            <a:ext cx="3353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9BC7031-F2DF-215E-BA5C-BCB2CF7631AA}"/>
                  </a:ext>
                </a:extLst>
              </p:cNvPr>
              <p:cNvSpPr txBox="1"/>
              <p:nvPr/>
            </p:nvSpPr>
            <p:spPr>
              <a:xfrm>
                <a:off x="4281137" y="3224681"/>
                <a:ext cx="19066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𝐷𝐴𝐶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𝐴𝐶𝐵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9BC7031-F2DF-215E-BA5C-BCB2CF763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137" y="3224681"/>
                <a:ext cx="190661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88C91C3D-9E60-9886-45F1-C295408B1B88}"/>
                  </a:ext>
                </a:extLst>
              </p:cNvPr>
              <p:cNvSpPr txBox="1"/>
              <p:nvPr/>
            </p:nvSpPr>
            <p:spPr>
              <a:xfrm>
                <a:off x="1772189" y="3228945"/>
                <a:ext cx="190725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𝐵𝐴𝐶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=∠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𝐴𝐶𝐷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88C91C3D-9E60-9886-45F1-C295408B1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189" y="3228945"/>
                <a:ext cx="190725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2AFC24D-0E2D-4912-7763-41E00EA3C9CA}"/>
                  </a:ext>
                </a:extLst>
              </p:cNvPr>
              <p:cNvSpPr txBox="1"/>
              <p:nvPr/>
            </p:nvSpPr>
            <p:spPr>
              <a:xfrm>
                <a:off x="648940" y="2282127"/>
                <a:ext cx="660187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deux triangles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𝐴𝐷𝐶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ont un côté commun AC </a:t>
                </a: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2AFC24D-0E2D-4912-7763-41E00EA3C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40" y="2282127"/>
                <a:ext cx="6601872" cy="400110"/>
              </a:xfrm>
              <a:prstGeom prst="rect">
                <a:avLst/>
              </a:prstGeom>
              <a:blipFill>
                <a:blip r:embed="rId6"/>
                <a:stretch>
                  <a:fillRect l="-923" t="-7576" r="-831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2382B84-5AC4-E914-0218-5FAB809735B3}"/>
                  </a:ext>
                </a:extLst>
              </p:cNvPr>
              <p:cNvSpPr txBox="1"/>
              <p:nvPr/>
            </p:nvSpPr>
            <p:spPr>
              <a:xfrm>
                <a:off x="695408" y="4178467"/>
                <a:ext cx="80225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les deux triangles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𝐴𝐷𝐶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congrus  (critère ACA) </a:t>
                </a: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2382B84-5AC4-E914-0218-5FAB809735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8" y="4178467"/>
                <a:ext cx="8022566" cy="400110"/>
              </a:xfrm>
              <a:prstGeom prst="rect">
                <a:avLst/>
              </a:prstGeom>
              <a:blipFill>
                <a:blip r:embed="rId7"/>
                <a:stretch>
                  <a:fillRect l="-760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D7F79DE-6111-7E8F-8811-65E379D5AEFF}"/>
                  </a:ext>
                </a:extLst>
              </p:cNvPr>
              <p:cNvSpPr txBox="1"/>
              <p:nvPr/>
            </p:nvSpPr>
            <p:spPr>
              <a:xfrm>
                <a:off x="706056" y="5132253"/>
                <a:ext cx="33152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D7F79DE-6111-7E8F-8811-65E379D5A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056" y="5132253"/>
                <a:ext cx="3315267" cy="400110"/>
              </a:xfrm>
              <a:prstGeom prst="rect">
                <a:avLst/>
              </a:prstGeom>
              <a:blipFill>
                <a:blip r:embed="rId8"/>
                <a:stretch>
                  <a:fillRect l="-1908" t="-9375" r="-382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>
            <a:extLst>
              <a:ext uri="{FF2B5EF4-FFF2-40B4-BE49-F238E27FC236}">
                <a16:creationId xmlns:a16="http://schemas.microsoft.com/office/drawing/2014/main" id="{9ED9AFD0-9506-E151-17FB-0B881DE9077D}"/>
              </a:ext>
            </a:extLst>
          </p:cNvPr>
          <p:cNvSpPr txBox="1"/>
          <p:nvPr/>
        </p:nvSpPr>
        <p:spPr>
          <a:xfrm>
            <a:off x="648940" y="3258447"/>
            <a:ext cx="1085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Et on a :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973A463-D1E6-33B8-A06B-8E53132AFF7D}"/>
              </a:ext>
            </a:extLst>
          </p:cNvPr>
          <p:cNvSpPr txBox="1"/>
          <p:nvPr/>
        </p:nvSpPr>
        <p:spPr>
          <a:xfrm>
            <a:off x="3732810" y="3258447"/>
            <a:ext cx="398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et</a:t>
            </a:r>
          </a:p>
        </p:txBody>
      </p: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7" grpId="1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Résumons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A047BEB-A085-7648-685E-BA913505F84F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58" y="1901326"/>
            <a:ext cx="10687265" cy="3055348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2F505F-2BDD-CE34-EE97-1F31D8F197E2}"/>
              </a:ext>
            </a:extLst>
          </p:cNvPr>
          <p:cNvSpPr txBox="1"/>
          <p:nvPr/>
        </p:nvSpPr>
        <p:spPr>
          <a:xfrm>
            <a:off x="1229193" y="1259174"/>
            <a:ext cx="1388329" cy="40011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Propriétés :</a:t>
            </a:r>
          </a:p>
        </p:txBody>
      </p: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3791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je vais vous montrer comment utiliser ces propriétés pour déterminer la mesure d’un angle ou d’un côté: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DBA28CB-B13B-08C7-85BD-932AFB15706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3" y="1004004"/>
            <a:ext cx="5254354" cy="2236908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2B3C14-6F10-BC8F-2014-AF109F3AFF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37" y="1104608"/>
            <a:ext cx="3928121" cy="232439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B42D4A1-CDF0-2643-23A8-DAE746D1F9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03" y="3185289"/>
            <a:ext cx="5448300" cy="863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61038A6-AE00-4DEE-E939-63A5A5B798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4048889"/>
            <a:ext cx="5461000" cy="8255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245438B-3F10-F974-4EDA-E974E54E1F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4975989"/>
            <a:ext cx="5511800" cy="762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E99BBA-7960-FBE0-65EC-E9EE6C54FD2E}"/>
              </a:ext>
            </a:extLst>
          </p:cNvPr>
          <p:cNvSpPr txBox="1"/>
          <p:nvPr/>
        </p:nvSpPr>
        <p:spPr>
          <a:xfrm>
            <a:off x="1144973" y="631469"/>
            <a:ext cx="2988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étape par étape </a:t>
            </a:r>
          </a:p>
        </p:txBody>
      </p: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</a:t>
            </a:r>
            <a:r>
              <a:rPr lang="fr-FR" dirty="0" err="1"/>
              <a:t>éudie</a:t>
            </a:r>
            <a:r>
              <a:rPr lang="fr-FR" dirty="0"/>
              <a:t> l’exemple: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E71B1CED-06A9-B688-D0FB-395843B039F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60" y="3352268"/>
            <a:ext cx="7065891" cy="529641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87BF773D-C2AD-BFE7-D86A-262DF3A4BD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3" y="1004004"/>
            <a:ext cx="5254354" cy="22369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4820AB4-EBC9-BFFF-FFE7-6B9D0AC75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37" y="1104608"/>
            <a:ext cx="3928121" cy="232439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C1F4C26-C9BD-BDBF-C190-167B81D12C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35" y="4043954"/>
            <a:ext cx="6438900" cy="7874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3663E35-1B64-C079-45BE-82B90D2DA0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60" y="5009364"/>
            <a:ext cx="64135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60103D52-D4B3-3AC4-3328-3F5EC1476F78}"/>
              </a:ext>
            </a:extLst>
          </p:cNvPr>
          <p:cNvSpPr txBox="1"/>
          <p:nvPr/>
        </p:nvSpPr>
        <p:spPr>
          <a:xfrm>
            <a:off x="1226916" y="2766349"/>
            <a:ext cx="6173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angles opposés dans un parallélogramme sont ………….</a:t>
            </a: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</a:t>
            </a:r>
            <a:r>
              <a:rPr lang="fr-FR" dirty="0" err="1"/>
              <a:t>é</a:t>
            </a:r>
            <a:r>
              <a:rPr lang="fr-FR" dirty="0"/>
              <a:t>𝐩𝐨𝐧𝐬𝐞: propriété 1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C5EFCC2-781B-5D64-34ED-9906879B3C8D}"/>
              </a:ext>
            </a:extLst>
          </p:cNvPr>
          <p:cNvSpPr txBox="1"/>
          <p:nvPr/>
        </p:nvSpPr>
        <p:spPr>
          <a:xfrm>
            <a:off x="1226916" y="2766349"/>
            <a:ext cx="61237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angles opposés dans un parallélogramme sont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égaux </a:t>
            </a: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7D36BD-8F19-1536-681A-41FEF0F9E760}"/>
                  </a:ext>
                </a:extLst>
              </p:cNvPr>
              <p:cNvSpPr txBox="1"/>
              <p:nvPr/>
            </p:nvSpPr>
            <p:spPr>
              <a:xfrm>
                <a:off x="1326515" y="3110097"/>
                <a:ext cx="80624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Si ABCD est un parallélogramme alors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D7D36BD-8F19-1536-681A-41FEF0F9E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15" y="3110097"/>
                <a:ext cx="8062413" cy="461665"/>
              </a:xfrm>
              <a:prstGeom prst="rect">
                <a:avLst/>
              </a:prstGeom>
              <a:blipFill>
                <a:blip r:embed="rId2"/>
                <a:stretch>
                  <a:fillRect l="-1258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</a:t>
            </a:r>
            <a:r>
              <a:rPr lang="fr-FR" dirty="0" err="1"/>
              <a:t>é</a:t>
            </a:r>
            <a:r>
              <a:rPr lang="fr-FR" dirty="0"/>
              <a:t>𝐩𝐨𝐧𝐬𝐞: propriété 2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03AB97D-E02F-783A-F008-044F907F94FC}"/>
                  </a:ext>
                </a:extLst>
              </p:cNvPr>
              <p:cNvSpPr txBox="1"/>
              <p:nvPr/>
            </p:nvSpPr>
            <p:spPr>
              <a:xfrm>
                <a:off x="1326515" y="3110097"/>
                <a:ext cx="89749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Si ABCD est un parallélogramme alors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𝐷𝐶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𝐴𝐷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03AB97D-E02F-783A-F008-044F907F9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15" y="3110097"/>
                <a:ext cx="8974953" cy="461665"/>
              </a:xfrm>
              <a:prstGeom prst="rect">
                <a:avLst/>
              </a:prstGeom>
              <a:blipFill>
                <a:blip r:embed="rId3"/>
                <a:stretch>
                  <a:fillRect l="-113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1800993" y="1203767"/>
                <a:ext cx="7092719" cy="2916819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Sur cette figure IJKL est un parallélogramme alors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𝑰𝑳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𝟔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,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𝟓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𝒄𝒎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993" y="1203767"/>
                <a:ext cx="7092719" cy="29168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1800993" y="479351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6915301" y="479351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74296D-218A-F7B8-A8CB-6BBB76BCB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404" y="1956128"/>
            <a:ext cx="3440816" cy="196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𝐩𝐨𝐧𝐬𝐞: les côtés opposés d’un parallélogramme sont égaux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1800993" y="503481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8BF71F99-16AA-4AFC-7C4F-4EA92E93053B}"/>
                  </a:ext>
                </a:extLst>
              </p:cNvPr>
              <p:cNvSpPr txBox="1"/>
              <p:nvPr/>
            </p:nvSpPr>
            <p:spPr>
              <a:xfrm>
                <a:off x="1800993" y="1203767"/>
                <a:ext cx="7092719" cy="2916819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Sur cette figure IJKL est un parallélogramme alors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𝑰𝑳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𝟔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,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𝟓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Arial"/>
                      </a:rPr>
                      <m:t>𝒄𝒎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8BF71F99-16AA-4AFC-7C4F-4EA92E930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993" y="1203767"/>
                <a:ext cx="7092719" cy="29168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D30D896A-5D5B-80CC-4D67-F2419A362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404" y="1956128"/>
            <a:ext cx="3440816" cy="196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0639" y="1395589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7877" y="283966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2800" y="510672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35970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187688" y="139283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71834" y="276946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4" y="3590490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9280" y="510273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62443" y="791265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/>
          <p:nvPr/>
        </p:nvSpPr>
        <p:spPr>
          <a:xfrm>
            <a:off x="1187688" y="2198136"/>
            <a:ext cx="10228566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                  Théorème de Pythagore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62580" y="806781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8</a:t>
            </a:r>
            <a:endParaRPr lang="fr-FR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 txBox="1">
            <a:spLocks/>
          </p:cNvSpPr>
          <p:nvPr/>
        </p:nvSpPr>
        <p:spPr>
          <a:xfrm>
            <a:off x="1259320" y="2212679"/>
            <a:ext cx="1697492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9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20502" y="1430755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7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7982" y="287181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0452" y="364423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271853" y="148401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 err="1">
                <a:effectLst/>
                <a:latin typeface="Calibri" panose="020F0502020204030204" pitchFamily="34" charset="0"/>
              </a:rPr>
              <a:t>ReConnaître</a:t>
            </a:r>
            <a:r>
              <a:rPr lang="fr-MA" sz="1800" dirty="0">
                <a:effectLst/>
                <a:latin typeface="Calibri" panose="020F0502020204030204" pitchFamily="34" charset="0"/>
              </a:rPr>
              <a:t> la </a:t>
            </a:r>
            <a:r>
              <a:rPr lang="fr-MA" sz="1800" dirty="0" err="1">
                <a:effectLst/>
                <a:latin typeface="Calibri" panose="020F0502020204030204" pitchFamily="34" charset="0"/>
              </a:rPr>
              <a:t>propriéte</a:t>
            </a:r>
            <a:r>
              <a:rPr lang="fr-MA" sz="1800" dirty="0">
                <a:effectLst/>
                <a:latin typeface="Calibri" panose="020F0502020204030204" pitchFamily="34" charset="0"/>
              </a:rPr>
              <a:t>́ des points de la bissectrice et construire le cercle inscrit </a:t>
            </a:r>
            <a:endParaRPr lang="fr-MA" dirty="0"/>
          </a:p>
          <a:p>
            <a:r>
              <a:rPr lang="fr-MA" sz="1800" dirty="0">
                <a:effectLst/>
                <a:latin typeface="Calibri" panose="020F0502020204030204" pitchFamily="34" charset="0"/>
              </a:rPr>
              <a:t>à un triangle </a:t>
            </a:r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772976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effectLst/>
                <a:latin typeface="Calibri" panose="020F0502020204030204" pitchFamily="34" charset="0"/>
              </a:rPr>
              <a:t>Calculer les longueurs des </a:t>
            </a:r>
            <a:r>
              <a:rPr lang="fr-MA" sz="1800" dirty="0" err="1">
                <a:effectLst/>
                <a:latin typeface="Calibri" panose="020F0502020204030204" pitchFamily="34" charset="0"/>
              </a:rPr>
              <a:t>côtés</a:t>
            </a:r>
            <a:r>
              <a:rPr lang="fr-MA" sz="1800" dirty="0">
                <a:effectLst/>
                <a:latin typeface="Calibri" panose="020F0502020204030204" pitchFamily="34" charset="0"/>
              </a:rPr>
              <a:t> d’un triangle rectangle </a:t>
            </a:r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dirty="0">
                <a:effectLst/>
                <a:latin typeface="Calibri" panose="020F0502020204030204" pitchFamily="34" charset="0"/>
              </a:rPr>
              <a:t>Appliquer le </a:t>
            </a:r>
            <a:r>
              <a:rPr lang="fr-MA" sz="1800" dirty="0" err="1">
                <a:effectLst/>
                <a:latin typeface="Calibri" panose="020F0502020204030204" pitchFamily="34" charset="0"/>
              </a:rPr>
              <a:t>théorème</a:t>
            </a:r>
            <a:r>
              <a:rPr lang="fr-MA" sz="1800" dirty="0">
                <a:effectLst/>
                <a:latin typeface="Calibri" panose="020F0502020204030204" pitchFamily="34" charset="0"/>
              </a:rPr>
              <a:t> de Pythagore dans la vie courante </a:t>
            </a:r>
            <a:endParaRPr lang="fr-MA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510672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dirty="0">
                <a:solidFill>
                  <a:prstClr val="black"/>
                </a:solidFill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98745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Tâche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Reconnaître</a:t>
            </a:r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et utiliser les </a:t>
            </a:r>
            <a:r>
              <a:rPr lang="fr-MA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propriétés</a:t>
            </a:r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des diagonales d’un </a:t>
            </a:r>
            <a:r>
              <a:rPr lang="fr-MA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parallélogramme</a:t>
            </a:r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endParaRPr lang="fr-MA" sz="1600" dirty="0">
              <a:solidFill>
                <a:schemeClr val="tx1"/>
              </a:solidFill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 err="1">
                <a:effectLst/>
                <a:latin typeface="Calibri" panose="020F0502020204030204" pitchFamily="34" charset="0"/>
              </a:rPr>
              <a:t>Reconnaître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et utiliser les </a:t>
            </a:r>
            <a:r>
              <a:rPr lang="fr-MA" sz="1800" b="1" dirty="0" err="1">
                <a:effectLst/>
                <a:latin typeface="Calibri" panose="020F0502020204030204" pitchFamily="34" charset="0"/>
              </a:rPr>
              <a:t>propriétés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des angles et des </a:t>
            </a:r>
            <a:r>
              <a:rPr lang="fr-MA" sz="1800" b="1" dirty="0" err="1">
                <a:effectLst/>
                <a:latin typeface="Calibri" panose="020F0502020204030204" pitchFamily="34" charset="0"/>
              </a:rPr>
              <a:t>côtés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</a:t>
            </a:r>
            <a:r>
              <a:rPr lang="fr-MA" sz="1800" b="1" dirty="0" err="1">
                <a:effectLst/>
                <a:latin typeface="Calibri" panose="020F0502020204030204" pitchFamily="34" charset="0"/>
              </a:rPr>
              <a:t>opposés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d’un </a:t>
            </a:r>
            <a:r>
              <a:rPr lang="fr-MA" sz="1800" b="1" dirty="0" err="1">
                <a:effectLst/>
                <a:latin typeface="Calibri" panose="020F0502020204030204" pitchFamily="34" charset="0"/>
              </a:rPr>
              <a:t>parallélogramme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</a:t>
            </a:r>
            <a:endParaRPr lang="fr-MA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96FE6B-3F35-0A94-6FAE-85E71B8AEC4D}"/>
              </a:ext>
            </a:extLst>
          </p:cNvPr>
          <p:cNvSpPr/>
          <p:nvPr/>
        </p:nvSpPr>
        <p:spPr>
          <a:xfrm>
            <a:off x="1018436" y="4409983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   Quadrilatères particuliers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0A42A240-4970-0E00-81A4-C834B6B2342E}"/>
              </a:ext>
            </a:extLst>
          </p:cNvPr>
          <p:cNvSpPr txBox="1">
            <a:spLocks/>
          </p:cNvSpPr>
          <p:nvPr/>
        </p:nvSpPr>
        <p:spPr>
          <a:xfrm>
            <a:off x="1105666" y="4444628"/>
            <a:ext cx="1651369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800993" y="529094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6915301" y="529094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23627A39-BED4-8FA1-3D36-D5EA571318EB}"/>
                  </a:ext>
                </a:extLst>
              </p:cNvPr>
              <p:cNvSpPr txBox="1"/>
              <p:nvPr/>
            </p:nvSpPr>
            <p:spPr>
              <a:xfrm>
                <a:off x="1800993" y="1203767"/>
                <a:ext cx="7092719" cy="2916819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Sur cette figure IJKL est un parallélogramme alors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𝑰𝑱𝑲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𝟒𝟎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°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23627A39-BED4-8FA1-3D36-D5EA57131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993" y="1203767"/>
                <a:ext cx="7092719" cy="29168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C1EDC773-86E6-5ABE-FAB9-8FC265946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404" y="1956128"/>
            <a:ext cx="3440816" cy="196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𝐩𝐨𝐧𝐬𝐞: l’angle opposé à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kumimoji="0" lang="fr-FR" sz="16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𝑱𝑰𝑳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est l’angle </a:t>
                </a:r>
                <a14:m>
                  <m:oMath xmlns:m="http://schemas.openxmlformats.org/officeDocument/2006/math">
                    <m:r>
                      <a:rPr lang="fr-FR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𝑱𝑲</m:t>
                    </m:r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𝑳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4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6915301" y="5120228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7226E11F-E840-C6CF-5B27-A7AC3E159888}"/>
                  </a:ext>
                </a:extLst>
              </p:cNvPr>
              <p:cNvSpPr txBox="1"/>
              <p:nvPr/>
            </p:nvSpPr>
            <p:spPr>
              <a:xfrm>
                <a:off x="1800993" y="1203767"/>
                <a:ext cx="7092719" cy="2916819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Sur cette figure IJKL est un parallélogramme alors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𝑰𝑱𝑲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𝟒𝟎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°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7226E11F-E840-C6CF-5B27-A7AC3E1598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993" y="1203767"/>
                <a:ext cx="7092719" cy="29168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8BEF6367-87E3-ACDF-2140-676DD6EC43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404" y="1956128"/>
            <a:ext cx="3440816" cy="196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69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A7B77C71-1D77-03C0-A173-DAEE4D7DC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56" y="1050161"/>
            <a:ext cx="9807856" cy="470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E8DED58-3DBC-70B9-AF05-14E6FCB40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56" y="1050161"/>
            <a:ext cx="9807856" cy="470408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E94E7A2-85A2-D8DD-EACB-15268B722BCA}"/>
              </a:ext>
            </a:extLst>
          </p:cNvPr>
          <p:cNvSpPr txBox="1"/>
          <p:nvPr/>
        </p:nvSpPr>
        <p:spPr>
          <a:xfrm>
            <a:off x="5034987" y="3622876"/>
            <a:ext cx="590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627056-E5F5-8B83-F351-7DA4AD318D83}"/>
              </a:ext>
            </a:extLst>
          </p:cNvPr>
          <p:cNvSpPr txBox="1"/>
          <p:nvPr/>
        </p:nvSpPr>
        <p:spPr>
          <a:xfrm>
            <a:off x="6271551" y="3629447"/>
            <a:ext cx="67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4cm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B76021B-2CFB-915F-7655-02564755FF91}"/>
              </a:ext>
            </a:extLst>
          </p:cNvPr>
          <p:cNvSpPr txBox="1"/>
          <p:nvPr/>
        </p:nvSpPr>
        <p:spPr>
          <a:xfrm>
            <a:off x="7936872" y="3629447"/>
            <a:ext cx="67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98907EB-2CE3-0AB4-9CB7-AA8CD97F6831}"/>
              </a:ext>
            </a:extLst>
          </p:cNvPr>
          <p:cNvSpPr txBox="1"/>
          <p:nvPr/>
        </p:nvSpPr>
        <p:spPr>
          <a:xfrm>
            <a:off x="5007982" y="3921216"/>
            <a:ext cx="590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C02BFE7-08F1-F86C-0AC2-092584ADD9D1}"/>
              </a:ext>
            </a:extLst>
          </p:cNvPr>
          <p:cNvSpPr txBox="1"/>
          <p:nvPr/>
        </p:nvSpPr>
        <p:spPr>
          <a:xfrm>
            <a:off x="6121327" y="3911998"/>
            <a:ext cx="823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15cm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A63A1E1-C60E-9B7C-82EF-B8A937DBD026}"/>
              </a:ext>
            </a:extLst>
          </p:cNvPr>
          <p:cNvSpPr txBox="1"/>
          <p:nvPr/>
        </p:nvSpPr>
        <p:spPr>
          <a:xfrm>
            <a:off x="7898411" y="3911998"/>
            <a:ext cx="823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95B5BD2-D3BC-82AC-7BA1-899BE766C5F1}"/>
                  </a:ext>
                </a:extLst>
              </p:cNvPr>
              <p:cNvSpPr txBox="1"/>
              <p:nvPr/>
            </p:nvSpPr>
            <p:spPr>
              <a:xfrm>
                <a:off x="5260942" y="4688559"/>
                <a:ext cx="8234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ADC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95B5BD2-D3BC-82AC-7BA1-899BE766C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942" y="4688559"/>
                <a:ext cx="823483" cy="400110"/>
              </a:xfrm>
              <a:prstGeom prst="rect">
                <a:avLst/>
              </a:prstGeom>
              <a:blipFill>
                <a:blip r:embed="rId5"/>
                <a:stretch>
                  <a:fillRect t="-9375" r="-3030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308C674-8A9C-53EA-5821-2A8737B53FD3}"/>
                  </a:ext>
                </a:extLst>
              </p:cNvPr>
              <p:cNvSpPr txBox="1"/>
              <p:nvPr/>
            </p:nvSpPr>
            <p:spPr>
              <a:xfrm>
                <a:off x="8250351" y="4688559"/>
                <a:ext cx="8234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ADC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308C674-8A9C-53EA-5821-2A8737B53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351" y="4688559"/>
                <a:ext cx="823483" cy="400110"/>
              </a:xfrm>
              <a:prstGeom prst="rect">
                <a:avLst/>
              </a:prstGeom>
              <a:blipFill>
                <a:blip r:embed="rId6"/>
                <a:stretch>
                  <a:fillRect t="-9375" r="-3030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DCD53B5-DDFD-EC1C-3D52-16AE525D90E6}"/>
                  </a:ext>
                </a:extLst>
              </p:cNvPr>
              <p:cNvSpPr txBox="1"/>
              <p:nvPr/>
            </p:nvSpPr>
            <p:spPr>
              <a:xfrm>
                <a:off x="5213554" y="5088669"/>
                <a:ext cx="8234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DAC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DCD53B5-DDFD-EC1C-3D52-16AE525D9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554" y="5088669"/>
                <a:ext cx="823483" cy="400110"/>
              </a:xfrm>
              <a:prstGeom prst="rect">
                <a:avLst/>
              </a:prstGeom>
              <a:blipFill>
                <a:blip r:embed="rId7"/>
                <a:stretch>
                  <a:fillRect t="-9091" r="-3030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2F4AD6F-9FBD-0412-8D3C-C27D4A671CE1}"/>
                  </a:ext>
                </a:extLst>
              </p:cNvPr>
              <p:cNvSpPr txBox="1"/>
              <p:nvPr/>
            </p:nvSpPr>
            <p:spPr>
              <a:xfrm>
                <a:off x="8198389" y="5101461"/>
                <a:ext cx="8234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ADC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2F4AD6F-9FBD-0412-8D3C-C27D4A671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8389" y="5101461"/>
                <a:ext cx="823483" cy="400110"/>
              </a:xfrm>
              <a:prstGeom prst="rect">
                <a:avLst/>
              </a:prstGeom>
              <a:blipFill>
                <a:blip r:embed="rId8"/>
                <a:stretch>
                  <a:fillRect t="-9375" r="-3030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54F61E8C-52A2-52C5-CAE3-B41F87A1FA54}"/>
              </a:ext>
            </a:extLst>
          </p:cNvPr>
          <p:cNvSpPr txBox="1"/>
          <p:nvPr/>
        </p:nvSpPr>
        <p:spPr>
          <a:xfrm>
            <a:off x="6944810" y="4708734"/>
            <a:ext cx="67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2588058-0416-31DD-5BEA-16FFC0F4AADE}"/>
              </a:ext>
            </a:extLst>
          </p:cNvPr>
          <p:cNvSpPr txBox="1"/>
          <p:nvPr/>
        </p:nvSpPr>
        <p:spPr>
          <a:xfrm>
            <a:off x="9159240" y="4708734"/>
            <a:ext cx="67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5886EA5-831F-2126-AB2F-5B20036A9CF7}"/>
              </a:ext>
            </a:extLst>
          </p:cNvPr>
          <p:cNvSpPr txBox="1"/>
          <p:nvPr/>
        </p:nvSpPr>
        <p:spPr>
          <a:xfrm>
            <a:off x="6807442" y="5101461"/>
            <a:ext cx="67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18A39B6-25FA-6177-401B-6BDA12DC3A5F}"/>
              </a:ext>
            </a:extLst>
          </p:cNvPr>
          <p:cNvSpPr txBox="1"/>
          <p:nvPr/>
        </p:nvSpPr>
        <p:spPr>
          <a:xfrm>
            <a:off x="9243349" y="5101461"/>
            <a:ext cx="67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2946F0B-B343-0519-AAA3-66A45549414D}"/>
              </a:ext>
            </a:extLst>
          </p:cNvPr>
          <p:cNvSpPr txBox="1"/>
          <p:nvPr/>
        </p:nvSpPr>
        <p:spPr>
          <a:xfrm>
            <a:off x="-975360" y="2875280"/>
            <a:ext cx="1554480" cy="553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69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5616EB-FFC6-337C-E212-0E650A1C2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9" y="1002959"/>
            <a:ext cx="10850298" cy="493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Reconnaître et utiliser les propriétés des angles et des côtés opposés d’un parallélogramme </a:t>
            </a:r>
            <a:endParaRPr lang="fr-M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Parallelogramme</a:t>
            </a:r>
            <a:r>
              <a:rPr lang="en-US" dirty="0"/>
              <a:t> </a:t>
            </a:r>
          </a:p>
          <a:p>
            <a:r>
              <a:rPr lang="en-US" dirty="0" err="1"/>
              <a:t>Côtés</a:t>
            </a:r>
            <a:r>
              <a:rPr lang="en-US" dirty="0"/>
              <a:t> </a:t>
            </a:r>
            <a:r>
              <a:rPr lang="en-US" dirty="0" err="1"/>
              <a:t>opposés</a:t>
            </a:r>
            <a:endParaRPr lang="en-US" dirty="0"/>
          </a:p>
          <a:p>
            <a:r>
              <a:rPr lang="en-US" dirty="0"/>
              <a:t>Angles </a:t>
            </a:r>
            <a:r>
              <a:rPr lang="en-US" dirty="0" err="1"/>
              <a:t>opposés</a:t>
            </a:r>
            <a:endParaRPr lang="en-US" dirty="0"/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Le découpage et superposition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Démonstration </a:t>
            </a:r>
          </a:p>
          <a:p>
            <a:pPr lvl="0"/>
            <a:r>
              <a:rPr lang="fr-FR" b="1" dirty="0"/>
              <a:t>Les outils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Le "Jeu du Portrait" :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Donnez des indices progressifs ("J'ai deux angles de 60°, qui suis-je ?") pour forcer les élèves à utiliser les propriétés pour identifier la figure.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Utilisation du codage :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Le feedback doit être exigeant sur le codage des figures.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que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692FEE-CDAC-07D5-C440-4DE3F7248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27" y="1866177"/>
            <a:ext cx="10841229" cy="309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4BABD29-6983-73A2-4365-BBEFEDDD2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11" y="1400376"/>
            <a:ext cx="11089040" cy="363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</TotalTime>
  <Words>1871</Words>
  <Application>Microsoft Office PowerPoint</Application>
  <PresentationFormat>Grand écran</PresentationFormat>
  <Paragraphs>271</Paragraphs>
  <Slides>62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2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</vt:lpstr>
      <vt:lpstr>Rappelez vous, si ABCD est un quadrilatère tel que :AB// DC et AD//BC alors c’est un parallélogramme </vt:lpstr>
      <vt:lpstr> Complétez</vt:lpstr>
      <vt:lpstr>Rappelez vous, dans un parallélogramme les côtés opposés sont parallèles </vt:lpstr>
      <vt:lpstr> Répondez par vrai ou faux</vt:lpstr>
      <vt:lpstr> Voici la réponse</vt:lpstr>
      <vt:lpstr> Répondez par vrai ou faux</vt:lpstr>
      <vt:lpstr> Voici la réponse : les côtés opposés sont parallèles </vt:lpstr>
      <vt:lpstr>Je me prépare :</vt:lpstr>
      <vt:lpstr>Voici la réponse : utiliser toujours un dessin à main levée pour identifier les côtés et les angles opposés </vt:lpstr>
      <vt:lpstr>Voila ce qu’il faut retenir jusqu’ici: </vt:lpstr>
      <vt:lpstr>Présentation PowerPoint</vt:lpstr>
      <vt:lpstr>Exprimez vos avis:</vt:lpstr>
      <vt:lpstr>A la fin de cette séance, vous serez capables de</vt:lpstr>
      <vt:lpstr>Présentation PowerPoint</vt:lpstr>
      <vt:lpstr>Je vous montre une propriété des angles dans un parallélogramme :</vt:lpstr>
      <vt:lpstr>Maintenant je vais démontrer cette propriété en utilisant les leçons précédentes :</vt:lpstr>
      <vt:lpstr>Je vous montre une propriété des côtés dans un parallélogramme :</vt:lpstr>
      <vt:lpstr>Maintenant je vais démontrer cette propriété en utilisant les leçons précédentes :</vt:lpstr>
      <vt:lpstr>Résumons :</vt:lpstr>
      <vt:lpstr>Présentation PowerPoint</vt:lpstr>
      <vt:lpstr>Maintenant je vais vous montrer comment utiliser ces propriétés pour déterminer la mesure d’un angle ou d’un côté:</vt:lpstr>
      <vt:lpstr>J’éudie l’exemple:</vt:lpstr>
      <vt:lpstr>Présentation PowerPoint</vt:lpstr>
      <vt:lpstr>Complétez</vt:lpstr>
      <vt:lpstr> 𝐕𝐨𝐢𝐜𝐢 𝐥𝐚  𝐫é𝐩𝐨𝐧𝐬𝐞: propriété 1</vt:lpstr>
      <vt:lpstr>Complétez</vt:lpstr>
      <vt:lpstr> 𝐕𝐨𝐢𝐜𝐢 𝐥𝐚  𝐫é𝐩𝐨𝐧𝐬𝐞: propriété 2</vt:lpstr>
      <vt:lpstr> Complétez</vt:lpstr>
      <vt:lpstr>𝐕𝐨𝐢𝐜𝐢 𝐥𝐚  𝐫é𝐩𝐨𝐧𝐬𝐞: les côtés opposés d’un parallélogramme sont égaux </vt:lpstr>
      <vt:lpstr> Complétez</vt:lpstr>
      <vt:lpstr>𝐕𝐨𝐢𝐜𝐢 𝐥𝐚  𝐫é𝐩𝐨𝐧𝐬𝐞: l’angle opposé à ∠JIL est l’angle ∠JKL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que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138</cp:revision>
  <dcterms:created xsi:type="dcterms:W3CDTF">2025-11-03T10:55:47Z</dcterms:created>
  <dcterms:modified xsi:type="dcterms:W3CDTF">2026-03-25T15:12:08Z</dcterms:modified>
</cp:coreProperties>
</file>