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308" r:id="rId2"/>
    <p:sldId id="288" r:id="rId3"/>
    <p:sldId id="289" r:id="rId4"/>
    <p:sldId id="286" r:id="rId5"/>
    <p:sldId id="314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61" r:id="rId15"/>
    <p:sldId id="2147483413" r:id="rId16"/>
    <p:sldId id="263" r:id="rId17"/>
    <p:sldId id="295" r:id="rId18"/>
    <p:sldId id="267" r:id="rId19"/>
    <p:sldId id="296" r:id="rId20"/>
    <p:sldId id="268" r:id="rId21"/>
    <p:sldId id="269" r:id="rId22"/>
    <p:sldId id="315" r:id="rId23"/>
    <p:sldId id="316" r:id="rId24"/>
    <p:sldId id="309" r:id="rId25"/>
    <p:sldId id="310" r:id="rId26"/>
    <p:sldId id="297" r:id="rId27"/>
    <p:sldId id="270" r:id="rId28"/>
    <p:sldId id="271" r:id="rId29"/>
    <p:sldId id="272" r:id="rId30"/>
    <p:sldId id="2147483412" r:id="rId31"/>
    <p:sldId id="313" r:id="rId32"/>
    <p:sldId id="259" r:id="rId33"/>
    <p:sldId id="319" r:id="rId34"/>
    <p:sldId id="320" r:id="rId35"/>
    <p:sldId id="321" r:id="rId36"/>
    <p:sldId id="2147483414" r:id="rId37"/>
    <p:sldId id="274" r:id="rId38"/>
    <p:sldId id="275" r:id="rId39"/>
    <p:sldId id="276" r:id="rId40"/>
    <p:sldId id="299" r:id="rId41"/>
    <p:sldId id="317" r:id="rId42"/>
    <p:sldId id="279" r:id="rId43"/>
    <p:sldId id="322" r:id="rId44"/>
    <p:sldId id="323" r:id="rId45"/>
    <p:sldId id="324" r:id="rId46"/>
    <p:sldId id="325" r:id="rId47"/>
    <p:sldId id="326" r:id="rId48"/>
    <p:sldId id="327" r:id="rId49"/>
    <p:sldId id="300" r:id="rId50"/>
    <p:sldId id="301" r:id="rId51"/>
    <p:sldId id="281" r:id="rId52"/>
    <p:sldId id="303" r:id="rId53"/>
    <p:sldId id="304" r:id="rId54"/>
    <p:sldId id="282" r:id="rId55"/>
    <p:sldId id="305" r:id="rId56"/>
    <p:sldId id="262" r:id="rId57"/>
    <p:sldId id="283" r:id="rId58"/>
    <p:sldId id="284" r:id="rId59"/>
    <p:sldId id="2147483415" r:id="rId6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14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61"/>
            <p14:sldId id="2147483413"/>
            <p14:sldId id="263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5"/>
            <p14:sldId id="316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2"/>
            <p14:sldId id="313"/>
            <p14:sldId id="259"/>
            <p14:sldId id="319"/>
            <p14:sldId id="320"/>
            <p14:sldId id="321"/>
            <p14:sldId id="2147483414"/>
            <p14:sldId id="274"/>
            <p14:sldId id="275"/>
            <p14:sldId id="276"/>
          </p14:sldIdLst>
        </p14:section>
        <p14:section name="Pratique collective" id="{CF34AB29-930A-422C-8BB3-41EE66488593}">
          <p14:sldIdLst>
            <p14:sldId id="299"/>
            <p14:sldId id="317"/>
            <p14:sldId id="279"/>
            <p14:sldId id="322"/>
            <p14:sldId id="323"/>
            <p14:sldId id="324"/>
            <p14:sldId id="325"/>
            <p14:sldId id="326"/>
            <p14:sldId id="327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1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6715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9370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  <p:sldLayoutId id="2147483703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59.png"/><Relationship Id="rId7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image" Target="../media/image16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1.png"/><Relationship Id="rId2" Type="http://schemas.openxmlformats.org/officeDocument/2006/relationships/image" Target="../media/image7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20.png"/><Relationship Id="rId7" Type="http://schemas.openxmlformats.org/officeDocument/2006/relationships/image" Target="../media/image87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67.png"/><Relationship Id="rId10" Type="http://schemas.openxmlformats.org/officeDocument/2006/relationships/image" Target="../media/image90.png"/><Relationship Id="rId4" Type="http://schemas.openxmlformats.org/officeDocument/2006/relationships/image" Target="../media/image16.png"/><Relationship Id="rId9" Type="http://schemas.openxmlformats.org/officeDocument/2006/relationships/image" Target="../media/image8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67.png"/><Relationship Id="rId9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67.png"/><Relationship Id="rId7" Type="http://schemas.openxmlformats.org/officeDocument/2006/relationships/image" Target="../media/image9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9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00.png"/><Relationship Id="rId4" Type="http://schemas.openxmlformats.org/officeDocument/2006/relationships/image" Target="../media/image99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90.png"/><Relationship Id="rId4" Type="http://schemas.openxmlformats.org/officeDocument/2006/relationships/image" Target="../media/image10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4.png"/><Relationship Id="rId5" Type="http://schemas.openxmlformats.org/officeDocument/2006/relationships/image" Target="../media/image990.png"/><Relationship Id="rId4" Type="http://schemas.openxmlformats.org/officeDocument/2006/relationships/image" Target="../media/image10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90.png"/><Relationship Id="rId4" Type="http://schemas.openxmlformats.org/officeDocument/2006/relationships/image" Target="../media/image10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01.png"/><Relationship Id="rId4" Type="http://schemas.openxmlformats.org/officeDocument/2006/relationships/image" Target="../media/image99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90.png"/><Relationship Id="rId4" Type="http://schemas.openxmlformats.org/officeDocument/2006/relationships/image" Target="../media/image10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60.png"/><Relationship Id="rId4" Type="http://schemas.openxmlformats.org/officeDocument/2006/relationships/image" Target="../media/image99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3" Type="http://schemas.openxmlformats.org/officeDocument/2006/relationships/image" Target="../media/image20.jpeg"/><Relationship Id="rId21" Type="http://schemas.openxmlformats.org/officeDocument/2006/relationships/image" Target="../media/image124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image" Target="../media/image19.jpeg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24" Type="http://schemas.openxmlformats.org/officeDocument/2006/relationships/image" Target="../media/image127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23" Type="http://schemas.openxmlformats.org/officeDocument/2006/relationships/image" Target="../media/image126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Relationship Id="rId22" Type="http://schemas.openxmlformats.org/officeDocument/2006/relationships/image" Target="../media/image12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8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16.png"/><Relationship Id="rId7" Type="http://schemas.openxmlformats.org/officeDocument/2006/relationships/image" Target="../media/image98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67.png"/><Relationship Id="rId9" Type="http://schemas.openxmlformats.org/officeDocument/2006/relationships/image" Target="../media/image10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Angles</a:t>
            </a: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6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7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Calculer la mesure d’un angle d’un polygone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438B9D92-A7CF-DA1A-8606-AFB07BBA04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/>
            <a:r>
              <a:rPr lang="fr-MA" dirty="0"/>
              <a:t>L’enseignant incite les élèves à prendre conscience de ces comportement en classe et en dehors de la classe</a:t>
            </a:r>
            <a:endParaRPr lang="fr-FR" dirty="0"/>
          </a:p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6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6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400" i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/>
          <p:nvPr/>
        </p:nvSpPr>
        <p:spPr>
          <a:xfrm>
            <a:off x="3261360" y="5660223"/>
            <a:ext cx="71481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est focalisé sur des distractions et non sur la leçon.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64" name="Google Shape;264;p7" descr="Une image contenant clipart, dessin humoristique, illustration, Dessin animé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r="5934" b="24239"/>
          <a:stretch/>
        </p:blipFill>
        <p:spPr>
          <a:xfrm>
            <a:off x="7285326" y="2510204"/>
            <a:ext cx="620425" cy="49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7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L’élève n’est pas attentif.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72" name="Google Shape;27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667" y="1508086"/>
            <a:ext cx="4864456" cy="403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8"/>
          <p:cNvSpPr txBox="1"/>
          <p:nvPr/>
        </p:nvSpPr>
        <p:spPr>
          <a:xfrm>
            <a:off x="3246120" y="5751663"/>
            <a:ext cx="760532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doit s'efforcer de rester concentré sur les explications de l'enseignant au lieu de se laisser distraire.</a:t>
            </a:r>
            <a:endParaRPr sz="1600" b="1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Il fait un Rappel de définitions ou d’erreurs fréquentes etc.</a:t>
            </a:r>
          </a:p>
          <a:p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17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3" name="Image 2" descr="Une image contenant texte, capture d’écran, ligne, conception&#10;&#10;Le contenu généré par l’IA peut être incorrect.">
            <a:extLst>
              <a:ext uri="{FF2B5EF4-FFF2-40B4-BE49-F238E27FC236}">
                <a16:creationId xmlns:a16="http://schemas.microsoft.com/office/drawing/2014/main" id="{40652193-22F3-6FCF-A3B5-D9BF77BA0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371" y="1871707"/>
            <a:ext cx="9926673" cy="368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On va se rappeler la  propriété sur la somme des mesures des angles internes d’un triangle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/>
              <p:nvPr/>
            </p:nvSpPr>
            <p:spPr>
              <a:xfrm>
                <a:off x="3899020" y="3211905"/>
                <a:ext cx="29070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𝒂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𝒃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𝒄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=…</m:t>
                      </m:r>
                    </m:oMath>
                  </m:oMathPara>
                </a14:m>
                <a:endParaRPr lang="fr-FR" sz="18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020" y="3211905"/>
                <a:ext cx="290702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" name="Image 7" descr="Une image contenant triangle&#10;&#10;Le contenu généré par l’IA peut être incorrect.">
            <a:extLst>
              <a:ext uri="{FF2B5EF4-FFF2-40B4-BE49-F238E27FC236}">
                <a16:creationId xmlns:a16="http://schemas.microsoft.com/office/drawing/2014/main" id="{63F2F4BD-DD8D-8F79-AEF8-CAE6D80B4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3882" y="2332037"/>
            <a:ext cx="2309060" cy="19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la somme des mesures des angles internes d’un triangle est égale à 180°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69C822C-8EF0-DFCF-9141-87792B24AD4F}"/>
                  </a:ext>
                </a:extLst>
              </p:cNvPr>
              <p:cNvSpPr txBox="1"/>
              <p:nvPr/>
            </p:nvSpPr>
            <p:spPr>
              <a:xfrm>
                <a:off x="3899020" y="3211905"/>
                <a:ext cx="29070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𝒂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𝒃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𝒄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=</m:t>
                      </m:r>
                    </m:oMath>
                  </m:oMathPara>
                </a14:m>
                <a:endParaRPr lang="fr-FR" sz="18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69C822C-8EF0-DFCF-9141-87792B24AD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020" y="3211905"/>
                <a:ext cx="290702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46EFC292-54F6-93D1-AEBF-EB84B5FA8427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8284437-7104-FE4F-312C-860A978525CA}"/>
                  </a:ext>
                </a:extLst>
              </p:cNvPr>
              <p:cNvSpPr txBox="1"/>
              <p:nvPr/>
            </p:nvSpPr>
            <p:spPr>
              <a:xfrm>
                <a:off x="5780810" y="3181127"/>
                <a:ext cx="858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8284437-7104-FE4F-312C-860A978525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0810" y="3181127"/>
                <a:ext cx="858982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triangle&#10;&#10;Le contenu généré par l’IA peut être incorrect.">
            <a:extLst>
              <a:ext uri="{FF2B5EF4-FFF2-40B4-BE49-F238E27FC236}">
                <a16:creationId xmlns:a16="http://schemas.microsoft.com/office/drawing/2014/main" id="{4649BD41-017E-893B-EAB7-757FA232C9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3882" y="2332037"/>
            <a:ext cx="2309060" cy="19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DC3BA-5157-40BC-4F82-DB65FA636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E57D60-9FA7-E361-BCB5-082062BFA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 On va se rappeler un certain polygone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DB30A02-D369-D17A-A32D-CAF8000F17D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F7F353-3FEA-34EC-E31B-6DE85776CC55}"/>
              </a:ext>
            </a:extLst>
          </p:cNvPr>
          <p:cNvSpPr txBox="1"/>
          <p:nvPr/>
        </p:nvSpPr>
        <p:spPr>
          <a:xfrm>
            <a:off x="2495775" y="3211905"/>
            <a:ext cx="5464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sz="18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Le nombre des côtés de ce polygone est ….. et le nombre de ses angles est ….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5496CE-D777-483C-07B1-09FA67C0D27E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C2EB20C-3124-4789-83BB-7BBC7E565F2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5D9BF9C-DDB2-D358-7CDA-A38FCB15795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37D176C-8F39-2937-8D1E-BC4E6E64C04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2" name="Image 11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29588392-FB64-A075-908C-F1B2A7414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481" y="2329433"/>
            <a:ext cx="2030144" cy="176494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97FF6AB-99E8-A9FA-437E-534B8BF1616A}"/>
              </a:ext>
            </a:extLst>
          </p:cNvPr>
          <p:cNvSpPr/>
          <p:nvPr/>
        </p:nvSpPr>
        <p:spPr>
          <a:xfrm>
            <a:off x="2367660" y="2256794"/>
            <a:ext cx="403314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4197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EBDD2-BF80-A98D-45B9-7984661AA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18718B-3472-EDAB-F4FE-5788DCBD6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un polygone à 5 côtés s’appelle un pentagone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DE3A2D-7B39-3325-FE69-5A2A15DECEA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FF04758-40D5-10E8-8A71-73C2172C8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46A6D47-8F08-608E-31E0-2C701309A8E0}"/>
                  </a:ext>
                </a:extLst>
              </p:cNvPr>
              <p:cNvSpPr txBox="1"/>
              <p:nvPr/>
            </p:nvSpPr>
            <p:spPr>
              <a:xfrm>
                <a:off x="2495775" y="3211905"/>
                <a:ext cx="54648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FR" sz="1800" b="1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Le nombre des côtés de ce polygone est </a:t>
                </a:r>
                <a14:m>
                  <m:oMath xmlns:m="http://schemas.openxmlformats.org/officeDocument/2006/math">
                    <m:r>
                      <a:rPr lang="fr-FR" sz="1800" b="1" i="1" kern="12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𝟓</m:t>
                    </m:r>
                  </m:oMath>
                </a14:m>
                <a:r>
                  <a:rPr lang="fr-FR" sz="1800" b="1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et le nombre de ses angles est </a:t>
                </a:r>
                <a14:m>
                  <m:oMath xmlns:m="http://schemas.openxmlformats.org/officeDocument/2006/math">
                    <m:r>
                      <a:rPr lang="fr-FR" sz="1800" b="1" i="1" kern="12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𝟓</m:t>
                    </m:r>
                  </m:oMath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46A6D47-8F08-608E-31E0-2C701309A8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775" y="3211905"/>
                <a:ext cx="5464884" cy="646331"/>
              </a:xfrm>
              <a:prstGeom prst="rect">
                <a:avLst/>
              </a:prstGeom>
              <a:blipFill>
                <a:blip r:embed="rId3"/>
                <a:stretch>
                  <a:fillRect l="-892" t="-5660" r="-334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BC0FCC6F-8967-9648-F488-D679C31E8088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age 4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2518A239-DA1B-63D4-7F1E-1AA734D03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481" y="2329433"/>
            <a:ext cx="2030144" cy="176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098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calculer la somme des mesures de ses angles du quadrilatère ci-dessous, nous avons tracé la diagonale issue de son sommet 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906EDFE0-F9F5-777C-8887-AD7D79608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174" y="1729197"/>
            <a:ext cx="9887045" cy="28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 le quadrilatère est partagé en deux triangles, et la somme des mesures des angles de chaque triangle est 180°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la réponse.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23A5B24B-A0A9-217B-9993-0199726EF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174" y="1729197"/>
            <a:ext cx="9887045" cy="28531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6DD5D89-12FC-C816-8D6C-BADFCA4F1AD5}"/>
                  </a:ext>
                </a:extLst>
              </p:cNvPr>
              <p:cNvSpPr txBox="1"/>
              <p:nvPr/>
            </p:nvSpPr>
            <p:spPr>
              <a:xfrm>
                <a:off x="7223760" y="2844800"/>
                <a:ext cx="4775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6DD5D89-12FC-C816-8D6C-BADFCA4F1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760" y="2844800"/>
                <a:ext cx="477520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D56D4BB-80F4-9FE2-A8A9-D0535A2E22A0}"/>
                  </a:ext>
                </a:extLst>
              </p:cNvPr>
              <p:cNvSpPr txBox="1"/>
              <p:nvPr/>
            </p:nvSpPr>
            <p:spPr>
              <a:xfrm>
                <a:off x="2107972" y="3579093"/>
                <a:ext cx="4775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D56D4BB-80F4-9FE2-A8A9-D0535A2E2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7972" y="3579093"/>
                <a:ext cx="47752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8D08C86-1779-E94D-77D9-FD9BD4903E4D}"/>
                  </a:ext>
                </a:extLst>
              </p:cNvPr>
              <p:cNvSpPr txBox="1"/>
              <p:nvPr/>
            </p:nvSpPr>
            <p:spPr>
              <a:xfrm>
                <a:off x="3289077" y="3575628"/>
                <a:ext cx="7010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360°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8D08C86-1779-E94D-77D9-FD9BD4903E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077" y="3575628"/>
                <a:ext cx="701032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Arc 17">
            <a:extLst>
              <a:ext uri="{FF2B5EF4-FFF2-40B4-BE49-F238E27FC236}">
                <a16:creationId xmlns:a16="http://schemas.microsoft.com/office/drawing/2014/main" id="{A8F4EA91-629D-9138-A91A-3AFAC49F58CE}"/>
              </a:ext>
            </a:extLst>
          </p:cNvPr>
          <p:cNvSpPr/>
          <p:nvPr/>
        </p:nvSpPr>
        <p:spPr>
          <a:xfrm rot="6097481">
            <a:off x="8343107" y="2282754"/>
            <a:ext cx="914400" cy="914400"/>
          </a:xfrm>
          <a:prstGeom prst="arc">
            <a:avLst>
              <a:gd name="adj1" fmla="val 18958261"/>
              <a:gd name="adj2" fmla="val 0"/>
            </a:avLst>
          </a:prstGeom>
          <a:solidFill>
            <a:schemeClr val="accent6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8E51340F-DECB-1059-6A25-6146670C7596}"/>
              </a:ext>
            </a:extLst>
          </p:cNvPr>
          <p:cNvSpPr/>
          <p:nvPr/>
        </p:nvSpPr>
        <p:spPr>
          <a:xfrm rot="21076868">
            <a:off x="8044603" y="3803738"/>
            <a:ext cx="914400" cy="914400"/>
          </a:xfrm>
          <a:prstGeom prst="arc">
            <a:avLst>
              <a:gd name="adj1" fmla="val 17359336"/>
              <a:gd name="adj2" fmla="val 1008991"/>
            </a:avLst>
          </a:prstGeom>
          <a:solidFill>
            <a:schemeClr val="accent6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6D7C9BA3-4A79-80BF-C3CD-5CDC83F2DC6A}"/>
              </a:ext>
            </a:extLst>
          </p:cNvPr>
          <p:cNvSpPr/>
          <p:nvPr/>
        </p:nvSpPr>
        <p:spPr>
          <a:xfrm rot="14042029">
            <a:off x="9424710" y="3941857"/>
            <a:ext cx="914400" cy="914400"/>
          </a:xfrm>
          <a:prstGeom prst="arc">
            <a:avLst>
              <a:gd name="adj1" fmla="val 18646412"/>
              <a:gd name="adj2" fmla="val 134052"/>
            </a:avLst>
          </a:prstGeom>
          <a:solidFill>
            <a:schemeClr val="accent6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60BCC8E7-84FF-7570-90A2-72DFDA36C2F5}"/>
              </a:ext>
            </a:extLst>
          </p:cNvPr>
          <p:cNvSpPr/>
          <p:nvPr/>
        </p:nvSpPr>
        <p:spPr>
          <a:xfrm rot="3131405">
            <a:off x="8322326" y="2299132"/>
            <a:ext cx="914400" cy="914400"/>
          </a:xfrm>
          <a:prstGeom prst="arc">
            <a:avLst>
              <a:gd name="adj1" fmla="val 18270847"/>
              <a:gd name="adj2" fmla="val 362490"/>
            </a:avLst>
          </a:prstGeom>
          <a:solidFill>
            <a:srgbClr val="C00000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6FFEBBFD-DEEA-4E18-5A43-0E855A3374F8}"/>
              </a:ext>
            </a:extLst>
          </p:cNvPr>
          <p:cNvSpPr/>
          <p:nvPr/>
        </p:nvSpPr>
        <p:spPr>
          <a:xfrm rot="10245242">
            <a:off x="10060269" y="2115582"/>
            <a:ext cx="914400" cy="914400"/>
          </a:xfrm>
          <a:prstGeom prst="arc">
            <a:avLst>
              <a:gd name="adj1" fmla="val 17724128"/>
              <a:gd name="adj2" fmla="val 239064"/>
            </a:avLst>
          </a:prstGeom>
          <a:solidFill>
            <a:srgbClr val="C00000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8B66D848-4BC6-7DF6-B0B3-2A95EC129D03}"/>
              </a:ext>
            </a:extLst>
          </p:cNvPr>
          <p:cNvSpPr/>
          <p:nvPr/>
        </p:nvSpPr>
        <p:spPr>
          <a:xfrm rot="17309441">
            <a:off x="9430481" y="3934665"/>
            <a:ext cx="914400" cy="914400"/>
          </a:xfrm>
          <a:prstGeom prst="arc">
            <a:avLst>
              <a:gd name="adj1" fmla="val 18382760"/>
              <a:gd name="adj2" fmla="val 239064"/>
            </a:avLst>
          </a:prstGeom>
          <a:solidFill>
            <a:srgbClr val="C00000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33C4A1F-34C4-13DC-1D77-1FBE08664E3E}"/>
                  </a:ext>
                </a:extLst>
              </p:cNvPr>
              <p:cNvSpPr txBox="1"/>
              <p:nvPr/>
            </p:nvSpPr>
            <p:spPr>
              <a:xfrm>
                <a:off x="9023025" y="4657149"/>
                <a:ext cx="104244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  <m:r>
                        <a:rPr lang="fr-FR" sz="20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33C4A1F-34C4-13DC-1D77-1FBE08664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3025" y="4657149"/>
                <a:ext cx="104244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681BB4FD-4988-C0F4-57F4-E4975EDC4B1E}"/>
                  </a:ext>
                </a:extLst>
              </p:cNvPr>
              <p:cNvSpPr txBox="1"/>
              <p:nvPr/>
            </p:nvSpPr>
            <p:spPr>
              <a:xfrm>
                <a:off x="9942642" y="4658748"/>
                <a:ext cx="6626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681BB4FD-4988-C0F4-57F4-E4975EDC4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2642" y="4658748"/>
                <a:ext cx="662649" cy="400110"/>
              </a:xfrm>
              <a:prstGeom prst="rect">
                <a:avLst/>
              </a:prstGeom>
              <a:blipFill>
                <a:blip r:embed="rId8"/>
                <a:stretch>
                  <a:fillRect r="-55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Parfait! Rappelons cette propriété importante: la somme des mesures des angles internes  d’un triangle est égale à 𝟏𝟖𝟎°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synthèse des prérequis</a:t>
            </a:r>
          </a:p>
          <a:p>
            <a:endParaRPr lang="fr-FR" dirty="0"/>
          </a:p>
        </p:txBody>
      </p:sp>
      <p:pic>
        <p:nvPicPr>
          <p:cNvPr id="5" name="Image 4" descr="Une image contenant ligne, triangle&#10;&#10;Le contenu généré par l’IA peut être incorrect.">
            <a:extLst>
              <a:ext uri="{FF2B5EF4-FFF2-40B4-BE49-F238E27FC236}">
                <a16:creationId xmlns:a16="http://schemas.microsoft.com/office/drawing/2014/main" id="{964CBAA9-64BB-504C-5FC7-7099E8F15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125" y="2232038"/>
            <a:ext cx="2309060" cy="19204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CFF28-BBDB-3E9B-5FAF-A9944C8CAD8F}"/>
              </a:ext>
            </a:extLst>
          </p:cNvPr>
          <p:cNvSpPr/>
          <p:nvPr/>
        </p:nvSpPr>
        <p:spPr>
          <a:xfrm>
            <a:off x="1756684" y="2211256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B32729-8B0E-6954-241D-82EF1C59F11E}"/>
              </a:ext>
            </a:extLst>
          </p:cNvPr>
          <p:cNvSpPr txBox="1"/>
          <p:nvPr/>
        </p:nvSpPr>
        <p:spPr>
          <a:xfrm>
            <a:off x="2238202" y="3028890"/>
            <a:ext cx="2489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 + b + c = 180°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7679" y="585842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puis exprimez vos avis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C8A3AE2-6B91-35A5-98BB-DFB7FCC7D4F9}"/>
                  </a:ext>
                </a:extLst>
              </p:cNvPr>
              <p:cNvSpPr txBox="1"/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Comment peut-on calculer la valeur de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C8A3AE2-6B91-35A5-98BB-DFB7FCC7D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blipFill>
                <a:blip r:embed="rId3"/>
                <a:stretch>
                  <a:fillRect l="-986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642DD654-CA79-5665-1D6B-5789F79A74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4993" y="1670101"/>
            <a:ext cx="3833955" cy="314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DE43B72-94D4-B38A-2320-45BA4551F9DB}"/>
                  </a:ext>
                </a:extLst>
              </p:cNvPr>
              <p:cNvSpPr txBox="1"/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calculer la valeur de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DE43B72-94D4-B38A-2320-45BA4551F9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blipFill>
                <a:blip r:embed="rId3"/>
                <a:stretch>
                  <a:fillRect l="-986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72250A21-38D4-125D-0FF2-22959863CF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4993" y="1670101"/>
            <a:ext cx="3833955" cy="314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la relation entre le nombre des côtés d’un polygone et la somme des mesures de ses angles internes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Dans chaque cas, l’enseignant compte le nombre de triangles, en déduit la somme des mesures des angles, puis attire l’attention sur la relation avec le nombre de côtés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ligne, conception&#10;&#10;Le contenu généré par l’IA peut être incorrect.">
            <a:extLst>
              <a:ext uri="{FF2B5EF4-FFF2-40B4-BE49-F238E27FC236}">
                <a16:creationId xmlns:a16="http://schemas.microsoft.com/office/drawing/2014/main" id="{305F9A16-FC66-112C-53BD-361E6F9C1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712" y="977557"/>
            <a:ext cx="1646063" cy="1527180"/>
          </a:xfrm>
          <a:prstGeom prst="rect">
            <a:avLst/>
          </a:prstGeom>
        </p:spPr>
      </p:pic>
      <p:pic>
        <p:nvPicPr>
          <p:cNvPr id="7" name="Image 6" descr="Une image contenant triangle, ligne&#10;&#10;Le contenu généré par l’IA peut être incorrect.">
            <a:extLst>
              <a:ext uri="{FF2B5EF4-FFF2-40B4-BE49-F238E27FC236}">
                <a16:creationId xmlns:a16="http://schemas.microsoft.com/office/drawing/2014/main" id="{51C14C94-1966-FB5B-BEEE-2AF828C27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0173" y="2941281"/>
            <a:ext cx="1600339" cy="1618628"/>
          </a:xfrm>
          <a:prstGeom prst="rect">
            <a:avLst/>
          </a:prstGeom>
        </p:spPr>
      </p:pic>
      <p:pic>
        <p:nvPicPr>
          <p:cNvPr id="10" name="Image 9" descr="Une image contenant triangle, origami, conception&#10;&#10;Le contenu généré par l’IA peut être incorrect.">
            <a:extLst>
              <a:ext uri="{FF2B5EF4-FFF2-40B4-BE49-F238E27FC236}">
                <a16:creationId xmlns:a16="http://schemas.microsoft.com/office/drawing/2014/main" id="{B6E8ABF8-22F0-BED5-5EC4-230BAF7F3A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9911" y="4893644"/>
            <a:ext cx="1380864" cy="164606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4E14F59-7C6D-1470-D136-8D226F449C00}"/>
              </a:ext>
            </a:extLst>
          </p:cNvPr>
          <p:cNvSpPr txBox="1"/>
          <p:nvPr/>
        </p:nvSpPr>
        <p:spPr>
          <a:xfrm>
            <a:off x="548640" y="1473798"/>
            <a:ext cx="238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Polygone à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côtés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7327ADD-DA7C-F620-A5A2-07484AF1441F}"/>
                  </a:ext>
                </a:extLst>
              </p:cNvPr>
              <p:cNvSpPr txBox="1"/>
              <p:nvPr/>
            </p:nvSpPr>
            <p:spPr>
              <a:xfrm>
                <a:off x="2669684" y="1486348"/>
                <a:ext cx="36127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FR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×180°=</m:t>
                      </m:r>
                      <m:d>
                        <m:dPr>
                          <m:ctrlPr>
                            <a:rPr lang="fr-FR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FR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4−2</m:t>
                          </m:r>
                        </m:e>
                      </m:d>
                      <m:r>
                        <a:rPr lang="fr-FR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7327ADD-DA7C-F620-A5A2-07484AF144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684" y="1486348"/>
                <a:ext cx="3612782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FE65B518-9B14-CE46-99B5-2AC3F1CD90F9}"/>
              </a:ext>
            </a:extLst>
          </p:cNvPr>
          <p:cNvSpPr txBox="1"/>
          <p:nvPr/>
        </p:nvSpPr>
        <p:spPr>
          <a:xfrm>
            <a:off x="555566" y="3642038"/>
            <a:ext cx="238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Polygone à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côtés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1066A627-EB98-008F-EC23-3BF2DB757777}"/>
                  </a:ext>
                </a:extLst>
              </p:cNvPr>
              <p:cNvSpPr txBox="1"/>
              <p:nvPr/>
            </p:nvSpPr>
            <p:spPr>
              <a:xfrm>
                <a:off x="2676610" y="3654588"/>
                <a:ext cx="36127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×180°=</m:t>
                      </m:r>
                      <m:d>
                        <m:dPr>
                          <m:ctrlPr>
                            <a:rPr lang="fr-FR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FR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5−2</m:t>
                          </m:r>
                        </m:e>
                      </m:d>
                      <m:r>
                        <a:rPr lang="fr-FR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1066A627-EB98-008F-EC23-3BF2DB757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6610" y="3654588"/>
                <a:ext cx="3612782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9EBF1169-D468-BA23-C89F-0ACE70A3C173}"/>
              </a:ext>
            </a:extLst>
          </p:cNvPr>
          <p:cNvSpPr txBox="1"/>
          <p:nvPr/>
        </p:nvSpPr>
        <p:spPr>
          <a:xfrm>
            <a:off x="562492" y="5321904"/>
            <a:ext cx="238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Polygone à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côtés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10534E0-1AC5-E275-1014-51F33ED50828}"/>
                  </a:ext>
                </a:extLst>
              </p:cNvPr>
              <p:cNvSpPr txBox="1"/>
              <p:nvPr/>
            </p:nvSpPr>
            <p:spPr>
              <a:xfrm>
                <a:off x="2683536" y="5334454"/>
                <a:ext cx="36127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  <m:r>
                        <a:rPr lang="fr-FR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×180°=</m:t>
                      </m:r>
                      <m:d>
                        <m:dPr>
                          <m:ctrlPr>
                            <a:rPr lang="fr-FR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FR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6−2</m:t>
                          </m:r>
                        </m:e>
                      </m:d>
                      <m:r>
                        <a:rPr lang="fr-FR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10534E0-1AC5-E275-1014-51F33ED50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536" y="5334454"/>
                <a:ext cx="3612782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e 22">
            <a:extLst>
              <a:ext uri="{FF2B5EF4-FFF2-40B4-BE49-F238E27FC236}">
                <a16:creationId xmlns:a16="http://schemas.microsoft.com/office/drawing/2014/main" id="{F1152414-D4F7-6798-F238-838B408B0BFE}"/>
              </a:ext>
            </a:extLst>
          </p:cNvPr>
          <p:cNvGrpSpPr/>
          <p:nvPr/>
        </p:nvGrpSpPr>
        <p:grpSpPr>
          <a:xfrm>
            <a:off x="9973721" y="1439887"/>
            <a:ext cx="1067532" cy="736087"/>
            <a:chOff x="9973721" y="1439887"/>
            <a:chExt cx="1067532" cy="7360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ZoneTexte 2">
                  <a:extLst>
                    <a:ext uri="{FF2B5EF4-FFF2-40B4-BE49-F238E27FC236}">
                      <a16:creationId xmlns:a16="http://schemas.microsoft.com/office/drawing/2014/main" id="{57C01DB3-0E56-E8F1-A90D-C3FCE1D7C461}"/>
                    </a:ext>
                  </a:extLst>
                </p:cNvPr>
                <p:cNvSpPr txBox="1"/>
                <p:nvPr/>
              </p:nvSpPr>
              <p:spPr>
                <a:xfrm>
                  <a:off x="9973721" y="1775864"/>
                  <a:ext cx="47871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3" name="ZoneTexte 2">
                  <a:extLst>
                    <a:ext uri="{FF2B5EF4-FFF2-40B4-BE49-F238E27FC236}">
                      <a16:creationId xmlns:a16="http://schemas.microsoft.com/office/drawing/2014/main" id="{57C01DB3-0E56-E8F1-A90D-C3FCE1D7C4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3721" y="1775864"/>
                  <a:ext cx="478710" cy="40011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DA78FED8-47AF-A8DD-0B83-938A29D123AB}"/>
                    </a:ext>
                  </a:extLst>
                </p:cNvPr>
                <p:cNvSpPr txBox="1"/>
                <p:nvPr/>
              </p:nvSpPr>
              <p:spPr>
                <a:xfrm>
                  <a:off x="10562543" y="1439887"/>
                  <a:ext cx="47871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DA78FED8-47AF-A8DD-0B83-938A29D123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62543" y="1439887"/>
                  <a:ext cx="478710" cy="40011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43B54FC0-0DFC-9EAA-6961-F29DDB8939D2}"/>
              </a:ext>
            </a:extLst>
          </p:cNvPr>
          <p:cNvGrpSpPr/>
          <p:nvPr/>
        </p:nvGrpSpPr>
        <p:grpSpPr>
          <a:xfrm>
            <a:off x="10060643" y="3460173"/>
            <a:ext cx="1486049" cy="624062"/>
            <a:chOff x="10060643" y="3460173"/>
            <a:chExt cx="1486049" cy="6240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04A21B28-A2B3-0558-7E11-4E99DA000530}"/>
                    </a:ext>
                  </a:extLst>
                </p:cNvPr>
                <p:cNvSpPr txBox="1"/>
                <p:nvPr/>
              </p:nvSpPr>
              <p:spPr>
                <a:xfrm>
                  <a:off x="10060643" y="3460173"/>
                  <a:ext cx="47871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04A21B28-A2B3-0558-7E11-4E99DA0005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60643" y="3460173"/>
                  <a:ext cx="478710" cy="40011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9392D10F-A167-61DF-FC9D-5CC8F813671A}"/>
                    </a:ext>
                  </a:extLst>
                </p:cNvPr>
                <p:cNvSpPr txBox="1"/>
                <p:nvPr/>
              </p:nvSpPr>
              <p:spPr>
                <a:xfrm>
                  <a:off x="10447510" y="3684125"/>
                  <a:ext cx="47871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9392D10F-A167-61DF-FC9D-5CC8F81367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47510" y="3684125"/>
                  <a:ext cx="478710" cy="40011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B1A4B051-CBA5-4297-3C30-A247ACDBC4D5}"/>
                    </a:ext>
                  </a:extLst>
                </p:cNvPr>
                <p:cNvSpPr txBox="1"/>
                <p:nvPr/>
              </p:nvSpPr>
              <p:spPr>
                <a:xfrm>
                  <a:off x="11067982" y="3642038"/>
                  <a:ext cx="47871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B1A4B051-CBA5-4297-3C30-A247ACDBC4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7982" y="3642038"/>
                  <a:ext cx="478710" cy="40011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4517EC06-D5EF-04FF-E15E-B6C773DEC451}"/>
              </a:ext>
            </a:extLst>
          </p:cNvPr>
          <p:cNvGrpSpPr/>
          <p:nvPr/>
        </p:nvGrpSpPr>
        <p:grpSpPr>
          <a:xfrm>
            <a:off x="10049911" y="5330188"/>
            <a:ext cx="1355019" cy="735393"/>
            <a:chOff x="10049911" y="5330188"/>
            <a:chExt cx="1355019" cy="7353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768F3068-4E25-4DAE-490C-42A1F79A1928}"/>
                    </a:ext>
                  </a:extLst>
                </p:cNvPr>
                <p:cNvSpPr txBox="1"/>
                <p:nvPr/>
              </p:nvSpPr>
              <p:spPr>
                <a:xfrm>
                  <a:off x="10049911" y="5378646"/>
                  <a:ext cx="47871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768F3068-4E25-4DAE-490C-42A1F79A19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49911" y="5378646"/>
                  <a:ext cx="478710" cy="400110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2B402BE7-B83C-CC74-6230-D73189E337A4}"/>
                    </a:ext>
                  </a:extLst>
                </p:cNvPr>
                <p:cNvSpPr txBox="1"/>
                <p:nvPr/>
              </p:nvSpPr>
              <p:spPr>
                <a:xfrm>
                  <a:off x="10340112" y="5651235"/>
                  <a:ext cx="47871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2B402BE7-B83C-CC74-6230-D73189E337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40112" y="5651235"/>
                  <a:ext cx="478710" cy="400110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7CA3F4CA-C31C-7253-2864-CAC6AC334130}"/>
                    </a:ext>
                  </a:extLst>
                </p:cNvPr>
                <p:cNvSpPr txBox="1"/>
                <p:nvPr/>
              </p:nvSpPr>
              <p:spPr>
                <a:xfrm>
                  <a:off x="10686865" y="5665471"/>
                  <a:ext cx="47871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7CA3F4CA-C31C-7253-2864-CAC6AC3341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86865" y="5665471"/>
                  <a:ext cx="478710" cy="40011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0D3F144B-53D7-1DB0-2CC1-0798E00E3946}"/>
                    </a:ext>
                  </a:extLst>
                </p:cNvPr>
                <p:cNvSpPr txBox="1"/>
                <p:nvPr/>
              </p:nvSpPr>
              <p:spPr>
                <a:xfrm>
                  <a:off x="10926220" y="5330188"/>
                  <a:ext cx="47871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0D3F144B-53D7-1DB0-2CC1-0798E00E39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26220" y="5330188"/>
                  <a:ext cx="478710" cy="400110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86C2109-6376-CBCB-6809-8B8CE8E2678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De manière générale: pour un polygone à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fr-FR" dirty="0"/>
                  <a:t> côté on a la propriété suivante: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86C2109-6376-CBCB-6809-8B8CE8E267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3D89D53E-978D-EA28-6509-338A2B27F42E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L’enseignant généralise à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côtés en faisant le lien avec les cas particuliers étudiés précédemment</a:t>
                </a:r>
              </a:p>
              <a:p>
                <a:endParaRPr lang="fr-FR" dirty="0">
                  <a:solidFill>
                    <a:prstClr val="white">
                      <a:lumMod val="65000"/>
                    </a:prstClr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3D89D53E-978D-EA28-6509-338A2B27F4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3"/>
                <a:stretch>
                  <a:fillRect t="-4545" b="-2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diagramme, ligne, origami&#10;&#10;Le contenu généré par l’IA peut être incorrect.">
            <a:extLst>
              <a:ext uri="{FF2B5EF4-FFF2-40B4-BE49-F238E27FC236}">
                <a16:creationId xmlns:a16="http://schemas.microsoft.com/office/drawing/2014/main" id="{1DED7FC8-4576-FEA0-FFDD-7FD21C5F09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2631" y="1449595"/>
            <a:ext cx="3279171" cy="2922524"/>
          </a:xfrm>
          <a:prstGeom prst="rect">
            <a:avLst/>
          </a:prstGeom>
        </p:spPr>
      </p:pic>
      <p:pic>
        <p:nvPicPr>
          <p:cNvPr id="8" name="Image 7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6E89A9C-80AA-AD60-844B-CC738A9B32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0364" y="2559346"/>
            <a:ext cx="4953429" cy="116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52CC6-4718-A8D1-AC20-C4D87DDD7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7B772-2DAD-FC07-FC79-0EF0729E4A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5143937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EB3DB-3390-180E-8F25-160680A99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1E119A-2DED-BC27-9A86-924A2F7FD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le nombre des côtés du polygone, puis  complétez par le nombre qui convient pour avoir la somme des mesures de ses angles internes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594C29-06DC-8EFA-A08F-9535117CA33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C4F9591-54AF-B537-FC81-AD648063D1E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32E54B6-9104-05C5-D748-A6B136DDAA6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AD4DA4-4002-A376-B410-FD06AE836B5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555E4418-DAB8-C62A-DA8A-422EA8DB89C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96157914"/>
                  </p:ext>
                </p:extLst>
              </p:nvPr>
            </p:nvGraphicFramePr>
            <p:xfrm>
              <a:off x="1922317" y="2067791"/>
              <a:ext cx="8759537" cy="340821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689552">
                      <a:extLst>
                        <a:ext uri="{9D8B030D-6E8A-4147-A177-3AD203B41FA5}">
                          <a16:colId xmlns:a16="http://schemas.microsoft.com/office/drawing/2014/main" val="1685636446"/>
                        </a:ext>
                      </a:extLst>
                    </a:gridCol>
                    <a:gridCol w="5069985">
                      <a:extLst>
                        <a:ext uri="{9D8B030D-6E8A-4147-A177-3AD203B41FA5}">
                          <a16:colId xmlns:a16="http://schemas.microsoft.com/office/drawing/2014/main" val="4010148217"/>
                        </a:ext>
                      </a:extLst>
                    </a:gridCol>
                  </a:tblGrid>
                  <a:tr h="31005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fr-FR" sz="1800" kern="0" dirty="0">
                              <a:effectLst/>
                            </a:rPr>
                            <a:t>Nombre des côtés du polygone</a:t>
                          </a:r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fr-MA" sz="1800" kern="0" dirty="0">
                              <a:effectLst/>
                            </a:rPr>
                            <a:t>La somme des mesures de</a:t>
                          </a:r>
                          <a:r>
                            <a:rPr lang="fr-MA" sz="1800" kern="0" baseline="0" dirty="0">
                              <a:effectLst/>
                            </a:rPr>
                            <a:t> ses</a:t>
                          </a:r>
                          <a:r>
                            <a:rPr lang="fr-MA" sz="1800" kern="0" dirty="0">
                              <a:effectLst/>
                            </a:rPr>
                            <a:t> angles internes</a:t>
                          </a:r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3937271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b="0" i="0" kern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×180°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63677531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i="1" kern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×180°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865215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i="1" kern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×180°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59127177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i="1" kern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×180°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843704823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b="0" i="0" kern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×180°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53018944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b="0" i="0" kern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×180°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2301588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555E4418-DAB8-C62A-DA8A-422EA8DB89C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96157914"/>
                  </p:ext>
                </p:extLst>
              </p:nvPr>
            </p:nvGraphicFramePr>
            <p:xfrm>
              <a:off x="1922317" y="2067791"/>
              <a:ext cx="8759537" cy="372910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689552">
                      <a:extLst>
                        <a:ext uri="{9D8B030D-6E8A-4147-A177-3AD203B41FA5}">
                          <a16:colId xmlns:a16="http://schemas.microsoft.com/office/drawing/2014/main" val="1685636446"/>
                        </a:ext>
                      </a:extLst>
                    </a:gridCol>
                    <a:gridCol w="5069985">
                      <a:extLst>
                        <a:ext uri="{9D8B030D-6E8A-4147-A177-3AD203B41FA5}">
                          <a16:colId xmlns:a16="http://schemas.microsoft.com/office/drawing/2014/main" val="4010148217"/>
                        </a:ext>
                      </a:extLst>
                    </a:gridCol>
                  </a:tblGrid>
                  <a:tr h="63093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fr-FR" sz="1800" kern="0" dirty="0">
                              <a:effectLst/>
                            </a:rPr>
                            <a:t>Nombre des côtés du polygone</a:t>
                          </a:r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fr-MA" sz="1800" kern="0" dirty="0">
                              <a:effectLst/>
                            </a:rPr>
                            <a:t>La somme des mesures </a:t>
                          </a:r>
                          <a:r>
                            <a:rPr lang="fr-MA" sz="1800" kern="0" dirty="0" smtClean="0">
                              <a:effectLst/>
                            </a:rPr>
                            <a:t>de</a:t>
                          </a:r>
                          <a:r>
                            <a:rPr lang="fr-MA" sz="1800" kern="0" baseline="0" dirty="0" smtClean="0">
                              <a:effectLst/>
                            </a:rPr>
                            <a:t> ses</a:t>
                          </a:r>
                          <a:r>
                            <a:rPr lang="fr-MA" sz="1800" kern="0" dirty="0" smtClean="0">
                              <a:effectLst/>
                            </a:rPr>
                            <a:t> </a:t>
                          </a:r>
                          <a:r>
                            <a:rPr lang="fr-MA" sz="1800" kern="0" dirty="0">
                              <a:effectLst/>
                            </a:rPr>
                            <a:t>angles internes</a:t>
                          </a:r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3937271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65" t="-133333" r="-137954" b="-5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2957" t="-133333" r="-481" b="-5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63677531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65" t="-230588" r="-137954" b="-40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2957" t="-230588" r="-481" b="-40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865215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65" t="-330588" r="-137954" b="-30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2957" t="-330588" r="-481" b="-30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9127177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65" t="-430588" r="-137954" b="-20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2957" t="-430588" r="-481" b="-20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43704823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65" t="-536905" r="-137954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2957" t="-536905" r="-481" b="-1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3018944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65" t="-629412" r="-137954" b="-3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2957" t="-629412" r="-481" b="-35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301588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347629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04748-51E4-C6FD-A487-CC7669C43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13CE93-4D6C-6A93-05FB-061B7B49B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Nous multiplions 180° par (le nombre de côtés – 2)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327833-95D0-A5AE-70A5-B451D19BEDE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CE930FFD-BE0C-2B33-191C-B57F77D01C6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FAFDE9BB-A0DC-B2B5-4427-7F714C3F446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922317" y="2067791"/>
              <a:ext cx="8759537" cy="340821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689552">
                      <a:extLst>
                        <a:ext uri="{9D8B030D-6E8A-4147-A177-3AD203B41FA5}">
                          <a16:colId xmlns:a16="http://schemas.microsoft.com/office/drawing/2014/main" val="1685636446"/>
                        </a:ext>
                      </a:extLst>
                    </a:gridCol>
                    <a:gridCol w="5069985">
                      <a:extLst>
                        <a:ext uri="{9D8B030D-6E8A-4147-A177-3AD203B41FA5}">
                          <a16:colId xmlns:a16="http://schemas.microsoft.com/office/drawing/2014/main" val="4010148217"/>
                        </a:ext>
                      </a:extLst>
                    </a:gridCol>
                  </a:tblGrid>
                  <a:tr h="31005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fr-FR" sz="1800" kern="0" dirty="0">
                              <a:effectLst/>
                            </a:rPr>
                            <a:t>Nombre des côtés du polygone</a:t>
                          </a:r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fr-MA" sz="1800" kern="0" dirty="0">
                              <a:effectLst/>
                            </a:rPr>
                            <a:t>La somme des mesures des angles internes</a:t>
                          </a:r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3937271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×180°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63677531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×180°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865215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×180°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59127177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×180°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843704823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×180°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53018944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0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fr-FR" sz="1800" kern="0">
                                    <a:effectLst/>
                                    <a:latin typeface="Cambria Math" panose="02040503050406030204" pitchFamily="18" charset="0"/>
                                  </a:rPr>
                                  <m:t>×180°</m:t>
                                </m:r>
                              </m:oMath>
                            </m:oMathPara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2301588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FAFDE9BB-A0DC-B2B5-4427-7F714C3F446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922317" y="2067791"/>
              <a:ext cx="8759537" cy="340821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689552">
                      <a:extLst>
                        <a:ext uri="{9D8B030D-6E8A-4147-A177-3AD203B41FA5}">
                          <a16:colId xmlns:a16="http://schemas.microsoft.com/office/drawing/2014/main" val="1685636446"/>
                        </a:ext>
                      </a:extLst>
                    </a:gridCol>
                    <a:gridCol w="5069985">
                      <a:extLst>
                        <a:ext uri="{9D8B030D-6E8A-4147-A177-3AD203B41FA5}">
                          <a16:colId xmlns:a16="http://schemas.microsoft.com/office/drawing/2014/main" val="4010148217"/>
                        </a:ext>
                      </a:extLst>
                    </a:gridCol>
                  </a:tblGrid>
                  <a:tr h="31005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fr-FR" sz="1800" kern="0" dirty="0">
                              <a:effectLst/>
                            </a:rPr>
                            <a:t>Nombre des côtés du polygone</a:t>
                          </a:r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fr-MA" sz="1800" kern="0" dirty="0">
                              <a:effectLst/>
                            </a:rPr>
                            <a:t>La somme des mesures des angles internes</a:t>
                          </a:r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Yu Mincho" panose="02020400000000000000" pitchFamily="18" charset="-128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0070C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3937271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65" t="-69412" r="-137954" b="-5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2957" t="-69412" r="-481" b="-5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63677531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65" t="-169412" r="-137954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2957" t="-169412" r="-481" b="-4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865215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65" t="-272619" r="-137954" b="-30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2957" t="-272619" r="-481" b="-3059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9127177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65" t="-368235" r="-137954" b="-20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2957" t="-368235" r="-481" b="-20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43704823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65" t="-468235" r="-137954" b="-10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2957" t="-468235" r="-481" b="-10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3018944"/>
                      </a:ext>
                    </a:extLst>
                  </a:tr>
                  <a:tr h="51636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65" t="-568235" r="-137954" b="-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2957" t="-568235" r="-481" b="-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301588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170248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DD80-FDCF-0FBF-26BA-934916581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914E87-9371-0684-04B5-073873C759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42224897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AE26B48-DD49-8FA5-73A7-1D7C654F7FF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030672" y="282504"/>
                <a:ext cx="10277091" cy="267549"/>
              </a:xfrm>
            </p:spPr>
            <p:txBody>
              <a:bodyPr/>
              <a:lstStyle/>
              <a:p>
                <a:r>
                  <a:rPr lang="fr-FR" dirty="0"/>
                  <a:t>Maintenant, je vous montre comment utiliser cette propriété pour calculer la mesure 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dirty="0"/>
                  <a:t> d’un angle d’un polygone :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AE26B48-DD49-8FA5-73A7-1D7C654F7F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30672" y="282504"/>
                <a:ext cx="10277091" cy="267549"/>
              </a:xfrm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0CD2DE6D-ECBF-D8D8-C993-4DE93740D27A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L’enseignant se pose la question: « comment déterminer la valeur manquante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/>
                  <a:t>? »</a:t>
                </a:r>
              </a:p>
            </p:txBody>
          </p:sp>
        </mc:Choice>
        <mc:Fallback xmlns="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0CD2DE6D-ECBF-D8D8-C993-4DE93740D2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3"/>
                <a:stretch>
                  <a:fillRect t="-4545" b="-2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D34C993C-074E-47E0-5E1F-215C86769B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7207" y="974741"/>
            <a:ext cx="3833955" cy="314047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E22117-A8D7-FAE5-A612-F64F111849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280" y="1207332"/>
            <a:ext cx="4874175" cy="42599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CE056E6-0C21-784F-E09F-DA68ACA5EA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8669" y="1332690"/>
            <a:ext cx="227858" cy="227858"/>
          </a:xfrm>
          <a:prstGeom prst="rect">
            <a:avLst/>
          </a:prstGeom>
        </p:spPr>
      </p:pic>
      <p:pic>
        <p:nvPicPr>
          <p:cNvPr id="11" name="Image 10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5CAD4CE-C28C-D329-7298-36ACFB1ED3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050" y="2156510"/>
            <a:ext cx="4864267" cy="62413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E1F8402-AA2B-3085-99D9-E4A7C36E1B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4875" y="3036947"/>
            <a:ext cx="3447587" cy="277391"/>
          </a:xfrm>
          <a:prstGeom prst="rect">
            <a:avLst/>
          </a:prstGeom>
        </p:spPr>
      </p:pic>
      <p:pic>
        <p:nvPicPr>
          <p:cNvPr id="15" name="Image 14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B703F64-BB27-E14A-BA5B-259BDFAA57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5280" y="3579946"/>
            <a:ext cx="4527435" cy="60431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4470FF1-1031-9D02-AD46-9BD6FC33BE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87661" y="4431264"/>
            <a:ext cx="3051312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J’ai deux écritures pour la somme des angles du polygone.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Une fois les deux écritures présentées, l’enseignant s’interroge: « Que puis-je faire ensuite? » Puis il présente la 4</a:t>
            </a:r>
            <a:r>
              <a:rPr lang="fr-FR" baseline="30000" dirty="0"/>
              <a:t>ème</a:t>
            </a:r>
            <a:r>
              <a:rPr lang="fr-FR" dirty="0"/>
              <a:t>  et la 5</a:t>
            </a:r>
            <a:r>
              <a:rPr lang="fr-FR" baseline="30000" dirty="0"/>
              <a:t>ème</a:t>
            </a:r>
            <a:r>
              <a:rPr lang="fr-FR" dirty="0"/>
              <a:t> étape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F8C6315-8E17-399E-DFCB-5BA77511D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557" y="1364011"/>
            <a:ext cx="3447587" cy="277391"/>
          </a:xfrm>
          <a:prstGeom prst="rect">
            <a:avLst/>
          </a:prstGeom>
        </p:spPr>
      </p:pic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6C3D688A-A5EA-8651-08E1-A65F9C919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7207" y="974741"/>
            <a:ext cx="3833955" cy="314047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7A454C4-5CDE-5E48-DD8F-1F37419ABF32}"/>
              </a:ext>
            </a:extLst>
          </p:cNvPr>
          <p:cNvSpPr txBox="1"/>
          <p:nvPr/>
        </p:nvSpPr>
        <p:spPr>
          <a:xfrm>
            <a:off x="4588856" y="1302651"/>
            <a:ext cx="471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et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48E7E41-5401-D0FB-52C1-CAED04FF57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6916" y="1344196"/>
            <a:ext cx="3051312" cy="317019"/>
          </a:xfrm>
          <a:prstGeom prst="rect">
            <a:avLst/>
          </a:prstGeom>
        </p:spPr>
      </p:pic>
      <p:pic>
        <p:nvPicPr>
          <p:cNvPr id="10" name="Image 9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6D0FE98-B8D5-E1E4-F7E8-2B1F6B854E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772" y="2266823"/>
            <a:ext cx="4230229" cy="723200"/>
          </a:xfrm>
          <a:prstGeom prst="rect">
            <a:avLst/>
          </a:prstGeom>
        </p:spPr>
      </p:pic>
      <p:pic>
        <p:nvPicPr>
          <p:cNvPr id="12" name="Image 11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6CC201A-F800-6926-C819-3ADE47B199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289" y="3409974"/>
            <a:ext cx="4269857" cy="81236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DA8F750-0FEC-B551-90BD-E18292A43E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5217" y="4663713"/>
            <a:ext cx="1644539" cy="31701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336E6DA-4020-D7EB-4862-9BF1D900BE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05845" y="5324676"/>
            <a:ext cx="2446994" cy="27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rappelle comment trouver 𝑥.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présente les étapes une à une.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99C2F8E5-58E7-6ABC-760A-2BC9DD4D8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439" y="1829691"/>
            <a:ext cx="3833955" cy="314047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4ACBBDC-30C5-C49B-A37A-280B25A19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10" y="1268044"/>
            <a:ext cx="5190585" cy="412888"/>
          </a:xfrm>
          <a:prstGeom prst="rect">
            <a:avLst/>
          </a:prstGeom>
        </p:spPr>
      </p:pic>
      <p:pic>
        <p:nvPicPr>
          <p:cNvPr id="11" name="Image 10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CD6648C-007B-AD24-0C19-F796D34FB4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910" y="3035836"/>
            <a:ext cx="4590914" cy="1002726"/>
          </a:xfrm>
          <a:prstGeom prst="rect">
            <a:avLst/>
          </a:prstGeom>
        </p:spPr>
      </p:pic>
      <p:pic>
        <p:nvPicPr>
          <p:cNvPr id="13" name="Image 12" descr="Une image contenant texte, Police, écriture manuscri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A1D8F6A-1227-ABCF-D057-CB2206769E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606" y="4329489"/>
            <a:ext cx="4220321" cy="802455"/>
          </a:xfrm>
          <a:prstGeom prst="rect">
            <a:avLst/>
          </a:prstGeom>
        </p:spPr>
      </p:pic>
      <p:pic>
        <p:nvPicPr>
          <p:cNvPr id="15" name="Image 14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A8CCC9D-C861-A08C-EA3F-A1C3CFB66F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606" y="5422871"/>
            <a:ext cx="4246841" cy="766791"/>
          </a:xfrm>
          <a:prstGeom prst="rect">
            <a:avLst/>
          </a:prstGeom>
        </p:spPr>
      </p:pic>
      <p:pic>
        <p:nvPicPr>
          <p:cNvPr id="17" name="Image 16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FE7228A-D8DA-6285-6415-362C8972E5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606" y="1866851"/>
            <a:ext cx="4748205" cy="98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A1DAC-09BC-ED64-4982-C3A55C65B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191954-20BF-01C9-3998-DE15AD5EA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9E32F9-F3BE-DE6E-AD12-0F035AD73F5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D90A2E4-CB8E-39A9-47BD-50EADD5C74F7}"/>
              </a:ext>
            </a:extLst>
          </p:cNvPr>
          <p:cNvSpPr txBox="1"/>
          <p:nvPr/>
        </p:nvSpPr>
        <p:spPr>
          <a:xfrm>
            <a:off x="935304" y="3057040"/>
            <a:ext cx="6585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Le nombre des côtés de ce polygone est ...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E96F7D-C248-42DC-80D7-803126D485A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B935CE7-FB6F-A233-F85A-BF8ABCD3076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2F15253-7256-508D-EBF3-FA03ADAC381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D4A477-B1A9-BE02-C329-334F1171CE6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7F9A0751-2CAC-A00D-2498-B94430209EF2}"/>
              </a:ext>
            </a:extLst>
          </p:cNvPr>
          <p:cNvGrpSpPr/>
          <p:nvPr/>
        </p:nvGrpSpPr>
        <p:grpSpPr>
          <a:xfrm>
            <a:off x="7598073" y="2117947"/>
            <a:ext cx="3581710" cy="2034716"/>
            <a:chOff x="7598073" y="2117947"/>
            <a:chExt cx="3581710" cy="2034716"/>
          </a:xfrm>
        </p:grpSpPr>
        <p:pic>
          <p:nvPicPr>
            <p:cNvPr id="5" name="Image 4" descr="Une image contenant texte, Police, capture d’écran, Graphique&#10;&#10;Le contenu généré par l’IA peut être incorrect.">
              <a:extLst>
                <a:ext uri="{FF2B5EF4-FFF2-40B4-BE49-F238E27FC236}">
                  <a16:creationId xmlns:a16="http://schemas.microsoft.com/office/drawing/2014/main" id="{F14E6999-27E6-9C26-088B-C6B5B6892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98073" y="2117947"/>
              <a:ext cx="3581710" cy="203471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72B5EEB0-D956-52A2-49E8-D5737C880740}"/>
                    </a:ext>
                  </a:extLst>
                </p:cNvPr>
                <p:cNvSpPr txBox="1"/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1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</m:oMath>
                    </m:oMathPara>
                  </a14:m>
                  <a:endPara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72B5EEB0-D956-52A2-49E8-D5737C8807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5101252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Nous comptons le nombre de côtés à partir de la figure.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D4B5E991-1064-F3C4-5E9A-8900D2410E9D}"/>
              </a:ext>
            </a:extLst>
          </p:cNvPr>
          <p:cNvGrpSpPr/>
          <p:nvPr/>
        </p:nvGrpSpPr>
        <p:grpSpPr>
          <a:xfrm>
            <a:off x="7598073" y="2117947"/>
            <a:ext cx="3581710" cy="2034716"/>
            <a:chOff x="7598073" y="2117947"/>
            <a:chExt cx="3581710" cy="2034716"/>
          </a:xfrm>
        </p:grpSpPr>
        <p:pic>
          <p:nvPicPr>
            <p:cNvPr id="9" name="Image 8" descr="Une image contenant texte, Police, capture d’écran, Graphique&#10;&#10;Le contenu généré par l’IA peut être incorrect.">
              <a:extLst>
                <a:ext uri="{FF2B5EF4-FFF2-40B4-BE49-F238E27FC236}">
                  <a16:creationId xmlns:a16="http://schemas.microsoft.com/office/drawing/2014/main" id="{768953CB-9D70-C32B-C321-0EAF0C69F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98073" y="2117947"/>
              <a:ext cx="3581710" cy="203471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6034DD21-A6F0-072B-273D-5334FB534EEE}"/>
                    </a:ext>
                  </a:extLst>
                </p:cNvPr>
                <p:cNvSpPr txBox="1"/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1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</m:oMath>
                    </m:oMathPara>
                  </a14:m>
                  <a:endPara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6034DD21-A6F0-072B-273D-5334FB534E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27E3DF7-C9F2-6C30-977C-29E21DA4A723}"/>
                  </a:ext>
                </a:extLst>
              </p:cNvPr>
              <p:cNvSpPr txBox="1"/>
              <p:nvPr/>
            </p:nvSpPr>
            <p:spPr>
              <a:xfrm>
                <a:off x="935304" y="3057040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Le nombre des côtés de ce polygone est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27E3DF7-C9F2-6C30-977C-29E21DA4A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57040"/>
                <a:ext cx="6585857" cy="461665"/>
              </a:xfrm>
              <a:prstGeom prst="rect">
                <a:avLst/>
              </a:prstGeom>
              <a:blipFill>
                <a:blip r:embed="rId5"/>
                <a:stretch>
                  <a:fillRect l="-1388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D99BB-3271-0BB0-4566-5450F9A11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39992-C602-1515-AE00-6A97DEAD8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4FEF55-9CC7-C56F-074C-4534545D9C1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2E3B95E-88ED-9673-52F7-87C2ADAFAE7C}"/>
                  </a:ext>
                </a:extLst>
              </p:cNvPr>
              <p:cNvSpPr txBox="1"/>
              <p:nvPr/>
            </p:nvSpPr>
            <p:spPr>
              <a:xfrm>
                <a:off x="935304" y="3057040"/>
                <a:ext cx="65858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La somme des mesures des angles est: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×180°=…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2E3B95E-88ED-9673-52F7-87C2ADAFA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57040"/>
                <a:ext cx="6585857" cy="830997"/>
              </a:xfrm>
              <a:prstGeom prst="rect">
                <a:avLst/>
              </a:prstGeom>
              <a:blipFill>
                <a:blip r:embed="rId2"/>
                <a:stretch>
                  <a:fillRect l="-1388" t="-58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C7245C82-387E-2BC3-E108-3C7EF38EA34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F1F3D50-233A-E84A-9E8F-91A187BAFC4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DEE0128-D838-8087-BD1E-3293004648C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42A3E-FF96-291A-2483-B5AE4A4B178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3C02C1E7-F0A6-AECF-9F94-BA4006BB696E}"/>
              </a:ext>
            </a:extLst>
          </p:cNvPr>
          <p:cNvGrpSpPr/>
          <p:nvPr/>
        </p:nvGrpSpPr>
        <p:grpSpPr>
          <a:xfrm>
            <a:off x="7598073" y="2117947"/>
            <a:ext cx="3581710" cy="2034716"/>
            <a:chOff x="7598073" y="2117947"/>
            <a:chExt cx="3581710" cy="2034716"/>
          </a:xfrm>
        </p:grpSpPr>
        <p:pic>
          <p:nvPicPr>
            <p:cNvPr id="6" name="Image 5" descr="Une image contenant texte, Police, capture d’écran, Graphique&#10;&#10;Le contenu généré par l’IA peut être incorrect.">
              <a:extLst>
                <a:ext uri="{FF2B5EF4-FFF2-40B4-BE49-F238E27FC236}">
                  <a16:creationId xmlns:a16="http://schemas.microsoft.com/office/drawing/2014/main" id="{C4BC490D-0FBB-4769-09BB-EEF448366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98073" y="2117947"/>
              <a:ext cx="3581710" cy="203471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5418B1AB-F490-8BC9-F0FF-9BEAAC3E2515}"/>
                    </a:ext>
                  </a:extLst>
                </p:cNvPr>
                <p:cNvSpPr txBox="1"/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1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</m:oMath>
                    </m:oMathPara>
                  </a14:m>
                  <a:endPara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A3D5E4C5-2A62-80A8-1B71-B8E3FDE4B9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98952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6CD38-D307-4914-D9C3-AD4AC12FD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E0671A64-2A5F-AB1A-4E2F-F685CAC36E3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fr-FR" dirty="0"/>
                  <a:t>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E0671A64-2A5F-AB1A-4E2F-F685CAC36E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27957CE-FA32-690E-2F1A-0687F21A77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7BB960-332B-575B-CD75-80041B0FB1D2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DEAFDF1A-68CF-275E-EE54-8758F22446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6815BBD2-9EEB-CA7B-6AC3-3FA46ED6CDBA}"/>
              </a:ext>
            </a:extLst>
          </p:cNvPr>
          <p:cNvGrpSpPr/>
          <p:nvPr/>
        </p:nvGrpSpPr>
        <p:grpSpPr>
          <a:xfrm>
            <a:off x="7598073" y="2117947"/>
            <a:ext cx="3581710" cy="2034716"/>
            <a:chOff x="7598073" y="2117947"/>
            <a:chExt cx="3581710" cy="2034716"/>
          </a:xfrm>
        </p:grpSpPr>
        <p:pic>
          <p:nvPicPr>
            <p:cNvPr id="9" name="Image 8" descr="Une image contenant texte, Police, capture d’écran, Graphique&#10;&#10;Le contenu généré par l’IA peut être incorrect.">
              <a:extLst>
                <a:ext uri="{FF2B5EF4-FFF2-40B4-BE49-F238E27FC236}">
                  <a16:creationId xmlns:a16="http://schemas.microsoft.com/office/drawing/2014/main" id="{293AD2CB-4EF3-3970-DF8C-3C5CAC645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98073" y="2117947"/>
              <a:ext cx="3581710" cy="203471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A3D5E4C5-2A62-80A8-1B71-B8E3FDE4B983}"/>
                    </a:ext>
                  </a:extLst>
                </p:cNvPr>
                <p:cNvSpPr txBox="1"/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1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</m:oMath>
                    </m:oMathPara>
                  </a14:m>
                  <a:endPara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A3D5E4C5-2A62-80A8-1B71-B8E3FDE4B9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B6513DF-FEE5-BCA6-92D6-98B8F4B60B03}"/>
                  </a:ext>
                </a:extLst>
              </p:cNvPr>
              <p:cNvSpPr txBox="1"/>
              <p:nvPr/>
            </p:nvSpPr>
            <p:spPr>
              <a:xfrm>
                <a:off x="935304" y="3057040"/>
                <a:ext cx="65858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La somme des mesures des angles est: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×180°=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360°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B6513DF-FEE5-BCA6-92D6-98B8F4B60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57040"/>
                <a:ext cx="6585857" cy="830997"/>
              </a:xfrm>
              <a:prstGeom prst="rect">
                <a:avLst/>
              </a:prstGeom>
              <a:blipFill>
                <a:blip r:embed="rId6"/>
                <a:stretch>
                  <a:fillRect l="-1388" t="-58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15445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E116B-F564-5792-F032-BF7A72E01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7C902E-823D-AB45-C6A4-D0DA863E0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FE8803-1491-564E-A82A-D9A69EBED1D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00BA3B3-C52F-DC5E-BEB0-4F0CE3A9F6C2}"/>
                  </a:ext>
                </a:extLst>
              </p:cNvPr>
              <p:cNvSpPr txBox="1"/>
              <p:nvPr/>
            </p:nvSpPr>
            <p:spPr>
              <a:xfrm>
                <a:off x="935304" y="3057040"/>
                <a:ext cx="65858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La somme des mesures des angles est: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+…+…+…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00BA3B3-C52F-DC5E-BEB0-4F0CE3A9F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57040"/>
                <a:ext cx="6585857" cy="830997"/>
              </a:xfrm>
              <a:prstGeom prst="rect">
                <a:avLst/>
              </a:prstGeom>
              <a:blipFill>
                <a:blip r:embed="rId2"/>
                <a:stretch>
                  <a:fillRect l="-1388" t="-58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24308B90-600E-E051-BE59-D9EB462AE77F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D2D73CD-FB9C-DB81-673F-DD8C03DCF8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A54FC7F-7996-7637-D222-CA6BC0D6FDD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2B8AC1D-FCE1-AB1D-D621-F52ECD4683C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0D10584-DDA1-EBE6-64F3-277124BF19DA}"/>
              </a:ext>
            </a:extLst>
          </p:cNvPr>
          <p:cNvGrpSpPr/>
          <p:nvPr/>
        </p:nvGrpSpPr>
        <p:grpSpPr>
          <a:xfrm>
            <a:off x="7598073" y="2117947"/>
            <a:ext cx="3581710" cy="2034716"/>
            <a:chOff x="7598073" y="2117947"/>
            <a:chExt cx="3581710" cy="2034716"/>
          </a:xfrm>
        </p:grpSpPr>
        <p:pic>
          <p:nvPicPr>
            <p:cNvPr id="5" name="Image 4" descr="Une image contenant texte, Police, capture d’écran, Graphique&#10;&#10;Le contenu généré par l’IA peut être incorrect.">
              <a:extLst>
                <a:ext uri="{FF2B5EF4-FFF2-40B4-BE49-F238E27FC236}">
                  <a16:creationId xmlns:a16="http://schemas.microsoft.com/office/drawing/2014/main" id="{3F56AB1A-B6E0-A633-1DAA-46B3BE30C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98073" y="2117947"/>
              <a:ext cx="3581710" cy="203471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A2EBFE7B-FAD1-3FDC-4350-1D5801D658CB}"/>
                    </a:ext>
                  </a:extLst>
                </p:cNvPr>
                <p:cNvSpPr txBox="1"/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</a:rPr>
                          <m:t>𝒙</m:t>
                        </m:r>
                      </m:oMath>
                    </m:oMathPara>
                  </a14:m>
                  <a:endPara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A2EBFE7B-FAD1-3FDC-4350-1D5801D658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0868861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9EDD5-A9AD-5660-597D-BC4CD2E61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8AA47F-2E99-AACC-A5D8-960C8BC70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46CCBD-EA2D-BD1E-6240-2F87C6C86A5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D74D9A-F262-D8FF-E9FB-1AE033D90D9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66BF7C50-6769-45D1-F594-89079EDA9EA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BEC6E53D-684B-D6C4-5BD4-97C0F9762B67}"/>
              </a:ext>
            </a:extLst>
          </p:cNvPr>
          <p:cNvGrpSpPr/>
          <p:nvPr/>
        </p:nvGrpSpPr>
        <p:grpSpPr>
          <a:xfrm>
            <a:off x="7598073" y="2117947"/>
            <a:ext cx="3581710" cy="2034716"/>
            <a:chOff x="7598073" y="2117947"/>
            <a:chExt cx="3581710" cy="2034716"/>
          </a:xfrm>
        </p:grpSpPr>
        <p:pic>
          <p:nvPicPr>
            <p:cNvPr id="9" name="Image 8" descr="Une image contenant texte, Police, capture d’écran, Graphique&#10;&#10;Le contenu généré par l’IA peut être incorrect.">
              <a:extLst>
                <a:ext uri="{FF2B5EF4-FFF2-40B4-BE49-F238E27FC236}">
                  <a16:creationId xmlns:a16="http://schemas.microsoft.com/office/drawing/2014/main" id="{0B37D29A-C568-2170-D8DA-E02904902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98073" y="2117947"/>
              <a:ext cx="3581710" cy="203471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7EA575D7-905A-3753-9B8A-EE79465874AB}"/>
                    </a:ext>
                  </a:extLst>
                </p:cNvPr>
                <p:cNvSpPr txBox="1"/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</a:rPr>
                          <m:t>𝒙</m:t>
                        </m:r>
                      </m:oMath>
                    </m:oMathPara>
                  </a14:m>
                  <a:endPara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7EA575D7-905A-3753-9B8A-EE79465874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1A86260-E63F-913B-F6D9-55D1D83CAA8B}"/>
                  </a:ext>
                </a:extLst>
              </p:cNvPr>
              <p:cNvSpPr txBox="1"/>
              <p:nvPr/>
            </p:nvSpPr>
            <p:spPr>
              <a:xfrm>
                <a:off x="935304" y="2603800"/>
                <a:ext cx="658585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La somme des mesures des angles est: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+120°+70°+60°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1A86260-E63F-913B-F6D9-55D1D83CAA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2603800"/>
                <a:ext cx="6585857" cy="1200329"/>
              </a:xfrm>
              <a:prstGeom prst="rect">
                <a:avLst/>
              </a:prstGeom>
              <a:blipFill>
                <a:blip r:embed="rId5"/>
                <a:stretch>
                  <a:fillRect l="-1388" t="-40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17965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FD04F-1531-346D-4984-582E1D853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4BD71D-9C73-5080-BA2C-C0C2B0187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E3EDD97-E5C6-95B0-48BF-C5142DFEEA0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E6CBA69-89F2-5B21-4B35-40AC58237F1C}"/>
                  </a:ext>
                </a:extLst>
              </p:cNvPr>
              <p:cNvSpPr txBox="1"/>
              <p:nvPr/>
            </p:nvSpPr>
            <p:spPr>
              <a:xfrm>
                <a:off x="1012216" y="2585985"/>
                <a:ext cx="65858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400" dirty="0">
                    <a:solidFill>
                      <a:prstClr val="black"/>
                    </a:solidFill>
                    <a:latin typeface="Aptos" panose="02110004020202020204"/>
                  </a:rPr>
                  <a:t>Pour déterminer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 j’écris l’équation: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+…+…+…</m:t>
                      </m:r>
                      <m:r>
                        <a:rPr kumimoji="0" lang="fr-FR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=…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×180°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E6CBA69-89F2-5B21-4B35-40AC58237F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16" y="2585985"/>
                <a:ext cx="6585857" cy="830997"/>
              </a:xfrm>
              <a:prstGeom prst="rect">
                <a:avLst/>
              </a:prstGeom>
              <a:blipFill>
                <a:blip r:embed="rId2"/>
                <a:stretch>
                  <a:fillRect l="-1389" t="-5109" b="-386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10317E3E-EF77-348E-8B08-845252DF849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117B486-DC4C-8D75-CFDC-F7F372D132F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CF2BEED-3513-6DA7-09C2-0728EBBF441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471F3F5-7C03-13A1-7C5A-AA8A1266375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54947718-7445-ED97-9D10-7528539A82DF}"/>
              </a:ext>
            </a:extLst>
          </p:cNvPr>
          <p:cNvGrpSpPr/>
          <p:nvPr/>
        </p:nvGrpSpPr>
        <p:grpSpPr>
          <a:xfrm>
            <a:off x="7598073" y="2117947"/>
            <a:ext cx="3581710" cy="2034716"/>
            <a:chOff x="7598073" y="2117947"/>
            <a:chExt cx="3581710" cy="2034716"/>
          </a:xfrm>
        </p:grpSpPr>
        <p:pic>
          <p:nvPicPr>
            <p:cNvPr id="5" name="Image 4" descr="Une image contenant texte, Police, capture d’écran, Graphique&#10;&#10;Le contenu généré par l’IA peut être incorrect.">
              <a:extLst>
                <a:ext uri="{FF2B5EF4-FFF2-40B4-BE49-F238E27FC236}">
                  <a16:creationId xmlns:a16="http://schemas.microsoft.com/office/drawing/2014/main" id="{A0795742-B948-E0BA-D10B-592C70D6B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98073" y="2117947"/>
              <a:ext cx="3581710" cy="203471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9A329CA5-C655-713F-63C0-03B72A760482}"/>
                    </a:ext>
                  </a:extLst>
                </p:cNvPr>
                <p:cNvSpPr txBox="1"/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</a:rPr>
                          <m:t>𝒙</m:t>
                        </m:r>
                      </m:oMath>
                    </m:oMathPara>
                  </a14:m>
                  <a:endPara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9A329CA5-C655-713F-63C0-03B72A7604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914611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E59C6-5E9E-EF77-EF8C-A49192FBC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49458F-A2BF-C384-D764-C482184AC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J’égalise les deux formes de calcul de la somme des angles de ce quadrilatère.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8D108CA-5936-6B06-FA1E-3F3A966C8F6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2A05AE-E830-4D60-AF7D-ADEEE8E5CFB2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0707883F-2554-0C33-D5C2-6AB6BAA71C4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2CCD74B8-7432-4BCA-680A-C66C24EB24BF}"/>
              </a:ext>
            </a:extLst>
          </p:cNvPr>
          <p:cNvGrpSpPr/>
          <p:nvPr/>
        </p:nvGrpSpPr>
        <p:grpSpPr>
          <a:xfrm>
            <a:off x="7598073" y="2117947"/>
            <a:ext cx="3581710" cy="2034716"/>
            <a:chOff x="7598073" y="2117947"/>
            <a:chExt cx="3581710" cy="2034716"/>
          </a:xfrm>
        </p:grpSpPr>
        <p:pic>
          <p:nvPicPr>
            <p:cNvPr id="9" name="Image 8" descr="Une image contenant texte, Police, capture d’écran, Graphique&#10;&#10;Le contenu généré par l’IA peut être incorrect.">
              <a:extLst>
                <a:ext uri="{FF2B5EF4-FFF2-40B4-BE49-F238E27FC236}">
                  <a16:creationId xmlns:a16="http://schemas.microsoft.com/office/drawing/2014/main" id="{21788979-C6ED-05C1-1A2D-3BA2BD929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98073" y="2117947"/>
              <a:ext cx="3581710" cy="203471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FC922098-358F-AEEF-2378-51CF3EEA1B93}"/>
                    </a:ext>
                  </a:extLst>
                </p:cNvPr>
                <p:cNvSpPr txBox="1"/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</a:rPr>
                          <m:t>𝒙</m:t>
                        </m:r>
                      </m:oMath>
                    </m:oMathPara>
                  </a14:m>
                  <a:endPara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FC922098-358F-AEEF-2378-51CF3EEA1B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7091" y="3604074"/>
                  <a:ext cx="592282" cy="40011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99625FB-FCBD-0409-47D9-59231341ED89}"/>
                  </a:ext>
                </a:extLst>
              </p:cNvPr>
              <p:cNvSpPr txBox="1"/>
              <p:nvPr/>
            </p:nvSpPr>
            <p:spPr>
              <a:xfrm>
                <a:off x="935304" y="3057040"/>
                <a:ext cx="658585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400" dirty="0">
                    <a:solidFill>
                      <a:prstClr val="black"/>
                    </a:solidFill>
                    <a:latin typeface="Aptos" panose="02110004020202020204"/>
                  </a:rPr>
                  <a:t>Pour déterminer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 j’écris l’équation: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+120°+70°+60°</m:t>
                      </m:r>
                      <m:r>
                        <a:rPr kumimoji="0" lang="fr-FR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×180°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99625FB-FCBD-0409-47D9-59231341ED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57040"/>
                <a:ext cx="6585857" cy="1200329"/>
              </a:xfrm>
              <a:prstGeom prst="rect">
                <a:avLst/>
              </a:prstGeom>
              <a:blipFill>
                <a:blip r:embed="rId5"/>
                <a:stretch>
                  <a:fillRect l="-1388" t="-35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47717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Calculer la mesure d’un angle d’un triangle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56454" y="4394452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57654" y="528927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Calculer la mesure d’un angle externe d’un triangle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Calculer la mesure d’un angle</a:t>
            </a:r>
          </a:p>
          <a:p>
            <a:pPr algn="ctr" defTabSz="685783"/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d’un polygone</a:t>
            </a: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201889" y="5289273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Reconnaître les côtés et les angles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homologues de deux triangles congrus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62934" y="4390462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Calculer la mesure d’un angle externe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d’un polygone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Leçon 6                                                 Angles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5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6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7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55305" y="4394452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2000" b="0" dirty="0">
                <a:solidFill>
                  <a:srgbClr val="7F7F7F"/>
                </a:solidFill>
                <a:sym typeface="Arial"/>
              </a:rPr>
              <a:t>Tâche 8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56505" y="5288278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Tâche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9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201888" y="5288278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67034" y="4391457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71261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545" y="6386512"/>
            <a:ext cx="1225550" cy="471488"/>
          </a:xfrm>
        </p:spPr>
        <p:txBody>
          <a:bodyPr/>
          <a:lstStyle/>
          <a:p>
            <a:r>
              <a:rPr lang="en-US" dirty="0"/>
              <a:t>Page 19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D9325ED7-3B26-24C4-9264-AA920F86BA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3756" y="1211525"/>
            <a:ext cx="7704488" cy="47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D8A6CA2D-FBAD-A9E6-1161-20ABDD77F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3953" y="1050161"/>
            <a:ext cx="9168341" cy="56043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FE35F87-244A-30C5-45F5-90738B904D2F}"/>
                  </a:ext>
                </a:extLst>
              </p:cNvPr>
              <p:cNvSpPr txBox="1"/>
              <p:nvPr/>
            </p:nvSpPr>
            <p:spPr>
              <a:xfrm>
                <a:off x="6562164" y="2208880"/>
                <a:ext cx="4518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FE35F87-244A-30C5-45F5-90738B904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164" y="2208880"/>
                <a:ext cx="451822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8F8BA1C-5B92-CEEE-52EC-CBD1A3BD71A2}"/>
                  </a:ext>
                </a:extLst>
              </p:cNvPr>
              <p:cNvSpPr txBox="1"/>
              <p:nvPr/>
            </p:nvSpPr>
            <p:spPr>
              <a:xfrm>
                <a:off x="2476051" y="3168104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8F8BA1C-5B92-CEEE-52EC-CBD1A3BD7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6051" y="3168104"/>
                <a:ext cx="45182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B29C8CB-BB82-79A9-257C-70E05E716664}"/>
                  </a:ext>
                </a:extLst>
              </p:cNvPr>
              <p:cNvSpPr txBox="1"/>
              <p:nvPr/>
            </p:nvSpPr>
            <p:spPr>
              <a:xfrm>
                <a:off x="2994214" y="3159136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B29C8CB-BB82-79A9-257C-70E05E7166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4214" y="3159136"/>
                <a:ext cx="45182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BD1D4A4-D117-CFE6-4324-22ED340E950B}"/>
                  </a:ext>
                </a:extLst>
              </p:cNvPr>
              <p:cNvSpPr txBox="1"/>
              <p:nvPr/>
            </p:nvSpPr>
            <p:spPr>
              <a:xfrm>
                <a:off x="3609196" y="3183493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BD1D4A4-D117-CFE6-4324-22ED340E9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196" y="3183493"/>
                <a:ext cx="451822" cy="369332"/>
              </a:xfrm>
              <a:prstGeom prst="rect">
                <a:avLst/>
              </a:prstGeom>
              <a:blipFill>
                <a:blip r:embed="rId8"/>
                <a:stretch>
                  <a:fillRect r="-432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23FD2DC-1682-1F71-059E-E73E06C72D10}"/>
                  </a:ext>
                </a:extLst>
              </p:cNvPr>
              <p:cNvSpPr txBox="1"/>
              <p:nvPr/>
            </p:nvSpPr>
            <p:spPr>
              <a:xfrm>
                <a:off x="4211626" y="3182442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23FD2DC-1682-1F71-059E-E73E06C72D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626" y="3182442"/>
                <a:ext cx="45182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47109E3-D56A-E99D-2FC2-DBB6A3F4A6FB}"/>
                  </a:ext>
                </a:extLst>
              </p:cNvPr>
              <p:cNvSpPr txBox="1"/>
              <p:nvPr/>
            </p:nvSpPr>
            <p:spPr>
              <a:xfrm>
                <a:off x="4729787" y="3174523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47109E3-D56A-E99D-2FC2-DBB6A3F4A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787" y="3174523"/>
                <a:ext cx="451822" cy="369332"/>
              </a:xfrm>
              <a:prstGeom prst="rect">
                <a:avLst/>
              </a:prstGeom>
              <a:blipFill>
                <a:blip r:embed="rId10"/>
                <a:stretch>
                  <a:fillRect r="-418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655C8AF-4D23-C611-A2E2-D16BAB8084CB}"/>
                  </a:ext>
                </a:extLst>
              </p:cNvPr>
              <p:cNvSpPr txBox="1"/>
              <p:nvPr/>
            </p:nvSpPr>
            <p:spPr>
              <a:xfrm>
                <a:off x="5366280" y="3176312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655C8AF-4D23-C611-A2E2-D16BAB8084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280" y="3176312"/>
                <a:ext cx="451822" cy="369332"/>
              </a:xfrm>
              <a:prstGeom prst="rect">
                <a:avLst/>
              </a:prstGeom>
              <a:blipFill>
                <a:blip r:embed="rId11"/>
                <a:stretch>
                  <a:fillRect r="-432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85B1B95-2BC5-C33E-03DB-2F6AC2EA5E0A}"/>
                  </a:ext>
                </a:extLst>
              </p:cNvPr>
              <p:cNvSpPr txBox="1"/>
              <p:nvPr/>
            </p:nvSpPr>
            <p:spPr>
              <a:xfrm>
                <a:off x="3376112" y="4112233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112°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85B1B95-2BC5-C33E-03DB-2F6AC2EA5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112" y="4112233"/>
                <a:ext cx="451822" cy="369332"/>
              </a:xfrm>
              <a:prstGeom prst="rect">
                <a:avLst/>
              </a:prstGeom>
              <a:blipFill>
                <a:blip r:embed="rId12"/>
                <a:stretch>
                  <a:fillRect r="-418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DD0D959-AC87-B2EC-7045-4F0FE8A98827}"/>
                  </a:ext>
                </a:extLst>
              </p:cNvPr>
              <p:cNvSpPr txBox="1"/>
              <p:nvPr/>
            </p:nvSpPr>
            <p:spPr>
              <a:xfrm>
                <a:off x="3958824" y="4103264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129°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DD0D959-AC87-B2EC-7045-4F0FE8A98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824" y="4103264"/>
                <a:ext cx="451822" cy="369332"/>
              </a:xfrm>
              <a:prstGeom prst="rect">
                <a:avLst/>
              </a:prstGeom>
              <a:blipFill>
                <a:blip r:embed="rId13"/>
                <a:stretch>
                  <a:fillRect r="-41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BCAFE63-660A-7369-5222-8E47825D2F50}"/>
                  </a:ext>
                </a:extLst>
              </p:cNvPr>
              <p:cNvSpPr txBox="1"/>
              <p:nvPr/>
            </p:nvSpPr>
            <p:spPr>
              <a:xfrm>
                <a:off x="3377900" y="4759494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112°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BCAFE63-660A-7369-5222-8E47825D2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7900" y="4759494"/>
                <a:ext cx="451822" cy="369332"/>
              </a:xfrm>
              <a:prstGeom prst="rect">
                <a:avLst/>
              </a:prstGeom>
              <a:blipFill>
                <a:blip r:embed="rId14"/>
                <a:stretch>
                  <a:fillRect r="-432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6C24287-5FCA-7A64-ECDE-B433DC0C9A4A}"/>
                  </a:ext>
                </a:extLst>
              </p:cNvPr>
              <p:cNvSpPr txBox="1"/>
              <p:nvPr/>
            </p:nvSpPr>
            <p:spPr>
              <a:xfrm>
                <a:off x="3960612" y="4750525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129°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6C24287-5FCA-7A64-ECDE-B433DC0C9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0612" y="4750525"/>
                <a:ext cx="451822" cy="369332"/>
              </a:xfrm>
              <a:prstGeom prst="rect">
                <a:avLst/>
              </a:prstGeom>
              <a:blipFill>
                <a:blip r:embed="rId15"/>
                <a:stretch>
                  <a:fillRect r="-418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89CC17B-FBF0-4B04-7FA0-55FCD371C4B5}"/>
                  </a:ext>
                </a:extLst>
              </p:cNvPr>
              <p:cNvSpPr txBox="1"/>
              <p:nvPr/>
            </p:nvSpPr>
            <p:spPr>
              <a:xfrm>
                <a:off x="4959274" y="4748721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89CC17B-FBF0-4B04-7FA0-55FCD371C4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274" y="4748721"/>
                <a:ext cx="451822" cy="369332"/>
              </a:xfrm>
              <a:prstGeom prst="rect">
                <a:avLst/>
              </a:prstGeom>
              <a:blipFill>
                <a:blip r:embed="rId16"/>
                <a:stretch>
                  <a:fillRect r="-418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3EB9BA6D-3135-0441-E825-6A87B24CB42B}"/>
                  </a:ext>
                </a:extLst>
              </p:cNvPr>
              <p:cNvSpPr txBox="1"/>
              <p:nvPr/>
            </p:nvSpPr>
            <p:spPr>
              <a:xfrm>
                <a:off x="3390446" y="5460540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112°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3EB9BA6D-3135-0441-E825-6A87B24CB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446" y="5460540"/>
                <a:ext cx="451822" cy="369332"/>
              </a:xfrm>
              <a:prstGeom prst="rect">
                <a:avLst/>
              </a:prstGeom>
              <a:blipFill>
                <a:blip r:embed="rId17"/>
                <a:stretch>
                  <a:fillRect r="-432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2734E98F-8015-9648-7662-D2E124921C85}"/>
                  </a:ext>
                </a:extLst>
              </p:cNvPr>
              <p:cNvSpPr txBox="1"/>
              <p:nvPr/>
            </p:nvSpPr>
            <p:spPr>
              <a:xfrm>
                <a:off x="3973158" y="5451571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129°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2734E98F-8015-9648-7662-D2E124921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158" y="5451571"/>
                <a:ext cx="451822" cy="369332"/>
              </a:xfrm>
              <a:prstGeom prst="rect">
                <a:avLst/>
              </a:prstGeom>
              <a:blipFill>
                <a:blip r:embed="rId18"/>
                <a:stretch>
                  <a:fillRect r="-418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BCBB278F-C385-9F98-ACA1-0C5CA17B1BF9}"/>
                  </a:ext>
                </a:extLst>
              </p:cNvPr>
              <p:cNvSpPr txBox="1"/>
              <p:nvPr/>
            </p:nvSpPr>
            <p:spPr>
              <a:xfrm>
                <a:off x="4971820" y="5449767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BCBB278F-C385-9F98-ACA1-0C5CA17B1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820" y="5449767"/>
                <a:ext cx="451822" cy="369332"/>
              </a:xfrm>
              <a:prstGeom prst="rect">
                <a:avLst/>
              </a:prstGeom>
              <a:blipFill>
                <a:blip r:embed="rId19"/>
                <a:stretch>
                  <a:fillRect r="-418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11846C22-BA61-0878-05FD-4D3B750BEF83}"/>
                  </a:ext>
                </a:extLst>
              </p:cNvPr>
              <p:cNvSpPr txBox="1"/>
              <p:nvPr/>
            </p:nvSpPr>
            <p:spPr>
              <a:xfrm>
                <a:off x="3937286" y="5759199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11846C22-BA61-0878-05FD-4D3B750BE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286" y="5759199"/>
                <a:ext cx="451822" cy="369332"/>
              </a:xfrm>
              <a:prstGeom prst="rect">
                <a:avLst/>
              </a:prstGeom>
              <a:blipFill>
                <a:blip r:embed="rId20"/>
                <a:stretch>
                  <a:fillRect r="-418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2AAFF9B8-EDE0-300C-8FEE-1E76F85A6955}"/>
                  </a:ext>
                </a:extLst>
              </p:cNvPr>
              <p:cNvSpPr txBox="1"/>
              <p:nvPr/>
            </p:nvSpPr>
            <p:spPr>
              <a:xfrm>
                <a:off x="4919824" y="5742021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2AAFF9B8-EDE0-300C-8FEE-1E76F85A69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824" y="5742021"/>
                <a:ext cx="451822" cy="369332"/>
              </a:xfrm>
              <a:prstGeom prst="rect">
                <a:avLst/>
              </a:prstGeom>
              <a:blipFill>
                <a:blip r:embed="rId21"/>
                <a:stretch>
                  <a:fillRect r="-432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A263778-E3EB-E6AA-CB22-D72F1D79E0BA}"/>
                  </a:ext>
                </a:extLst>
              </p:cNvPr>
              <p:cNvSpPr txBox="1"/>
              <p:nvPr/>
            </p:nvSpPr>
            <p:spPr>
              <a:xfrm>
                <a:off x="4867822" y="6055791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A263778-E3EB-E6AA-CB22-D72F1D79E0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822" y="6055791"/>
                <a:ext cx="451822" cy="369332"/>
              </a:xfrm>
              <a:prstGeom prst="rect">
                <a:avLst/>
              </a:prstGeom>
              <a:blipFill>
                <a:blip r:embed="rId22"/>
                <a:stretch>
                  <a:fillRect r="-418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A9BF00CA-D0E1-6570-4169-27B1D0EA4417}"/>
                  </a:ext>
                </a:extLst>
              </p:cNvPr>
              <p:cNvSpPr txBox="1"/>
              <p:nvPr/>
            </p:nvSpPr>
            <p:spPr>
              <a:xfrm>
                <a:off x="5434392" y="6062211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A9BF00CA-D0E1-6570-4169-27B1D0EA44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4392" y="6062211"/>
                <a:ext cx="451822" cy="369332"/>
              </a:xfrm>
              <a:prstGeom prst="rect">
                <a:avLst/>
              </a:prstGeom>
              <a:blipFill>
                <a:blip r:embed="rId23"/>
                <a:stretch>
                  <a:fillRect r="-41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8B34AC1A-54E1-7528-FE73-137732F6A31A}"/>
                  </a:ext>
                </a:extLst>
              </p:cNvPr>
              <p:cNvSpPr txBox="1"/>
              <p:nvPr/>
            </p:nvSpPr>
            <p:spPr>
              <a:xfrm>
                <a:off x="6038617" y="6074757"/>
                <a:ext cx="4518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8B34AC1A-54E1-7528-FE73-137732F6A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617" y="6074757"/>
                <a:ext cx="451822" cy="369332"/>
              </a:xfrm>
              <a:prstGeom prst="rect">
                <a:avLst/>
              </a:prstGeom>
              <a:blipFill>
                <a:blip r:embed="rId24"/>
                <a:stretch>
                  <a:fillRect r="-418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19</a:t>
            </a:r>
            <a:endParaRPr lang="fr-FR" dirty="0"/>
          </a:p>
        </p:txBody>
      </p:sp>
      <p:pic>
        <p:nvPicPr>
          <p:cNvPr id="6" name="Image 5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4B5E019C-9C61-6C20-5E31-FFDD52A9B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989" y="1923271"/>
            <a:ext cx="9938790" cy="302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encourage les à exprimer ce qu’ils ont appris avec leurs propres mots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8B190B16-579C-FAA2-EB79-8D627E3241D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Dans cette séance nous avons appris comment calculer la mesure d’un angle d’un polygone en utilisant la formule: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𝟏𝟖𝟎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8B190B16-579C-FAA2-EB79-8D627E3241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63636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E0EA735D-C1A2-1D7F-C7D6-45A8E1A2E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4439" y="1829691"/>
            <a:ext cx="3833955" cy="314047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8AEAD86-40E0-8D2D-7190-9AC7A4AC5A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910" y="1268044"/>
            <a:ext cx="5190585" cy="412888"/>
          </a:xfrm>
          <a:prstGeom prst="rect">
            <a:avLst/>
          </a:prstGeom>
        </p:spPr>
      </p:pic>
      <p:pic>
        <p:nvPicPr>
          <p:cNvPr id="7" name="Image 6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8A1B5CB-705A-1E70-119F-FD70B03359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910" y="3035836"/>
            <a:ext cx="4590914" cy="1002726"/>
          </a:xfrm>
          <a:prstGeom prst="rect">
            <a:avLst/>
          </a:prstGeom>
        </p:spPr>
      </p:pic>
      <p:pic>
        <p:nvPicPr>
          <p:cNvPr id="8" name="Image 7" descr="Une image contenant texte, Police, écriture manuscri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DF05ACA-BD0F-67F5-286A-3BE3724F13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606" y="4329489"/>
            <a:ext cx="4220321" cy="802455"/>
          </a:xfrm>
          <a:prstGeom prst="rect">
            <a:avLst/>
          </a:prstGeom>
        </p:spPr>
      </p:pic>
      <p:pic>
        <p:nvPicPr>
          <p:cNvPr id="9" name="Image 8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3882A03-7E7F-43B3-B6CC-9361750CC2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606" y="5422871"/>
            <a:ext cx="4246841" cy="766791"/>
          </a:xfrm>
          <a:prstGeom prst="rect">
            <a:avLst/>
          </a:prstGeom>
        </p:spPr>
      </p:pic>
      <p:pic>
        <p:nvPicPr>
          <p:cNvPr id="10" name="Image 9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E3ADA05-2232-FA19-C876-25DA82E896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3606" y="1866851"/>
            <a:ext cx="4748205" cy="98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7BC1F32-1712-FB6D-03A8-4A79225E8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827" y="2354946"/>
            <a:ext cx="10005927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61" y="1285067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63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Calculer la mesure d’un angle d’un polygone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La somme des mesures des angles internes d’un polygone</a:t>
            </a:r>
          </a:p>
          <a:p>
            <a:r>
              <a:rPr lang="fr-FR" dirty="0"/>
              <a:t> Solution d’une équation de la forme 𝒙+𝒎=𝒏 où 𝒙 est l’inconnue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Placeholder 11">
                <a:extLst>
                  <a:ext uri="{FF2B5EF4-FFF2-40B4-BE49-F238E27FC236}">
                    <a16:creationId xmlns:a16="http://schemas.microsoft.com/office/drawing/2014/main" id="{00735017-59C1-7D4C-2715-C166FA9BE463}"/>
                  </a:ext>
                </a:extLst>
              </p:cNvPr>
              <p:cNvSpPr>
                <a:spLocks noGrp="1"/>
              </p:cNvSpPr>
              <p:nvPr>
                <p:ph type="body" sz="quarter" idx="21"/>
              </p:nvPr>
            </p:nvSpPr>
            <p:spPr/>
            <p:txBody>
              <a:bodyPr/>
              <a:lstStyle/>
              <a:p>
                <a:pPr lvl="0"/>
                <a:r>
                  <a:rPr lang="fr-FR" b="1" dirty="0"/>
                  <a:t>l’élève doit être capable de :</a:t>
                </a:r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fr-FR" dirty="0"/>
                  <a:t>Exprimer la somme des angles intérieurs d’un polygone en fonction de son nombre de côtés.</a:t>
                </a:r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fr-FR" dirty="0"/>
                  <a:t>Résoudre une équation de la forme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𝒎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où 𝒙 est l’inconnue.</a:t>
                </a:r>
              </a:p>
            </p:txBody>
          </p:sp>
        </mc:Choice>
        <mc:Fallback xmlns="">
          <p:sp>
            <p:nvSpPr>
              <p:cNvPr id="12" name="Text Placeholder 11">
                <a:extLst>
                  <a:ext uri="{FF2B5EF4-FFF2-40B4-BE49-F238E27FC236}">
                    <a16:creationId xmlns:a16="http://schemas.microsoft.com/office/drawing/2014/main" id="{00735017-59C1-7D4C-2715-C166FA9BE4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1"/>
              </p:nvPr>
            </p:nvSpPr>
            <p:spPr>
              <a:blipFill>
                <a:blip r:embed="rId2"/>
                <a:stretch>
                  <a:fillRect l="-5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/>
              <a:t>Les erreurs de calcul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1605</TotalTime>
  <Words>1808</Words>
  <Application>Microsoft Office PowerPoint</Application>
  <PresentationFormat>Grand écran</PresentationFormat>
  <Paragraphs>238</Paragraphs>
  <Slides>59</Slides>
  <Notes>4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8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 On va se rappeler la  propriété sur la somme des mesures des angles internes d’un triangle</vt:lpstr>
      <vt:lpstr>Rappelez vous, la somme des mesures des angles internes d’un triangle est égale à 180°</vt:lpstr>
      <vt:lpstr>  On va se rappeler un certain polygone</vt:lpstr>
      <vt:lpstr>Rappelez vous, un polygone à 5 côtés s’appelle un pentagone</vt:lpstr>
      <vt:lpstr>Pour calculer la somme des mesures de ses angles du quadrilatère ci-dessous, nous avons tracé la diagonale issue de son sommet A</vt:lpstr>
      <vt:lpstr>Voici la réponse : le quadrilatère est partagé en deux triangles, et la somme des mesures des angles de chaque triangle est 180°</vt:lpstr>
      <vt:lpstr> Parfait! Rappelons cette propriété importante: la somme des mesures des angles internes  d’un triangle est égale à 𝟏𝟖𝟎°</vt:lpstr>
      <vt:lpstr>Présentation PowerPoint</vt:lpstr>
      <vt:lpstr>Observez la figure ci-dessous, puis exprimez vos avis </vt:lpstr>
      <vt:lpstr>A la fin de cette séance, vous serez capables de</vt:lpstr>
      <vt:lpstr>Présentation PowerPoint</vt:lpstr>
      <vt:lpstr>Je vous montre la relation entre le nombre des côtés d’un polygone et la somme des mesures de ses angles internes</vt:lpstr>
      <vt:lpstr>De manière générale: pour un polygone à n côté on a la propriété suivante:</vt:lpstr>
      <vt:lpstr>Présentation PowerPoint</vt:lpstr>
      <vt:lpstr>Observez le nombre des côtés du polygone, puis  complétez par le nombre qui convient pour avoir la somme des mesures de ses angles internes </vt:lpstr>
      <vt:lpstr> Nous multiplions 180° par (le nombre de côtés – 2)</vt:lpstr>
      <vt:lpstr>Présentation PowerPoint</vt:lpstr>
      <vt:lpstr>Maintenant, je vous montre comment utiliser cette propriété pour calculer la mesure  x d’un angle d’un polygone :</vt:lpstr>
      <vt:lpstr>J’ai deux écritures pour la somme des angles du polygone.</vt:lpstr>
      <vt:lpstr>Je rappelle comment trouver 𝑥.</vt:lpstr>
      <vt:lpstr>Présentation PowerPoint</vt:lpstr>
      <vt:lpstr>Observez la figure ci-dessous, puis complétez: </vt:lpstr>
      <vt:lpstr> Nous comptons le nombre de côtés à partir de la figure.</vt:lpstr>
      <vt:lpstr>Observez la figure ci-dessous, puis complétez: </vt:lpstr>
      <vt:lpstr> 4-2=2.</vt:lpstr>
      <vt:lpstr>Observez la figure ci-dessous, puis complétez :</vt:lpstr>
      <vt:lpstr> 𝐕𝐨𝐢𝐜𝐢 𝐥𝐚  𝐫é𝐩𝐨𝐧𝐬𝐞.</vt:lpstr>
      <vt:lpstr>Observez la figure ci-dessous, puis complétez :</vt:lpstr>
      <vt:lpstr> J’égalise les deux formes de calcul de la somme des angles de ce quadrilatère.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calculer la mesure d’un angle d’un polygone en utilisant la formule: (n-2)×180°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170</cp:revision>
  <dcterms:created xsi:type="dcterms:W3CDTF">2025-11-03T10:55:47Z</dcterms:created>
  <dcterms:modified xsi:type="dcterms:W3CDTF">2026-02-04T08:19:05Z</dcterms:modified>
</cp:coreProperties>
</file>