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2"/>
  </p:notesMasterIdLst>
  <p:handoutMasterIdLst>
    <p:handoutMasterId r:id="rId53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59" r:id="rId13"/>
    <p:sldId id="2147483643" r:id="rId14"/>
    <p:sldId id="2147483566" r:id="rId15"/>
    <p:sldId id="2134806568" r:id="rId16"/>
    <p:sldId id="2134805874" r:id="rId17"/>
    <p:sldId id="2134805878" r:id="rId18"/>
    <p:sldId id="2134806573" r:id="rId19"/>
    <p:sldId id="2147483557" r:id="rId20"/>
    <p:sldId id="268" r:id="rId21"/>
    <p:sldId id="269" r:id="rId22"/>
    <p:sldId id="258" r:id="rId23"/>
    <p:sldId id="260" r:id="rId24"/>
    <p:sldId id="262" r:id="rId25"/>
    <p:sldId id="273" r:id="rId26"/>
    <p:sldId id="270" r:id="rId27"/>
    <p:sldId id="274" r:id="rId28"/>
    <p:sldId id="271" r:id="rId29"/>
    <p:sldId id="263" r:id="rId30"/>
    <p:sldId id="264" r:id="rId31"/>
    <p:sldId id="276" r:id="rId32"/>
    <p:sldId id="272" r:id="rId33"/>
    <p:sldId id="261" r:id="rId34"/>
    <p:sldId id="2147483644" r:id="rId35"/>
    <p:sldId id="265" r:id="rId36"/>
    <p:sldId id="2147483647" r:id="rId37"/>
    <p:sldId id="256" r:id="rId38"/>
    <p:sldId id="257" r:id="rId39"/>
    <p:sldId id="267" r:id="rId40"/>
    <p:sldId id="2134806577" r:id="rId41"/>
    <p:sldId id="2134806551" r:id="rId42"/>
    <p:sldId id="2147483613" r:id="rId43"/>
    <p:sldId id="266" r:id="rId44"/>
    <p:sldId id="2134806579" r:id="rId45"/>
    <p:sldId id="2134806088" r:id="rId46"/>
    <p:sldId id="2134806580" r:id="rId47"/>
    <p:sldId id="2134806582" r:id="rId48"/>
    <p:sldId id="277" r:id="rId49"/>
    <p:sldId id="2134806535" r:id="rId50"/>
    <p:sldId id="213480658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59"/>
            <p14:sldId id="2147483643"/>
            <p14:sldId id="2147483566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</p14:sldIdLst>
        </p14:section>
        <p14:section name="Tâche principale" id="{A2A5D278-252D-471E-A046-E0EEBB7C2D2B}">
          <p14:sldIdLst>
            <p14:sldId id="2134806573"/>
            <p14:sldId id="2147483557"/>
            <p14:sldId id="268"/>
            <p14:sldId id="269"/>
            <p14:sldId id="258"/>
            <p14:sldId id="260"/>
            <p14:sldId id="262"/>
            <p14:sldId id="273"/>
            <p14:sldId id="270"/>
            <p14:sldId id="274"/>
            <p14:sldId id="271"/>
            <p14:sldId id="263"/>
            <p14:sldId id="264"/>
            <p14:sldId id="276"/>
            <p14:sldId id="272"/>
            <p14:sldId id="261"/>
            <p14:sldId id="2147483644"/>
            <p14:sldId id="265"/>
            <p14:sldId id="2147483647"/>
            <p14:sldId id="256"/>
            <p14:sldId id="257"/>
            <p14:sldId id="26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613"/>
            <p14:sldId id="266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77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FFFFFF"/>
    <a:srgbClr val="00B0F0"/>
    <a:srgbClr val="AB20B6"/>
    <a:srgbClr val="8D8BB9"/>
    <a:srgbClr val="50C987"/>
    <a:srgbClr val="EFFAF4"/>
    <a:srgbClr val="0040C0"/>
    <a:srgbClr val="F58750"/>
    <a:srgbClr val="FF65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87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15/12/2025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82F3C-8BF3-243D-CACD-FA7B0863E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982565-5850-28CE-18D5-CB38FB2C24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C0B4353-B787-F6C2-9C8F-3FCD4132AF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674B5-A379-7BC0-F228-9A9A98B6B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90518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44610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24BAA-F3C0-C0D6-4CE4-E2AE9950F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F7F1545-66B8-4BE8-C866-71BB9AF0EC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9EA7F13-8A54-8C2C-9E6C-C80BA0D16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C5BB31-CDC3-6123-8391-A81FDF4F15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65389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57E31-4DA0-B132-9703-D1AC52CC9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CE0E8CF-7783-C245-A5B1-DC046595E7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0172AB-A9D8-20EE-EE1D-25AEAB9B53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A39B3DE-4F37-E13F-4358-93BE91CF5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81090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97D1E-0E1F-D72E-9988-0C2F14FCA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52BD75F-DFC9-C568-1946-C9E7036372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5012122-B751-0313-A602-0738F07A33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919EE6-F65B-FAC6-328A-7A7DB86E0D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09740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C8021F-20C6-E6F7-A8AA-83A1FA35F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437B32D-8AF7-54B5-D92C-7791443B54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3DA114-7854-2B69-A301-5358996E7A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6FE1DF9-72BF-F095-A5B6-CBE5F6CE27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30327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3D6E2-B6AC-31E0-8DC9-66DED1FFC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BAC2887-829D-F99C-861A-640AC30533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894CA01-5089-883D-A219-87D776D6B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AB11391-AE55-45FF-2E03-96EA13701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34341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CC04-EF07-8D16-4CB3-52D676C00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72EBFFF-9886-E63E-BDA6-BD72F24663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944F19D-CC9B-AD3A-5D54-630E6DC69B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017E93-F9E6-1499-1D6D-B86F6CD4463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255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15/12/2025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0.png"/><Relationship Id="rId3" Type="http://schemas.openxmlformats.org/officeDocument/2006/relationships/image" Target="../media/image8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0.png"/><Relationship Id="rId3" Type="http://schemas.openxmlformats.org/officeDocument/2006/relationships/image" Target="../media/image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70.png"/><Relationship Id="rId4" Type="http://schemas.openxmlformats.org/officeDocument/2006/relationships/image" Target="../media/image6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3.png"/><Relationship Id="rId4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5.png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7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48.png"/><Relationship Id="rId4" Type="http://schemas.openxmlformats.org/officeDocument/2006/relationships/image" Target="../media/image7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8.png"/><Relationship Id="rId4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5.png"/><Relationship Id="rId5" Type="http://schemas.openxmlformats.org/officeDocument/2006/relationships/image" Target="../media/image48.png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png"/><Relationship Id="rId7" Type="http://schemas.openxmlformats.org/officeDocument/2006/relationships/image" Target="../media/image8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40.png"/><Relationship Id="rId11" Type="http://schemas.openxmlformats.org/officeDocument/2006/relationships/image" Target="../media/image90.png"/><Relationship Id="rId5" Type="http://schemas.openxmlformats.org/officeDocument/2006/relationships/image" Target="../media/image850.png"/><Relationship Id="rId10" Type="http://schemas.openxmlformats.org/officeDocument/2006/relationships/image" Target="../media/image89.png"/><Relationship Id="rId4" Type="http://schemas.openxmlformats.org/officeDocument/2006/relationships/image" Target="../media/image8.png"/><Relationship Id="rId9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3" Type="http://schemas.openxmlformats.org/officeDocument/2006/relationships/image" Target="../media/image84.png"/><Relationship Id="rId7" Type="http://schemas.openxmlformats.org/officeDocument/2006/relationships/image" Target="../media/image880.png"/><Relationship Id="rId12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2.png"/><Relationship Id="rId11" Type="http://schemas.openxmlformats.org/officeDocument/2006/relationships/image" Target="../media/image96.png"/><Relationship Id="rId5" Type="http://schemas.openxmlformats.org/officeDocument/2006/relationships/image" Target="../media/image8.png"/><Relationship Id="rId10" Type="http://schemas.openxmlformats.org/officeDocument/2006/relationships/image" Target="../media/image95.png"/><Relationship Id="rId4" Type="http://schemas.openxmlformats.org/officeDocument/2006/relationships/image" Target="../media/image91.png"/><Relationship Id="rId9" Type="http://schemas.openxmlformats.org/officeDocument/2006/relationships/image" Target="../media/image94.png"/><Relationship Id="rId14" Type="http://schemas.openxmlformats.org/officeDocument/2006/relationships/image" Target="../media/image8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1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40.png"/><Relationship Id="rId5" Type="http://schemas.openxmlformats.org/officeDocument/2006/relationships/image" Target="../media/image930.png"/><Relationship Id="rId4" Type="http://schemas.openxmlformats.org/officeDocument/2006/relationships/image" Target="../media/image920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4.png"/><Relationship Id="rId4" Type="http://schemas.openxmlformats.org/officeDocument/2006/relationships/image" Target="../media/image95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80.png"/><Relationship Id="rId5" Type="http://schemas.openxmlformats.org/officeDocument/2006/relationships/image" Target="../media/image970.png"/><Relationship Id="rId4" Type="http://schemas.openxmlformats.org/officeDocument/2006/relationships/image" Target="../media/image9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3.gif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20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.jpeg"/><Relationship Id="rId7" Type="http://schemas.openxmlformats.org/officeDocument/2006/relationships/image" Target="../media/image8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5.png"/><Relationship Id="rId5" Type="http://schemas.openxmlformats.org/officeDocument/2006/relationships/image" Target="../media/image14.png"/><Relationship Id="rId4" Type="http://schemas.openxmlformats.org/officeDocument/2006/relationships/image" Target="../media/image1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2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Relationship Id="rId9" Type="http://schemas.openxmlformats.org/officeDocument/2006/relationships/image" Target="../media/image11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1" y="4235446"/>
            <a:ext cx="6933067" cy="968911"/>
            <a:chOff x="304311" y="4531839"/>
            <a:chExt cx="5567748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1" y="4531839"/>
              <a:ext cx="5567748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337745" y="4618418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03348" y="4602876"/>
              <a:ext cx="4375704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6"/>
            <a:ext cx="6933065" cy="1239713"/>
            <a:chOff x="304312" y="5304657"/>
            <a:chExt cx="5567746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567746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37745" y="5395586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03348" y="5365055"/>
              <a:ext cx="4468710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Tracer le graphe de la fonction 𝒚=𝒂𝒙+𝒃 (𝒂&lt;𝟎) à partir de sa pente et de son ordonnée à l’origine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263B1-1034-BF21-4B9A-2A194D383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BB50DC9-0123-DCA0-D877-B33EF3B87669}"/>
              </a:ext>
            </a:extLst>
          </p:cNvPr>
          <p:cNvSpPr txBox="1"/>
          <p:nvPr/>
        </p:nvSpPr>
        <p:spPr>
          <a:xfrm>
            <a:off x="815905" y="148295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Compléter et représenter dans chacun des cas suivants: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E977A27-F53A-B744-1E38-0C73625FEA0F}"/>
              </a:ext>
            </a:extLst>
          </p:cNvPr>
          <p:cNvSpPr txBox="1"/>
          <p:nvPr/>
        </p:nvSpPr>
        <p:spPr>
          <a:xfrm>
            <a:off x="822395" y="569994"/>
            <a:ext cx="8400026" cy="26172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 et souligne que le point de départ doit être A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75E25AC-3B33-B17D-6F77-FE62BB09AA3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B94F9FF-E1F9-26F3-FB8E-04643963C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EB8EBB2F-59D9-C645-25A5-8875516DB092}"/>
              </a:ext>
            </a:extLst>
          </p:cNvPr>
          <p:cNvGrpSpPr/>
          <p:nvPr/>
        </p:nvGrpSpPr>
        <p:grpSpPr>
          <a:xfrm>
            <a:off x="412868" y="786685"/>
            <a:ext cx="11357246" cy="5723074"/>
            <a:chOff x="412868" y="786685"/>
            <a:chExt cx="11357246" cy="5723074"/>
          </a:xfrm>
        </p:grpSpPr>
        <p:pic>
          <p:nvPicPr>
            <p:cNvPr id="6" name="Image 5" descr="Une image contenant texte, diagramme, capture d’écran, nombre&#10;&#10;Le contenu généré par l’IA peut être incorrect.">
              <a:extLst>
                <a:ext uri="{FF2B5EF4-FFF2-40B4-BE49-F238E27FC236}">
                  <a16:creationId xmlns:a16="http://schemas.microsoft.com/office/drawing/2014/main" id="{FA2E3E7B-77BD-BAF2-73CC-A0B2D05075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2868" y="786685"/>
              <a:ext cx="11357246" cy="5723074"/>
            </a:xfrm>
            <a:prstGeom prst="rect">
              <a:avLst/>
            </a:prstGeom>
          </p:spPr>
        </p:pic>
        <p:sp>
          <p:nvSpPr>
            <p:cNvPr id="7" name="Organigramme : Connecteur 6">
              <a:extLst>
                <a:ext uri="{FF2B5EF4-FFF2-40B4-BE49-F238E27FC236}">
                  <a16:creationId xmlns:a16="http://schemas.microsoft.com/office/drawing/2014/main" id="{5D0FCAD1-2EAC-5C4F-3392-E4ABDF625CD1}"/>
                </a:ext>
              </a:extLst>
            </p:cNvPr>
            <p:cNvSpPr/>
            <p:nvPr/>
          </p:nvSpPr>
          <p:spPr>
            <a:xfrm>
              <a:off x="3819521" y="4584171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8C8212C-BD94-6FC7-469C-AA9E29C67C0B}"/>
                </a:ext>
              </a:extLst>
            </p:cNvPr>
            <p:cNvSpPr txBox="1"/>
            <p:nvPr/>
          </p:nvSpPr>
          <p:spPr>
            <a:xfrm>
              <a:off x="3279627" y="4224079"/>
              <a:ext cx="92136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</a:t>
              </a:r>
              <a:r>
                <a:rPr lang="fr-FR" b="1" dirty="0">
                  <a:solidFill>
                    <a:srgbClr val="0070C0"/>
                  </a:solidFill>
                  <a:latin typeface="Calibri" panose="020F0502020204030204"/>
                </a:rPr>
                <a:t>1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,1)</a:t>
              </a:r>
              <a:endParaRPr lang="fr-FR" dirty="0"/>
            </a:p>
          </p:txBody>
        </p:sp>
        <p:sp>
          <p:nvSpPr>
            <p:cNvPr id="10" name="Organigramme : Connecteur 9">
              <a:extLst>
                <a:ext uri="{FF2B5EF4-FFF2-40B4-BE49-F238E27FC236}">
                  <a16:creationId xmlns:a16="http://schemas.microsoft.com/office/drawing/2014/main" id="{52D96E51-0ACF-A1BA-C5CD-5F0E8FCC2A6E}"/>
                </a:ext>
              </a:extLst>
            </p:cNvPr>
            <p:cNvSpPr/>
            <p:nvPr/>
          </p:nvSpPr>
          <p:spPr>
            <a:xfrm>
              <a:off x="8629159" y="4584172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49584B3-DE50-F40B-D14C-98BBF381C7C9}"/>
                </a:ext>
              </a:extLst>
            </p:cNvPr>
            <p:cNvSpPr txBox="1"/>
            <p:nvPr/>
          </p:nvSpPr>
          <p:spPr>
            <a:xfrm>
              <a:off x="7989117" y="4273833"/>
              <a:ext cx="9011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A(0,1)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1581539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AE644-B688-8CB8-2A0B-D92A1CBF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C8ECFA98-D964-4F0B-6C12-A540F8063B74}"/>
              </a:ext>
            </a:extLst>
          </p:cNvPr>
          <p:cNvGrpSpPr/>
          <p:nvPr/>
        </p:nvGrpSpPr>
        <p:grpSpPr>
          <a:xfrm>
            <a:off x="3408768" y="994450"/>
            <a:ext cx="5679384" cy="5796889"/>
            <a:chOff x="3408768" y="994450"/>
            <a:chExt cx="5679384" cy="5796889"/>
          </a:xfrm>
        </p:grpSpPr>
        <p:pic>
          <p:nvPicPr>
            <p:cNvPr id="4" name="Image 3" descr="Une image contenant texte, diagramme, ligne, nombre&#10;&#10;Le contenu généré par l’IA peut être incorrect.">
              <a:extLst>
                <a:ext uri="{FF2B5EF4-FFF2-40B4-BE49-F238E27FC236}">
                  <a16:creationId xmlns:a16="http://schemas.microsoft.com/office/drawing/2014/main" id="{99D59B57-835A-0C0A-2447-D1B3C7C6F5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08768" y="994450"/>
              <a:ext cx="5679384" cy="5796889"/>
            </a:xfrm>
            <a:prstGeom prst="rect">
              <a:avLst/>
            </a:prstGeom>
          </p:spPr>
        </p:pic>
        <p:sp>
          <p:nvSpPr>
            <p:cNvPr id="5" name="Organigramme : Connecteur 4">
              <a:extLst>
                <a:ext uri="{FF2B5EF4-FFF2-40B4-BE49-F238E27FC236}">
                  <a16:creationId xmlns:a16="http://schemas.microsoft.com/office/drawing/2014/main" id="{018FBC0B-A5C0-A38F-1E67-45895CAC1524}"/>
                </a:ext>
              </a:extLst>
            </p:cNvPr>
            <p:cNvSpPr/>
            <p:nvPr/>
          </p:nvSpPr>
          <p:spPr>
            <a:xfrm>
              <a:off x="6581671" y="4459128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5EAC1EB-0E1C-F652-5F22-D29B532046D3}"/>
                </a:ext>
              </a:extLst>
            </p:cNvPr>
            <p:cNvSpPr txBox="1"/>
            <p:nvPr/>
          </p:nvSpPr>
          <p:spPr>
            <a:xfrm>
              <a:off x="5972070" y="3977336"/>
              <a:ext cx="921365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A(1,1)</a:t>
              </a:r>
              <a:endParaRPr lang="fr-FR" dirty="0"/>
            </a:p>
          </p:txBody>
        </p:sp>
      </p:grpSp>
      <p:sp>
        <p:nvSpPr>
          <p:cNvPr id="12" name="D_A_02">
            <a:extLst>
              <a:ext uri="{FF2B5EF4-FFF2-40B4-BE49-F238E27FC236}">
                <a16:creationId xmlns:a16="http://schemas.microsoft.com/office/drawing/2014/main" id="{D8295022-360D-1190-FE51-BBAF3B4FCD0D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C30DCC61-2EC8-604B-DF52-E251937C367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de la première question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6D264D86-B515-155F-7353-CECC5D0F4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19330D57-5B38-EC9D-B04D-74C444C00883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2BB62AB-A8B1-D032-DA5D-3E6556F9A263}"/>
              </a:ext>
            </a:extLst>
          </p:cNvPr>
          <p:cNvSpPr txBox="1"/>
          <p:nvPr/>
        </p:nvSpPr>
        <p:spPr>
          <a:xfrm>
            <a:off x="5700250" y="2379067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deux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EE37A97-ADF2-D1DF-8D9C-295CAC1A20DE}"/>
              </a:ext>
            </a:extLst>
          </p:cNvPr>
          <p:cNvSpPr txBox="1"/>
          <p:nvPr/>
        </p:nvSpPr>
        <p:spPr>
          <a:xfrm>
            <a:off x="5752925" y="2738920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une</a:t>
            </a:r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4D5F783E-0565-DD90-D741-CCBE371C7F5F}"/>
              </a:ext>
            </a:extLst>
          </p:cNvPr>
          <p:cNvCxnSpPr>
            <a:cxnSpLocks/>
          </p:cNvCxnSpPr>
          <p:nvPr/>
        </p:nvCxnSpPr>
        <p:spPr>
          <a:xfrm flipV="1">
            <a:off x="6688513" y="4518120"/>
            <a:ext cx="526671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5F7E639C-3671-8871-44D9-2D78D3C9CB73}"/>
              </a:ext>
            </a:extLst>
          </p:cNvPr>
          <p:cNvCxnSpPr>
            <a:cxnSpLocks/>
          </p:cNvCxnSpPr>
          <p:nvPr/>
        </p:nvCxnSpPr>
        <p:spPr>
          <a:xfrm>
            <a:off x="7215184" y="4508288"/>
            <a:ext cx="0" cy="110593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4ABB3BA8-A335-A80B-9987-5798A30582F7}"/>
              </a:ext>
            </a:extLst>
          </p:cNvPr>
          <p:cNvSpPr/>
          <p:nvPr/>
        </p:nvSpPr>
        <p:spPr>
          <a:xfrm>
            <a:off x="7157881" y="5591019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6191D5A-B82F-D9D8-632A-B2D8ECB95324}"/>
              </a:ext>
            </a:extLst>
          </p:cNvPr>
          <p:cNvSpPr txBox="1"/>
          <p:nvPr/>
        </p:nvSpPr>
        <p:spPr>
          <a:xfrm>
            <a:off x="7319665" y="5429553"/>
            <a:ext cx="921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B(2,-1)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572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30" grpId="0" animBg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e 24">
            <a:extLst>
              <a:ext uri="{FF2B5EF4-FFF2-40B4-BE49-F238E27FC236}">
                <a16:creationId xmlns:a16="http://schemas.microsoft.com/office/drawing/2014/main" id="{22136E29-C1E1-6BEC-97B6-89DE6872293B}"/>
              </a:ext>
            </a:extLst>
          </p:cNvPr>
          <p:cNvGrpSpPr/>
          <p:nvPr/>
        </p:nvGrpSpPr>
        <p:grpSpPr>
          <a:xfrm>
            <a:off x="3796963" y="940034"/>
            <a:ext cx="5255278" cy="5610530"/>
            <a:chOff x="3796963" y="940034"/>
            <a:chExt cx="5255278" cy="5610530"/>
          </a:xfrm>
        </p:grpSpPr>
        <p:pic>
          <p:nvPicPr>
            <p:cNvPr id="4" name="Image 3" descr="Une image contenant texte, diagramme, ligne, nombre&#10;&#10;Le contenu généré par l’IA peut être incorrect.">
              <a:extLst>
                <a:ext uri="{FF2B5EF4-FFF2-40B4-BE49-F238E27FC236}">
                  <a16:creationId xmlns:a16="http://schemas.microsoft.com/office/drawing/2014/main" id="{6D330789-D998-9C93-3BD1-BB09A556B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96963" y="940034"/>
              <a:ext cx="5255278" cy="5610530"/>
            </a:xfrm>
            <a:prstGeom prst="rect">
              <a:avLst/>
            </a:prstGeom>
          </p:spPr>
        </p:pic>
        <p:sp>
          <p:nvSpPr>
            <p:cNvPr id="21" name="Organigramme : Connecteur 20">
              <a:extLst>
                <a:ext uri="{FF2B5EF4-FFF2-40B4-BE49-F238E27FC236}">
                  <a16:creationId xmlns:a16="http://schemas.microsoft.com/office/drawing/2014/main" id="{774BE774-30FC-5F77-7103-1EDD4D0257A5}"/>
                </a:ext>
              </a:extLst>
            </p:cNvPr>
            <p:cNvSpPr/>
            <p:nvPr/>
          </p:nvSpPr>
          <p:spPr>
            <a:xfrm>
              <a:off x="6230289" y="4390301"/>
              <a:ext cx="122902" cy="117987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rgbClr val="0070C0"/>
                </a:solidFill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044C1ECC-50A4-12CF-0715-E632C5F2409B}"/>
                </a:ext>
              </a:extLst>
            </p:cNvPr>
            <p:cNvSpPr txBox="1"/>
            <p:nvPr/>
          </p:nvSpPr>
          <p:spPr>
            <a:xfrm>
              <a:off x="5645410" y="4088201"/>
              <a:ext cx="90118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A(0,1)</a:t>
              </a:r>
              <a:endParaRPr lang="fr-FR" dirty="0"/>
            </a:p>
          </p:txBody>
        </p:sp>
      </p:grpSp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de la deuxième question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D4FDE5-D982-8D8F-70B3-8F014C6FE44E}"/>
              </a:ext>
            </a:extLst>
          </p:cNvPr>
          <p:cNvSpPr txBox="1"/>
          <p:nvPr/>
        </p:nvSpPr>
        <p:spPr>
          <a:xfrm>
            <a:off x="5700250" y="2379067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trois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3851637-0DC8-ADF5-FA53-28B19F89124C}"/>
              </a:ext>
            </a:extLst>
          </p:cNvPr>
          <p:cNvSpPr txBox="1"/>
          <p:nvPr/>
        </p:nvSpPr>
        <p:spPr>
          <a:xfrm>
            <a:off x="5752925" y="2738920"/>
            <a:ext cx="14650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deux</a:t>
            </a: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AD7AD01-F92C-73F8-34C3-815923BB2C82}"/>
              </a:ext>
            </a:extLst>
          </p:cNvPr>
          <p:cNvCxnSpPr>
            <a:cxnSpLocks/>
          </p:cNvCxnSpPr>
          <p:nvPr/>
        </p:nvCxnSpPr>
        <p:spPr>
          <a:xfrm>
            <a:off x="6283254" y="4442982"/>
            <a:ext cx="1064214" cy="1455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894A40F2-BDC9-494F-F5BF-31EC199E5826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7347468" y="4442982"/>
            <a:ext cx="0" cy="155476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0C236C0C-B74B-7E43-5F73-47D7073ED4FF}"/>
              </a:ext>
            </a:extLst>
          </p:cNvPr>
          <p:cNvSpPr/>
          <p:nvPr/>
        </p:nvSpPr>
        <p:spPr>
          <a:xfrm>
            <a:off x="7286017" y="5997744"/>
            <a:ext cx="122902" cy="117987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26AB821-B115-AB25-C2D4-818EA954EA17}"/>
              </a:ext>
            </a:extLst>
          </p:cNvPr>
          <p:cNvSpPr txBox="1"/>
          <p:nvPr/>
        </p:nvSpPr>
        <p:spPr>
          <a:xfrm>
            <a:off x="7408919" y="5872071"/>
            <a:ext cx="9213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B(2,-2)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avis: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11199-2A42-BDD1-D1F6-B1278A418751}"/>
              </a:ext>
            </a:extLst>
          </p:cNvPr>
          <p:cNvSpPr txBox="1"/>
          <p:nvPr/>
        </p:nvSpPr>
        <p:spPr>
          <a:xfrm>
            <a:off x="381000" y="3375654"/>
            <a:ext cx="1169125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/>
            </a:pPr>
            <a:r>
              <a:rPr lang="fr-FR" sz="2800" b="1" dirty="0"/>
              <a:t>On veut tracer le graphe de cette fonction à partir de sa pente et de son ordonnée à l’origine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265A732-76E9-21A2-1E76-F6BB4DE6C35A}"/>
              </a:ext>
            </a:extLst>
          </p:cNvPr>
          <p:cNvSpPr txBox="1"/>
          <p:nvPr/>
        </p:nvSpPr>
        <p:spPr>
          <a:xfrm>
            <a:off x="3052261" y="1492554"/>
            <a:ext cx="63432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VFSTNH+Calibri"/>
              </a:rPr>
              <a:t>On considère </a:t>
            </a:r>
            <a:r>
              <a:rPr lang="fr-FR" sz="2400" b="1" dirty="0">
                <a:latin typeface="VFSTNH+Calibri"/>
              </a:rPr>
              <a:t>la</a:t>
            </a:r>
            <a:r>
              <a:rPr lang="fr-FR" sz="2400" b="1" i="0" u="none" strike="noStrike" baseline="0" dirty="0">
                <a:latin typeface="VFSTNH+Calibri"/>
              </a:rPr>
              <a:t> fonction affine suivante: </a:t>
            </a:r>
            <a:endParaRPr lang="fr-F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/>
              <p:nvPr/>
            </p:nvSpPr>
            <p:spPr>
              <a:xfrm>
                <a:off x="2603634" y="2147095"/>
                <a:ext cx="60960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 =−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+</m:t>
                      </m:r>
                      <m:r>
                        <a:rPr lang="fr-FR" sz="3200" b="1" i="1" u="none" strike="noStrike" baseline="0" dirty="0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fr-FR" sz="3200" b="1" i="1" u="none" strike="noStrike" baseline="0" dirty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F707911-13A7-3707-EAFF-1E4AF8288F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3634" y="2147095"/>
                <a:ext cx="6096000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2">
            <a:extLst>
              <a:ext uri="{FF2B5EF4-FFF2-40B4-BE49-F238E27FC236}">
                <a16:creationId xmlns:a16="http://schemas.microsoft.com/office/drawing/2014/main" id="{6DFE01E1-DC09-DDA5-042F-C566FAA9BDD8}"/>
              </a:ext>
            </a:extLst>
          </p:cNvPr>
          <p:cNvSpPr txBox="1"/>
          <p:nvPr/>
        </p:nvSpPr>
        <p:spPr>
          <a:xfrm>
            <a:off x="2408116" y="4602262"/>
            <a:ext cx="763158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/>
            </a:pPr>
            <a:r>
              <a:rPr lang="fr-FR" sz="4000" b="1" dirty="0">
                <a:solidFill>
                  <a:srgbClr val="FF0000"/>
                </a:solidFill>
              </a:rPr>
              <a:t>Comment  va-t-on procéder?</a:t>
            </a:r>
          </a:p>
        </p:txBody>
      </p:sp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69" y="3314323"/>
            <a:ext cx="10029773" cy="461665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altLang="fr-FR" b="1" dirty="0">
                <a:solidFill>
                  <a:srgbClr val="106585"/>
                </a:solidFill>
              </a:rPr>
              <a:t>Tracer le graphe de la fonction 𝒚=𝒂𝒙+𝒃 (𝒂&lt;𝟎) à partir de sa pente et de son ordonnée à l’origine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traiter deux exemples pour vous montrer comment déterminer la pente d’une fonction affine: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/>
              <p:nvPr/>
            </p:nvSpPr>
            <p:spPr>
              <a:xfrm>
                <a:off x="476687" y="1909917"/>
                <a:ext cx="993373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9BA3561-9E78-8A59-5186-C66C5B33DB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7" y="1909917"/>
                <a:ext cx="9933737" cy="461665"/>
              </a:xfrm>
              <a:prstGeom prst="rect">
                <a:avLst/>
              </a:prstGeom>
              <a:blipFill>
                <a:blip r:embed="rId4"/>
                <a:stretch>
                  <a:fillRect l="-1022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C084B7-F542-9E04-ACA1-DB82CD87FF7C}"/>
                  </a:ext>
                </a:extLst>
              </p:cNvPr>
              <p:cNvSpPr txBox="1"/>
              <p:nvPr/>
            </p:nvSpPr>
            <p:spPr>
              <a:xfrm>
                <a:off x="476687" y="3022203"/>
                <a:ext cx="725559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dirty="0">
                    <a:solidFill>
                      <a:srgbClr val="FF0000"/>
                    </a:solidFill>
                    <a:latin typeface="+mj-lt"/>
                  </a:rPr>
                  <a:t>Le taux de variation </a:t>
                </a:r>
                <a:r>
                  <a:rPr lang="fr-FR" sz="2400" b="1" i="0" dirty="0">
                    <a:latin typeface="+mj-lt"/>
                  </a:rPr>
                  <a:t>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𝐞𝐬𝐭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4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C5C084B7-F542-9E04-ACA1-DB82CD87F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7" y="3022203"/>
                <a:ext cx="7255593" cy="461665"/>
              </a:xfrm>
              <a:prstGeom prst="rect">
                <a:avLst/>
              </a:prstGeom>
              <a:blipFill>
                <a:blip r:embed="rId5"/>
                <a:stretch>
                  <a:fillRect l="-1399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27A9C68-3B35-77FE-4E82-4849FFDDB1E0}"/>
                  </a:ext>
                </a:extLst>
              </p:cNvPr>
              <p:cNvSpPr txBox="1"/>
              <p:nvPr/>
            </p:nvSpPr>
            <p:spPr>
              <a:xfrm>
                <a:off x="476687" y="4279297"/>
                <a:ext cx="1051197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sz="2400" dirty="0"/>
                  <a:t> </a:t>
                </a:r>
                <a:r>
                  <a:rPr lang="fr-FR" sz="2400" b="1" i="0" dirty="0">
                    <a:latin typeface="+mj-lt"/>
                  </a:rPr>
                  <a:t>est </a:t>
                </a:r>
                <a:r>
                  <a:rPr lang="fr-FR" sz="2400" b="1" i="0" dirty="0">
                    <a:solidFill>
                      <a:srgbClr val="0070C0"/>
                    </a:solidFill>
                    <a:latin typeface="+mj-lt"/>
                  </a:rPr>
                  <a:t>son taux de variation</a:t>
                </a:r>
                <a:r>
                  <a:rPr lang="fr-FR" sz="2400" b="1" i="0" dirty="0">
                    <a:latin typeface="+mj-lt"/>
                  </a:rPr>
                  <a:t>: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427A9C68-3B35-77FE-4E82-4849FFDDB1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687" y="4279297"/>
                <a:ext cx="10511979" cy="461665"/>
              </a:xfrm>
              <a:prstGeom prst="rect">
                <a:avLst/>
              </a:prstGeom>
              <a:blipFill>
                <a:blip r:embed="rId6"/>
                <a:stretch>
                  <a:fillRect l="-965" t="-5263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DCB271-02C9-513C-385B-D357855492A4}"/>
                  </a:ext>
                </a:extLst>
              </p:cNvPr>
              <p:cNvSpPr txBox="1"/>
              <p:nvPr/>
            </p:nvSpPr>
            <p:spPr>
              <a:xfrm>
                <a:off x="7538672" y="3025404"/>
                <a:ext cx="6707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8DDCB271-02C9-513C-385B-D357855492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8672" y="3025404"/>
                <a:ext cx="67072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9CF0D6-022B-467A-3DDF-47C8270EF426}"/>
                  </a:ext>
                </a:extLst>
              </p:cNvPr>
              <p:cNvSpPr txBox="1"/>
              <p:nvPr/>
            </p:nvSpPr>
            <p:spPr>
              <a:xfrm>
                <a:off x="11034241" y="4268696"/>
                <a:ext cx="67072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FA9CF0D6-022B-467A-3DDF-47C8270EF4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34241" y="4268696"/>
                <a:ext cx="67072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à coins arrondis 4"/>
          <p:cNvSpPr/>
          <p:nvPr/>
        </p:nvSpPr>
        <p:spPr>
          <a:xfrm>
            <a:off x="309048" y="1064873"/>
            <a:ext cx="1858945" cy="3315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exemple1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" grpId="0"/>
      <p:bldP spid="7" grpId="0"/>
      <p:bldP spid="6" grpId="0"/>
      <p:bldP spid="10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B512D0-92DB-F1A3-0798-9B911FF98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0EC9437-C637-E1CC-55CE-DEFAED9335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l’exemple 2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385C785-54BC-333A-FEB2-8B49BE8146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CE598A1-D9E0-9D33-82DF-EB78B2A81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4A22386E-E247-36E7-DB6B-19C039B84FB7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EBAFC71-F820-354F-8ADC-2ACA7491D639}"/>
                  </a:ext>
                </a:extLst>
              </p:cNvPr>
              <p:cNvSpPr txBox="1"/>
              <p:nvPr/>
            </p:nvSpPr>
            <p:spPr>
              <a:xfrm>
                <a:off x="304841" y="1767344"/>
                <a:ext cx="8365631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</a:t>
                </a:r>
                <a14:m>
                  <m:oMath xmlns:m="http://schemas.openxmlformats.org/officeDocument/2006/math"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7EBAFC71-F820-354F-8ADC-2ACA7491D6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41" y="1767344"/>
                <a:ext cx="8365631" cy="625812"/>
              </a:xfrm>
              <a:prstGeom prst="rect">
                <a:avLst/>
              </a:prstGeom>
              <a:blipFill>
                <a:blip r:embed="rId4"/>
                <a:stretch>
                  <a:fillRect l="-1214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BC3EF2E-A917-FA00-4CDD-0A2A3BBF6B04}"/>
                  </a:ext>
                </a:extLst>
              </p:cNvPr>
              <p:cNvSpPr txBox="1"/>
              <p:nvPr/>
            </p:nvSpPr>
            <p:spPr>
              <a:xfrm>
                <a:off x="331950" y="2723251"/>
                <a:ext cx="7114982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dirty="0">
                    <a:solidFill>
                      <a:srgbClr val="FF0000"/>
                    </a:solidFill>
                    <a:latin typeface="+mj-lt"/>
                  </a:rPr>
                  <a:t>Le taux de variation </a:t>
                </a:r>
                <a:r>
                  <a:rPr lang="fr-FR" sz="2400" b="1" i="0" dirty="0">
                    <a:latin typeface="+mj-lt"/>
                  </a:rPr>
                  <a:t>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1" dirty="0">
                        <a:latin typeface="Cambria Math" panose="02040503050406030204" pitchFamily="18" charset="0"/>
                      </a:rPr>
                      <m:t>𝐞𝐬𝐭</m:t>
                    </m:r>
                    <m:r>
                      <a:rPr lang="fr-FR" sz="2400" b="1" i="0" dirty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fr-FR" sz="24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5BC3EF2E-A917-FA00-4CDD-0A2A3BBF6B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950" y="2723251"/>
                <a:ext cx="7114982" cy="625812"/>
              </a:xfrm>
              <a:prstGeom prst="rect">
                <a:avLst/>
              </a:prstGeom>
              <a:blipFill>
                <a:blip r:embed="rId5"/>
                <a:stretch>
                  <a:fillRect l="-1246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CD15952-3633-7405-52D8-C7621ACBB856}"/>
                  </a:ext>
                </a:extLst>
              </p:cNvPr>
              <p:cNvSpPr txBox="1"/>
              <p:nvPr/>
            </p:nvSpPr>
            <p:spPr>
              <a:xfrm>
                <a:off x="250835" y="4045608"/>
                <a:ext cx="10887488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 </a:t>
                </a:r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est</a:t>
                </a:r>
                <a:r>
                  <a:rPr lang="fr-FR" sz="2400" b="1" dirty="0">
                    <a:solidFill>
                      <a:srgbClr val="0070C0"/>
                    </a:solidFill>
                  </a:rPr>
                  <a:t> son taux de variation: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1CD15952-3633-7405-52D8-C7621ACBB8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835" y="4045608"/>
                <a:ext cx="10887488" cy="625812"/>
              </a:xfrm>
              <a:prstGeom prst="rect">
                <a:avLst/>
              </a:prstGeom>
              <a:blipFill>
                <a:blip r:embed="rId6"/>
                <a:stretch>
                  <a:fillRect l="-233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BE059A7-09C1-118C-70E6-FABFF7CC3EC6}"/>
                  </a:ext>
                </a:extLst>
              </p:cNvPr>
              <p:cNvSpPr txBox="1"/>
              <p:nvPr/>
            </p:nvSpPr>
            <p:spPr>
              <a:xfrm>
                <a:off x="7446932" y="2674523"/>
                <a:ext cx="782517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BE059A7-09C1-118C-70E6-FABFF7CC3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6932" y="2674523"/>
                <a:ext cx="782517" cy="786177"/>
              </a:xfrm>
              <a:prstGeom prst="rect">
                <a:avLst/>
              </a:prstGeom>
              <a:blipFill>
                <a:blip r:embed="rId7"/>
                <a:stretch>
                  <a:fillRect b="-634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78F6B21-D579-ACE7-055A-73E90C3E642B}"/>
                  </a:ext>
                </a:extLst>
              </p:cNvPr>
              <p:cNvSpPr txBox="1"/>
              <p:nvPr/>
            </p:nvSpPr>
            <p:spPr>
              <a:xfrm>
                <a:off x="10682378" y="3965425"/>
                <a:ext cx="455945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400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178F6B21-D579-ACE7-055A-73E90C3E64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2378" y="3965425"/>
                <a:ext cx="455945" cy="786177"/>
              </a:xfrm>
              <a:prstGeom prst="rect">
                <a:avLst/>
              </a:prstGeom>
              <a:blipFill>
                <a:blip r:embed="rId8"/>
                <a:stretch>
                  <a:fillRect r="-22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à coins arrondis 16">
            <a:extLst>
              <a:ext uri="{FF2B5EF4-FFF2-40B4-BE49-F238E27FC236}">
                <a16:creationId xmlns:a16="http://schemas.microsoft.com/office/drawing/2014/main" id="{6987127D-48C2-2323-AA1D-3313B17540CC}"/>
              </a:ext>
            </a:extLst>
          </p:cNvPr>
          <p:cNvSpPr/>
          <p:nvPr/>
        </p:nvSpPr>
        <p:spPr>
          <a:xfrm>
            <a:off x="250835" y="1182703"/>
            <a:ext cx="1858945" cy="3315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exemple2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45108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2" grpId="0"/>
      <p:bldP spid="13" grpId="0"/>
      <p:bldP spid="1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EC87F-FF64-3B40-EF0A-07B5735E7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35E41C55-3334-D8F6-0046-DEA736550A1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conclusion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E77CC76-33E4-E3FD-2508-73014C75787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B9004B28-A1AA-E26E-3C46-9E52B1361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26EDDA5E-B177-A7FA-B7D0-50D4AFA83512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18" name="Rectangle à coins arrondis 17">
            <a:extLst>
              <a:ext uri="{FF2B5EF4-FFF2-40B4-BE49-F238E27FC236}">
                <a16:creationId xmlns:a16="http://schemas.microsoft.com/office/drawing/2014/main" id="{FC8CB82D-D5D4-58D1-1D63-5512237D8094}"/>
              </a:ext>
            </a:extLst>
          </p:cNvPr>
          <p:cNvSpPr/>
          <p:nvPr/>
        </p:nvSpPr>
        <p:spPr>
          <a:xfrm>
            <a:off x="313331" y="1391452"/>
            <a:ext cx="1858945" cy="33159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dirty="0"/>
              <a:t>Je conclue: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C4B7C09-190A-8EB7-D46A-A88ACC0748AE}"/>
                  </a:ext>
                </a:extLst>
              </p:cNvPr>
              <p:cNvSpPr txBox="1"/>
              <p:nvPr/>
            </p:nvSpPr>
            <p:spPr>
              <a:xfrm>
                <a:off x="313331" y="3332512"/>
                <a:ext cx="10887488" cy="461665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 </a:t>
                </a:r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400" b="1" dirty="0">
                        <a:latin typeface="Cambria Math" panose="02040503050406030204" pitchFamily="18" charset="0"/>
                      </a:rPr>
                      <m:t>: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MA" sz="2400" b="1" i="1" dirty="0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MA" sz="2400" b="1" i="1" dirty="0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dirty="0"/>
                  <a:t>est</a:t>
                </a:r>
                <a:r>
                  <a:rPr lang="fr-FR" sz="2400" b="1" dirty="0">
                    <a:solidFill>
                      <a:srgbClr val="0070C0"/>
                    </a:solidFill>
                  </a:rPr>
                  <a:t> son taux de variation: a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9C4B7C09-190A-8EB7-D46A-A88ACC074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331" y="3332512"/>
                <a:ext cx="10887488" cy="461665"/>
              </a:xfrm>
              <a:prstGeom prst="rect">
                <a:avLst/>
              </a:prstGeom>
              <a:blipFill>
                <a:blip r:embed="rId4"/>
                <a:stretch>
                  <a:fillRect l="-233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36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1C22D-DF55-DCD4-9686-8029241B40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C2C167D5-80CC-E35A-9C35-35329AFB7F2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maintenant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vais traiter deux exemple pour  déterminer l’ordonnée à l’origine du graphe d’une fonction affine, je  commencer par un 1</a:t>
            </a:r>
            <a:r>
              <a:rPr lang="fr-FR" sz="1600" b="1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exemple 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3D267F-7B17-158E-23C8-559DA073E48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11ED2DDF-F875-2024-7F88-94B32E576050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DE3E002-9EE4-CC18-2CD3-F90ED4FB48F4}"/>
                  </a:ext>
                </a:extLst>
              </p:cNvPr>
              <p:cNvSpPr txBox="1"/>
              <p:nvPr/>
            </p:nvSpPr>
            <p:spPr>
              <a:xfrm>
                <a:off x="571795" y="1046700"/>
                <a:ext cx="932273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FDE3E002-9EE4-CC18-2CD3-F90ED4FB4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795" y="1046700"/>
                <a:ext cx="9322736" cy="461665"/>
              </a:xfrm>
              <a:prstGeom prst="rect">
                <a:avLst/>
              </a:prstGeom>
              <a:blipFill>
                <a:blip r:embed="rId3"/>
                <a:stretch>
                  <a:fillRect l="-1046" t="-12000" b="-29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96A0A4B-8DEA-D89E-1656-4547E0BFD8A6}"/>
                  </a:ext>
                </a:extLst>
              </p:cNvPr>
              <p:cNvSpPr txBox="1"/>
              <p:nvPr/>
            </p:nvSpPr>
            <p:spPr>
              <a:xfrm>
                <a:off x="435871" y="1900110"/>
                <a:ext cx="61294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dirty="0">
                    <a:latin typeface="+mj-lt"/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on a: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fr-FR" sz="2400" b="1" i="0" dirty="0">
                    <a:solidFill>
                      <a:srgbClr val="FF0000"/>
                    </a:solidFill>
                    <a:latin typeface="+mj-lt"/>
                  </a:rPr>
                  <a:t>-2</a:t>
                </a:r>
                <a14:m>
                  <m:oMath xmlns:m="http://schemas.openxmlformats.org/officeDocument/2006/math"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24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endParaRPr lang="fr-FR" sz="24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96A0A4B-8DEA-D89E-1656-4547E0BFD8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1" y="1900110"/>
                <a:ext cx="6129494" cy="461665"/>
              </a:xfrm>
              <a:prstGeom prst="rect">
                <a:avLst/>
              </a:prstGeom>
              <a:blipFill>
                <a:blip r:embed="rId4"/>
                <a:stretch>
                  <a:fillRect l="-1656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CC4D2601-97F0-BF1C-47D6-08F299BC8349}"/>
              </a:ext>
            </a:extLst>
          </p:cNvPr>
          <p:cNvSpPr txBox="1"/>
          <p:nvPr/>
        </p:nvSpPr>
        <p:spPr>
          <a:xfrm>
            <a:off x="344895" y="3121781"/>
            <a:ext cx="600891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 point A(0,</a:t>
            </a:r>
            <a:r>
              <a:rPr lang="fr-FR" sz="2400" b="1" dirty="0">
                <a:solidFill>
                  <a:srgbClr val="1D9A78"/>
                </a:solidFill>
              </a:rPr>
              <a:t>1</a:t>
            </a:r>
            <a:r>
              <a:rPr lang="fr-FR" sz="2400" b="1" dirty="0"/>
              <a:t>) est un point du graphe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002AC23-F74F-71E7-689E-FB334D01A97C}"/>
                  </a:ext>
                </a:extLst>
              </p:cNvPr>
              <p:cNvSpPr txBox="1"/>
              <p:nvPr/>
            </p:nvSpPr>
            <p:spPr>
              <a:xfrm>
                <a:off x="345679" y="4092931"/>
                <a:ext cx="932273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/>
                  <a:t> </a:t>
                </a:r>
                <a:r>
                  <a:rPr lang="fr-FR" sz="2400" b="1" dirty="0">
                    <a:solidFill>
                      <a:schemeClr val="accent1"/>
                    </a:solidFill>
                  </a:rPr>
                  <a:t>1</a:t>
                </a:r>
                <a:r>
                  <a:rPr lang="fr-FR" sz="2400" b="1" dirty="0"/>
                  <a:t> est </a:t>
                </a:r>
                <a:r>
                  <a:rPr lang="fr-FR" sz="2400" b="1" i="0" dirty="0">
                    <a:solidFill>
                      <a:srgbClr val="1D9A78"/>
                    </a:solidFill>
                    <a:latin typeface="+mj-lt"/>
                    <a:ea typeface="Cambria Math" panose="02040503050406030204" pitchFamily="18" charset="0"/>
                  </a:rPr>
                  <a:t>l’ordonnée à l’origine du graphe </a:t>
                </a:r>
              </a:p>
              <a:p>
                <a:r>
                  <a:rPr lang="fr-FR" sz="2400" b="1" dirty="0"/>
                  <a:t>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5002AC23-F74F-71E7-689E-FB334D01A9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679" y="4092931"/>
                <a:ext cx="9322736" cy="830997"/>
              </a:xfrm>
              <a:prstGeom prst="rect">
                <a:avLst/>
              </a:prstGeom>
              <a:blipFill>
                <a:blip r:embed="rId5"/>
                <a:stretch>
                  <a:fillRect l="-1088" t="-6061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e 9">
            <a:extLst>
              <a:ext uri="{FF2B5EF4-FFF2-40B4-BE49-F238E27FC236}">
                <a16:creationId xmlns:a16="http://schemas.microsoft.com/office/drawing/2014/main" id="{09E4D855-79AA-1BAB-B83A-50AD7B2511AC}"/>
              </a:ext>
            </a:extLst>
          </p:cNvPr>
          <p:cNvGrpSpPr/>
          <p:nvPr/>
        </p:nvGrpSpPr>
        <p:grpSpPr>
          <a:xfrm>
            <a:off x="7514031" y="2361775"/>
            <a:ext cx="3855574" cy="3863285"/>
            <a:chOff x="7514031" y="2361775"/>
            <a:chExt cx="3855574" cy="3863285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7C950559-4148-9AEE-E20F-B0CB28F3C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514031" y="2361775"/>
              <a:ext cx="3855574" cy="3863285"/>
            </a:xfrm>
            <a:prstGeom prst="rect">
              <a:avLst/>
            </a:prstGeom>
          </p:spPr>
        </p:pic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2EFA9F5D-F2E5-BE6B-68DF-46577112B5E9}"/>
                </a:ext>
              </a:extLst>
            </p:cNvPr>
            <p:cNvSpPr/>
            <p:nvPr/>
          </p:nvSpPr>
          <p:spPr>
            <a:xfrm flipH="1">
              <a:off x="9399153" y="3878650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721ED1BA-1889-E154-8DF2-53630F8AA766}"/>
                </a:ext>
              </a:extLst>
            </p:cNvPr>
            <p:cNvSpPr txBox="1"/>
            <p:nvPr/>
          </p:nvSpPr>
          <p:spPr>
            <a:xfrm>
              <a:off x="9668414" y="3707027"/>
              <a:ext cx="8633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4"/>
                  </a:solidFill>
                </a:rPr>
                <a:t>A(0;1)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0827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94BA5-4DBE-1E52-BD2B-B36B463E8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D582822-FE87-BE1D-58BA-8C425737F40F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Je vais traiter maintenant un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𝒆𝒎𝒆</m:t>
                        </m:r>
                      </m:sup>
                    </m:sSup>
                    <m:r>
                      <a:rPr lang="fr-MA" sz="1600" b="1" i="1" smtClean="0">
                        <a:solidFill>
                          <a:prstClr val="white">
                            <a:lumMod val="65000"/>
                          </a:prst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exemple: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1D582822-FE87-BE1D-58BA-8C425737F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8DD377B2-5CD2-1127-E0B6-DCA42FA3B5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D_A_02">
            <a:extLst>
              <a:ext uri="{FF2B5EF4-FFF2-40B4-BE49-F238E27FC236}">
                <a16:creationId xmlns:a16="http://schemas.microsoft.com/office/drawing/2014/main" id="{4BF01C9A-30AC-BFA2-D102-DDF78EE583F9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19A0328-D45E-5352-F65A-734C16691C44}"/>
                  </a:ext>
                </a:extLst>
              </p:cNvPr>
              <p:cNvSpPr txBox="1"/>
              <p:nvPr/>
            </p:nvSpPr>
            <p:spPr>
              <a:xfrm>
                <a:off x="522066" y="1442250"/>
                <a:ext cx="9003772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819A0328-D45E-5352-F65A-734C16691C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66" y="1442250"/>
                <a:ext cx="9003772" cy="625812"/>
              </a:xfrm>
              <a:prstGeom prst="rect">
                <a:avLst/>
              </a:prstGeom>
              <a:blipFill>
                <a:blip r:embed="rId5"/>
                <a:stretch>
                  <a:fillRect l="-1127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4C7DA1F-A74C-A789-5614-8D530659B176}"/>
                  </a:ext>
                </a:extLst>
              </p:cNvPr>
              <p:cNvSpPr txBox="1"/>
              <p:nvPr/>
            </p:nvSpPr>
            <p:spPr>
              <a:xfrm>
                <a:off x="522066" y="2497263"/>
                <a:ext cx="7164474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i="0" dirty="0">
                    <a:latin typeface="+mj-lt"/>
                  </a:rPr>
                  <a:t>Pour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,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on a: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4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  <m:r>
                      <a:rPr lang="fr-FR" sz="24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fr-FR" sz="24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fr-FR" sz="2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fr-FR" sz="2400" b="1" i="1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</m:oMath>
                </a14:m>
                <a:endParaRPr lang="fr-FR" sz="2400" b="1" dirty="0">
                  <a:latin typeface="VFSTNH+Calibri-Bold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4C7DA1F-A74C-A789-5614-8D530659B1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66" y="2497263"/>
                <a:ext cx="7164474" cy="625812"/>
              </a:xfrm>
              <a:prstGeom prst="rect">
                <a:avLst/>
              </a:prstGeom>
              <a:blipFill>
                <a:blip r:embed="rId6"/>
                <a:stretch>
                  <a:fillRect l="-1416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ZoneTexte 10">
            <a:extLst>
              <a:ext uri="{FF2B5EF4-FFF2-40B4-BE49-F238E27FC236}">
                <a16:creationId xmlns:a16="http://schemas.microsoft.com/office/drawing/2014/main" id="{D8E19B36-E291-664C-281E-A3880CD005ED}"/>
              </a:ext>
            </a:extLst>
          </p:cNvPr>
          <p:cNvSpPr txBox="1"/>
          <p:nvPr/>
        </p:nvSpPr>
        <p:spPr>
          <a:xfrm>
            <a:off x="522066" y="3606404"/>
            <a:ext cx="66255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Le point A(0,</a:t>
            </a:r>
            <a:r>
              <a:rPr lang="fr-FR" sz="2400" b="1" dirty="0">
                <a:solidFill>
                  <a:srgbClr val="1D9A78"/>
                </a:solidFill>
              </a:rPr>
              <a:t>4</a:t>
            </a:r>
            <a:r>
              <a:rPr lang="fr-FR" sz="2400" b="1" dirty="0"/>
              <a:t>) est un point du graphe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D28F83F-3FB6-0E30-A7E0-C4720968734E}"/>
                  </a:ext>
                </a:extLst>
              </p:cNvPr>
              <p:cNvSpPr txBox="1"/>
              <p:nvPr/>
            </p:nvSpPr>
            <p:spPr>
              <a:xfrm>
                <a:off x="0" y="4607289"/>
                <a:ext cx="5737938" cy="99514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fr-FR" sz="2400" b="1" dirty="0">
                    <a:solidFill>
                      <a:schemeClr val="accent1"/>
                    </a:solidFill>
                  </a:rPr>
                  <a:t>4</a:t>
                </a:r>
                <a:r>
                  <a:rPr lang="fr-FR" sz="2400" b="1" dirty="0"/>
                  <a:t> est </a:t>
                </a:r>
                <a:r>
                  <a:rPr lang="fr-FR" sz="2400" b="1" dirty="0">
                    <a:solidFill>
                      <a:srgbClr val="1D9A78"/>
                    </a:solidFill>
                  </a:rPr>
                  <a:t>l’ordonnée à l’origine </a:t>
                </a:r>
                <a:r>
                  <a:rPr lang="fr-FR" sz="2400" b="1" dirty="0"/>
                  <a:t>du graphe </a:t>
                </a:r>
              </a:p>
              <a:p>
                <a:pPr algn="ctr"/>
                <a:r>
                  <a:rPr lang="fr-FR" sz="2400" b="1" dirty="0"/>
                  <a:t>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fr-FR" sz="2400" dirty="0"/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D28F83F-3FB6-0E30-A7E0-C47209687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607289"/>
                <a:ext cx="5737938" cy="995144"/>
              </a:xfrm>
              <a:prstGeom prst="rect">
                <a:avLst/>
              </a:prstGeom>
              <a:blipFill>
                <a:blip r:embed="rId7"/>
                <a:stretch>
                  <a:fillRect t="-3750" b="-37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roupe 15">
            <a:extLst>
              <a:ext uri="{FF2B5EF4-FFF2-40B4-BE49-F238E27FC236}">
                <a16:creationId xmlns:a16="http://schemas.microsoft.com/office/drawing/2014/main" id="{09E4D855-79AA-1BAB-B83A-50AD7B2511AC}"/>
              </a:ext>
            </a:extLst>
          </p:cNvPr>
          <p:cNvGrpSpPr/>
          <p:nvPr/>
        </p:nvGrpSpPr>
        <p:grpSpPr>
          <a:xfrm>
            <a:off x="7514031" y="2235316"/>
            <a:ext cx="3855574" cy="3863285"/>
            <a:chOff x="7514031" y="2361775"/>
            <a:chExt cx="3855574" cy="3863285"/>
          </a:xfrm>
        </p:grpSpPr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7C950559-4148-9AEE-E20F-B0CB28F3CB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14031" y="2361775"/>
              <a:ext cx="3855574" cy="3863285"/>
            </a:xfrm>
            <a:prstGeom prst="rect">
              <a:avLst/>
            </a:prstGeom>
          </p:spPr>
        </p:pic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2EFA9F5D-F2E5-BE6B-68DF-46577112B5E9}"/>
                </a:ext>
              </a:extLst>
            </p:cNvPr>
            <p:cNvSpPr/>
            <p:nvPr/>
          </p:nvSpPr>
          <p:spPr>
            <a:xfrm flipH="1">
              <a:off x="9377463" y="2714082"/>
              <a:ext cx="85169" cy="97211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721ED1BA-1889-E154-8DF2-53630F8AA766}"/>
                </a:ext>
              </a:extLst>
            </p:cNvPr>
            <p:cNvSpPr txBox="1"/>
            <p:nvPr/>
          </p:nvSpPr>
          <p:spPr>
            <a:xfrm>
              <a:off x="9668414" y="2567296"/>
              <a:ext cx="8633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4"/>
                  </a:solidFill>
                </a:rPr>
                <a:t>A(0;4)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395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1773C-C532-15B9-FC90-2D84A3376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C7EE88-96DF-8342-B3E8-A37ABE352058}"/>
              </a:ext>
            </a:extLst>
          </p:cNvPr>
          <p:cNvSpPr txBox="1"/>
          <p:nvPr/>
        </p:nvSpPr>
        <p:spPr>
          <a:xfrm>
            <a:off x="822036" y="15953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B281368-5F9B-1DF4-967A-EE091391F3A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A008577-5A24-D1E0-BE3B-63AF5E91C15F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1891C9D-739C-8DDB-5744-C40A53E63E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55C54FC-AEC4-8F5F-956A-890ACC9BB66B}"/>
                  </a:ext>
                </a:extLst>
              </p:cNvPr>
              <p:cNvSpPr txBox="1"/>
              <p:nvPr/>
            </p:nvSpPr>
            <p:spPr>
              <a:xfrm>
                <a:off x="477348" y="2734731"/>
                <a:ext cx="1023926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1) On considère la fonction affine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55C54FC-AEC4-8F5F-956A-890ACC9BB6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48" y="2734731"/>
                <a:ext cx="10239269" cy="461665"/>
              </a:xfrm>
              <a:prstGeom prst="rect">
                <a:avLst/>
              </a:prstGeom>
              <a:blipFill>
                <a:blip r:embed="rId3"/>
                <a:stretch>
                  <a:fillRect l="-867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D3E6F79-B27C-70EF-5532-CF2A8F281316}"/>
                  </a:ext>
                </a:extLst>
              </p:cNvPr>
              <p:cNvSpPr txBox="1"/>
              <p:nvPr/>
            </p:nvSpPr>
            <p:spPr>
              <a:xfrm>
                <a:off x="644923" y="4123269"/>
                <a:ext cx="830912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:…….. 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BD3E6F79-B27C-70EF-5532-CF2A8F2813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923" y="4123269"/>
                <a:ext cx="8309125" cy="461665"/>
              </a:xfrm>
              <a:prstGeom prst="rect">
                <a:avLst/>
              </a:prstGeom>
              <a:blipFill>
                <a:blip r:embed="rId4"/>
                <a:stretch>
                  <a:fillRect l="-1067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685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70772-A72B-D218-BC9B-B123938C1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5F2A1D0-AD81-7AEB-E350-3504B7DA96C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F9D11ED-83DE-0D03-59D6-FDF7F912DEA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F9900AD-B4B1-8D76-86C9-49BF949C909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AB36D54F-C7F7-C9B9-2286-61F477BC8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7C8452A-56BE-0622-C78E-67D200319D4B}"/>
                  </a:ext>
                </a:extLst>
              </p:cNvPr>
              <p:cNvSpPr txBox="1"/>
              <p:nvPr/>
            </p:nvSpPr>
            <p:spPr>
              <a:xfrm>
                <a:off x="321368" y="2091263"/>
                <a:ext cx="1047328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1) 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67C8452A-56BE-0622-C78E-67D200319D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68" y="2091263"/>
                <a:ext cx="10473287" cy="523220"/>
              </a:xfrm>
              <a:prstGeom prst="rect">
                <a:avLst/>
              </a:prstGeom>
              <a:blipFill>
                <a:blip r:embed="rId3"/>
                <a:stretch>
                  <a:fillRect l="-1211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566744D-0FA5-9DB2-42D1-A9B20A2C8AAF}"/>
                  </a:ext>
                </a:extLst>
              </p:cNvPr>
              <p:cNvSpPr txBox="1"/>
              <p:nvPr/>
            </p:nvSpPr>
            <p:spPr>
              <a:xfrm>
                <a:off x="321368" y="3838255"/>
                <a:ext cx="895519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8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8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 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566744D-0FA5-9DB2-42D1-A9B20A2C8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368" y="3838255"/>
                <a:ext cx="8955190" cy="523220"/>
              </a:xfrm>
              <a:prstGeom prst="rect">
                <a:avLst/>
              </a:prstGeom>
              <a:blipFill>
                <a:blip r:embed="rId4"/>
                <a:stretch>
                  <a:fillRect l="-1416" t="-11905" b="-309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3720E8E-AC9E-8EE2-7332-0E4D88AE1A4A}"/>
                  </a:ext>
                </a:extLst>
              </p:cNvPr>
              <p:cNvSpPr txBox="1"/>
              <p:nvPr/>
            </p:nvSpPr>
            <p:spPr>
              <a:xfrm>
                <a:off x="9276558" y="3821168"/>
                <a:ext cx="60290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3720E8E-AC9E-8EE2-7332-0E4D88AE1A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6558" y="3821168"/>
                <a:ext cx="602901" cy="584775"/>
              </a:xfrm>
              <a:prstGeom prst="rect">
                <a:avLst/>
              </a:prstGeom>
              <a:blipFill>
                <a:blip r:embed="rId5"/>
                <a:stretch>
                  <a:fillRect r="-202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091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7CAD1-7E77-3495-63A4-549D69CFE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EEFBFDF-11F6-F7CB-9FE7-4D1AB45A74D3}"/>
              </a:ext>
            </a:extLst>
          </p:cNvPr>
          <p:cNvSpPr txBox="1"/>
          <p:nvPr/>
        </p:nvSpPr>
        <p:spPr>
          <a:xfrm>
            <a:off x="822036" y="15953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EC3C1D2-C8C8-8D34-C674-59E1798DF61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61071F6-C2FE-9042-58B7-AC5BAD0D9E8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3DF0AB-9CF7-03ED-A0D7-30B26D5A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0A8539A-41FD-D4C5-AFD0-023E8597669F}"/>
                  </a:ext>
                </a:extLst>
              </p:cNvPr>
              <p:cNvSpPr txBox="1"/>
              <p:nvPr/>
            </p:nvSpPr>
            <p:spPr>
              <a:xfrm>
                <a:off x="364109" y="1608267"/>
                <a:ext cx="9397439" cy="629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2) On considère la fonction affine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F0A8539A-41FD-D4C5-AFD0-023E859766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09" y="1608267"/>
                <a:ext cx="9397439" cy="629531"/>
              </a:xfrm>
              <a:prstGeom prst="rect">
                <a:avLst/>
              </a:prstGeom>
              <a:blipFill>
                <a:blip r:embed="rId3"/>
                <a:stretch>
                  <a:fillRect l="-945" b="-7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9CDA650-92D0-F1CB-BC98-65D0610F951B}"/>
                  </a:ext>
                </a:extLst>
              </p:cNvPr>
              <p:cNvSpPr txBox="1"/>
              <p:nvPr/>
            </p:nvSpPr>
            <p:spPr>
              <a:xfrm>
                <a:off x="364109" y="3601495"/>
                <a:ext cx="8209503" cy="6295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:……….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9CDA650-92D0-F1CB-BC98-65D0610F95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09" y="3601495"/>
                <a:ext cx="8209503" cy="629531"/>
              </a:xfrm>
              <a:prstGeom prst="rect">
                <a:avLst/>
              </a:prstGeom>
              <a:blipFill>
                <a:blip r:embed="rId4"/>
                <a:stretch>
                  <a:fillRect l="-1082" b="-78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733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DA256-D723-EC40-619C-947B544B6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0FF6841-3CB7-3119-CD70-A02AF6C5EAB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8E7E596-94D0-0DEB-6E42-8654A3E1685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EF197E8-EE11-2C9A-A425-8D4D25F252E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FEEB584E-6901-770F-5CB8-DB409DCD4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D514898-AC67-2CB7-32E3-7F279D847462}"/>
                  </a:ext>
                </a:extLst>
              </p:cNvPr>
              <p:cNvSpPr txBox="1"/>
              <p:nvPr/>
            </p:nvSpPr>
            <p:spPr>
              <a:xfrm>
                <a:off x="199736" y="1695274"/>
                <a:ext cx="10642435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2) On considère la fonction affine définie par : </a:t>
                </a:r>
                <a14:m>
                  <m:oMath xmlns:m="http://schemas.openxmlformats.org/officeDocument/2006/math"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5D514898-AC67-2CB7-32E3-7F279D847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736" y="1695274"/>
                <a:ext cx="10642435" cy="808619"/>
              </a:xfrm>
              <a:prstGeom prst="rect">
                <a:avLst/>
              </a:prstGeom>
              <a:blipFill>
                <a:blip r:embed="rId3"/>
                <a:stretch>
                  <a:fillRect l="-1192" b="-615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122F8FC-9B95-77E7-F620-E38B84969240}"/>
                  </a:ext>
                </a:extLst>
              </p:cNvPr>
              <p:cNvSpPr txBox="1"/>
              <p:nvPr/>
            </p:nvSpPr>
            <p:spPr>
              <a:xfrm>
                <a:off x="284096" y="3545489"/>
                <a:ext cx="9038927" cy="8086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 </a:t>
                </a:r>
                <a14:m>
                  <m:oMath xmlns:m="http://schemas.openxmlformats.org/officeDocument/2006/math"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32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32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32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5122F8FC-9B95-77E7-F620-E38B84969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096" y="3545489"/>
                <a:ext cx="9038927" cy="808619"/>
              </a:xfrm>
              <a:prstGeom prst="rect">
                <a:avLst/>
              </a:prstGeom>
              <a:blipFill>
                <a:blip r:embed="rId4"/>
                <a:stretch>
                  <a:fillRect l="-1404" b="-781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85FBF5-B40F-1090-7382-77A0E278CA0F}"/>
                  </a:ext>
                </a:extLst>
              </p:cNvPr>
              <p:cNvSpPr txBox="1"/>
              <p:nvPr/>
            </p:nvSpPr>
            <p:spPr>
              <a:xfrm>
                <a:off x="9323023" y="3446359"/>
                <a:ext cx="874206" cy="9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fr-FR" sz="2800" b="1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fr-FR" sz="36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EF85FBF5-B40F-1090-7382-77A0E278CA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3023" y="3446359"/>
                <a:ext cx="874206" cy="907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9697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DB1B10-B9D4-E58F-A6D9-D0257B155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321F884-E0D9-F003-C4CC-CCAB4826FD8F}"/>
              </a:ext>
            </a:extLst>
          </p:cNvPr>
          <p:cNvSpPr txBox="1"/>
          <p:nvPr/>
        </p:nvSpPr>
        <p:spPr>
          <a:xfrm>
            <a:off x="822036" y="159537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E3EEE16-726B-E155-8FE1-EEDE8CE4419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2F23213-1EDF-C3D1-5309-BC9714BC4C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08BF295-CC72-EB0F-15E3-CA04E6CEF6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12D8023-93D9-AFF9-6DE2-8232F0873FFD}"/>
                  </a:ext>
                </a:extLst>
              </p:cNvPr>
              <p:cNvSpPr txBox="1"/>
              <p:nvPr/>
            </p:nvSpPr>
            <p:spPr>
              <a:xfrm>
                <a:off x="325970" y="2103784"/>
                <a:ext cx="10033578" cy="6240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3) On considère la fonction affine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12D8023-93D9-AFF9-6DE2-8232F0873F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70" y="2103784"/>
                <a:ext cx="10033578" cy="624082"/>
              </a:xfrm>
              <a:prstGeom prst="rect">
                <a:avLst/>
              </a:prstGeom>
              <a:blipFill>
                <a:blip r:embed="rId3"/>
                <a:stretch>
                  <a:fillRect l="-885" b="-8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7E11389-9543-DE28-2FE0-F81FAF65DE7E}"/>
                  </a:ext>
                </a:extLst>
              </p:cNvPr>
              <p:cNvSpPr txBox="1"/>
              <p:nvPr/>
            </p:nvSpPr>
            <p:spPr>
              <a:xfrm>
                <a:off x="325970" y="3528144"/>
                <a:ext cx="8767136" cy="6258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400" b="1" dirty="0">
                    <a:latin typeface="VFSTNH+Calibri-Bold"/>
                  </a:rPr>
                  <a:t>du graphe de la fonction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:………. </a:t>
                </a:r>
                <a:endParaRPr lang="fr-FR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A7E11389-9543-DE28-2FE0-F81FAF65DE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970" y="3528144"/>
                <a:ext cx="8767136" cy="625812"/>
              </a:xfrm>
              <a:prstGeom prst="rect">
                <a:avLst/>
              </a:prstGeom>
              <a:blipFill>
                <a:blip r:embed="rId4"/>
                <a:stretch>
                  <a:fillRect l="-1012" b="-10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066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DEAEE-79C2-E964-1B9D-D6107BC7B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FC72363D-DE78-87E0-A5A1-7F3328D914F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C335A4-5EF0-3047-14B9-B99EA3CBC93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CD5C0828-7977-5995-AB55-61270E01734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3502FBD5-A2AA-642D-EA33-4119FFE44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546AF22-F46B-3EB8-65A8-4F5DC172681C}"/>
                  </a:ext>
                </a:extLst>
              </p:cNvPr>
              <p:cNvSpPr txBox="1"/>
              <p:nvPr/>
            </p:nvSpPr>
            <p:spPr>
              <a:xfrm>
                <a:off x="326535" y="1769270"/>
                <a:ext cx="11606927" cy="7126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latin typeface="VFSTNH+Calibri-Bold"/>
                  </a:rPr>
                  <a:t>3) On considère la fonction affine définie par : </a:t>
                </a:r>
                <a14:m>
                  <m:oMath xmlns:m="http://schemas.openxmlformats.org/officeDocument/2006/math"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8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fr-FR" sz="2800" dirty="0"/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B546AF22-F46B-3EB8-65A8-4F5DC17268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35" y="1769270"/>
                <a:ext cx="11606927" cy="712631"/>
              </a:xfrm>
              <a:prstGeom prst="rect">
                <a:avLst/>
              </a:prstGeom>
              <a:blipFill>
                <a:blip r:embed="rId3"/>
                <a:stretch>
                  <a:fillRect l="-1093" b="-105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0BF0E3CF-1410-E7BA-BC62-AC20BBB43F91}"/>
                  </a:ext>
                </a:extLst>
              </p:cNvPr>
              <p:cNvSpPr txBox="1"/>
              <p:nvPr/>
            </p:nvSpPr>
            <p:spPr>
              <a:xfrm>
                <a:off x="326535" y="3429000"/>
                <a:ext cx="8669847" cy="739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800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sz="2800" b="1" dirty="0">
                    <a:latin typeface="VFSTNH+Calibri-Bold"/>
                  </a:rPr>
                  <a:t>du graphe de la fonction</a:t>
                </a:r>
                <a14:m>
                  <m:oMath xmlns:m="http://schemas.openxmlformats.org/officeDocument/2006/math"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800" b="1" i="1" dirty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fr-FR" sz="2800" b="1" i="1" dirty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fr-FR" sz="2800" b="1" i="1" dirty="0" smtClean="0">
                            <a:solidFill>
                              <a:srgbClr val="1D9A78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fr-FR" sz="2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800" b="1" i="0" dirty="0">
                    <a:latin typeface="+mj-lt"/>
                  </a:rPr>
                  <a:t>est : </a:t>
                </a:r>
                <a:endParaRPr lang="fr-FR" sz="2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0BF0E3CF-1410-E7BA-BC62-AC20BBB43F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35" y="3429000"/>
                <a:ext cx="8669847" cy="739754"/>
              </a:xfrm>
              <a:prstGeom prst="rect">
                <a:avLst/>
              </a:prstGeom>
              <a:blipFill>
                <a:blip r:embed="rId4"/>
                <a:stretch>
                  <a:fillRect l="-1462" b="-50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A590EE3-30BE-7E75-A7E4-0A7DDCC7C4CB}"/>
                  </a:ext>
                </a:extLst>
              </p:cNvPr>
              <p:cNvSpPr txBox="1"/>
              <p:nvPr/>
            </p:nvSpPr>
            <p:spPr>
              <a:xfrm>
                <a:off x="8735018" y="3506489"/>
                <a:ext cx="87420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32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32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8A590EE3-30BE-7E75-A7E4-0A7DDCC7C4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5018" y="3506489"/>
                <a:ext cx="874206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9075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2BD841-C15B-297D-915B-45A4214C0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A2D433F-72E2-1580-47AF-C60B513048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 et placer  l’ordonnée à l’origine du graphe dans le repère: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0F05641-01CD-6101-271F-9491F1D3BD3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37792CC-4237-C1C2-7349-6961E2CDC2A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4A65DA6-5ACC-1211-19F2-2E22EFD9A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D56BBBC-8325-FE71-81B1-A9E3859A947B}"/>
                  </a:ext>
                </a:extLst>
              </p:cNvPr>
              <p:cNvSpPr txBox="1"/>
              <p:nvPr/>
            </p:nvSpPr>
            <p:spPr>
              <a:xfrm>
                <a:off x="442014" y="2173463"/>
                <a:ext cx="534572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indent="-514350">
                  <a:buAutoNum type="arabicParenR"/>
                </a:pPr>
                <a:r>
                  <a:rPr lang="fr-FR" sz="2400" b="1" dirty="0">
                    <a:latin typeface="VFSTNH+Calibri-Bold"/>
                  </a:rPr>
                  <a:t>On considère la fonction affine</a:t>
                </a:r>
              </a:p>
              <a:p>
                <a:r>
                  <a:rPr lang="fr-FR" sz="2400" b="1" dirty="0">
                    <a:latin typeface="VFSTNH+Calibri-Bold"/>
                  </a:rPr>
                  <a:t>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4D56BBBC-8325-FE71-81B1-A9E3859A94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14" y="2173463"/>
                <a:ext cx="5345722" cy="830997"/>
              </a:xfrm>
              <a:prstGeom prst="rect">
                <a:avLst/>
              </a:prstGeom>
              <a:blipFill>
                <a:blip r:embed="rId3"/>
                <a:stretch>
                  <a:fillRect l="-1900" t="-7576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9A86CD7-B2DF-E039-13A7-6C52A7A88147}"/>
                  </a:ext>
                </a:extLst>
              </p:cNvPr>
              <p:cNvSpPr txBox="1"/>
              <p:nvPr/>
            </p:nvSpPr>
            <p:spPr>
              <a:xfrm>
                <a:off x="299621" y="4187323"/>
                <a:ext cx="569741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4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24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:……….</a:t>
                </a:r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9A86CD7-B2DF-E039-13A7-6C52A7A88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4187323"/>
                <a:ext cx="5697416" cy="830997"/>
              </a:xfrm>
              <a:prstGeom prst="rect">
                <a:avLst/>
              </a:prstGeom>
              <a:blipFill>
                <a:blip r:embed="rId4"/>
                <a:stretch>
                  <a:fillRect l="-1778" t="-5970" b="-149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1A557AD0-7479-DE96-9F30-9B662E497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9868" y="3000868"/>
            <a:ext cx="3425894" cy="343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108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74967-C342-778F-2E90-777C883CF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CFA685E-3422-A6E2-B764-609CD77BE76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 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4ADDD89-1424-9A65-635D-CA8C830C587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D01E286F-E2CE-52F5-9C46-2B8DFAA745E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9A737938-B037-2B67-BA5A-5EFD45E46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053E2A7-926D-7935-23F9-04ACE4A0305F}"/>
                  </a:ext>
                </a:extLst>
              </p:cNvPr>
              <p:cNvSpPr txBox="1"/>
              <p:nvPr/>
            </p:nvSpPr>
            <p:spPr>
              <a:xfrm>
                <a:off x="299621" y="2397729"/>
                <a:ext cx="5345722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14350" indent="-514350">
                  <a:buAutoNum type="arabicParenR"/>
                </a:pPr>
                <a:r>
                  <a:rPr lang="fr-FR" sz="2400" b="1" dirty="0">
                    <a:latin typeface="VFSTNH+Calibri-Bold"/>
                  </a:rPr>
                  <a:t>On considère la fonction affine</a:t>
                </a:r>
              </a:p>
              <a:p>
                <a:r>
                  <a:rPr lang="fr-FR" sz="2400" b="1" dirty="0">
                    <a:latin typeface="VFSTNH+Calibri-Bold"/>
                  </a:rPr>
                  <a:t>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D053E2A7-926D-7935-23F9-04ACE4A03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2397729"/>
                <a:ext cx="5345722" cy="830997"/>
              </a:xfrm>
              <a:prstGeom prst="rect">
                <a:avLst/>
              </a:prstGeom>
              <a:blipFill>
                <a:blip r:embed="rId3"/>
                <a:stretch>
                  <a:fillRect l="-1896" t="-7463" b="-134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5669DB-BDF4-78C4-30ED-BED18188BB02}"/>
                  </a:ext>
                </a:extLst>
              </p:cNvPr>
              <p:cNvSpPr txBox="1"/>
              <p:nvPr/>
            </p:nvSpPr>
            <p:spPr>
              <a:xfrm>
                <a:off x="299621" y="4347259"/>
                <a:ext cx="5697416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4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24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2400" b="1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</a:t>
                </a:r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35669DB-BDF4-78C4-30ED-BED18188B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621" y="4347259"/>
                <a:ext cx="5697416" cy="830997"/>
              </a:xfrm>
              <a:prstGeom prst="rect">
                <a:avLst/>
              </a:prstGeom>
              <a:blipFill>
                <a:blip r:embed="rId4"/>
                <a:stretch>
                  <a:fillRect l="-1778" t="-6061" b="-1515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ACDB18F8-EC45-4BD0-7599-ADFFDB773908}"/>
              </a:ext>
            </a:extLst>
          </p:cNvPr>
          <p:cNvGrpSpPr/>
          <p:nvPr/>
        </p:nvGrpSpPr>
        <p:grpSpPr>
          <a:xfrm>
            <a:off x="8294666" y="2948897"/>
            <a:ext cx="3425894" cy="3432746"/>
            <a:chOff x="1160648" y="3109356"/>
            <a:chExt cx="3425894" cy="3432746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0986E5FB-A732-F352-5DF1-44EAEA3AC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60648" y="3109356"/>
              <a:ext cx="3425894" cy="3432746"/>
            </a:xfrm>
            <a:prstGeom prst="rect">
              <a:avLst/>
            </a:prstGeom>
          </p:spPr>
        </p:pic>
        <p:sp>
          <p:nvSpPr>
            <p:cNvPr id="3" name="Organigramme : Connecteur 2">
              <a:extLst>
                <a:ext uri="{FF2B5EF4-FFF2-40B4-BE49-F238E27FC236}">
                  <a16:creationId xmlns:a16="http://schemas.microsoft.com/office/drawing/2014/main" id="{DC371F10-1B6B-6426-F7A0-74A8F2F8E279}"/>
                </a:ext>
              </a:extLst>
            </p:cNvPr>
            <p:cNvSpPr/>
            <p:nvPr/>
          </p:nvSpPr>
          <p:spPr>
            <a:xfrm>
              <a:off x="2840440" y="5500522"/>
              <a:ext cx="46645" cy="45719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0BBAAD7-76C8-3294-73AB-241F31B70A95}"/>
                </a:ext>
              </a:extLst>
            </p:cNvPr>
            <p:cNvSpPr txBox="1"/>
            <p:nvPr/>
          </p:nvSpPr>
          <p:spPr>
            <a:xfrm>
              <a:off x="2887085" y="5338715"/>
              <a:ext cx="9757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-2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7D5720F-2DC7-437D-D3CC-A1428196A980}"/>
                  </a:ext>
                </a:extLst>
              </p:cNvPr>
              <p:cNvSpPr txBox="1"/>
              <p:nvPr/>
            </p:nvSpPr>
            <p:spPr>
              <a:xfrm>
                <a:off x="4155214" y="4720481"/>
                <a:ext cx="6882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dirty="0" smtClean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7D5720F-2DC7-437D-D3CC-A1428196A9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5214" y="4720481"/>
                <a:ext cx="68825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015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chemeClr val="tx1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/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chemeClr val="accent1"/>
                </a:solid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0" compatLnSpc="1">
                  <a:noAutofit/>
                </a:bodyPr>
                <a:lstStyle/>
                <a:p>
                  <a:pPr lvl="0" algn="ctr" defTabSz="685800">
                    <a:defRPr/>
                  </a:pPr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Déterminer l’équation d’une droite </a:t>
                  </a:r>
                  <a14:m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 (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&gt;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fr-FR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 </m:t>
                      </m:r>
                    </m:oMath>
                  </a14:m>
                  <a:r>
                    <a:rPr lang="fr-FR" b="1" dirty="0">
                      <a:solidFill>
                        <a:schemeClr val="bg1"/>
                      </a:solidFill>
                      <a:latin typeface="Arial"/>
                    </a:rPr>
                    <a:t>à partir de sa pente et de son ordonnée à l’origine.</a:t>
                  </a:r>
                </a:p>
              </p:txBody>
            </p:sp>
          </mc:Choice>
          <mc:Fallback xmlns="">
            <p:sp>
              <p:nvSpPr>
                <p:cNvPr id="19" name="Google Shape;290;p29">
                  <a:extLst>
                    <a:ext uri="{FF2B5EF4-FFF2-40B4-BE49-F238E27FC236}">
                      <a16:creationId xmlns:a16="http://schemas.microsoft.com/office/drawing/2014/main" id="{7DECC7AF-CDE4-5BD9-4725-66E98E22FD2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28129" y="3925491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3"/>
                  <a:stretch>
                    <a:fillRect r="-622"/>
                  </a:stretch>
                </a:blipFill>
                <a:ln w="9528" cap="flat">
                  <a:solidFill>
                    <a:srgbClr val="000000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lvl="0" algn="ctr" defTabSz="685800"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18249" y="1198535"/>
            <a:ext cx="10266575" cy="831651"/>
            <a:chOff x="1005699" y="1262108"/>
            <a:chExt cx="10266575" cy="83165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/>
                <p:nvPr/>
              </p:nvSpPr>
              <p:spPr>
                <a:xfrm>
                  <a:off x="2471853" y="126575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solidFill>
                  <a:srgbClr val="1D9A78"/>
                </a:solid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 vert="horz" wrap="square" lIns="68570" tIns="34271" rIns="68570" bIns="34271" anchor="ctr" anchorCtr="1" compatLnSpc="1">
                  <a:noAutofit/>
                </a:bodyPr>
                <a:lstStyle/>
                <a:p>
                  <a:pPr algn="ctr" defTabSz="914400"/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Tracer le graphe de la fonction 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b="1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b="1" i="1" kern="0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+</m:t>
                      </m:r>
                      <m:r>
                        <a:rPr lang="fr-FR" b="1" i="1" kern="0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𝒃</m:t>
                      </m:r>
                      <m:r>
                        <a:rPr lang="fr-FR" b="1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r>
                    <a:rPr lang="fr-FR" b="1" kern="0" dirty="0">
                      <a:solidFill>
                        <a:schemeClr val="bg1"/>
                      </a:solidFill>
                      <a:latin typeface="Calibri"/>
                      <a:ea typeface="Calibri"/>
                      <a:cs typeface="Calibri"/>
                    </a:rPr>
                    <a:t>à partir du graphe de la fonction </a:t>
                  </a:r>
                  <a14:m>
                    <m:oMath xmlns:m="http://schemas.openxmlformats.org/officeDocument/2006/math">
                      <m:r>
                        <a:rPr lang="fr-FR" b="1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𝒚</m:t>
                      </m:r>
                      <m:r>
                        <a:rPr lang="fr-FR" b="1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=</m:t>
                      </m:r>
                      <m:r>
                        <a:rPr lang="fr-FR" b="1" i="1" kern="0" dirty="0" err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𝒂𝒙</m:t>
                      </m:r>
                      <m:r>
                        <a:rPr lang="fr-FR" b="1" i="1" kern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libri"/>
                          <a:cs typeface="Calibri"/>
                        </a:rPr>
                        <m:t> </m:t>
                      </m:r>
                    </m:oMath>
                  </a14:m>
                  <a:endParaRPr lang="fr-FR" b="1" kern="0" dirty="0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endParaRPr>
                </a:p>
              </p:txBody>
            </p:sp>
          </mc:Choice>
          <mc:Fallback xmlns="">
            <p:sp>
              <p:nvSpPr>
                <p:cNvPr id="11" name="Google Shape;286;p29">
                  <a:extLst>
                    <a:ext uri="{FF2B5EF4-FFF2-40B4-BE49-F238E27FC236}">
                      <a16:creationId xmlns:a16="http://schemas.microsoft.com/office/drawing/2014/main" id="{FFE2AFA5-7DEF-38D8-BDD1-76AEF818555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71853" y="1265759"/>
                  <a:ext cx="8800421" cy="828000"/>
                </a:xfrm>
                <a:custGeom>
                  <a:avLst>
                    <a:gd name="f0" fmla="val 3600"/>
                  </a:avLst>
                  <a:gdLst>
                    <a:gd name="f1" fmla="val 10800000"/>
                    <a:gd name="f2" fmla="val 5400000"/>
                    <a:gd name="f3" fmla="val 16200000"/>
                    <a:gd name="f4" fmla="val w"/>
                    <a:gd name="f5" fmla="val h"/>
                    <a:gd name="f6" fmla="val ss"/>
                    <a:gd name="f7" fmla="val 0"/>
                    <a:gd name="f8" fmla="*/ 5419351 1 1725033"/>
                    <a:gd name="f9" fmla="val 45"/>
                    <a:gd name="f10" fmla="val 10800"/>
                    <a:gd name="f11" fmla="val -2147483647"/>
                    <a:gd name="f12" fmla="val 2147483647"/>
                    <a:gd name="f13" fmla="abs f4"/>
                    <a:gd name="f14" fmla="abs f5"/>
                    <a:gd name="f15" fmla="abs f6"/>
                    <a:gd name="f16" fmla="*/ f8 1 180"/>
                    <a:gd name="f17" fmla="pin 0 f0 10800"/>
                    <a:gd name="f18" fmla="+- 0 0 f2"/>
                    <a:gd name="f19" fmla="?: f13 f4 1"/>
                    <a:gd name="f20" fmla="?: f14 f5 1"/>
                    <a:gd name="f21" fmla="?: f15 f6 1"/>
                    <a:gd name="f22" fmla="*/ f9 f16 1"/>
                    <a:gd name="f23" fmla="+- f7 f17 0"/>
                    <a:gd name="f24" fmla="*/ f19 1 21600"/>
                    <a:gd name="f25" fmla="*/ f20 1 21600"/>
                    <a:gd name="f26" fmla="*/ 21600 f19 1"/>
                    <a:gd name="f27" fmla="*/ 21600 f20 1"/>
                    <a:gd name="f28" fmla="+- 0 0 f22"/>
                    <a:gd name="f29" fmla="min f25 f24"/>
                    <a:gd name="f30" fmla="*/ f26 1 f21"/>
                    <a:gd name="f31" fmla="*/ f27 1 f21"/>
                    <a:gd name="f32" fmla="*/ f28 f1 1"/>
                    <a:gd name="f33" fmla="*/ f32 1 f8"/>
                    <a:gd name="f34" fmla="+- f31 0 f17"/>
                    <a:gd name="f35" fmla="+- f30 0 f17"/>
                    <a:gd name="f36" fmla="*/ f17 f29 1"/>
                    <a:gd name="f37" fmla="*/ f7 f29 1"/>
                    <a:gd name="f38" fmla="*/ f23 f29 1"/>
                    <a:gd name="f39" fmla="*/ f31 f29 1"/>
                    <a:gd name="f40" fmla="*/ f30 f29 1"/>
                    <a:gd name="f41" fmla="+- f33 0 f2"/>
                    <a:gd name="f42" fmla="+- f37 0 f38"/>
                    <a:gd name="f43" fmla="+- f38 0 f37"/>
                    <a:gd name="f44" fmla="*/ f34 f29 1"/>
                    <a:gd name="f45" fmla="*/ f35 f29 1"/>
                    <a:gd name="f46" fmla="cos 1 f41"/>
                    <a:gd name="f47" fmla="abs f42"/>
                    <a:gd name="f48" fmla="abs f43"/>
                    <a:gd name="f49" fmla="?: f42 f18 f2"/>
                    <a:gd name="f50" fmla="?: f42 f2 f18"/>
                    <a:gd name="f51" fmla="?: f42 f3 f2"/>
                    <a:gd name="f52" fmla="?: f42 f2 f3"/>
                    <a:gd name="f53" fmla="+- f39 0 f44"/>
                    <a:gd name="f54" fmla="?: f43 f18 f2"/>
                    <a:gd name="f55" fmla="?: f43 f2 f18"/>
                    <a:gd name="f56" fmla="+- f40 0 f45"/>
                    <a:gd name="f57" fmla="+- f44 0 f39"/>
                    <a:gd name="f58" fmla="+- f45 0 f40"/>
                    <a:gd name="f59" fmla="?: f42 0 f1"/>
                    <a:gd name="f60" fmla="?: f42 f1 0"/>
                    <a:gd name="f61" fmla="+- 0 0 f46"/>
                    <a:gd name="f62" fmla="?: f42 f52 f51"/>
                    <a:gd name="f63" fmla="?: f42 f51 f52"/>
                    <a:gd name="f64" fmla="?: f43 f50 f49"/>
                    <a:gd name="f65" fmla="abs f53"/>
                    <a:gd name="f66" fmla="?: f53 0 f1"/>
                    <a:gd name="f67" fmla="?: f53 f1 0"/>
                    <a:gd name="f68" fmla="?: f53 f54 f55"/>
                    <a:gd name="f69" fmla="abs f56"/>
                    <a:gd name="f70" fmla="abs f57"/>
                    <a:gd name="f71" fmla="?: f56 f18 f2"/>
                    <a:gd name="f72" fmla="?: f56 f2 f18"/>
                    <a:gd name="f73" fmla="?: f56 f3 f2"/>
                    <a:gd name="f74" fmla="?: f56 f2 f3"/>
                    <a:gd name="f75" fmla="abs f58"/>
                    <a:gd name="f76" fmla="?: f58 f18 f2"/>
                    <a:gd name="f77" fmla="?: f58 f2 f18"/>
                    <a:gd name="f78" fmla="?: f58 f60 f59"/>
                    <a:gd name="f79" fmla="?: f58 f59 f60"/>
                    <a:gd name="f80" fmla="*/ f17 f61 1"/>
                    <a:gd name="f81" fmla="?: f43 f63 f62"/>
                    <a:gd name="f82" fmla="?: f43 f67 f66"/>
                    <a:gd name="f83" fmla="?: f43 f66 f67"/>
                    <a:gd name="f84" fmla="?: f56 f74 f73"/>
                    <a:gd name="f85" fmla="?: f56 f73 f74"/>
                    <a:gd name="f86" fmla="?: f57 f72 f71"/>
                    <a:gd name="f87" fmla="?: f42 f78 f79"/>
                    <a:gd name="f88" fmla="?: f42 f76 f77"/>
                    <a:gd name="f89" fmla="*/ f80 3163 1"/>
                    <a:gd name="f90" fmla="?: f53 f82 f83"/>
                    <a:gd name="f91" fmla="?: f57 f85 f84"/>
                    <a:gd name="f92" fmla="*/ f89 1 7636"/>
                    <a:gd name="f93" fmla="+- f7 f92 0"/>
                    <a:gd name="f94" fmla="+- f30 0 f92"/>
                    <a:gd name="f95" fmla="+- f31 0 f92"/>
                    <a:gd name="f96" fmla="*/ f93 f29 1"/>
                    <a:gd name="f97" fmla="*/ f94 f29 1"/>
                    <a:gd name="f98" fmla="*/ f95 f29 1"/>
                  </a:gdLst>
                  <a:ahLst>
                    <a:ahXY gdRefX="f0" minX="f7" maxX="f10">
                      <a:pos x="f36" y="f37"/>
                    </a:ahXY>
                  </a:ahLst>
                  <a:cxnLst>
                    <a:cxn ang="3cd4">
                      <a:pos x="hc" y="t"/>
                    </a:cxn>
                    <a:cxn ang="0">
                      <a:pos x="r" y="vc"/>
                    </a:cxn>
                    <a:cxn ang="cd4">
                      <a:pos x="hc" y="b"/>
                    </a:cxn>
                    <a:cxn ang="cd2">
                      <a:pos x="l" y="vc"/>
                    </a:cxn>
                  </a:cxnLst>
                  <a:rect l="f96" t="f96" r="f97" b="f98"/>
                  <a:pathLst>
                    <a:path>
                      <a:moveTo>
                        <a:pt x="f38" y="f37"/>
                      </a:moveTo>
                      <a:arcTo wR="f47" hR="f48" stAng="f81" swAng="f64"/>
                      <a:lnTo>
                        <a:pt x="f37" y="f44"/>
                      </a:lnTo>
                      <a:arcTo wR="f48" hR="f65" stAng="f90" swAng="f68"/>
                      <a:lnTo>
                        <a:pt x="f45" y="f39"/>
                      </a:lnTo>
                      <a:arcTo wR="f69" hR="f70" stAng="f91" swAng="f86"/>
                      <a:lnTo>
                        <a:pt x="f40" y="f38"/>
                      </a:lnTo>
                      <a:arcTo wR="f75" hR="f47" stAng="f87" swAng="f88"/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9528" cap="flat">
                  <a:solidFill>
                    <a:srgbClr val="44546A"/>
                  </a:solidFill>
                  <a:prstDash val="solid"/>
                  <a:miter/>
                </a:ln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1005699" y="1262108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prstClr val="white"/>
                  </a:solidFill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3225463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/>
              <p:nvPr/>
            </p:nvSpPr>
            <p:spPr>
              <a:xfrm>
                <a:off x="2428128" y="5373378"/>
                <a:ext cx="871297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85800">
                  <a:defRPr/>
                </a:pPr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Déterminer l’équation d’une droite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b="1" dirty="0">
                    <a:solidFill>
                      <a:schemeClr val="bg1"/>
                    </a:solidFill>
                    <a:latin typeface="Arial"/>
                  </a:rPr>
                  <a:t>à partir de sa pente et de son ordonnée à l’origine.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128" y="5373378"/>
                <a:ext cx="8712970" cy="646331"/>
              </a:xfrm>
              <a:prstGeom prst="rect">
                <a:avLst/>
              </a:prstGeom>
              <a:blipFill>
                <a:blip r:embed="rId5"/>
                <a:stretch>
                  <a:fillRect l="-210" t="-4717" r="-909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/>
              <p:nvPr/>
            </p:nvSpPr>
            <p:spPr>
              <a:xfrm>
                <a:off x="3167742" y="3414123"/>
                <a:ext cx="7490425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685800">
                  <a:defRPr/>
                </a:pPr>
                <a:r>
                  <a:rPr lang="fr-FR" b="1" dirty="0">
                    <a:solidFill>
                      <a:schemeClr val="tx1"/>
                    </a:solidFill>
                    <a:latin typeface="Arial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err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fr-FR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r>
                      <a:rPr lang="fr-FR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b="1" dirty="0">
                    <a:solidFill>
                      <a:schemeClr val="tx1"/>
                    </a:solidFill>
                    <a:latin typeface="Arial"/>
                  </a:rPr>
                  <a:t>à partir de sa pente et de son ordonnée à l’origine </a:t>
                </a:r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2" y="3414123"/>
                <a:ext cx="7490425" cy="646331"/>
              </a:xfrm>
              <a:prstGeom prst="rect">
                <a:avLst/>
              </a:prstGeom>
              <a:blipFill>
                <a:blip r:embed="rId6"/>
                <a:stretch>
                  <a:fillRect t="-4717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/>
              <p:nvPr/>
            </p:nvSpPr>
            <p:spPr>
              <a:xfrm>
                <a:off x="3667871" y="2302786"/>
                <a:ext cx="60960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 defTabSz="914400">
                  <a:defRPr/>
                </a:pPr>
                <a:r>
                  <a:rPr lang="fr-FR" b="1" kern="0" dirty="0">
                    <a:solidFill>
                      <a:schemeClr val="bg1"/>
                    </a:solidFill>
                    <a:ea typeface="Calibri"/>
                    <a:cs typeface="Calibri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lang="fr-FR" b="1" i="1" kern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𝒚</m:t>
                    </m:r>
                    <m:r>
                      <a:rPr lang="fr-FR" b="1" i="1" kern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=</m:t>
                    </m:r>
                    <m:r>
                      <a:rPr lang="fr-FR" b="1" i="1" kern="0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𝒂𝒙</m:t>
                    </m:r>
                    <m:r>
                      <a:rPr lang="fr-FR" b="1" i="1" kern="0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+</m:t>
                    </m:r>
                    <m:r>
                      <a:rPr lang="fr-FR" b="1" i="1" kern="0" dirty="0" err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𝒃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(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&gt;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𝟎</m:t>
                    </m:r>
                    <m:r>
                      <a:rPr lang="fr-FR" b="1" i="1" kern="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) </m:t>
                    </m:r>
                  </m:oMath>
                </a14:m>
                <a:r>
                  <a:rPr lang="fr-FR" b="1" kern="0" dirty="0">
                    <a:solidFill>
                      <a:schemeClr val="bg1"/>
                    </a:solidFill>
                    <a:ea typeface="Calibri"/>
                    <a:cs typeface="Calibri"/>
                  </a:rPr>
                  <a:t>à partir de sa pente et de son ordonnée à l’origine </a:t>
                </a:r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871" y="2302786"/>
                <a:ext cx="6096000" cy="646331"/>
              </a:xfrm>
              <a:prstGeom prst="rect">
                <a:avLst/>
              </a:prstGeom>
              <a:blipFill>
                <a:blip r:embed="rId7"/>
                <a:stretch>
                  <a:fillRect l="-900" t="-5660" r="-160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A3A3F-2FC8-1C04-6CF0-0DB9C797F5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C47207ED-8752-86BA-1258-74ED4150CA9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 et placer l’ordonnée à l’origine du graphe dans le repère: 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DEC7A1E-2CD1-A58F-592F-3AA5F871DEC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C4E7C843-55B9-0F56-F89E-CF6A684A94F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C4BEE8-E524-C80F-E0F0-B15596BA4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6FFAF91-6E44-BD31-ED00-6B85816C6D41}"/>
                  </a:ext>
                </a:extLst>
              </p:cNvPr>
              <p:cNvSpPr txBox="1"/>
              <p:nvPr/>
            </p:nvSpPr>
            <p:spPr>
              <a:xfrm>
                <a:off x="486065" y="1688411"/>
                <a:ext cx="5170796" cy="9988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2) On considère la fonction affine</a:t>
                </a:r>
              </a:p>
              <a:p>
                <a:r>
                  <a:rPr lang="fr-FR" sz="2400" b="1" dirty="0">
                    <a:latin typeface="VFSTNH+Calibri-Bold"/>
                  </a:rPr>
                  <a:t>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6FFAF91-6E44-BD31-ED00-6B85816C6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65" y="1688411"/>
                <a:ext cx="5170796" cy="998863"/>
              </a:xfrm>
              <a:prstGeom prst="rect">
                <a:avLst/>
              </a:prstGeom>
              <a:blipFill>
                <a:blip r:embed="rId3"/>
                <a:stretch>
                  <a:fillRect l="-1961" t="-3750"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23022AB-0021-228A-56E4-A7CAB99ECD1A}"/>
                  </a:ext>
                </a:extLst>
              </p:cNvPr>
              <p:cNvSpPr txBox="1"/>
              <p:nvPr/>
            </p:nvSpPr>
            <p:spPr>
              <a:xfrm>
                <a:off x="354134" y="3429000"/>
                <a:ext cx="5697416" cy="9988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4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24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est : ………..</a:t>
                </a:r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23022AB-0021-228A-56E4-A7CAB99ECD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134" y="3429000"/>
                <a:ext cx="5697416" cy="998863"/>
              </a:xfrm>
              <a:prstGeom prst="rect">
                <a:avLst/>
              </a:prstGeom>
              <a:blipFill>
                <a:blip r:embed="rId4"/>
                <a:stretch>
                  <a:fillRect l="-1556" t="-6329" b="-632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6" name="Image 25">
            <a:extLst>
              <a:ext uri="{FF2B5EF4-FFF2-40B4-BE49-F238E27FC236}">
                <a16:creationId xmlns:a16="http://schemas.microsoft.com/office/drawing/2014/main" id="{CA02F55D-3634-0DEF-21F2-FE80DA9B10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129" y="2109254"/>
            <a:ext cx="3479195" cy="3486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997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A7F5E-D0CA-C71A-1076-8D9DD48E3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FC6FF84-CF9A-EDF9-AA74-D430EDABDB7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bonne réponse: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8403FCC-3C92-67F5-1E5E-F9BAE0FD587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7FB3F6E-0A06-0E76-35EE-B6AAC787033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1476F3AD-4F71-4408-5191-3ADF49F63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9E9F27-5250-AEE5-2A4F-33C0FC9DAAD5}"/>
                  </a:ext>
                </a:extLst>
              </p:cNvPr>
              <p:cNvSpPr txBox="1"/>
              <p:nvPr/>
            </p:nvSpPr>
            <p:spPr>
              <a:xfrm>
                <a:off x="404816" y="1508018"/>
                <a:ext cx="5170796" cy="9988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latin typeface="VFSTNH+Calibri-Bold"/>
                  </a:rPr>
                  <a:t>2) On considère la fonction affine</a:t>
                </a:r>
              </a:p>
              <a:p>
                <a:r>
                  <a:rPr lang="fr-FR" sz="2400" b="1" dirty="0">
                    <a:latin typeface="VFSTNH+Calibri-Bold"/>
                  </a:rPr>
                  <a:t> définie par :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D89E9F27-5250-AEE5-2A4F-33C0FC9DAA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6" y="1508018"/>
                <a:ext cx="5170796" cy="998863"/>
              </a:xfrm>
              <a:prstGeom prst="rect">
                <a:avLst/>
              </a:prstGeom>
              <a:blipFill>
                <a:blip r:embed="rId3"/>
                <a:stretch>
                  <a:fillRect l="-1711" t="-5000" b="-625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9F169A2-51DD-D06C-BBAB-794F93226707}"/>
                  </a:ext>
                </a:extLst>
              </p:cNvPr>
              <p:cNvSpPr txBox="1"/>
              <p:nvPr/>
            </p:nvSpPr>
            <p:spPr>
              <a:xfrm>
                <a:off x="404816" y="3733775"/>
                <a:ext cx="5697416" cy="9988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24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24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fr-FR" sz="24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fr-FR" sz="24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400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fr-FR" sz="2400" b="1" i="0" dirty="0">
                    <a:latin typeface="+mj-lt"/>
                  </a:rPr>
                  <a:t> est :</a:t>
                </a:r>
                <a:endParaRPr lang="fr-FR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89F169A2-51DD-D06C-BBAB-794F93226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6" y="3733775"/>
                <a:ext cx="5697416" cy="998863"/>
              </a:xfrm>
              <a:prstGeom prst="rect">
                <a:avLst/>
              </a:prstGeom>
              <a:blipFill>
                <a:blip r:embed="rId4"/>
                <a:stretch>
                  <a:fillRect l="-1604" t="-4268" r="-1390" b="-548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rganigramme : Connecteur 2">
            <a:extLst>
              <a:ext uri="{FF2B5EF4-FFF2-40B4-BE49-F238E27FC236}">
                <a16:creationId xmlns:a16="http://schemas.microsoft.com/office/drawing/2014/main" id="{9FA2BA2E-294C-32CC-5B49-9C605DEBD7BA}"/>
              </a:ext>
            </a:extLst>
          </p:cNvPr>
          <p:cNvSpPr/>
          <p:nvPr/>
        </p:nvSpPr>
        <p:spPr>
          <a:xfrm>
            <a:off x="2840440" y="5500522"/>
            <a:ext cx="46645" cy="45719"/>
          </a:xfrm>
          <a:prstGeom prst="flowChartConnector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70C0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EB40F38-ACAA-8D7C-E027-D1ACB02875E6}"/>
              </a:ext>
            </a:extLst>
          </p:cNvPr>
          <p:cNvGrpSpPr/>
          <p:nvPr/>
        </p:nvGrpSpPr>
        <p:grpSpPr>
          <a:xfrm>
            <a:off x="7736613" y="3429000"/>
            <a:ext cx="3215625" cy="3222056"/>
            <a:chOff x="7736613" y="3429000"/>
            <a:chExt cx="3215625" cy="3222056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D455478B-94C8-39AF-A53A-889072D83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36613" y="3429000"/>
              <a:ext cx="3215625" cy="3222056"/>
            </a:xfrm>
            <a:prstGeom prst="rect">
              <a:avLst/>
            </a:prstGeom>
          </p:spPr>
        </p:pic>
        <p:sp>
          <p:nvSpPr>
            <p:cNvPr id="7" name="Organigramme : Connecteur 6">
              <a:extLst>
                <a:ext uri="{FF2B5EF4-FFF2-40B4-BE49-F238E27FC236}">
                  <a16:creationId xmlns:a16="http://schemas.microsoft.com/office/drawing/2014/main" id="{9871F18D-B57E-4DF3-1F03-BD28EFF9D557}"/>
                </a:ext>
              </a:extLst>
            </p:cNvPr>
            <p:cNvSpPr/>
            <p:nvPr/>
          </p:nvSpPr>
          <p:spPr>
            <a:xfrm>
              <a:off x="9297781" y="4025682"/>
              <a:ext cx="46645" cy="45719"/>
            </a:xfrm>
            <a:prstGeom prst="flowChartConnector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F5090C7-E6E1-972E-51AA-38825F041B05}"/>
                </a:ext>
              </a:extLst>
            </p:cNvPr>
            <p:cNvSpPr txBox="1"/>
            <p:nvPr/>
          </p:nvSpPr>
          <p:spPr>
            <a:xfrm>
              <a:off x="9364090" y="3863875"/>
              <a:ext cx="97579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A(0,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  <a:endParaRPr lang="fr-FR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FF688F8-E458-67CA-BB48-F872E94DD27B}"/>
                  </a:ext>
                </a:extLst>
              </p:cNvPr>
              <p:cNvSpPr txBox="1"/>
              <p:nvPr/>
            </p:nvSpPr>
            <p:spPr>
              <a:xfrm>
                <a:off x="4499781" y="4270973"/>
                <a:ext cx="6882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FF688F8-E458-67CA-BB48-F872E94DD2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9781" y="4270973"/>
                <a:ext cx="68825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791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3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AE68B-9314-39DB-3663-89A9B114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Une image contenant carré, ligne, texte&#10;&#10;Le contenu généré par l’IA peut être incorrect.">
            <a:extLst>
              <a:ext uri="{FF2B5EF4-FFF2-40B4-BE49-F238E27FC236}">
                <a16:creationId xmlns:a16="http://schemas.microsoft.com/office/drawing/2014/main" id="{0545FE77-0B7D-2AD5-175D-1E16AB88D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2350" y="1015287"/>
            <a:ext cx="5800997" cy="5712141"/>
          </a:xfrm>
          <a:prstGeom prst="rect">
            <a:avLst/>
          </a:prstGeom>
        </p:spPr>
      </p:pic>
      <p:sp>
        <p:nvSpPr>
          <p:cNvPr id="4" name="D_A_01">
            <a:extLst>
              <a:ext uri="{FF2B5EF4-FFF2-40B4-BE49-F238E27FC236}">
                <a16:creationId xmlns:a16="http://schemas.microsoft.com/office/drawing/2014/main" id="{E7787FCE-CFC2-FE20-F2E9-5C9E152D0F36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Maintenant je vous montre comment tracer le graphe d’une fonction affine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à partir de sa pente et son ordonnée à l’origine; voici un 1</a:t>
            </a:r>
            <a:r>
              <a:rPr lang="fr-FR" sz="1600" b="1" baseline="300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l’exemple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4E1EA0-CD55-7645-00B0-65FB822C2B6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B09432E-AF7A-7EB3-DC00-0C71E7228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599DBEF-0F8C-4C7E-B203-18F85F6A158B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EAF9B0-A372-B0C6-E5AB-182ABE51EE7A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5B80BD-3770-6384-15DD-F0939AE8D935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448622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</a:t>
                </a:r>
              </a:p>
              <a:p>
                <a:r>
                  <a:rPr lang="fr-FR" b="1" dirty="0">
                    <a:latin typeface="VFSTNH+Calibri-Bold"/>
                  </a:rPr>
                  <a:t>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A15B80BD-3770-6384-15DD-F0939AE8D9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4486222" cy="646331"/>
              </a:xfrm>
              <a:prstGeom prst="rect">
                <a:avLst/>
              </a:prstGeom>
              <a:blipFill>
                <a:blip r:embed="rId5"/>
                <a:stretch>
                  <a:fillRect l="-1087" t="-4717"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7A2CFD94-92E2-E9B1-AF42-868588BC403B}"/>
              </a:ext>
            </a:extLst>
          </p:cNvPr>
          <p:cNvSpPr/>
          <p:nvPr/>
        </p:nvSpPr>
        <p:spPr>
          <a:xfrm>
            <a:off x="7862781" y="4782144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FF08CDA-8B58-F1F9-39D1-8551BB1A252C}"/>
              </a:ext>
            </a:extLst>
          </p:cNvPr>
          <p:cNvSpPr txBox="1"/>
          <p:nvPr/>
        </p:nvSpPr>
        <p:spPr>
          <a:xfrm>
            <a:off x="7161770" y="4409609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5983ACFC-58BE-0176-B147-CB94CC3BF562}"/>
              </a:ext>
            </a:extLst>
          </p:cNvPr>
          <p:cNvCxnSpPr>
            <a:cxnSpLocks/>
          </p:cNvCxnSpPr>
          <p:nvPr/>
        </p:nvCxnSpPr>
        <p:spPr>
          <a:xfrm>
            <a:off x="8556729" y="4819958"/>
            <a:ext cx="1187" cy="1198898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F6447A63-3876-E5C4-6F05-F8A3E7B9AA89}"/>
              </a:ext>
            </a:extLst>
          </p:cNvPr>
          <p:cNvCxnSpPr>
            <a:cxnSpLocks/>
          </p:cNvCxnSpPr>
          <p:nvPr/>
        </p:nvCxnSpPr>
        <p:spPr>
          <a:xfrm>
            <a:off x="7938811" y="4801216"/>
            <a:ext cx="628077" cy="0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BF62EE38-912E-4F68-A879-CB84AB14085F}"/>
              </a:ext>
            </a:extLst>
          </p:cNvPr>
          <p:cNvCxnSpPr>
            <a:cxnSpLocks/>
          </p:cNvCxnSpPr>
          <p:nvPr/>
        </p:nvCxnSpPr>
        <p:spPr>
          <a:xfrm flipH="1" flipV="1">
            <a:off x="5865944" y="1069089"/>
            <a:ext cx="3051914" cy="571382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C08B5073-3FC5-4BED-72ED-9032718D95E8}"/>
                  </a:ext>
                </a:extLst>
              </p:cNvPr>
              <p:cNvSpPr txBox="1"/>
              <p:nvPr/>
            </p:nvSpPr>
            <p:spPr>
              <a:xfrm>
                <a:off x="5932644" y="1141619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C08B5073-3FC5-4BED-72ED-9032718D95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2644" y="1141619"/>
                <a:ext cx="1900306" cy="400110"/>
              </a:xfrm>
              <a:prstGeom prst="rect">
                <a:avLst/>
              </a:prstGeom>
              <a:blipFill>
                <a:blip r:embed="rId6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22AFD0D-8B5D-1125-8984-F2C855960488}"/>
                  </a:ext>
                </a:extLst>
              </p:cNvPr>
              <p:cNvSpPr txBox="1"/>
              <p:nvPr/>
            </p:nvSpPr>
            <p:spPr>
              <a:xfrm>
                <a:off x="361514" y="2112829"/>
                <a:ext cx="4682582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18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18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sz="18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b="1" i="0" dirty="0">
                    <a:latin typeface="+mj-lt"/>
                  </a:rPr>
                  <a:t>est : </a:t>
                </a:r>
                <a:r>
                  <a:rPr lang="fr-FR" sz="1800" b="1" i="0" dirty="0">
                    <a:solidFill>
                      <a:srgbClr val="1D9A78"/>
                    </a:solidFill>
                    <a:latin typeface="+mj-lt"/>
                  </a:rPr>
                  <a:t>1</a:t>
                </a:r>
                <a:endParaRPr lang="fr-FR" sz="1800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022AFD0D-8B5D-1125-8984-F2C855960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2112829"/>
                <a:ext cx="4682582" cy="646331"/>
              </a:xfrm>
              <a:prstGeom prst="rect">
                <a:avLst/>
              </a:prstGeom>
              <a:blipFill>
                <a:blip r:embed="rId7"/>
                <a:stretch>
                  <a:fillRect l="-1042" t="-5660" b="-1415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977F3F2-71D0-3478-44B1-9D8060D0703C}"/>
                  </a:ext>
                </a:extLst>
              </p:cNvPr>
              <p:cNvSpPr txBox="1"/>
              <p:nvPr/>
            </p:nvSpPr>
            <p:spPr>
              <a:xfrm>
                <a:off x="276810" y="3429000"/>
                <a:ext cx="5046638" cy="6771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b="1" dirty="0">
                    <a:latin typeface="VFSTNH+Calibri-Bold"/>
                  </a:rPr>
                  <a:t>du graphe de la fonction</a:t>
                </a:r>
              </a:p>
              <a:p>
                <a:r>
                  <a:rPr lang="fr-FR" b="1" dirty="0">
                    <a:latin typeface="VFSTNH+Calibri-Bold"/>
                  </a:rPr>
                  <a:t> </a:t>
                </a:r>
                <a14:m>
                  <m:oMath xmlns:m="http://schemas.openxmlformats.org/officeDocument/2006/math">
                    <m:r>
                      <a:rPr lang="fr-FR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i="0" dirty="0">
                    <a:latin typeface="+mj-lt"/>
                  </a:rPr>
                  <a:t> est : </a:t>
                </a:r>
                <a:r>
                  <a:rPr lang="fr-FR" sz="2000" b="1" i="0" dirty="0">
                    <a:solidFill>
                      <a:srgbClr val="FF0000"/>
                    </a:solidFill>
                    <a:latin typeface="+mj-lt"/>
                  </a:rPr>
                  <a:t>-2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977F3F2-71D0-3478-44B1-9D8060D07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10" y="3429000"/>
                <a:ext cx="5046638" cy="677108"/>
              </a:xfrm>
              <a:prstGeom prst="rect">
                <a:avLst/>
              </a:prstGeom>
              <a:blipFill>
                <a:blip r:embed="rId8"/>
                <a:stretch>
                  <a:fillRect l="-966" t="-5405" b="-144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F1EE7311-0CA2-9981-FABC-5DF50C957437}"/>
              </a:ext>
            </a:extLst>
          </p:cNvPr>
          <p:cNvSpPr txBox="1"/>
          <p:nvPr/>
        </p:nvSpPr>
        <p:spPr>
          <a:xfrm>
            <a:off x="276809" y="4189109"/>
            <a:ext cx="49698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0" i="0" u="none" strike="noStrike" baseline="0" dirty="0">
                <a:latin typeface="VFSTNH+Calibri"/>
              </a:rPr>
              <a:t>diminue de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unités quand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augmente de </a:t>
            </a:r>
            <a:r>
              <a:rPr lang="fr-FR" sz="18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1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unité. </a:t>
            </a:r>
            <a:endParaRPr lang="fr-FR" dirty="0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90DCE5C-C6F3-C049-1F86-8130A36C46C5}"/>
              </a:ext>
            </a:extLst>
          </p:cNvPr>
          <p:cNvSpPr txBox="1"/>
          <p:nvPr/>
        </p:nvSpPr>
        <p:spPr>
          <a:xfrm>
            <a:off x="361514" y="2877494"/>
            <a:ext cx="399589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1800" b="0" i="0" u="none" strike="noStrike" baseline="0" dirty="0">
                <a:solidFill>
                  <a:srgbClr val="1D9A78"/>
                </a:solidFill>
                <a:latin typeface="VFSTNH+Calibri"/>
              </a:rPr>
              <a:t>A(</a:t>
            </a:r>
            <a:r>
              <a:rPr lang="fr-FR" sz="1800" b="1" i="0" u="none" strike="noStrike" baseline="0" dirty="0">
                <a:solidFill>
                  <a:srgbClr val="1D9A78"/>
                </a:solidFill>
                <a:latin typeface="SWAZSN+BradleyHandITCTT-Bold"/>
              </a:rPr>
              <a:t>0 ; 1</a:t>
            </a:r>
            <a:r>
              <a:rPr lang="fr-FR" sz="1800" b="0" i="0" u="none" strike="noStrike" baseline="0" dirty="0">
                <a:latin typeface="VFSTNH+Calibri"/>
              </a:rPr>
              <a:t>) est un point du graphe.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3EEC415-3ECF-9959-14DB-B842251A0381}"/>
                  </a:ext>
                </a:extLst>
              </p:cNvPr>
              <p:cNvSpPr txBox="1"/>
              <p:nvPr/>
            </p:nvSpPr>
            <p:spPr>
              <a:xfrm>
                <a:off x="209412" y="4918441"/>
                <a:ext cx="5103490" cy="64633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sz="1800" b="1" i="0" u="none" strike="noStrike" baseline="0" dirty="0">
                    <a:latin typeface="SWAZSN+BradleyHandITCTT-Bold"/>
                  </a:rPr>
                  <a:t>(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0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 </a:t>
                </a:r>
                <a:r>
                  <a:rPr lang="fr-FR" sz="1800" b="1" i="0" u="none" strike="noStrike" baseline="0" dirty="0">
                    <a:solidFill>
                      <a:srgbClr val="AB20B6"/>
                    </a:solidFill>
                    <a:latin typeface="SWAZSN+BradleyHandITCTT-Bold"/>
                  </a:rPr>
                  <a:t>+ 1 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;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 1-2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) </a:t>
                </a:r>
                <a:r>
                  <a:rPr lang="fr-FR" sz="1800" b="0" i="0" u="none" strike="noStrike" baseline="0" dirty="0">
                    <a:latin typeface="VFSTNH+Calibri"/>
                  </a:rPr>
                  <a:t>= 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(1 ; -1). </a:t>
                </a:r>
                <a:r>
                  <a:rPr lang="fr-FR" b="1" dirty="0">
                    <a:solidFill>
                      <a:srgbClr val="1D9A78"/>
                    </a:solidFill>
                    <a:latin typeface="SWAZSN+BradleyHandITCTT-Bold"/>
                  </a:rPr>
                  <a:t>Le point</a:t>
                </a:r>
                <a14:m>
                  <m:oMath xmlns:m="http://schemas.openxmlformats.org/officeDocument/2006/math">
                    <m:r>
                      <a:rPr lang="fr-FR" b="1" i="1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;−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1800" b="0" i="0" u="none" strike="noStrike" baseline="0" dirty="0">
                    <a:latin typeface="VFSTNH+Calibri"/>
                  </a:rPr>
                  <a:t>est aussi un point du graphe. </a:t>
                </a:r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23EEC415-3ECF-9959-14DB-B842251A03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412" y="4918441"/>
                <a:ext cx="5103490" cy="646331"/>
              </a:xfrm>
              <a:prstGeom prst="rect">
                <a:avLst/>
              </a:prstGeom>
              <a:blipFill>
                <a:blip r:embed="rId9"/>
                <a:stretch>
                  <a:fillRect l="-955" t="-5660"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9D0A7164-181F-1DCF-9791-974764CDAA31}"/>
              </a:ext>
            </a:extLst>
          </p:cNvPr>
          <p:cNvSpPr/>
          <p:nvPr/>
        </p:nvSpPr>
        <p:spPr>
          <a:xfrm>
            <a:off x="8507242" y="6018856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0F50903-E354-59FD-D2C9-9B010A156D06}"/>
              </a:ext>
            </a:extLst>
          </p:cNvPr>
          <p:cNvSpPr txBox="1"/>
          <p:nvPr/>
        </p:nvSpPr>
        <p:spPr>
          <a:xfrm>
            <a:off x="7832950" y="6113549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261E13-04DE-11B2-6C23-1108AD285FA0}"/>
              </a:ext>
            </a:extLst>
          </p:cNvPr>
          <p:cNvSpPr txBox="1"/>
          <p:nvPr/>
        </p:nvSpPr>
        <p:spPr>
          <a:xfrm>
            <a:off x="8566888" y="5040705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-2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5DB5AB9-5AAB-84AB-221B-2BF0B64DC64F}"/>
              </a:ext>
            </a:extLst>
          </p:cNvPr>
          <p:cNvSpPr txBox="1"/>
          <p:nvPr/>
        </p:nvSpPr>
        <p:spPr>
          <a:xfrm>
            <a:off x="8087221" y="4801216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+1</a:t>
            </a:r>
            <a:endParaRPr lang="fr-FR" dirty="0">
              <a:solidFill>
                <a:srgbClr val="AB20B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76809" y="5875506"/>
                <a:ext cx="4969871" cy="6463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dirty="0"/>
                  <a:t>La droite </a:t>
                </a:r>
                <a14:m>
                  <m:oMath xmlns:m="http://schemas.openxmlformats.org/officeDocument/2006/math">
                    <m:r>
                      <a:rPr lang="fr-MA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fr-MA" dirty="0"/>
                  <a:t> est le graphe de la fonction affine:</a:t>
                </a:r>
              </a:p>
              <a:p>
                <a:r>
                  <a:rPr lang="fr-MA" dirty="0"/>
                  <a:t> </a:t>
                </a:r>
                <a14:m>
                  <m:oMath xmlns:m="http://schemas.openxmlformats.org/officeDocument/2006/math">
                    <m:r>
                      <a:rPr lang="fr-MA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MA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809" y="5875506"/>
                <a:ext cx="4969871" cy="646331"/>
              </a:xfrm>
              <a:prstGeom prst="rect">
                <a:avLst/>
              </a:prstGeom>
              <a:blipFill>
                <a:blip r:embed="rId10"/>
                <a:stretch>
                  <a:fillRect l="-980" t="-5660" b="-28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7020867" y="4406406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olidFill>
                  <a:srgbClr val="1D9A78"/>
                </a:solidFill>
                <a:latin typeface="VFSTNH+Calibri"/>
              </a:rPr>
              <a:t>A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630811" y="6113549"/>
                <a:ext cx="4042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0811" y="6113549"/>
                <a:ext cx="404278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3066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0" grpId="0" animBg="1"/>
      <p:bldP spid="22" grpId="0"/>
      <p:bldP spid="67" grpId="0"/>
      <p:bldP spid="7" grpId="0"/>
      <p:bldP spid="11" grpId="0"/>
      <p:bldP spid="13" grpId="0"/>
      <p:bldP spid="15" grpId="0" animBg="1"/>
      <p:bldP spid="17" grpId="0" animBg="1"/>
      <p:bldP spid="18" grpId="0" animBg="1"/>
      <p:bldP spid="19" grpId="0"/>
      <p:bldP spid="20" grpId="0"/>
      <p:bldP spid="21" grpId="0"/>
      <p:bldP spid="3" grpId="0" animBg="1"/>
      <p:bldP spid="6" grpId="0"/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9E7CF-002C-723E-CAEF-732F591D9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Une image contenant carré, ligne, texte&#10;&#10;Le contenu généré par l’IA peut être incorrect.">
            <a:extLst>
              <a:ext uri="{FF2B5EF4-FFF2-40B4-BE49-F238E27FC236}">
                <a16:creationId xmlns:a16="http://schemas.microsoft.com/office/drawing/2014/main" id="{EEF4ABF8-8EEF-B164-4995-780BE117F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3448" y="1023363"/>
            <a:ext cx="5800997" cy="571214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781D7CF-2B18-DAFE-F0ED-F2AAD20F75D2}"/>
                  </a:ext>
                </a:extLst>
              </p:cNvPr>
              <p:cNvSpPr txBox="1"/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Voici un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fr-FR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fr-MA" sz="1600" b="1" i="1" smtClean="0">
                            <a:solidFill>
                              <a:prstClr val="white">
                                <a:lumMod val="65000"/>
                              </a:prstClr>
                            </a:solidFill>
                            <a:latin typeface="Cambria Math" panose="02040503050406030204" pitchFamily="18" charset="0"/>
                          </a:rPr>
                          <m:t>𝒆𝒎𝒆</m:t>
                        </m:r>
                      </m:sup>
                    </m:sSup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l’exemple </a:t>
                </a:r>
                <a:r>
                  <a:rPr lang="fr-FR" sz="1600" b="1" dirty="0">
                    <a:solidFill>
                      <a:prstClr val="white">
                        <a:lumMod val="65000"/>
                      </a:prstClr>
                    </a:solidFill>
                    <a:latin typeface="Calibri" panose="020F0502020204030204"/>
                  </a:rPr>
                  <a:t>: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D_A_01">
                <a:extLst>
                  <a:ext uri="{FF2B5EF4-FFF2-40B4-BE49-F238E27FC236}">
                    <a16:creationId xmlns:a16="http://schemas.microsoft.com/office/drawing/2014/main" id="{F781D7CF-2B18-DAFE-F0ED-F2AAD20F75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09" y="149126"/>
                <a:ext cx="10543399" cy="525244"/>
              </a:xfrm>
              <a:prstGeom prst="rect">
                <a:avLst/>
              </a:prstGeom>
              <a:blipFill>
                <a:blip r:embed="rId4"/>
                <a:stretch>
                  <a:fillRect l="-3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Oval 7">
            <a:extLst>
              <a:ext uri="{FF2B5EF4-FFF2-40B4-BE49-F238E27FC236}">
                <a16:creationId xmlns:a16="http://schemas.microsoft.com/office/drawing/2014/main" id="{E0FD9705-728A-4CD9-9341-37652D05D1E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B44D48C-9E5A-B08D-ACDC-69109F4DA0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97C89B3-B111-1089-DF5C-D2ED7166BD8A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les 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2D28BF-FEDF-05DA-BDC6-189023BA38D8}"/>
              </a:ext>
            </a:extLst>
          </p:cNvPr>
          <p:cNvSpPr txBox="1"/>
          <p:nvPr/>
        </p:nvSpPr>
        <p:spPr>
          <a:xfrm>
            <a:off x="361514" y="1075481"/>
            <a:ext cx="16834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solidFill>
                  <a:schemeClr val="accent4"/>
                </a:solidFill>
              </a:rPr>
              <a:t>Exemple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1C93B4B-FEFD-FA38-3603-BE57E3B5A279}"/>
                  </a:ext>
                </a:extLst>
              </p:cNvPr>
              <p:cNvSpPr txBox="1"/>
              <p:nvPr/>
            </p:nvSpPr>
            <p:spPr>
              <a:xfrm>
                <a:off x="361514" y="1367673"/>
                <a:ext cx="4961934" cy="785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61C93B4B-FEFD-FA38-3603-BE57E3B5A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1367673"/>
                <a:ext cx="4961934" cy="785536"/>
              </a:xfrm>
              <a:prstGeom prst="rect">
                <a:avLst/>
              </a:prstGeom>
              <a:blipFill>
                <a:blip r:embed="rId6"/>
                <a:stretch>
                  <a:fillRect l="-983" t="-38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Organigramme : Connecteur 9">
            <a:extLst>
              <a:ext uri="{FF2B5EF4-FFF2-40B4-BE49-F238E27FC236}">
                <a16:creationId xmlns:a16="http://schemas.microsoft.com/office/drawing/2014/main" id="{77AD3357-EF4F-5B81-E30E-60B2E9C00406}"/>
              </a:ext>
            </a:extLst>
          </p:cNvPr>
          <p:cNvSpPr/>
          <p:nvPr/>
        </p:nvSpPr>
        <p:spPr>
          <a:xfrm>
            <a:off x="7862012" y="2870582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08B16A2-8E21-F1DB-6189-86E391122695}"/>
              </a:ext>
            </a:extLst>
          </p:cNvPr>
          <p:cNvSpPr txBox="1"/>
          <p:nvPr/>
        </p:nvSpPr>
        <p:spPr>
          <a:xfrm>
            <a:off x="7046130" y="2705122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,4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61" name="Connecteur droit avec flèche 60">
            <a:extLst>
              <a:ext uri="{FF2B5EF4-FFF2-40B4-BE49-F238E27FC236}">
                <a16:creationId xmlns:a16="http://schemas.microsoft.com/office/drawing/2014/main" id="{EE2CD677-E5B5-2A63-1DAD-4A7E27824FFD}"/>
              </a:ext>
            </a:extLst>
          </p:cNvPr>
          <p:cNvCxnSpPr>
            <a:cxnSpLocks/>
          </p:cNvCxnSpPr>
          <p:nvPr/>
        </p:nvCxnSpPr>
        <p:spPr>
          <a:xfrm>
            <a:off x="9786948" y="2920276"/>
            <a:ext cx="9832" cy="12403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B15C63EB-D729-A8CB-5596-6C974E1479BB}"/>
              </a:ext>
            </a:extLst>
          </p:cNvPr>
          <p:cNvCxnSpPr>
            <a:cxnSpLocks/>
          </p:cNvCxnSpPr>
          <p:nvPr/>
        </p:nvCxnSpPr>
        <p:spPr>
          <a:xfrm>
            <a:off x="7924032" y="2906311"/>
            <a:ext cx="1862916" cy="13965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>
            <a:extLst>
              <a:ext uri="{FF2B5EF4-FFF2-40B4-BE49-F238E27FC236}">
                <a16:creationId xmlns:a16="http://schemas.microsoft.com/office/drawing/2014/main" id="{63EDD9D4-A8D1-A659-2ED9-41CC8FBB0B43}"/>
              </a:ext>
            </a:extLst>
          </p:cNvPr>
          <p:cNvCxnSpPr>
            <a:cxnSpLocks/>
          </p:cNvCxnSpPr>
          <p:nvPr/>
        </p:nvCxnSpPr>
        <p:spPr>
          <a:xfrm>
            <a:off x="5653023" y="1391452"/>
            <a:ext cx="5319777" cy="356047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0DAA93DE-B065-7499-6DC3-0C75AECD88FD}"/>
                  </a:ext>
                </a:extLst>
              </p:cNvPr>
              <p:cNvSpPr txBox="1"/>
              <p:nvPr/>
            </p:nvSpPr>
            <p:spPr>
              <a:xfrm>
                <a:off x="5801840" y="1058302"/>
                <a:ext cx="1900306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ar-MA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0DAA93DE-B065-7499-6DC3-0C75AECD8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01840" y="1058302"/>
                <a:ext cx="1900306" cy="69506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3D4506-1711-2C66-097A-C0A0CD63A753}"/>
                  </a:ext>
                </a:extLst>
              </p:cNvPr>
              <p:cNvSpPr txBox="1"/>
              <p:nvPr/>
            </p:nvSpPr>
            <p:spPr>
              <a:xfrm>
                <a:off x="361514" y="2112829"/>
                <a:ext cx="477717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18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18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b="1" i="0" dirty="0">
                    <a:latin typeface="+mj-lt"/>
                  </a:rPr>
                  <a:t>est : </a:t>
                </a:r>
                <a:r>
                  <a:rPr lang="fr-FR" sz="1800" b="1" i="0" dirty="0">
                    <a:solidFill>
                      <a:srgbClr val="1D9A78"/>
                    </a:solidFill>
                    <a:latin typeface="+mj-lt"/>
                  </a:rPr>
                  <a:t>4</a:t>
                </a:r>
                <a:endParaRPr lang="fr-FR" sz="1800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B3D4506-1711-2C66-097A-C0A0CD63A7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14" y="2112829"/>
                <a:ext cx="4777170" cy="769441"/>
              </a:xfrm>
              <a:prstGeom prst="rect">
                <a:avLst/>
              </a:prstGeom>
              <a:blipFill>
                <a:blip r:embed="rId8"/>
                <a:stretch>
                  <a:fillRect l="-1020" t="-4762" b="-47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A1FE20-A908-0122-D94E-7F6529600CFD}"/>
                  </a:ext>
                </a:extLst>
              </p:cNvPr>
              <p:cNvSpPr txBox="1"/>
              <p:nvPr/>
            </p:nvSpPr>
            <p:spPr>
              <a:xfrm>
                <a:off x="222683" y="3403205"/>
                <a:ext cx="5018700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b="1" dirty="0">
                    <a:latin typeface="VFSTNH+Calibri-Bold"/>
                  </a:rPr>
                  <a:t>du graphe de la fonction </a:t>
                </a:r>
                <a:endParaRPr lang="fr-FR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0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0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0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0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i="0" dirty="0">
                    <a:latin typeface="+mj-lt"/>
                  </a:rPr>
                  <a:t>est :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02A1FE20-A908-0122-D94E-7F6529600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83" y="3403205"/>
                <a:ext cx="5018700" cy="813941"/>
              </a:xfrm>
              <a:prstGeom prst="rect">
                <a:avLst/>
              </a:prstGeom>
              <a:blipFill>
                <a:blip r:embed="rId9"/>
                <a:stretch>
                  <a:fillRect l="-1094" t="-3731" b="-22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74B0D43D-FEA8-A96C-579B-729F48B307C2}"/>
              </a:ext>
            </a:extLst>
          </p:cNvPr>
          <p:cNvSpPr txBox="1"/>
          <p:nvPr/>
        </p:nvSpPr>
        <p:spPr>
          <a:xfrm>
            <a:off x="229850" y="4217146"/>
            <a:ext cx="50187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1800" b="0" i="0" u="none" strike="noStrike" baseline="0" dirty="0">
                <a:latin typeface="VFSTNH+Calibri"/>
              </a:rPr>
              <a:t>diminue de </a:t>
            </a:r>
            <a:r>
              <a:rPr lang="fr-FR" sz="1800" b="1" i="0" u="none" strike="noStrike" baseline="0" dirty="0">
                <a:solidFill>
                  <a:srgbClr val="FF0000"/>
                </a:solidFill>
                <a:latin typeface="SWAZSN+BradleyHandITCTT-Bold"/>
              </a:rPr>
              <a:t>2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unités quand </a:t>
            </a:r>
            <a:r>
              <a:rPr lang="fr-FR" sz="18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1800" b="0" i="0" u="none" strike="noStrike" baseline="0" dirty="0">
                <a:latin typeface="VFSTNH+Calibri"/>
              </a:rPr>
              <a:t>augmente de </a:t>
            </a:r>
          </a:p>
          <a:p>
            <a:r>
              <a:rPr lang="fr-FR" sz="1800" b="1" i="0" u="none" strike="noStrike" baseline="0" dirty="0">
                <a:solidFill>
                  <a:srgbClr val="AB20B6"/>
                </a:solidFill>
                <a:latin typeface="SWAZSN+BradleyHandITCTT-Bold"/>
              </a:rPr>
              <a:t>3</a:t>
            </a:r>
            <a:r>
              <a:rPr lang="fr-FR" sz="1800" b="1" i="0" u="none" strike="noStrike" baseline="0" dirty="0">
                <a:latin typeface="SWAZSN+BradleyHandITCTT-Bold"/>
              </a:rPr>
              <a:t> </a:t>
            </a:r>
            <a:r>
              <a:rPr lang="fr-FR" sz="1800" b="0" i="0" u="none" strike="noStrike" baseline="0" dirty="0">
                <a:latin typeface="VFSTNH+Calibri"/>
              </a:rPr>
              <a:t>unités. 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11E4D1E-B335-EAE2-8D73-9895021E49B3}"/>
                  </a:ext>
                </a:extLst>
              </p:cNvPr>
              <p:cNvSpPr txBox="1"/>
              <p:nvPr/>
            </p:nvSpPr>
            <p:spPr>
              <a:xfrm>
                <a:off x="844532" y="2870582"/>
                <a:ext cx="3995898" cy="369332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fr-FR" sz="1800" b="0" i="1" u="none" strike="noStrike" baseline="0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800" b="1" i="1" u="none" strike="noStrike" baseline="0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𝟎</m:t>
                    </m:r>
                    <m:r>
                      <a:rPr lang="fr-FR" sz="1800" b="1" i="1" u="none" strike="noStrike" baseline="0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r>
                      <a:rPr lang="fr-FR" sz="1800" b="1" i="1" u="none" strike="noStrike" baseline="0" dirty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800" b="0" i="1" u="none" strike="noStrike" baseline="0" dirty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fr-FR" sz="1800" b="0" i="0" u="none" strike="noStrike" baseline="0" dirty="0">
                    <a:latin typeface="VFSTNH+Calibri"/>
                  </a:rPr>
                  <a:t>est un point du graphe. </a:t>
                </a:r>
                <a:endParaRPr lang="fr-FR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111E4D1E-B335-EAE2-8D73-9895021E49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532" y="2870582"/>
                <a:ext cx="3995898" cy="369332"/>
              </a:xfrm>
              <a:prstGeom prst="rect">
                <a:avLst/>
              </a:prstGeom>
              <a:blipFill>
                <a:blip r:embed="rId10"/>
                <a:stretch>
                  <a:fillRect t="-11667" b="-25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5E976DA-29BE-84AC-1C2D-7E2738F21ED2}"/>
                  </a:ext>
                </a:extLst>
              </p:cNvPr>
              <p:cNvSpPr txBox="1"/>
              <p:nvPr/>
            </p:nvSpPr>
            <p:spPr>
              <a:xfrm>
                <a:off x="317626" y="4849646"/>
                <a:ext cx="4701184" cy="64633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sz="1800" b="1" i="0" u="none" strike="noStrike" baseline="0" dirty="0">
                    <a:latin typeface="SWAZSN+BradleyHandITCTT-Bold"/>
                  </a:rPr>
                  <a:t>(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0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 </a:t>
                </a:r>
                <a:r>
                  <a:rPr lang="fr-FR" sz="1800" b="1" i="0" u="none" strike="noStrike" baseline="0" dirty="0">
                    <a:solidFill>
                      <a:srgbClr val="AB20B6"/>
                    </a:solidFill>
                    <a:latin typeface="SWAZSN+BradleyHandITCTT-Bold"/>
                  </a:rPr>
                  <a:t>+3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;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 4 </a:t>
                </a:r>
                <a:r>
                  <a:rPr lang="fr-FR" b="1" dirty="0">
                    <a:solidFill>
                      <a:srgbClr val="FF0000"/>
                    </a:solidFill>
                    <a:latin typeface="SWAZSN+BradleyHandITCTT-Bold"/>
                  </a:rPr>
                  <a:t>-</a:t>
                </a:r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SWAZSN+BradleyHandITCTT-Bold"/>
                  </a:rPr>
                  <a:t> 2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) </a:t>
                </a:r>
                <a:r>
                  <a:rPr lang="fr-FR" sz="1800" b="0" i="0" u="none" strike="noStrike" baseline="0" dirty="0">
                    <a:latin typeface="VFSTNH+Calibri"/>
                  </a:rPr>
                  <a:t>= 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(3 ; 2),</a:t>
                </a:r>
                <a:r>
                  <a:rPr lang="fr-FR" sz="1800" b="1" i="0" u="none" strike="noStrike" dirty="0">
                    <a:solidFill>
                      <a:srgbClr val="1D9A78"/>
                    </a:solidFill>
                    <a:latin typeface="SWAZSN+BradleyHandITCTT-Bold"/>
                  </a:rPr>
                  <a:t> le point </a:t>
                </a:r>
                <a14:m>
                  <m:oMath xmlns:m="http://schemas.openxmlformats.org/officeDocument/2006/math"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r>
                  <a:rPr lang="fr-FR" sz="1800" b="0" i="0" u="none" strike="noStrike" baseline="0" dirty="0">
                    <a:latin typeface="VFSTNH+Calibri"/>
                  </a:rPr>
                  <a:t>est aussi un point du graphe. </a:t>
                </a:r>
                <a:endParaRPr lang="fr-FR" dirty="0"/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5E976DA-29BE-84AC-1C2D-7E2738F21E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626" y="4849646"/>
                <a:ext cx="4701184" cy="646331"/>
              </a:xfrm>
              <a:prstGeom prst="rect">
                <a:avLst/>
              </a:prstGeom>
              <a:blipFill>
                <a:blip r:embed="rId11"/>
                <a:stretch>
                  <a:fillRect l="-1038" t="-5660" b="-1320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rganigramme : Connecteur 17">
            <a:extLst>
              <a:ext uri="{FF2B5EF4-FFF2-40B4-BE49-F238E27FC236}">
                <a16:creationId xmlns:a16="http://schemas.microsoft.com/office/drawing/2014/main" id="{7ADF351A-09E3-CDC9-0550-84A5E3C87C13}"/>
              </a:ext>
            </a:extLst>
          </p:cNvPr>
          <p:cNvSpPr/>
          <p:nvPr/>
        </p:nvSpPr>
        <p:spPr>
          <a:xfrm>
            <a:off x="9765770" y="4160576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653B472-F3A5-5115-A528-1C517A768331}"/>
              </a:ext>
            </a:extLst>
          </p:cNvPr>
          <p:cNvSpPr txBox="1"/>
          <p:nvPr/>
        </p:nvSpPr>
        <p:spPr>
          <a:xfrm>
            <a:off x="10021966" y="3890796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3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6E4C89D-9984-C950-AFA2-F200BEA49C96}"/>
              </a:ext>
            </a:extLst>
          </p:cNvPr>
          <p:cNvSpPr txBox="1"/>
          <p:nvPr/>
        </p:nvSpPr>
        <p:spPr>
          <a:xfrm>
            <a:off x="9960910" y="3454130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-2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FF80C3C-C320-CC05-805A-34E23AF9C4EF}"/>
              </a:ext>
            </a:extLst>
          </p:cNvPr>
          <p:cNvSpPr txBox="1"/>
          <p:nvPr/>
        </p:nvSpPr>
        <p:spPr>
          <a:xfrm>
            <a:off x="8761947" y="2463779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+3</a:t>
            </a:r>
            <a:endParaRPr lang="fr-FR" dirty="0">
              <a:solidFill>
                <a:srgbClr val="AB20B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266571" y="5677418"/>
                <a:ext cx="4930924" cy="889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dirty="0"/>
                  <a:t>La droite </a:t>
                </a:r>
                <a14:m>
                  <m:oMath xmlns:m="http://schemas.openxmlformats.org/officeDocument/2006/math">
                    <m:r>
                      <a:rPr lang="fr-MA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fr-MA" dirty="0"/>
                  <a:t> est le graphe de la fonction affine: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=−</m:t>
                      </m:r>
                      <m:f>
                        <m:fPr>
                          <m:ctrlP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571" y="5677418"/>
                <a:ext cx="4930924" cy="889731"/>
              </a:xfrm>
              <a:prstGeom prst="rect">
                <a:avLst/>
              </a:prstGeom>
              <a:blipFill>
                <a:blip r:embed="rId12"/>
                <a:stretch>
                  <a:fillRect l="-1112" t="-342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834237" y="2705122"/>
                <a:ext cx="38568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4237" y="2705122"/>
                <a:ext cx="385682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9810415" y="3890796"/>
                <a:ext cx="40427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0415" y="3890796"/>
                <a:ext cx="404278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33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7" grpId="0"/>
      <p:bldP spid="10" grpId="0" animBg="1"/>
      <p:bldP spid="22" grpId="0"/>
      <p:bldP spid="67" grpId="0"/>
      <p:bldP spid="7" grpId="0"/>
      <p:bldP spid="11" grpId="0"/>
      <p:bldP spid="13" grpId="0"/>
      <p:bldP spid="15" grpId="0" animBg="1"/>
      <p:bldP spid="17" grpId="0" animBg="1"/>
      <p:bldP spid="18" grpId="0" animBg="1"/>
      <p:bldP spid="19" grpId="0"/>
      <p:bldP spid="20" grpId="0"/>
      <p:bldP spid="21" grpId="0"/>
      <p:bldP spid="3" grpId="0" animBg="1"/>
      <p:bldP spid="6" grpId="0"/>
      <p:bldP spid="1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C27DD-34BF-57C3-9C22-2E6F379B7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04E7156-C595-F371-45A9-313FBCEAFCB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4A2E07A-BBE8-75E4-C825-984B82FDDDF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F013543-A031-9BE8-B880-7BD481E6CC7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6BA4719-4AE4-14EA-3EBA-B63A17E75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6090C531-4B9A-13D8-D344-CD5DA1FD42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9804688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=−4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0+…,…−…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=−3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0+…,…−…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6090C531-4B9A-13D8-D344-CD5DA1FD42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29804688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8777915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172A9-E46E-7A2E-4BA8-FB99C0C0A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DCF2EB7C-63D1-4553-C6CF-535DA7D0A2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réponses: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3E2BBD6-48C2-CFAF-01D2-A6A30635719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38B642C-B54C-3D12-EA50-685E9DB505D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5EF2312B-6FF1-5DCB-E3D1-2BB5BF26B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2AF4919-F335-9055-732B-7F963073DA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2137342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=−4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−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=−3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−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2AF4919-F335-9055-732B-7F963073DA5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02137342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8E119CA0-61C0-EF0D-AD48-55FE220A6A7F}"/>
              </a:ext>
            </a:extLst>
          </p:cNvPr>
          <p:cNvSpPr txBox="1"/>
          <p:nvPr/>
        </p:nvSpPr>
        <p:spPr>
          <a:xfrm>
            <a:off x="4517571" y="2907304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2C82363-F632-0DFF-95B8-ED41441A5473}"/>
                  </a:ext>
                </a:extLst>
              </p:cNvPr>
              <p:cNvSpPr txBox="1"/>
              <p:nvPr/>
            </p:nvSpPr>
            <p:spPr>
              <a:xfrm>
                <a:off x="6955972" y="2913451"/>
                <a:ext cx="516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4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2C82363-F632-0DFF-95B8-ED41441A54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972" y="2913451"/>
                <a:ext cx="516543" cy="369332"/>
              </a:xfrm>
              <a:prstGeom prst="rect">
                <a:avLst/>
              </a:prstGeom>
              <a:blipFill>
                <a:blip r:embed="rId5"/>
                <a:stretch>
                  <a:fillRect t="-9836" r="-1176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6054143E-BC6F-7737-9975-642A31E82162}"/>
              </a:ext>
            </a:extLst>
          </p:cNvPr>
          <p:cNvSpPr txBox="1"/>
          <p:nvPr/>
        </p:nvSpPr>
        <p:spPr>
          <a:xfrm>
            <a:off x="8697334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352B958-DC90-2160-38F0-8C22582AB16A}"/>
              </a:ext>
            </a:extLst>
          </p:cNvPr>
          <p:cNvSpPr txBox="1"/>
          <p:nvPr/>
        </p:nvSpPr>
        <p:spPr>
          <a:xfrm>
            <a:off x="914365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F8B039-BCF7-4336-96B0-BF7EC16D15B4}"/>
              </a:ext>
            </a:extLst>
          </p:cNvPr>
          <p:cNvSpPr txBox="1"/>
          <p:nvPr/>
        </p:nvSpPr>
        <p:spPr>
          <a:xfrm>
            <a:off x="964913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666FC5E-C949-9415-4D82-464619AA1BE5}"/>
              </a:ext>
            </a:extLst>
          </p:cNvPr>
          <p:cNvSpPr txBox="1"/>
          <p:nvPr/>
        </p:nvSpPr>
        <p:spPr>
          <a:xfrm>
            <a:off x="10438695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A8C5C39-74A9-2C2B-A4BE-78A2C4A3EB76}"/>
              </a:ext>
            </a:extLst>
          </p:cNvPr>
          <p:cNvSpPr txBox="1"/>
          <p:nvPr/>
        </p:nvSpPr>
        <p:spPr>
          <a:xfrm>
            <a:off x="10959461" y="2896511"/>
            <a:ext cx="416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EBEA47-8ACF-133F-02B0-FC8110EE2FE7}"/>
              </a:ext>
            </a:extLst>
          </p:cNvPr>
          <p:cNvSpPr txBox="1"/>
          <p:nvPr/>
        </p:nvSpPr>
        <p:spPr>
          <a:xfrm>
            <a:off x="451757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84078C5-61DC-CCD2-24F0-53FE6C2D01EC}"/>
                  </a:ext>
                </a:extLst>
              </p:cNvPr>
              <p:cNvSpPr txBox="1"/>
              <p:nvPr/>
            </p:nvSpPr>
            <p:spPr>
              <a:xfrm>
                <a:off x="6955973" y="3679955"/>
                <a:ext cx="4789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84078C5-61DC-CCD2-24F0-53FE6C2D0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973" y="3679955"/>
                <a:ext cx="478972" cy="369332"/>
              </a:xfrm>
              <a:prstGeom prst="rect">
                <a:avLst/>
              </a:prstGeom>
              <a:blipFill>
                <a:blip r:embed="rId6"/>
                <a:stretch>
                  <a:fillRect r="-126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AAD79436-7D0C-5746-132A-0689748568AF}"/>
              </a:ext>
            </a:extLst>
          </p:cNvPr>
          <p:cNvSpPr txBox="1"/>
          <p:nvPr/>
        </p:nvSpPr>
        <p:spPr>
          <a:xfrm>
            <a:off x="8697333" y="3620180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0EA0718-4FCF-B24B-047C-04F1D0BD8BA4}"/>
              </a:ext>
            </a:extLst>
          </p:cNvPr>
          <p:cNvSpPr txBox="1"/>
          <p:nvPr/>
        </p:nvSpPr>
        <p:spPr>
          <a:xfrm>
            <a:off x="906745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-4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B76F099-5953-534D-22DE-6A3151E5D359}"/>
              </a:ext>
            </a:extLst>
          </p:cNvPr>
          <p:cNvSpPr txBox="1"/>
          <p:nvPr/>
        </p:nvSpPr>
        <p:spPr>
          <a:xfrm>
            <a:off x="964913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7B0C28-3FF3-CCB9-15EC-260C5AF367BD}"/>
              </a:ext>
            </a:extLst>
          </p:cNvPr>
          <p:cNvSpPr txBox="1"/>
          <p:nvPr/>
        </p:nvSpPr>
        <p:spPr>
          <a:xfrm>
            <a:off x="1040309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087945E-2F90-A611-F0AC-94A0B4EEE5DC}"/>
              </a:ext>
            </a:extLst>
          </p:cNvPr>
          <p:cNvSpPr txBox="1"/>
          <p:nvPr/>
        </p:nvSpPr>
        <p:spPr>
          <a:xfrm>
            <a:off x="10979838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-7</a:t>
            </a:r>
          </a:p>
        </p:txBody>
      </p:sp>
    </p:spTree>
    <p:extLst>
      <p:ext uri="{BB962C8B-B14F-4D97-AF65-F5344CB8AC3E}">
        <p14:creationId xmlns:p14="http://schemas.microsoft.com/office/powerpoint/2010/main" val="4004925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5EC5-8533-279F-C5E0-B62D46F3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93122041-E408-683C-9923-6B0975A66A4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1B33DFB-C1FF-AEBD-F1DC-7BD07E72002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74AADD84-3E12-3A01-4F76-C937E5C92BB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22E8F685-BD16-5B18-AE60-044079B062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1266464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0+…,…−…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0+…,…−…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=(…,…)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22E8F685-BD16-5B18-AE60-044079B0627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931266464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(0,…….)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………….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9" name="Picture 2">
            <a:extLst>
              <a:ext uri="{FF2B5EF4-FFF2-40B4-BE49-F238E27FC236}">
                <a16:creationId xmlns:a16="http://schemas.microsoft.com/office/drawing/2014/main" id="{C96DB769-486A-7247-A267-8D813AA079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63935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5639C-BD62-0414-F8F6-38B2FFEA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E89BBDEC-CE78-BBA8-0347-15341020FDC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A04E2B6-432B-DC36-764F-75586AE5816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F3C420B-60DA-E61B-11F0-0AA0F22C14B5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quatre élèves pour justifier oralement leurs réponses.</a:t>
            </a:r>
          </a:p>
        </p:txBody>
      </p:sp>
      <p:pic>
        <p:nvPicPr>
          <p:cNvPr id="5" name="Image 9">
            <a:extLst>
              <a:ext uri="{FF2B5EF4-FFF2-40B4-BE49-F238E27FC236}">
                <a16:creationId xmlns:a16="http://schemas.microsoft.com/office/drawing/2014/main" id="{C4AC5122-3996-3620-5140-C03AE3834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7CA3FB33-312F-C7D5-573B-FF9A3EB92A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6811269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−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=−</m:t>
                                </m:r>
                                <m:f>
                                  <m:f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den>
                                </m:f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0+     ,  −     </m:t>
                                    </m:r>
                                  </m:e>
                                </m:d>
                                <m:r>
                                  <a:rPr lang="fr-FR" b="0" i="1" smtClean="0">
                                    <a:latin typeface="Cambria Math" panose="02040503050406030204" pitchFamily="18" charset="0"/>
                                  </a:rPr>
                                  <m:t>=(         ,   )</m:t>
                                </m:r>
                              </m:oMath>
                            </m:oMathPara>
                          </a14:m>
                          <a:endParaRPr lang="fr-FR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7CA3FB33-312F-C7D5-573B-FF9A3EB92AC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036811269"/>
                  </p:ext>
                </p:extLst>
              </p:nvPr>
            </p:nvGraphicFramePr>
            <p:xfrm>
              <a:off x="403123" y="2047021"/>
              <a:ext cx="11297264" cy="2102193"/>
            </p:xfrm>
            <a:graphic>
              <a:graphicData uri="http://schemas.openxmlformats.org/drawingml/2006/table">
                <a:tbl>
                  <a:tblPr firstRow="1" bandRow="1">
                    <a:tableStyleId>{00A15C55-8517-42AA-B614-E9B94910E393}</a:tableStyleId>
                  </a:tblPr>
                  <a:tblGrid>
                    <a:gridCol w="2824316">
                      <a:extLst>
                        <a:ext uri="{9D8B030D-6E8A-4147-A177-3AD203B41FA5}">
                          <a16:colId xmlns:a16="http://schemas.microsoft.com/office/drawing/2014/main" val="1173796285"/>
                        </a:ext>
                      </a:extLst>
                    </a:gridCol>
                    <a:gridCol w="2824316">
                      <a:extLst>
                        <a:ext uri="{9D8B030D-6E8A-4147-A177-3AD203B41FA5}">
                          <a16:colId xmlns:a16="http://schemas.microsoft.com/office/drawing/2014/main" val="1234490222"/>
                        </a:ext>
                      </a:extLst>
                    </a:gridCol>
                    <a:gridCol w="2188731">
                      <a:extLst>
                        <a:ext uri="{9D8B030D-6E8A-4147-A177-3AD203B41FA5}">
                          <a16:colId xmlns:a16="http://schemas.microsoft.com/office/drawing/2014/main" val="3767606535"/>
                        </a:ext>
                      </a:extLst>
                    </a:gridCol>
                    <a:gridCol w="3459901">
                      <a:extLst>
                        <a:ext uri="{9D8B030D-6E8A-4147-A177-3AD203B41FA5}">
                          <a16:colId xmlns:a16="http://schemas.microsoft.com/office/drawing/2014/main" val="3607481541"/>
                        </a:ext>
                      </a:extLst>
                    </a:gridCol>
                  </a:tblGrid>
                  <a:tr h="700731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Fonction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Premier point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Pente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Deuxième point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203527269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100000" r="-300431" b="-100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100000" r="-704" b="-1008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711069086"/>
                      </a:ext>
                    </a:extLst>
                  </a:tr>
                  <a:tr h="700731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16" t="-201739" r="-300431" b="-173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dirty="0"/>
                            <a:t>(0,           )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4"/>
                          <a:stretch>
                            <a:fillRect l="-226585" t="-201739" r="-704" b="-173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196385276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365E954A-9B50-B926-2D23-D973AF109E8E}"/>
              </a:ext>
            </a:extLst>
          </p:cNvPr>
          <p:cNvSpPr txBox="1"/>
          <p:nvPr/>
        </p:nvSpPr>
        <p:spPr>
          <a:xfrm>
            <a:off x="4593771" y="2907304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58AA970-74ED-3E09-3B33-12167702F097}"/>
                  </a:ext>
                </a:extLst>
              </p:cNvPr>
              <p:cNvSpPr txBox="1"/>
              <p:nvPr/>
            </p:nvSpPr>
            <p:spPr>
              <a:xfrm>
                <a:off x="6519662" y="2805097"/>
                <a:ext cx="952854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058AA970-74ED-3E09-3B33-12167702F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9662" y="2805097"/>
                <a:ext cx="952854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615EA0AE-A3AE-6BF4-DC35-75E9180E5208}"/>
              </a:ext>
            </a:extLst>
          </p:cNvPr>
          <p:cNvSpPr txBox="1"/>
          <p:nvPr/>
        </p:nvSpPr>
        <p:spPr>
          <a:xfrm>
            <a:off x="8697334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2339B97-0C5F-977C-A0A8-6C6422DF2B22}"/>
              </a:ext>
            </a:extLst>
          </p:cNvPr>
          <p:cNvSpPr txBox="1"/>
          <p:nvPr/>
        </p:nvSpPr>
        <p:spPr>
          <a:xfrm>
            <a:off x="914365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499E9B7-320B-238F-7457-D453F97F9B70}"/>
              </a:ext>
            </a:extLst>
          </p:cNvPr>
          <p:cNvSpPr txBox="1"/>
          <p:nvPr/>
        </p:nvSpPr>
        <p:spPr>
          <a:xfrm>
            <a:off x="9649130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3D27C2F-E0B8-279C-792C-F314E9299E52}"/>
              </a:ext>
            </a:extLst>
          </p:cNvPr>
          <p:cNvSpPr txBox="1"/>
          <p:nvPr/>
        </p:nvSpPr>
        <p:spPr>
          <a:xfrm>
            <a:off x="10438695" y="2913451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2BE3098-A734-6F7B-2C81-3C21EA567E4F}"/>
              </a:ext>
            </a:extLst>
          </p:cNvPr>
          <p:cNvSpPr txBox="1"/>
          <p:nvPr/>
        </p:nvSpPr>
        <p:spPr>
          <a:xfrm>
            <a:off x="11010486" y="2960914"/>
            <a:ext cx="4176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B7EC0A-3584-CF4A-9013-146258D0DCC1}"/>
              </a:ext>
            </a:extLst>
          </p:cNvPr>
          <p:cNvSpPr txBox="1"/>
          <p:nvPr/>
        </p:nvSpPr>
        <p:spPr>
          <a:xfrm>
            <a:off x="451757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5582608-EA67-8E03-E259-F32408BE1AC2}"/>
                  </a:ext>
                </a:extLst>
              </p:cNvPr>
              <p:cNvSpPr txBox="1"/>
              <p:nvPr/>
            </p:nvSpPr>
            <p:spPr>
              <a:xfrm>
                <a:off x="6923140" y="3487451"/>
                <a:ext cx="326572" cy="6347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65582608-EA67-8E03-E259-F32408BE1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3140" y="3487451"/>
                <a:ext cx="326572" cy="634789"/>
              </a:xfrm>
              <a:prstGeom prst="rect">
                <a:avLst/>
              </a:prstGeom>
              <a:blipFill>
                <a:blip r:embed="rId6"/>
                <a:stretch>
                  <a:fillRect r="-3396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BD511872-EFBF-9DB0-2FEC-85DA4A0F03F1}"/>
              </a:ext>
            </a:extLst>
          </p:cNvPr>
          <p:cNvSpPr txBox="1"/>
          <p:nvPr/>
        </p:nvSpPr>
        <p:spPr>
          <a:xfrm>
            <a:off x="8697333" y="3620180"/>
            <a:ext cx="326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A26C384-4427-DEAA-BA14-D558900593E1}"/>
              </a:ext>
            </a:extLst>
          </p:cNvPr>
          <p:cNvSpPr txBox="1"/>
          <p:nvPr/>
        </p:nvSpPr>
        <p:spPr>
          <a:xfrm>
            <a:off x="906745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D990162-F0A2-294B-F912-10A360230D6E}"/>
              </a:ext>
            </a:extLst>
          </p:cNvPr>
          <p:cNvSpPr txBox="1"/>
          <p:nvPr/>
        </p:nvSpPr>
        <p:spPr>
          <a:xfrm>
            <a:off x="9649130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D35886E-25C9-C47E-4EA5-B309DF97BEC2}"/>
              </a:ext>
            </a:extLst>
          </p:cNvPr>
          <p:cNvSpPr txBox="1"/>
          <p:nvPr/>
        </p:nvSpPr>
        <p:spPr>
          <a:xfrm>
            <a:off x="10403091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62670D-99E6-BA0E-DC55-A0292BAAF339}"/>
              </a:ext>
            </a:extLst>
          </p:cNvPr>
          <p:cNvSpPr txBox="1"/>
          <p:nvPr/>
        </p:nvSpPr>
        <p:spPr>
          <a:xfrm>
            <a:off x="10979838" y="3620180"/>
            <a:ext cx="478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-4</a:t>
            </a:r>
          </a:p>
        </p:txBody>
      </p:sp>
    </p:spTree>
    <p:extLst>
      <p:ext uri="{BB962C8B-B14F-4D97-AF65-F5344CB8AC3E}">
        <p14:creationId xmlns:p14="http://schemas.microsoft.com/office/powerpoint/2010/main" val="27534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83</a:t>
            </a:r>
          </a:p>
        </p:txBody>
      </p:sp>
      <p:pic>
        <p:nvPicPr>
          <p:cNvPr id="3" name="Image 2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9294F31D-563B-481B-6F4D-D994ECF15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749" y="1161137"/>
            <a:ext cx="11011711" cy="501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9C496-7140-6CF9-DC01-BF1C6A6FCB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nomb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E6E9D8C-0FA3-203C-9982-6F5C93C7E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1914" y="1380839"/>
            <a:ext cx="9288171" cy="4096322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0FF0C3B6-AF16-0B1D-4FE9-8F29B8FFFDD3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1E38FAC-CBD5-A729-82AE-DD4EFA09C25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26683FC-BEBC-0C59-C216-6ECE787EDEB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487C34-5B84-1B4E-353F-1A8095B1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3BEA2280-CD35-3C1B-B2DE-0D75435FD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2610D59E-B4DF-2DB8-248F-997E16F7E5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A5106B8B-96A5-73D1-5E42-8D76C0313FA6}"/>
                  </a:ext>
                </a:extLst>
              </p:cNvPr>
              <p:cNvSpPr txBox="1"/>
              <p:nvPr/>
            </p:nvSpPr>
            <p:spPr>
              <a:xfrm>
                <a:off x="3202732" y="2858820"/>
                <a:ext cx="50408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A5106B8B-96A5-73D1-5E42-8D76C0313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732" y="2858820"/>
                <a:ext cx="504081" cy="400110"/>
              </a:xfrm>
              <a:prstGeom prst="rect">
                <a:avLst/>
              </a:prstGeom>
              <a:blipFill>
                <a:blip r:embed="rId6"/>
                <a:stretch>
                  <a:fillRect r="-36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6805B5CB-7822-22AE-1D44-4CFBF2838EC5}"/>
              </a:ext>
            </a:extLst>
          </p:cNvPr>
          <p:cNvSpPr txBox="1"/>
          <p:nvPr/>
        </p:nvSpPr>
        <p:spPr>
          <a:xfrm>
            <a:off x="2308147" y="3258930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06FAF2CE-F482-6A6F-1725-73A9F6EA8513}"/>
              </a:ext>
            </a:extLst>
          </p:cNvPr>
          <p:cNvSpPr txBox="1"/>
          <p:nvPr/>
        </p:nvSpPr>
        <p:spPr>
          <a:xfrm>
            <a:off x="2606012" y="3258930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C34E3A44-FDFC-1510-1750-FCCB194CBA36}"/>
              </a:ext>
            </a:extLst>
          </p:cNvPr>
          <p:cNvSpPr txBox="1"/>
          <p:nvPr/>
        </p:nvSpPr>
        <p:spPr>
          <a:xfrm>
            <a:off x="2221997" y="3994402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193CAE4-3566-534B-E0A1-61533CEEC789}"/>
              </a:ext>
            </a:extLst>
          </p:cNvPr>
          <p:cNvSpPr txBox="1"/>
          <p:nvPr/>
        </p:nvSpPr>
        <p:spPr>
          <a:xfrm>
            <a:off x="3526351" y="3649169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D4FF2E16-71C3-BA03-610D-FD114072CB3C}"/>
              </a:ext>
            </a:extLst>
          </p:cNvPr>
          <p:cNvSpPr txBox="1"/>
          <p:nvPr/>
        </p:nvSpPr>
        <p:spPr>
          <a:xfrm>
            <a:off x="2221997" y="4368627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E2B761D1-CAD3-115B-2A0C-702B32E1ED84}"/>
              </a:ext>
            </a:extLst>
          </p:cNvPr>
          <p:cNvSpPr txBox="1"/>
          <p:nvPr/>
        </p:nvSpPr>
        <p:spPr>
          <a:xfrm>
            <a:off x="2635675" y="4368627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7FD1409E-19F3-927F-CD7B-E7D1015388E8}"/>
              </a:ext>
            </a:extLst>
          </p:cNvPr>
          <p:cNvSpPr txBox="1"/>
          <p:nvPr/>
        </p:nvSpPr>
        <p:spPr>
          <a:xfrm>
            <a:off x="3011289" y="4313390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4930329-ADFA-9E64-3DCF-C1E43F127B71}"/>
              </a:ext>
            </a:extLst>
          </p:cNvPr>
          <p:cNvSpPr txBox="1"/>
          <p:nvPr/>
        </p:nvSpPr>
        <p:spPr>
          <a:xfrm>
            <a:off x="3424967" y="4313390"/>
            <a:ext cx="451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DEB5CDA5-EEF7-FD13-9D98-6B03855B3A12}"/>
              </a:ext>
            </a:extLst>
          </p:cNvPr>
          <p:cNvSpPr txBox="1"/>
          <p:nvPr/>
        </p:nvSpPr>
        <p:spPr>
          <a:xfrm>
            <a:off x="3980394" y="4368627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AA9033EC-9685-9DD6-7E71-C1D2F3CFA4F0}"/>
              </a:ext>
            </a:extLst>
          </p:cNvPr>
          <p:cNvSpPr txBox="1"/>
          <p:nvPr/>
        </p:nvSpPr>
        <p:spPr>
          <a:xfrm>
            <a:off x="4387163" y="4368627"/>
            <a:ext cx="473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-4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81A97EAD-476E-1FD8-3C29-4D2553090A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1" name="Organigramme : Connecteur 50">
            <a:extLst>
              <a:ext uri="{FF2B5EF4-FFF2-40B4-BE49-F238E27FC236}">
                <a16:creationId xmlns:a16="http://schemas.microsoft.com/office/drawing/2014/main" id="{290BC5B1-FFD6-A5A2-68C9-639FCFCC7A63}"/>
              </a:ext>
            </a:extLst>
          </p:cNvPr>
          <p:cNvSpPr/>
          <p:nvPr/>
        </p:nvSpPr>
        <p:spPr>
          <a:xfrm>
            <a:off x="8511382" y="3783384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4FBE0CA5-AADE-BACA-7D9B-B4670AE5474F}"/>
              </a:ext>
            </a:extLst>
          </p:cNvPr>
          <p:cNvSpPr txBox="1"/>
          <p:nvPr/>
        </p:nvSpPr>
        <p:spPr>
          <a:xfrm>
            <a:off x="7640574" y="3636532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8BC1E0D6-0CF3-8347-4AC8-2397AF163CE9}"/>
              </a:ext>
            </a:extLst>
          </p:cNvPr>
          <p:cNvCxnSpPr>
            <a:cxnSpLocks/>
          </p:cNvCxnSpPr>
          <p:nvPr/>
        </p:nvCxnSpPr>
        <p:spPr>
          <a:xfrm>
            <a:off x="8966419" y="3833419"/>
            <a:ext cx="0" cy="1275514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119E2907-CB0A-4765-52D1-6FD1D60116B2}"/>
              </a:ext>
            </a:extLst>
          </p:cNvPr>
          <p:cNvCxnSpPr>
            <a:cxnSpLocks/>
          </p:cNvCxnSpPr>
          <p:nvPr/>
        </p:nvCxnSpPr>
        <p:spPr>
          <a:xfrm>
            <a:off x="8573402" y="3833419"/>
            <a:ext cx="406704" cy="15805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53A4E475-FF3C-0DE3-A01E-043B98629028}"/>
              </a:ext>
            </a:extLst>
          </p:cNvPr>
          <p:cNvCxnSpPr>
            <a:cxnSpLocks/>
          </p:cNvCxnSpPr>
          <p:nvPr/>
        </p:nvCxnSpPr>
        <p:spPr>
          <a:xfrm flipH="1" flipV="1">
            <a:off x="7757652" y="1454121"/>
            <a:ext cx="1492059" cy="4413279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131B0E50-156D-9614-5D41-467DEF4A3570}"/>
                  </a:ext>
                </a:extLst>
              </p:cNvPr>
              <p:cNvSpPr txBox="1"/>
              <p:nvPr/>
            </p:nvSpPr>
            <p:spPr>
              <a:xfrm>
                <a:off x="6106784" y="1703764"/>
                <a:ext cx="190030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131B0E50-156D-9614-5D41-467DEF4A3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06784" y="1703764"/>
                <a:ext cx="1900306" cy="400110"/>
              </a:xfrm>
              <a:prstGeom prst="rect">
                <a:avLst/>
              </a:prstGeom>
              <a:blipFill>
                <a:blip r:embed="rId8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Organigramme : Connecteur 56">
            <a:extLst>
              <a:ext uri="{FF2B5EF4-FFF2-40B4-BE49-F238E27FC236}">
                <a16:creationId xmlns:a16="http://schemas.microsoft.com/office/drawing/2014/main" id="{C2AC3EC2-FB81-39E3-BEAD-8972120D9E17}"/>
              </a:ext>
            </a:extLst>
          </p:cNvPr>
          <p:cNvSpPr/>
          <p:nvPr/>
        </p:nvSpPr>
        <p:spPr>
          <a:xfrm>
            <a:off x="8949096" y="5033305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FF5C6F10-8D04-2CBF-EA46-BAFCC56AB0E6}"/>
              </a:ext>
            </a:extLst>
          </p:cNvPr>
          <p:cNvSpPr txBox="1"/>
          <p:nvPr/>
        </p:nvSpPr>
        <p:spPr>
          <a:xfrm>
            <a:off x="8326174" y="5034547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,-4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AEE02312-C524-67C1-AF56-20A8151FB2E0}"/>
              </a:ext>
            </a:extLst>
          </p:cNvPr>
          <p:cNvSpPr txBox="1"/>
          <p:nvPr/>
        </p:nvSpPr>
        <p:spPr>
          <a:xfrm>
            <a:off x="9037514" y="4209846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  <a:latin typeface="Calibri" panose="020F0502020204030204"/>
              </a:rPr>
              <a:t>-3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DF0CFD5-35FE-23E3-4B30-8415F9DB4CBD}"/>
              </a:ext>
            </a:extLst>
          </p:cNvPr>
          <p:cNvSpPr txBox="1"/>
          <p:nvPr/>
        </p:nvSpPr>
        <p:spPr>
          <a:xfrm>
            <a:off x="8604412" y="3523756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+1</a:t>
            </a:r>
            <a:endParaRPr lang="fr-FR" dirty="0">
              <a:solidFill>
                <a:srgbClr val="AB20B6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013626" y="3289708"/>
            <a:ext cx="20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A</a:t>
            </a:r>
            <a:endParaRPr lang="fr-FR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2023354" y="4383434"/>
            <a:ext cx="29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B</a:t>
            </a:r>
            <a:endParaRPr lang="fr-FR" b="1" dirty="0"/>
          </a:p>
        </p:txBody>
      </p:sp>
      <p:sp>
        <p:nvSpPr>
          <p:cNvPr id="34" name="ZoneTexte 33"/>
          <p:cNvSpPr txBox="1"/>
          <p:nvPr/>
        </p:nvSpPr>
        <p:spPr>
          <a:xfrm>
            <a:off x="7487148" y="3625070"/>
            <a:ext cx="20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A</a:t>
            </a:r>
            <a:endParaRPr lang="fr-FR" b="1" dirty="0"/>
          </a:p>
        </p:txBody>
      </p:sp>
      <p:sp>
        <p:nvSpPr>
          <p:cNvPr id="35" name="ZoneTexte 34"/>
          <p:cNvSpPr txBox="1"/>
          <p:nvPr/>
        </p:nvSpPr>
        <p:spPr>
          <a:xfrm>
            <a:off x="8178913" y="5045000"/>
            <a:ext cx="29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B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1157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 animBg="1"/>
      <p:bldP spid="52" grpId="0"/>
      <p:bldP spid="56" grpId="0"/>
      <p:bldP spid="57" grpId="0" animBg="1"/>
      <p:bldP spid="58" grpId="0"/>
      <p:bldP spid="59" grpId="0"/>
      <p:bldP spid="60" grpId="0"/>
      <p:bldP spid="9" grpId="0"/>
      <p:bldP spid="10" grpId="0"/>
      <p:bldP spid="34" grpId="0"/>
      <p:bldP spid="3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B20E1-857D-0EFA-3232-B9496887A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, nombr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B1DF62AA-9C68-A5D4-3F67-0F0C7BC507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9019" y="1114102"/>
            <a:ext cx="9573961" cy="4629796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CF2B59DB-4382-D3F7-541C-37005A4FA34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BD3F33D-599E-820C-EF00-486D54B3321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3602D4-E0C1-99B3-4215-D1A405C5F5C8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E95DDD33-A07E-DEBA-9AEE-85F1A4C844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2D4599FD-520B-B485-C401-338C33927CF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3805626E-11E4-26EB-7E92-C2DF023E9A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CF79C0D9-FABE-5584-89DC-C448BA75C3D0}"/>
                  </a:ext>
                </a:extLst>
              </p:cNvPr>
              <p:cNvSpPr txBox="1"/>
              <p:nvPr/>
            </p:nvSpPr>
            <p:spPr>
              <a:xfrm>
                <a:off x="2946422" y="3046482"/>
                <a:ext cx="308558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fr-FR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CF79C0D9-FABE-5584-89DC-C448BA75C3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6422" y="3046482"/>
                <a:ext cx="308558" cy="695062"/>
              </a:xfrm>
              <a:prstGeom prst="rect">
                <a:avLst/>
              </a:prstGeom>
              <a:blipFill>
                <a:blip r:embed="rId6"/>
                <a:stretch>
                  <a:fillRect r="-5490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ZoneTexte 39">
            <a:extLst>
              <a:ext uri="{FF2B5EF4-FFF2-40B4-BE49-F238E27FC236}">
                <a16:creationId xmlns:a16="http://schemas.microsoft.com/office/drawing/2014/main" id="{8D7FD2CC-901E-4B6C-17A7-106A9BB63DB4}"/>
              </a:ext>
            </a:extLst>
          </p:cNvPr>
          <p:cNvSpPr txBox="1"/>
          <p:nvPr/>
        </p:nvSpPr>
        <p:spPr>
          <a:xfrm>
            <a:off x="2137624" y="3564432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1F9D86C-873B-B5E9-9A84-25AE70662880}"/>
              </a:ext>
            </a:extLst>
          </p:cNvPr>
          <p:cNvSpPr txBox="1"/>
          <p:nvPr/>
        </p:nvSpPr>
        <p:spPr>
          <a:xfrm>
            <a:off x="2477191" y="3531547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BCDC4130-C931-C59F-A0EC-4C13886850B7}"/>
              </a:ext>
            </a:extLst>
          </p:cNvPr>
          <p:cNvSpPr txBox="1"/>
          <p:nvPr/>
        </p:nvSpPr>
        <p:spPr>
          <a:xfrm>
            <a:off x="3324451" y="3921873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C83022CC-C195-B7B5-60A8-9D7E9EEAE929}"/>
              </a:ext>
            </a:extLst>
          </p:cNvPr>
          <p:cNvSpPr txBox="1"/>
          <p:nvPr/>
        </p:nvSpPr>
        <p:spPr>
          <a:xfrm>
            <a:off x="2091172" y="4202931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BC22F68C-35F0-4E0C-D3F9-0C800E7D1914}"/>
              </a:ext>
            </a:extLst>
          </p:cNvPr>
          <p:cNvSpPr txBox="1"/>
          <p:nvPr/>
        </p:nvSpPr>
        <p:spPr>
          <a:xfrm>
            <a:off x="2100975" y="4603041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5B08739E-46EC-5E8E-5FE6-70A287425FCD}"/>
              </a:ext>
            </a:extLst>
          </p:cNvPr>
          <p:cNvSpPr txBox="1"/>
          <p:nvPr/>
        </p:nvSpPr>
        <p:spPr>
          <a:xfrm>
            <a:off x="2514653" y="4603041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9F05AB3B-E0AD-64F5-D7D6-AB885FEB0B74}"/>
              </a:ext>
            </a:extLst>
          </p:cNvPr>
          <p:cNvSpPr txBox="1"/>
          <p:nvPr/>
        </p:nvSpPr>
        <p:spPr>
          <a:xfrm>
            <a:off x="2890267" y="4547804"/>
            <a:ext cx="405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72784845-BC33-4308-D340-40FA3BEB1D8F}"/>
              </a:ext>
            </a:extLst>
          </p:cNvPr>
          <p:cNvSpPr txBox="1"/>
          <p:nvPr/>
        </p:nvSpPr>
        <p:spPr>
          <a:xfrm>
            <a:off x="3264339" y="4547804"/>
            <a:ext cx="4900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ADAB68EF-3491-9FAD-0742-F6EFA7DF371F}"/>
              </a:ext>
            </a:extLst>
          </p:cNvPr>
          <p:cNvSpPr txBox="1"/>
          <p:nvPr/>
        </p:nvSpPr>
        <p:spPr>
          <a:xfrm>
            <a:off x="3904001" y="4619055"/>
            <a:ext cx="3085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49" name="ZoneTexte 48">
            <a:extLst>
              <a:ext uri="{FF2B5EF4-FFF2-40B4-BE49-F238E27FC236}">
                <a16:creationId xmlns:a16="http://schemas.microsoft.com/office/drawing/2014/main" id="{6AAA824F-4BCC-D558-BD52-37E404B9F078}"/>
              </a:ext>
            </a:extLst>
          </p:cNvPr>
          <p:cNvSpPr txBox="1"/>
          <p:nvPr/>
        </p:nvSpPr>
        <p:spPr>
          <a:xfrm>
            <a:off x="4212559" y="4619055"/>
            <a:ext cx="447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</a:rPr>
              <a:t>-2</a:t>
            </a:r>
          </a:p>
        </p:txBody>
      </p:sp>
      <p:pic>
        <p:nvPicPr>
          <p:cNvPr id="50" name="Image 9">
            <a:extLst>
              <a:ext uri="{FF2B5EF4-FFF2-40B4-BE49-F238E27FC236}">
                <a16:creationId xmlns:a16="http://schemas.microsoft.com/office/drawing/2014/main" id="{AA25B8B8-F15E-E1E8-8597-4E69D5D2DF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51" name="Organigramme : Connecteur 50">
            <a:extLst>
              <a:ext uri="{FF2B5EF4-FFF2-40B4-BE49-F238E27FC236}">
                <a16:creationId xmlns:a16="http://schemas.microsoft.com/office/drawing/2014/main" id="{C4144373-C053-FD25-6661-8DB9B9B77742}"/>
              </a:ext>
            </a:extLst>
          </p:cNvPr>
          <p:cNvSpPr/>
          <p:nvPr/>
        </p:nvSpPr>
        <p:spPr>
          <a:xfrm>
            <a:off x="8365710" y="3619081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1A4F523-F4E1-09FA-1D6B-9EA0B5140FBC}"/>
              </a:ext>
            </a:extLst>
          </p:cNvPr>
          <p:cNvSpPr txBox="1"/>
          <p:nvPr/>
        </p:nvSpPr>
        <p:spPr>
          <a:xfrm>
            <a:off x="7574550" y="3458364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0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,-1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cxnSp>
        <p:nvCxnSpPr>
          <p:cNvPr id="53" name="Connecteur droit avec flèche 52">
            <a:extLst>
              <a:ext uri="{FF2B5EF4-FFF2-40B4-BE49-F238E27FC236}">
                <a16:creationId xmlns:a16="http://schemas.microsoft.com/office/drawing/2014/main" id="{9B7839D1-DE53-ED06-A17B-2B02613B82FA}"/>
              </a:ext>
            </a:extLst>
          </p:cNvPr>
          <p:cNvCxnSpPr>
            <a:cxnSpLocks/>
          </p:cNvCxnSpPr>
          <p:nvPr/>
        </p:nvCxnSpPr>
        <p:spPr>
          <a:xfrm>
            <a:off x="9233020" y="3643030"/>
            <a:ext cx="12517" cy="396511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avec flèche 53">
            <a:extLst>
              <a:ext uri="{FF2B5EF4-FFF2-40B4-BE49-F238E27FC236}">
                <a16:creationId xmlns:a16="http://schemas.microsoft.com/office/drawing/2014/main" id="{9D2D7964-2B5E-EB5D-22A0-07F5644C167A}"/>
              </a:ext>
            </a:extLst>
          </p:cNvPr>
          <p:cNvCxnSpPr>
            <a:cxnSpLocks/>
          </p:cNvCxnSpPr>
          <p:nvPr/>
        </p:nvCxnSpPr>
        <p:spPr>
          <a:xfrm>
            <a:off x="8427730" y="3668710"/>
            <a:ext cx="785096" cy="0"/>
          </a:xfrm>
          <a:prstGeom prst="straightConnector1">
            <a:avLst/>
          </a:prstGeom>
          <a:ln w="31750">
            <a:solidFill>
              <a:srgbClr val="AB20B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>
            <a:extLst>
              <a:ext uri="{FF2B5EF4-FFF2-40B4-BE49-F238E27FC236}">
                <a16:creationId xmlns:a16="http://schemas.microsoft.com/office/drawing/2014/main" id="{1CF5CCBA-E929-D598-7998-AE21896302F1}"/>
              </a:ext>
            </a:extLst>
          </p:cNvPr>
          <p:cNvCxnSpPr>
            <a:cxnSpLocks/>
          </p:cNvCxnSpPr>
          <p:nvPr/>
        </p:nvCxnSpPr>
        <p:spPr>
          <a:xfrm flipH="1" flipV="1">
            <a:off x="6349352" y="2585884"/>
            <a:ext cx="4283895" cy="223322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F02A9A8D-D2AC-0861-1B06-29EB76099605}"/>
                  </a:ext>
                </a:extLst>
              </p:cNvPr>
              <p:cNvSpPr txBox="1"/>
              <p:nvPr/>
            </p:nvSpPr>
            <p:spPr>
              <a:xfrm>
                <a:off x="8803366" y="4723442"/>
                <a:ext cx="1900306" cy="695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000" b="1" i="1" dirty="0" smtClean="0">
                          <a:solidFill>
                            <a:srgbClr val="50C987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sz="2000" b="1" dirty="0">
                  <a:solidFill>
                    <a:srgbClr val="50C987"/>
                  </a:solidFill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F02A9A8D-D2AC-0861-1B06-29EB76099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03366" y="4723442"/>
                <a:ext cx="1900306" cy="69506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Organigramme : Connecteur 56">
            <a:extLst>
              <a:ext uri="{FF2B5EF4-FFF2-40B4-BE49-F238E27FC236}">
                <a16:creationId xmlns:a16="http://schemas.microsoft.com/office/drawing/2014/main" id="{C9AB5377-FE21-73B1-8E65-5CDE3CCB14F4}"/>
              </a:ext>
            </a:extLst>
          </p:cNvPr>
          <p:cNvSpPr/>
          <p:nvPr/>
        </p:nvSpPr>
        <p:spPr>
          <a:xfrm>
            <a:off x="9212826" y="4028051"/>
            <a:ext cx="62020" cy="75628"/>
          </a:xfrm>
          <a:prstGeom prst="flowChartConnector">
            <a:avLst/>
          </a:prstGeom>
          <a:solidFill>
            <a:srgbClr val="1D9A7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1D9A78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66271760-67EC-20C6-025D-1574820C4214}"/>
              </a:ext>
            </a:extLst>
          </p:cNvPr>
          <p:cNvSpPr txBox="1"/>
          <p:nvPr/>
        </p:nvSpPr>
        <p:spPr>
          <a:xfrm>
            <a:off x="8435048" y="4103679"/>
            <a:ext cx="839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lang="fr-FR" b="1" dirty="0">
                <a:solidFill>
                  <a:srgbClr val="1D9A78"/>
                </a:solidFill>
                <a:latin typeface="Calibri" panose="020F0502020204030204"/>
              </a:rPr>
              <a:t>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,-2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1D9A78"/>
                </a:solidFill>
                <a:effectLst/>
                <a:uLnTx/>
                <a:uFillTx/>
                <a:latin typeface="Calibri" panose="020F0502020204030204"/>
              </a:rPr>
              <a:t>)</a:t>
            </a:r>
            <a:endParaRPr lang="fr-FR" dirty="0">
              <a:solidFill>
                <a:srgbClr val="1D9A78"/>
              </a:solidFill>
            </a:endParaRP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1FBCABB1-77CD-DE66-FA1F-C3C8DB206EBD}"/>
              </a:ext>
            </a:extLst>
          </p:cNvPr>
          <p:cNvSpPr txBox="1"/>
          <p:nvPr/>
        </p:nvSpPr>
        <p:spPr>
          <a:xfrm>
            <a:off x="9261646" y="3638080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b="1" dirty="0">
                <a:solidFill>
                  <a:srgbClr val="FF0000"/>
                </a:solidFill>
                <a:latin typeface="Calibri" panose="020F0502020204030204"/>
              </a:rPr>
              <a:t>-1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40D13508-BA74-35A0-B8CB-9EC1BBD56384}"/>
              </a:ext>
            </a:extLst>
          </p:cNvPr>
          <p:cNvSpPr txBox="1"/>
          <p:nvPr/>
        </p:nvSpPr>
        <p:spPr>
          <a:xfrm>
            <a:off x="8624059" y="3361148"/>
            <a:ext cx="4918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AB20B6"/>
                </a:solidFill>
                <a:effectLst/>
                <a:uLnTx/>
                <a:uFillTx/>
                <a:latin typeface="Calibri" panose="020F0502020204030204"/>
              </a:rPr>
              <a:t>+2</a:t>
            </a:r>
            <a:endParaRPr lang="fr-FR" dirty="0">
              <a:solidFill>
                <a:srgbClr val="AB20B6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1831088" y="3552541"/>
            <a:ext cx="20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A</a:t>
            </a:r>
            <a:endParaRPr lang="fr-FR" b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7424367" y="3453414"/>
            <a:ext cx="20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A</a:t>
            </a:r>
            <a:endParaRPr lang="fr-FR" b="1" dirty="0"/>
          </a:p>
        </p:txBody>
      </p:sp>
      <p:sp>
        <p:nvSpPr>
          <p:cNvPr id="34" name="ZoneTexte 33"/>
          <p:cNvSpPr txBox="1"/>
          <p:nvPr/>
        </p:nvSpPr>
        <p:spPr>
          <a:xfrm>
            <a:off x="1827603" y="4618430"/>
            <a:ext cx="29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B</a:t>
            </a:r>
            <a:endParaRPr lang="fr-FR" b="1" dirty="0"/>
          </a:p>
        </p:txBody>
      </p:sp>
      <p:sp>
        <p:nvSpPr>
          <p:cNvPr id="35" name="ZoneTexte 34"/>
          <p:cNvSpPr txBox="1"/>
          <p:nvPr/>
        </p:nvSpPr>
        <p:spPr>
          <a:xfrm>
            <a:off x="8249459" y="4138737"/>
            <a:ext cx="294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b="1" dirty="0"/>
              <a:t>B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18518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1" grpId="0" animBg="1"/>
      <p:bldP spid="52" grpId="0"/>
      <p:bldP spid="56" grpId="0"/>
      <p:bldP spid="57" grpId="0" animBg="1"/>
      <p:bldP spid="58" grpId="0"/>
      <p:bldP spid="59" grpId="0"/>
      <p:bldP spid="60" grpId="0"/>
      <p:bldP spid="32" grpId="0"/>
      <p:bldP spid="33" grpId="0"/>
      <p:bldP spid="34" grpId="0"/>
      <p:bldP spid="3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4908140" y="620389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81</a:t>
            </a:r>
          </a:p>
        </p:txBody>
      </p:sp>
      <p:pic>
        <p:nvPicPr>
          <p:cNvPr id="8" name="Image 7" descr="Une image contenant texte, capture d’écran, Police&#10;&#10;Le contenu généré par l’IA peut être incorrect.">
            <a:extLst>
              <a:ext uri="{FF2B5EF4-FFF2-40B4-BE49-F238E27FC236}">
                <a16:creationId xmlns:a16="http://schemas.microsoft.com/office/drawing/2014/main" id="{96636A10-16B3-9F92-EF47-E29F4C8B5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1835" y="2457314"/>
            <a:ext cx="9888330" cy="1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CDD7D4AC-A48C-AC2F-4D16-76781532A764}"/>
              </a:ext>
            </a:extLst>
          </p:cNvPr>
          <p:cNvSpPr txBox="1"/>
          <p:nvPr/>
        </p:nvSpPr>
        <p:spPr>
          <a:xfrm>
            <a:off x="631811" y="589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6278129F-7DF5-7808-1ED5-C96E14D58585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9F98F2A-8022-045A-19D4-BF55738D917A}"/>
              </a:ext>
            </a:extLst>
          </p:cNvPr>
          <p:cNvSpPr txBox="1"/>
          <p:nvPr/>
        </p:nvSpPr>
        <p:spPr>
          <a:xfrm>
            <a:off x="631811" y="1294365"/>
            <a:ext cx="9390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altLang="fr-FR" b="1" dirty="0"/>
              <a:t>Tracer le graphe de la fonction 𝒚=𝒂𝒙+𝒃 (𝒂&lt;𝟎) à partir de sa pente et de son ordonnée à l’origine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69AC7CB-C66B-2386-270D-107479B44270}"/>
                  </a:ext>
                </a:extLst>
              </p:cNvPr>
              <p:cNvSpPr txBox="1"/>
              <p:nvPr/>
            </p:nvSpPr>
            <p:spPr>
              <a:xfrm>
                <a:off x="573887" y="1763089"/>
                <a:ext cx="4961934" cy="785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latin typeface="VFSTNH+Calibri-Bold"/>
                  </a:rPr>
                  <a:t>Je considère la fonction affine</a:t>
                </a:r>
              </a:p>
              <a:p>
                <a:r>
                  <a:rPr lang="fr-FR" b="1" dirty="0">
                    <a:latin typeface="VFSTNH+Calibri-Bold"/>
                  </a:rPr>
                  <a:t> définie par : </a:t>
                </a:r>
                <a14:m>
                  <m:oMath xmlns:m="http://schemas.openxmlformats.org/officeDocument/2006/math"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b="1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b="1" i="1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 +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fr-FR" dirty="0"/>
              </a:p>
            </p:txBody>
          </p:sp>
        </mc:Choice>
        <mc:Fallback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369AC7CB-C66B-2386-270D-107479B442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87" y="1763089"/>
                <a:ext cx="4961934" cy="785536"/>
              </a:xfrm>
              <a:prstGeom prst="rect">
                <a:avLst/>
              </a:prstGeom>
              <a:blipFill>
                <a:blip r:embed="rId3"/>
                <a:stretch>
                  <a:fillRect l="-983" t="-3876" b="-232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D041AF32-67E5-CEB2-A617-29E65657833A}"/>
                  </a:ext>
                </a:extLst>
              </p:cNvPr>
              <p:cNvSpPr txBox="1"/>
              <p:nvPr/>
            </p:nvSpPr>
            <p:spPr>
              <a:xfrm>
                <a:off x="573887" y="2712930"/>
                <a:ext cx="477717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>
                    <a:solidFill>
                      <a:schemeClr val="accent1"/>
                    </a:solidFill>
                    <a:latin typeface="VFSTNH+Calibri-Bold"/>
                  </a:rPr>
                  <a:t>L’ordonnée à l’origine </a:t>
                </a:r>
                <a:r>
                  <a:rPr lang="fr-FR" sz="1800" b="1" dirty="0">
                    <a:latin typeface="VFSTNH+Calibri-Bold"/>
                  </a:rPr>
                  <a:t>du graphe de la</a:t>
                </a:r>
              </a:p>
              <a:p>
                <a:r>
                  <a:rPr lang="fr-FR" sz="1800" b="1" dirty="0">
                    <a:latin typeface="VFSTNH+Calibri-Bold"/>
                  </a:rPr>
                  <a:t> fonction </a:t>
                </a:r>
                <a14:m>
                  <m:oMath xmlns:m="http://schemas.openxmlformats.org/officeDocument/2006/math"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18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18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1800" b="1" i="0" dirty="0">
                    <a:latin typeface="+mj-lt"/>
                  </a:rPr>
                  <a:t>est : </a:t>
                </a:r>
                <a:r>
                  <a:rPr lang="fr-FR" sz="1800" b="1" i="0" dirty="0">
                    <a:solidFill>
                      <a:srgbClr val="1D9A78"/>
                    </a:solidFill>
                    <a:latin typeface="+mj-lt"/>
                  </a:rPr>
                  <a:t>4</a:t>
                </a:r>
                <a:endParaRPr lang="fr-FR" sz="1800" dirty="0">
                  <a:solidFill>
                    <a:srgbClr val="1D9A78"/>
                  </a:solidFill>
                </a:endParaRPr>
              </a:p>
            </p:txBody>
          </p:sp>
        </mc:Choice>
        <mc:Fallback xmlns=""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D041AF32-67E5-CEB2-A617-29E656578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887" y="2712930"/>
                <a:ext cx="4777170" cy="769441"/>
              </a:xfrm>
              <a:prstGeom prst="rect">
                <a:avLst/>
              </a:prstGeom>
              <a:blipFill>
                <a:blip r:embed="rId4"/>
                <a:stretch>
                  <a:fillRect l="-1061" t="-3226" b="-483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A3FBD64-B207-DF15-E475-746CEFDFD8A8}"/>
                  </a:ext>
                </a:extLst>
              </p:cNvPr>
              <p:cNvSpPr txBox="1"/>
              <p:nvPr/>
            </p:nvSpPr>
            <p:spPr>
              <a:xfrm>
                <a:off x="571148" y="3826772"/>
                <a:ext cx="5018700" cy="8139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  <a:latin typeface="VFSTNH+Calibri-Bold"/>
                  </a:rPr>
                  <a:t>la pente </a:t>
                </a:r>
                <a:r>
                  <a:rPr lang="fr-FR" b="1" dirty="0">
                    <a:latin typeface="VFSTNH+Calibri-Bold"/>
                  </a:rPr>
                  <a:t>du graphe de la fonction </a:t>
                </a:r>
                <a:endParaRPr lang="fr-FR" b="1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fr-FR" sz="20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0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=−</m:t>
                    </m:r>
                    <m:f>
                      <m:fPr>
                        <m:ctrlP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fr-FR" sz="2000" b="1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0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sz="20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sz="2000" b="1" i="1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b="1" i="0" dirty="0">
                    <a:latin typeface="+mj-lt"/>
                  </a:rPr>
                  <a:t>est : </a:t>
                </a:r>
                <a14:m>
                  <m:oMath xmlns:m="http://schemas.openxmlformats.org/officeDocument/2006/math">
                    <m:r>
                      <a:rPr lang="fr-FR" sz="2000" b="1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fr-FR" sz="2000" b="1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0A3FBD64-B207-DF15-E475-746CEFDFD8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48" y="3826772"/>
                <a:ext cx="5018700" cy="813941"/>
              </a:xfrm>
              <a:prstGeom prst="rect">
                <a:avLst/>
              </a:prstGeom>
              <a:blipFill>
                <a:blip r:embed="rId5"/>
                <a:stretch>
                  <a:fillRect l="-1263" t="-3077" b="-30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86422A99-F08D-725C-7ACA-454881E6EAE3}"/>
                  </a:ext>
                </a:extLst>
              </p:cNvPr>
              <p:cNvSpPr txBox="1"/>
              <p:nvPr/>
            </p:nvSpPr>
            <p:spPr>
              <a:xfrm>
                <a:off x="571148" y="4864740"/>
                <a:ext cx="4701184" cy="64633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>
                <a:spAutoFit/>
              </a:bodyPr>
              <a:lstStyle/>
              <a:p>
                <a:r>
                  <a:rPr lang="fr-FR" sz="1800" b="1" i="0" u="none" strike="noStrike" baseline="0" dirty="0">
                    <a:latin typeface="SWAZSN+BradleyHandITCTT-Bold"/>
                  </a:rPr>
                  <a:t>(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0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 </a:t>
                </a:r>
                <a:r>
                  <a:rPr lang="fr-FR" sz="1800" b="1" i="0" u="none" strike="noStrike" baseline="0" dirty="0">
                    <a:solidFill>
                      <a:srgbClr val="AB20B6"/>
                    </a:solidFill>
                    <a:latin typeface="SWAZSN+BradleyHandITCTT-Bold"/>
                  </a:rPr>
                  <a:t>+3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;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 4 </a:t>
                </a:r>
                <a:r>
                  <a:rPr lang="fr-FR" b="1" dirty="0">
                    <a:solidFill>
                      <a:srgbClr val="FF0000"/>
                    </a:solidFill>
                    <a:latin typeface="SWAZSN+BradleyHandITCTT-Bold"/>
                  </a:rPr>
                  <a:t>-</a:t>
                </a:r>
                <a:r>
                  <a:rPr lang="fr-FR" sz="1800" b="1" i="0" u="none" strike="noStrike" baseline="0" dirty="0">
                    <a:solidFill>
                      <a:srgbClr val="FF0000"/>
                    </a:solidFill>
                    <a:latin typeface="SWAZSN+BradleyHandITCTT-Bold"/>
                  </a:rPr>
                  <a:t> 2</a:t>
                </a:r>
                <a:r>
                  <a:rPr lang="fr-FR" sz="1800" b="1" i="0" u="none" strike="noStrike" baseline="0" dirty="0">
                    <a:latin typeface="SWAZSN+BradleyHandITCTT-Bold"/>
                  </a:rPr>
                  <a:t>) </a:t>
                </a:r>
                <a:r>
                  <a:rPr lang="fr-FR" sz="1800" b="0" i="0" u="none" strike="noStrike" baseline="0" dirty="0">
                    <a:latin typeface="VFSTNH+Calibri"/>
                  </a:rPr>
                  <a:t>= </a:t>
                </a:r>
                <a:r>
                  <a:rPr lang="fr-FR" sz="1800" b="1" i="0" u="none" strike="noStrike" baseline="0" dirty="0">
                    <a:solidFill>
                      <a:srgbClr val="1D9A78"/>
                    </a:solidFill>
                    <a:latin typeface="SWAZSN+BradleyHandITCTT-Bold"/>
                  </a:rPr>
                  <a:t>(3 ; 2),</a:t>
                </a:r>
                <a:r>
                  <a:rPr lang="fr-FR" sz="1800" b="1" i="0" u="none" strike="noStrike" dirty="0">
                    <a:solidFill>
                      <a:srgbClr val="1D9A78"/>
                    </a:solidFill>
                    <a:latin typeface="SWAZSN+BradleyHandITCTT-Bold"/>
                  </a:rPr>
                  <a:t> le point </a:t>
                </a:r>
                <a14:m>
                  <m:oMath xmlns:m="http://schemas.openxmlformats.org/officeDocument/2006/math"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𝑩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1800" b="1" i="1" u="none" strike="noStrike" dirty="0" smtClean="0">
                        <a:solidFill>
                          <a:srgbClr val="1D9A78"/>
                        </a:solidFill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r>
                  <a:rPr lang="fr-FR" sz="1800" b="0" i="0" u="none" strike="noStrike" baseline="0" dirty="0">
                    <a:latin typeface="VFSTNH+Calibri"/>
                  </a:rPr>
                  <a:t>est aussi un point du graphe. </a:t>
                </a:r>
                <a:endParaRPr lang="fr-FR" dirty="0"/>
              </a:p>
            </p:txBody>
          </p:sp>
        </mc:Choice>
        <mc:Fallback xmlns=""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86422A99-F08D-725C-7ACA-454881E6E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148" y="4864740"/>
                <a:ext cx="4701184" cy="646331"/>
              </a:xfrm>
              <a:prstGeom prst="rect">
                <a:avLst/>
              </a:prstGeom>
              <a:blipFill>
                <a:blip r:embed="rId6"/>
                <a:stretch>
                  <a:fillRect l="-1348" t="-3922" b="-1568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B5C4448-9360-8A8F-8D1B-AF040635AB0D}"/>
                  </a:ext>
                </a:extLst>
              </p:cNvPr>
              <p:cNvSpPr txBox="1"/>
              <p:nvPr/>
            </p:nvSpPr>
            <p:spPr>
              <a:xfrm>
                <a:off x="456278" y="5645446"/>
                <a:ext cx="4930924" cy="889731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MA" dirty="0"/>
                  <a:t>La droite </a:t>
                </a:r>
                <a14:m>
                  <m:oMath xmlns:m="http://schemas.openxmlformats.org/officeDocument/2006/math">
                    <m:r>
                      <a:rPr lang="fr-MA" i="1" dirty="0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fr-MA" dirty="0"/>
                  <a:t> est le graphe de la fonction affine: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=−</m:t>
                      </m:r>
                      <m:f>
                        <m:fPr>
                          <m:ctrlP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fr-FR" b="1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fr-FR" b="1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>
                          <a:solidFill>
                            <a:srgbClr val="1D9A78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9B5C4448-9360-8A8F-8D1B-AF040635A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78" y="5645446"/>
                <a:ext cx="4930924" cy="889731"/>
              </a:xfrm>
              <a:prstGeom prst="rect">
                <a:avLst/>
              </a:prstGeom>
              <a:blipFill>
                <a:blip r:embed="rId7"/>
                <a:stretch>
                  <a:fillRect l="-1285" t="-2817" b="-281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Groupe 42">
            <a:extLst>
              <a:ext uri="{FF2B5EF4-FFF2-40B4-BE49-F238E27FC236}">
                <a16:creationId xmlns:a16="http://schemas.microsoft.com/office/drawing/2014/main" id="{E5101E39-0CD3-B4ED-127F-2D1946C0A322}"/>
              </a:ext>
            </a:extLst>
          </p:cNvPr>
          <p:cNvGrpSpPr/>
          <p:nvPr/>
        </p:nvGrpSpPr>
        <p:grpSpPr>
          <a:xfrm>
            <a:off x="6840625" y="1744579"/>
            <a:ext cx="4410247" cy="4779612"/>
            <a:chOff x="6840625" y="1744579"/>
            <a:chExt cx="4410247" cy="4779612"/>
          </a:xfrm>
        </p:grpSpPr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3388D39B-966A-4B93-2FA1-9C0D6CDA910B}"/>
                </a:ext>
              </a:extLst>
            </p:cNvPr>
            <p:cNvGrpSpPr/>
            <p:nvPr/>
          </p:nvGrpSpPr>
          <p:grpSpPr>
            <a:xfrm>
              <a:off x="6840625" y="1744579"/>
              <a:ext cx="4410247" cy="4779612"/>
              <a:chOff x="5071496" y="1172810"/>
              <a:chExt cx="6265322" cy="5958110"/>
            </a:xfrm>
          </p:grpSpPr>
          <p:pic>
            <p:nvPicPr>
              <p:cNvPr id="26" name="Image 25" descr="Une image contenant carré, ligne, texte&#10;&#10;Le contenu généré par l’IA peut être incorrect.">
                <a:extLst>
                  <a:ext uri="{FF2B5EF4-FFF2-40B4-BE49-F238E27FC236}">
                    <a16:creationId xmlns:a16="http://schemas.microsoft.com/office/drawing/2014/main" id="{D97B34F6-246A-444A-0D98-97A5C40537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35821" y="1418779"/>
                <a:ext cx="5800997" cy="5712141"/>
              </a:xfrm>
              <a:prstGeom prst="rect">
                <a:avLst/>
              </a:prstGeom>
            </p:spPr>
          </p:pic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9A0EA419-B78F-173A-6125-AD451884F319}"/>
                  </a:ext>
                </a:extLst>
              </p:cNvPr>
              <p:cNvSpPr txBox="1"/>
              <p:nvPr/>
            </p:nvSpPr>
            <p:spPr>
              <a:xfrm>
                <a:off x="6794850" y="3100538"/>
                <a:ext cx="1303452" cy="460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</a:t>
                </a:r>
                <a:r>
                  <a:rPr lang="fr-FR" b="1" dirty="0">
                    <a:solidFill>
                      <a:srgbClr val="1D9A78"/>
                    </a:solidFill>
                    <a:latin typeface="Calibri" panose="020F0502020204030204"/>
                  </a:rPr>
                  <a:t>0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,4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/>
                  </a:rPr>
                  <a:t>)</a:t>
                </a:r>
                <a:endParaRPr lang="fr-FR" dirty="0">
                  <a:solidFill>
                    <a:srgbClr val="1D9A78"/>
                  </a:solidFill>
                </a:endParaRPr>
              </a:p>
            </p:txBody>
          </p:sp>
          <p:cxnSp>
            <p:nvCxnSpPr>
              <p:cNvPr id="29" name="Connecteur droit avec flèche 28">
                <a:extLst>
                  <a:ext uri="{FF2B5EF4-FFF2-40B4-BE49-F238E27FC236}">
                    <a16:creationId xmlns:a16="http://schemas.microsoft.com/office/drawing/2014/main" id="{CC446A25-2543-4614-3591-AB9AE4C200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999321" y="3315692"/>
                <a:ext cx="9832" cy="124030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>
                <a:extLst>
                  <a:ext uri="{FF2B5EF4-FFF2-40B4-BE49-F238E27FC236}">
                    <a16:creationId xmlns:a16="http://schemas.microsoft.com/office/drawing/2014/main" id="{E55476F7-8343-67B3-452E-2688136866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36405" y="3301727"/>
                <a:ext cx="1862916" cy="13965"/>
              </a:xfrm>
              <a:prstGeom prst="straightConnector1">
                <a:avLst/>
              </a:prstGeom>
              <a:ln w="31750">
                <a:solidFill>
                  <a:srgbClr val="AB20B6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79466EBB-231C-773C-83ED-A7427DC994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65396" y="1786868"/>
                <a:ext cx="5319777" cy="3560471"/>
              </a:xfrm>
              <a:prstGeom prst="line">
                <a:avLst/>
              </a:prstGeom>
              <a:ln w="28575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33530E8B-C59D-8E03-8100-370217373C21}"/>
                      </a:ext>
                    </a:extLst>
                  </p:cNvPr>
                  <p:cNvSpPr txBox="1"/>
                  <p:nvPr/>
                </p:nvSpPr>
                <p:spPr>
                  <a:xfrm>
                    <a:off x="5071496" y="1172810"/>
                    <a:ext cx="2606904" cy="83590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=−</m:t>
                          </m:r>
                          <m:f>
                            <m:fPr>
                              <m:ctrlPr>
                                <a:rPr lang="fr-FR" sz="2000" b="1" i="1" dirty="0" smtClean="0">
                                  <a:solidFill>
                                    <a:srgbClr val="50C98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000" b="1" i="1" dirty="0" smtClean="0">
                                  <a:solidFill>
                                    <a:srgbClr val="50C987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fr-FR" sz="2000" b="1" i="1" dirty="0" smtClean="0">
                                  <a:solidFill>
                                    <a:srgbClr val="50C987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ar-MA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000" b="1" i="1" dirty="0" smtClean="0">
                              <a:solidFill>
                                <a:srgbClr val="50C987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oMath>
                      </m:oMathPara>
                    </a14:m>
                    <a:endParaRPr lang="fr-FR" sz="2000" b="1" dirty="0">
                      <a:solidFill>
                        <a:srgbClr val="50C987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2" name="ZoneTexte 31">
                    <a:extLst>
                      <a:ext uri="{FF2B5EF4-FFF2-40B4-BE49-F238E27FC236}">
                        <a16:creationId xmlns:a16="http://schemas.microsoft.com/office/drawing/2014/main" id="{33530E8B-C59D-8E03-8100-370217373C2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71496" y="1172810"/>
                    <a:ext cx="2606904" cy="835908"/>
                  </a:xfrm>
                  <a:prstGeom prst="rect">
                    <a:avLst/>
                  </a:prstGeom>
                  <a:blipFill>
                    <a:blip r:embed="rId9"/>
                    <a:stretch>
                      <a:fillRect b="-5556"/>
                    </a:stretch>
                  </a:blipFill>
                </p:spPr>
                <p:txBody>
                  <a:bodyPr/>
                  <a:lstStyle/>
                  <a:p>
                    <a:r>
                      <a:rPr lang="fr-F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6E1A822-BFB6-0B12-8BD2-4422D52F9033}"/>
                  </a:ext>
                </a:extLst>
              </p:cNvPr>
              <p:cNvSpPr txBox="1"/>
              <p:nvPr/>
            </p:nvSpPr>
            <p:spPr>
              <a:xfrm>
                <a:off x="9361068" y="4614318"/>
                <a:ext cx="1304087" cy="460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(</a:t>
                </a:r>
                <a:r>
                  <a:rPr lang="fr-FR" b="1" dirty="0">
                    <a:solidFill>
                      <a:srgbClr val="1D9A78"/>
                    </a:solidFill>
                    <a:latin typeface="Calibri" panose="020F0502020204030204"/>
                  </a:rPr>
                  <a:t>3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,2</a:t>
                </a: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/>
                  </a:rPr>
                  <a:t>)</a:t>
                </a:r>
                <a:endParaRPr lang="fr-FR" dirty="0">
                  <a:solidFill>
                    <a:srgbClr val="1D9A78"/>
                  </a:solidFill>
                </a:endParaRP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6A86CCA6-88EC-8D5A-6FE0-340D93297E61}"/>
                  </a:ext>
                </a:extLst>
              </p:cNvPr>
              <p:cNvSpPr txBox="1"/>
              <p:nvPr/>
            </p:nvSpPr>
            <p:spPr>
              <a:xfrm>
                <a:off x="10173282" y="3849546"/>
                <a:ext cx="782609" cy="460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libri" panose="020F0502020204030204"/>
                  </a:rPr>
                  <a:t>-2</a:t>
                </a:r>
                <a:endParaRPr lang="fr-FR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1B8BA006-9A76-95A2-C636-B7D770B1FEAD}"/>
                  </a:ext>
                </a:extLst>
              </p:cNvPr>
              <p:cNvSpPr txBox="1"/>
              <p:nvPr/>
            </p:nvSpPr>
            <p:spPr>
              <a:xfrm>
                <a:off x="8974319" y="2859195"/>
                <a:ext cx="839797" cy="4603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AB20B6"/>
                    </a:solidFill>
                    <a:effectLst/>
                    <a:uLnTx/>
                    <a:uFillTx/>
                    <a:latin typeface="Calibri" panose="020F0502020204030204"/>
                  </a:rPr>
                  <a:t>+3</a:t>
                </a:r>
                <a:endParaRPr lang="fr-FR" dirty="0">
                  <a:solidFill>
                    <a:srgbClr val="AB20B6"/>
                  </a:solidFill>
                </a:endParaRPr>
              </a:p>
            </p:txBody>
          </p:sp>
        </p:grpSp>
        <p:sp>
          <p:nvSpPr>
            <p:cNvPr id="41" name="Ellipse 40">
              <a:extLst>
                <a:ext uri="{FF2B5EF4-FFF2-40B4-BE49-F238E27FC236}">
                  <a16:creationId xmlns:a16="http://schemas.microsoft.com/office/drawing/2014/main" id="{F03E9F0B-3362-2E80-872C-E973B0A75587}"/>
                </a:ext>
              </a:extLst>
            </p:cNvPr>
            <p:cNvSpPr/>
            <p:nvPr/>
          </p:nvSpPr>
          <p:spPr>
            <a:xfrm>
              <a:off x="8933615" y="3424949"/>
              <a:ext cx="45719" cy="45719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DC77A1AB-4E29-0535-B969-55BEDD909B16}"/>
                </a:ext>
              </a:extLst>
            </p:cNvPr>
            <p:cNvSpPr/>
            <p:nvPr/>
          </p:nvSpPr>
          <p:spPr>
            <a:xfrm>
              <a:off x="10251580" y="4361780"/>
              <a:ext cx="108000" cy="108000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527244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3" grpId="0"/>
      <p:bldP spid="34" grpId="0"/>
      <p:bldP spid="35" grpId="0" animBg="1"/>
      <p:bldP spid="3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83</a:t>
            </a:r>
          </a:p>
        </p:txBody>
      </p:sp>
      <p:pic>
        <p:nvPicPr>
          <p:cNvPr id="9" name="Image 8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CCF6E867-F5F1-08AB-2959-07872BF9C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162" y="1952191"/>
            <a:ext cx="11458940" cy="264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EB09FD-027E-1E8C-682A-D522259FE313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81</a:t>
            </a:r>
          </a:p>
        </p:txBody>
      </p:sp>
      <p:pic>
        <p:nvPicPr>
          <p:cNvPr id="6" name="Image 5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FC0B0F57-B613-96AA-DA67-A91BDDF4E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886" y="1800589"/>
            <a:ext cx="11669216" cy="2809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11CCD6F-59EA-477D-8FD2-421370B4D2C0}">
  <we:reference id="WA200005669" version="2.0.0.0" store="Omex" storeType="OMEX"/>
  <we:alternateReferences>
    <we:reference id="WA200005669" version="2.0.0.0" store="WA200005669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10801</TotalTime>
  <Words>2523</Words>
  <Application>Microsoft Office PowerPoint</Application>
  <PresentationFormat>Grand écran</PresentationFormat>
  <Paragraphs>425</Paragraphs>
  <Slides>48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48</vt:i4>
      </vt:variant>
    </vt:vector>
  </HeadingPairs>
  <TitlesOfParts>
    <vt:vector size="62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SWAZSN+BradleyHandITCTT-Bold</vt:lpstr>
      <vt:lpstr>Times</vt:lpstr>
      <vt:lpstr>VFSTNH+Calibri</vt:lpstr>
      <vt:lpstr>VFSTNH+Calibri-Bold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1198</cp:revision>
  <cp:lastPrinted>2024-10-05T19:15:58Z</cp:lastPrinted>
  <dcterms:created xsi:type="dcterms:W3CDTF">2024-05-28T10:13:44Z</dcterms:created>
  <dcterms:modified xsi:type="dcterms:W3CDTF">2025-12-15T06:24:55Z</dcterms:modified>
</cp:coreProperties>
</file>