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2"/>
  </p:notesMasterIdLst>
  <p:handoutMasterIdLst>
    <p:handoutMasterId r:id="rId63"/>
  </p:handoutMasterIdLst>
  <p:sldIdLst>
    <p:sldId id="308" r:id="rId2"/>
    <p:sldId id="288" r:id="rId3"/>
    <p:sldId id="289" r:id="rId4"/>
    <p:sldId id="286" r:id="rId5"/>
    <p:sldId id="436" r:id="rId6"/>
    <p:sldId id="264" r:id="rId7"/>
    <p:sldId id="290" r:id="rId8"/>
    <p:sldId id="292" r:id="rId9"/>
    <p:sldId id="293" r:id="rId10"/>
    <p:sldId id="258" r:id="rId11"/>
    <p:sldId id="294" r:id="rId12"/>
    <p:sldId id="411" r:id="rId13"/>
    <p:sldId id="412" r:id="rId14"/>
    <p:sldId id="413" r:id="rId15"/>
    <p:sldId id="414" r:id="rId16"/>
    <p:sldId id="415" r:id="rId17"/>
    <p:sldId id="424" r:id="rId18"/>
    <p:sldId id="378" r:id="rId19"/>
    <p:sldId id="296" r:id="rId20"/>
    <p:sldId id="379" r:id="rId21"/>
    <p:sldId id="315" r:id="rId22"/>
    <p:sldId id="397" r:id="rId23"/>
    <p:sldId id="416" r:id="rId24"/>
    <p:sldId id="420" r:id="rId25"/>
    <p:sldId id="419" r:id="rId26"/>
    <p:sldId id="388" r:id="rId27"/>
    <p:sldId id="270" r:id="rId28"/>
    <p:sldId id="271" r:id="rId29"/>
    <p:sldId id="272" r:id="rId30"/>
    <p:sldId id="409" r:id="rId31"/>
    <p:sldId id="259" r:id="rId32"/>
    <p:sldId id="361" r:id="rId33"/>
    <p:sldId id="362" r:id="rId34"/>
    <p:sldId id="425" r:id="rId35"/>
    <p:sldId id="426" r:id="rId36"/>
    <p:sldId id="434" r:id="rId37"/>
    <p:sldId id="435" r:id="rId38"/>
    <p:sldId id="390" r:id="rId39"/>
    <p:sldId id="260" r:id="rId40"/>
    <p:sldId id="393" r:id="rId41"/>
    <p:sldId id="427" r:id="rId42"/>
    <p:sldId id="398" r:id="rId43"/>
    <p:sldId id="404" r:id="rId44"/>
    <p:sldId id="401" r:id="rId45"/>
    <p:sldId id="428" r:id="rId46"/>
    <p:sldId id="399" r:id="rId47"/>
    <p:sldId id="429" r:id="rId48"/>
    <p:sldId id="430" r:id="rId49"/>
    <p:sldId id="300" r:id="rId50"/>
    <p:sldId id="301" r:id="rId51"/>
    <p:sldId id="281" r:id="rId52"/>
    <p:sldId id="433" r:id="rId53"/>
    <p:sldId id="303" r:id="rId54"/>
    <p:sldId id="304" r:id="rId55"/>
    <p:sldId id="282" r:id="rId56"/>
    <p:sldId id="305" r:id="rId57"/>
    <p:sldId id="262" r:id="rId58"/>
    <p:sldId id="408" r:id="rId59"/>
    <p:sldId id="350" r:id="rId60"/>
    <p:sldId id="351" r:id="rId61"/>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017008B6-3FFD-4BDC-8186-F55938689B22}">
          <p14:sldIdLst>
            <p14:sldId id="308"/>
            <p14:sldId id="288"/>
            <p14:sldId id="289"/>
            <p14:sldId id="286"/>
            <p14:sldId id="436"/>
            <p14:sldId id="264"/>
            <p14:sldId id="290"/>
            <p14:sldId id="292"/>
          </p14:sldIdLst>
        </p14:section>
        <p14:section name="Ouverture de la séance" id="{2EB02A95-5B55-41FB-8E86-2A90C4C55040}">
          <p14:sldIdLst>
            <p14:sldId id="293"/>
            <p14:sldId id="258"/>
          </p14:sldIdLst>
        </p14:section>
        <p14:section name="Discussion informelle" id="{424B5FE0-E67A-49E0-BAF3-0DF201233B69}">
          <p14:sldIdLst>
            <p14:sldId id="294"/>
            <p14:sldId id="411"/>
            <p14:sldId id="412"/>
            <p14:sldId id="413"/>
            <p14:sldId id="414"/>
            <p14:sldId id="415"/>
          </p14:sldIdLst>
        </p14:section>
        <p14:section name="Contrôle des cahiers" id="{D246771F-C8AA-4F75-BAD7-8024CAB55D79}">
          <p14:sldIdLst>
            <p14:sldId id="424"/>
            <p14:sldId id="378"/>
          </p14:sldIdLst>
        </p14:section>
        <p14:section name="Déclaration de l’objectif" id="{096B6BF6-20D6-43DE-B358-982838B98259}">
          <p14:sldIdLst/>
        </p14:section>
        <p14:section name="Activation des prérequis" id="{AABAC4B8-876D-405C-A4F3-62D5E02336D1}">
          <p14:sldIdLst>
            <p14:sldId id="296"/>
            <p14:sldId id="379"/>
            <p14:sldId id="315"/>
            <p14:sldId id="397"/>
            <p14:sldId id="416"/>
            <p14:sldId id="420"/>
            <p14:sldId id="419"/>
            <p14:sldId id="388"/>
            <p14:sldId id="270"/>
            <p14:sldId id="271"/>
            <p14:sldId id="272"/>
          </p14:sldIdLst>
        </p14:section>
        <p14:section name="Modelage" id="{6D007598-4F88-4283-9E36-970C44D688AD}">
          <p14:sldIdLst>
            <p14:sldId id="409"/>
            <p14:sldId id="259"/>
            <p14:sldId id="361"/>
            <p14:sldId id="362"/>
            <p14:sldId id="425"/>
            <p14:sldId id="426"/>
            <p14:sldId id="434"/>
            <p14:sldId id="435"/>
            <p14:sldId id="390"/>
            <p14:sldId id="260"/>
            <p14:sldId id="393"/>
            <p14:sldId id="427"/>
            <p14:sldId id="398"/>
            <p14:sldId id="404"/>
            <p14:sldId id="401"/>
            <p14:sldId id="428"/>
            <p14:sldId id="399"/>
            <p14:sldId id="429"/>
            <p14:sldId id="430"/>
          </p14:sldIdLst>
        </p14:section>
        <p14:section name="Pratique collective" id="{CF34AB29-930A-422C-8BB3-41EE66488593}">
          <p14:sldIdLst/>
        </p14:section>
        <p14:section name="Pratique en binôme" id="{B5D45BF5-6276-4DCA-B0C6-B46ADF983B36}">
          <p14:sldIdLst>
            <p14:sldId id="300"/>
            <p14:sldId id="301"/>
            <p14:sldId id="281"/>
            <p14:sldId id="433"/>
          </p14:sldIdLst>
        </p14:section>
        <p14:section name="Pratique autonome" id="{89211873-F649-4A72-AB32-DC4F4703E8C4}">
          <p14:sldIdLst>
            <p14:sldId id="303"/>
            <p14:sldId id="304"/>
            <p14:sldId id="282"/>
          </p14:sldIdLst>
        </p14:section>
        <p14:section name="Clôture de la séance" id="{EBCF91DF-0CDC-4636-96C9-6E6A8A771057}">
          <p14:sldIdLst>
            <p14:sldId id="305"/>
            <p14:sldId id="262"/>
            <p14:sldId id="408"/>
            <p14:sldId id="350"/>
            <p14:sldId id="351"/>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6082"/>
    <a:srgbClr val="926006"/>
    <a:srgbClr val="1D6FA9"/>
    <a:srgbClr val="94CFB7"/>
    <a:srgbClr val="F19D19"/>
    <a:srgbClr val="DCEAF7"/>
    <a:srgbClr val="BFE0D2"/>
    <a:srgbClr val="7F7F7F"/>
    <a:srgbClr val="DCE6F2"/>
    <a:srgbClr val="C8F5E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3" autoAdjust="0"/>
    <p:restoredTop sz="94660"/>
  </p:normalViewPr>
  <p:slideViewPr>
    <p:cSldViewPr snapToGrid="0">
      <p:cViewPr varScale="1">
        <p:scale>
          <a:sx n="74" d="100"/>
          <a:sy n="74" d="100"/>
        </p:scale>
        <p:origin x="965" y="77"/>
      </p:cViewPr>
      <p:guideLst>
        <p:guide orient="horz" pos="2160"/>
        <p:guide pos="3840"/>
      </p:guideLst>
    </p:cSldViewPr>
  </p:slideViewPr>
  <p:notesTextViewPr>
    <p:cViewPr>
      <p:scale>
        <a:sx n="1" d="1"/>
        <a:sy n="1" d="1"/>
      </p:scale>
      <p:origin x="0" y="0"/>
    </p:cViewPr>
  </p:notesTextViewPr>
  <p:notesViewPr>
    <p:cSldViewPr snapToGrid="0">
      <p:cViewPr>
        <p:scale>
          <a:sx n="53" d="100"/>
          <a:sy n="53" d="100"/>
        </p:scale>
        <p:origin x="2648" y="32"/>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BCA5832-8482-8A13-D616-D4DC4E00088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Date Placeholder 2">
            <a:extLst>
              <a:ext uri="{FF2B5EF4-FFF2-40B4-BE49-F238E27FC236}">
                <a16:creationId xmlns:a16="http://schemas.microsoft.com/office/drawing/2014/main" id="{BE1AF20E-8CB3-9A78-DAA5-452D3E71FC8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2F2FC19-8473-42DA-A224-417563F70EEA}" type="datetimeFigureOut">
              <a:rPr lang="fr-FR" smtClean="0"/>
              <a:t>09/05/2026</a:t>
            </a:fld>
            <a:endParaRPr lang="fr-FR"/>
          </a:p>
        </p:txBody>
      </p:sp>
      <p:sp>
        <p:nvSpPr>
          <p:cNvPr id="4" name="Footer Placeholder 3">
            <a:extLst>
              <a:ext uri="{FF2B5EF4-FFF2-40B4-BE49-F238E27FC236}">
                <a16:creationId xmlns:a16="http://schemas.microsoft.com/office/drawing/2014/main" id="{2B9D4D5A-5873-3B93-7107-421D27E9FC9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Slide Number Placeholder 4">
            <a:extLst>
              <a:ext uri="{FF2B5EF4-FFF2-40B4-BE49-F238E27FC236}">
                <a16:creationId xmlns:a16="http://schemas.microsoft.com/office/drawing/2014/main" id="{149A08A6-BCEB-76AD-D845-2FB6B36FF1D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700F93E-B376-4B8D-8801-C9B277E79C77}" type="slidenum">
              <a:rPr lang="fr-FR" smtClean="0"/>
              <a:t>‹N°›</a:t>
            </a:fld>
            <a:endParaRPr lang="fr-FR"/>
          </a:p>
        </p:txBody>
      </p:sp>
    </p:spTree>
    <p:extLst>
      <p:ext uri="{BB962C8B-B14F-4D97-AF65-F5344CB8AC3E}">
        <p14:creationId xmlns:p14="http://schemas.microsoft.com/office/powerpoint/2010/main" val="17027077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945F59-58A7-4602-A285-8B7522B6192F}" type="datetimeFigureOut">
              <a:rPr lang="fr-FR" smtClean="0"/>
              <a:t>09/05/2026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A4B3F7-B838-4AD4-9179-ECE6A67C82A7}" type="slidenum">
              <a:rPr lang="fr-FR" smtClean="0"/>
              <a:t>‹N°›</a:t>
            </a:fld>
            <a:endParaRPr lang="fr-FR"/>
          </a:p>
        </p:txBody>
      </p:sp>
    </p:spTree>
    <p:extLst>
      <p:ext uri="{BB962C8B-B14F-4D97-AF65-F5344CB8AC3E}">
        <p14:creationId xmlns:p14="http://schemas.microsoft.com/office/powerpoint/2010/main" val="31114391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fld id="{BFA4B3F7-B838-4AD4-9179-ECE6A67C82A7}" type="slidenum">
              <a:rPr lang="fr-FR" smtClean="0"/>
              <a:t>11</a:t>
            </a:fld>
            <a:endParaRPr lang="fr-FR"/>
          </a:p>
        </p:txBody>
      </p:sp>
    </p:spTree>
    <p:extLst>
      <p:ext uri="{BB962C8B-B14F-4D97-AF65-F5344CB8AC3E}">
        <p14:creationId xmlns:p14="http://schemas.microsoft.com/office/powerpoint/2010/main" val="31711907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15: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35" name="Google Shape;335;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0213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2" name="Google Shape;342;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948943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9" name="Google Shape;349;p17: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8126469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4.png"/><Relationship Id="rId7" Type="http://schemas.openxmlformats.org/officeDocument/2006/relationships/image" Target="../media/image18.jpe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7.png"/><Relationship Id="rId5" Type="http://schemas.openxmlformats.org/officeDocument/2006/relationships/image" Target="../media/image16.png"/><Relationship Id="rId10" Type="http://schemas.microsoft.com/office/2007/relationships/hdphoto" Target="../media/hdphoto3.wdp"/><Relationship Id="rId4" Type="http://schemas.openxmlformats.org/officeDocument/2006/relationships/image" Target="../media/image15.png"/><Relationship Id="rId9" Type="http://schemas.openxmlformats.org/officeDocument/2006/relationships/image" Target="../media/image20.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image" Target="../media/image11.png"/><Relationship Id="rId2" Type="http://schemas.openxmlformats.org/officeDocument/2006/relationships/image" Target="../media/image21.png"/><Relationship Id="rId1" Type="http://schemas.openxmlformats.org/officeDocument/2006/relationships/slideMaster" Target="../slideMasters/slideMaster1.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29.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hyperlink" Target="https://drive.google.com/drive/folders/15A4aThGXboZ7RlTminYue4etFTXwyFRM?usp=drive_link" TargetMode="External"/><Relationship Id="rId5" Type="http://schemas.openxmlformats.org/officeDocument/2006/relationships/image" Target="../media/image28.svg"/><Relationship Id="rId4" Type="http://schemas.openxmlformats.org/officeDocument/2006/relationships/image" Target="../media/image27.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1.gif"/><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gif"/><Relationship Id="rId1" Type="http://schemas.openxmlformats.org/officeDocument/2006/relationships/slideMaster" Target="../slideMasters/slideMaster1.xml"/><Relationship Id="rId5" Type="http://schemas.openxmlformats.org/officeDocument/2006/relationships/image" Target="../media/image10.png"/><Relationship Id="rId4" Type="http://schemas.microsoft.com/office/2007/relationships/hdphoto" Target="../media/hdphoto4.wdp"/></Relationships>
</file>

<file path=ppt/slideLayouts/_rels/slideLayout17.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3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36.png"/><Relationship Id="rId1" Type="http://schemas.openxmlformats.org/officeDocument/2006/relationships/slideMaster" Target="../slideMasters/slideMaster1.xml"/><Relationship Id="rId4" Type="http://schemas.openxmlformats.org/officeDocument/2006/relationships/image" Target="../media/image37.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1.gif"/><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sv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1.gif"/><Relationship Id="rId1" Type="http://schemas.openxmlformats.org/officeDocument/2006/relationships/slideMaster" Target="../slideMasters/slideMaster1.xml"/><Relationship Id="rId4" Type="http://schemas.microsoft.com/office/2007/relationships/hdphoto" Target="../media/hdphoto7.wdp"/></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1.gif"/><Relationship Id="rId1" Type="http://schemas.openxmlformats.org/officeDocument/2006/relationships/slideMaster" Target="../slideMasters/slideMaster1.xml"/><Relationship Id="rId4" Type="http://schemas.microsoft.com/office/2007/relationships/hdphoto" Target="../media/hdphoto8.wdp"/></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31.gif"/><Relationship Id="rId1" Type="http://schemas.openxmlformats.org/officeDocument/2006/relationships/slideMaster" Target="../slideMasters/slideMaster1.xml"/><Relationship Id="rId4" Type="http://schemas.microsoft.com/office/2007/relationships/hdphoto" Target="../media/hdphoto9.wdp"/></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gif"/><Relationship Id="rId1" Type="http://schemas.openxmlformats.org/officeDocument/2006/relationships/slideMaster" Target="../slideMasters/slideMaster1.xml"/><Relationship Id="rId4" Type="http://schemas.microsoft.com/office/2007/relationships/hdphoto" Target="../media/hdphoto4.wdp"/></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6.svg"/><Relationship Id="rId4" Type="http://schemas.openxmlformats.org/officeDocument/2006/relationships/image" Target="../media/image5.sv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age de garde">
    <p:spTree>
      <p:nvGrpSpPr>
        <p:cNvPr id="1" name=""/>
        <p:cNvGrpSpPr/>
        <p:nvPr/>
      </p:nvGrpSpPr>
      <p:grpSpPr>
        <a:xfrm>
          <a:off x="0" y="0"/>
          <a:ext cx="0" cy="0"/>
          <a:chOff x="0" y="0"/>
          <a:chExt cx="0" cy="0"/>
        </a:xfrm>
      </p:grpSpPr>
      <p:sp>
        <p:nvSpPr>
          <p:cNvPr id="23" name="Google Shape;738;p98">
            <a:extLst>
              <a:ext uri="{FF2B5EF4-FFF2-40B4-BE49-F238E27FC236}">
                <a16:creationId xmlns:a16="http://schemas.microsoft.com/office/drawing/2014/main" id="{1530F5E6-2DBF-5246-2FFD-73AE39131B49}"/>
              </a:ext>
            </a:extLst>
          </p:cNvPr>
          <p:cNvSpPr txBox="1"/>
          <p:nvPr userDrawn="1"/>
        </p:nvSpPr>
        <p:spPr>
          <a:xfrm>
            <a:off x="10470737" y="1351027"/>
            <a:ext cx="1278303" cy="443198"/>
          </a:xfrm>
          <a:prstGeom prst="rect">
            <a:avLst/>
          </a:prstGeom>
          <a:noFill/>
          <a:ln cap="flat">
            <a:noFill/>
          </a:ln>
        </p:spPr>
        <p:txBody>
          <a:bodyPr vert="horz" wrap="square" lIns="0" tIns="0" rIns="0" bIns="0" anchor="t" anchorCtr="1" compatLnSpc="1">
            <a:spAutoFit/>
          </a:bodyPr>
          <a:lstStyle/>
          <a:p>
            <a:pPr algn="ctr" defTabSz="914378">
              <a:lnSpc>
                <a:spcPct val="183502"/>
              </a:lnSpc>
              <a:buClrTx/>
              <a:defRPr sz="1800" b="0" i="0" u="none" strike="noStrike" kern="0" cap="none" spc="0" baseline="0">
                <a:solidFill>
                  <a:srgbClr val="000000"/>
                </a:solidFill>
                <a:uFillTx/>
              </a:defRPr>
            </a:pPr>
            <a:r>
              <a:rPr lang="fr-FR" b="1" dirty="0">
                <a:solidFill>
                  <a:srgbClr val="FFFFFF"/>
                </a:solidFill>
                <a:latin typeface="Calibri"/>
                <a:ea typeface="Calibri"/>
                <a:cs typeface="Calibri"/>
              </a:rPr>
              <a:t>Niveau</a:t>
            </a:r>
            <a:r>
              <a:rPr lang="fr-FR" sz="1200" b="1" dirty="0">
                <a:solidFill>
                  <a:srgbClr val="FFFFFF"/>
                </a:solidFill>
                <a:latin typeface="Dosis"/>
                <a:ea typeface="Dosis"/>
                <a:cs typeface="Dosis"/>
              </a:rPr>
              <a:t>    </a:t>
            </a:r>
            <a:r>
              <a:rPr lang="fr-FR" sz="1000" b="1" dirty="0">
                <a:solidFill>
                  <a:srgbClr val="FFFFFF"/>
                </a:solidFill>
                <a:latin typeface="Dosis"/>
                <a:ea typeface="Dosis"/>
                <a:cs typeface="Dosis"/>
              </a:rPr>
              <a:t>            </a:t>
            </a:r>
            <a:r>
              <a:rPr lang="fr-FR" sz="1200" b="1" dirty="0">
                <a:solidFill>
                  <a:srgbClr val="FFFFFF"/>
                </a:solidFill>
                <a:latin typeface="Dosis"/>
                <a:ea typeface="Dosis"/>
                <a:cs typeface="Dosis"/>
              </a:rPr>
              <a:t>             </a:t>
            </a:r>
            <a:endParaRPr lang="fr-FR" sz="1100" dirty="0"/>
          </a:p>
        </p:txBody>
      </p:sp>
      <p:pic>
        <p:nvPicPr>
          <p:cNvPr id="24" name="Google Shape;743;p98">
            <a:extLst>
              <a:ext uri="{FF2B5EF4-FFF2-40B4-BE49-F238E27FC236}">
                <a16:creationId xmlns:a16="http://schemas.microsoft.com/office/drawing/2014/main" id="{3C8FAB56-B905-B4D3-C85A-B1EC17789934}"/>
              </a:ext>
            </a:extLst>
          </p:cNvPr>
          <p:cNvPicPr>
            <a:picLocks noChangeAspect="1"/>
          </p:cNvPicPr>
          <p:nvPr userDrawn="1"/>
        </p:nvPicPr>
        <p:blipFill>
          <a:blip r:embed="rId2">
            <a:alphaModFix/>
          </a:blip>
          <a:srcRect/>
          <a:stretch>
            <a:fillRect/>
          </a:stretch>
        </p:blipFill>
        <p:spPr>
          <a:xfrm>
            <a:off x="10400923" y="1260711"/>
            <a:ext cx="1519859" cy="1217796"/>
          </a:xfrm>
          <a:prstGeom prst="rect">
            <a:avLst/>
          </a:prstGeom>
          <a:noFill/>
          <a:ln cap="flat">
            <a:noFill/>
          </a:ln>
        </p:spPr>
      </p:pic>
      <p:sp>
        <p:nvSpPr>
          <p:cNvPr id="25" name="Google Shape;744;p98">
            <a:extLst>
              <a:ext uri="{FF2B5EF4-FFF2-40B4-BE49-F238E27FC236}">
                <a16:creationId xmlns:a16="http://schemas.microsoft.com/office/drawing/2014/main" id="{E352CC90-04F9-4FEC-7808-329A389DB36D}"/>
              </a:ext>
            </a:extLst>
          </p:cNvPr>
          <p:cNvSpPr txBox="1"/>
          <p:nvPr userDrawn="1"/>
        </p:nvSpPr>
        <p:spPr>
          <a:xfrm>
            <a:off x="10521700" y="1400907"/>
            <a:ext cx="1278303" cy="443198"/>
          </a:xfrm>
          <a:prstGeom prst="rect">
            <a:avLst/>
          </a:prstGeom>
          <a:noFill/>
          <a:ln cap="flat">
            <a:noFill/>
          </a:ln>
        </p:spPr>
        <p:txBody>
          <a:bodyPr vert="horz" wrap="square" lIns="0" tIns="0" rIns="0" bIns="0" anchor="t" anchorCtr="1" compatLnSpc="1">
            <a:spAutoFit/>
          </a:bodyPr>
          <a:lstStyle/>
          <a:p>
            <a:pPr algn="ctr" defTabSz="914378">
              <a:lnSpc>
                <a:spcPct val="183502"/>
              </a:lnSpc>
              <a:buClrTx/>
              <a:defRPr sz="1800" b="0" i="0" u="none" strike="noStrike" kern="0" cap="none" spc="0" baseline="0">
                <a:solidFill>
                  <a:srgbClr val="000000"/>
                </a:solidFill>
                <a:uFillTx/>
              </a:defRPr>
            </a:pPr>
            <a:r>
              <a:rPr lang="fr-FR" sz="1800" b="1" dirty="0">
                <a:solidFill>
                  <a:srgbClr val="FFFFFF"/>
                </a:solidFill>
                <a:latin typeface="Calibri" panose="020F0502020204030204" pitchFamily="34" charset="0"/>
                <a:ea typeface="Calibri" panose="020F0502020204030204" pitchFamily="34" charset="0"/>
                <a:cs typeface="Calibri" panose="020F0502020204030204" pitchFamily="34" charset="0"/>
              </a:rPr>
              <a:t>Niveau</a:t>
            </a:r>
            <a:r>
              <a:rPr lang="fr-FR" sz="1600" b="1" dirty="0">
                <a:solidFill>
                  <a:srgbClr val="FFFFFF"/>
                </a:solidFill>
                <a:latin typeface="Calibri" panose="020F0502020204030204" pitchFamily="34" charset="0"/>
                <a:ea typeface="Calibri" panose="020F0502020204030204" pitchFamily="34" charset="0"/>
                <a:cs typeface="Calibri" panose="020F0502020204030204" pitchFamily="34" charset="0"/>
              </a:rPr>
              <a:t>         </a:t>
            </a:r>
            <a:endParaRPr lang="fr-FR" dirty="0">
              <a:latin typeface="Calibri" panose="020F0502020204030204" pitchFamily="34" charset="0"/>
              <a:ea typeface="Calibri" panose="020F0502020204030204" pitchFamily="34" charset="0"/>
              <a:cs typeface="Calibri" panose="020F0502020204030204" pitchFamily="34" charset="0"/>
            </a:endParaRPr>
          </a:p>
        </p:txBody>
      </p:sp>
      <p:sp>
        <p:nvSpPr>
          <p:cNvPr id="26" name="Google Shape;745;p98">
            <a:extLst>
              <a:ext uri="{FF2B5EF4-FFF2-40B4-BE49-F238E27FC236}">
                <a16:creationId xmlns:a16="http://schemas.microsoft.com/office/drawing/2014/main" id="{3902D7DD-335C-B83B-FBF0-3461CEB92A0F}"/>
              </a:ext>
            </a:extLst>
          </p:cNvPr>
          <p:cNvSpPr txBox="1"/>
          <p:nvPr userDrawn="1"/>
        </p:nvSpPr>
        <p:spPr>
          <a:xfrm>
            <a:off x="10599248" y="1869610"/>
            <a:ext cx="1123203" cy="346210"/>
          </a:xfrm>
          <a:prstGeom prst="rect">
            <a:avLst/>
          </a:prstGeom>
          <a:noFill/>
          <a:ln cap="flat">
            <a:noFill/>
          </a:ln>
        </p:spPr>
        <p:txBody>
          <a:bodyPr vert="horz" wrap="square" lIns="68570" tIns="34271" rIns="68570" bIns="34271" anchor="t" anchorCtr="1" compatLnSpc="1">
            <a:spAutoFit/>
          </a:bodyPr>
          <a:lstStyle/>
          <a:p>
            <a:pPr algn="ctr" defTabSz="914378">
              <a:buClrTx/>
              <a:defRPr sz="1800" b="0" i="0" u="none" strike="noStrike" kern="0" cap="none" spc="0" baseline="0">
                <a:solidFill>
                  <a:srgbClr val="000000"/>
                </a:solidFill>
                <a:uFillTx/>
              </a:defRPr>
            </a:pPr>
            <a:r>
              <a:rPr lang="fr-FR" sz="1800" b="1" dirty="0">
                <a:solidFill>
                  <a:srgbClr val="FCBF18"/>
                </a:solidFill>
                <a:latin typeface="Calibri" panose="020F0502020204030204" pitchFamily="34" charset="0"/>
                <a:ea typeface="Calibri" panose="020F0502020204030204" pitchFamily="34" charset="0"/>
                <a:cs typeface="Calibri" panose="020F0502020204030204" pitchFamily="34" charset="0"/>
              </a:rPr>
              <a:t> AC</a:t>
            </a:r>
          </a:p>
        </p:txBody>
      </p:sp>
      <p:pic>
        <p:nvPicPr>
          <p:cNvPr id="35" name="Google Shape;730;p98" descr="الصفحة الرئيسية">
            <a:extLst>
              <a:ext uri="{FF2B5EF4-FFF2-40B4-BE49-F238E27FC236}">
                <a16:creationId xmlns:a16="http://schemas.microsoft.com/office/drawing/2014/main" id="{022D203A-7644-5D55-624B-311DEAA3376B}"/>
              </a:ext>
            </a:extLst>
          </p:cNvPr>
          <p:cNvPicPr>
            <a:picLocks noChangeAspect="1"/>
          </p:cNvPicPr>
          <p:nvPr userDrawn="1"/>
        </p:nvPicPr>
        <p:blipFill>
          <a:blip r:embed="rId3">
            <a:alphaModFix/>
          </a:blip>
          <a:srcRect/>
          <a:stretch>
            <a:fillRect/>
          </a:stretch>
        </p:blipFill>
        <p:spPr>
          <a:xfrm>
            <a:off x="3668233" y="0"/>
            <a:ext cx="4855535" cy="736270"/>
          </a:xfrm>
          <a:prstGeom prst="rect">
            <a:avLst/>
          </a:prstGeom>
          <a:noFill/>
          <a:ln cap="flat">
            <a:noFill/>
          </a:ln>
        </p:spPr>
      </p:pic>
      <p:pic>
        <p:nvPicPr>
          <p:cNvPr id="37" name="Image 36">
            <a:extLst>
              <a:ext uri="{FF2B5EF4-FFF2-40B4-BE49-F238E27FC236}">
                <a16:creationId xmlns:a16="http://schemas.microsoft.com/office/drawing/2014/main" id="{837B2A9C-AEBD-FDF9-BC64-EAACB3B217F0}"/>
              </a:ext>
            </a:extLst>
          </p:cNvPr>
          <p:cNvPicPr>
            <a:picLocks noChangeAspect="1"/>
          </p:cNvPicPr>
          <p:nvPr userDrawn="1"/>
        </p:nvPicPr>
        <p:blipFill>
          <a:blip r:embed="rId4" cstate="print">
            <a:extLst>
              <a:ext uri="{BEBA8EAE-BF5A-486C-A8C5-ECC9F3942E4B}">
                <a14:imgProps xmlns:a14="http://schemas.microsoft.com/office/drawing/2010/main">
                  <a14:imgLayer r:embed="rId5">
                    <a14:imgEffect>
                      <a14:backgroundRemoval t="4785" b="94922" l="3125" r="93229">
                        <a14:foregroundMark x1="9049" y1="58594" x2="8594" y2="74023"/>
                        <a14:foregroundMark x1="4427" y1="77734" x2="15234" y2="91602"/>
                        <a14:foregroundMark x1="15234" y1="91602" x2="15625" y2="91895"/>
                        <a14:foregroundMark x1="3320" y1="77441" x2="4167" y2="82031"/>
                        <a14:foregroundMark x1="29492" y1="94922" x2="43359" y2="91016"/>
                        <a14:foregroundMark x1="43359" y1="91016" x2="43424" y2="91016"/>
                        <a14:foregroundMark x1="51563" y1="92773" x2="55143" y2="88379"/>
                        <a14:foregroundMark x1="85612" y1="86426" x2="93424" y2="78613"/>
                        <a14:foregroundMark x1="93424" y1="78613" x2="90039" y2="90918"/>
                        <a14:foregroundMark x1="57878" y1="8105" x2="75065" y2="8105"/>
                        <a14:foregroundMark x1="25521" y1="6836" x2="32747" y2="6836"/>
                        <a14:foregroundMark x1="58073" y1="5273" x2="66862" y2="4297"/>
                        <a14:foregroundMark x1="66862" y1="4297" x2="72331" y2="5469"/>
                        <a14:foregroundMark x1="72331" y1="5469" x2="73763" y2="4785"/>
                      </a14:backgroundRemoval>
                    </a14:imgEffect>
                  </a14:imgLayer>
                </a14:imgProps>
              </a:ext>
              <a:ext uri="{28A0092B-C50C-407E-A947-70E740481C1C}">
                <a14:useLocalDpi xmlns:a14="http://schemas.microsoft.com/office/drawing/2010/main" val="0"/>
              </a:ext>
            </a:extLst>
          </a:blip>
          <a:stretch>
            <a:fillRect/>
          </a:stretch>
        </p:blipFill>
        <p:spPr>
          <a:xfrm>
            <a:off x="7696201" y="3429000"/>
            <a:ext cx="4495799" cy="2997200"/>
          </a:xfrm>
          <a:prstGeom prst="rect">
            <a:avLst/>
          </a:prstGeom>
        </p:spPr>
      </p:pic>
      <p:sp>
        <p:nvSpPr>
          <p:cNvPr id="45" name="Espace réservé du texte 43">
            <a:extLst>
              <a:ext uri="{FF2B5EF4-FFF2-40B4-BE49-F238E27FC236}">
                <a16:creationId xmlns:a16="http://schemas.microsoft.com/office/drawing/2014/main" id="{7F5E0C99-8D40-CBB2-766A-713159421275}"/>
              </a:ext>
            </a:extLst>
          </p:cNvPr>
          <p:cNvSpPr>
            <a:spLocks noGrp="1"/>
          </p:cNvSpPr>
          <p:nvPr>
            <p:ph type="body" sz="quarter" idx="14" hasCustomPrompt="1"/>
          </p:nvPr>
        </p:nvSpPr>
        <p:spPr>
          <a:xfrm>
            <a:off x="10803924" y="1882678"/>
            <a:ext cx="356925" cy="346211"/>
          </a:xfrm>
        </p:spPr>
        <p:txBody>
          <a:bodyPr>
            <a:noAutofit/>
          </a:bodyPr>
          <a:lstStyle>
            <a:lvl1pPr marL="0" indent="0" algn="ctr" defTabSz="914378" rtl="0" eaLnBrk="1" latinLnBrk="0" hangingPunct="1">
              <a:buClrTx/>
              <a:buNone/>
              <a:defRPr lang="fr-FR" sz="1800" b="1" i="0" u="none" strike="noStrike" kern="0" cap="none" spc="0" baseline="0" dirty="0">
                <a:solidFill>
                  <a:srgbClr val="FCBF18"/>
                </a:solidFill>
                <a:uFillTx/>
                <a:latin typeface="Calibri" panose="020F0502020204030204" pitchFamily="34" charset="0"/>
                <a:ea typeface="Calibri" panose="020F0502020204030204" pitchFamily="34" charset="0"/>
                <a:cs typeface="Calibri" panose="020F0502020204030204" pitchFamily="34" charset="0"/>
              </a:defRPr>
            </a:lvl1pPr>
          </a:lstStyle>
          <a:p>
            <a:pPr lvl="0"/>
            <a:r>
              <a:rPr lang="en-US" dirty="0"/>
              <a:t>1</a:t>
            </a:r>
            <a:endParaRPr lang="fr-FR" dirty="0"/>
          </a:p>
        </p:txBody>
      </p:sp>
      <p:sp>
        <p:nvSpPr>
          <p:cNvPr id="7" name="Text Placeholder 6">
            <a:extLst>
              <a:ext uri="{FF2B5EF4-FFF2-40B4-BE49-F238E27FC236}">
                <a16:creationId xmlns:a16="http://schemas.microsoft.com/office/drawing/2014/main" id="{1F167873-4F2A-2E68-9DEA-31794E958BD3}"/>
              </a:ext>
            </a:extLst>
          </p:cNvPr>
          <p:cNvSpPr>
            <a:spLocks noGrp="1"/>
          </p:cNvSpPr>
          <p:nvPr>
            <p:ph type="body" sz="quarter" idx="19" hasCustomPrompt="1"/>
          </p:nvPr>
        </p:nvSpPr>
        <p:spPr>
          <a:xfrm>
            <a:off x="1686856" y="2366503"/>
            <a:ext cx="409473" cy="522000"/>
          </a:xfrm>
        </p:spPr>
        <p:txBody>
          <a:bodyPr/>
          <a:lstStyle>
            <a:lvl1pPr>
              <a:buNone/>
              <a:defRPr lang="fr-FR" sz="3000" b="1" i="0" u="none" strike="noStrike" kern="0" cap="none" spc="0" baseline="0" dirty="0">
                <a:solidFill>
                  <a:srgbClr val="0070C0"/>
                </a:solidFill>
                <a:uFillTx/>
                <a:latin typeface="Calibri" panose="020F0502020204030204" pitchFamily="34" charset="0"/>
                <a:ea typeface="Calibri" panose="020F0502020204030204" pitchFamily="34" charset="0"/>
                <a:cs typeface="Calibri" panose="020F0502020204030204" pitchFamily="34" charset="0"/>
              </a:defRPr>
            </a:lvl1pPr>
          </a:lstStyle>
          <a:p>
            <a:pPr lvl="0"/>
            <a:r>
              <a:rPr lang="en-US" dirty="0"/>
              <a:t>1</a:t>
            </a:r>
            <a:endParaRPr lang="fr-FR" dirty="0"/>
          </a:p>
        </p:txBody>
      </p:sp>
      <p:sp>
        <p:nvSpPr>
          <p:cNvPr id="8" name="TextBox 7">
            <a:extLst>
              <a:ext uri="{FF2B5EF4-FFF2-40B4-BE49-F238E27FC236}">
                <a16:creationId xmlns:a16="http://schemas.microsoft.com/office/drawing/2014/main" id="{99E42638-5610-A241-4463-6A085A6F726B}"/>
              </a:ext>
            </a:extLst>
          </p:cNvPr>
          <p:cNvSpPr txBox="1"/>
          <p:nvPr userDrawn="1"/>
        </p:nvSpPr>
        <p:spPr>
          <a:xfrm>
            <a:off x="391997" y="1378425"/>
            <a:ext cx="4993200" cy="831600"/>
          </a:xfrm>
          <a:prstGeom prst="rect">
            <a:avLst/>
          </a:prstGeom>
          <a:noFill/>
        </p:spPr>
        <p:txBody>
          <a:bodyPr wrap="square" rtlCol="0">
            <a:spAutoFit/>
          </a:bodyPr>
          <a:lstStyle/>
          <a:p>
            <a:pPr lvl="0"/>
            <a:r>
              <a:rPr lang="en-US" sz="5400" b="1" i="0" u="none" strike="noStrike" kern="0" cap="none" spc="0" baseline="0" dirty="0">
                <a:solidFill>
                  <a:srgbClr val="002060"/>
                </a:solidFill>
                <a:uFillTx/>
                <a:latin typeface="Calibri"/>
                <a:cs typeface="Calibri"/>
              </a:rPr>
              <a:t>Mathématiques</a:t>
            </a:r>
            <a:endParaRPr lang="fr-FR" sz="5400" b="1" i="0" u="none" strike="noStrike" kern="0" cap="none" spc="0" baseline="0" dirty="0">
              <a:solidFill>
                <a:srgbClr val="002060"/>
              </a:solidFill>
              <a:uFillTx/>
              <a:latin typeface="Calibri"/>
              <a:cs typeface="Calibri"/>
            </a:endParaRPr>
          </a:p>
        </p:txBody>
      </p:sp>
      <p:sp>
        <p:nvSpPr>
          <p:cNvPr id="9" name="TextBox 8">
            <a:extLst>
              <a:ext uri="{FF2B5EF4-FFF2-40B4-BE49-F238E27FC236}">
                <a16:creationId xmlns:a16="http://schemas.microsoft.com/office/drawing/2014/main" id="{D017F484-2477-B3F9-BE05-6957BC8C2899}"/>
              </a:ext>
            </a:extLst>
          </p:cNvPr>
          <p:cNvSpPr txBox="1"/>
          <p:nvPr userDrawn="1"/>
        </p:nvSpPr>
        <p:spPr>
          <a:xfrm>
            <a:off x="391997" y="2305050"/>
            <a:ext cx="1519200" cy="522000"/>
          </a:xfrm>
          <a:prstGeom prst="rect">
            <a:avLst/>
          </a:prstGeom>
          <a:noFill/>
        </p:spPr>
        <p:txBody>
          <a:bodyPr wrap="square" rtlCol="0">
            <a:spAutoFit/>
          </a:bodyPr>
          <a:lstStyle/>
          <a:p>
            <a:pPr lvl="0"/>
            <a:r>
              <a:rPr lang="en-US" sz="3000" b="1" i="0" u="none" strike="noStrike" kern="0" cap="none" spc="0" baseline="0" dirty="0">
                <a:solidFill>
                  <a:srgbClr val="0070C0"/>
                </a:solidFill>
                <a:uFillTx/>
                <a:latin typeface="Calibri" panose="020F0502020204030204" pitchFamily="34" charset="0"/>
                <a:cs typeface="Calibri" panose="020F0502020204030204" pitchFamily="34" charset="0"/>
              </a:rPr>
              <a:t>Période</a:t>
            </a:r>
            <a:endParaRPr lang="fr-FR" sz="3000" b="1" i="0" u="none" strike="noStrike" kern="0" cap="none" spc="0" baseline="0" dirty="0">
              <a:solidFill>
                <a:srgbClr val="0070C0"/>
              </a:solidFill>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881250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cônes pour l’élève">
    <p:bg>
      <p:bgPr>
        <a:solidFill>
          <a:srgbClr val="DCE6F2"/>
        </a:solidFill>
        <a:effectLst/>
      </p:bgPr>
    </p:bg>
    <p:spTree>
      <p:nvGrpSpPr>
        <p:cNvPr id="1" name=""/>
        <p:cNvGrpSpPr/>
        <p:nvPr/>
      </p:nvGrpSpPr>
      <p:grpSpPr>
        <a:xfrm>
          <a:off x="0" y="0"/>
          <a:ext cx="0" cy="0"/>
          <a:chOff x="0" y="0"/>
          <a:chExt cx="0" cy="0"/>
        </a:xfrm>
      </p:grpSpPr>
      <p:grpSp>
        <p:nvGrpSpPr>
          <p:cNvPr id="2" name="Groupe 20">
            <a:extLst>
              <a:ext uri="{FF2B5EF4-FFF2-40B4-BE49-F238E27FC236}">
                <a16:creationId xmlns:a16="http://schemas.microsoft.com/office/drawing/2014/main" id="{455484CA-69F8-E897-4194-227636DCF03E}"/>
              </a:ext>
            </a:extLst>
          </p:cNvPr>
          <p:cNvGrpSpPr/>
          <p:nvPr userDrawn="1"/>
        </p:nvGrpSpPr>
        <p:grpSpPr>
          <a:xfrm>
            <a:off x="863927" y="4507781"/>
            <a:ext cx="5760430" cy="603600"/>
            <a:chOff x="647945" y="3380837"/>
            <a:chExt cx="4320322" cy="452700"/>
          </a:xfrm>
        </p:grpSpPr>
        <p:sp>
          <p:nvSpPr>
            <p:cNvPr id="3" name="Google Shape;334;p53">
              <a:extLst>
                <a:ext uri="{FF2B5EF4-FFF2-40B4-BE49-F238E27FC236}">
                  <a16:creationId xmlns:a16="http://schemas.microsoft.com/office/drawing/2014/main" id="{F98C3186-68F4-DA75-23D3-C638DE9F3D4C}"/>
                </a:ext>
              </a:extLst>
            </p:cNvPr>
            <p:cNvSpPr txBox="1"/>
            <p:nvPr/>
          </p:nvSpPr>
          <p:spPr>
            <a:xfrm>
              <a:off x="1372968" y="3457186"/>
              <a:ext cx="3595299" cy="300002"/>
            </a:xfrm>
            <a:prstGeom prst="rect">
              <a:avLst/>
            </a:prstGeom>
            <a:noFill/>
            <a:ln>
              <a:noFill/>
            </a:ln>
          </p:spPr>
          <p:txBody>
            <a:bodyPr spcFirstLastPara="1" wrap="square" lIns="91400" tIns="45667" rIns="91400" bIns="45667" anchor="t" anchorCtr="0">
              <a:spAutoFit/>
            </a:bodyPr>
            <a:lstStyle/>
            <a:p>
              <a:pPr defTabSz="1219170" eaLnBrk="0" fontAlgn="base" hangingPunct="0">
                <a:spcBef>
                  <a:spcPct val="0"/>
                </a:spcBef>
                <a:spcAft>
                  <a:spcPct val="0"/>
                </a:spcAft>
              </a:pPr>
              <a:r>
                <a:rPr lang="fr-FR" altLang="fr-FR" sz="2000" b="1" kern="0" dirty="0">
                  <a:solidFill>
                    <a:srgbClr val="44546A"/>
                  </a:solidFill>
                  <a:latin typeface="Calibri" panose="020F0502020204030204" pitchFamily="34" charset="0"/>
                  <a:cs typeface="Calibri" panose="020F0502020204030204" pitchFamily="34" charset="0"/>
                  <a:sym typeface="Arial"/>
                </a:rPr>
                <a:t>Les élèves travaillent en autonomie</a:t>
              </a:r>
              <a:endParaRPr lang="fr-FR" altLang="fr-FR" sz="2000" kern="0" dirty="0">
                <a:solidFill>
                  <a:srgbClr val="000000"/>
                </a:solidFill>
                <a:latin typeface="Calibri" panose="020F0502020204030204" pitchFamily="34" charset="0"/>
                <a:cs typeface="Calibri" panose="020F0502020204030204" pitchFamily="34" charset="0"/>
                <a:sym typeface="Arial"/>
              </a:endParaRPr>
            </a:p>
          </p:txBody>
        </p:sp>
        <p:pic>
          <p:nvPicPr>
            <p:cNvPr id="4" name="Google Shape;338;p53">
              <a:extLst>
                <a:ext uri="{FF2B5EF4-FFF2-40B4-BE49-F238E27FC236}">
                  <a16:creationId xmlns:a16="http://schemas.microsoft.com/office/drawing/2014/main" id="{EE8B5758-FC32-6DBC-FA34-8AD293E331F4}"/>
                </a:ext>
              </a:extLst>
            </p:cNvPr>
            <p:cNvPicPr preferRelativeResize="0"/>
            <p:nvPr/>
          </p:nvPicPr>
          <p:blipFill rotWithShape="1">
            <a:blip r:embed="rId2">
              <a:alphaModFix/>
            </a:blip>
            <a:srcRect/>
            <a:stretch/>
          </p:blipFill>
          <p:spPr>
            <a:xfrm>
              <a:off x="647945" y="3380837"/>
              <a:ext cx="460215" cy="452700"/>
            </a:xfrm>
            <a:prstGeom prst="rect">
              <a:avLst/>
            </a:prstGeom>
            <a:noFill/>
            <a:ln>
              <a:noFill/>
            </a:ln>
          </p:spPr>
        </p:pic>
      </p:grpSp>
      <p:grpSp>
        <p:nvGrpSpPr>
          <p:cNvPr id="5" name="Groupe 19">
            <a:extLst>
              <a:ext uri="{FF2B5EF4-FFF2-40B4-BE49-F238E27FC236}">
                <a16:creationId xmlns:a16="http://schemas.microsoft.com/office/drawing/2014/main" id="{6A2A93EC-87F6-95D1-5797-17C55B688302}"/>
              </a:ext>
            </a:extLst>
          </p:cNvPr>
          <p:cNvGrpSpPr/>
          <p:nvPr userDrawn="1"/>
        </p:nvGrpSpPr>
        <p:grpSpPr>
          <a:xfrm>
            <a:off x="884384" y="3752370"/>
            <a:ext cx="10372677" cy="498415"/>
            <a:chOff x="663288" y="2814277"/>
            <a:chExt cx="7779508" cy="373811"/>
          </a:xfrm>
        </p:grpSpPr>
        <p:sp>
          <p:nvSpPr>
            <p:cNvPr id="19" name="Google Shape;335;p53">
              <a:extLst>
                <a:ext uri="{FF2B5EF4-FFF2-40B4-BE49-F238E27FC236}">
                  <a16:creationId xmlns:a16="http://schemas.microsoft.com/office/drawing/2014/main" id="{16265EDD-5F5E-B918-CCF9-5A4977E0A2E1}"/>
                </a:ext>
              </a:extLst>
            </p:cNvPr>
            <p:cNvSpPr txBox="1"/>
            <p:nvPr/>
          </p:nvSpPr>
          <p:spPr>
            <a:xfrm>
              <a:off x="1372969" y="2851181"/>
              <a:ext cx="7069827" cy="300001"/>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FR" altLang="fr-FR" sz="2000" b="1" kern="0" dirty="0">
                  <a:solidFill>
                    <a:srgbClr val="44546A"/>
                  </a:solidFill>
                  <a:latin typeface="Calibri" panose="020F0502020204030204" pitchFamily="34" charset="0"/>
                  <a:cs typeface="Calibri" panose="020F0502020204030204" pitchFamily="34" charset="0"/>
                  <a:sym typeface="Arial"/>
                </a:rPr>
                <a:t>Les élèves travaillent en binômes</a:t>
              </a:r>
            </a:p>
          </p:txBody>
        </p:sp>
        <p:pic>
          <p:nvPicPr>
            <p:cNvPr id="20" name="Google Shape;339;p53">
              <a:extLst>
                <a:ext uri="{FF2B5EF4-FFF2-40B4-BE49-F238E27FC236}">
                  <a16:creationId xmlns:a16="http://schemas.microsoft.com/office/drawing/2014/main" id="{43A7DB30-C267-63FA-52A5-387FE7EB2813}"/>
                </a:ext>
              </a:extLst>
            </p:cNvPr>
            <p:cNvPicPr preferRelativeResize="0"/>
            <p:nvPr/>
          </p:nvPicPr>
          <p:blipFill rotWithShape="1">
            <a:blip r:embed="rId3">
              <a:alphaModFix/>
            </a:blip>
            <a:srcRect/>
            <a:stretch/>
          </p:blipFill>
          <p:spPr>
            <a:xfrm>
              <a:off x="663288" y="2814277"/>
              <a:ext cx="413750" cy="373811"/>
            </a:xfrm>
            <a:prstGeom prst="rect">
              <a:avLst/>
            </a:prstGeom>
            <a:noFill/>
            <a:ln>
              <a:noFill/>
            </a:ln>
          </p:spPr>
        </p:pic>
      </p:grpSp>
      <p:grpSp>
        <p:nvGrpSpPr>
          <p:cNvPr id="21" name="Groupe 17">
            <a:extLst>
              <a:ext uri="{FF2B5EF4-FFF2-40B4-BE49-F238E27FC236}">
                <a16:creationId xmlns:a16="http://schemas.microsoft.com/office/drawing/2014/main" id="{AB8F74CF-5AE3-7B7C-8F1A-7138C5479B0F}"/>
              </a:ext>
            </a:extLst>
          </p:cNvPr>
          <p:cNvGrpSpPr/>
          <p:nvPr userDrawn="1"/>
        </p:nvGrpSpPr>
        <p:grpSpPr>
          <a:xfrm>
            <a:off x="887673" y="2319672"/>
            <a:ext cx="6840126" cy="498414"/>
            <a:chOff x="657162" y="1688359"/>
            <a:chExt cx="5130094" cy="373810"/>
          </a:xfrm>
        </p:grpSpPr>
        <p:pic>
          <p:nvPicPr>
            <p:cNvPr id="22" name="Google Shape;289;p51">
              <a:extLst>
                <a:ext uri="{FF2B5EF4-FFF2-40B4-BE49-F238E27FC236}">
                  <a16:creationId xmlns:a16="http://schemas.microsoft.com/office/drawing/2014/main" id="{AF9116B7-A8C5-1AC9-6D6A-06E46B310BA3}"/>
                </a:ext>
              </a:extLst>
            </p:cNvPr>
            <p:cNvPicPr preferRelativeResize="0"/>
            <p:nvPr/>
          </p:nvPicPr>
          <p:blipFill rotWithShape="1">
            <a:blip r:embed="rId4">
              <a:alphaModFix/>
            </a:blip>
            <a:srcRect/>
            <a:stretch/>
          </p:blipFill>
          <p:spPr>
            <a:xfrm>
              <a:off x="657162" y="1688359"/>
              <a:ext cx="417704" cy="373810"/>
            </a:xfrm>
            <a:prstGeom prst="rect">
              <a:avLst/>
            </a:prstGeom>
            <a:noFill/>
            <a:ln>
              <a:noFill/>
            </a:ln>
          </p:spPr>
        </p:pic>
        <p:sp>
          <p:nvSpPr>
            <p:cNvPr id="23" name="Google Shape;290;p51">
              <a:extLst>
                <a:ext uri="{FF2B5EF4-FFF2-40B4-BE49-F238E27FC236}">
                  <a16:creationId xmlns:a16="http://schemas.microsoft.com/office/drawing/2014/main" id="{7C2661D8-C739-826A-F71A-B0D3928B2B2F}"/>
                </a:ext>
              </a:extLst>
            </p:cNvPr>
            <p:cNvSpPr txBox="1"/>
            <p:nvPr/>
          </p:nvSpPr>
          <p:spPr>
            <a:xfrm>
              <a:off x="1364376" y="1725263"/>
              <a:ext cx="4422880" cy="300001"/>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écoutent l’enseignant avec attention</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grpSp>
      <p:grpSp>
        <p:nvGrpSpPr>
          <p:cNvPr id="24" name="Groupe 16">
            <a:extLst>
              <a:ext uri="{FF2B5EF4-FFF2-40B4-BE49-F238E27FC236}">
                <a16:creationId xmlns:a16="http://schemas.microsoft.com/office/drawing/2014/main" id="{55116010-721E-395D-81F9-3AB0089260C9}"/>
              </a:ext>
            </a:extLst>
          </p:cNvPr>
          <p:cNvGrpSpPr/>
          <p:nvPr userDrawn="1"/>
        </p:nvGrpSpPr>
        <p:grpSpPr>
          <a:xfrm>
            <a:off x="954798" y="1692132"/>
            <a:ext cx="5669559" cy="426303"/>
            <a:chOff x="716099" y="1269098"/>
            <a:chExt cx="4252169" cy="319727"/>
          </a:xfrm>
        </p:grpSpPr>
        <p:sp>
          <p:nvSpPr>
            <p:cNvPr id="25" name="Google Shape;293;p51">
              <a:extLst>
                <a:ext uri="{FF2B5EF4-FFF2-40B4-BE49-F238E27FC236}">
                  <a16:creationId xmlns:a16="http://schemas.microsoft.com/office/drawing/2014/main" id="{7032D0E0-EBEC-53E8-0B49-48526A3D36F9}"/>
                </a:ext>
              </a:extLst>
            </p:cNvPr>
            <p:cNvSpPr txBox="1"/>
            <p:nvPr/>
          </p:nvSpPr>
          <p:spPr>
            <a:xfrm>
              <a:off x="1372969" y="1278960"/>
              <a:ext cx="3595299" cy="300002"/>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lèvent la main pour participer</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pic>
          <p:nvPicPr>
            <p:cNvPr id="26" name="Google Shape;294;p51" descr="Lever la main - Icônes mains et gestes gratuites">
              <a:extLst>
                <a:ext uri="{FF2B5EF4-FFF2-40B4-BE49-F238E27FC236}">
                  <a16:creationId xmlns:a16="http://schemas.microsoft.com/office/drawing/2014/main" id="{2ACEC901-186A-BF79-835B-E57B82F459EF}"/>
                </a:ext>
              </a:extLst>
            </p:cNvPr>
            <p:cNvPicPr preferRelativeResize="0"/>
            <p:nvPr/>
          </p:nvPicPr>
          <p:blipFill rotWithShape="1">
            <a:blip r:embed="rId5">
              <a:alphaModFix/>
            </a:blip>
            <a:srcRect/>
            <a:stretch/>
          </p:blipFill>
          <p:spPr>
            <a:xfrm>
              <a:off x="716099" y="1269098"/>
              <a:ext cx="405665" cy="319727"/>
            </a:xfrm>
            <a:prstGeom prst="rect">
              <a:avLst/>
            </a:prstGeom>
            <a:noFill/>
            <a:ln>
              <a:noFill/>
            </a:ln>
          </p:spPr>
        </p:pic>
      </p:grpSp>
      <p:grpSp>
        <p:nvGrpSpPr>
          <p:cNvPr id="27" name="Groupe 4">
            <a:extLst>
              <a:ext uri="{FF2B5EF4-FFF2-40B4-BE49-F238E27FC236}">
                <a16:creationId xmlns:a16="http://schemas.microsoft.com/office/drawing/2014/main" id="{A476E449-2EDB-16AA-E1CA-9C17502AAE06}"/>
              </a:ext>
            </a:extLst>
          </p:cNvPr>
          <p:cNvGrpSpPr/>
          <p:nvPr userDrawn="1"/>
        </p:nvGrpSpPr>
        <p:grpSpPr>
          <a:xfrm>
            <a:off x="863575" y="916351"/>
            <a:ext cx="6681334" cy="603600"/>
            <a:chOff x="915782" y="892042"/>
            <a:chExt cx="6681334" cy="603600"/>
          </a:xfrm>
        </p:grpSpPr>
        <p:sp>
          <p:nvSpPr>
            <p:cNvPr id="28" name="Google Shape;333;p53">
              <a:extLst>
                <a:ext uri="{FF2B5EF4-FFF2-40B4-BE49-F238E27FC236}">
                  <a16:creationId xmlns:a16="http://schemas.microsoft.com/office/drawing/2014/main" id="{DFD7CD4B-7B90-E1D3-21AD-ACB5739F4ED9}"/>
                </a:ext>
              </a:extLst>
            </p:cNvPr>
            <p:cNvSpPr txBox="1"/>
            <p:nvPr/>
          </p:nvSpPr>
          <p:spPr>
            <a:xfrm>
              <a:off x="1882832" y="949173"/>
              <a:ext cx="5714284"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utilisent l’ardoise pour répondre</a:t>
              </a:r>
              <a:endParaRPr sz="2000" kern="0" dirty="0">
                <a:solidFill>
                  <a:srgbClr val="000000"/>
                </a:solidFill>
                <a:latin typeface="Calibri" panose="020F0502020204030204" pitchFamily="34" charset="0"/>
                <a:cs typeface="Calibri" panose="020F0502020204030204" pitchFamily="34" charset="0"/>
                <a:sym typeface="Arial"/>
              </a:endParaRPr>
            </a:p>
          </p:txBody>
        </p:sp>
        <p:grpSp>
          <p:nvGrpSpPr>
            <p:cNvPr id="29" name="Groupe 26">
              <a:extLst>
                <a:ext uri="{FF2B5EF4-FFF2-40B4-BE49-F238E27FC236}">
                  <a16:creationId xmlns:a16="http://schemas.microsoft.com/office/drawing/2014/main" id="{A0ECEF0B-4454-0780-970F-F29223465F33}"/>
                </a:ext>
              </a:extLst>
            </p:cNvPr>
            <p:cNvGrpSpPr/>
            <p:nvPr/>
          </p:nvGrpSpPr>
          <p:grpSpPr>
            <a:xfrm>
              <a:off x="915782" y="892042"/>
              <a:ext cx="632111" cy="603600"/>
              <a:chOff x="779845" y="4335989"/>
              <a:chExt cx="442253" cy="575842"/>
            </a:xfrm>
          </p:grpSpPr>
          <p:pic>
            <p:nvPicPr>
              <p:cNvPr id="30" name="Google Shape;307;p51" descr="Une image contenant Dessin animé, clipart, Animation, illustration&#10;&#10;Description générée automatiquement">
                <a:extLst>
                  <a:ext uri="{FF2B5EF4-FFF2-40B4-BE49-F238E27FC236}">
                    <a16:creationId xmlns:a16="http://schemas.microsoft.com/office/drawing/2014/main" id="{631B41C6-5093-1874-B93F-DF1E71265567}"/>
                  </a:ext>
                </a:extLst>
              </p:cNvPr>
              <p:cNvPicPr preferRelativeResize="0"/>
              <p:nvPr/>
            </p:nvPicPr>
            <p:blipFill rotWithShape="1">
              <a:blip r:embed="rId6">
                <a:alphaModFix/>
              </a:blip>
              <a:srcRect l="18242" t="9344" r="18458" b="23864"/>
              <a:stretch/>
            </p:blipFill>
            <p:spPr>
              <a:xfrm>
                <a:off x="779845" y="4335989"/>
                <a:ext cx="442253" cy="575842"/>
              </a:xfrm>
              <a:prstGeom prst="rect">
                <a:avLst/>
              </a:prstGeom>
              <a:noFill/>
              <a:ln>
                <a:noFill/>
              </a:ln>
            </p:spPr>
          </p:pic>
          <p:sp>
            <p:nvSpPr>
              <p:cNvPr id="31" name="Rectangle 30">
                <a:extLst>
                  <a:ext uri="{FF2B5EF4-FFF2-40B4-BE49-F238E27FC236}">
                    <a16:creationId xmlns:a16="http://schemas.microsoft.com/office/drawing/2014/main" id="{B7B9C88E-B244-D0E5-DBC7-CAAEF4B2E030}"/>
                  </a:ext>
                </a:extLst>
              </p:cNvPr>
              <p:cNvSpPr/>
              <p:nvPr/>
            </p:nvSpPr>
            <p:spPr>
              <a:xfrm>
                <a:off x="1078544" y="4438901"/>
                <a:ext cx="126559" cy="89253"/>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fr-FR" sz="1867" kern="0" dirty="0">
                  <a:solidFill>
                    <a:srgbClr val="FFFFFF"/>
                  </a:solidFill>
                  <a:latin typeface="Calibri" panose="020F0502020204030204" pitchFamily="34" charset="0"/>
                  <a:cs typeface="Calibri" panose="020F0502020204030204" pitchFamily="34" charset="0"/>
                  <a:sym typeface="Arial"/>
                </a:endParaRPr>
              </a:p>
            </p:txBody>
          </p:sp>
        </p:grpSp>
      </p:grpSp>
      <p:grpSp>
        <p:nvGrpSpPr>
          <p:cNvPr id="32" name="Groupe 18">
            <a:extLst>
              <a:ext uri="{FF2B5EF4-FFF2-40B4-BE49-F238E27FC236}">
                <a16:creationId xmlns:a16="http://schemas.microsoft.com/office/drawing/2014/main" id="{F3573989-899D-DD36-F65B-31E027EEE3BF}"/>
              </a:ext>
            </a:extLst>
          </p:cNvPr>
          <p:cNvGrpSpPr/>
          <p:nvPr userDrawn="1"/>
        </p:nvGrpSpPr>
        <p:grpSpPr>
          <a:xfrm>
            <a:off x="915782" y="3014983"/>
            <a:ext cx="8342891" cy="482880"/>
            <a:chOff x="686836" y="2261237"/>
            <a:chExt cx="6257168" cy="362160"/>
          </a:xfrm>
        </p:grpSpPr>
        <p:sp>
          <p:nvSpPr>
            <p:cNvPr id="33" name="Google Shape;295;p51">
              <a:extLst>
                <a:ext uri="{FF2B5EF4-FFF2-40B4-BE49-F238E27FC236}">
                  <a16:creationId xmlns:a16="http://schemas.microsoft.com/office/drawing/2014/main" id="{6D8A138A-8404-BF79-B7CE-ED709CE3DE1C}"/>
                </a:ext>
              </a:extLst>
            </p:cNvPr>
            <p:cNvSpPr txBox="1"/>
            <p:nvPr/>
          </p:nvSpPr>
          <p:spPr>
            <a:xfrm>
              <a:off x="1372968" y="2323395"/>
              <a:ext cx="5571036" cy="300002"/>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élèvent gardent des traces écrites sur les livrets ou leurs cahiers</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grpSp>
          <p:nvGrpSpPr>
            <p:cNvPr id="34" name="Groupe 37">
              <a:extLst>
                <a:ext uri="{FF2B5EF4-FFF2-40B4-BE49-F238E27FC236}">
                  <a16:creationId xmlns:a16="http://schemas.microsoft.com/office/drawing/2014/main" id="{D258F6F1-54E9-CC65-6804-B72492331640}"/>
                </a:ext>
              </a:extLst>
            </p:cNvPr>
            <p:cNvGrpSpPr/>
            <p:nvPr/>
          </p:nvGrpSpPr>
          <p:grpSpPr>
            <a:xfrm>
              <a:off x="686836" y="2261237"/>
              <a:ext cx="413750" cy="353971"/>
              <a:chOff x="10280460" y="4850932"/>
              <a:chExt cx="630930" cy="588164"/>
            </a:xfrm>
          </p:grpSpPr>
          <p:pic>
            <p:nvPicPr>
              <p:cNvPr id="35" name="Picture 7">
                <a:extLst>
                  <a:ext uri="{FF2B5EF4-FFF2-40B4-BE49-F238E27FC236}">
                    <a16:creationId xmlns:a16="http://schemas.microsoft.com/office/drawing/2014/main" id="{D769BB9A-B098-79E1-8239-99CA09660C46}"/>
                  </a:ext>
                </a:extLst>
              </p:cNvPr>
              <p:cNvPicPr>
                <a:picLocks noChangeAspect="1"/>
              </p:cNvPicPr>
              <p:nvPr/>
            </p:nvPicPr>
            <p:blipFill>
              <a:blip r:embed="rId7"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10280460" y="4967823"/>
                <a:ext cx="630930" cy="471273"/>
              </a:xfrm>
              <a:prstGeom prst="rect">
                <a:avLst/>
              </a:prstGeom>
              <a:ln w="19050">
                <a:noFill/>
              </a:ln>
            </p:spPr>
          </p:pic>
          <p:pic>
            <p:nvPicPr>
              <p:cNvPr id="36" name="Picture 7">
                <a:extLst>
                  <a:ext uri="{FF2B5EF4-FFF2-40B4-BE49-F238E27FC236}">
                    <a16:creationId xmlns:a16="http://schemas.microsoft.com/office/drawing/2014/main" id="{C784C1E5-128D-2566-862A-59901DE4B6A7}"/>
                  </a:ext>
                </a:extLst>
              </p:cNvPr>
              <p:cNvPicPr>
                <a:picLocks noChangeAspect="1"/>
              </p:cNvPicPr>
              <p:nvPr/>
            </p:nvPicPr>
            <p:blipFill>
              <a:blip r:embed="rId8"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10456526" y="4850932"/>
                <a:ext cx="147273" cy="471273"/>
              </a:xfrm>
              <a:prstGeom prst="rect">
                <a:avLst/>
              </a:prstGeom>
              <a:ln w="19050">
                <a:noFill/>
              </a:ln>
            </p:spPr>
          </p:pic>
        </p:grpSp>
      </p:grpSp>
      <p:sp>
        <p:nvSpPr>
          <p:cNvPr id="37" name="Google Shape;291;p51">
            <a:extLst>
              <a:ext uri="{FF2B5EF4-FFF2-40B4-BE49-F238E27FC236}">
                <a16:creationId xmlns:a16="http://schemas.microsoft.com/office/drawing/2014/main" id="{A40F8BC1-7C32-736A-15E5-657A517D14A8}"/>
              </a:ext>
            </a:extLst>
          </p:cNvPr>
          <p:cNvSpPr/>
          <p:nvPr userDrawn="1"/>
        </p:nvSpPr>
        <p:spPr>
          <a:xfrm>
            <a:off x="63503" y="27983"/>
            <a:ext cx="8241200" cy="603600"/>
          </a:xfrm>
          <a:prstGeom prst="rect">
            <a:avLst/>
          </a:prstGeom>
          <a:noFill/>
          <a:ln>
            <a:noFill/>
          </a:ln>
        </p:spPr>
        <p:txBody>
          <a:bodyPr spcFirstLastPara="1" wrap="square" lIns="91433" tIns="45667" rIns="91433" bIns="45667" anchor="t" anchorCtr="0">
            <a:noAutofit/>
          </a:bodyPr>
          <a:lstStyle/>
          <a:p>
            <a:pPr defTabSz="1219170">
              <a:buClr>
                <a:srgbClr val="44546A"/>
              </a:buClr>
              <a:buSzPts val="2400"/>
            </a:pPr>
            <a:r>
              <a:rPr lang="fr-FR" sz="3200" b="1" kern="0" dirty="0">
                <a:solidFill>
                  <a:srgbClr val="44546A"/>
                </a:solidFill>
                <a:latin typeface="Calibri" panose="020F0502020204030204" pitchFamily="34" charset="0"/>
                <a:ea typeface="Calibri"/>
                <a:cs typeface="Calibri" panose="020F0502020204030204" pitchFamily="34" charset="0"/>
                <a:sym typeface="Calibri"/>
              </a:rPr>
              <a:t>Icônes pour l’élève</a:t>
            </a:r>
            <a:endParaRPr lang="fr-FR" sz="1867" kern="0" dirty="0">
              <a:solidFill>
                <a:srgbClr val="000000"/>
              </a:solidFill>
              <a:latin typeface="Calibri" panose="020F0502020204030204" pitchFamily="34" charset="0"/>
              <a:cs typeface="Calibri" panose="020F0502020204030204" pitchFamily="34" charset="0"/>
              <a:sym typeface="Arial"/>
            </a:endParaRPr>
          </a:p>
        </p:txBody>
      </p:sp>
      <p:sp>
        <p:nvSpPr>
          <p:cNvPr id="38" name="Google Shape;335;p53">
            <a:extLst>
              <a:ext uri="{FF2B5EF4-FFF2-40B4-BE49-F238E27FC236}">
                <a16:creationId xmlns:a16="http://schemas.microsoft.com/office/drawing/2014/main" id="{2369AF76-2833-62D1-EB9E-5C27BDD16343}"/>
              </a:ext>
            </a:extLst>
          </p:cNvPr>
          <p:cNvSpPr txBox="1"/>
          <p:nvPr userDrawn="1"/>
        </p:nvSpPr>
        <p:spPr>
          <a:xfrm>
            <a:off x="1830624" y="5422784"/>
            <a:ext cx="4867240"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MA" sz="2000" b="1" kern="0" dirty="0">
                <a:solidFill>
                  <a:srgbClr val="44546A"/>
                </a:solidFill>
                <a:latin typeface="Calibri" panose="020F0502020204030204" pitchFamily="34" charset="0"/>
                <a:ea typeface="Calibri"/>
                <a:cs typeface="Calibri" panose="020F0502020204030204" pitchFamily="34" charset="0"/>
                <a:sym typeface="Calibri"/>
              </a:rPr>
              <a:t>L</a:t>
            </a:r>
            <a:r>
              <a:rPr lang="fr" sz="2000" b="1" kern="0" dirty="0">
                <a:solidFill>
                  <a:srgbClr val="44546A"/>
                </a:solidFill>
                <a:latin typeface="Calibri" panose="020F0502020204030204" pitchFamily="34" charset="0"/>
                <a:ea typeface="Calibri"/>
                <a:cs typeface="Calibri" panose="020F0502020204030204" pitchFamily="34" charset="0"/>
                <a:sym typeface="Calibri"/>
              </a:rPr>
              <a:t>es élèves passent au tableau</a:t>
            </a:r>
            <a:endParaRPr sz="2000" kern="0" dirty="0">
              <a:solidFill>
                <a:srgbClr val="000000"/>
              </a:solidFill>
              <a:latin typeface="Calibri" panose="020F0502020204030204" pitchFamily="34" charset="0"/>
              <a:cs typeface="Calibri" panose="020F0502020204030204" pitchFamily="34" charset="0"/>
              <a:sym typeface="Arial"/>
            </a:endParaRPr>
          </a:p>
        </p:txBody>
      </p:sp>
      <p:pic>
        <p:nvPicPr>
          <p:cNvPr id="39" name="Picture 1">
            <a:extLst>
              <a:ext uri="{FF2B5EF4-FFF2-40B4-BE49-F238E27FC236}">
                <a16:creationId xmlns:a16="http://schemas.microsoft.com/office/drawing/2014/main" id="{6AE998C4-B93B-EDF2-241A-2D56A1D7A190}"/>
              </a:ext>
            </a:extLst>
          </p:cNvPr>
          <p:cNvPicPr>
            <a:picLocks noChangeAspect="1"/>
          </p:cNvPicPr>
          <p:nvPr userDrawn="1"/>
        </p:nvPicPr>
        <p:blipFill>
          <a:blip r:embed="rId9" cstate="print">
            <a:extLst>
              <a:ext uri="{BEBA8EAE-BF5A-486C-A8C5-ECC9F3942E4B}">
                <a14:imgProps xmlns:a14="http://schemas.microsoft.com/office/drawing/2010/main">
                  <a14:imgLayer r:embed="rId10">
                    <a14:imgEffect>
                      <a14:backgroundRemoval t="3418" b="97852" l="9961" r="89844"/>
                    </a14:imgEffect>
                  </a14:imgLayer>
                </a14:imgProps>
              </a:ext>
              <a:ext uri="{28A0092B-C50C-407E-A947-70E740481C1C}">
                <a14:useLocalDpi xmlns:a14="http://schemas.microsoft.com/office/drawing/2010/main" val="0"/>
              </a:ext>
            </a:extLst>
          </a:blip>
          <a:stretch>
            <a:fillRect/>
          </a:stretch>
        </p:blipFill>
        <p:spPr>
          <a:xfrm>
            <a:off x="863575" y="5298758"/>
            <a:ext cx="648055" cy="648055"/>
          </a:xfrm>
          <a:prstGeom prst="rect">
            <a:avLst/>
          </a:prstGeom>
        </p:spPr>
      </p:pic>
    </p:spTree>
    <p:extLst>
      <p:ext uri="{BB962C8B-B14F-4D97-AF65-F5344CB8AC3E}">
        <p14:creationId xmlns:p14="http://schemas.microsoft.com/office/powerpoint/2010/main" val="7812407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Matériel nécessaire">
    <p:bg>
      <p:bgPr>
        <a:solidFill>
          <a:srgbClr val="DCE6F2"/>
        </a:solidFill>
        <a:effectLst/>
      </p:bgPr>
    </p:bg>
    <p:spTree>
      <p:nvGrpSpPr>
        <p:cNvPr id="1" name=""/>
        <p:cNvGrpSpPr/>
        <p:nvPr/>
      </p:nvGrpSpPr>
      <p:grpSpPr>
        <a:xfrm>
          <a:off x="0" y="0"/>
          <a:ext cx="0" cy="0"/>
          <a:chOff x="0" y="0"/>
          <a:chExt cx="0" cy="0"/>
        </a:xfrm>
      </p:grpSpPr>
      <p:grpSp>
        <p:nvGrpSpPr>
          <p:cNvPr id="6" name="Google Shape;250;p28">
            <a:extLst>
              <a:ext uri="{FF2B5EF4-FFF2-40B4-BE49-F238E27FC236}">
                <a16:creationId xmlns:a16="http://schemas.microsoft.com/office/drawing/2014/main" id="{A8360E5E-9716-211B-4AB4-F30E96005C08}"/>
              </a:ext>
            </a:extLst>
          </p:cNvPr>
          <p:cNvGrpSpPr/>
          <p:nvPr userDrawn="1"/>
        </p:nvGrpSpPr>
        <p:grpSpPr>
          <a:xfrm>
            <a:off x="1306286" y="1032992"/>
            <a:ext cx="9579427" cy="5403036"/>
            <a:chOff x="1619475" y="1029778"/>
            <a:chExt cx="6095701" cy="3804525"/>
          </a:xfrm>
        </p:grpSpPr>
        <p:sp>
          <p:nvSpPr>
            <p:cNvPr id="7" name="Google Shape;251;p28">
              <a:extLst>
                <a:ext uri="{FF2B5EF4-FFF2-40B4-BE49-F238E27FC236}">
                  <a16:creationId xmlns:a16="http://schemas.microsoft.com/office/drawing/2014/main" id="{FA17CCFF-EE09-3EC4-5D73-7FB52CE59901}"/>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sp>
          <p:nvSpPr>
            <p:cNvPr id="8" name="Google Shape;252;p28">
              <a:extLst>
                <a:ext uri="{FF2B5EF4-FFF2-40B4-BE49-F238E27FC236}">
                  <a16:creationId xmlns:a16="http://schemas.microsoft.com/office/drawing/2014/main" id="{ECBB120E-536C-8FEB-869A-62ABAFAC3241}"/>
                </a:ext>
              </a:extLst>
            </p:cNvPr>
            <p:cNvSpPr/>
            <p:nvPr/>
          </p:nvSpPr>
          <p:spPr>
            <a:xfrm>
              <a:off x="1692956" y="1084268"/>
              <a:ext cx="5924251" cy="368460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grpSp>
      <p:sp>
        <p:nvSpPr>
          <p:cNvPr id="9" name="Google Shape;255;p28">
            <a:extLst>
              <a:ext uri="{FF2B5EF4-FFF2-40B4-BE49-F238E27FC236}">
                <a16:creationId xmlns:a16="http://schemas.microsoft.com/office/drawing/2014/main" id="{A70412DC-1D3C-A7CC-7D08-6DA571BCD97C}"/>
              </a:ext>
            </a:extLst>
          </p:cNvPr>
          <p:cNvSpPr/>
          <p:nvPr userDrawn="1"/>
        </p:nvSpPr>
        <p:spPr>
          <a:xfrm>
            <a:off x="948075" y="181482"/>
            <a:ext cx="3947196" cy="584801"/>
          </a:xfrm>
          <a:prstGeom prst="rect">
            <a:avLst/>
          </a:prstGeom>
          <a:noFill/>
          <a:ln cap="flat">
            <a:noFill/>
            <a:prstDash val="solid"/>
          </a:ln>
        </p:spPr>
        <p:txBody>
          <a:bodyPr vert="horz" wrap="square" lIns="91427" tIns="45695" rIns="91427" bIns="45695" anchor="t" anchorCtr="0" compatLnSpc="1">
            <a:noAutofit/>
          </a:bodyPr>
          <a:lstStyle/>
          <a:p>
            <a:pPr defTabSz="457189">
              <a:lnSpc>
                <a:spcPct val="90000"/>
              </a:lnSpc>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panose="020F0502020204030204" pitchFamily="34" charset="0"/>
                <a:cs typeface="Calibri" panose="020F0502020204030204" pitchFamily="34" charset="0"/>
                <a:sym typeface="Arial"/>
              </a:rPr>
              <a:t>Matériel nécessaire</a:t>
            </a:r>
          </a:p>
        </p:txBody>
      </p:sp>
      <p:sp>
        <p:nvSpPr>
          <p:cNvPr id="10" name="Google Shape;995;p109">
            <a:extLst>
              <a:ext uri="{FF2B5EF4-FFF2-40B4-BE49-F238E27FC236}">
                <a16:creationId xmlns:a16="http://schemas.microsoft.com/office/drawing/2014/main" id="{22D538A4-3182-65C8-6ABA-050037FC3F41}"/>
              </a:ext>
            </a:extLst>
          </p:cNvPr>
          <p:cNvSpPr txBox="1"/>
          <p:nvPr userDrawn="1"/>
        </p:nvSpPr>
        <p:spPr>
          <a:xfrm>
            <a:off x="1508625" y="1416789"/>
            <a:ext cx="4266849" cy="650167"/>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algn="ctr" defTabSz="1219140">
              <a:lnSpc>
                <a:spcPct val="130000"/>
              </a:lnSpc>
              <a:defRPr sz="1800" b="0" i="0" u="none" strike="noStrike" kern="0" cap="none" spc="0" baseline="0">
                <a:solidFill>
                  <a:srgbClr val="000000"/>
                </a:solidFill>
                <a:uFillTx/>
              </a:defRPr>
            </a:pPr>
            <a:r>
              <a:rPr lang="fr-FR" sz="2400" b="1" kern="0" dirty="0">
                <a:solidFill>
                  <a:srgbClr val="FFFFFF"/>
                </a:solidFill>
                <a:latin typeface="Calibri" panose="020F0502020204030204" pitchFamily="34" charset="0"/>
                <a:ea typeface="Calibri" panose="020F0502020204030204" pitchFamily="34" charset="0"/>
                <a:cs typeface="Calibri" panose="020F0502020204030204" pitchFamily="34" charset="0"/>
                <a:sym typeface="Arial"/>
              </a:rPr>
              <a:t>Matériel de l’enseignant</a:t>
            </a:r>
          </a:p>
        </p:txBody>
      </p:sp>
      <p:sp>
        <p:nvSpPr>
          <p:cNvPr id="11" name="Google Shape;996;p109">
            <a:extLst>
              <a:ext uri="{FF2B5EF4-FFF2-40B4-BE49-F238E27FC236}">
                <a16:creationId xmlns:a16="http://schemas.microsoft.com/office/drawing/2014/main" id="{66364002-3C43-EA1F-98DB-2415C1736FA0}"/>
              </a:ext>
            </a:extLst>
          </p:cNvPr>
          <p:cNvSpPr txBox="1"/>
          <p:nvPr userDrawn="1"/>
        </p:nvSpPr>
        <p:spPr>
          <a:xfrm>
            <a:off x="5991497" y="1416788"/>
            <a:ext cx="4360944" cy="650168"/>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algn="ctr" defTabSz="1219140">
              <a:defRPr sz="1800" b="0" i="0" u="none" strike="noStrike" kern="0" cap="none" spc="0" baseline="0">
                <a:solidFill>
                  <a:srgbClr val="000000"/>
                </a:solidFill>
                <a:uFillTx/>
              </a:defRPr>
            </a:pPr>
            <a:r>
              <a:rPr lang="fr-FR" sz="2400" b="1" kern="0" dirty="0">
                <a:solidFill>
                  <a:srgbClr val="FFFFFF"/>
                </a:solidFill>
                <a:latin typeface="Calibri" panose="020F0502020204030204" pitchFamily="34" charset="0"/>
                <a:ea typeface="Calibri" panose="020F0502020204030204" pitchFamily="34" charset="0"/>
                <a:cs typeface="Calibri" panose="020F0502020204030204" pitchFamily="34" charset="0"/>
                <a:sym typeface="Arial"/>
              </a:rPr>
              <a:t>Matériel de l’élève</a:t>
            </a:r>
          </a:p>
        </p:txBody>
      </p:sp>
      <p:pic>
        <p:nvPicPr>
          <p:cNvPr id="13" name="Picture 12">
            <a:extLst>
              <a:ext uri="{FF2B5EF4-FFF2-40B4-BE49-F238E27FC236}">
                <a16:creationId xmlns:a16="http://schemas.microsoft.com/office/drawing/2014/main" id="{90826B0B-A604-22AA-6B36-0CE111A5321B}"/>
              </a:ext>
            </a:extLst>
          </p:cNvPr>
          <p:cNvPicPr>
            <a:picLocks noChangeAspect="1"/>
          </p:cNvPicPr>
          <p:nvPr userDrawn="1"/>
        </p:nvPicPr>
        <p:blipFill>
          <a:blip r:embed="rId2">
            <a:clrChange>
              <a:clrFrom>
                <a:srgbClr val="FFFFFF"/>
              </a:clrFrom>
              <a:clrTo>
                <a:srgbClr val="FFFFFF">
                  <a:alpha val="0"/>
                </a:srgbClr>
              </a:clrTo>
            </a:clrChange>
          </a:blip>
          <a:stretch>
            <a:fillRect/>
          </a:stretch>
        </p:blipFill>
        <p:spPr>
          <a:xfrm rot="19675284">
            <a:off x="8544238" y="4865352"/>
            <a:ext cx="1564020" cy="174252"/>
          </a:xfrm>
          <a:prstGeom prst="rect">
            <a:avLst/>
          </a:prstGeom>
        </p:spPr>
      </p:pic>
      <p:pic>
        <p:nvPicPr>
          <p:cNvPr id="14" name="Picture 13">
            <a:extLst>
              <a:ext uri="{FF2B5EF4-FFF2-40B4-BE49-F238E27FC236}">
                <a16:creationId xmlns:a16="http://schemas.microsoft.com/office/drawing/2014/main" id="{F8EC4882-7C52-C087-E415-A9FE7DECFDEF}"/>
              </a:ext>
            </a:extLst>
          </p:cNvPr>
          <p:cNvPicPr>
            <a:picLocks noChangeAspect="1"/>
          </p:cNvPicPr>
          <p:nvPr userDrawn="1"/>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5" t="23325" r="26247" b="30055"/>
          <a:stretch>
            <a:fillRect/>
          </a:stretch>
        </p:blipFill>
        <p:spPr>
          <a:xfrm>
            <a:off x="8786281" y="2316888"/>
            <a:ext cx="1478097" cy="1109845"/>
          </a:xfrm>
          <a:prstGeom prst="rect">
            <a:avLst/>
          </a:prstGeom>
          <a:ln w="19050">
            <a:noFill/>
          </a:ln>
          <a:effectLst>
            <a:outerShdw blurRad="50800" dist="38100" dir="2700000" algn="tl" rotWithShape="0">
              <a:prstClr val="black">
                <a:alpha val="40000"/>
              </a:prstClr>
            </a:outerShdw>
          </a:effectLst>
        </p:spPr>
      </p:pic>
      <p:pic>
        <p:nvPicPr>
          <p:cNvPr id="15" name="Picture 14">
            <a:extLst>
              <a:ext uri="{FF2B5EF4-FFF2-40B4-BE49-F238E27FC236}">
                <a16:creationId xmlns:a16="http://schemas.microsoft.com/office/drawing/2014/main" id="{A0BC54C1-3967-5578-4E72-B4CAFC18A087}"/>
              </a:ext>
            </a:extLst>
          </p:cNvPr>
          <p:cNvPicPr>
            <a:picLocks noChangeAspect="1"/>
          </p:cNvPicPr>
          <p:nvPr userDrawn="1"/>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9492110" y="5381605"/>
            <a:ext cx="413335" cy="397411"/>
          </a:xfrm>
          <a:prstGeom prst="rect">
            <a:avLst/>
          </a:prstGeom>
        </p:spPr>
      </p:pic>
      <p:pic>
        <p:nvPicPr>
          <p:cNvPr id="40" name="Picture 4">
            <a:extLst>
              <a:ext uri="{FF2B5EF4-FFF2-40B4-BE49-F238E27FC236}">
                <a16:creationId xmlns:a16="http://schemas.microsoft.com/office/drawing/2014/main" id="{CC630518-916E-ACA4-D8BB-8D1B317C61B0}"/>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6769475" y="4700745"/>
            <a:ext cx="1491516" cy="1080393"/>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41" name="ZoneTexte 10">
            <a:extLst>
              <a:ext uri="{FF2B5EF4-FFF2-40B4-BE49-F238E27FC236}">
                <a16:creationId xmlns:a16="http://schemas.microsoft.com/office/drawing/2014/main" id="{136304CA-9344-CA01-AF56-88EE7AC7B643}"/>
              </a:ext>
            </a:extLst>
          </p:cNvPr>
          <p:cNvSpPr txBox="1"/>
          <p:nvPr userDrawn="1"/>
        </p:nvSpPr>
        <p:spPr>
          <a:xfrm>
            <a:off x="8617364" y="3426733"/>
            <a:ext cx="1907400" cy="261610"/>
          </a:xfrm>
          <a:prstGeom prst="rect">
            <a:avLst/>
          </a:prstGeom>
          <a:noFill/>
        </p:spPr>
        <p:txBody>
          <a:bodyPr wrap="square" rtlCol="0">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Cahier de l’élève</a:t>
            </a:r>
          </a:p>
        </p:txBody>
      </p:sp>
      <p:sp>
        <p:nvSpPr>
          <p:cNvPr id="42" name="Rectangle 41">
            <a:extLst>
              <a:ext uri="{FF2B5EF4-FFF2-40B4-BE49-F238E27FC236}">
                <a16:creationId xmlns:a16="http://schemas.microsoft.com/office/drawing/2014/main" id="{33213196-BB7D-7049-E6FD-D6A3E6F126B3}"/>
              </a:ext>
            </a:extLst>
          </p:cNvPr>
          <p:cNvSpPr/>
          <p:nvPr userDrawn="1"/>
        </p:nvSpPr>
        <p:spPr>
          <a:xfrm>
            <a:off x="4218715" y="3878375"/>
            <a:ext cx="1349291" cy="600164"/>
          </a:xfrm>
          <a:prstGeom prst="rect">
            <a:avLst/>
          </a:prstGeom>
        </p:spPr>
        <p:txBody>
          <a:bodyPr wrap="square">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Fiche technique de préparation de la séance</a:t>
            </a:r>
          </a:p>
        </p:txBody>
      </p:sp>
      <p:pic>
        <p:nvPicPr>
          <p:cNvPr id="43" name="Image 20">
            <a:extLst>
              <a:ext uri="{FF2B5EF4-FFF2-40B4-BE49-F238E27FC236}">
                <a16:creationId xmlns:a16="http://schemas.microsoft.com/office/drawing/2014/main" id="{F7D6FA7E-4E73-2155-87D8-FD7655791AF4}"/>
              </a:ext>
            </a:extLst>
          </p:cNvPr>
          <p:cNvPicPr>
            <a:picLocks noChangeAspect="1"/>
          </p:cNvPicPr>
          <p:nvPr userDrawn="1"/>
        </p:nvPicPr>
        <p:blipFill>
          <a:blip r:embed="rId6"/>
          <a:stretch>
            <a:fillRect/>
          </a:stretch>
        </p:blipFill>
        <p:spPr>
          <a:xfrm>
            <a:off x="4010586" y="2316888"/>
            <a:ext cx="1765551" cy="1457749"/>
          </a:xfrm>
          <a:prstGeom prst="rect">
            <a:avLst/>
          </a:prstGeom>
          <a:ln>
            <a:solidFill>
              <a:schemeClr val="accent1"/>
            </a:solidFill>
          </a:ln>
          <a:effectLst>
            <a:outerShdw blurRad="50800" dist="38100" dir="2700000" algn="tl" rotWithShape="0">
              <a:prstClr val="black">
                <a:alpha val="40000"/>
              </a:prstClr>
            </a:outerShdw>
          </a:effectLst>
        </p:spPr>
      </p:pic>
      <p:sp>
        <p:nvSpPr>
          <p:cNvPr id="44" name="Rectangle 43">
            <a:extLst>
              <a:ext uri="{FF2B5EF4-FFF2-40B4-BE49-F238E27FC236}">
                <a16:creationId xmlns:a16="http://schemas.microsoft.com/office/drawing/2014/main" id="{035B0005-5CB7-5851-ED75-A8F4E9987C07}"/>
              </a:ext>
            </a:extLst>
          </p:cNvPr>
          <p:cNvSpPr/>
          <p:nvPr userDrawn="1"/>
        </p:nvSpPr>
        <p:spPr>
          <a:xfrm>
            <a:off x="2118499" y="3514273"/>
            <a:ext cx="1349291" cy="261610"/>
          </a:xfrm>
          <a:prstGeom prst="rect">
            <a:avLst/>
          </a:prstGeom>
        </p:spPr>
        <p:txBody>
          <a:bodyPr wrap="square">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Support PPT</a:t>
            </a:r>
          </a:p>
        </p:txBody>
      </p:sp>
      <p:sp>
        <p:nvSpPr>
          <p:cNvPr id="45" name="ZoneTexte 24">
            <a:extLst>
              <a:ext uri="{FF2B5EF4-FFF2-40B4-BE49-F238E27FC236}">
                <a16:creationId xmlns:a16="http://schemas.microsoft.com/office/drawing/2014/main" id="{212D7E7D-188B-E302-A4A1-B9D9218ED360}"/>
              </a:ext>
            </a:extLst>
          </p:cNvPr>
          <p:cNvSpPr txBox="1"/>
          <p:nvPr userDrawn="1"/>
        </p:nvSpPr>
        <p:spPr>
          <a:xfrm>
            <a:off x="6383334" y="3948484"/>
            <a:ext cx="1907400" cy="261610"/>
          </a:xfrm>
          <a:prstGeom prst="rect">
            <a:avLst/>
          </a:prstGeom>
          <a:noFill/>
        </p:spPr>
        <p:txBody>
          <a:bodyPr wrap="square" rtlCol="0">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Livret</a:t>
            </a:r>
          </a:p>
        </p:txBody>
      </p:sp>
      <p:sp>
        <p:nvSpPr>
          <p:cNvPr id="47" name="Picture Placeholder 46">
            <a:extLst>
              <a:ext uri="{FF2B5EF4-FFF2-40B4-BE49-F238E27FC236}">
                <a16:creationId xmlns:a16="http://schemas.microsoft.com/office/drawing/2014/main" id="{E158C153-CEB9-6B25-4344-46AB868B4159}"/>
              </a:ext>
            </a:extLst>
          </p:cNvPr>
          <p:cNvSpPr>
            <a:spLocks noGrp="1"/>
          </p:cNvSpPr>
          <p:nvPr>
            <p:ph type="pic" sz="quarter" idx="10"/>
          </p:nvPr>
        </p:nvSpPr>
        <p:spPr>
          <a:xfrm>
            <a:off x="1773800" y="2320200"/>
            <a:ext cx="1976400" cy="1108800"/>
          </a:xfrm>
        </p:spPr>
        <p:txBody>
          <a:bodyPr/>
          <a:lstStyle/>
          <a:p>
            <a:endParaRPr lang="fr-FR" dirty="0"/>
          </a:p>
        </p:txBody>
      </p:sp>
      <p:sp>
        <p:nvSpPr>
          <p:cNvPr id="48" name="Picture Placeholder 46">
            <a:extLst>
              <a:ext uri="{FF2B5EF4-FFF2-40B4-BE49-F238E27FC236}">
                <a16:creationId xmlns:a16="http://schemas.microsoft.com/office/drawing/2014/main" id="{F5AA724E-4917-3B05-FA7A-466E7FD5919B}"/>
              </a:ext>
            </a:extLst>
          </p:cNvPr>
          <p:cNvSpPr>
            <a:spLocks noGrp="1"/>
          </p:cNvSpPr>
          <p:nvPr>
            <p:ph type="pic" sz="quarter" idx="11"/>
          </p:nvPr>
        </p:nvSpPr>
        <p:spPr>
          <a:xfrm>
            <a:off x="1847600" y="4260622"/>
            <a:ext cx="1828800" cy="1728000"/>
          </a:xfrm>
        </p:spPr>
        <p:txBody>
          <a:bodyPr/>
          <a:lstStyle/>
          <a:p>
            <a:endParaRPr lang="fr-FR" dirty="0"/>
          </a:p>
        </p:txBody>
      </p:sp>
      <p:sp>
        <p:nvSpPr>
          <p:cNvPr id="49" name="Picture Placeholder 46">
            <a:extLst>
              <a:ext uri="{FF2B5EF4-FFF2-40B4-BE49-F238E27FC236}">
                <a16:creationId xmlns:a16="http://schemas.microsoft.com/office/drawing/2014/main" id="{824CE353-F760-8F0B-B724-42EC32B6F969}"/>
              </a:ext>
            </a:extLst>
          </p:cNvPr>
          <p:cNvSpPr>
            <a:spLocks noGrp="1"/>
          </p:cNvSpPr>
          <p:nvPr>
            <p:ph type="pic" sz="quarter" idx="12"/>
          </p:nvPr>
        </p:nvSpPr>
        <p:spPr>
          <a:xfrm>
            <a:off x="6770034" y="2373367"/>
            <a:ext cx="1134000" cy="1587600"/>
          </a:xfrm>
        </p:spPr>
        <p:txBody>
          <a:bodyPr/>
          <a:lstStyle/>
          <a:p>
            <a:endParaRPr lang="fr-FR" dirty="0"/>
          </a:p>
        </p:txBody>
      </p:sp>
      <p:pic>
        <p:nvPicPr>
          <p:cNvPr id="50" name="Picture 49" descr="Image générée">
            <a:extLst>
              <a:ext uri="{FF2B5EF4-FFF2-40B4-BE49-F238E27FC236}">
                <a16:creationId xmlns:a16="http://schemas.microsoft.com/office/drawing/2014/main" id="{5F3834D9-D25B-1AA0-4467-FDDA80A5FD8A}"/>
              </a:ext>
            </a:extLst>
          </p:cNvPr>
          <p:cNvPicPr>
            <a:picLocks noChangeAspect="1" noChangeArrowheads="1"/>
          </p:cNvPicPr>
          <p:nvPr userDrawn="1"/>
        </p:nvPicPr>
        <p:blipFill rotWithShape="1">
          <a:blip r:embed="rId7"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96151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epérage dans la semaine">
    <p:bg>
      <p:bgPr>
        <a:solidFill>
          <a:srgbClr val="DCE6F2"/>
        </a:solidFill>
        <a:effectLst/>
      </p:bgPr>
    </p:bg>
    <p:spTree>
      <p:nvGrpSpPr>
        <p:cNvPr id="1" name=""/>
        <p:cNvGrpSpPr/>
        <p:nvPr/>
      </p:nvGrpSpPr>
      <p:grpSpPr>
        <a:xfrm>
          <a:off x="0" y="0"/>
          <a:ext cx="0" cy="0"/>
          <a:chOff x="0" y="0"/>
          <a:chExt cx="0" cy="0"/>
        </a:xfrm>
      </p:grpSpPr>
      <p:sp>
        <p:nvSpPr>
          <p:cNvPr id="2" name="Google Shape;285;p29">
            <a:extLst>
              <a:ext uri="{FF2B5EF4-FFF2-40B4-BE49-F238E27FC236}">
                <a16:creationId xmlns:a16="http://schemas.microsoft.com/office/drawing/2014/main" id="{3D3C752E-7364-0AD3-55D8-FB1A781365A4}"/>
              </a:ext>
            </a:extLst>
          </p:cNvPr>
          <p:cNvSpPr/>
          <p:nvPr userDrawn="1"/>
        </p:nvSpPr>
        <p:spPr>
          <a:xfrm>
            <a:off x="948074" y="165260"/>
            <a:ext cx="7935199" cy="584801"/>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Repérage dans la semaine</a:t>
            </a:r>
            <a:endParaRPr lang="fr-FR" sz="3200" i="1" kern="0" dirty="0">
              <a:solidFill>
                <a:srgbClr val="44546A"/>
              </a:solidFill>
              <a:latin typeface="Calibri" panose="020F0502020204030204" pitchFamily="34" charset="0"/>
              <a:ea typeface="Calibri"/>
              <a:cs typeface="Calibri" panose="020F0502020204030204" pitchFamily="34" charset="0"/>
              <a:sym typeface="Arial"/>
            </a:endParaRPr>
          </a:p>
        </p:txBody>
      </p:sp>
      <p:pic>
        <p:nvPicPr>
          <p:cNvPr id="3" name="Picture 2" descr="Image générée">
            <a:extLst>
              <a:ext uri="{FF2B5EF4-FFF2-40B4-BE49-F238E27FC236}">
                <a16:creationId xmlns:a16="http://schemas.microsoft.com/office/drawing/2014/main" id="{CF5C0282-B23A-202E-2F8D-447ACDC5778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76009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rientations didactiques">
    <p:bg>
      <p:bgPr>
        <a:solidFill>
          <a:srgbClr val="DCEAF7"/>
        </a:solidFill>
        <a:effectLst/>
      </p:bgPr>
    </p:bg>
    <p:spTree>
      <p:nvGrpSpPr>
        <p:cNvPr id="1" name=""/>
        <p:cNvGrpSpPr/>
        <p:nvPr/>
      </p:nvGrpSpPr>
      <p:grpSpPr>
        <a:xfrm>
          <a:off x="0" y="0"/>
          <a:ext cx="0" cy="0"/>
          <a:chOff x="0" y="0"/>
          <a:chExt cx="0" cy="0"/>
        </a:xfrm>
      </p:grpSpPr>
      <p:sp>
        <p:nvSpPr>
          <p:cNvPr id="6" name="Google Shape;288;p29">
            <a:extLst>
              <a:ext uri="{FF2B5EF4-FFF2-40B4-BE49-F238E27FC236}">
                <a16:creationId xmlns:a16="http://schemas.microsoft.com/office/drawing/2014/main" id="{DB0419AF-12E8-4B75-B2A3-79C60BD7B153}"/>
              </a:ext>
            </a:extLst>
          </p:cNvPr>
          <p:cNvSpPr/>
          <p:nvPr userDrawn="1"/>
        </p:nvSpPr>
        <p:spPr>
          <a:xfrm>
            <a:off x="2217704" y="1122970"/>
            <a:ext cx="9506272" cy="1072799"/>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cs typeface="Calibri" panose="020F0502020204030204" pitchFamily="34" charset="0"/>
              <a:sym typeface="Arial"/>
            </a:endParaRPr>
          </a:p>
        </p:txBody>
      </p:sp>
      <p:sp>
        <p:nvSpPr>
          <p:cNvPr id="7" name="Google Shape;289;p29">
            <a:extLst>
              <a:ext uri="{FF2B5EF4-FFF2-40B4-BE49-F238E27FC236}">
                <a16:creationId xmlns:a16="http://schemas.microsoft.com/office/drawing/2014/main" id="{6032A094-4B75-9B75-81F8-5C0A96A7FEC5}"/>
              </a:ext>
            </a:extLst>
          </p:cNvPr>
          <p:cNvSpPr/>
          <p:nvPr userDrawn="1"/>
        </p:nvSpPr>
        <p:spPr>
          <a:xfrm>
            <a:off x="412308" y="1122972"/>
            <a:ext cx="1606147" cy="1072797"/>
          </a:xfrm>
          <a:custGeom>
            <a:avLst>
              <a:gd name="f0" fmla="val 1963"/>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marL="0" marR="0" lvl="0" indent="0" algn="l"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lang="fr-FR" sz="2000" b="1" dirty="0">
              <a:latin typeface="Calibri" panose="020F0502020204030204" pitchFamily="34" charset="0"/>
              <a:cs typeface="Calibri" panose="020F0502020204030204" pitchFamily="34" charset="0"/>
            </a:endParaRPr>
          </a:p>
        </p:txBody>
      </p:sp>
      <p:sp>
        <p:nvSpPr>
          <p:cNvPr id="8" name="Google Shape;292;p29">
            <a:extLst>
              <a:ext uri="{FF2B5EF4-FFF2-40B4-BE49-F238E27FC236}">
                <a16:creationId xmlns:a16="http://schemas.microsoft.com/office/drawing/2014/main" id="{A96B0953-8A9F-2B58-6DE2-1051EC9FAB64}"/>
              </a:ext>
            </a:extLst>
          </p:cNvPr>
          <p:cNvSpPr/>
          <p:nvPr userDrawn="1"/>
        </p:nvSpPr>
        <p:spPr>
          <a:xfrm>
            <a:off x="2235200" y="3629540"/>
            <a:ext cx="9515672" cy="1758781"/>
          </a:xfrm>
          <a:custGeom>
            <a:avLst>
              <a:gd name="f0" fmla="val 2935"/>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9" name="Google Shape;293;p29">
            <a:extLst>
              <a:ext uri="{FF2B5EF4-FFF2-40B4-BE49-F238E27FC236}">
                <a16:creationId xmlns:a16="http://schemas.microsoft.com/office/drawing/2014/main" id="{544EDA35-E020-83A7-38E8-D3AF7F799FEF}"/>
              </a:ext>
            </a:extLst>
          </p:cNvPr>
          <p:cNvSpPr/>
          <p:nvPr userDrawn="1"/>
        </p:nvSpPr>
        <p:spPr>
          <a:xfrm>
            <a:off x="412307" y="3629540"/>
            <a:ext cx="1606147" cy="1758781"/>
          </a:xfrm>
          <a:custGeom>
            <a:avLst>
              <a:gd name="f0" fmla="val 177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defTabSz="1219140">
              <a:defRPr sz="1800" b="0" i="0" u="none" strike="noStrike" kern="0" cap="none" spc="0" baseline="0">
                <a:solidFill>
                  <a:srgbClr val="000000"/>
                </a:solidFill>
                <a:uFillTx/>
              </a:defRPr>
            </a:pPr>
            <a:endPar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0" name="Google Shape;288;p29">
            <a:extLst>
              <a:ext uri="{FF2B5EF4-FFF2-40B4-BE49-F238E27FC236}">
                <a16:creationId xmlns:a16="http://schemas.microsoft.com/office/drawing/2014/main" id="{0B97DB80-C7BB-9267-7FC7-A40947A692A0}"/>
              </a:ext>
            </a:extLst>
          </p:cNvPr>
          <p:cNvSpPr/>
          <p:nvPr userDrawn="1"/>
        </p:nvSpPr>
        <p:spPr>
          <a:xfrm>
            <a:off x="2244600" y="5631768"/>
            <a:ext cx="9506272" cy="981787"/>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alt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1" name="Google Shape;289;p29">
            <a:extLst>
              <a:ext uri="{FF2B5EF4-FFF2-40B4-BE49-F238E27FC236}">
                <a16:creationId xmlns:a16="http://schemas.microsoft.com/office/drawing/2014/main" id="{E0B8569E-54AF-1B54-B073-0433F038D5A6}"/>
              </a:ext>
            </a:extLst>
          </p:cNvPr>
          <p:cNvSpPr/>
          <p:nvPr userDrawn="1"/>
        </p:nvSpPr>
        <p:spPr>
          <a:xfrm>
            <a:off x="412308" y="5631768"/>
            <a:ext cx="1606147" cy="981787"/>
          </a:xfrm>
          <a:custGeom>
            <a:avLst>
              <a:gd name="f0" fmla="val 2135"/>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defTabSz="121914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2" name="Google Shape;853;p104">
            <a:extLst>
              <a:ext uri="{FF2B5EF4-FFF2-40B4-BE49-F238E27FC236}">
                <a16:creationId xmlns:a16="http://schemas.microsoft.com/office/drawing/2014/main" id="{C295CB38-5765-1953-FCB3-90200B7911C4}"/>
              </a:ext>
            </a:extLst>
          </p:cNvPr>
          <p:cNvSpPr/>
          <p:nvPr userDrawn="1"/>
        </p:nvSpPr>
        <p:spPr>
          <a:xfrm>
            <a:off x="825760" y="226972"/>
            <a:ext cx="9932872" cy="494105"/>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Orientations didactiques pour cette séance</a:t>
            </a:r>
            <a:endParaRPr lang="en-US" sz="2400" kern="0" dirty="0">
              <a:solidFill>
                <a:srgbClr val="44546A"/>
              </a:solidFill>
              <a:latin typeface="Calibri" panose="020F0502020204030204" pitchFamily="34" charset="0"/>
              <a:cs typeface="Calibri" panose="020F0502020204030204" pitchFamily="34" charset="0"/>
              <a:sym typeface="Arial"/>
            </a:endParaRPr>
          </a:p>
        </p:txBody>
      </p:sp>
      <p:sp>
        <p:nvSpPr>
          <p:cNvPr id="13" name="Google Shape;288;p29">
            <a:extLst>
              <a:ext uri="{FF2B5EF4-FFF2-40B4-BE49-F238E27FC236}">
                <a16:creationId xmlns:a16="http://schemas.microsoft.com/office/drawing/2014/main" id="{48DD3D7D-51E7-9A1D-BDA1-1A57D1ED1119}"/>
              </a:ext>
            </a:extLst>
          </p:cNvPr>
          <p:cNvSpPr/>
          <p:nvPr userDrawn="1"/>
        </p:nvSpPr>
        <p:spPr>
          <a:xfrm>
            <a:off x="2208304" y="2439216"/>
            <a:ext cx="9506272" cy="946877"/>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numCol="2" anchor="ctr" anchorCtr="0" compatLnSpc="1">
            <a:noAutofit/>
          </a:bodyPr>
          <a:lstStyle/>
          <a:p>
            <a:pPr marL="287850" indent="-287850" defTabSz="1219140">
              <a:buClr>
                <a:srgbClr val="000000"/>
              </a:buClr>
              <a:buSzPts val="1200"/>
              <a:buFont typeface="Arial"/>
              <a:buChar char="•"/>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cs typeface="Calibri" panose="020F0502020204030204" pitchFamily="34" charset="0"/>
              <a:sym typeface="Arial"/>
            </a:endParaRPr>
          </a:p>
        </p:txBody>
      </p:sp>
      <p:sp>
        <p:nvSpPr>
          <p:cNvPr id="14" name="Google Shape;289;p29">
            <a:extLst>
              <a:ext uri="{FF2B5EF4-FFF2-40B4-BE49-F238E27FC236}">
                <a16:creationId xmlns:a16="http://schemas.microsoft.com/office/drawing/2014/main" id="{8F2A31FA-AF00-D81F-2074-6BDAD3556153}"/>
              </a:ext>
            </a:extLst>
          </p:cNvPr>
          <p:cNvSpPr/>
          <p:nvPr userDrawn="1"/>
        </p:nvSpPr>
        <p:spPr>
          <a:xfrm>
            <a:off x="402908" y="2439216"/>
            <a:ext cx="1606147" cy="946877"/>
          </a:xfrm>
          <a:custGeom>
            <a:avLst>
              <a:gd name="f0" fmla="val 1963"/>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lang="fr-FR" sz="2000" b="1" dirty="0">
              <a:latin typeface="Calibri" panose="020F0502020204030204" pitchFamily="34" charset="0"/>
              <a:cs typeface="Calibri" panose="020F0502020204030204" pitchFamily="34" charset="0"/>
            </a:endParaRPr>
          </a:p>
        </p:txBody>
      </p:sp>
      <p:pic>
        <p:nvPicPr>
          <p:cNvPr id="15" name="Picture 14" descr="Image générée">
            <a:extLst>
              <a:ext uri="{FF2B5EF4-FFF2-40B4-BE49-F238E27FC236}">
                <a16:creationId xmlns:a16="http://schemas.microsoft.com/office/drawing/2014/main" id="{381B1BC2-8735-DB66-B5F6-3C1A854D65AE}"/>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
        <p:nvSpPr>
          <p:cNvPr id="16" name="Text Placeholder 3">
            <a:extLst>
              <a:ext uri="{FF2B5EF4-FFF2-40B4-BE49-F238E27FC236}">
                <a16:creationId xmlns:a16="http://schemas.microsoft.com/office/drawing/2014/main" id="{178AE3B1-E6F8-42FE-A6B9-960A499B711F}"/>
              </a:ext>
            </a:extLst>
          </p:cNvPr>
          <p:cNvSpPr>
            <a:spLocks noGrp="1"/>
          </p:cNvSpPr>
          <p:nvPr>
            <p:ph type="body" sz="quarter" idx="19" hasCustomPrompt="1"/>
          </p:nvPr>
        </p:nvSpPr>
        <p:spPr>
          <a:xfrm>
            <a:off x="2233324" y="1132548"/>
            <a:ext cx="9463104" cy="1071438"/>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Les stratégies enseignées pendant le modelage et pratiques pendant la séance sont :</a:t>
            </a:r>
          </a:p>
          <a:p>
            <a:pPr lvl="0"/>
            <a:r>
              <a:rPr lang="fr-FR" dirty="0"/>
              <a:t>xxx</a:t>
            </a:r>
          </a:p>
        </p:txBody>
      </p:sp>
      <p:sp>
        <p:nvSpPr>
          <p:cNvPr id="17" name="Text Placeholder 3">
            <a:extLst>
              <a:ext uri="{FF2B5EF4-FFF2-40B4-BE49-F238E27FC236}">
                <a16:creationId xmlns:a16="http://schemas.microsoft.com/office/drawing/2014/main" id="{A16C0127-9DD3-53F9-FE9C-ABA1D6CA430D}"/>
              </a:ext>
            </a:extLst>
          </p:cNvPr>
          <p:cNvSpPr>
            <a:spLocks noGrp="1"/>
          </p:cNvSpPr>
          <p:nvPr>
            <p:ph type="body" sz="quarter" idx="20" hasCustomPrompt="1"/>
          </p:nvPr>
        </p:nvSpPr>
        <p:spPr>
          <a:xfrm>
            <a:off x="2217704" y="2440832"/>
            <a:ext cx="9478724" cy="945261"/>
          </a:xfrm>
        </p:spPr>
        <p:txBody>
          <a:bodyPr numCol="2" anchor="ctr"/>
          <a:lstStyle>
            <a:lvl1pPr>
              <a:buFont typeface="Arial" panose="020B0604020202020204" pitchFamily="34" charset="0"/>
              <a:buChar char="•"/>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Xxx</a:t>
            </a:r>
            <a:endParaRPr lang="en-US" dirty="0"/>
          </a:p>
          <a:p>
            <a:pPr lvl="0"/>
            <a:r>
              <a:rPr lang="en-US" dirty="0" err="1"/>
              <a:t>Xxx</a:t>
            </a:r>
            <a:endParaRPr lang="fr-FR" dirty="0"/>
          </a:p>
        </p:txBody>
      </p:sp>
      <p:sp>
        <p:nvSpPr>
          <p:cNvPr id="18" name="Text Placeholder 3">
            <a:extLst>
              <a:ext uri="{FF2B5EF4-FFF2-40B4-BE49-F238E27FC236}">
                <a16:creationId xmlns:a16="http://schemas.microsoft.com/office/drawing/2014/main" id="{5D6A8BE8-89D1-5F22-6D3C-99F0799F8DEB}"/>
              </a:ext>
            </a:extLst>
          </p:cNvPr>
          <p:cNvSpPr>
            <a:spLocks noGrp="1"/>
          </p:cNvSpPr>
          <p:nvPr>
            <p:ph type="body" sz="quarter" idx="21" hasCustomPrompt="1"/>
          </p:nvPr>
        </p:nvSpPr>
        <p:spPr>
          <a:xfrm>
            <a:off x="2235852" y="3654221"/>
            <a:ext cx="9478724" cy="1734100"/>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Les stratégies enseignées pendant le modelage et pratiques pendant la séance sont :</a:t>
            </a:r>
          </a:p>
          <a:p>
            <a:pPr lvl="0"/>
            <a:r>
              <a:rPr lang="fr-FR" dirty="0"/>
              <a:t>Xxx</a:t>
            </a:r>
          </a:p>
          <a:p>
            <a:pPr lvl="0"/>
            <a:r>
              <a:rPr lang="fr-FR" dirty="0"/>
              <a:t>Les outils (par exemple: carte lexicale…) </a:t>
            </a:r>
          </a:p>
          <a:p>
            <a:pPr lvl="0"/>
            <a:r>
              <a:rPr lang="fr-FR" dirty="0"/>
              <a:t>Xxx</a:t>
            </a:r>
          </a:p>
        </p:txBody>
      </p:sp>
      <p:sp>
        <p:nvSpPr>
          <p:cNvPr id="19" name="Text Placeholder 3">
            <a:extLst>
              <a:ext uri="{FF2B5EF4-FFF2-40B4-BE49-F238E27FC236}">
                <a16:creationId xmlns:a16="http://schemas.microsoft.com/office/drawing/2014/main" id="{3B12E37B-916D-345C-AD9E-B136ED1D8842}"/>
              </a:ext>
            </a:extLst>
          </p:cNvPr>
          <p:cNvSpPr>
            <a:spLocks noGrp="1"/>
          </p:cNvSpPr>
          <p:nvPr>
            <p:ph type="body" sz="quarter" idx="22" hasCustomPrompt="1"/>
          </p:nvPr>
        </p:nvSpPr>
        <p:spPr>
          <a:xfrm>
            <a:off x="2253062" y="5636360"/>
            <a:ext cx="9478724" cy="977195"/>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Pendant le feedback, attirer l’attention des élèves sur les erreurs fréquentes :</a:t>
            </a:r>
          </a:p>
          <a:p>
            <a:pPr lvl="0"/>
            <a:r>
              <a:rPr lang="fr-FR" dirty="0"/>
              <a:t>Xxx</a:t>
            </a:r>
          </a:p>
        </p:txBody>
      </p:sp>
      <p:sp>
        <p:nvSpPr>
          <p:cNvPr id="20" name="Google Shape;853;p104">
            <a:extLst>
              <a:ext uri="{FF2B5EF4-FFF2-40B4-BE49-F238E27FC236}">
                <a16:creationId xmlns:a16="http://schemas.microsoft.com/office/drawing/2014/main" id="{6564A30E-7F1C-F926-A721-DAD6689EFEF4}"/>
              </a:ext>
            </a:extLst>
          </p:cNvPr>
          <p:cNvSpPr/>
          <p:nvPr userDrawn="1"/>
        </p:nvSpPr>
        <p:spPr>
          <a:xfrm>
            <a:off x="412307" y="2439293"/>
            <a:ext cx="1605600" cy="946800"/>
          </a:xfrm>
          <a:prstGeom prst="rect">
            <a:avLst/>
          </a:prstGeom>
          <a:noFill/>
          <a:ln cap="flat">
            <a:noFill/>
            <a:prstDash val="solid"/>
          </a:ln>
        </p:spPr>
        <p:txBody>
          <a:bodyPr vert="horz" wrap="square" lIns="91427" tIns="45695" rIns="91427" bIns="45695" anchor="ctr" anchorCtr="0"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lang="fr-FR" sz="2000" b="1" dirty="0">
                <a:latin typeface="Calibri" panose="020F0502020204030204" pitchFamily="34" charset="0"/>
                <a:cs typeface="Calibri" panose="020F0502020204030204" pitchFamily="34" charset="0"/>
              </a:rPr>
              <a:t>Notions clés</a:t>
            </a:r>
          </a:p>
        </p:txBody>
      </p:sp>
      <p:sp>
        <p:nvSpPr>
          <p:cNvPr id="21" name="Google Shape;853;p104">
            <a:extLst>
              <a:ext uri="{FF2B5EF4-FFF2-40B4-BE49-F238E27FC236}">
                <a16:creationId xmlns:a16="http://schemas.microsoft.com/office/drawing/2014/main" id="{7A967060-6080-8657-C168-AAAA345A0B5E}"/>
              </a:ext>
            </a:extLst>
          </p:cNvPr>
          <p:cNvSpPr/>
          <p:nvPr userDrawn="1"/>
        </p:nvSpPr>
        <p:spPr>
          <a:xfrm>
            <a:off x="403455" y="1132547"/>
            <a:ext cx="1605600" cy="1063221"/>
          </a:xfrm>
          <a:prstGeom prst="rect">
            <a:avLst/>
          </a:prstGeom>
          <a:noFill/>
          <a:ln cap="flat">
            <a:noFill/>
            <a:prstDash val="solid"/>
          </a:ln>
        </p:spPr>
        <p:txBody>
          <a:bodyPr vert="horz" wrap="square" lIns="91427" tIns="45695" rIns="91427" bIns="45695" anchor="ctr" anchorCtr="0"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lang="en-US" sz="2000" b="1" dirty="0" err="1">
                <a:latin typeface="Calibri" panose="020F0502020204030204" pitchFamily="34" charset="0"/>
                <a:cs typeface="Calibri" panose="020F0502020204030204" pitchFamily="34" charset="0"/>
              </a:rPr>
              <a:t>Tâches</a:t>
            </a:r>
            <a:r>
              <a:rPr lang="en-US" sz="2000" b="1" dirty="0">
                <a:latin typeface="Calibri" panose="020F0502020204030204" pitchFamily="34" charset="0"/>
                <a:cs typeface="Calibri" panose="020F0502020204030204" pitchFamily="34" charset="0"/>
              </a:rPr>
              <a:t> à </a:t>
            </a:r>
            <a:r>
              <a:rPr lang="en-US" sz="2000" b="1" dirty="0" err="1">
                <a:latin typeface="Calibri" panose="020F0502020204030204" pitchFamily="34" charset="0"/>
                <a:cs typeface="Calibri" panose="020F0502020204030204" pitchFamily="34" charset="0"/>
              </a:rPr>
              <a:t>réussir</a:t>
            </a:r>
            <a:endParaRPr lang="fr-FR" sz="2000" b="1" dirty="0">
              <a:latin typeface="Calibri" panose="020F0502020204030204" pitchFamily="34" charset="0"/>
              <a:cs typeface="Calibri" panose="020F0502020204030204" pitchFamily="34" charset="0"/>
            </a:endParaRPr>
          </a:p>
        </p:txBody>
      </p:sp>
      <p:sp>
        <p:nvSpPr>
          <p:cNvPr id="22" name="Google Shape;853;p104">
            <a:extLst>
              <a:ext uri="{FF2B5EF4-FFF2-40B4-BE49-F238E27FC236}">
                <a16:creationId xmlns:a16="http://schemas.microsoft.com/office/drawing/2014/main" id="{302794D7-B75D-443C-FA67-7588362F1440}"/>
              </a:ext>
            </a:extLst>
          </p:cNvPr>
          <p:cNvSpPr/>
          <p:nvPr userDrawn="1"/>
        </p:nvSpPr>
        <p:spPr>
          <a:xfrm>
            <a:off x="412307" y="3654221"/>
            <a:ext cx="1605600" cy="1734100"/>
          </a:xfrm>
          <a:prstGeom prst="rect">
            <a:avLst/>
          </a:prstGeom>
          <a:noFill/>
          <a:ln cap="flat">
            <a:noFill/>
            <a:prstDash val="solid"/>
          </a:ln>
        </p:spPr>
        <p:txBody>
          <a:bodyPr vert="horz" wrap="square" lIns="91427" tIns="45695" rIns="91427" bIns="45695" anchor="ctr" anchorCtr="0" compatLnSpc="1">
            <a:noAutofit/>
          </a:bodyPr>
          <a:lstStyle/>
          <a:p>
            <a:pPr algn="ctr" defTabSz="1219140">
              <a:defRPr sz="1800" b="0" i="0" u="none" strike="noStrike" kern="0" cap="none" spc="0" baseline="0">
                <a:solidFill>
                  <a:srgbClr val="000000"/>
                </a:solidFill>
                <a:uFillTx/>
              </a:defRPr>
            </a:pPr>
            <a:r>
              <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Stratégies et outils didactiques</a:t>
            </a:r>
          </a:p>
        </p:txBody>
      </p:sp>
      <p:sp>
        <p:nvSpPr>
          <p:cNvPr id="23" name="Google Shape;853;p104">
            <a:extLst>
              <a:ext uri="{FF2B5EF4-FFF2-40B4-BE49-F238E27FC236}">
                <a16:creationId xmlns:a16="http://schemas.microsoft.com/office/drawing/2014/main" id="{B8608167-4931-94B1-F0EE-D3DA4408EBF1}"/>
              </a:ext>
            </a:extLst>
          </p:cNvPr>
          <p:cNvSpPr/>
          <p:nvPr userDrawn="1"/>
        </p:nvSpPr>
        <p:spPr>
          <a:xfrm>
            <a:off x="412307" y="5636360"/>
            <a:ext cx="1605600" cy="977195"/>
          </a:xfrm>
          <a:prstGeom prst="rect">
            <a:avLst/>
          </a:prstGeom>
          <a:noFill/>
          <a:ln cap="flat">
            <a:noFill/>
            <a:prstDash val="solid"/>
          </a:ln>
        </p:spPr>
        <p:txBody>
          <a:bodyPr vert="horz" wrap="square" lIns="91427" tIns="45695" rIns="91427" bIns="45695" anchor="ctr" anchorCtr="0" compatLnSpc="1">
            <a:noAutofit/>
          </a:bodyPr>
          <a:lstStyle/>
          <a:p>
            <a:pPr algn="ctr" defTabSz="1219140">
              <a:defRPr sz="1800" b="0" i="0" u="none" strike="noStrike" kern="0" cap="none" spc="0" baseline="0">
                <a:solidFill>
                  <a:srgbClr val="000000"/>
                </a:solidFill>
                <a:uFillTx/>
              </a:defRPr>
            </a:pPr>
            <a:r>
              <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Eléments de feedback</a:t>
            </a: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21535006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ratique Pédagogique Efficace">
    <p:bg>
      <p:bgPr>
        <a:solidFill>
          <a:srgbClr val="DCE6F2"/>
        </a:solidFill>
        <a:effectLst/>
      </p:bgPr>
    </p:bg>
    <p:spTree>
      <p:nvGrpSpPr>
        <p:cNvPr id="1" name=""/>
        <p:cNvGrpSpPr/>
        <p:nvPr/>
      </p:nvGrpSpPr>
      <p:grpSpPr>
        <a:xfrm>
          <a:off x="0" y="0"/>
          <a:ext cx="0" cy="0"/>
          <a:chOff x="0" y="0"/>
          <a:chExt cx="0" cy="0"/>
        </a:xfrm>
      </p:grpSpPr>
      <p:sp>
        <p:nvSpPr>
          <p:cNvPr id="2" name="Google Shape;285;p29">
            <a:extLst>
              <a:ext uri="{FF2B5EF4-FFF2-40B4-BE49-F238E27FC236}">
                <a16:creationId xmlns:a16="http://schemas.microsoft.com/office/drawing/2014/main" id="{3D3C752E-7364-0AD3-55D8-FB1A781365A4}"/>
              </a:ext>
            </a:extLst>
          </p:cNvPr>
          <p:cNvSpPr/>
          <p:nvPr userDrawn="1"/>
        </p:nvSpPr>
        <p:spPr>
          <a:xfrm>
            <a:off x="948074" y="165260"/>
            <a:ext cx="7935199" cy="584801"/>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Pratique Pédagogique Efficace de la Semaine</a:t>
            </a:r>
          </a:p>
        </p:txBody>
      </p:sp>
      <p:pic>
        <p:nvPicPr>
          <p:cNvPr id="3" name="Picture 2" descr="Image générée">
            <a:extLst>
              <a:ext uri="{FF2B5EF4-FFF2-40B4-BE49-F238E27FC236}">
                <a16:creationId xmlns:a16="http://schemas.microsoft.com/office/drawing/2014/main" id="{CF5C0282-B23A-202E-2F8D-447ACDC5778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à coins arrondis 2">
            <a:extLst>
              <a:ext uri="{FF2B5EF4-FFF2-40B4-BE49-F238E27FC236}">
                <a16:creationId xmlns:a16="http://schemas.microsoft.com/office/drawing/2014/main" id="{07817361-C8BF-DC04-5CC1-00D7EE33E80A}"/>
              </a:ext>
            </a:extLst>
          </p:cNvPr>
          <p:cNvSpPr/>
          <p:nvPr userDrawn="1"/>
        </p:nvSpPr>
        <p:spPr>
          <a:xfrm>
            <a:off x="304800" y="1262245"/>
            <a:ext cx="11291147" cy="5597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2133" b="1" kern="0" dirty="0">
                <a:solidFill>
                  <a:srgbClr val="FFFFFF"/>
                </a:solidFill>
                <a:latin typeface="Calibri" panose="020F0502020204030204" pitchFamily="34" charset="0"/>
                <a:cs typeface="Calibri" panose="020F0502020204030204" pitchFamily="34" charset="0"/>
                <a:sym typeface="Arial"/>
              </a:rPr>
              <a:t>Donner un feedback de manière efficace aux élèves</a:t>
            </a:r>
          </a:p>
        </p:txBody>
      </p:sp>
      <p:sp>
        <p:nvSpPr>
          <p:cNvPr id="7" name="Rectangle à coins arrondis 13">
            <a:extLst>
              <a:ext uri="{FF2B5EF4-FFF2-40B4-BE49-F238E27FC236}">
                <a16:creationId xmlns:a16="http://schemas.microsoft.com/office/drawing/2014/main" id="{710314CC-0AB6-DA63-763A-7BA531C34D31}"/>
              </a:ext>
            </a:extLst>
          </p:cNvPr>
          <p:cNvSpPr/>
          <p:nvPr userDrawn="1"/>
        </p:nvSpPr>
        <p:spPr>
          <a:xfrm>
            <a:off x="304800" y="2628796"/>
            <a:ext cx="2873248"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Pourquoi c’est important ?</a:t>
            </a:r>
          </a:p>
        </p:txBody>
      </p:sp>
      <p:pic>
        <p:nvPicPr>
          <p:cNvPr id="8" name="Image 18">
            <a:extLst>
              <a:ext uri="{FF2B5EF4-FFF2-40B4-BE49-F238E27FC236}">
                <a16:creationId xmlns:a16="http://schemas.microsoft.com/office/drawing/2014/main" id="{BE35A20A-79A6-BC4C-B761-793B343AFC49}"/>
              </a:ext>
            </a:extLst>
          </p:cNvPr>
          <p:cNvPicPr>
            <a:picLocks noChangeAspect="1"/>
          </p:cNvPicPr>
          <p:nvPr userDrawn="1"/>
        </p:nvPicPr>
        <p:blipFill>
          <a:blip r:embed="rId3"/>
          <a:stretch>
            <a:fillRect/>
          </a:stretch>
        </p:blipFill>
        <p:spPr>
          <a:xfrm>
            <a:off x="10141874" y="1158017"/>
            <a:ext cx="1137399" cy="751840"/>
          </a:xfrm>
          <a:prstGeom prst="rect">
            <a:avLst/>
          </a:prstGeom>
          <a:ln w="38100">
            <a:solidFill>
              <a:srgbClr val="156082"/>
            </a:solidFill>
          </a:ln>
        </p:spPr>
      </p:pic>
      <p:sp>
        <p:nvSpPr>
          <p:cNvPr id="9" name="Rectangle à coins arrondis 22">
            <a:extLst>
              <a:ext uri="{FF2B5EF4-FFF2-40B4-BE49-F238E27FC236}">
                <a16:creationId xmlns:a16="http://schemas.microsoft.com/office/drawing/2014/main" id="{231233C5-A6EF-A81F-8794-ECA65494280A}"/>
              </a:ext>
            </a:extLst>
          </p:cNvPr>
          <p:cNvSpPr/>
          <p:nvPr userDrawn="1"/>
        </p:nvSpPr>
        <p:spPr>
          <a:xfrm>
            <a:off x="3627797" y="2628796"/>
            <a:ext cx="3759200"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Bonnes pratiques</a:t>
            </a:r>
          </a:p>
        </p:txBody>
      </p:sp>
      <p:sp>
        <p:nvSpPr>
          <p:cNvPr id="10" name="Rectangle à coins arrondis 23">
            <a:extLst>
              <a:ext uri="{FF2B5EF4-FFF2-40B4-BE49-F238E27FC236}">
                <a16:creationId xmlns:a16="http://schemas.microsoft.com/office/drawing/2014/main" id="{224B6940-5456-5257-0478-EEF645943074}"/>
              </a:ext>
            </a:extLst>
          </p:cNvPr>
          <p:cNvSpPr/>
          <p:nvPr userDrawn="1"/>
        </p:nvSpPr>
        <p:spPr>
          <a:xfrm>
            <a:off x="7836747" y="2628796"/>
            <a:ext cx="3759200"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Pratiques à éviter</a:t>
            </a:r>
          </a:p>
        </p:txBody>
      </p:sp>
      <p:sp>
        <p:nvSpPr>
          <p:cNvPr id="27" name="Rectangle 26">
            <a:extLst>
              <a:ext uri="{FF2B5EF4-FFF2-40B4-BE49-F238E27FC236}">
                <a16:creationId xmlns:a16="http://schemas.microsoft.com/office/drawing/2014/main" id="{35BE10E1-FAE9-07F0-EE56-E170BA07A2EC}"/>
              </a:ext>
            </a:extLst>
          </p:cNvPr>
          <p:cNvSpPr/>
          <p:nvPr userDrawn="1"/>
        </p:nvSpPr>
        <p:spPr>
          <a:xfrm>
            <a:off x="304800" y="6150185"/>
            <a:ext cx="11291147" cy="677333"/>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80990" indent="-380990" defTabSz="1219170">
              <a:buClr>
                <a:srgbClr val="000000"/>
              </a:buClr>
              <a:buFont typeface="Arial" panose="020B0604020202020204" pitchFamily="34" charset="0"/>
              <a:buChar char="•"/>
            </a:pPr>
            <a:r>
              <a:rPr lang="fr-FR" sz="1600" kern="0" dirty="0">
                <a:solidFill>
                  <a:srgbClr val="000000"/>
                </a:solidFill>
                <a:latin typeface="Calibri" panose="020F0502020204030204" pitchFamily="34" charset="0"/>
                <a:cs typeface="Calibri" panose="020F0502020204030204" pitchFamily="34" charset="0"/>
                <a:sym typeface="Arial"/>
              </a:rPr>
              <a:t>Pour plus d’informations Veuillez consulter le lien Suivant : </a:t>
            </a:r>
          </a:p>
          <a:p>
            <a:pPr marL="380990" indent="-380990" defTabSz="1219170">
              <a:buClr>
                <a:srgbClr val="000000"/>
              </a:buClr>
              <a:buFont typeface="Arial" panose="020B0604020202020204" pitchFamily="34" charset="0"/>
              <a:buChar char="•"/>
            </a:pPr>
            <a:r>
              <a:rPr lang="fr-FR" sz="1600" kern="0" dirty="0">
                <a:solidFill>
                  <a:srgbClr val="000000"/>
                </a:solidFill>
                <a:latin typeface="Calibri" panose="020F0502020204030204" pitchFamily="34" charset="0"/>
                <a:cs typeface="Calibri" panose="020F0502020204030204" pitchFamily="34" charset="0"/>
                <a:sym typeface="Arial"/>
              </a:rPr>
              <a:t>Autres questions ? Veuillez Contacter l’inspecteur encadrant</a:t>
            </a:r>
          </a:p>
        </p:txBody>
      </p:sp>
      <p:pic>
        <p:nvPicPr>
          <p:cNvPr id="42" name="Graphic 41" descr="Handshake with solid fill">
            <a:extLst>
              <a:ext uri="{FF2B5EF4-FFF2-40B4-BE49-F238E27FC236}">
                <a16:creationId xmlns:a16="http://schemas.microsoft.com/office/drawing/2014/main" id="{43B73333-66C9-B016-85F3-57ED66A47BC8}"/>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5221083" y="1993815"/>
            <a:ext cx="549076" cy="549076"/>
          </a:xfrm>
          <a:prstGeom prst="rect">
            <a:avLst/>
          </a:prstGeom>
        </p:spPr>
      </p:pic>
      <p:pic>
        <p:nvPicPr>
          <p:cNvPr id="44" name="Graphic 43" descr="No sign with solid fill">
            <a:extLst>
              <a:ext uri="{FF2B5EF4-FFF2-40B4-BE49-F238E27FC236}">
                <a16:creationId xmlns:a16="http://schemas.microsoft.com/office/drawing/2014/main" id="{010C90E2-D2BB-4844-7DD3-B8E18C29F8E6}"/>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9640956" y="2013585"/>
            <a:ext cx="500918" cy="500918"/>
          </a:xfrm>
          <a:prstGeom prst="rect">
            <a:avLst/>
          </a:prstGeom>
        </p:spPr>
      </p:pic>
      <p:sp>
        <p:nvSpPr>
          <p:cNvPr id="50" name="Text Placeholder 49">
            <a:extLst>
              <a:ext uri="{FF2B5EF4-FFF2-40B4-BE49-F238E27FC236}">
                <a16:creationId xmlns:a16="http://schemas.microsoft.com/office/drawing/2014/main" id="{99ABF8C0-44A0-D350-70D7-F757FE2866EA}"/>
              </a:ext>
            </a:extLst>
          </p:cNvPr>
          <p:cNvSpPr>
            <a:spLocks noGrp="1"/>
          </p:cNvSpPr>
          <p:nvPr>
            <p:ph type="body" sz="quarter" idx="10" hasCustomPrompt="1"/>
          </p:nvPr>
        </p:nvSpPr>
        <p:spPr>
          <a:xfrm>
            <a:off x="253322" y="3190552"/>
            <a:ext cx="2873248"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1" name="Text Placeholder 49">
            <a:extLst>
              <a:ext uri="{FF2B5EF4-FFF2-40B4-BE49-F238E27FC236}">
                <a16:creationId xmlns:a16="http://schemas.microsoft.com/office/drawing/2014/main" id="{93ED2D80-264B-2858-5374-3ACA0D7E4307}"/>
              </a:ext>
            </a:extLst>
          </p:cNvPr>
          <p:cNvSpPr>
            <a:spLocks noGrp="1"/>
          </p:cNvSpPr>
          <p:nvPr>
            <p:ph type="body" sz="quarter" idx="11" hasCustomPrompt="1"/>
          </p:nvPr>
        </p:nvSpPr>
        <p:spPr>
          <a:xfrm>
            <a:off x="3627796" y="3190551"/>
            <a:ext cx="3759199"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2" name="Text Placeholder 49">
            <a:extLst>
              <a:ext uri="{FF2B5EF4-FFF2-40B4-BE49-F238E27FC236}">
                <a16:creationId xmlns:a16="http://schemas.microsoft.com/office/drawing/2014/main" id="{F3B207E1-EF2D-9BAB-F462-3268E1DEBFE2}"/>
              </a:ext>
            </a:extLst>
          </p:cNvPr>
          <p:cNvSpPr>
            <a:spLocks noGrp="1"/>
          </p:cNvSpPr>
          <p:nvPr>
            <p:ph type="body" sz="quarter" idx="12" hasCustomPrompt="1"/>
          </p:nvPr>
        </p:nvSpPr>
        <p:spPr>
          <a:xfrm>
            <a:off x="7816647" y="3190551"/>
            <a:ext cx="3779300"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 name="Text Placeholder 4">
            <a:extLst>
              <a:ext uri="{FF2B5EF4-FFF2-40B4-BE49-F238E27FC236}">
                <a16:creationId xmlns:a16="http://schemas.microsoft.com/office/drawing/2014/main" id="{E30863B3-86D2-D6DA-8984-19E4C3B97364}"/>
              </a:ext>
            </a:extLst>
          </p:cNvPr>
          <p:cNvSpPr>
            <a:spLocks noGrp="1"/>
          </p:cNvSpPr>
          <p:nvPr>
            <p:ph type="body" sz="quarter" idx="13" hasCustomPrompt="1"/>
          </p:nvPr>
        </p:nvSpPr>
        <p:spPr>
          <a:xfrm>
            <a:off x="5648039" y="6238017"/>
            <a:ext cx="4493835" cy="389965"/>
          </a:xfr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atin typeface="Calibri" panose="020F0502020204030204" pitchFamily="34" charset="0"/>
                <a:cs typeface="Calibri" panose="020F0502020204030204" pitchFamily="34" charset="0"/>
              </a:defRPr>
            </a:lvl1pPr>
            <a:lvl2pPr>
              <a:buNone/>
              <a:defRPr sz="1200">
                <a:latin typeface="Calibri" panose="020F0502020204030204" pitchFamily="34" charset="0"/>
                <a:cs typeface="Calibri" panose="020F0502020204030204" pitchFamily="34" charset="0"/>
              </a:defRPr>
            </a:lvl2pPr>
            <a:lvl3pPr>
              <a:buNone/>
              <a:defRPr sz="1200">
                <a:latin typeface="Calibri" panose="020F0502020204030204" pitchFamily="34" charset="0"/>
                <a:cs typeface="Calibri" panose="020F0502020204030204" pitchFamily="34" charset="0"/>
              </a:defRPr>
            </a:lvl3pPr>
            <a:lvl4pPr>
              <a:buNone/>
              <a:defRPr sz="1200">
                <a:latin typeface="Calibri" panose="020F0502020204030204" pitchFamily="34" charset="0"/>
                <a:cs typeface="Calibri" panose="020F0502020204030204" pitchFamily="34" charset="0"/>
              </a:defRPr>
            </a:lvl4pPr>
            <a:lvl5pPr>
              <a:buNone/>
              <a:defRPr sz="1200">
                <a:latin typeface="Calibri" panose="020F0502020204030204" pitchFamily="34" charset="0"/>
                <a:cs typeface="Calibri" panose="020F0502020204030204" pitchFamily="34" charset="0"/>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1600" kern="0" dirty="0">
                <a:solidFill>
                  <a:srgbClr val="000000"/>
                </a:solidFill>
                <a:latin typeface="Calibri" panose="020F0502020204030204" pitchFamily="34" charset="0"/>
                <a:cs typeface="Calibri" panose="020F0502020204030204" pitchFamily="34" charset="0"/>
                <a:sym typeface="Arial"/>
              </a:rPr>
              <a:t>« </a:t>
            </a:r>
            <a:r>
              <a:rPr lang="fr-FR" sz="1600" kern="0" dirty="0">
                <a:solidFill>
                  <a:srgbClr val="000000"/>
                </a:solidFill>
                <a:latin typeface="Calibri" panose="020F0502020204030204" pitchFamily="34" charset="0"/>
                <a:cs typeface="Calibri" panose="020F0502020204030204" pitchFamily="34" charset="0"/>
                <a:sym typeface="Arial"/>
                <a:hlinkClick r:id="rId6"/>
              </a:rPr>
              <a:t>Banque des pratiques pédagogiques efficaces </a:t>
            </a:r>
            <a:r>
              <a:rPr lang="fr-FR" sz="1600" kern="0" dirty="0">
                <a:solidFill>
                  <a:srgbClr val="000000"/>
                </a:solidFill>
                <a:latin typeface="Calibri" panose="020F0502020204030204" pitchFamily="34" charset="0"/>
                <a:cs typeface="Calibri" panose="020F0502020204030204" pitchFamily="34" charset="0"/>
                <a:sym typeface="Arial"/>
              </a:rPr>
              <a:t>»</a:t>
            </a:r>
          </a:p>
        </p:txBody>
      </p:sp>
      <p:pic>
        <p:nvPicPr>
          <p:cNvPr id="11" name="Graphic 10" descr="Bullseye with solid fill">
            <a:extLst>
              <a:ext uri="{FF2B5EF4-FFF2-40B4-BE49-F238E27FC236}">
                <a16:creationId xmlns:a16="http://schemas.microsoft.com/office/drawing/2014/main" id="{DA838800-BA03-865C-FAC5-9BCCC281F097}"/>
              </a:ext>
            </a:extLst>
          </p:cNvPr>
          <p:cNvPicPr>
            <a:picLocks noChangeAspect="1"/>
          </p:cNvPicPr>
          <p:nvPr userDrawn="1"/>
        </p:nvPicPr>
        <p:blipFill>
          <a:blip>
            <a:extLst>
              <a:ext uri="{96DAC541-7B7A-43D3-8B79-37D633B846F1}">
                <asvg:svgBlip xmlns:asvg="http://schemas.microsoft.com/office/drawing/2016/SVG/main" r:embed="rId7"/>
              </a:ext>
            </a:extLst>
          </a:blip>
          <a:stretch>
            <a:fillRect/>
          </a:stretch>
        </p:blipFill>
        <p:spPr>
          <a:xfrm>
            <a:off x="1439746" y="2014103"/>
            <a:ext cx="500400" cy="500400"/>
          </a:xfrm>
          <a:prstGeom prst="rect">
            <a:avLst/>
          </a:prstGeom>
        </p:spPr>
      </p:pic>
    </p:spTree>
    <p:extLst>
      <p:ext uri="{BB962C8B-B14F-4D97-AF65-F5344CB8AC3E}">
        <p14:creationId xmlns:p14="http://schemas.microsoft.com/office/powerpoint/2010/main" val="20035682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tructure de la séance">
    <p:bg>
      <p:bgPr>
        <a:solidFill>
          <a:srgbClr val="DCE6F2"/>
        </a:solidFill>
        <a:effectLst/>
      </p:bgPr>
    </p:bg>
    <p:spTree>
      <p:nvGrpSpPr>
        <p:cNvPr id="1" name=""/>
        <p:cNvGrpSpPr/>
        <p:nvPr/>
      </p:nvGrpSpPr>
      <p:grpSpPr>
        <a:xfrm>
          <a:off x="0" y="0"/>
          <a:ext cx="0" cy="0"/>
          <a:chOff x="0" y="0"/>
          <a:chExt cx="0" cy="0"/>
        </a:xfrm>
      </p:grpSpPr>
      <p:grpSp>
        <p:nvGrpSpPr>
          <p:cNvPr id="4" name="Google Shape;250;p28">
            <a:extLst>
              <a:ext uri="{FF2B5EF4-FFF2-40B4-BE49-F238E27FC236}">
                <a16:creationId xmlns:a16="http://schemas.microsoft.com/office/drawing/2014/main" id="{AB71405C-E132-F074-752A-522052544B0D}"/>
              </a:ext>
            </a:extLst>
          </p:cNvPr>
          <p:cNvGrpSpPr/>
          <p:nvPr userDrawn="1"/>
        </p:nvGrpSpPr>
        <p:grpSpPr>
          <a:xfrm>
            <a:off x="1945490" y="1011968"/>
            <a:ext cx="8301023" cy="5193545"/>
            <a:chOff x="1619475" y="1029778"/>
            <a:chExt cx="6095701" cy="3804525"/>
          </a:xfrm>
        </p:grpSpPr>
        <p:sp>
          <p:nvSpPr>
            <p:cNvPr id="5" name="Google Shape;251;p28">
              <a:extLst>
                <a:ext uri="{FF2B5EF4-FFF2-40B4-BE49-F238E27FC236}">
                  <a16:creationId xmlns:a16="http://schemas.microsoft.com/office/drawing/2014/main" id="{424CAD94-9BC3-9334-E90D-3BB5EE56D37F}"/>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1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sp>
          <p:nvSpPr>
            <p:cNvPr id="11" name="Google Shape;252;p28">
              <a:extLst>
                <a:ext uri="{FF2B5EF4-FFF2-40B4-BE49-F238E27FC236}">
                  <a16:creationId xmlns:a16="http://schemas.microsoft.com/office/drawing/2014/main" id="{7D76BE51-F758-84BB-A089-AD0F5E8B552A}"/>
                </a:ext>
              </a:extLst>
            </p:cNvPr>
            <p:cNvSpPr/>
            <p:nvPr/>
          </p:nvSpPr>
          <p:spPr>
            <a:xfrm>
              <a:off x="1740952" y="1097174"/>
              <a:ext cx="5852746" cy="366973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1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grpSp>
      <p:sp>
        <p:nvSpPr>
          <p:cNvPr id="12" name="Google Shape;255;p28">
            <a:extLst>
              <a:ext uri="{FF2B5EF4-FFF2-40B4-BE49-F238E27FC236}">
                <a16:creationId xmlns:a16="http://schemas.microsoft.com/office/drawing/2014/main" id="{7DA7A975-0BFA-0171-FB29-113FAAFBB3EE}"/>
              </a:ext>
            </a:extLst>
          </p:cNvPr>
          <p:cNvSpPr/>
          <p:nvPr userDrawn="1"/>
        </p:nvSpPr>
        <p:spPr>
          <a:xfrm>
            <a:off x="963315" y="165262"/>
            <a:ext cx="3947196" cy="584801"/>
          </a:xfrm>
          <a:prstGeom prst="rect">
            <a:avLst/>
          </a:prstGeom>
          <a:noFill/>
          <a:ln cap="flat">
            <a:noFill/>
            <a:prstDash val="solid"/>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Structure de la séance</a:t>
            </a:r>
            <a:endParaRPr lang="fr-FR" sz="1467" kern="0" dirty="0">
              <a:solidFill>
                <a:srgbClr val="000000"/>
              </a:solidFill>
              <a:latin typeface="Calibri" panose="020F0502020204030204" pitchFamily="34" charset="0"/>
              <a:cs typeface="Calibri" panose="020F0502020204030204" pitchFamily="34" charset="0"/>
              <a:sym typeface="Arial"/>
            </a:endParaRPr>
          </a:p>
        </p:txBody>
      </p:sp>
      <p:pic>
        <p:nvPicPr>
          <p:cNvPr id="13" name="Picture 2" descr="Image générée">
            <a:extLst>
              <a:ext uri="{FF2B5EF4-FFF2-40B4-BE49-F238E27FC236}">
                <a16:creationId xmlns:a16="http://schemas.microsoft.com/office/drawing/2014/main" id="{A1C7E789-651D-CC90-8513-248F5C858B81}"/>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2" y="30483"/>
            <a:ext cx="727815" cy="854359"/>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oup 15">
            <a:extLst>
              <a:ext uri="{FF2B5EF4-FFF2-40B4-BE49-F238E27FC236}">
                <a16:creationId xmlns:a16="http://schemas.microsoft.com/office/drawing/2014/main" id="{A3FE43CA-6C2F-0686-9241-631290B69727}"/>
              </a:ext>
            </a:extLst>
          </p:cNvPr>
          <p:cNvGrpSpPr/>
          <p:nvPr userDrawn="1"/>
        </p:nvGrpSpPr>
        <p:grpSpPr>
          <a:xfrm>
            <a:off x="2336946" y="1407978"/>
            <a:ext cx="7518111" cy="548005"/>
            <a:chOff x="1764463" y="1060636"/>
            <a:chExt cx="5638583" cy="411004"/>
          </a:xfrm>
        </p:grpSpPr>
        <p:sp>
          <p:nvSpPr>
            <p:cNvPr id="17" name="Google Shape;275;p28">
              <a:extLst>
                <a:ext uri="{FF2B5EF4-FFF2-40B4-BE49-F238E27FC236}">
                  <a16:creationId xmlns:a16="http://schemas.microsoft.com/office/drawing/2014/main" id="{08E6331C-0B84-F58D-2A65-7DFAB9994FF1}"/>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19D19"/>
            </a:solidFill>
            <a:ln cap="flat">
              <a:solidFill>
                <a:srgbClr val="F19D19"/>
              </a:solidFill>
              <a:prstDash val="solid"/>
            </a:ln>
          </p:spPr>
          <p:txBody>
            <a:bodyPr vert="horz" wrap="square" lIns="68567" tIns="34271" rIns="68567" bIns="34271" anchor="ctr" anchorCtr="1" compatLnSpc="1">
              <a:noAutofit/>
            </a:bodyPr>
            <a:lstStyle/>
            <a:p>
              <a:pPr algn="ctr" defTabSz="1219110"/>
              <a:r>
                <a:rPr lang="fr-FR" sz="2133" b="1" kern="0" dirty="0">
                  <a:solidFill>
                    <a:srgbClr val="FFFFFF"/>
                  </a:solidFill>
                  <a:latin typeface="Calibri" panose="020F0502020204030204" pitchFamily="34" charset="0"/>
                  <a:ea typeface="Calibri"/>
                  <a:cs typeface="Calibri" panose="020F0502020204030204" pitchFamily="34" charset="0"/>
                  <a:sym typeface="Arial"/>
                </a:rPr>
                <a:t>1</a:t>
              </a:r>
            </a:p>
          </p:txBody>
        </p:sp>
        <p:sp>
          <p:nvSpPr>
            <p:cNvPr id="18" name="Google Shape;276;p28">
              <a:extLst>
                <a:ext uri="{FF2B5EF4-FFF2-40B4-BE49-F238E27FC236}">
                  <a16:creationId xmlns:a16="http://schemas.microsoft.com/office/drawing/2014/main" id="{521BD7C7-59D6-F138-978F-4AB155889227}"/>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F19D19"/>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20" name="Google Shape;278;p28">
              <a:extLst>
                <a:ext uri="{FF2B5EF4-FFF2-40B4-BE49-F238E27FC236}">
                  <a16:creationId xmlns:a16="http://schemas.microsoft.com/office/drawing/2014/main" id="{256F3608-8BCC-D992-72CC-8A7F795FDC18}"/>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chemeClr val="accent6">
                  <a:lumMod val="40000"/>
                  <a:lumOff val="60000"/>
                </a:schemeClr>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21" name="Google Shape;277;p28">
              <a:extLst>
                <a:ext uri="{FF2B5EF4-FFF2-40B4-BE49-F238E27FC236}">
                  <a16:creationId xmlns:a16="http://schemas.microsoft.com/office/drawing/2014/main" id="{3CB598B3-3A75-3B5B-656D-CB59D4B85F3C}"/>
                </a:ext>
              </a:extLst>
            </p:cNvPr>
            <p:cNvSpPr txBox="1"/>
            <p:nvPr/>
          </p:nvSpPr>
          <p:spPr>
            <a:xfrm>
              <a:off x="2214439" y="1112834"/>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Ouverture de la séance</a:t>
              </a:r>
            </a:p>
          </p:txBody>
        </p:sp>
      </p:grpSp>
      <p:sp>
        <p:nvSpPr>
          <p:cNvPr id="22" name="Google Shape;275;p28">
            <a:extLst>
              <a:ext uri="{FF2B5EF4-FFF2-40B4-BE49-F238E27FC236}">
                <a16:creationId xmlns:a16="http://schemas.microsoft.com/office/drawing/2014/main" id="{13B66026-2F1C-8EEC-C55A-3E2267A81F31}"/>
              </a:ext>
            </a:extLst>
          </p:cNvPr>
          <p:cNvSpPr/>
          <p:nvPr userDrawn="1"/>
        </p:nvSpPr>
        <p:spPr>
          <a:xfrm>
            <a:off x="2336945" y="2310757"/>
            <a:ext cx="395203" cy="3952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C00000"/>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2</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23" name="Google Shape;276;p28">
            <a:extLst>
              <a:ext uri="{FF2B5EF4-FFF2-40B4-BE49-F238E27FC236}">
                <a16:creationId xmlns:a16="http://schemas.microsoft.com/office/drawing/2014/main" id="{35EE909F-5B77-43E5-71AF-AA17BE0B6885}"/>
              </a:ext>
            </a:extLst>
          </p:cNvPr>
          <p:cNvSpPr/>
          <p:nvPr userDrawn="1"/>
        </p:nvSpPr>
        <p:spPr>
          <a:xfrm>
            <a:off x="2860122" y="2234356"/>
            <a:ext cx="6994935" cy="548005"/>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C0000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26" name="Google Shape;278;p28">
            <a:extLst>
              <a:ext uri="{FF2B5EF4-FFF2-40B4-BE49-F238E27FC236}">
                <a16:creationId xmlns:a16="http://schemas.microsoft.com/office/drawing/2014/main" id="{131447B8-88F5-B917-3031-E64441CCE5E4}"/>
              </a:ext>
            </a:extLst>
          </p:cNvPr>
          <p:cNvSpPr/>
          <p:nvPr userDrawn="1"/>
        </p:nvSpPr>
        <p:spPr>
          <a:xfrm>
            <a:off x="9301364" y="2248560"/>
            <a:ext cx="519597" cy="51959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28" name="Google Shape;277;p28">
            <a:extLst>
              <a:ext uri="{FF2B5EF4-FFF2-40B4-BE49-F238E27FC236}">
                <a16:creationId xmlns:a16="http://schemas.microsoft.com/office/drawing/2014/main" id="{94B8B070-367E-06E9-E0A9-6E278B2B32BC}"/>
              </a:ext>
            </a:extLst>
          </p:cNvPr>
          <p:cNvSpPr txBox="1"/>
          <p:nvPr userDrawn="1"/>
        </p:nvSpPr>
        <p:spPr>
          <a:xfrm>
            <a:off x="2930042" y="2318590"/>
            <a:ext cx="5296572" cy="461614"/>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Modelage</a:t>
            </a:r>
          </a:p>
        </p:txBody>
      </p:sp>
      <p:grpSp>
        <p:nvGrpSpPr>
          <p:cNvPr id="29" name="Group 28">
            <a:extLst>
              <a:ext uri="{FF2B5EF4-FFF2-40B4-BE49-F238E27FC236}">
                <a16:creationId xmlns:a16="http://schemas.microsoft.com/office/drawing/2014/main" id="{484A0DD3-A018-7BDC-5E24-9925ADE4860D}"/>
              </a:ext>
            </a:extLst>
          </p:cNvPr>
          <p:cNvGrpSpPr/>
          <p:nvPr userDrawn="1"/>
        </p:nvGrpSpPr>
        <p:grpSpPr>
          <a:xfrm>
            <a:off x="2336946" y="3060735"/>
            <a:ext cx="7518111" cy="548005"/>
            <a:chOff x="1764463" y="1060636"/>
            <a:chExt cx="5638583" cy="411004"/>
          </a:xfrm>
        </p:grpSpPr>
        <p:sp>
          <p:nvSpPr>
            <p:cNvPr id="30" name="Google Shape;275;p28">
              <a:extLst>
                <a:ext uri="{FF2B5EF4-FFF2-40B4-BE49-F238E27FC236}">
                  <a16:creationId xmlns:a16="http://schemas.microsoft.com/office/drawing/2014/main" id="{EE0B76E1-6822-AE01-6764-F5FB75D528EA}"/>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0F9ED5"/>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3</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31" name="Google Shape;276;p28">
              <a:extLst>
                <a:ext uri="{FF2B5EF4-FFF2-40B4-BE49-F238E27FC236}">
                  <a16:creationId xmlns:a16="http://schemas.microsoft.com/office/drawing/2014/main" id="{FA1826B2-60AC-A0B9-0CF8-1D592120006E}"/>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0F9ED5"/>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33" name="Google Shape;278;p28">
              <a:extLst>
                <a:ext uri="{FF2B5EF4-FFF2-40B4-BE49-F238E27FC236}">
                  <a16:creationId xmlns:a16="http://schemas.microsoft.com/office/drawing/2014/main" id="{070F7352-D540-A174-1DC1-79CEFBB4D70D}"/>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34" name="Google Shape;277;p28">
              <a:extLst>
                <a:ext uri="{FF2B5EF4-FFF2-40B4-BE49-F238E27FC236}">
                  <a16:creationId xmlns:a16="http://schemas.microsoft.com/office/drawing/2014/main" id="{36DE7B8F-39E3-8D2B-2B8B-410700C8C370}"/>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collective</a:t>
              </a:r>
            </a:p>
          </p:txBody>
        </p:sp>
      </p:grpSp>
      <p:grpSp>
        <p:nvGrpSpPr>
          <p:cNvPr id="35" name="Group 34">
            <a:extLst>
              <a:ext uri="{FF2B5EF4-FFF2-40B4-BE49-F238E27FC236}">
                <a16:creationId xmlns:a16="http://schemas.microsoft.com/office/drawing/2014/main" id="{97BB5DC2-04A1-3B98-9B4A-6A1DFDCBE183}"/>
              </a:ext>
            </a:extLst>
          </p:cNvPr>
          <p:cNvGrpSpPr/>
          <p:nvPr userDrawn="1"/>
        </p:nvGrpSpPr>
        <p:grpSpPr>
          <a:xfrm>
            <a:off x="2336946" y="3887114"/>
            <a:ext cx="7518111" cy="548005"/>
            <a:chOff x="1764463" y="1060636"/>
            <a:chExt cx="5638583" cy="411004"/>
          </a:xfrm>
        </p:grpSpPr>
        <p:sp>
          <p:nvSpPr>
            <p:cNvPr id="36" name="Google Shape;275;p28">
              <a:extLst>
                <a:ext uri="{FF2B5EF4-FFF2-40B4-BE49-F238E27FC236}">
                  <a16:creationId xmlns:a16="http://schemas.microsoft.com/office/drawing/2014/main" id="{DE53882E-663B-ACF6-4055-29CE20FCBAD6}"/>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0070C0"/>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4</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37" name="Google Shape;276;p28">
              <a:extLst>
                <a:ext uri="{FF2B5EF4-FFF2-40B4-BE49-F238E27FC236}">
                  <a16:creationId xmlns:a16="http://schemas.microsoft.com/office/drawing/2014/main" id="{FD13BDDE-0F3A-173D-BB5D-4BDF593AB9A4}"/>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0070C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39" name="Google Shape;278;p28">
              <a:extLst>
                <a:ext uri="{FF2B5EF4-FFF2-40B4-BE49-F238E27FC236}">
                  <a16:creationId xmlns:a16="http://schemas.microsoft.com/office/drawing/2014/main" id="{9AE8B48F-9157-ADAC-2056-9DCC817229F8}"/>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40" name="Google Shape;277;p28">
              <a:extLst>
                <a:ext uri="{FF2B5EF4-FFF2-40B4-BE49-F238E27FC236}">
                  <a16:creationId xmlns:a16="http://schemas.microsoft.com/office/drawing/2014/main" id="{97A7A3E6-D824-B5AB-142A-0A76180C6E21}"/>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en binôme</a:t>
              </a:r>
            </a:p>
          </p:txBody>
        </p:sp>
      </p:grpSp>
      <p:grpSp>
        <p:nvGrpSpPr>
          <p:cNvPr id="41" name="Group 40">
            <a:extLst>
              <a:ext uri="{FF2B5EF4-FFF2-40B4-BE49-F238E27FC236}">
                <a16:creationId xmlns:a16="http://schemas.microsoft.com/office/drawing/2014/main" id="{BD1C3A7F-72C7-633D-F6E7-0C21959DAABF}"/>
              </a:ext>
            </a:extLst>
          </p:cNvPr>
          <p:cNvGrpSpPr/>
          <p:nvPr userDrawn="1"/>
        </p:nvGrpSpPr>
        <p:grpSpPr>
          <a:xfrm>
            <a:off x="2336946" y="4713491"/>
            <a:ext cx="7518111" cy="548005"/>
            <a:chOff x="1764463" y="1060636"/>
            <a:chExt cx="5638583" cy="411004"/>
          </a:xfrm>
        </p:grpSpPr>
        <p:sp>
          <p:nvSpPr>
            <p:cNvPr id="43" name="Google Shape;275;p28">
              <a:extLst>
                <a:ext uri="{FF2B5EF4-FFF2-40B4-BE49-F238E27FC236}">
                  <a16:creationId xmlns:a16="http://schemas.microsoft.com/office/drawing/2014/main" id="{D7E88F6C-134A-2D52-8809-D16E173DEB8B}"/>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8BC145"/>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5</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45" name="Google Shape;276;p28">
              <a:extLst>
                <a:ext uri="{FF2B5EF4-FFF2-40B4-BE49-F238E27FC236}">
                  <a16:creationId xmlns:a16="http://schemas.microsoft.com/office/drawing/2014/main" id="{14CB13DE-5B8A-7209-0929-3CD0EEAF6D9B}"/>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92D05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48" name="Google Shape;278;p28">
              <a:extLst>
                <a:ext uri="{FF2B5EF4-FFF2-40B4-BE49-F238E27FC236}">
                  <a16:creationId xmlns:a16="http://schemas.microsoft.com/office/drawing/2014/main" id="{DFEE628A-E51B-AAB4-D7B0-ED8582314510}"/>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49" name="Google Shape;277;p28">
              <a:extLst>
                <a:ext uri="{FF2B5EF4-FFF2-40B4-BE49-F238E27FC236}">
                  <a16:creationId xmlns:a16="http://schemas.microsoft.com/office/drawing/2014/main" id="{5A277F9A-C52D-C449-7586-9EA90403EDFC}"/>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autonome</a:t>
              </a:r>
            </a:p>
          </p:txBody>
        </p:sp>
      </p:grpSp>
      <p:grpSp>
        <p:nvGrpSpPr>
          <p:cNvPr id="53" name="Group 52">
            <a:extLst>
              <a:ext uri="{FF2B5EF4-FFF2-40B4-BE49-F238E27FC236}">
                <a16:creationId xmlns:a16="http://schemas.microsoft.com/office/drawing/2014/main" id="{38609008-8598-8DA3-5CF0-36C7F92580DF}"/>
              </a:ext>
            </a:extLst>
          </p:cNvPr>
          <p:cNvGrpSpPr/>
          <p:nvPr userDrawn="1"/>
        </p:nvGrpSpPr>
        <p:grpSpPr>
          <a:xfrm>
            <a:off x="2336946" y="5539871"/>
            <a:ext cx="7518111" cy="548005"/>
            <a:chOff x="1764463" y="1060636"/>
            <a:chExt cx="5638583" cy="411004"/>
          </a:xfrm>
        </p:grpSpPr>
        <p:sp>
          <p:nvSpPr>
            <p:cNvPr id="54" name="Google Shape;275;p28">
              <a:extLst>
                <a:ext uri="{FF2B5EF4-FFF2-40B4-BE49-F238E27FC236}">
                  <a16:creationId xmlns:a16="http://schemas.microsoft.com/office/drawing/2014/main" id="{7A5BFF89-3876-69CC-9A25-265205B19B7A}"/>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19D19"/>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6</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55" name="Google Shape;276;p28">
              <a:extLst>
                <a:ext uri="{FF2B5EF4-FFF2-40B4-BE49-F238E27FC236}">
                  <a16:creationId xmlns:a16="http://schemas.microsoft.com/office/drawing/2014/main" id="{516AE221-2B10-10F0-74F7-99F581D8E5AE}"/>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F19D19"/>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57" name="Google Shape;278;p28">
              <a:extLst>
                <a:ext uri="{FF2B5EF4-FFF2-40B4-BE49-F238E27FC236}">
                  <a16:creationId xmlns:a16="http://schemas.microsoft.com/office/drawing/2014/main" id="{C06BF0CF-9607-5CE3-2B1B-82BB78BA62F2}"/>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58" name="Google Shape;277;p28">
              <a:extLst>
                <a:ext uri="{FF2B5EF4-FFF2-40B4-BE49-F238E27FC236}">
                  <a16:creationId xmlns:a16="http://schemas.microsoft.com/office/drawing/2014/main" id="{392280B0-7590-3FE1-5000-E5BA3C9C5BCF}"/>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Clôture</a:t>
              </a:r>
            </a:p>
          </p:txBody>
        </p:sp>
      </p:grpSp>
      <p:sp>
        <p:nvSpPr>
          <p:cNvPr id="60" name="Text Placeholder 59">
            <a:extLst>
              <a:ext uri="{FF2B5EF4-FFF2-40B4-BE49-F238E27FC236}">
                <a16:creationId xmlns:a16="http://schemas.microsoft.com/office/drawing/2014/main" id="{2997086D-6002-18E9-088F-7D2FC79B25E4}"/>
              </a:ext>
            </a:extLst>
          </p:cNvPr>
          <p:cNvSpPr>
            <a:spLocks noGrp="1"/>
          </p:cNvSpPr>
          <p:nvPr>
            <p:ph type="body" sz="quarter" idx="10" hasCustomPrompt="1"/>
          </p:nvPr>
        </p:nvSpPr>
        <p:spPr>
          <a:xfrm>
            <a:off x="7879221" y="1447571"/>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1" name="Text Placeholder 59">
            <a:extLst>
              <a:ext uri="{FF2B5EF4-FFF2-40B4-BE49-F238E27FC236}">
                <a16:creationId xmlns:a16="http://schemas.microsoft.com/office/drawing/2014/main" id="{13288093-8A60-FA70-C6FB-7D69FB80D893}"/>
              </a:ext>
            </a:extLst>
          </p:cNvPr>
          <p:cNvSpPr>
            <a:spLocks noGrp="1"/>
          </p:cNvSpPr>
          <p:nvPr>
            <p:ph type="body" sz="quarter" idx="11" hasCustomPrompt="1"/>
          </p:nvPr>
        </p:nvSpPr>
        <p:spPr>
          <a:xfrm>
            <a:off x="7879221" y="2277958"/>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2" name="Text Placeholder 59">
            <a:extLst>
              <a:ext uri="{FF2B5EF4-FFF2-40B4-BE49-F238E27FC236}">
                <a16:creationId xmlns:a16="http://schemas.microsoft.com/office/drawing/2014/main" id="{A3A18267-30BE-A144-8A47-7EDFF6042B2F}"/>
              </a:ext>
            </a:extLst>
          </p:cNvPr>
          <p:cNvSpPr>
            <a:spLocks noGrp="1"/>
          </p:cNvSpPr>
          <p:nvPr>
            <p:ph type="body" sz="quarter" idx="12" hasCustomPrompt="1"/>
          </p:nvPr>
        </p:nvSpPr>
        <p:spPr>
          <a:xfrm>
            <a:off x="7879220" y="3104337"/>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15 min</a:t>
            </a:r>
            <a:endParaRPr lang="fr-FR" dirty="0"/>
          </a:p>
        </p:txBody>
      </p:sp>
      <p:sp>
        <p:nvSpPr>
          <p:cNvPr id="63" name="Text Placeholder 59">
            <a:extLst>
              <a:ext uri="{FF2B5EF4-FFF2-40B4-BE49-F238E27FC236}">
                <a16:creationId xmlns:a16="http://schemas.microsoft.com/office/drawing/2014/main" id="{69911D84-D37E-215F-8EF0-B39B19B6F1A1}"/>
              </a:ext>
            </a:extLst>
          </p:cNvPr>
          <p:cNvSpPr>
            <a:spLocks noGrp="1"/>
          </p:cNvSpPr>
          <p:nvPr>
            <p:ph type="body" sz="quarter" idx="13" hasCustomPrompt="1"/>
          </p:nvPr>
        </p:nvSpPr>
        <p:spPr>
          <a:xfrm>
            <a:off x="7879219" y="3928027"/>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4" name="Text Placeholder 59">
            <a:extLst>
              <a:ext uri="{FF2B5EF4-FFF2-40B4-BE49-F238E27FC236}">
                <a16:creationId xmlns:a16="http://schemas.microsoft.com/office/drawing/2014/main" id="{DBCF547F-8119-1ABE-E176-4FEDF97A3CC1}"/>
              </a:ext>
            </a:extLst>
          </p:cNvPr>
          <p:cNvSpPr>
            <a:spLocks noGrp="1"/>
          </p:cNvSpPr>
          <p:nvPr>
            <p:ph type="body" sz="quarter" idx="14" hasCustomPrompt="1"/>
          </p:nvPr>
        </p:nvSpPr>
        <p:spPr>
          <a:xfrm>
            <a:off x="7879218" y="4757093"/>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7 min</a:t>
            </a:r>
            <a:endParaRPr lang="fr-FR" dirty="0"/>
          </a:p>
        </p:txBody>
      </p:sp>
      <p:sp>
        <p:nvSpPr>
          <p:cNvPr id="65" name="Text Placeholder 59">
            <a:extLst>
              <a:ext uri="{FF2B5EF4-FFF2-40B4-BE49-F238E27FC236}">
                <a16:creationId xmlns:a16="http://schemas.microsoft.com/office/drawing/2014/main" id="{4E6C3199-30EC-380B-E406-0655DBA57A7E}"/>
              </a:ext>
            </a:extLst>
          </p:cNvPr>
          <p:cNvSpPr>
            <a:spLocks noGrp="1"/>
          </p:cNvSpPr>
          <p:nvPr>
            <p:ph type="body" sz="quarter" idx="15" hasCustomPrompt="1"/>
          </p:nvPr>
        </p:nvSpPr>
        <p:spPr>
          <a:xfrm>
            <a:off x="7879217" y="5583473"/>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3 min</a:t>
            </a:r>
            <a:endParaRPr lang="fr-FR" dirty="0"/>
          </a:p>
        </p:txBody>
      </p:sp>
    </p:spTree>
    <p:extLst>
      <p:ext uri="{BB962C8B-B14F-4D97-AF65-F5344CB8AC3E}">
        <p14:creationId xmlns:p14="http://schemas.microsoft.com/office/powerpoint/2010/main" val="25611909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Ouverture de la séance">
    <p:bg>
      <p:bgPr>
        <a:gradFill flip="none" rotWithShape="1">
          <a:gsLst>
            <a:gs pos="0">
              <a:srgbClr val="F19D19"/>
            </a:gs>
            <a:gs pos="3000">
              <a:schemeClr val="bg1"/>
            </a:gs>
            <a:gs pos="94000">
              <a:srgbClr val="F19D19"/>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B36071C-69BD-8B52-E223-853887477D5C}"/>
              </a:ext>
            </a:extLst>
          </p:cNvPr>
          <p:cNvGrpSpPr/>
          <p:nvPr userDrawn="1"/>
        </p:nvGrpSpPr>
        <p:grpSpPr>
          <a:xfrm>
            <a:off x="812158" y="844906"/>
            <a:ext cx="10567685" cy="5198169"/>
            <a:chOff x="2184399" y="1402024"/>
            <a:chExt cx="7823200" cy="4942038"/>
          </a:xfrm>
        </p:grpSpPr>
        <p:sp>
          <p:nvSpPr>
            <p:cNvPr id="3" name="Rectangle : coins arrondis 10">
              <a:extLst>
                <a:ext uri="{FF2B5EF4-FFF2-40B4-BE49-F238E27FC236}">
                  <a16:creationId xmlns:a16="http://schemas.microsoft.com/office/drawing/2014/main" id="{30E84589-2A8B-6DA5-BD19-35EAD8086FB3}"/>
                </a:ext>
              </a:extLst>
            </p:cNvPr>
            <p:cNvSpPr/>
            <p:nvPr/>
          </p:nvSpPr>
          <p:spPr>
            <a:xfrm>
              <a:off x="2184399" y="1402024"/>
              <a:ext cx="7823200" cy="4942038"/>
            </a:xfrm>
            <a:prstGeom prst="roundRect">
              <a:avLst>
                <a:gd name="adj" fmla="val 2665"/>
              </a:avLst>
            </a:prstGeom>
            <a:solidFill>
              <a:srgbClr val="F19D19"/>
            </a:solidFill>
            <a:ln>
              <a:solidFill>
                <a:srgbClr val="F19D19"/>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sym typeface="Arial"/>
              </a:endParaRPr>
            </a:p>
          </p:txBody>
        </p:sp>
        <p:sp>
          <p:nvSpPr>
            <p:cNvPr id="6" name="Rectangle 5">
              <a:extLst>
                <a:ext uri="{FF2B5EF4-FFF2-40B4-BE49-F238E27FC236}">
                  <a16:creationId xmlns:a16="http://schemas.microsoft.com/office/drawing/2014/main" id="{355DB502-9EC4-94FE-09A9-2932EC699550}"/>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sym typeface="Arial"/>
              </a:endParaRPr>
            </a:p>
          </p:txBody>
        </p:sp>
      </p:grpSp>
      <p:sp>
        <p:nvSpPr>
          <p:cNvPr id="8" name="Oval 7">
            <a:extLst>
              <a:ext uri="{FF2B5EF4-FFF2-40B4-BE49-F238E27FC236}">
                <a16:creationId xmlns:a16="http://schemas.microsoft.com/office/drawing/2014/main" id="{70E61D70-E72A-6F05-21DF-0092CA22ECB1}"/>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sym typeface="Arial"/>
            </a:endParaRPr>
          </a:p>
        </p:txBody>
      </p:sp>
      <p:sp>
        <p:nvSpPr>
          <p:cNvPr id="10" name="ZoneTexte 4">
            <a:extLst>
              <a:ext uri="{FF2B5EF4-FFF2-40B4-BE49-F238E27FC236}">
                <a16:creationId xmlns:a16="http://schemas.microsoft.com/office/drawing/2014/main" id="{12A4C6F5-3FFF-2B1F-31AC-921674941D10}"/>
              </a:ext>
            </a:extLst>
          </p:cNvPr>
          <p:cNvSpPr txBox="1"/>
          <p:nvPr userDrawn="1"/>
        </p:nvSpPr>
        <p:spPr>
          <a:xfrm>
            <a:off x="946951" y="3651380"/>
            <a:ext cx="10298101" cy="769441"/>
          </a:xfrm>
          <a:prstGeom prst="rect">
            <a:avLst/>
          </a:prstGeom>
          <a:noFill/>
        </p:spPr>
        <p:txBody>
          <a:bodyPr wrap="square">
            <a:spAutoFit/>
          </a:bodyPr>
          <a:lstStyle/>
          <a:p>
            <a:pPr algn="ctr" defTabSz="457189">
              <a:defRPr/>
            </a:pPr>
            <a:r>
              <a:rPr lang="fr-FR" sz="4400" b="1" dirty="0">
                <a:solidFill>
                  <a:srgbClr val="F19D19"/>
                </a:solidFill>
                <a:latin typeface="Calibri" panose="020F0502020204030204"/>
                <a:cs typeface="Arial"/>
                <a:sym typeface="Arial"/>
              </a:rPr>
              <a:t>Ouverture de la séance</a:t>
            </a:r>
          </a:p>
        </p:txBody>
      </p:sp>
      <p:pic>
        <p:nvPicPr>
          <p:cNvPr id="14" name="Picture 18">
            <a:extLst>
              <a:ext uri="{FF2B5EF4-FFF2-40B4-BE49-F238E27FC236}">
                <a16:creationId xmlns:a16="http://schemas.microsoft.com/office/drawing/2014/main" id="{D5A0386F-993C-99A4-372C-F8760E58AB30}"/>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4973623" y="1310778"/>
            <a:ext cx="2096135" cy="2158333"/>
          </a:xfrm>
          <a:prstGeom prst="rect">
            <a:avLst/>
          </a:prstGeom>
        </p:spPr>
      </p:pic>
      <p:pic>
        <p:nvPicPr>
          <p:cNvPr id="15" name="Google Shape;1333;p128">
            <a:extLst>
              <a:ext uri="{FF2B5EF4-FFF2-40B4-BE49-F238E27FC236}">
                <a16:creationId xmlns:a16="http://schemas.microsoft.com/office/drawing/2014/main" id="{E4A7273E-67E2-0C23-0C4F-F01019D0FF62}"/>
              </a:ext>
            </a:extLst>
          </p:cNvPr>
          <p:cNvPicPr>
            <a:picLocks noChangeAspect="1"/>
          </p:cNvPicPr>
          <p:nvPr userDrawn="1"/>
        </p:nvPicPr>
        <p:blipFill>
          <a:blip r:embed="rId5">
            <a:alphaModFix/>
          </a:blip>
          <a:srcRect/>
          <a:stretch>
            <a:fillRect/>
          </a:stretch>
        </p:blipFill>
        <p:spPr>
          <a:xfrm>
            <a:off x="6261214" y="1609414"/>
            <a:ext cx="649253" cy="649253"/>
          </a:xfrm>
          <a:prstGeom prst="rect">
            <a:avLst/>
          </a:prstGeom>
          <a:noFill/>
          <a:ln cap="flat">
            <a:noFill/>
          </a:ln>
        </p:spPr>
      </p:pic>
      <p:sp>
        <p:nvSpPr>
          <p:cNvPr id="24" name="Text Placeholder 23">
            <a:extLst>
              <a:ext uri="{FF2B5EF4-FFF2-40B4-BE49-F238E27FC236}">
                <a16:creationId xmlns:a16="http://schemas.microsoft.com/office/drawing/2014/main" id="{22A6E60A-C6B2-D1FE-AB7C-E35AE8892EF5}"/>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24993343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scussion informelle">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25419" y="1993162"/>
            <a:ext cx="5985399" cy="2087944"/>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5400" b="1" kern="0" dirty="0">
                <a:solidFill>
                  <a:srgbClr val="F19D19"/>
                </a:solidFill>
                <a:latin typeface="Calibri" panose="020F0502020204030204" pitchFamily="34" charset="0"/>
                <a:cs typeface="Calibri" panose="020F0502020204030204" pitchFamily="34" charset="0"/>
              </a:rPr>
              <a:t>Discussion informelle</a:t>
            </a:r>
          </a:p>
        </p:txBody>
      </p:sp>
      <p:pic>
        <p:nvPicPr>
          <p:cNvPr id="13" name="Picture 1">
            <a:extLst>
              <a:ext uri="{FF2B5EF4-FFF2-40B4-BE49-F238E27FC236}">
                <a16:creationId xmlns:a16="http://schemas.microsoft.com/office/drawing/2014/main" id="{81DC4E81-0C61-B93A-A49E-EEE6F672BAA1}"/>
              </a:ext>
            </a:extLst>
          </p:cNvPr>
          <p:cNvPicPr>
            <a:picLocks noChangeAspect="1"/>
          </p:cNvPicPr>
          <p:nvPr userDrawn="1"/>
        </p:nvPicPr>
        <p:blipFill>
          <a:blip r:embed="rId2" cstate="print">
            <a:extLst>
              <a:ext uri="{BEBA8EAE-BF5A-486C-A8C5-ECC9F3942E4B}">
                <a14:imgProps xmlns:a14="http://schemas.microsoft.com/office/drawing/2010/main">
                  <a14:imgLayer r:embed="rId3">
                    <a14:imgEffect>
                      <a14:backgroundRemoval t="1855" b="100000" l="391" r="99512"/>
                    </a14:imgEffect>
                  </a14:imgLayer>
                </a14:imgProps>
              </a:ext>
              <a:ext uri="{28A0092B-C50C-407E-A947-70E740481C1C}">
                <a14:useLocalDpi xmlns:a14="http://schemas.microsoft.com/office/drawing/2010/main" val="0"/>
              </a:ext>
            </a:extLst>
          </a:blip>
          <a:stretch>
            <a:fillRect/>
          </a:stretch>
        </p:blipFill>
        <p:spPr>
          <a:xfrm>
            <a:off x="1124103" y="1875577"/>
            <a:ext cx="2856443" cy="285644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14" name="Freeform 17">
            <a:extLst>
              <a:ext uri="{FF2B5EF4-FFF2-40B4-BE49-F238E27FC236}">
                <a16:creationId xmlns:a16="http://schemas.microsoft.com/office/drawing/2014/main" id="{C744DE00-AF1E-C1C2-374B-720BC4F53728}"/>
              </a:ext>
            </a:extLst>
          </p:cNvPr>
          <p:cNvSpPr>
            <a:spLocks noEditPoints="1"/>
          </p:cNvSpPr>
          <p:nvPr userDrawn="1"/>
        </p:nvSpPr>
        <p:spPr bwMode="auto">
          <a:xfrm>
            <a:off x="1890297" y="1779907"/>
            <a:ext cx="691824" cy="704171"/>
          </a:xfrm>
          <a:custGeom>
            <a:avLst/>
            <a:gdLst>
              <a:gd name="T0" fmla="*/ 1830 w 2759"/>
              <a:gd name="T1" fmla="*/ 1151 h 2558"/>
              <a:gd name="T2" fmla="*/ 2122 w 2759"/>
              <a:gd name="T3" fmla="*/ 851 h 2558"/>
              <a:gd name="T4" fmla="*/ 1243 w 2759"/>
              <a:gd name="T5" fmla="*/ 851 h 2558"/>
              <a:gd name="T6" fmla="*/ 1533 w 2759"/>
              <a:gd name="T7" fmla="*/ 1151 h 2558"/>
              <a:gd name="T8" fmla="*/ 1243 w 2759"/>
              <a:gd name="T9" fmla="*/ 851 h 2558"/>
              <a:gd name="T10" fmla="*/ 655 w 2759"/>
              <a:gd name="T11" fmla="*/ 1151 h 2558"/>
              <a:gd name="T12" fmla="*/ 946 w 2759"/>
              <a:gd name="T13" fmla="*/ 851 h 2558"/>
              <a:gd name="T14" fmla="*/ 1379 w 2759"/>
              <a:gd name="T15" fmla="*/ 0 h 2558"/>
              <a:gd name="T16" fmla="*/ 1584 w 2759"/>
              <a:gd name="T17" fmla="*/ 11 h 2558"/>
              <a:gd name="T18" fmla="*/ 1778 w 2759"/>
              <a:gd name="T19" fmla="*/ 43 h 2558"/>
              <a:gd name="T20" fmla="*/ 1962 w 2759"/>
              <a:gd name="T21" fmla="*/ 97 h 2558"/>
              <a:gd name="T22" fmla="*/ 2131 w 2759"/>
              <a:gd name="T23" fmla="*/ 168 h 2558"/>
              <a:gd name="T24" fmla="*/ 2285 w 2759"/>
              <a:gd name="T25" fmla="*/ 255 h 2558"/>
              <a:gd name="T26" fmla="*/ 2421 w 2759"/>
              <a:gd name="T27" fmla="*/ 357 h 2558"/>
              <a:gd name="T28" fmla="*/ 2536 w 2759"/>
              <a:gd name="T29" fmla="*/ 473 h 2558"/>
              <a:gd name="T30" fmla="*/ 2630 w 2759"/>
              <a:gd name="T31" fmla="*/ 600 h 2558"/>
              <a:gd name="T32" fmla="*/ 2700 w 2759"/>
              <a:gd name="T33" fmla="*/ 738 h 2558"/>
              <a:gd name="T34" fmla="*/ 2744 w 2759"/>
              <a:gd name="T35" fmla="*/ 884 h 2558"/>
              <a:gd name="T36" fmla="*/ 2759 w 2759"/>
              <a:gd name="T37" fmla="*/ 1038 h 2558"/>
              <a:gd name="T38" fmla="*/ 2744 w 2759"/>
              <a:gd name="T39" fmla="*/ 1191 h 2558"/>
              <a:gd name="T40" fmla="*/ 2700 w 2759"/>
              <a:gd name="T41" fmla="*/ 1338 h 2558"/>
              <a:gd name="T42" fmla="*/ 2630 w 2759"/>
              <a:gd name="T43" fmla="*/ 1476 h 2558"/>
              <a:gd name="T44" fmla="*/ 2536 w 2759"/>
              <a:gd name="T45" fmla="*/ 1604 h 2558"/>
              <a:gd name="T46" fmla="*/ 2421 w 2759"/>
              <a:gd name="T47" fmla="*/ 1720 h 2558"/>
              <a:gd name="T48" fmla="*/ 2285 w 2759"/>
              <a:gd name="T49" fmla="*/ 1822 h 2558"/>
              <a:gd name="T50" fmla="*/ 2131 w 2759"/>
              <a:gd name="T51" fmla="*/ 1909 h 2558"/>
              <a:gd name="T52" fmla="*/ 1962 w 2759"/>
              <a:gd name="T53" fmla="*/ 1980 h 2558"/>
              <a:gd name="T54" fmla="*/ 1778 w 2759"/>
              <a:gd name="T55" fmla="*/ 2032 h 2558"/>
              <a:gd name="T56" fmla="*/ 1584 w 2759"/>
              <a:gd name="T57" fmla="*/ 2066 h 2558"/>
              <a:gd name="T58" fmla="*/ 1379 w 2759"/>
              <a:gd name="T59" fmla="*/ 2077 h 2558"/>
              <a:gd name="T60" fmla="*/ 1221 w 2759"/>
              <a:gd name="T61" fmla="*/ 2068 h 2558"/>
              <a:gd name="T62" fmla="*/ 1067 w 2759"/>
              <a:gd name="T63" fmla="*/ 2045 h 2558"/>
              <a:gd name="T64" fmla="*/ 250 w 2759"/>
              <a:gd name="T65" fmla="*/ 2558 h 2558"/>
              <a:gd name="T66" fmla="*/ 518 w 2759"/>
              <a:gd name="T67" fmla="*/ 1847 h 2558"/>
              <a:gd name="T68" fmla="*/ 381 w 2759"/>
              <a:gd name="T69" fmla="*/ 1752 h 2558"/>
              <a:gd name="T70" fmla="*/ 261 w 2759"/>
              <a:gd name="T71" fmla="*/ 1644 h 2558"/>
              <a:gd name="T72" fmla="*/ 163 w 2759"/>
              <a:gd name="T73" fmla="*/ 1526 h 2558"/>
              <a:gd name="T74" fmla="*/ 85 w 2759"/>
              <a:gd name="T75" fmla="*/ 1396 h 2558"/>
              <a:gd name="T76" fmla="*/ 32 w 2759"/>
              <a:gd name="T77" fmla="*/ 1259 h 2558"/>
              <a:gd name="T78" fmla="*/ 3 w 2759"/>
              <a:gd name="T79" fmla="*/ 1113 h 2558"/>
              <a:gd name="T80" fmla="*/ 3 w 2759"/>
              <a:gd name="T81" fmla="*/ 960 h 2558"/>
              <a:gd name="T82" fmla="*/ 33 w 2759"/>
              <a:gd name="T83" fmla="*/ 810 h 2558"/>
              <a:gd name="T84" fmla="*/ 90 w 2759"/>
              <a:gd name="T85" fmla="*/ 668 h 2558"/>
              <a:gd name="T86" fmla="*/ 172 w 2759"/>
              <a:gd name="T87" fmla="*/ 535 h 2558"/>
              <a:gd name="T88" fmla="*/ 277 w 2759"/>
              <a:gd name="T89" fmla="*/ 413 h 2558"/>
              <a:gd name="T90" fmla="*/ 404 w 2759"/>
              <a:gd name="T91" fmla="*/ 304 h 2558"/>
              <a:gd name="T92" fmla="*/ 549 w 2759"/>
              <a:gd name="T93" fmla="*/ 208 h 2558"/>
              <a:gd name="T94" fmla="*/ 711 w 2759"/>
              <a:gd name="T95" fmla="*/ 129 h 2558"/>
              <a:gd name="T96" fmla="*/ 888 w 2759"/>
              <a:gd name="T97" fmla="*/ 68 h 2558"/>
              <a:gd name="T98" fmla="*/ 1077 w 2759"/>
              <a:gd name="T99" fmla="*/ 25 h 2558"/>
              <a:gd name="T100" fmla="*/ 1276 w 2759"/>
              <a:gd name="T101" fmla="*/ 3 h 25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759" h="2558">
                <a:moveTo>
                  <a:pt x="1830" y="851"/>
                </a:moveTo>
                <a:lnTo>
                  <a:pt x="1830" y="1151"/>
                </a:lnTo>
                <a:lnTo>
                  <a:pt x="2122" y="1151"/>
                </a:lnTo>
                <a:lnTo>
                  <a:pt x="2122" y="851"/>
                </a:lnTo>
                <a:lnTo>
                  <a:pt x="1830" y="851"/>
                </a:lnTo>
                <a:close/>
                <a:moveTo>
                  <a:pt x="1243" y="851"/>
                </a:moveTo>
                <a:lnTo>
                  <a:pt x="1243" y="1151"/>
                </a:lnTo>
                <a:lnTo>
                  <a:pt x="1533" y="1151"/>
                </a:lnTo>
                <a:lnTo>
                  <a:pt x="1533" y="851"/>
                </a:lnTo>
                <a:lnTo>
                  <a:pt x="1243" y="851"/>
                </a:lnTo>
                <a:close/>
                <a:moveTo>
                  <a:pt x="655" y="851"/>
                </a:moveTo>
                <a:lnTo>
                  <a:pt x="655" y="1151"/>
                </a:lnTo>
                <a:lnTo>
                  <a:pt x="946" y="1151"/>
                </a:lnTo>
                <a:lnTo>
                  <a:pt x="946" y="851"/>
                </a:lnTo>
                <a:lnTo>
                  <a:pt x="655" y="851"/>
                </a:lnTo>
                <a:close/>
                <a:moveTo>
                  <a:pt x="1379" y="0"/>
                </a:moveTo>
                <a:lnTo>
                  <a:pt x="1483" y="3"/>
                </a:lnTo>
                <a:lnTo>
                  <a:pt x="1584" y="11"/>
                </a:lnTo>
                <a:lnTo>
                  <a:pt x="1682" y="25"/>
                </a:lnTo>
                <a:lnTo>
                  <a:pt x="1778" y="43"/>
                </a:lnTo>
                <a:lnTo>
                  <a:pt x="1871" y="68"/>
                </a:lnTo>
                <a:lnTo>
                  <a:pt x="1962" y="97"/>
                </a:lnTo>
                <a:lnTo>
                  <a:pt x="2048" y="129"/>
                </a:lnTo>
                <a:lnTo>
                  <a:pt x="2131" y="168"/>
                </a:lnTo>
                <a:lnTo>
                  <a:pt x="2209" y="208"/>
                </a:lnTo>
                <a:lnTo>
                  <a:pt x="2285" y="255"/>
                </a:lnTo>
                <a:lnTo>
                  <a:pt x="2355" y="304"/>
                </a:lnTo>
                <a:lnTo>
                  <a:pt x="2421" y="357"/>
                </a:lnTo>
                <a:lnTo>
                  <a:pt x="2481" y="413"/>
                </a:lnTo>
                <a:lnTo>
                  <a:pt x="2536" y="473"/>
                </a:lnTo>
                <a:lnTo>
                  <a:pt x="2586" y="535"/>
                </a:lnTo>
                <a:lnTo>
                  <a:pt x="2630" y="600"/>
                </a:lnTo>
                <a:lnTo>
                  <a:pt x="2668" y="668"/>
                </a:lnTo>
                <a:lnTo>
                  <a:pt x="2700" y="738"/>
                </a:lnTo>
                <a:lnTo>
                  <a:pt x="2725" y="810"/>
                </a:lnTo>
                <a:lnTo>
                  <a:pt x="2744" y="884"/>
                </a:lnTo>
                <a:lnTo>
                  <a:pt x="2754" y="960"/>
                </a:lnTo>
                <a:lnTo>
                  <a:pt x="2759" y="1038"/>
                </a:lnTo>
                <a:lnTo>
                  <a:pt x="2754" y="1116"/>
                </a:lnTo>
                <a:lnTo>
                  <a:pt x="2744" y="1191"/>
                </a:lnTo>
                <a:lnTo>
                  <a:pt x="2725" y="1266"/>
                </a:lnTo>
                <a:lnTo>
                  <a:pt x="2700" y="1338"/>
                </a:lnTo>
                <a:lnTo>
                  <a:pt x="2668" y="1409"/>
                </a:lnTo>
                <a:lnTo>
                  <a:pt x="2630" y="1476"/>
                </a:lnTo>
                <a:lnTo>
                  <a:pt x="2586" y="1541"/>
                </a:lnTo>
                <a:lnTo>
                  <a:pt x="2536" y="1604"/>
                </a:lnTo>
                <a:lnTo>
                  <a:pt x="2481" y="1663"/>
                </a:lnTo>
                <a:lnTo>
                  <a:pt x="2421" y="1720"/>
                </a:lnTo>
                <a:lnTo>
                  <a:pt x="2355" y="1772"/>
                </a:lnTo>
                <a:lnTo>
                  <a:pt x="2285" y="1822"/>
                </a:lnTo>
                <a:lnTo>
                  <a:pt x="2209" y="1867"/>
                </a:lnTo>
                <a:lnTo>
                  <a:pt x="2131" y="1909"/>
                </a:lnTo>
                <a:lnTo>
                  <a:pt x="2048" y="1948"/>
                </a:lnTo>
                <a:lnTo>
                  <a:pt x="1962" y="1980"/>
                </a:lnTo>
                <a:lnTo>
                  <a:pt x="1871" y="2009"/>
                </a:lnTo>
                <a:lnTo>
                  <a:pt x="1778" y="2032"/>
                </a:lnTo>
                <a:lnTo>
                  <a:pt x="1682" y="2052"/>
                </a:lnTo>
                <a:lnTo>
                  <a:pt x="1584" y="2066"/>
                </a:lnTo>
                <a:lnTo>
                  <a:pt x="1483" y="2074"/>
                </a:lnTo>
                <a:lnTo>
                  <a:pt x="1379" y="2077"/>
                </a:lnTo>
                <a:lnTo>
                  <a:pt x="1300" y="2074"/>
                </a:lnTo>
                <a:lnTo>
                  <a:pt x="1221" y="2068"/>
                </a:lnTo>
                <a:lnTo>
                  <a:pt x="1143" y="2059"/>
                </a:lnTo>
                <a:lnTo>
                  <a:pt x="1067" y="2045"/>
                </a:lnTo>
                <a:lnTo>
                  <a:pt x="993" y="2030"/>
                </a:lnTo>
                <a:lnTo>
                  <a:pt x="250" y="2558"/>
                </a:lnTo>
                <a:lnTo>
                  <a:pt x="592" y="1890"/>
                </a:lnTo>
                <a:lnTo>
                  <a:pt x="518" y="1847"/>
                </a:lnTo>
                <a:lnTo>
                  <a:pt x="447" y="1801"/>
                </a:lnTo>
                <a:lnTo>
                  <a:pt x="381" y="1752"/>
                </a:lnTo>
                <a:lnTo>
                  <a:pt x="319" y="1700"/>
                </a:lnTo>
                <a:lnTo>
                  <a:pt x="261" y="1644"/>
                </a:lnTo>
                <a:lnTo>
                  <a:pt x="209" y="1586"/>
                </a:lnTo>
                <a:lnTo>
                  <a:pt x="163" y="1526"/>
                </a:lnTo>
                <a:lnTo>
                  <a:pt x="121" y="1462"/>
                </a:lnTo>
                <a:lnTo>
                  <a:pt x="85" y="1396"/>
                </a:lnTo>
                <a:lnTo>
                  <a:pt x="55" y="1328"/>
                </a:lnTo>
                <a:lnTo>
                  <a:pt x="32" y="1259"/>
                </a:lnTo>
                <a:lnTo>
                  <a:pt x="14" y="1187"/>
                </a:lnTo>
                <a:lnTo>
                  <a:pt x="3" y="1113"/>
                </a:lnTo>
                <a:lnTo>
                  <a:pt x="0" y="1038"/>
                </a:lnTo>
                <a:lnTo>
                  <a:pt x="3" y="960"/>
                </a:lnTo>
                <a:lnTo>
                  <a:pt x="15" y="884"/>
                </a:lnTo>
                <a:lnTo>
                  <a:pt x="33" y="810"/>
                </a:lnTo>
                <a:lnTo>
                  <a:pt x="59" y="738"/>
                </a:lnTo>
                <a:lnTo>
                  <a:pt x="90" y="668"/>
                </a:lnTo>
                <a:lnTo>
                  <a:pt x="128" y="600"/>
                </a:lnTo>
                <a:lnTo>
                  <a:pt x="172" y="535"/>
                </a:lnTo>
                <a:lnTo>
                  <a:pt x="222" y="473"/>
                </a:lnTo>
                <a:lnTo>
                  <a:pt x="277" y="413"/>
                </a:lnTo>
                <a:lnTo>
                  <a:pt x="338" y="357"/>
                </a:lnTo>
                <a:lnTo>
                  <a:pt x="404" y="304"/>
                </a:lnTo>
                <a:lnTo>
                  <a:pt x="474" y="255"/>
                </a:lnTo>
                <a:lnTo>
                  <a:pt x="549" y="208"/>
                </a:lnTo>
                <a:lnTo>
                  <a:pt x="629" y="168"/>
                </a:lnTo>
                <a:lnTo>
                  <a:pt x="711" y="129"/>
                </a:lnTo>
                <a:lnTo>
                  <a:pt x="798" y="97"/>
                </a:lnTo>
                <a:lnTo>
                  <a:pt x="888" y="68"/>
                </a:lnTo>
                <a:lnTo>
                  <a:pt x="981" y="43"/>
                </a:lnTo>
                <a:lnTo>
                  <a:pt x="1077" y="25"/>
                </a:lnTo>
                <a:lnTo>
                  <a:pt x="1176" y="11"/>
                </a:lnTo>
                <a:lnTo>
                  <a:pt x="1276" y="3"/>
                </a:lnTo>
                <a:lnTo>
                  <a:pt x="1379" y="0"/>
                </a:lnTo>
                <a:close/>
              </a:path>
            </a:pathLst>
          </a:custGeom>
          <a:solidFill>
            <a:srgbClr val="F7C475"/>
          </a:solidFill>
          <a:ln w="0">
            <a:noFill/>
            <a:prstDash val="solid"/>
            <a:round/>
            <a:headEnd/>
            <a:tailEnd/>
          </a:ln>
        </p:spPr>
        <p:txBody>
          <a:bodyPr vert="horz" wrap="square" lIns="121920" tIns="60960" rIns="121920" bIns="60960" numCol="1" anchor="t" anchorCtr="0" compatLnSpc="1">
            <a:prstTxWarp prst="textNoShape">
              <a:avLst/>
            </a:prstTxWarp>
          </a:bodyPr>
          <a:lstStyle/>
          <a:p>
            <a:pPr defTabSz="1219170">
              <a:defRPr/>
            </a:pPr>
            <a:endParaRPr lang="en-US" sz="2400">
              <a:solidFill>
                <a:prstClr val="black"/>
              </a:solidFill>
              <a:latin typeface="Georgia"/>
              <a:cs typeface="Arial" panose="020B0604020202020204" pitchFamily="34" charset="0"/>
            </a:endParaRPr>
          </a:p>
        </p:txBody>
      </p:sp>
      <p:sp>
        <p:nvSpPr>
          <p:cNvPr id="15" name="Freeform 18">
            <a:extLst>
              <a:ext uri="{FF2B5EF4-FFF2-40B4-BE49-F238E27FC236}">
                <a16:creationId xmlns:a16="http://schemas.microsoft.com/office/drawing/2014/main" id="{87772EAF-D513-9472-B872-5A7B64B000FE}"/>
              </a:ext>
            </a:extLst>
          </p:cNvPr>
          <p:cNvSpPr>
            <a:spLocks/>
          </p:cNvSpPr>
          <p:nvPr userDrawn="1"/>
        </p:nvSpPr>
        <p:spPr bwMode="auto">
          <a:xfrm rot="21039827">
            <a:off x="2207633" y="1946096"/>
            <a:ext cx="584715" cy="634720"/>
          </a:xfrm>
          <a:custGeom>
            <a:avLst/>
            <a:gdLst>
              <a:gd name="T0" fmla="*/ 1716 w 2331"/>
              <a:gd name="T1" fmla="*/ 35 h 2303"/>
              <a:gd name="T2" fmla="*/ 1866 w 2331"/>
              <a:gd name="T3" fmla="*/ 117 h 2303"/>
              <a:gd name="T4" fmla="*/ 1999 w 2331"/>
              <a:gd name="T5" fmla="*/ 214 h 2303"/>
              <a:gd name="T6" fmla="*/ 2113 w 2331"/>
              <a:gd name="T7" fmla="*/ 324 h 2303"/>
              <a:gd name="T8" fmla="*/ 2204 w 2331"/>
              <a:gd name="T9" fmla="*/ 446 h 2303"/>
              <a:gd name="T10" fmla="*/ 2273 w 2331"/>
              <a:gd name="T11" fmla="*/ 579 h 2303"/>
              <a:gd name="T12" fmla="*/ 2316 w 2331"/>
              <a:gd name="T13" fmla="*/ 719 h 2303"/>
              <a:gd name="T14" fmla="*/ 2331 w 2331"/>
              <a:gd name="T15" fmla="*/ 867 h 2303"/>
              <a:gd name="T16" fmla="*/ 2317 w 2331"/>
              <a:gd name="T17" fmla="*/ 1007 h 2303"/>
              <a:gd name="T18" fmla="*/ 2279 w 2331"/>
              <a:gd name="T19" fmla="*/ 1141 h 2303"/>
              <a:gd name="T20" fmla="*/ 2217 w 2331"/>
              <a:gd name="T21" fmla="*/ 1268 h 2303"/>
              <a:gd name="T22" fmla="*/ 2133 w 2331"/>
              <a:gd name="T23" fmla="*/ 1385 h 2303"/>
              <a:gd name="T24" fmla="*/ 2030 w 2331"/>
              <a:gd name="T25" fmla="*/ 1492 h 2303"/>
              <a:gd name="T26" fmla="*/ 1908 w 2331"/>
              <a:gd name="T27" fmla="*/ 1588 h 2303"/>
              <a:gd name="T28" fmla="*/ 1771 w 2331"/>
              <a:gd name="T29" fmla="*/ 1672 h 2303"/>
              <a:gd name="T30" fmla="*/ 1392 w 2331"/>
              <a:gd name="T31" fmla="*/ 1805 h 2303"/>
              <a:gd name="T32" fmla="*/ 1251 w 2331"/>
              <a:gd name="T33" fmla="*/ 1831 h 2303"/>
              <a:gd name="T34" fmla="*/ 1104 w 2331"/>
              <a:gd name="T35" fmla="*/ 1846 h 2303"/>
              <a:gd name="T36" fmla="*/ 924 w 2331"/>
              <a:gd name="T37" fmla="*/ 1845 h 2303"/>
              <a:gd name="T38" fmla="*/ 724 w 2331"/>
              <a:gd name="T39" fmla="*/ 1821 h 2303"/>
              <a:gd name="T40" fmla="*/ 536 w 2331"/>
              <a:gd name="T41" fmla="*/ 1775 h 2303"/>
              <a:gd name="T42" fmla="*/ 361 w 2331"/>
              <a:gd name="T43" fmla="*/ 1709 h 2303"/>
              <a:gd name="T44" fmla="*/ 202 w 2331"/>
              <a:gd name="T45" fmla="*/ 1624 h 2303"/>
              <a:gd name="T46" fmla="*/ 63 w 2331"/>
              <a:gd name="T47" fmla="*/ 1524 h 2303"/>
              <a:gd name="T48" fmla="*/ 17 w 2331"/>
              <a:gd name="T49" fmla="*/ 1469 h 2303"/>
              <a:gd name="T50" fmla="*/ 144 w 2331"/>
              <a:gd name="T51" fmla="*/ 1468 h 2303"/>
              <a:gd name="T52" fmla="*/ 363 w 2331"/>
              <a:gd name="T53" fmla="*/ 1445 h 2303"/>
              <a:gd name="T54" fmla="*/ 569 w 2331"/>
              <a:gd name="T55" fmla="*/ 1402 h 2303"/>
              <a:gd name="T56" fmla="*/ 765 w 2331"/>
              <a:gd name="T57" fmla="*/ 1341 h 2303"/>
              <a:gd name="T58" fmla="*/ 946 w 2331"/>
              <a:gd name="T59" fmla="*/ 1261 h 2303"/>
              <a:gd name="T60" fmla="*/ 1112 w 2331"/>
              <a:gd name="T61" fmla="*/ 1164 h 2303"/>
              <a:gd name="T62" fmla="*/ 1259 w 2331"/>
              <a:gd name="T63" fmla="*/ 1053 h 2303"/>
              <a:gd name="T64" fmla="*/ 1387 w 2331"/>
              <a:gd name="T65" fmla="*/ 928 h 2303"/>
              <a:gd name="T66" fmla="*/ 1493 w 2331"/>
              <a:gd name="T67" fmla="*/ 791 h 2303"/>
              <a:gd name="T68" fmla="*/ 1576 w 2331"/>
              <a:gd name="T69" fmla="*/ 644 h 2303"/>
              <a:gd name="T70" fmla="*/ 1633 w 2331"/>
              <a:gd name="T71" fmla="*/ 488 h 2303"/>
              <a:gd name="T72" fmla="*/ 1663 w 2331"/>
              <a:gd name="T73" fmla="*/ 324 h 2303"/>
              <a:gd name="T74" fmla="*/ 1664 w 2331"/>
              <a:gd name="T75" fmla="*/ 178 h 2303"/>
              <a:gd name="T76" fmla="*/ 1648 w 2331"/>
              <a:gd name="T77" fmla="*/ 58 h 2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331" h="2303">
                <a:moveTo>
                  <a:pt x="1634" y="0"/>
                </a:moveTo>
                <a:lnTo>
                  <a:pt x="1716" y="35"/>
                </a:lnTo>
                <a:lnTo>
                  <a:pt x="1793" y="73"/>
                </a:lnTo>
                <a:lnTo>
                  <a:pt x="1866" y="117"/>
                </a:lnTo>
                <a:lnTo>
                  <a:pt x="1935" y="164"/>
                </a:lnTo>
                <a:lnTo>
                  <a:pt x="1999" y="214"/>
                </a:lnTo>
                <a:lnTo>
                  <a:pt x="2058" y="267"/>
                </a:lnTo>
                <a:lnTo>
                  <a:pt x="2113" y="324"/>
                </a:lnTo>
                <a:lnTo>
                  <a:pt x="2161" y="385"/>
                </a:lnTo>
                <a:lnTo>
                  <a:pt x="2204" y="446"/>
                </a:lnTo>
                <a:lnTo>
                  <a:pt x="2242" y="511"/>
                </a:lnTo>
                <a:lnTo>
                  <a:pt x="2273" y="579"/>
                </a:lnTo>
                <a:lnTo>
                  <a:pt x="2298" y="648"/>
                </a:lnTo>
                <a:lnTo>
                  <a:pt x="2316" y="719"/>
                </a:lnTo>
                <a:lnTo>
                  <a:pt x="2326" y="792"/>
                </a:lnTo>
                <a:lnTo>
                  <a:pt x="2331" y="867"/>
                </a:lnTo>
                <a:lnTo>
                  <a:pt x="2328" y="938"/>
                </a:lnTo>
                <a:lnTo>
                  <a:pt x="2317" y="1007"/>
                </a:lnTo>
                <a:lnTo>
                  <a:pt x="2302" y="1075"/>
                </a:lnTo>
                <a:lnTo>
                  <a:pt x="2279" y="1141"/>
                </a:lnTo>
                <a:lnTo>
                  <a:pt x="2251" y="1206"/>
                </a:lnTo>
                <a:lnTo>
                  <a:pt x="2217" y="1268"/>
                </a:lnTo>
                <a:lnTo>
                  <a:pt x="2177" y="1328"/>
                </a:lnTo>
                <a:lnTo>
                  <a:pt x="2133" y="1385"/>
                </a:lnTo>
                <a:lnTo>
                  <a:pt x="2083" y="1440"/>
                </a:lnTo>
                <a:lnTo>
                  <a:pt x="2030" y="1492"/>
                </a:lnTo>
                <a:lnTo>
                  <a:pt x="1971" y="1542"/>
                </a:lnTo>
                <a:lnTo>
                  <a:pt x="1908" y="1588"/>
                </a:lnTo>
                <a:lnTo>
                  <a:pt x="1841" y="1631"/>
                </a:lnTo>
                <a:lnTo>
                  <a:pt x="1771" y="1672"/>
                </a:lnTo>
                <a:lnTo>
                  <a:pt x="2095" y="2303"/>
                </a:lnTo>
                <a:lnTo>
                  <a:pt x="1392" y="1805"/>
                </a:lnTo>
                <a:lnTo>
                  <a:pt x="1322" y="1818"/>
                </a:lnTo>
                <a:lnTo>
                  <a:pt x="1251" y="1831"/>
                </a:lnTo>
                <a:lnTo>
                  <a:pt x="1178" y="1841"/>
                </a:lnTo>
                <a:lnTo>
                  <a:pt x="1104" y="1846"/>
                </a:lnTo>
                <a:lnTo>
                  <a:pt x="1028" y="1848"/>
                </a:lnTo>
                <a:lnTo>
                  <a:pt x="924" y="1845"/>
                </a:lnTo>
                <a:lnTo>
                  <a:pt x="824" y="1836"/>
                </a:lnTo>
                <a:lnTo>
                  <a:pt x="724" y="1821"/>
                </a:lnTo>
                <a:lnTo>
                  <a:pt x="628" y="1801"/>
                </a:lnTo>
                <a:lnTo>
                  <a:pt x="536" y="1775"/>
                </a:lnTo>
                <a:lnTo>
                  <a:pt x="446" y="1745"/>
                </a:lnTo>
                <a:lnTo>
                  <a:pt x="361" y="1709"/>
                </a:lnTo>
                <a:lnTo>
                  <a:pt x="280" y="1670"/>
                </a:lnTo>
                <a:lnTo>
                  <a:pt x="202" y="1624"/>
                </a:lnTo>
                <a:lnTo>
                  <a:pt x="130" y="1577"/>
                </a:lnTo>
                <a:lnTo>
                  <a:pt x="63" y="1524"/>
                </a:lnTo>
                <a:lnTo>
                  <a:pt x="0" y="1468"/>
                </a:lnTo>
                <a:lnTo>
                  <a:pt x="17" y="1469"/>
                </a:lnTo>
                <a:lnTo>
                  <a:pt x="34" y="1471"/>
                </a:lnTo>
                <a:lnTo>
                  <a:pt x="144" y="1468"/>
                </a:lnTo>
                <a:lnTo>
                  <a:pt x="255" y="1459"/>
                </a:lnTo>
                <a:lnTo>
                  <a:pt x="363" y="1445"/>
                </a:lnTo>
                <a:lnTo>
                  <a:pt x="468" y="1427"/>
                </a:lnTo>
                <a:lnTo>
                  <a:pt x="569" y="1402"/>
                </a:lnTo>
                <a:lnTo>
                  <a:pt x="669" y="1373"/>
                </a:lnTo>
                <a:lnTo>
                  <a:pt x="765" y="1341"/>
                </a:lnTo>
                <a:lnTo>
                  <a:pt x="858" y="1303"/>
                </a:lnTo>
                <a:lnTo>
                  <a:pt x="946" y="1261"/>
                </a:lnTo>
                <a:lnTo>
                  <a:pt x="1031" y="1214"/>
                </a:lnTo>
                <a:lnTo>
                  <a:pt x="1112" y="1164"/>
                </a:lnTo>
                <a:lnTo>
                  <a:pt x="1188" y="1110"/>
                </a:lnTo>
                <a:lnTo>
                  <a:pt x="1259" y="1053"/>
                </a:lnTo>
                <a:lnTo>
                  <a:pt x="1326" y="992"/>
                </a:lnTo>
                <a:lnTo>
                  <a:pt x="1387" y="928"/>
                </a:lnTo>
                <a:lnTo>
                  <a:pt x="1443" y="861"/>
                </a:lnTo>
                <a:lnTo>
                  <a:pt x="1493" y="791"/>
                </a:lnTo>
                <a:lnTo>
                  <a:pt x="1538" y="719"/>
                </a:lnTo>
                <a:lnTo>
                  <a:pt x="1576" y="644"/>
                </a:lnTo>
                <a:lnTo>
                  <a:pt x="1607" y="567"/>
                </a:lnTo>
                <a:lnTo>
                  <a:pt x="1633" y="488"/>
                </a:lnTo>
                <a:lnTo>
                  <a:pt x="1651" y="407"/>
                </a:lnTo>
                <a:lnTo>
                  <a:pt x="1663" y="324"/>
                </a:lnTo>
                <a:lnTo>
                  <a:pt x="1666" y="239"/>
                </a:lnTo>
                <a:lnTo>
                  <a:pt x="1664" y="178"/>
                </a:lnTo>
                <a:lnTo>
                  <a:pt x="1658" y="117"/>
                </a:lnTo>
                <a:lnTo>
                  <a:pt x="1648" y="58"/>
                </a:lnTo>
                <a:lnTo>
                  <a:pt x="1634" y="0"/>
                </a:lnTo>
                <a:close/>
              </a:path>
            </a:pathLst>
          </a:custGeom>
          <a:solidFill>
            <a:srgbClr val="F19D19"/>
          </a:solidFill>
          <a:ln w="0">
            <a:noFill/>
            <a:prstDash val="solid"/>
            <a:round/>
            <a:headEnd/>
            <a:tailEnd/>
          </a:ln>
        </p:spPr>
        <p:txBody>
          <a:bodyPr vert="horz" wrap="square" lIns="121920" tIns="60960" rIns="121920" bIns="60960" numCol="1" anchor="t" anchorCtr="0" compatLnSpc="1">
            <a:prstTxWarp prst="textNoShape">
              <a:avLst/>
            </a:prstTxWarp>
          </a:bodyPr>
          <a:lstStyle/>
          <a:p>
            <a:pPr defTabSz="1219170">
              <a:defRPr/>
            </a:pPr>
            <a:endParaRPr lang="en-US" sz="2400" dirty="0">
              <a:solidFill>
                <a:prstClr val="black"/>
              </a:solidFill>
              <a:latin typeface="Georgia"/>
              <a:cs typeface="Arial" panose="020B0604020202020204" pitchFamily="34" charset="0"/>
            </a:endParaRP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2 min</a:t>
            </a:r>
            <a:endParaRPr lang="fr-FR" dirty="0"/>
          </a:p>
        </p:txBody>
      </p:sp>
    </p:spTree>
    <p:extLst>
      <p:ext uri="{BB962C8B-B14F-4D97-AF65-F5344CB8AC3E}">
        <p14:creationId xmlns:p14="http://schemas.microsoft.com/office/powerpoint/2010/main" val="34360870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lide Contrôle des cahiers">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16464" y="2131992"/>
            <a:ext cx="5985399" cy="1701300"/>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4400" b="1" kern="0" dirty="0">
                <a:solidFill>
                  <a:srgbClr val="F19D19"/>
                </a:solidFill>
                <a:latin typeface="Calibri" panose="020F0502020204030204" pitchFamily="34" charset="0"/>
                <a:cs typeface="Calibri" panose="020F0502020204030204" pitchFamily="34" charset="0"/>
              </a:rPr>
              <a:t>Contrôle des cahiers et correction des devoirs</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pic>
        <p:nvPicPr>
          <p:cNvPr id="3" name="Image 11" descr="Une image contenant Visage humain, personne, habits, dessin&#10;&#10;Le contenu généré par l’IA peut être incorrect.">
            <a:extLst>
              <a:ext uri="{FF2B5EF4-FFF2-40B4-BE49-F238E27FC236}">
                <a16:creationId xmlns:a16="http://schemas.microsoft.com/office/drawing/2014/main" id="{566E1B4D-074A-EFA3-17EB-A3834A0427C3}"/>
              </a:ext>
            </a:extLst>
          </p:cNvPr>
          <p:cNvPicPr>
            <a:picLocks noChangeAspect="1"/>
          </p:cNvPicPr>
          <p:nvPr userDrawn="1"/>
        </p:nvPicPr>
        <p:blipFill>
          <a:blip r:embed="rId2"/>
          <a:stretch>
            <a:fillRect/>
          </a:stretch>
        </p:blipFill>
        <p:spPr>
          <a:xfrm>
            <a:off x="289743" y="1746941"/>
            <a:ext cx="3766659" cy="3766659"/>
          </a:xfrm>
          <a:prstGeom prst="rect">
            <a:avLst/>
          </a:prstGeom>
        </p:spPr>
      </p:pic>
    </p:spTree>
    <p:extLst>
      <p:ext uri="{BB962C8B-B14F-4D97-AF65-F5344CB8AC3E}">
        <p14:creationId xmlns:p14="http://schemas.microsoft.com/office/powerpoint/2010/main" val="33557549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ctivation des prérequis">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25419" y="1840616"/>
            <a:ext cx="5985399" cy="2087944"/>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5400" b="1" kern="0" dirty="0">
                <a:solidFill>
                  <a:srgbClr val="F19D19"/>
                </a:solidFill>
                <a:latin typeface="Calibri" panose="020F0502020204030204" pitchFamily="34" charset="0"/>
                <a:cs typeface="Calibri" panose="020F0502020204030204" pitchFamily="34" charset="0"/>
              </a:rPr>
              <a:t>Activation des prérequis</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pic>
        <p:nvPicPr>
          <p:cNvPr id="2" name="Image 2">
            <a:extLst>
              <a:ext uri="{FF2B5EF4-FFF2-40B4-BE49-F238E27FC236}">
                <a16:creationId xmlns:a16="http://schemas.microsoft.com/office/drawing/2014/main" id="{1801F4AF-8932-E23F-A90D-D75E958CBA2A}"/>
              </a:ext>
            </a:extLst>
          </p:cNvPr>
          <p:cNvPicPr>
            <a:picLocks noChangeAspect="1"/>
          </p:cNvPicPr>
          <p:nvPr userDrawn="1"/>
        </p:nvPicPr>
        <p:blipFill>
          <a:blip r:embed="rId2"/>
          <a:stretch>
            <a:fillRect/>
          </a:stretch>
        </p:blipFill>
        <p:spPr>
          <a:xfrm>
            <a:off x="399616" y="1583362"/>
            <a:ext cx="3843765" cy="3843765"/>
          </a:xfrm>
          <a:prstGeom prst="rect">
            <a:avLst/>
          </a:prstGeom>
        </p:spPr>
      </p:pic>
    </p:spTree>
    <p:extLst>
      <p:ext uri="{BB962C8B-B14F-4D97-AF65-F5344CB8AC3E}">
        <p14:creationId xmlns:p14="http://schemas.microsoft.com/office/powerpoint/2010/main" val="30191996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Ouvertur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28065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ynthèse des prérequis">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Synthèse des prérequis</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hasCustomPrompt="1"/>
          </p:nvPr>
        </p:nvSpPr>
        <p:spPr>
          <a:xfrm>
            <a:off x="530225" y="1136650"/>
            <a:ext cx="11174095" cy="5264150"/>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une synthèse des prérequis</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82077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éclaration de l’objectif">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01813" y="2239385"/>
            <a:ext cx="5985399" cy="1701300"/>
          </a:xfrm>
          <a:prstGeom prst="rect">
            <a:avLst/>
          </a:prstGeom>
          <a:noFill/>
          <a:ln cap="flat">
            <a:noFill/>
          </a:ln>
        </p:spPr>
        <p:txBody>
          <a:bodyPr vert="horz" wrap="square" lIns="0" tIns="0" rIns="0" bIns="0" anchor="t" anchorCtr="1" compatLnSpc="1">
            <a:spAutoFit/>
          </a:bodyPr>
          <a:lstStyle/>
          <a:p>
            <a:pPr marL="0" marR="0" lvl="0" indent="0" algn="ctr" defTabSz="1219170" rtl="0" eaLnBrk="1" fontAlgn="auto" latinLnBrk="0" hangingPunct="1">
              <a:lnSpc>
                <a:spcPct val="131218"/>
              </a:lnSpc>
              <a:spcBef>
                <a:spcPts val="0"/>
              </a:spcBef>
              <a:spcAft>
                <a:spcPts val="0"/>
              </a:spcAft>
              <a:buClrTx/>
              <a:buSzTx/>
              <a:buFontTx/>
              <a:buNone/>
              <a:tabLst/>
              <a:defRPr sz="1800" b="0" i="0" u="none" strike="noStrike" kern="0" cap="none" spc="0" baseline="0">
                <a:solidFill>
                  <a:srgbClr val="000000"/>
                </a:solidFill>
                <a:uFillTx/>
              </a:defRPr>
            </a:pPr>
            <a: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t>Déclaration de l’objectif </a:t>
            </a:r>
            <a:b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br>
            <a: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t>de la séance</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grpSp>
        <p:nvGrpSpPr>
          <p:cNvPr id="3" name="Groupe 1">
            <a:extLst>
              <a:ext uri="{FF2B5EF4-FFF2-40B4-BE49-F238E27FC236}">
                <a16:creationId xmlns:a16="http://schemas.microsoft.com/office/drawing/2014/main" id="{2DE31D31-74FF-5927-3B7C-DF53EAFFDF93}"/>
              </a:ext>
            </a:extLst>
          </p:cNvPr>
          <p:cNvGrpSpPr/>
          <p:nvPr userDrawn="1"/>
        </p:nvGrpSpPr>
        <p:grpSpPr>
          <a:xfrm>
            <a:off x="1204787" y="2139690"/>
            <a:ext cx="2432604" cy="2689799"/>
            <a:chOff x="1169970" y="1521517"/>
            <a:chExt cx="2675209" cy="2958054"/>
          </a:xfrm>
        </p:grpSpPr>
        <p:pic>
          <p:nvPicPr>
            <p:cNvPr id="4" name="Picture 1">
              <a:extLst>
                <a:ext uri="{FF2B5EF4-FFF2-40B4-BE49-F238E27FC236}">
                  <a16:creationId xmlns:a16="http://schemas.microsoft.com/office/drawing/2014/main" id="{A64A780A-A595-A463-4E76-42D8AE0D8680}"/>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1169970" y="1804362"/>
              <a:ext cx="2675209" cy="2675209"/>
            </a:xfrm>
            <a:prstGeom prst="rect">
              <a:avLst/>
            </a:prstGeom>
          </p:spPr>
        </p:pic>
        <p:pic>
          <p:nvPicPr>
            <p:cNvPr id="5" name="Google Shape;1205;p11">
              <a:extLst>
                <a:ext uri="{FF2B5EF4-FFF2-40B4-BE49-F238E27FC236}">
                  <a16:creationId xmlns:a16="http://schemas.microsoft.com/office/drawing/2014/main" id="{CEECF5B1-A983-36B2-1E0A-1DE0AB11762A}"/>
                </a:ext>
              </a:extLst>
            </p:cNvPr>
            <p:cNvPicPr preferRelativeResize="0"/>
            <p:nvPr/>
          </p:nvPicPr>
          <p:blipFill rotWithShape="1">
            <a:blip r:embed="rId4">
              <a:alphaModFix/>
            </a:blip>
            <a:srcRect/>
            <a:stretch/>
          </p:blipFill>
          <p:spPr>
            <a:xfrm>
              <a:off x="2671488" y="1521517"/>
              <a:ext cx="1173691" cy="1173691"/>
            </a:xfrm>
            <a:prstGeom prst="rect">
              <a:avLst/>
            </a:prstGeom>
            <a:noFill/>
            <a:ln>
              <a:noFill/>
            </a:ln>
          </p:spPr>
        </p:pic>
      </p:grpSp>
    </p:spTree>
    <p:extLst>
      <p:ext uri="{BB962C8B-B14F-4D97-AF65-F5344CB8AC3E}">
        <p14:creationId xmlns:p14="http://schemas.microsoft.com/office/powerpoint/2010/main" val="1774736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Modelage">
    <p:bg>
      <p:bgPr>
        <a:gradFill flip="none" rotWithShape="1">
          <a:gsLst>
            <a:gs pos="0">
              <a:schemeClr val="bg1"/>
            </a:gs>
            <a:gs pos="71000">
              <a:schemeClr val="bg1"/>
            </a:gs>
            <a:gs pos="85000">
              <a:srgbClr val="FF0000"/>
            </a:gs>
            <a:gs pos="100000">
              <a:srgbClr val="C00000"/>
            </a:gs>
          </a:gsLst>
          <a:path path="shape">
            <a:fillToRect l="50000" t="50000" r="50000" b="50000"/>
          </a:path>
          <a:tileRect/>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D9C82A8D-28C0-EB5E-3709-AF311F8D01CD}"/>
              </a:ext>
            </a:extLst>
          </p:cNvPr>
          <p:cNvGrpSpPr/>
          <p:nvPr userDrawn="1"/>
        </p:nvGrpSpPr>
        <p:grpSpPr>
          <a:xfrm>
            <a:off x="812158" y="829917"/>
            <a:ext cx="10567685" cy="5198169"/>
            <a:chOff x="2184400" y="1402025"/>
            <a:chExt cx="7823200" cy="4942038"/>
          </a:xfrm>
        </p:grpSpPr>
        <p:sp>
          <p:nvSpPr>
            <p:cNvPr id="7" name="Rectangle : coins arrondis 10">
              <a:extLst>
                <a:ext uri="{FF2B5EF4-FFF2-40B4-BE49-F238E27FC236}">
                  <a16:creationId xmlns:a16="http://schemas.microsoft.com/office/drawing/2014/main" id="{3F189926-0EF4-AA79-2B18-4601E9F8A8FE}"/>
                </a:ext>
              </a:extLst>
            </p:cNvPr>
            <p:cNvSpPr/>
            <p:nvPr/>
          </p:nvSpPr>
          <p:spPr>
            <a:xfrm>
              <a:off x="2184400" y="1402025"/>
              <a:ext cx="7823200" cy="4942038"/>
            </a:xfrm>
            <a:prstGeom prst="roundRect">
              <a:avLst>
                <a:gd name="adj" fmla="val 2665"/>
              </a:avLst>
            </a:prstGeom>
            <a:solidFill>
              <a:srgbClr val="C00000"/>
            </a:solidFill>
            <a:ln>
              <a:solidFill>
                <a:srgbClr val="C0000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75D9E3C6-7F1C-98B2-DE3E-BEA5903BEC4E}"/>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5600" b="1" dirty="0">
                <a:solidFill>
                  <a:prstClr val="black"/>
                </a:solidFill>
                <a:latin typeface="Calibri" panose="020F0502020204030204"/>
              </a:endParaRPr>
            </a:p>
          </p:txBody>
        </p:sp>
      </p:grpSp>
      <p:sp>
        <p:nvSpPr>
          <p:cNvPr id="10" name="Oval 9">
            <a:extLst>
              <a:ext uri="{FF2B5EF4-FFF2-40B4-BE49-F238E27FC236}">
                <a16:creationId xmlns:a16="http://schemas.microsoft.com/office/drawing/2014/main" id="{275B312E-EE1D-91E7-D2A4-94C6C58C9ECD}"/>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sp>
        <p:nvSpPr>
          <p:cNvPr id="12" name="ZoneTexte 12">
            <a:extLst>
              <a:ext uri="{FF2B5EF4-FFF2-40B4-BE49-F238E27FC236}">
                <a16:creationId xmlns:a16="http://schemas.microsoft.com/office/drawing/2014/main" id="{928CA9CB-1960-5BE9-8BA5-06D197E76037}"/>
              </a:ext>
            </a:extLst>
          </p:cNvPr>
          <p:cNvSpPr txBox="1"/>
          <p:nvPr userDrawn="1"/>
        </p:nvSpPr>
        <p:spPr>
          <a:xfrm>
            <a:off x="2858328" y="3954018"/>
            <a:ext cx="6097656" cy="769441"/>
          </a:xfrm>
          <a:prstGeom prst="rect">
            <a:avLst/>
          </a:prstGeom>
          <a:noFill/>
        </p:spPr>
        <p:txBody>
          <a:bodyPr wrap="square">
            <a:spAutoFit/>
          </a:bodyPr>
          <a:lstStyle/>
          <a:p>
            <a:pPr algn="ctr" defTabSz="457189">
              <a:defRPr/>
            </a:pPr>
            <a:r>
              <a:rPr lang="fr-FR" sz="4400" b="1" dirty="0">
                <a:solidFill>
                  <a:srgbClr val="C00000"/>
                </a:solidFill>
                <a:latin typeface="Calibri" panose="020F0502020204030204"/>
              </a:rPr>
              <a:t>Modelage</a:t>
            </a:r>
          </a:p>
        </p:txBody>
      </p:sp>
      <p:pic>
        <p:nvPicPr>
          <p:cNvPr id="13" name="Image 5">
            <a:extLst>
              <a:ext uri="{FF2B5EF4-FFF2-40B4-BE49-F238E27FC236}">
                <a16:creationId xmlns:a16="http://schemas.microsoft.com/office/drawing/2014/main" id="{8F67DF80-3377-88C2-8858-2773AE1645FA}"/>
              </a:ext>
            </a:extLst>
          </p:cNvPr>
          <p:cNvPicPr>
            <a:picLocks noChangeAspect="1"/>
          </p:cNvPicPr>
          <p:nvPr userDrawn="1"/>
        </p:nvPicPr>
        <p:blipFill>
          <a:blip r:embed="rId3"/>
          <a:stretch>
            <a:fillRect/>
          </a:stretch>
        </p:blipFill>
        <p:spPr>
          <a:xfrm>
            <a:off x="4344253" y="1192462"/>
            <a:ext cx="3503492" cy="2545921"/>
          </a:xfrm>
          <a:prstGeom prst="rect">
            <a:avLst/>
          </a:prstGeom>
        </p:spPr>
      </p:pic>
      <p:grpSp>
        <p:nvGrpSpPr>
          <p:cNvPr id="14" name="Groupe 9">
            <a:extLst>
              <a:ext uri="{FF2B5EF4-FFF2-40B4-BE49-F238E27FC236}">
                <a16:creationId xmlns:a16="http://schemas.microsoft.com/office/drawing/2014/main" id="{7D66805A-4845-FD80-804A-C183910E655C}"/>
              </a:ext>
            </a:extLst>
          </p:cNvPr>
          <p:cNvGrpSpPr/>
          <p:nvPr userDrawn="1"/>
        </p:nvGrpSpPr>
        <p:grpSpPr>
          <a:xfrm>
            <a:off x="5759801" y="1145404"/>
            <a:ext cx="591112" cy="561273"/>
            <a:chOff x="277892" y="2322046"/>
            <a:chExt cx="828656" cy="786827"/>
          </a:xfrm>
        </p:grpSpPr>
        <p:sp>
          <p:nvSpPr>
            <p:cNvPr id="15" name="Freeform 2">
              <a:extLst>
                <a:ext uri="{FF2B5EF4-FFF2-40B4-BE49-F238E27FC236}">
                  <a16:creationId xmlns:a16="http://schemas.microsoft.com/office/drawing/2014/main" id="{E2D83DE9-3B8E-3EA6-79DA-4EDDD8844ECC}"/>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a:p>
          </p:txBody>
        </p:sp>
        <p:sp>
          <p:nvSpPr>
            <p:cNvPr id="16" name="Freeform 4">
              <a:extLst>
                <a:ext uri="{FF2B5EF4-FFF2-40B4-BE49-F238E27FC236}">
                  <a16:creationId xmlns:a16="http://schemas.microsoft.com/office/drawing/2014/main" id="{02566BFB-6FF0-C108-1D4D-9FEF91C910F7}"/>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a:alphaModFix amt="72000"/>
                <a:extLst>
                  <a:ext uri="{96DAC541-7B7A-43D3-8B79-37D633B846F1}">
                    <asvg:svgBlip xmlns:asvg="http://schemas.microsoft.com/office/drawing/2016/SVG/main" r:embed="rId5"/>
                  </a:ext>
                </a:extLst>
              </a:blip>
              <a:stretch>
                <a:fillRect l="-101449" t="-1678"/>
              </a:stretch>
            </a:blipFill>
            <a:ln cap="rnd">
              <a:noFill/>
              <a:prstDash val="solid"/>
              <a:round/>
            </a:ln>
          </p:spPr>
          <p:txBody>
            <a:bodyPr/>
            <a:lstStyle/>
            <a:p>
              <a:endParaRPr lang="fr-FR"/>
            </a:p>
          </p:txBody>
        </p:sp>
      </p:grpSp>
      <p:sp>
        <p:nvSpPr>
          <p:cNvPr id="17" name="Text Placeholder 23">
            <a:extLst>
              <a:ext uri="{FF2B5EF4-FFF2-40B4-BE49-F238E27FC236}">
                <a16:creationId xmlns:a16="http://schemas.microsoft.com/office/drawing/2014/main" id="{F11AACC7-6BBA-FB2F-ED06-97D2C944B07B}"/>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26981211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ratique collective">
    <p:bg>
      <p:bgPr>
        <a:gradFill>
          <a:gsLst>
            <a:gs pos="100000">
              <a:schemeClr val="accent4">
                <a:lumMod val="0"/>
                <a:lumOff val="100000"/>
              </a:schemeClr>
            </a:gs>
            <a:gs pos="21000">
              <a:schemeClr val="accent4">
                <a:lumMod val="0"/>
                <a:lumOff val="100000"/>
              </a:schemeClr>
            </a:gs>
            <a:gs pos="41000">
              <a:srgbClr val="1D6FA9"/>
            </a:gs>
          </a:gsLst>
          <a:path path="circle">
            <a:fillToRect l="50000" t="-80000" r="50000" b="18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F818CB3E-F584-78E1-8764-EFFBC0C304CB}"/>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40E721E3-A192-7DDF-411F-CD6F3A7CBB52}"/>
                </a:ext>
              </a:extLst>
            </p:cNvPr>
            <p:cNvSpPr/>
            <p:nvPr/>
          </p:nvSpPr>
          <p:spPr>
            <a:xfrm>
              <a:off x="2184400" y="1402025"/>
              <a:ext cx="7823200" cy="4942038"/>
            </a:xfrm>
            <a:prstGeom prst="roundRect">
              <a:avLst>
                <a:gd name="adj" fmla="val 2665"/>
              </a:avLst>
            </a:prstGeom>
            <a:solidFill>
              <a:srgbClr val="0F9ED5"/>
            </a:solidFill>
            <a:ln>
              <a:solidFill>
                <a:srgbClr val="0F9ED5"/>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970F1763-EFA5-6D9D-B9D5-3013F318A333}"/>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5600" b="1" dirty="0">
                <a:solidFill>
                  <a:prstClr val="black"/>
                </a:solidFill>
                <a:latin typeface="Calibri" panose="020F0502020204030204"/>
              </a:endParaRPr>
            </a:p>
            <a:p>
              <a:pPr algn="ctr" defTabSz="457189">
                <a:defRPr/>
              </a:pPr>
              <a:r>
                <a:rPr lang="fr-FR" sz="4400" b="1" dirty="0">
                  <a:solidFill>
                    <a:srgbClr val="0F9ED5"/>
                  </a:solidFill>
                  <a:latin typeface="Calibri" panose="020F0502020204030204"/>
                </a:rPr>
                <a:t>Pratique guidée collective</a:t>
              </a:r>
            </a:p>
          </p:txBody>
        </p:sp>
      </p:grpSp>
      <p:sp>
        <p:nvSpPr>
          <p:cNvPr id="10" name="Oval 9">
            <a:extLst>
              <a:ext uri="{FF2B5EF4-FFF2-40B4-BE49-F238E27FC236}">
                <a16:creationId xmlns:a16="http://schemas.microsoft.com/office/drawing/2014/main" id="{62ED4730-5EB5-C846-AAF0-FA87753C74CD}"/>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
            <a:extLst>
              <a:ext uri="{FF2B5EF4-FFF2-40B4-BE49-F238E27FC236}">
                <a16:creationId xmlns:a16="http://schemas.microsoft.com/office/drawing/2014/main" id="{79E6CAA1-6560-6DE7-7F6D-A94F7B9BA8E5}"/>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4004" b="98047" l="98" r="98633">
                        <a14:foregroundMark x1="83398" y1="13477" x2="90234" y2="89453"/>
                      </a14:backgroundRemoval>
                    </a14:imgEffect>
                  </a14:imgLayer>
                </a14:imgProps>
              </a:ext>
              <a:ext uri="{28A0092B-C50C-407E-A947-70E740481C1C}">
                <a14:useLocalDpi xmlns:a14="http://schemas.microsoft.com/office/drawing/2010/main" val="0"/>
              </a:ext>
            </a:extLst>
          </a:blip>
          <a:stretch>
            <a:fillRect/>
          </a:stretch>
        </p:blipFill>
        <p:spPr>
          <a:xfrm>
            <a:off x="4992506" y="1398207"/>
            <a:ext cx="2206989" cy="2206989"/>
          </a:xfrm>
          <a:prstGeom prst="rect">
            <a:avLst/>
          </a:prstGeom>
        </p:spPr>
      </p:pic>
      <p:sp>
        <p:nvSpPr>
          <p:cNvPr id="13" name="Text Placeholder 23">
            <a:extLst>
              <a:ext uri="{FF2B5EF4-FFF2-40B4-BE49-F238E27FC236}">
                <a16:creationId xmlns:a16="http://schemas.microsoft.com/office/drawing/2014/main" id="{A6DA47B5-A346-C69B-BDB7-D323D5643890}"/>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15 min</a:t>
            </a:r>
            <a:endParaRPr lang="fr-FR" dirty="0"/>
          </a:p>
        </p:txBody>
      </p:sp>
    </p:spTree>
    <p:extLst>
      <p:ext uri="{BB962C8B-B14F-4D97-AF65-F5344CB8AC3E}">
        <p14:creationId xmlns:p14="http://schemas.microsoft.com/office/powerpoint/2010/main" val="33803474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ratique en binôme">
    <p:bg>
      <p:bgPr>
        <a:gradFill>
          <a:gsLst>
            <a:gs pos="8000">
              <a:srgbClr val="16537F"/>
            </a:gs>
            <a:gs pos="100000">
              <a:srgbClr val="16537F"/>
            </a:gs>
            <a:gs pos="39000">
              <a:schemeClr val="accent4">
                <a:lumMod val="0"/>
                <a:lumOff val="100000"/>
              </a:schemeClr>
            </a:gs>
            <a:gs pos="73000">
              <a:srgbClr val="16537F"/>
            </a:gs>
          </a:gsLst>
          <a:path path="circle">
            <a:fillToRect l="50000" t="50000" r="50000" b="5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3D8193AB-FB1F-142E-2002-6FE9DEB2BFD0}"/>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364162B8-DB3E-A677-B3B0-423DFF0BE754}"/>
                </a:ext>
              </a:extLst>
            </p:cNvPr>
            <p:cNvSpPr/>
            <p:nvPr/>
          </p:nvSpPr>
          <p:spPr>
            <a:xfrm>
              <a:off x="2184400" y="1402025"/>
              <a:ext cx="7823200" cy="4942038"/>
            </a:xfrm>
            <a:prstGeom prst="roundRect">
              <a:avLst>
                <a:gd name="adj" fmla="val 2665"/>
              </a:avLst>
            </a:prstGeom>
            <a:solidFill>
              <a:srgbClr val="0070C0"/>
            </a:solidFill>
            <a:ln>
              <a:solidFill>
                <a:srgbClr val="0070C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F2A46882-096C-691E-AA66-E1636863F4D9}"/>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4400" b="1" dirty="0">
                <a:solidFill>
                  <a:srgbClr val="0070C0"/>
                </a:solidFill>
                <a:latin typeface="Calibri" panose="020F0502020204030204"/>
              </a:endParaRPr>
            </a:p>
            <a:p>
              <a:pPr algn="ctr" defTabSz="457189">
                <a:defRPr/>
              </a:pPr>
              <a:r>
                <a:rPr lang="fr-FR" sz="4400" b="1" dirty="0">
                  <a:solidFill>
                    <a:srgbClr val="0070C0"/>
                  </a:solidFill>
                  <a:latin typeface="Calibri" panose="020F0502020204030204"/>
                </a:rPr>
                <a:t>Pratique en binôme</a:t>
              </a:r>
            </a:p>
          </p:txBody>
        </p:sp>
      </p:grpSp>
      <p:sp>
        <p:nvSpPr>
          <p:cNvPr id="10" name="Oval 9">
            <a:extLst>
              <a:ext uri="{FF2B5EF4-FFF2-40B4-BE49-F238E27FC236}">
                <a16:creationId xmlns:a16="http://schemas.microsoft.com/office/drawing/2014/main" id="{979E02AC-1272-F890-A1D4-24BE30689B03}"/>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1">
            <a:extLst>
              <a:ext uri="{FF2B5EF4-FFF2-40B4-BE49-F238E27FC236}">
                <a16:creationId xmlns:a16="http://schemas.microsoft.com/office/drawing/2014/main" id="{BC77F27D-3D28-E243-22FE-1AF96E5D0956}"/>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3711" b="96094" l="1465" r="99219">
                        <a14:foregroundMark x1="25977" y1="7813" x2="51270" y2="18555"/>
                        <a14:foregroundMark x1="28809" y1="22070" x2="28125" y2="23438"/>
                      </a14:backgroundRemoval>
                    </a14:imgEffect>
                  </a14:imgLayer>
                </a14:imgProps>
              </a:ext>
              <a:ext uri="{28A0092B-C50C-407E-A947-70E740481C1C}">
                <a14:useLocalDpi xmlns:a14="http://schemas.microsoft.com/office/drawing/2010/main" val="0"/>
              </a:ext>
            </a:extLst>
          </a:blip>
          <a:stretch>
            <a:fillRect/>
          </a:stretch>
        </p:blipFill>
        <p:spPr>
          <a:xfrm>
            <a:off x="4959577" y="1244095"/>
            <a:ext cx="2494771" cy="2494771"/>
          </a:xfrm>
          <a:prstGeom prst="rect">
            <a:avLst/>
          </a:prstGeom>
        </p:spPr>
      </p:pic>
      <p:sp>
        <p:nvSpPr>
          <p:cNvPr id="13" name="Text Placeholder 23">
            <a:extLst>
              <a:ext uri="{FF2B5EF4-FFF2-40B4-BE49-F238E27FC236}">
                <a16:creationId xmlns:a16="http://schemas.microsoft.com/office/drawing/2014/main" id="{FE9A70FA-56D5-E562-AB92-2D1AAFB7722F}"/>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15 min</a:t>
            </a:r>
            <a:endParaRPr lang="fr-FR" dirty="0"/>
          </a:p>
        </p:txBody>
      </p:sp>
    </p:spTree>
    <p:extLst>
      <p:ext uri="{BB962C8B-B14F-4D97-AF65-F5344CB8AC3E}">
        <p14:creationId xmlns:p14="http://schemas.microsoft.com/office/powerpoint/2010/main" val="30810849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l'exercice à travailler">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4" name="Espace réservé du contenu 12">
            <a:extLst>
              <a:ext uri="{FF2B5EF4-FFF2-40B4-BE49-F238E27FC236}">
                <a16:creationId xmlns:a16="http://schemas.microsoft.com/office/drawing/2014/main" id="{DAF3345B-F972-61D2-B05E-3D1433CCAC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l'exercice à travailler ou capture d’écran du livret</a:t>
            </a:r>
          </a:p>
        </p:txBody>
      </p:sp>
      <p:sp>
        <p:nvSpPr>
          <p:cNvPr id="5" name="Text Placeholder 2">
            <a:extLst>
              <a:ext uri="{FF2B5EF4-FFF2-40B4-BE49-F238E27FC236}">
                <a16:creationId xmlns:a16="http://schemas.microsoft.com/office/drawing/2014/main" id="{C8A755D0-1152-1698-AF19-075EF3D3A017}"/>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36070611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rrection de l'exercic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4" name="Espace réservé du contenu 12">
            <a:extLst>
              <a:ext uri="{FF2B5EF4-FFF2-40B4-BE49-F238E27FC236}">
                <a16:creationId xmlns:a16="http://schemas.microsoft.com/office/drawing/2014/main" id="{DAF3345B-F972-61D2-B05E-3D1433CCAC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Correction de l'exercice</a:t>
            </a:r>
          </a:p>
        </p:txBody>
      </p:sp>
      <p:sp>
        <p:nvSpPr>
          <p:cNvPr id="5" name="Text Placeholder 2">
            <a:extLst>
              <a:ext uri="{FF2B5EF4-FFF2-40B4-BE49-F238E27FC236}">
                <a16:creationId xmlns:a16="http://schemas.microsoft.com/office/drawing/2014/main" id="{C8A755D0-1152-1698-AF19-075EF3D3A017}"/>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188181594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ratique autonome">
    <p:bg>
      <p:bgPr>
        <a:gradFill>
          <a:gsLst>
            <a:gs pos="74000">
              <a:schemeClr val="accent2">
                <a:lumMod val="0"/>
                <a:lumOff val="100000"/>
              </a:schemeClr>
            </a:gs>
            <a:gs pos="2000">
              <a:srgbClr val="8BC145"/>
            </a:gs>
            <a:gs pos="91000">
              <a:srgbClr val="8BC145"/>
            </a:gs>
          </a:gsLst>
          <a:path path="shape">
            <a:fillToRect l="50000" t="50000" r="50000" b="5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6B7B771-D9E6-7703-B664-984A50A9B632}"/>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0593496A-7222-9DC4-B8A3-41363F57615D}"/>
                </a:ext>
              </a:extLst>
            </p:cNvPr>
            <p:cNvSpPr/>
            <p:nvPr/>
          </p:nvSpPr>
          <p:spPr>
            <a:xfrm>
              <a:off x="2184400" y="1402025"/>
              <a:ext cx="7823200" cy="4942038"/>
            </a:xfrm>
            <a:prstGeom prst="roundRect">
              <a:avLst>
                <a:gd name="adj" fmla="val 2665"/>
              </a:avLst>
            </a:prstGeom>
            <a:solidFill>
              <a:srgbClr val="8BC145"/>
            </a:solidFill>
            <a:ln>
              <a:solidFill>
                <a:srgbClr val="8BC145"/>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600DE2B5-C21D-C983-F082-F6DB19AA8B57}"/>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4000" b="1" dirty="0">
                <a:solidFill>
                  <a:prstClr val="black"/>
                </a:solidFill>
                <a:latin typeface="Calibri" panose="020F0502020204030204"/>
              </a:endParaRPr>
            </a:p>
            <a:p>
              <a:pPr algn="ctr" defTabSz="457189">
                <a:defRPr/>
              </a:pPr>
              <a:endParaRPr lang="fr-FR" sz="4000" b="1" dirty="0">
                <a:solidFill>
                  <a:prstClr val="black"/>
                </a:solidFill>
                <a:latin typeface="Calibri" panose="020F0502020204030204"/>
              </a:endParaRPr>
            </a:p>
            <a:p>
              <a:pPr algn="ctr" defTabSz="457189">
                <a:defRPr/>
              </a:pPr>
              <a:r>
                <a:rPr lang="fr-FR" sz="4400" b="1" dirty="0">
                  <a:solidFill>
                    <a:srgbClr val="8BC145"/>
                  </a:solidFill>
                  <a:latin typeface="Calibri" panose="020F0502020204030204"/>
                </a:rPr>
                <a:t>Pratique autonome</a:t>
              </a:r>
            </a:p>
          </p:txBody>
        </p:sp>
      </p:grpSp>
      <p:sp>
        <p:nvSpPr>
          <p:cNvPr id="10" name="Oval 9">
            <a:extLst>
              <a:ext uri="{FF2B5EF4-FFF2-40B4-BE49-F238E27FC236}">
                <a16:creationId xmlns:a16="http://schemas.microsoft.com/office/drawing/2014/main" id="{874E8214-1EA9-2524-0E0A-6BE86BDF2C26}"/>
              </a:ext>
            </a:extLst>
          </p:cNvPr>
          <p:cNvSpPr/>
          <p:nvPr/>
        </p:nvSpPr>
        <p:spPr>
          <a:xfrm>
            <a:off x="10366088" y="5002108"/>
            <a:ext cx="649878" cy="649879"/>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1">
            <a:extLst>
              <a:ext uri="{FF2B5EF4-FFF2-40B4-BE49-F238E27FC236}">
                <a16:creationId xmlns:a16="http://schemas.microsoft.com/office/drawing/2014/main" id="{0922D62D-2CC4-E988-BDFA-75264CC07681}"/>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3418" b="100000" l="684" r="89844"/>
                    </a14:imgEffect>
                  </a14:imgLayer>
                </a14:imgProps>
              </a:ext>
              <a:ext uri="{28A0092B-C50C-407E-A947-70E740481C1C}">
                <a14:useLocalDpi xmlns:a14="http://schemas.microsoft.com/office/drawing/2010/main" val="0"/>
              </a:ext>
            </a:extLst>
          </a:blip>
          <a:stretch>
            <a:fillRect/>
          </a:stretch>
        </p:blipFill>
        <p:spPr>
          <a:xfrm>
            <a:off x="4960599" y="1158197"/>
            <a:ext cx="2270803" cy="2270803"/>
          </a:xfrm>
          <a:prstGeom prst="rect">
            <a:avLst/>
          </a:prstGeom>
        </p:spPr>
      </p:pic>
      <p:sp>
        <p:nvSpPr>
          <p:cNvPr id="13" name="Text Placeholder 23">
            <a:extLst>
              <a:ext uri="{FF2B5EF4-FFF2-40B4-BE49-F238E27FC236}">
                <a16:creationId xmlns:a16="http://schemas.microsoft.com/office/drawing/2014/main" id="{450EC0AC-AE50-353B-FC81-2F80EE9A46B9}"/>
              </a:ext>
            </a:extLst>
          </p:cNvPr>
          <p:cNvSpPr>
            <a:spLocks noGrp="1"/>
          </p:cNvSpPr>
          <p:nvPr>
            <p:ph type="body" sz="quarter" idx="10" hasCustomPrompt="1"/>
          </p:nvPr>
        </p:nvSpPr>
        <p:spPr>
          <a:xfrm>
            <a:off x="9143533" y="5148686"/>
            <a:ext cx="132465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7 min</a:t>
            </a:r>
            <a:endParaRPr lang="fr-FR" dirty="0"/>
          </a:p>
        </p:txBody>
      </p:sp>
    </p:spTree>
    <p:extLst>
      <p:ext uri="{BB962C8B-B14F-4D97-AF65-F5344CB8AC3E}">
        <p14:creationId xmlns:p14="http://schemas.microsoft.com/office/powerpoint/2010/main" val="221427869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Slide PA">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8BC1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271092"/>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21137"/>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4">
            <a:extLst>
              <a:ext uri="{FF2B5EF4-FFF2-40B4-BE49-F238E27FC236}">
                <a16:creationId xmlns:a16="http://schemas.microsoft.com/office/drawing/2014/main" id="{7A1103BD-B492-77B8-1443-0A5E7329BA9F}"/>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11591277" y="423251"/>
            <a:ext cx="490171" cy="490174"/>
          </a:xfrm>
          <a:prstGeom prst="rect">
            <a:avLst/>
          </a:prstGeom>
        </p:spPr>
      </p:pic>
      <p:sp>
        <p:nvSpPr>
          <p:cNvPr id="5" name="ZoneTexte 4">
            <a:extLst>
              <a:ext uri="{FF2B5EF4-FFF2-40B4-BE49-F238E27FC236}">
                <a16:creationId xmlns:a16="http://schemas.microsoft.com/office/drawing/2014/main" id="{5825CA6D-D1FD-C4B1-80FB-84C3F37E7D43}"/>
              </a:ext>
            </a:extLst>
          </p:cNvPr>
          <p:cNvSpPr txBox="1"/>
          <p:nvPr userDrawn="1"/>
        </p:nvSpPr>
        <p:spPr>
          <a:xfrm>
            <a:off x="11609717" y="111415"/>
            <a:ext cx="453292" cy="307777"/>
          </a:xfrm>
          <a:prstGeom prst="rect">
            <a:avLst/>
          </a:prstGeom>
          <a:solidFill>
            <a:srgbClr val="8BC145"/>
          </a:solidFill>
        </p:spPr>
        <p:txBody>
          <a:bodyPr wrap="square" rtlCol="0">
            <a:spAutoFit/>
          </a:bodyPr>
          <a:lstStyle/>
          <a:p>
            <a:r>
              <a:rPr lang="en-US" b="1" dirty="0">
                <a:solidFill>
                  <a:schemeClr val="bg1"/>
                </a:solidFill>
              </a:rPr>
              <a:t>PA</a:t>
            </a:r>
            <a:endParaRPr lang="fr-FR" b="1" dirty="0">
              <a:solidFill>
                <a:schemeClr val="bg1"/>
              </a:solidFill>
            </a:endParaRPr>
          </a:p>
        </p:txBody>
      </p:sp>
      <p:sp>
        <p:nvSpPr>
          <p:cNvPr id="2" name="Espace réservé du contenu 12">
            <a:extLst>
              <a:ext uri="{FF2B5EF4-FFF2-40B4-BE49-F238E27FC236}">
                <a16:creationId xmlns:a16="http://schemas.microsoft.com/office/drawing/2014/main" id="{9DD1B16D-1996-B134-78C1-F1BCCE89F2A7}"/>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l'exercice à travailler ou capture d’écran du livret</a:t>
            </a:r>
          </a:p>
        </p:txBody>
      </p:sp>
      <p:sp>
        <p:nvSpPr>
          <p:cNvPr id="3" name="Text Placeholder 2">
            <a:extLst>
              <a:ext uri="{FF2B5EF4-FFF2-40B4-BE49-F238E27FC236}">
                <a16:creationId xmlns:a16="http://schemas.microsoft.com/office/drawing/2014/main" id="{F761AB2B-C65C-FE07-DA69-7E8AF9FA4443}"/>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41289260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lôture de la séance">
    <p:bg>
      <p:bgPr>
        <a:gradFill flip="none" rotWithShape="1">
          <a:gsLst>
            <a:gs pos="0">
              <a:srgbClr val="F19D19"/>
            </a:gs>
            <a:gs pos="3000">
              <a:schemeClr val="bg1"/>
            </a:gs>
            <a:gs pos="94000">
              <a:srgbClr val="F19D19"/>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B36071C-69BD-8B52-E223-853887477D5C}"/>
              </a:ext>
            </a:extLst>
          </p:cNvPr>
          <p:cNvGrpSpPr/>
          <p:nvPr userDrawn="1"/>
        </p:nvGrpSpPr>
        <p:grpSpPr>
          <a:xfrm>
            <a:off x="812158" y="844906"/>
            <a:ext cx="10567685" cy="5198169"/>
            <a:chOff x="2184399" y="1402024"/>
            <a:chExt cx="7823200" cy="4942038"/>
          </a:xfrm>
        </p:grpSpPr>
        <p:sp>
          <p:nvSpPr>
            <p:cNvPr id="3" name="Rectangle : coins arrondis 10">
              <a:extLst>
                <a:ext uri="{FF2B5EF4-FFF2-40B4-BE49-F238E27FC236}">
                  <a16:creationId xmlns:a16="http://schemas.microsoft.com/office/drawing/2014/main" id="{30E84589-2A8B-6DA5-BD19-35EAD8086FB3}"/>
                </a:ext>
              </a:extLst>
            </p:cNvPr>
            <p:cNvSpPr/>
            <p:nvPr/>
          </p:nvSpPr>
          <p:spPr>
            <a:xfrm>
              <a:off x="2184399" y="1402024"/>
              <a:ext cx="7823200" cy="4942038"/>
            </a:xfrm>
            <a:prstGeom prst="roundRect">
              <a:avLst>
                <a:gd name="adj" fmla="val 2665"/>
              </a:avLst>
            </a:prstGeom>
            <a:solidFill>
              <a:srgbClr val="F19D19"/>
            </a:solidFill>
            <a:ln>
              <a:solidFill>
                <a:srgbClr val="F19D19"/>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sym typeface="Arial"/>
              </a:endParaRPr>
            </a:p>
          </p:txBody>
        </p:sp>
        <p:sp>
          <p:nvSpPr>
            <p:cNvPr id="6" name="Rectangle 5">
              <a:extLst>
                <a:ext uri="{FF2B5EF4-FFF2-40B4-BE49-F238E27FC236}">
                  <a16:creationId xmlns:a16="http://schemas.microsoft.com/office/drawing/2014/main" id="{355DB502-9EC4-94FE-09A9-2932EC699550}"/>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sym typeface="Arial"/>
              </a:endParaRPr>
            </a:p>
          </p:txBody>
        </p:sp>
      </p:grpSp>
      <p:sp>
        <p:nvSpPr>
          <p:cNvPr id="8" name="Oval 7">
            <a:extLst>
              <a:ext uri="{FF2B5EF4-FFF2-40B4-BE49-F238E27FC236}">
                <a16:creationId xmlns:a16="http://schemas.microsoft.com/office/drawing/2014/main" id="{70E61D70-E72A-6F05-21DF-0092CA22ECB1}"/>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sym typeface="Arial"/>
            </a:endParaRPr>
          </a:p>
        </p:txBody>
      </p:sp>
      <p:sp>
        <p:nvSpPr>
          <p:cNvPr id="10" name="ZoneTexte 4">
            <a:extLst>
              <a:ext uri="{FF2B5EF4-FFF2-40B4-BE49-F238E27FC236}">
                <a16:creationId xmlns:a16="http://schemas.microsoft.com/office/drawing/2014/main" id="{12A4C6F5-3FFF-2B1F-31AC-921674941D10}"/>
              </a:ext>
            </a:extLst>
          </p:cNvPr>
          <p:cNvSpPr txBox="1"/>
          <p:nvPr userDrawn="1"/>
        </p:nvSpPr>
        <p:spPr>
          <a:xfrm>
            <a:off x="946951" y="3651380"/>
            <a:ext cx="10298101" cy="769441"/>
          </a:xfrm>
          <a:prstGeom prst="rect">
            <a:avLst/>
          </a:prstGeom>
          <a:noFill/>
        </p:spPr>
        <p:txBody>
          <a:bodyPr wrap="square">
            <a:spAutoFit/>
          </a:bodyPr>
          <a:lstStyle/>
          <a:p>
            <a:pPr algn="ctr" defTabSz="457189">
              <a:defRPr/>
            </a:pPr>
            <a:r>
              <a:rPr lang="fr-FR" sz="4400" b="1" dirty="0">
                <a:solidFill>
                  <a:srgbClr val="F19D19"/>
                </a:solidFill>
                <a:latin typeface="Calibri" panose="020F0502020204030204"/>
                <a:cs typeface="Arial"/>
                <a:sym typeface="Arial"/>
              </a:rPr>
              <a:t>Clôture de la séance</a:t>
            </a:r>
          </a:p>
        </p:txBody>
      </p:sp>
      <p:pic>
        <p:nvPicPr>
          <p:cNvPr id="14" name="Picture 18">
            <a:extLst>
              <a:ext uri="{FF2B5EF4-FFF2-40B4-BE49-F238E27FC236}">
                <a16:creationId xmlns:a16="http://schemas.microsoft.com/office/drawing/2014/main" id="{D5A0386F-993C-99A4-372C-F8760E58AB30}"/>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4973623" y="1310778"/>
            <a:ext cx="2096135" cy="2158333"/>
          </a:xfrm>
          <a:prstGeom prst="rect">
            <a:avLst/>
          </a:prstGeom>
        </p:spPr>
      </p:pic>
      <p:sp>
        <p:nvSpPr>
          <p:cNvPr id="24" name="Text Placeholder 23">
            <a:extLst>
              <a:ext uri="{FF2B5EF4-FFF2-40B4-BE49-F238E27FC236}">
                <a16:creationId xmlns:a16="http://schemas.microsoft.com/office/drawing/2014/main" id="{22A6E60A-C6B2-D1FE-AB7C-E35AE8892EF5}"/>
              </a:ext>
            </a:extLst>
          </p:cNvPr>
          <p:cNvSpPr>
            <a:spLocks noGrp="1"/>
          </p:cNvSpPr>
          <p:nvPr>
            <p:ph type="body" sz="quarter" idx="10" hasCustomPrompt="1"/>
          </p:nvPr>
        </p:nvSpPr>
        <p:spPr>
          <a:xfrm>
            <a:off x="9110087" y="5229083"/>
            <a:ext cx="1250065"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3 min</a:t>
            </a:r>
            <a:endParaRPr lang="fr-FR" dirty="0"/>
          </a:p>
        </p:txBody>
      </p:sp>
    </p:spTree>
    <p:extLst>
      <p:ext uri="{BB962C8B-B14F-4D97-AF65-F5344CB8AC3E}">
        <p14:creationId xmlns:p14="http://schemas.microsoft.com/office/powerpoint/2010/main" val="14337332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Modelag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2" name="Groupe 1">
            <a:extLst>
              <a:ext uri="{FF2B5EF4-FFF2-40B4-BE49-F238E27FC236}">
                <a16:creationId xmlns:a16="http://schemas.microsoft.com/office/drawing/2014/main" id="{C22727D2-BE22-8622-92D4-25E68C3F1FFB}"/>
              </a:ext>
            </a:extLst>
          </p:cNvPr>
          <p:cNvGrpSpPr/>
          <p:nvPr userDrawn="1"/>
        </p:nvGrpSpPr>
        <p:grpSpPr>
          <a:xfrm>
            <a:off x="326095" y="267178"/>
            <a:ext cx="523639" cy="458540"/>
            <a:chOff x="277892" y="2322046"/>
            <a:chExt cx="828656" cy="786827"/>
          </a:xfrm>
        </p:grpSpPr>
        <p:sp>
          <p:nvSpPr>
            <p:cNvPr id="3" name="Freeform 2">
              <a:extLst>
                <a:ext uri="{FF2B5EF4-FFF2-40B4-BE49-F238E27FC236}">
                  <a16:creationId xmlns:a16="http://schemas.microsoft.com/office/drawing/2014/main" id="{41196D48-55A6-0E12-52D3-8A9CEC441622}"/>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fr-FR" dirty="0"/>
            </a:p>
          </p:txBody>
        </p:sp>
        <p:sp>
          <p:nvSpPr>
            <p:cNvPr id="4" name="Freeform 4">
              <a:extLst>
                <a:ext uri="{FF2B5EF4-FFF2-40B4-BE49-F238E27FC236}">
                  <a16:creationId xmlns:a16="http://schemas.microsoft.com/office/drawing/2014/main" id="{ADF35ECF-4AD4-1636-C7D9-4EF43C28A373}"/>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a:alphaModFix amt="72000"/>
                <a:extLst>
                  <a:ext uri="{96DAC541-7B7A-43D3-8B79-37D633B846F1}">
                    <asvg:svgBlip xmlns:asvg="http://schemas.microsoft.com/office/drawing/2016/SVG/main" r:embed="rId3"/>
                  </a:ext>
                </a:extLst>
              </a:blip>
              <a:stretch>
                <a:fillRect l="-101449" t="-1678"/>
              </a:stretch>
            </a:blipFill>
            <a:ln cap="rnd">
              <a:noFill/>
              <a:prstDash val="solid"/>
              <a:round/>
            </a:ln>
          </p:spPr>
          <p:txBody>
            <a:bodyPr/>
            <a:lstStyle/>
            <a:p>
              <a:endParaRPr lang="fr-FR" dirty="0"/>
            </a:p>
          </p:txBody>
        </p:sp>
      </p:grpSp>
      <p:sp>
        <p:nvSpPr>
          <p:cNvPr id="5" name="ZoneTexte 4">
            <a:extLst>
              <a:ext uri="{FF2B5EF4-FFF2-40B4-BE49-F238E27FC236}">
                <a16:creationId xmlns:a16="http://schemas.microsoft.com/office/drawing/2014/main" id="{BDC5D4E5-59CF-DD84-D4E9-422961FC3B66}"/>
              </a:ext>
            </a:extLst>
          </p:cNvPr>
          <p:cNvSpPr txBox="1"/>
          <p:nvPr userDrawn="1"/>
        </p:nvSpPr>
        <p:spPr>
          <a:xfrm>
            <a:off x="11748194" y="95600"/>
            <a:ext cx="274643" cy="307777"/>
          </a:xfrm>
          <a:prstGeom prst="rect">
            <a:avLst/>
          </a:prstGeom>
          <a:solidFill>
            <a:srgbClr val="C00000"/>
          </a:solidFill>
        </p:spPr>
        <p:txBody>
          <a:bodyPr wrap="square" rtlCol="0">
            <a:spAutoFit/>
          </a:bodyPr>
          <a:lstStyle/>
          <a:p>
            <a:pPr algn="ctr"/>
            <a:r>
              <a:rPr lang="en-US" b="1" dirty="0">
                <a:solidFill>
                  <a:schemeClr val="bg1"/>
                </a:solidFill>
              </a:rPr>
              <a:t>M</a:t>
            </a:r>
            <a:endParaRPr lang="fr-FR" b="1" dirty="0">
              <a:solidFill>
                <a:schemeClr val="bg1"/>
              </a:solidFill>
            </a:endParaRPr>
          </a:p>
        </p:txBody>
      </p:sp>
    </p:spTree>
    <p:extLst>
      <p:ext uri="{BB962C8B-B14F-4D97-AF65-F5344CB8AC3E}">
        <p14:creationId xmlns:p14="http://schemas.microsoft.com/office/powerpoint/2010/main" val="36949680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lide devoir maison ">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8" name="Rectangle 23">
            <a:extLst>
              <a:ext uri="{FF2B5EF4-FFF2-40B4-BE49-F238E27FC236}">
                <a16:creationId xmlns:a16="http://schemas.microsoft.com/office/drawing/2014/main" id="{1186D531-053D-7666-CC80-C267D50E17B6}"/>
              </a:ext>
            </a:extLst>
          </p:cNvPr>
          <p:cNvSpPr/>
          <p:nvPr/>
        </p:nvSpPr>
        <p:spPr>
          <a:xfrm>
            <a:off x="11810035" y="23011"/>
            <a:ext cx="291709" cy="369333"/>
          </a:xfrm>
          <a:prstGeom prst="rect">
            <a:avLst/>
          </a:prstGeom>
          <a:solidFill>
            <a:srgbClr val="F19D19"/>
          </a:solid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C</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Espace réservé du contenu 12">
            <a:extLst>
              <a:ext uri="{FF2B5EF4-FFF2-40B4-BE49-F238E27FC236}">
                <a16:creationId xmlns:a16="http://schemas.microsoft.com/office/drawing/2014/main" id="{C76A0BA3-F678-6E27-051B-2A913F5D5DE5}"/>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 devoir à faire à la maison ou la capture d’écran du livret.</a:t>
            </a:r>
          </a:p>
        </p:txBody>
      </p:sp>
      <p:sp>
        <p:nvSpPr>
          <p:cNvPr id="3" name="Text Placeholder 2">
            <a:extLst>
              <a:ext uri="{FF2B5EF4-FFF2-40B4-BE49-F238E27FC236}">
                <a16:creationId xmlns:a16="http://schemas.microsoft.com/office/drawing/2014/main" id="{0BF74FCE-19AA-2ABA-0F7A-5BFE91FC403D}"/>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203810925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27D6CB4-D5E0-255A-D1DC-2090D98B6F28}"/>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207C596B-9060-C73D-988B-933619E2C50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7D925645-3992-73C1-B7D9-83B3414DA554}"/>
              </a:ext>
            </a:extLst>
          </p:cNvPr>
          <p:cNvSpPr>
            <a:spLocks noGrp="1"/>
          </p:cNvSpPr>
          <p:nvPr>
            <p:ph type="dt" sz="half" idx="10"/>
          </p:nvPr>
        </p:nvSpPr>
        <p:spPr/>
        <p:txBody>
          <a:bodyPr/>
          <a:lstStyle/>
          <a:p>
            <a:fld id="{D03B0BB0-0C34-4B10-ACDF-EACD0FA6154F}" type="datetimeFigureOut">
              <a:rPr lang="fr-FR" smtClean="0"/>
              <a:t>09/05/2026</a:t>
            </a:fld>
            <a:endParaRPr lang="fr-FR"/>
          </a:p>
        </p:txBody>
      </p:sp>
      <p:sp>
        <p:nvSpPr>
          <p:cNvPr id="5" name="Espace réservé du pied de page 4">
            <a:extLst>
              <a:ext uri="{FF2B5EF4-FFF2-40B4-BE49-F238E27FC236}">
                <a16:creationId xmlns:a16="http://schemas.microsoft.com/office/drawing/2014/main" id="{1D6A59ED-4700-4062-BF8B-2CC57435B37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8E9F18B-8E77-9500-6820-87AF5B16095D}"/>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56955300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6CA458F-2512-35F6-17BC-106AB251049B}"/>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236E1150-90A2-9F92-2182-EAEED0D411D8}"/>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3A9A9C4-7B64-F690-48DE-91AA2D0A9908}"/>
              </a:ext>
            </a:extLst>
          </p:cNvPr>
          <p:cNvSpPr>
            <a:spLocks noGrp="1"/>
          </p:cNvSpPr>
          <p:nvPr>
            <p:ph type="dt" sz="half" idx="10"/>
          </p:nvPr>
        </p:nvSpPr>
        <p:spPr/>
        <p:txBody>
          <a:bodyPr/>
          <a:lstStyle/>
          <a:p>
            <a:fld id="{D03B0BB0-0C34-4B10-ACDF-EACD0FA6154F}" type="datetimeFigureOut">
              <a:rPr lang="fr-FR" smtClean="0"/>
              <a:t>09/05/2026</a:t>
            </a:fld>
            <a:endParaRPr lang="fr-FR"/>
          </a:p>
        </p:txBody>
      </p:sp>
      <p:sp>
        <p:nvSpPr>
          <p:cNvPr id="5" name="Espace réservé du pied de page 4">
            <a:extLst>
              <a:ext uri="{FF2B5EF4-FFF2-40B4-BE49-F238E27FC236}">
                <a16:creationId xmlns:a16="http://schemas.microsoft.com/office/drawing/2014/main" id="{5731C833-F5F1-19BE-0FC1-22A56E5CB73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421557C-E8E2-88A7-3931-25BBB92AE80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315116309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8FD7C76-CA2B-57C8-5B7E-DB8C99C9B0D5}"/>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8685EAB4-90DB-C44B-3AF0-0122A8A671D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5E3346BB-CFF7-AD6B-201A-FCF11EC822F2}"/>
              </a:ext>
            </a:extLst>
          </p:cNvPr>
          <p:cNvSpPr>
            <a:spLocks noGrp="1"/>
          </p:cNvSpPr>
          <p:nvPr>
            <p:ph type="dt" sz="half" idx="10"/>
          </p:nvPr>
        </p:nvSpPr>
        <p:spPr/>
        <p:txBody>
          <a:bodyPr/>
          <a:lstStyle/>
          <a:p>
            <a:fld id="{D03B0BB0-0C34-4B10-ACDF-EACD0FA6154F}" type="datetimeFigureOut">
              <a:rPr lang="fr-FR" smtClean="0"/>
              <a:t>09/05/2026</a:t>
            </a:fld>
            <a:endParaRPr lang="fr-FR"/>
          </a:p>
        </p:txBody>
      </p:sp>
      <p:sp>
        <p:nvSpPr>
          <p:cNvPr id="5" name="Espace réservé du pied de page 4">
            <a:extLst>
              <a:ext uri="{FF2B5EF4-FFF2-40B4-BE49-F238E27FC236}">
                <a16:creationId xmlns:a16="http://schemas.microsoft.com/office/drawing/2014/main" id="{1F7BDABC-576B-CBBB-3AF1-CFD797E6B27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2DF6E42-1452-3011-0330-A7AC647788B2}"/>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1390849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013A38-1EBE-A72A-4B94-A778570E4959}"/>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661F48A-18E1-FE2C-22D9-A835F3976CC4}"/>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41AF196C-C1D3-2EE1-A515-B6A7FA4D7276}"/>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363FCDA3-0D1C-069E-B43B-AF1C7E2CA754}"/>
              </a:ext>
            </a:extLst>
          </p:cNvPr>
          <p:cNvSpPr>
            <a:spLocks noGrp="1"/>
          </p:cNvSpPr>
          <p:nvPr>
            <p:ph type="dt" sz="half" idx="10"/>
          </p:nvPr>
        </p:nvSpPr>
        <p:spPr/>
        <p:txBody>
          <a:bodyPr/>
          <a:lstStyle/>
          <a:p>
            <a:fld id="{D03B0BB0-0C34-4B10-ACDF-EACD0FA6154F}" type="datetimeFigureOut">
              <a:rPr lang="fr-FR" smtClean="0"/>
              <a:t>09/05/2026</a:t>
            </a:fld>
            <a:endParaRPr lang="fr-FR"/>
          </a:p>
        </p:txBody>
      </p:sp>
      <p:sp>
        <p:nvSpPr>
          <p:cNvPr id="6" name="Espace réservé du pied de page 5">
            <a:extLst>
              <a:ext uri="{FF2B5EF4-FFF2-40B4-BE49-F238E27FC236}">
                <a16:creationId xmlns:a16="http://schemas.microsoft.com/office/drawing/2014/main" id="{ADE20BDA-C5FC-A025-D6F6-EA5CD4B5585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DE8B263-4A71-39DD-5C76-0BBAAC67D64B}"/>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65767751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A397850-407C-3ED9-DCC1-B9B859DD4622}"/>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DCE57CD9-B92D-DB20-5A9F-BDE10F31281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5FCE6B9E-2F01-D160-23F0-D69401DFC1EF}"/>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D1249E26-B33C-4CC0-6A07-C69C8EDBD0D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D4D1B625-4F39-843A-9038-BFE631921380}"/>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65744FDA-B113-EB64-D3C8-ACAA4372C643}"/>
              </a:ext>
            </a:extLst>
          </p:cNvPr>
          <p:cNvSpPr>
            <a:spLocks noGrp="1"/>
          </p:cNvSpPr>
          <p:nvPr>
            <p:ph type="dt" sz="half" idx="10"/>
          </p:nvPr>
        </p:nvSpPr>
        <p:spPr/>
        <p:txBody>
          <a:bodyPr/>
          <a:lstStyle/>
          <a:p>
            <a:fld id="{D03B0BB0-0C34-4B10-ACDF-EACD0FA6154F}" type="datetimeFigureOut">
              <a:rPr lang="fr-FR" smtClean="0"/>
              <a:t>09/05/2026</a:t>
            </a:fld>
            <a:endParaRPr lang="fr-FR"/>
          </a:p>
        </p:txBody>
      </p:sp>
      <p:sp>
        <p:nvSpPr>
          <p:cNvPr id="8" name="Espace réservé du pied de page 7">
            <a:extLst>
              <a:ext uri="{FF2B5EF4-FFF2-40B4-BE49-F238E27FC236}">
                <a16:creationId xmlns:a16="http://schemas.microsoft.com/office/drawing/2014/main" id="{6789C29A-4CC1-DDCD-96B2-4D97D250630A}"/>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9D6D1AF8-30BB-FFA4-8602-8B4B38F80FF6}"/>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37683404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0AB53BB-3E3D-063F-B297-D62AC044172F}"/>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5FFF0F35-A834-44FB-3385-235A2609B4C0}"/>
              </a:ext>
            </a:extLst>
          </p:cNvPr>
          <p:cNvSpPr>
            <a:spLocks noGrp="1"/>
          </p:cNvSpPr>
          <p:nvPr>
            <p:ph type="dt" sz="half" idx="10"/>
          </p:nvPr>
        </p:nvSpPr>
        <p:spPr/>
        <p:txBody>
          <a:bodyPr/>
          <a:lstStyle/>
          <a:p>
            <a:fld id="{D03B0BB0-0C34-4B10-ACDF-EACD0FA6154F}" type="datetimeFigureOut">
              <a:rPr lang="fr-FR" smtClean="0"/>
              <a:t>09/05/2026</a:t>
            </a:fld>
            <a:endParaRPr lang="fr-FR"/>
          </a:p>
        </p:txBody>
      </p:sp>
      <p:sp>
        <p:nvSpPr>
          <p:cNvPr id="4" name="Espace réservé du pied de page 3">
            <a:extLst>
              <a:ext uri="{FF2B5EF4-FFF2-40B4-BE49-F238E27FC236}">
                <a16:creationId xmlns:a16="http://schemas.microsoft.com/office/drawing/2014/main" id="{B10CADCD-6655-1E71-E9E7-519A7BDBA38D}"/>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52623ADB-4151-BE8E-26E1-9A457A98110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74409568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1F509CF-6FEC-2EE9-9B15-9A20EE2088E4}"/>
              </a:ext>
            </a:extLst>
          </p:cNvPr>
          <p:cNvSpPr>
            <a:spLocks noGrp="1"/>
          </p:cNvSpPr>
          <p:nvPr>
            <p:ph type="dt" sz="half" idx="10"/>
          </p:nvPr>
        </p:nvSpPr>
        <p:spPr/>
        <p:txBody>
          <a:bodyPr/>
          <a:lstStyle/>
          <a:p>
            <a:fld id="{D03B0BB0-0C34-4B10-ACDF-EACD0FA6154F}" type="datetimeFigureOut">
              <a:rPr lang="fr-FR" smtClean="0"/>
              <a:t>09/05/2026</a:t>
            </a:fld>
            <a:endParaRPr lang="fr-FR"/>
          </a:p>
        </p:txBody>
      </p:sp>
      <p:sp>
        <p:nvSpPr>
          <p:cNvPr id="3" name="Espace réservé du pied de page 2">
            <a:extLst>
              <a:ext uri="{FF2B5EF4-FFF2-40B4-BE49-F238E27FC236}">
                <a16:creationId xmlns:a16="http://schemas.microsoft.com/office/drawing/2014/main" id="{92B67623-D981-F7B4-3FB0-0E1E0375D2B7}"/>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D9D62BB9-AC39-EF12-765A-46767DFA606E}"/>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50501171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37DDCB1-A8E4-F8B0-F5A7-24D6B10A37FB}"/>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EFEF833B-6463-E8C5-F183-3B5DB3DB473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CCF26C76-1698-47EF-8D75-6991869C54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DB30515-19F5-BC27-083C-985C1D3A4CCB}"/>
              </a:ext>
            </a:extLst>
          </p:cNvPr>
          <p:cNvSpPr>
            <a:spLocks noGrp="1"/>
          </p:cNvSpPr>
          <p:nvPr>
            <p:ph type="dt" sz="half" idx="10"/>
          </p:nvPr>
        </p:nvSpPr>
        <p:spPr/>
        <p:txBody>
          <a:bodyPr/>
          <a:lstStyle/>
          <a:p>
            <a:fld id="{D03B0BB0-0C34-4B10-ACDF-EACD0FA6154F}" type="datetimeFigureOut">
              <a:rPr lang="fr-FR" smtClean="0"/>
              <a:t>09/05/2026</a:t>
            </a:fld>
            <a:endParaRPr lang="fr-FR"/>
          </a:p>
        </p:txBody>
      </p:sp>
      <p:sp>
        <p:nvSpPr>
          <p:cNvPr id="6" name="Espace réservé du pied de page 5">
            <a:extLst>
              <a:ext uri="{FF2B5EF4-FFF2-40B4-BE49-F238E27FC236}">
                <a16:creationId xmlns:a16="http://schemas.microsoft.com/office/drawing/2014/main" id="{F34D5ED6-F0CE-7DE2-BDA4-126FC350004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035274F0-D15B-62AE-743F-E7FEDDD649F3}"/>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83565102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205A142-2C20-AFC9-9698-9A9981E5CBC8}"/>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743BF5DE-ACA4-E552-2A87-01F046D2077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74701E04-9A33-A8A6-6CA8-601B9E71B2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A385318D-7A1F-774E-8C7D-646E8D428DB8}"/>
              </a:ext>
            </a:extLst>
          </p:cNvPr>
          <p:cNvSpPr>
            <a:spLocks noGrp="1"/>
          </p:cNvSpPr>
          <p:nvPr>
            <p:ph type="dt" sz="half" idx="10"/>
          </p:nvPr>
        </p:nvSpPr>
        <p:spPr/>
        <p:txBody>
          <a:bodyPr/>
          <a:lstStyle/>
          <a:p>
            <a:fld id="{D03B0BB0-0C34-4B10-ACDF-EACD0FA6154F}" type="datetimeFigureOut">
              <a:rPr lang="fr-FR" smtClean="0"/>
              <a:t>09/05/2026</a:t>
            </a:fld>
            <a:endParaRPr lang="fr-FR"/>
          </a:p>
        </p:txBody>
      </p:sp>
      <p:sp>
        <p:nvSpPr>
          <p:cNvPr id="6" name="Espace réservé du pied de page 5">
            <a:extLst>
              <a:ext uri="{FF2B5EF4-FFF2-40B4-BE49-F238E27FC236}">
                <a16:creationId xmlns:a16="http://schemas.microsoft.com/office/drawing/2014/main" id="{B2B1F594-F245-3490-1986-61461F012BE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392BD1E-4AD7-A5A0-CA43-D84AFDB96DF7}"/>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2173624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 PC">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F9E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0" name="ZoneTexte 9">
            <a:extLst>
              <a:ext uri="{FF2B5EF4-FFF2-40B4-BE49-F238E27FC236}">
                <a16:creationId xmlns:a16="http://schemas.microsoft.com/office/drawing/2014/main" id="{35F82235-1647-48CF-0D02-D2A4A746DF20}"/>
              </a:ext>
            </a:extLst>
          </p:cNvPr>
          <p:cNvSpPr txBox="1"/>
          <p:nvPr userDrawn="1"/>
        </p:nvSpPr>
        <p:spPr>
          <a:xfrm>
            <a:off x="11597589" y="56566"/>
            <a:ext cx="598963" cy="369332"/>
          </a:xfrm>
          <a:prstGeom prst="rect">
            <a:avLst/>
          </a:prstGeom>
          <a:solidFill>
            <a:srgbClr val="0F9ED5"/>
          </a:solidFill>
        </p:spPr>
        <p:txBody>
          <a:bodyPr wrap="square" rtlCol="0">
            <a:spAutoFit/>
          </a:bodyPr>
          <a:lstStyle/>
          <a:p>
            <a:r>
              <a:rPr lang="en-US" b="1" dirty="0">
                <a:solidFill>
                  <a:schemeClr val="bg1"/>
                </a:solidFill>
              </a:rPr>
              <a:t>PC</a:t>
            </a:r>
            <a:endParaRPr lang="fr-FR" b="1" dirty="0">
              <a:solidFill>
                <a:schemeClr val="bg1"/>
              </a:solidFill>
            </a:endParaRP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655501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DE023BC-6740-9B98-BA88-E73BC905D3F1}"/>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8CD15FC6-78AA-2F20-9213-ED07B9D135EA}"/>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F61B4A9-ACC0-878C-EEC8-D510BF67EE48}"/>
              </a:ext>
            </a:extLst>
          </p:cNvPr>
          <p:cNvSpPr>
            <a:spLocks noGrp="1"/>
          </p:cNvSpPr>
          <p:nvPr>
            <p:ph type="dt" sz="half" idx="10"/>
          </p:nvPr>
        </p:nvSpPr>
        <p:spPr/>
        <p:txBody>
          <a:bodyPr/>
          <a:lstStyle/>
          <a:p>
            <a:fld id="{D03B0BB0-0C34-4B10-ACDF-EACD0FA6154F}" type="datetimeFigureOut">
              <a:rPr lang="fr-FR" smtClean="0"/>
              <a:t>09/05/2026</a:t>
            </a:fld>
            <a:endParaRPr lang="fr-FR"/>
          </a:p>
        </p:txBody>
      </p:sp>
      <p:sp>
        <p:nvSpPr>
          <p:cNvPr id="5" name="Espace réservé du pied de page 4">
            <a:extLst>
              <a:ext uri="{FF2B5EF4-FFF2-40B4-BE49-F238E27FC236}">
                <a16:creationId xmlns:a16="http://schemas.microsoft.com/office/drawing/2014/main" id="{C96C4B90-192C-B2DA-EE2D-91CAD592420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A9DFAEF-7D14-9A4E-659C-8F6A371B6C4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68133156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F42A9420-E15E-6F2E-09B5-6D70440220A4}"/>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7FB2B366-540E-57E6-117D-53B623E054A3}"/>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1C4DCEE-3C92-99E5-AEDF-6005AA36730E}"/>
              </a:ext>
            </a:extLst>
          </p:cNvPr>
          <p:cNvSpPr>
            <a:spLocks noGrp="1"/>
          </p:cNvSpPr>
          <p:nvPr>
            <p:ph type="dt" sz="half" idx="10"/>
          </p:nvPr>
        </p:nvSpPr>
        <p:spPr/>
        <p:txBody>
          <a:bodyPr/>
          <a:lstStyle/>
          <a:p>
            <a:fld id="{D03B0BB0-0C34-4B10-ACDF-EACD0FA6154F}" type="datetimeFigureOut">
              <a:rPr lang="fr-FR" smtClean="0"/>
              <a:t>09/05/2026</a:t>
            </a:fld>
            <a:endParaRPr lang="fr-FR"/>
          </a:p>
        </p:txBody>
      </p:sp>
      <p:sp>
        <p:nvSpPr>
          <p:cNvPr id="5" name="Espace réservé du pied de page 4">
            <a:extLst>
              <a:ext uri="{FF2B5EF4-FFF2-40B4-BE49-F238E27FC236}">
                <a16:creationId xmlns:a16="http://schemas.microsoft.com/office/drawing/2014/main" id="{2CDF65CC-A58F-7C98-A121-99B978E7566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7630D65-F02F-F89B-2B64-2FD2F71A6893}"/>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90174362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1er diapos">
  <p:cSld name="1er diapos">
    <p:spTree>
      <p:nvGrpSpPr>
        <p:cNvPr id="1" name="Shape 49"/>
        <p:cNvGrpSpPr/>
        <p:nvPr/>
      </p:nvGrpSpPr>
      <p:grpSpPr>
        <a:xfrm>
          <a:off x="0" y="0"/>
          <a:ext cx="0" cy="0"/>
          <a:chOff x="0" y="0"/>
          <a:chExt cx="0" cy="0"/>
        </a:xfrm>
      </p:grpSpPr>
      <p:grpSp>
        <p:nvGrpSpPr>
          <p:cNvPr id="50" name="Google Shape;50;p42"/>
          <p:cNvGrpSpPr/>
          <p:nvPr/>
        </p:nvGrpSpPr>
        <p:grpSpPr>
          <a:xfrm>
            <a:off x="0" y="2"/>
            <a:ext cx="12192000" cy="6858001"/>
            <a:chOff x="0" y="0"/>
            <a:chExt cx="13716000" cy="10287000"/>
          </a:xfrm>
        </p:grpSpPr>
        <p:sp>
          <p:nvSpPr>
            <p:cNvPr id="51" name="Google Shape;51;p42"/>
            <p:cNvSpPr/>
            <p:nvPr/>
          </p:nvSpPr>
          <p:spPr>
            <a:xfrm>
              <a:off x="0" y="0"/>
              <a:ext cx="13716000" cy="10287000"/>
            </a:xfrm>
            <a:prstGeom prst="rect">
              <a:avLst/>
            </a:prstGeom>
            <a:solidFill>
              <a:srgbClr val="F19D1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52" name="Google Shape;52;p42"/>
            <p:cNvSpPr/>
            <p:nvPr/>
          </p:nvSpPr>
          <p:spPr>
            <a:xfrm>
              <a:off x="219724" y="1132239"/>
              <a:ext cx="13293200" cy="8901284"/>
            </a:xfrm>
            <a:prstGeom prst="roundRect">
              <a:avLst>
                <a:gd name="adj" fmla="val 2225"/>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53" name="Google Shape;53;p42"/>
            <p:cNvSpPr/>
            <p:nvPr/>
          </p:nvSpPr>
          <p:spPr>
            <a:xfrm>
              <a:off x="219724" y="254701"/>
              <a:ext cx="13293200" cy="1230085"/>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grpSp>
      <p:grpSp>
        <p:nvGrpSpPr>
          <p:cNvPr id="54" name="Google Shape;54;p42"/>
          <p:cNvGrpSpPr/>
          <p:nvPr/>
        </p:nvGrpSpPr>
        <p:grpSpPr>
          <a:xfrm>
            <a:off x="11779125" y="129890"/>
            <a:ext cx="232364" cy="375234"/>
            <a:chOff x="3292012" y="1302714"/>
            <a:chExt cx="867138" cy="473009"/>
          </a:xfrm>
        </p:grpSpPr>
        <p:sp>
          <p:nvSpPr>
            <p:cNvPr id="55" name="Google Shape;55;p42"/>
            <p:cNvSpPr/>
            <p:nvPr/>
          </p:nvSpPr>
          <p:spPr>
            <a:xfrm>
              <a:off x="3292012" y="1302714"/>
              <a:ext cx="867138" cy="384316"/>
            </a:xfrm>
            <a:prstGeom prst="rect">
              <a:avLst/>
            </a:prstGeom>
            <a:solidFill>
              <a:srgbClr val="F19D19"/>
            </a:solidFill>
            <a:ln w="25400" cap="flat" cmpd="sng">
              <a:solidFill>
                <a:srgbClr val="F19D19"/>
              </a:solidFill>
              <a:prstDash val="solid"/>
              <a:round/>
              <a:headEnd type="none" w="sm" len="sm"/>
              <a:tailEnd type="none" w="sm" len="sm"/>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675"/>
                <a:buFont typeface="Arial"/>
                <a:buNone/>
              </a:pPr>
              <a:endParaRPr sz="900" b="0" i="0" u="none" strike="noStrike" cap="none">
                <a:solidFill>
                  <a:srgbClr val="F7C475"/>
                </a:solidFill>
                <a:latin typeface="Arial"/>
                <a:ea typeface="Arial"/>
                <a:cs typeface="Arial"/>
                <a:sym typeface="Arial"/>
              </a:endParaRPr>
            </a:p>
          </p:txBody>
        </p:sp>
        <p:sp>
          <p:nvSpPr>
            <p:cNvPr id="56" name="Google Shape;56;p42"/>
            <p:cNvSpPr/>
            <p:nvPr/>
          </p:nvSpPr>
          <p:spPr>
            <a:xfrm>
              <a:off x="3351781" y="1310206"/>
              <a:ext cx="789751" cy="46551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350"/>
                <a:buFont typeface="Arial"/>
                <a:buNone/>
              </a:pPr>
              <a:r>
                <a:rPr lang="fr-FR" sz="1800" b="1" i="0" u="none" strike="noStrike" cap="none">
                  <a:solidFill>
                    <a:srgbClr val="FFFFFF"/>
                  </a:solidFill>
                  <a:latin typeface="Arial"/>
                  <a:ea typeface="Arial"/>
                  <a:cs typeface="Arial"/>
                  <a:sym typeface="Arial"/>
                </a:rPr>
                <a:t>O</a:t>
              </a:r>
              <a:endParaRPr sz="1800" b="1" i="0" u="none" strike="noStrike" cap="none">
                <a:solidFill>
                  <a:srgbClr val="FFFFFF"/>
                </a:solidFill>
                <a:latin typeface="Arial"/>
                <a:ea typeface="Arial"/>
                <a:cs typeface="Arial"/>
                <a:sym typeface="Arial"/>
              </a:endParaRPr>
            </a:p>
          </p:txBody>
        </p:sp>
      </p:grpSp>
      <p:pic>
        <p:nvPicPr>
          <p:cNvPr id="57" name="Google Shape;57;p42" descr="Image générée"/>
          <p:cNvPicPr preferRelativeResize="0"/>
          <p:nvPr/>
        </p:nvPicPr>
        <p:blipFill rotWithShape="1">
          <a:blip r:embed="rId2">
            <a:alphaModFix/>
          </a:blip>
          <a:srcRect l="6026" t="25226" r="75345" b="62431"/>
          <a:stretch/>
        </p:blipFill>
        <p:spPr>
          <a:xfrm>
            <a:off x="233375" y="168984"/>
            <a:ext cx="506620" cy="503517"/>
          </a:xfrm>
          <a:prstGeom prst="rect">
            <a:avLst/>
          </a:prstGeom>
          <a:noFill/>
          <a:ln>
            <a:noFill/>
          </a:ln>
        </p:spPr>
      </p:pic>
    </p:spTree>
    <p:extLst>
      <p:ext uri="{BB962C8B-B14F-4D97-AF65-F5344CB8AC3E}">
        <p14:creationId xmlns:p14="http://schemas.microsoft.com/office/powerpoint/2010/main" val="1537680435"/>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2eme diapos">
  <p:cSld name="2eme diapos">
    <p:spTree>
      <p:nvGrpSpPr>
        <p:cNvPr id="1" name="Shape 58"/>
        <p:cNvGrpSpPr/>
        <p:nvPr/>
      </p:nvGrpSpPr>
      <p:grpSpPr>
        <a:xfrm>
          <a:off x="0" y="0"/>
          <a:ext cx="0" cy="0"/>
          <a:chOff x="0" y="0"/>
          <a:chExt cx="0" cy="0"/>
        </a:xfrm>
      </p:grpSpPr>
      <p:grpSp>
        <p:nvGrpSpPr>
          <p:cNvPr id="59" name="Google Shape;59;p43"/>
          <p:cNvGrpSpPr/>
          <p:nvPr/>
        </p:nvGrpSpPr>
        <p:grpSpPr>
          <a:xfrm>
            <a:off x="0" y="2"/>
            <a:ext cx="12192000" cy="6858001"/>
            <a:chOff x="0" y="0"/>
            <a:chExt cx="13716000" cy="10287000"/>
          </a:xfrm>
        </p:grpSpPr>
        <p:sp>
          <p:nvSpPr>
            <p:cNvPr id="60" name="Google Shape;60;p43"/>
            <p:cNvSpPr/>
            <p:nvPr/>
          </p:nvSpPr>
          <p:spPr>
            <a:xfrm>
              <a:off x="0" y="0"/>
              <a:ext cx="13716000" cy="10287000"/>
            </a:xfrm>
            <a:prstGeom prst="rect">
              <a:avLst/>
            </a:prstGeom>
            <a:solidFill>
              <a:srgbClr val="F19D1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61" name="Google Shape;61;p43"/>
            <p:cNvSpPr/>
            <p:nvPr/>
          </p:nvSpPr>
          <p:spPr>
            <a:xfrm>
              <a:off x="219724" y="1132239"/>
              <a:ext cx="13293200" cy="8901284"/>
            </a:xfrm>
            <a:prstGeom prst="roundRect">
              <a:avLst>
                <a:gd name="adj" fmla="val 2225"/>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62" name="Google Shape;62;p43"/>
            <p:cNvSpPr/>
            <p:nvPr/>
          </p:nvSpPr>
          <p:spPr>
            <a:xfrm>
              <a:off x="219724" y="254701"/>
              <a:ext cx="13293200" cy="1230085"/>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grpSp>
      <p:grpSp>
        <p:nvGrpSpPr>
          <p:cNvPr id="63" name="Google Shape;63;p43"/>
          <p:cNvGrpSpPr/>
          <p:nvPr/>
        </p:nvGrpSpPr>
        <p:grpSpPr>
          <a:xfrm>
            <a:off x="11779125" y="129890"/>
            <a:ext cx="232364" cy="375234"/>
            <a:chOff x="3292012" y="1302714"/>
            <a:chExt cx="867138" cy="473009"/>
          </a:xfrm>
        </p:grpSpPr>
        <p:sp>
          <p:nvSpPr>
            <p:cNvPr id="64" name="Google Shape;64;p43"/>
            <p:cNvSpPr/>
            <p:nvPr/>
          </p:nvSpPr>
          <p:spPr>
            <a:xfrm>
              <a:off x="3292012" y="1302714"/>
              <a:ext cx="867138" cy="384316"/>
            </a:xfrm>
            <a:prstGeom prst="rect">
              <a:avLst/>
            </a:prstGeom>
            <a:solidFill>
              <a:srgbClr val="F19D19"/>
            </a:solidFill>
            <a:ln w="25400" cap="flat" cmpd="sng">
              <a:solidFill>
                <a:srgbClr val="F19D19"/>
              </a:solidFill>
              <a:prstDash val="solid"/>
              <a:round/>
              <a:headEnd type="none" w="sm" len="sm"/>
              <a:tailEnd type="none" w="sm" len="sm"/>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675"/>
                <a:buFont typeface="Arial"/>
                <a:buNone/>
              </a:pPr>
              <a:endParaRPr sz="900" b="0" i="0" u="none" strike="noStrike" cap="none">
                <a:solidFill>
                  <a:srgbClr val="F7C475"/>
                </a:solidFill>
                <a:latin typeface="Arial"/>
                <a:ea typeface="Arial"/>
                <a:cs typeface="Arial"/>
                <a:sym typeface="Arial"/>
              </a:endParaRPr>
            </a:p>
          </p:txBody>
        </p:sp>
        <p:sp>
          <p:nvSpPr>
            <p:cNvPr id="65" name="Google Shape;65;p43"/>
            <p:cNvSpPr/>
            <p:nvPr/>
          </p:nvSpPr>
          <p:spPr>
            <a:xfrm>
              <a:off x="3351781" y="1310206"/>
              <a:ext cx="789751" cy="46551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350"/>
                <a:buFont typeface="Arial"/>
                <a:buNone/>
              </a:pPr>
              <a:r>
                <a:rPr lang="fr-FR" sz="1800" b="1" i="0" u="none" strike="noStrike" cap="none">
                  <a:solidFill>
                    <a:srgbClr val="FFFFFF"/>
                  </a:solidFill>
                  <a:latin typeface="Arial"/>
                  <a:ea typeface="Arial"/>
                  <a:cs typeface="Arial"/>
                  <a:sym typeface="Arial"/>
                </a:rPr>
                <a:t>O</a:t>
              </a:r>
              <a:endParaRPr sz="1800" b="1" i="0" u="none" strike="noStrike" cap="none">
                <a:solidFill>
                  <a:srgbClr val="FFFFFF"/>
                </a:solidFill>
                <a:latin typeface="Arial"/>
                <a:ea typeface="Arial"/>
                <a:cs typeface="Arial"/>
                <a:sym typeface="Arial"/>
              </a:endParaRPr>
            </a:p>
          </p:txBody>
        </p:sp>
      </p:grpSp>
      <p:pic>
        <p:nvPicPr>
          <p:cNvPr id="66" name="Google Shape;66;p43" descr="Image générée"/>
          <p:cNvPicPr preferRelativeResize="0"/>
          <p:nvPr/>
        </p:nvPicPr>
        <p:blipFill rotWithShape="1">
          <a:blip r:embed="rId2">
            <a:alphaModFix/>
          </a:blip>
          <a:srcRect l="6026" t="25226" r="75345" b="62431"/>
          <a:stretch/>
        </p:blipFill>
        <p:spPr>
          <a:xfrm>
            <a:off x="233375" y="168984"/>
            <a:ext cx="506620" cy="503517"/>
          </a:xfrm>
          <a:prstGeom prst="rect">
            <a:avLst/>
          </a:prstGeom>
          <a:noFill/>
          <a:ln>
            <a:noFill/>
          </a:ln>
        </p:spPr>
      </p:pic>
    </p:spTree>
    <p:extLst>
      <p:ext uri="{BB962C8B-B14F-4D97-AF65-F5344CB8AC3E}">
        <p14:creationId xmlns:p14="http://schemas.microsoft.com/office/powerpoint/2010/main" val="250263054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lide PB">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2396629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lide PA">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8BC1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271092"/>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21137"/>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4">
            <a:extLst>
              <a:ext uri="{FF2B5EF4-FFF2-40B4-BE49-F238E27FC236}">
                <a16:creationId xmlns:a16="http://schemas.microsoft.com/office/drawing/2014/main" id="{7A1103BD-B492-77B8-1443-0A5E7329BA9F}"/>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11591277" y="423251"/>
            <a:ext cx="490171" cy="490174"/>
          </a:xfrm>
          <a:prstGeom prst="rect">
            <a:avLst/>
          </a:prstGeom>
        </p:spPr>
      </p:pic>
      <p:sp>
        <p:nvSpPr>
          <p:cNvPr id="5" name="ZoneTexte 4">
            <a:extLst>
              <a:ext uri="{FF2B5EF4-FFF2-40B4-BE49-F238E27FC236}">
                <a16:creationId xmlns:a16="http://schemas.microsoft.com/office/drawing/2014/main" id="{5825CA6D-D1FD-C4B1-80FB-84C3F37E7D43}"/>
              </a:ext>
            </a:extLst>
          </p:cNvPr>
          <p:cNvSpPr txBox="1"/>
          <p:nvPr userDrawn="1"/>
        </p:nvSpPr>
        <p:spPr>
          <a:xfrm>
            <a:off x="11609717" y="111415"/>
            <a:ext cx="453292" cy="307777"/>
          </a:xfrm>
          <a:prstGeom prst="rect">
            <a:avLst/>
          </a:prstGeom>
          <a:solidFill>
            <a:srgbClr val="8BC145"/>
          </a:solidFill>
        </p:spPr>
        <p:txBody>
          <a:bodyPr wrap="square" rtlCol="0">
            <a:spAutoFit/>
          </a:bodyPr>
          <a:lstStyle/>
          <a:p>
            <a:r>
              <a:rPr lang="en-US" b="1" dirty="0">
                <a:solidFill>
                  <a:schemeClr val="bg1"/>
                </a:solidFill>
              </a:rPr>
              <a:t>PA</a:t>
            </a:r>
            <a:endParaRPr lang="fr-FR" b="1" dirty="0">
              <a:solidFill>
                <a:schemeClr val="bg1"/>
              </a:solidFill>
            </a:endParaRPr>
          </a:p>
        </p:txBody>
      </p:sp>
    </p:spTree>
    <p:extLst>
      <p:ext uri="{BB962C8B-B14F-4D97-AF65-F5344CB8AC3E}">
        <p14:creationId xmlns:p14="http://schemas.microsoft.com/office/powerpoint/2010/main" val="12405768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lide Clôtur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8" name="Rectangle 23">
            <a:extLst>
              <a:ext uri="{FF2B5EF4-FFF2-40B4-BE49-F238E27FC236}">
                <a16:creationId xmlns:a16="http://schemas.microsoft.com/office/drawing/2014/main" id="{1186D531-053D-7666-CC80-C267D50E17B6}"/>
              </a:ext>
            </a:extLst>
          </p:cNvPr>
          <p:cNvSpPr/>
          <p:nvPr/>
        </p:nvSpPr>
        <p:spPr>
          <a:xfrm>
            <a:off x="11810035" y="23011"/>
            <a:ext cx="291709" cy="369333"/>
          </a:xfrm>
          <a:prstGeom prst="rect">
            <a:avLst/>
          </a:prstGeom>
          <a:solidFill>
            <a:srgbClr val="F19D19"/>
          </a:solid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C</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99966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rôle des cahiers">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solidFill>
                  <a:prstClr val="white">
                    <a:lumMod val="65000"/>
                  </a:prstClr>
                </a:solidFill>
                <a:latin typeface="Calibri" panose="020F0502020204030204"/>
              </a:rPr>
              <a:t>L’enseignant contrôle les réalisations d’un échantillon d’élèves avant de passer à la correction au tableau</a:t>
            </a:r>
            <a:endParaRPr lang="fr-FR" dirty="0"/>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 devoir à corriger ou capture d’écran du livret</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2">
            <a:extLst>
              <a:ext uri="{FF2B5EF4-FFF2-40B4-BE49-F238E27FC236}">
                <a16:creationId xmlns:a16="http://schemas.microsoft.com/office/drawing/2014/main" id="{70BAB172-2F58-33A8-7C80-58366D5F18EC}"/>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18719440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cônes pour l’enseignant">
    <p:bg>
      <p:bgPr>
        <a:solidFill>
          <a:srgbClr val="DCE6F2"/>
        </a:solidFill>
        <a:effectLst/>
      </p:bgPr>
    </p:bg>
    <p:spTree>
      <p:nvGrpSpPr>
        <p:cNvPr id="1" name=""/>
        <p:cNvGrpSpPr/>
        <p:nvPr/>
      </p:nvGrpSpPr>
      <p:grpSpPr>
        <a:xfrm>
          <a:off x="0" y="0"/>
          <a:ext cx="0" cy="0"/>
          <a:chOff x="0" y="0"/>
          <a:chExt cx="0" cy="0"/>
        </a:xfrm>
      </p:grpSpPr>
      <p:sp>
        <p:nvSpPr>
          <p:cNvPr id="6" name="Google Shape;321;p52">
            <a:extLst>
              <a:ext uri="{FF2B5EF4-FFF2-40B4-BE49-F238E27FC236}">
                <a16:creationId xmlns:a16="http://schemas.microsoft.com/office/drawing/2014/main" id="{72ADEC78-C166-E7B6-0228-F3ECC0331BC2}"/>
              </a:ext>
            </a:extLst>
          </p:cNvPr>
          <p:cNvSpPr txBox="1"/>
          <p:nvPr userDrawn="1"/>
        </p:nvSpPr>
        <p:spPr>
          <a:xfrm>
            <a:off x="2151695" y="1298921"/>
            <a:ext cx="4239248"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Pages réservées à l’enseignant(e)</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sp>
        <p:nvSpPr>
          <p:cNvPr id="7" name="Google Shape;322;p52">
            <a:extLst>
              <a:ext uri="{FF2B5EF4-FFF2-40B4-BE49-F238E27FC236}">
                <a16:creationId xmlns:a16="http://schemas.microsoft.com/office/drawing/2014/main" id="{E4C322F2-106E-8B8C-D527-BEB0DA3609BD}"/>
              </a:ext>
            </a:extLst>
          </p:cNvPr>
          <p:cNvSpPr txBox="1"/>
          <p:nvPr userDrawn="1"/>
        </p:nvSpPr>
        <p:spPr>
          <a:xfrm>
            <a:off x="2151695" y="2226131"/>
            <a:ext cx="8241199"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Modelage de la tâche par l’enseignant (explicitation à haute voix)</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pic>
        <p:nvPicPr>
          <p:cNvPr id="8" name="Google Shape;318;p52" descr="Image générée">
            <a:extLst>
              <a:ext uri="{FF2B5EF4-FFF2-40B4-BE49-F238E27FC236}">
                <a16:creationId xmlns:a16="http://schemas.microsoft.com/office/drawing/2014/main" id="{AA7CEDC4-4EAD-5796-C8DE-A3FE218AEFCB}"/>
              </a:ext>
            </a:extLst>
          </p:cNvPr>
          <p:cNvPicPr preferRelativeResize="0"/>
          <p:nvPr userDrawn="1"/>
        </p:nvPicPr>
        <p:blipFill rotWithShape="1">
          <a:blip r:embed="rId2">
            <a:alphaModFix/>
          </a:blip>
          <a:srcRect t="23545" r="71114" b="60700"/>
          <a:stretch/>
        </p:blipFill>
        <p:spPr>
          <a:xfrm>
            <a:off x="992594" y="2946687"/>
            <a:ext cx="1035476" cy="854359"/>
          </a:xfrm>
          <a:prstGeom prst="rect">
            <a:avLst/>
          </a:prstGeom>
          <a:noFill/>
          <a:ln>
            <a:noFill/>
          </a:ln>
        </p:spPr>
      </p:pic>
      <p:sp>
        <p:nvSpPr>
          <p:cNvPr id="9" name="Google Shape;322;p52">
            <a:extLst>
              <a:ext uri="{FF2B5EF4-FFF2-40B4-BE49-F238E27FC236}">
                <a16:creationId xmlns:a16="http://schemas.microsoft.com/office/drawing/2014/main" id="{B506BC51-2309-B11A-BF8E-62D4306DA8F0}"/>
              </a:ext>
            </a:extLst>
          </p:cNvPr>
          <p:cNvSpPr txBox="1"/>
          <p:nvPr userDrawn="1"/>
        </p:nvSpPr>
        <p:spPr>
          <a:xfrm>
            <a:off x="2151695" y="3159518"/>
            <a:ext cx="9359384"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Consignes et explications données aux élèves – hors modelage (à dire à haute voix)</a:t>
            </a:r>
            <a:endParaRPr sz="2000" kern="0" dirty="0">
              <a:solidFill>
                <a:srgbClr val="000000"/>
              </a:solidFill>
              <a:latin typeface="Calibri" panose="020F0502020204030204" pitchFamily="34" charset="0"/>
              <a:ea typeface="Arial"/>
              <a:cs typeface="Calibri" panose="020F0502020204030204" pitchFamily="34" charset="0"/>
              <a:sym typeface="Arial"/>
            </a:endParaRPr>
          </a:p>
        </p:txBody>
      </p:sp>
      <p:sp>
        <p:nvSpPr>
          <p:cNvPr id="10" name="Google Shape;332;p53">
            <a:extLst>
              <a:ext uri="{FF2B5EF4-FFF2-40B4-BE49-F238E27FC236}">
                <a16:creationId xmlns:a16="http://schemas.microsoft.com/office/drawing/2014/main" id="{73DA3CC4-D07A-FD24-06B2-470FF6AFCBFE}"/>
              </a:ext>
            </a:extLst>
          </p:cNvPr>
          <p:cNvSpPr txBox="1"/>
          <p:nvPr userDrawn="1"/>
        </p:nvSpPr>
        <p:spPr>
          <a:xfrm>
            <a:off x="2151695" y="4005511"/>
            <a:ext cx="3971611" cy="420457"/>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133" b="1" kern="0" dirty="0">
                <a:solidFill>
                  <a:srgbClr val="44546A"/>
                </a:solidFill>
                <a:latin typeface="Calibri" panose="020F0502020204030204" pitchFamily="34" charset="0"/>
                <a:ea typeface="Calibri"/>
                <a:cs typeface="Calibri" panose="020F0502020204030204" pitchFamily="34" charset="0"/>
                <a:sym typeface="Calibri"/>
              </a:rPr>
              <a:t>Rappel du contrat de classe </a:t>
            </a:r>
            <a:endParaRPr sz="1867" kern="0" dirty="0">
              <a:solidFill>
                <a:srgbClr val="000000"/>
              </a:solidFill>
              <a:latin typeface="Calibri" panose="020F0502020204030204" pitchFamily="34" charset="0"/>
              <a:cs typeface="Calibri" panose="020F0502020204030204" pitchFamily="34" charset="0"/>
              <a:sym typeface="Arial"/>
            </a:endParaRPr>
          </a:p>
        </p:txBody>
      </p:sp>
      <p:pic>
        <p:nvPicPr>
          <p:cNvPr id="11" name="Google Shape;336;p53">
            <a:extLst>
              <a:ext uri="{FF2B5EF4-FFF2-40B4-BE49-F238E27FC236}">
                <a16:creationId xmlns:a16="http://schemas.microsoft.com/office/drawing/2014/main" id="{707D932E-E30A-7595-2289-FC158DAB3283}"/>
              </a:ext>
            </a:extLst>
          </p:cNvPr>
          <p:cNvPicPr preferRelativeResize="0"/>
          <p:nvPr userDrawn="1"/>
        </p:nvPicPr>
        <p:blipFill rotWithShape="1">
          <a:blip r:embed="rId3">
            <a:alphaModFix/>
          </a:blip>
          <a:srcRect/>
          <a:stretch/>
        </p:blipFill>
        <p:spPr>
          <a:xfrm>
            <a:off x="1127953" y="4033935"/>
            <a:ext cx="753729" cy="603600"/>
          </a:xfrm>
          <a:prstGeom prst="rect">
            <a:avLst/>
          </a:prstGeom>
          <a:noFill/>
          <a:ln>
            <a:noFill/>
          </a:ln>
        </p:spPr>
      </p:pic>
      <p:sp>
        <p:nvSpPr>
          <p:cNvPr id="12" name="Google Shape;291;p51">
            <a:extLst>
              <a:ext uri="{FF2B5EF4-FFF2-40B4-BE49-F238E27FC236}">
                <a16:creationId xmlns:a16="http://schemas.microsoft.com/office/drawing/2014/main" id="{B102DBF7-8612-EAB2-F4F6-FE2824A33C62}"/>
              </a:ext>
            </a:extLst>
          </p:cNvPr>
          <p:cNvSpPr/>
          <p:nvPr userDrawn="1"/>
        </p:nvSpPr>
        <p:spPr>
          <a:xfrm>
            <a:off x="63503" y="27983"/>
            <a:ext cx="8241200" cy="603600"/>
          </a:xfrm>
          <a:prstGeom prst="rect">
            <a:avLst/>
          </a:prstGeom>
          <a:noFill/>
          <a:ln>
            <a:noFill/>
          </a:ln>
        </p:spPr>
        <p:txBody>
          <a:bodyPr spcFirstLastPara="1" wrap="square" lIns="91433" tIns="45667" rIns="91433" bIns="45667" anchor="t" anchorCtr="0">
            <a:noAutofit/>
          </a:bodyPr>
          <a:lstStyle/>
          <a:p>
            <a:pPr defTabSz="1219170">
              <a:buClr>
                <a:srgbClr val="44546A"/>
              </a:buClr>
              <a:buSzPts val="2400"/>
            </a:pPr>
            <a:r>
              <a:rPr lang="fr-FR" sz="3200" b="1" kern="0" dirty="0">
                <a:solidFill>
                  <a:srgbClr val="44546A"/>
                </a:solidFill>
                <a:latin typeface="Calibri" panose="020F0502020204030204" pitchFamily="34" charset="0"/>
                <a:ea typeface="Calibri"/>
                <a:cs typeface="Calibri" panose="020F0502020204030204" pitchFamily="34" charset="0"/>
                <a:sym typeface="Calibri"/>
              </a:rPr>
              <a:t>Icônes pour l’enseignant</a:t>
            </a:r>
            <a:endParaRPr lang="fr-FR" sz="1867" kern="0" dirty="0">
              <a:solidFill>
                <a:srgbClr val="000000"/>
              </a:solidFill>
              <a:latin typeface="Calibri" panose="020F0502020204030204" pitchFamily="34" charset="0"/>
              <a:cs typeface="Calibri" panose="020F0502020204030204" pitchFamily="34" charset="0"/>
              <a:sym typeface="Arial"/>
            </a:endParaRPr>
          </a:p>
        </p:txBody>
      </p:sp>
      <p:grpSp>
        <p:nvGrpSpPr>
          <p:cNvPr id="13" name="Groupe 3">
            <a:extLst>
              <a:ext uri="{FF2B5EF4-FFF2-40B4-BE49-F238E27FC236}">
                <a16:creationId xmlns:a16="http://schemas.microsoft.com/office/drawing/2014/main" id="{7C8BB474-F23B-5C87-47EF-B73EA69BFC17}"/>
              </a:ext>
            </a:extLst>
          </p:cNvPr>
          <p:cNvGrpSpPr/>
          <p:nvPr userDrawn="1"/>
        </p:nvGrpSpPr>
        <p:grpSpPr>
          <a:xfrm>
            <a:off x="1153868" y="2019636"/>
            <a:ext cx="814489" cy="699291"/>
            <a:chOff x="277892" y="2322046"/>
            <a:chExt cx="828656" cy="786827"/>
          </a:xfrm>
        </p:grpSpPr>
        <p:sp>
          <p:nvSpPr>
            <p:cNvPr id="14" name="Freeform 2">
              <a:extLst>
                <a:ext uri="{FF2B5EF4-FFF2-40B4-BE49-F238E27FC236}">
                  <a16:creationId xmlns:a16="http://schemas.microsoft.com/office/drawing/2014/main" id="{410781AD-EC8B-9893-FFEA-ADFD5BF9DD5C}"/>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dirty="0">
                <a:latin typeface="Calibri" panose="020F0502020204030204" pitchFamily="34" charset="0"/>
                <a:cs typeface="Calibri" panose="020F0502020204030204" pitchFamily="34" charset="0"/>
              </a:endParaRPr>
            </a:p>
          </p:txBody>
        </p:sp>
        <p:sp>
          <p:nvSpPr>
            <p:cNvPr id="15" name="Freeform 4">
              <a:extLst>
                <a:ext uri="{FF2B5EF4-FFF2-40B4-BE49-F238E27FC236}">
                  <a16:creationId xmlns:a16="http://schemas.microsoft.com/office/drawing/2014/main" id="{50FDC7F3-F5D0-66D4-CD0D-B9EC4EE2A3C9}"/>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a:alphaModFix amt="72000"/>
                <a:extLst>
                  <a:ext uri="{96DAC541-7B7A-43D3-8B79-37D633B846F1}">
                    <asvg:svgBlip xmlns:asvg="http://schemas.microsoft.com/office/drawing/2016/SVG/main" r:embed="rId5"/>
                  </a:ext>
                </a:extLst>
              </a:blip>
              <a:stretch>
                <a:fillRect l="-101449" t="-1678"/>
              </a:stretch>
            </a:blipFill>
            <a:ln cap="rnd">
              <a:noFill/>
              <a:prstDash val="solid"/>
              <a:round/>
            </a:ln>
          </p:spPr>
          <p:txBody>
            <a:bodyPr/>
            <a:lstStyle/>
            <a:p>
              <a:endParaRPr lang="fr-FR" dirty="0">
                <a:latin typeface="Calibri" panose="020F0502020204030204" pitchFamily="34" charset="0"/>
                <a:cs typeface="Calibri" panose="020F0502020204030204" pitchFamily="34" charset="0"/>
              </a:endParaRPr>
            </a:p>
          </p:txBody>
        </p:sp>
      </p:grpSp>
      <p:pic>
        <p:nvPicPr>
          <p:cNvPr id="16" name="Picture 2" descr="Image générée">
            <a:extLst>
              <a:ext uri="{FF2B5EF4-FFF2-40B4-BE49-F238E27FC236}">
                <a16:creationId xmlns:a16="http://schemas.microsoft.com/office/drawing/2014/main" id="{527D9024-1749-B2A5-B66C-218973707C9F}"/>
              </a:ext>
            </a:extLst>
          </p:cNvPr>
          <p:cNvPicPr>
            <a:picLocks noChangeAspect="1" noChangeArrowheads="1"/>
          </p:cNvPicPr>
          <p:nvPr userDrawn="1"/>
        </p:nvPicPr>
        <p:blipFill rotWithShape="1">
          <a:blip r:embed="rId6" cstate="print">
            <a:extLst>
              <a:ext uri="{28A0092B-C50C-407E-A947-70E740481C1C}">
                <a14:useLocalDpi xmlns:a14="http://schemas.microsoft.com/office/drawing/2010/main" val="0"/>
              </a:ext>
            </a:extLst>
          </a:blip>
          <a:srcRect t="11064" b="10678"/>
          <a:stretch>
            <a:fillRect/>
          </a:stretch>
        </p:blipFill>
        <p:spPr bwMode="auto">
          <a:xfrm>
            <a:off x="1153867" y="1023539"/>
            <a:ext cx="727815" cy="85435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52">
            <a:extLst>
              <a:ext uri="{FF2B5EF4-FFF2-40B4-BE49-F238E27FC236}">
                <a16:creationId xmlns:a16="http://schemas.microsoft.com/office/drawing/2014/main" id="{99F2DA21-0D6B-EEDA-E4D7-20FE6425D166}"/>
              </a:ext>
            </a:extLst>
          </p:cNvPr>
          <p:cNvPicPr>
            <a:picLocks noChangeAspect="1"/>
          </p:cNvPicPr>
          <p:nvPr userDrawn="1"/>
        </p:nvPicPr>
        <p:blipFill>
          <a:blip r:embed="rId7">
            <a:duotone>
              <a:schemeClr val="accent2">
                <a:shade val="45000"/>
                <a:satMod val="135000"/>
              </a:schemeClr>
              <a:prstClr val="white"/>
            </a:duotone>
          </a:blip>
          <a:stretch>
            <a:fillRect/>
          </a:stretch>
        </p:blipFill>
        <p:spPr>
          <a:xfrm>
            <a:off x="1198230" y="4942460"/>
            <a:ext cx="590757" cy="603600"/>
          </a:xfrm>
          <a:prstGeom prst="ellipse">
            <a:avLst/>
          </a:prstGeom>
          <a:solidFill>
            <a:srgbClr val="FFC000"/>
          </a:solidFill>
          <a:ln>
            <a:noFill/>
          </a:ln>
        </p:spPr>
      </p:pic>
      <p:sp>
        <p:nvSpPr>
          <p:cNvPr id="18" name="Google Shape;332;p53">
            <a:extLst>
              <a:ext uri="{FF2B5EF4-FFF2-40B4-BE49-F238E27FC236}">
                <a16:creationId xmlns:a16="http://schemas.microsoft.com/office/drawing/2014/main" id="{D8F68E27-C54B-2365-46CC-80826021819A}"/>
              </a:ext>
            </a:extLst>
          </p:cNvPr>
          <p:cNvSpPr txBox="1"/>
          <p:nvPr userDrawn="1"/>
        </p:nvSpPr>
        <p:spPr>
          <a:xfrm>
            <a:off x="2064863" y="5034031"/>
            <a:ext cx="3971611" cy="420457"/>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133" b="1" kern="0" dirty="0">
                <a:solidFill>
                  <a:srgbClr val="44546A"/>
                </a:solidFill>
                <a:latin typeface="Calibri" panose="020F0502020204030204" pitchFamily="34" charset="0"/>
                <a:ea typeface="Calibri"/>
                <a:cs typeface="Calibri" panose="020F0502020204030204" pitchFamily="34" charset="0"/>
                <a:sym typeface="Calibri"/>
              </a:rPr>
              <a:t>Correction du devoir maison</a:t>
            </a:r>
            <a:endParaRPr sz="1867" kern="0" dirty="0">
              <a:solidFill>
                <a:srgbClr val="000000"/>
              </a:solidFill>
              <a:latin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193520114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9868B7D6-72FD-23EC-C6E6-953B0A5B95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AD1DA3A3-D9BA-C806-C100-A31FE09116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7BC0920-3829-AA94-F2C5-CFE7152D4DB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03B0BB0-0C34-4B10-ACDF-EACD0FA6154F}" type="datetimeFigureOut">
              <a:rPr lang="fr-FR" smtClean="0"/>
              <a:t>09/05/2026</a:t>
            </a:fld>
            <a:endParaRPr lang="fr-FR" dirty="0"/>
          </a:p>
        </p:txBody>
      </p:sp>
      <p:sp>
        <p:nvSpPr>
          <p:cNvPr id="5" name="Espace réservé du pied de page 4">
            <a:extLst>
              <a:ext uri="{FF2B5EF4-FFF2-40B4-BE49-F238E27FC236}">
                <a16:creationId xmlns:a16="http://schemas.microsoft.com/office/drawing/2014/main" id="{AD3EB402-30F3-6FBA-D48E-6957733E9D4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FR" dirty="0"/>
          </a:p>
        </p:txBody>
      </p:sp>
      <p:sp>
        <p:nvSpPr>
          <p:cNvPr id="6" name="Espace réservé du numéro de diapositive 5">
            <a:extLst>
              <a:ext uri="{FF2B5EF4-FFF2-40B4-BE49-F238E27FC236}">
                <a16:creationId xmlns:a16="http://schemas.microsoft.com/office/drawing/2014/main" id="{CBA3FC22-293D-2F1B-E36D-B1660CD5CAD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96BB794-D201-4EBE-865A-45FE0EF738B6}" type="slidenum">
              <a:rPr lang="fr-FR" smtClean="0"/>
              <a:t>‹N°›</a:t>
            </a:fld>
            <a:endParaRPr lang="fr-FR" dirty="0"/>
          </a:p>
        </p:txBody>
      </p:sp>
    </p:spTree>
    <p:extLst>
      <p:ext uri="{BB962C8B-B14F-4D97-AF65-F5344CB8AC3E}">
        <p14:creationId xmlns:p14="http://schemas.microsoft.com/office/powerpoint/2010/main" val="1312416514"/>
      </p:ext>
    </p:extLst>
  </p:cSld>
  <p:clrMap bg1="lt1" tx1="dk1" bg2="lt2" tx2="dk2" accent1="accent1" accent2="accent2" accent3="accent3" accent4="accent4" accent5="accent5" accent6="accent6" hlink="hlink" folHlink="folHlink"/>
  <p:sldLayoutIdLst>
    <p:sldLayoutId id="2147483666" r:id="rId1"/>
    <p:sldLayoutId id="2147483660" r:id="rId2"/>
    <p:sldLayoutId id="2147483661" r:id="rId3"/>
    <p:sldLayoutId id="2147483662" r:id="rId4"/>
    <p:sldLayoutId id="2147483663" r:id="rId5"/>
    <p:sldLayoutId id="2147483664" r:id="rId6"/>
    <p:sldLayoutId id="2147483665" r:id="rId7"/>
    <p:sldLayoutId id="2147483674" r:id="rId8"/>
    <p:sldLayoutId id="2147483675" r:id="rId9"/>
    <p:sldLayoutId id="2147483676" r:id="rId10"/>
    <p:sldLayoutId id="2147483677" r:id="rId11"/>
    <p:sldLayoutId id="2147483678" r:id="rId12"/>
    <p:sldLayoutId id="2147483698" r:id="rId13"/>
    <p:sldLayoutId id="2147483680" r:id="rId14"/>
    <p:sldLayoutId id="2147483681" r:id="rId15"/>
    <p:sldLayoutId id="2147483684" r:id="rId16"/>
    <p:sldLayoutId id="2147483685" r:id="rId17"/>
    <p:sldLayoutId id="2147483686" r:id="rId18"/>
    <p:sldLayoutId id="2147483687" r:id="rId19"/>
    <p:sldLayoutId id="2147483688" r:id="rId20"/>
    <p:sldLayoutId id="2147483689" r:id="rId21"/>
    <p:sldLayoutId id="2147483690" r:id="rId22"/>
    <p:sldLayoutId id="2147483691" r:id="rId23"/>
    <p:sldLayoutId id="2147483692" r:id="rId24"/>
    <p:sldLayoutId id="2147483693" r:id="rId25"/>
    <p:sldLayoutId id="2147483694" r:id="rId26"/>
    <p:sldLayoutId id="2147483695" r:id="rId27"/>
    <p:sldLayoutId id="2147483696" r:id="rId28"/>
    <p:sldLayoutId id="2147483697" r:id="rId29"/>
    <p:sldLayoutId id="2147483701" r:id="rId30"/>
    <p:sldLayoutId id="2147483699" r:id="rId31"/>
    <p:sldLayoutId id="2147483700" r:id="rId32"/>
    <p:sldLayoutId id="2147483682" r:id="rId33"/>
    <p:sldLayoutId id="2147483683" r:id="rId34"/>
    <p:sldLayoutId id="2147483653" r:id="rId35"/>
    <p:sldLayoutId id="2147483654" r:id="rId36"/>
    <p:sldLayoutId id="2147483655" r:id="rId37"/>
    <p:sldLayoutId id="2147483656" r:id="rId38"/>
    <p:sldLayoutId id="2147483657" r:id="rId39"/>
    <p:sldLayoutId id="2147483658" r:id="rId40"/>
    <p:sldLayoutId id="2147483659" r:id="rId41"/>
    <p:sldLayoutId id="2147483702" r:id="rId42"/>
    <p:sldLayoutId id="2147483703" r:id="rId4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xml"/><Relationship Id="rId1" Type="http://schemas.openxmlformats.org/officeDocument/2006/relationships/slideLayout" Target="../slideLayouts/slideLayout42.xml"/></Relationships>
</file>

<file path=ppt/slides/_rels/slide1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xml"/><Relationship Id="rId1" Type="http://schemas.openxmlformats.org/officeDocument/2006/relationships/slideLayout" Target="../slideLayouts/slideLayout43.xml"/></Relationships>
</file>

<file path=ppt/slides/_rels/slide1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xml"/><Relationship Id="rId1" Type="http://schemas.openxmlformats.org/officeDocument/2006/relationships/slideLayout" Target="../slideLayouts/slideLayout4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5.png"/><Relationship Id="rId1" Type="http://schemas.openxmlformats.org/officeDocument/2006/relationships/slideLayout" Target="../slideLayouts/slideLayout3.xml"/><Relationship Id="rId4" Type="http://schemas.openxmlformats.org/officeDocument/2006/relationships/image" Target="../media/image55.png"/></Relationships>
</file>

<file path=ppt/slides/_rels/slide33.xml.rels><?xml version="1.0" encoding="UTF-8" standalone="yes"?>
<Relationships xmlns="http://schemas.openxmlformats.org/package/2006/relationships"><Relationship Id="rId8" Type="http://schemas.openxmlformats.org/officeDocument/2006/relationships/image" Target="../media/image600.png"/><Relationship Id="rId3" Type="http://schemas.openxmlformats.org/officeDocument/2006/relationships/image" Target="../media/image55.png"/><Relationship Id="rId7" Type="http://schemas.openxmlformats.org/officeDocument/2006/relationships/image" Target="../media/image590.png"/><Relationship Id="rId2" Type="http://schemas.openxmlformats.org/officeDocument/2006/relationships/image" Target="../media/image15.png"/><Relationship Id="rId1" Type="http://schemas.openxmlformats.org/officeDocument/2006/relationships/slideLayout" Target="../slideLayouts/slideLayout3.xml"/><Relationship Id="rId6" Type="http://schemas.openxmlformats.org/officeDocument/2006/relationships/image" Target="../media/image580.png"/><Relationship Id="rId5" Type="http://schemas.openxmlformats.org/officeDocument/2006/relationships/image" Target="../media/image570.png"/><Relationship Id="rId4" Type="http://schemas.openxmlformats.org/officeDocument/2006/relationships/image" Target="../media/image57.png"/></Relationships>
</file>

<file path=ppt/slides/_rels/slide3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15.png"/><Relationship Id="rId1" Type="http://schemas.openxmlformats.org/officeDocument/2006/relationships/slideLayout" Target="../slideLayouts/slideLayout3.xml"/><Relationship Id="rId4" Type="http://schemas.openxmlformats.org/officeDocument/2006/relationships/image" Target="../media/image55.png"/></Relationships>
</file>

<file path=ppt/slides/_rels/slide3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15.png"/><Relationship Id="rId1" Type="http://schemas.openxmlformats.org/officeDocument/2006/relationships/slideLayout" Target="../slideLayouts/slideLayout3.xml"/><Relationship Id="rId5" Type="http://schemas.openxmlformats.org/officeDocument/2006/relationships/image" Target="../media/image55.png"/><Relationship Id="rId4" Type="http://schemas.openxmlformats.org/officeDocument/2006/relationships/image" Target="../media/image630.png"/></Relationships>
</file>

<file path=ppt/slides/_rels/slide3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15.png"/><Relationship Id="rId1" Type="http://schemas.openxmlformats.org/officeDocument/2006/relationships/slideLayout" Target="../slideLayouts/slideLayout3.xml"/><Relationship Id="rId4" Type="http://schemas.openxmlformats.org/officeDocument/2006/relationships/image" Target="../media/image640.png"/></Relationships>
</file>

<file path=ppt/slides/_rels/slide3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15.png"/><Relationship Id="rId1" Type="http://schemas.openxmlformats.org/officeDocument/2006/relationships/slideLayout" Target="../slideLayouts/slideLayout3.xml"/><Relationship Id="rId4" Type="http://schemas.openxmlformats.org/officeDocument/2006/relationships/image" Target="../media/image60.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11.xml"/><Relationship Id="rId4" Type="http://schemas.openxmlformats.org/officeDocument/2006/relationships/image" Target="../media/image44.png"/></Relationships>
</file>

<file path=ppt/slides/_rels/slide4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17.png"/><Relationship Id="rId1" Type="http://schemas.openxmlformats.org/officeDocument/2006/relationships/slideLayout" Target="../slideLayouts/slideLayout4.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s>
</file>

<file path=ppt/slides/_rels/slide4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15.png"/><Relationship Id="rId1" Type="http://schemas.openxmlformats.org/officeDocument/2006/relationships/slideLayout" Target="../slideLayouts/slideLayout4.xml"/><Relationship Id="rId4" Type="http://schemas.openxmlformats.org/officeDocument/2006/relationships/image" Target="../media/image70.png"/></Relationships>
</file>

<file path=ppt/slides/_rels/slide4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25.xml"/><Relationship Id="rId4" Type="http://schemas.openxmlformats.org/officeDocument/2006/relationships/image" Target="../media/image64.png"/></Relationships>
</file>

<file path=ppt/slides/_rels/slide51.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5.xml"/><Relationship Id="rId5" Type="http://schemas.openxmlformats.org/officeDocument/2006/relationships/image" Target="../media/image66.png"/><Relationship Id="rId4" Type="http://schemas.openxmlformats.org/officeDocument/2006/relationships/image" Target="../media/image65.png"/></Relationships>
</file>

<file path=ppt/slides/_rels/slide52.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5.xml"/><Relationship Id="rId4" Type="http://schemas.openxmlformats.org/officeDocument/2006/relationships/image" Target="../media/image71.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54.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8.xml"/></Relationships>
</file>

<file path=ppt/slides/_rels/slide55.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73.png"/><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7.xml.rels><?xml version="1.0" encoding="UTF-8" standalone="yes"?>
<Relationships xmlns="http://schemas.openxmlformats.org/package/2006/relationships"><Relationship Id="rId3" Type="http://schemas.openxmlformats.org/officeDocument/2006/relationships/hyperlink" Target="https://pixabay.com/fr/question-point-d-interrogation-1015308/" TargetMode="External"/><Relationship Id="rId2" Type="http://schemas.openxmlformats.org/officeDocument/2006/relationships/image" Target="../media/image74.jp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hyperlink" Target="https://drive.google.com/drive/folders/1EL5AcbXKLcZcptBw8zodh5LsuwwjlMQY?usp=drive_link" TargetMode="Externa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16FEA15-69D0-A51C-B0B6-70FD8D1867D3}"/>
              </a:ext>
            </a:extLst>
          </p:cNvPr>
          <p:cNvSpPr>
            <a:spLocks noGrp="1"/>
          </p:cNvSpPr>
          <p:nvPr>
            <p:ph type="body" sz="quarter" idx="14"/>
          </p:nvPr>
        </p:nvSpPr>
        <p:spPr/>
        <p:txBody>
          <a:bodyPr/>
          <a:lstStyle/>
          <a:p>
            <a:r>
              <a:rPr lang="en-US" dirty="0"/>
              <a:t>2</a:t>
            </a:r>
            <a:endParaRPr lang="fr-FR" dirty="0"/>
          </a:p>
        </p:txBody>
      </p:sp>
      <p:sp>
        <p:nvSpPr>
          <p:cNvPr id="8" name="Text Placeholder 7">
            <a:extLst>
              <a:ext uri="{FF2B5EF4-FFF2-40B4-BE49-F238E27FC236}">
                <a16:creationId xmlns:a16="http://schemas.microsoft.com/office/drawing/2014/main" id="{246B463C-2C20-EB38-B568-79C9E3645676}"/>
              </a:ext>
            </a:extLst>
          </p:cNvPr>
          <p:cNvSpPr>
            <a:spLocks noGrp="1"/>
          </p:cNvSpPr>
          <p:nvPr>
            <p:ph type="body" sz="quarter" idx="19"/>
          </p:nvPr>
        </p:nvSpPr>
        <p:spPr/>
        <p:txBody>
          <a:bodyPr/>
          <a:lstStyle/>
          <a:p>
            <a:r>
              <a:rPr lang="fr-FR" dirty="0"/>
              <a:t>5</a:t>
            </a:r>
          </a:p>
        </p:txBody>
      </p:sp>
      <p:grpSp>
        <p:nvGrpSpPr>
          <p:cNvPr id="27" name="Groupe 26">
            <a:extLst>
              <a:ext uri="{FF2B5EF4-FFF2-40B4-BE49-F238E27FC236}">
                <a16:creationId xmlns:a16="http://schemas.microsoft.com/office/drawing/2014/main" id="{4665E728-B129-706A-BDB1-22B94D41AFBF}"/>
              </a:ext>
            </a:extLst>
          </p:cNvPr>
          <p:cNvGrpSpPr/>
          <p:nvPr/>
        </p:nvGrpSpPr>
        <p:grpSpPr>
          <a:xfrm>
            <a:off x="166256" y="4635489"/>
            <a:ext cx="7210237" cy="522000"/>
            <a:chOff x="304312" y="4531839"/>
            <a:chExt cx="5990003" cy="696796"/>
          </a:xfrm>
        </p:grpSpPr>
        <p:sp>
          <p:nvSpPr>
            <p:cNvPr id="28" name="Google Shape;223;p26">
              <a:extLst>
                <a:ext uri="{FF2B5EF4-FFF2-40B4-BE49-F238E27FC236}">
                  <a16:creationId xmlns:a16="http://schemas.microsoft.com/office/drawing/2014/main" id="{A46CB91A-EBEB-F991-CD39-28DB7BAB45BE}"/>
                </a:ext>
              </a:extLst>
            </p:cNvPr>
            <p:cNvSpPr/>
            <p:nvPr/>
          </p:nvSpPr>
          <p:spPr>
            <a:xfrm>
              <a:off x="304312" y="4531839"/>
              <a:ext cx="5990003" cy="696796"/>
            </a:xfrm>
            <a:prstGeom prst="rect">
              <a:avLst/>
            </a:prstGeom>
            <a:solidFill>
              <a:schemeClr val="accent3">
                <a:lumMod val="75000"/>
              </a:schemeClr>
            </a:solidFill>
            <a:ln w="38103" cap="flat">
              <a:noFill/>
              <a:prstDash val="solid"/>
            </a:ln>
          </p:spPr>
          <p:txBody>
            <a:bodyPr vert="horz" wrap="square" lIns="68570" tIns="34271" rIns="68570" bIns="34271" anchor="ctr" anchorCtr="0" compatLnSpc="1">
              <a:noAutofit/>
            </a:bodyPr>
            <a:lstStyle/>
            <a:p>
              <a:pPr defTabSz="914378">
                <a:buClrTx/>
              </a:pPr>
              <a:endParaRPr lang="fr-FR" sz="1800" b="1" dirty="0">
                <a:solidFill>
                  <a:srgbClr val="FFFFFF"/>
                </a:solidFill>
                <a:latin typeface="Calibri"/>
                <a:ea typeface="Calibri"/>
                <a:cs typeface="Calibri"/>
              </a:endParaRPr>
            </a:p>
          </p:txBody>
        </p:sp>
        <p:sp>
          <p:nvSpPr>
            <p:cNvPr id="29" name="Google Shape;735;p98">
              <a:extLst>
                <a:ext uri="{FF2B5EF4-FFF2-40B4-BE49-F238E27FC236}">
                  <a16:creationId xmlns:a16="http://schemas.microsoft.com/office/drawing/2014/main" id="{AD1724B8-EA3E-2F08-C15C-29C1D1553FDD}"/>
                </a:ext>
              </a:extLst>
            </p:cNvPr>
            <p:cNvSpPr/>
            <p:nvPr/>
          </p:nvSpPr>
          <p:spPr>
            <a:xfrm>
              <a:off x="1853337" y="4607219"/>
              <a:ext cx="59640" cy="546036"/>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algn="ctr" defTabSz="914378">
                <a:buClrTx/>
                <a:defRPr sz="1800" b="0" i="0" u="none" strike="noStrike" kern="0" cap="none" spc="0" baseline="0">
                  <a:solidFill>
                    <a:srgbClr val="000000"/>
                  </a:solidFill>
                  <a:uFillTx/>
                </a:defRPr>
              </a:pPr>
              <a:endParaRPr lang="fr-FR" sz="700" dirty="0">
                <a:solidFill>
                  <a:srgbClr val="FFFFFF"/>
                </a:solidFill>
                <a:latin typeface="Calibri"/>
                <a:ea typeface="Calibri"/>
                <a:cs typeface="Calibri"/>
              </a:endParaRPr>
            </a:p>
          </p:txBody>
        </p:sp>
      </p:grpSp>
      <p:grpSp>
        <p:nvGrpSpPr>
          <p:cNvPr id="31" name="Groupe 30">
            <a:extLst>
              <a:ext uri="{FF2B5EF4-FFF2-40B4-BE49-F238E27FC236}">
                <a16:creationId xmlns:a16="http://schemas.microsoft.com/office/drawing/2014/main" id="{CF462A6B-5C20-3975-F90E-B1FC46965C44}"/>
              </a:ext>
            </a:extLst>
          </p:cNvPr>
          <p:cNvGrpSpPr/>
          <p:nvPr/>
        </p:nvGrpSpPr>
        <p:grpSpPr>
          <a:xfrm>
            <a:off x="166256" y="5289788"/>
            <a:ext cx="6798228" cy="815447"/>
            <a:chOff x="304312" y="5304657"/>
            <a:chExt cx="5990003" cy="696796"/>
          </a:xfrm>
        </p:grpSpPr>
        <p:sp>
          <p:nvSpPr>
            <p:cNvPr id="32" name="Google Shape;224;p26">
              <a:extLst>
                <a:ext uri="{FF2B5EF4-FFF2-40B4-BE49-F238E27FC236}">
                  <a16:creationId xmlns:a16="http://schemas.microsoft.com/office/drawing/2014/main" id="{DEB7DF84-BD99-EC95-89FA-F9508B730598}"/>
                </a:ext>
              </a:extLst>
            </p:cNvPr>
            <p:cNvSpPr/>
            <p:nvPr/>
          </p:nvSpPr>
          <p:spPr>
            <a:xfrm>
              <a:off x="304312" y="5304657"/>
              <a:ext cx="5990003" cy="696796"/>
            </a:xfrm>
            <a:prstGeom prst="rect">
              <a:avLst/>
            </a:prstGeom>
            <a:solidFill>
              <a:srgbClr val="54AFE9"/>
            </a:solidFill>
            <a:ln w="38103" cap="flat">
              <a:noFill/>
              <a:prstDash val="solid"/>
            </a:ln>
            <a:effectLst/>
          </p:spPr>
          <p:txBody>
            <a:bodyPr vert="horz" wrap="square" lIns="68570" tIns="34271" rIns="68570" bIns="34271" anchor="ctr" anchorCtr="0" compatLnSpc="1">
              <a:noAutofit/>
            </a:bodyPr>
            <a:lstStyle/>
            <a:p>
              <a:pPr defTabSz="914378">
                <a:buClrTx/>
                <a:defRPr sz="1800" b="0" i="0" u="none" strike="noStrike" kern="0" cap="none" spc="0" baseline="0">
                  <a:solidFill>
                    <a:srgbClr val="000000"/>
                  </a:solidFill>
                  <a:uFillTx/>
                </a:defRPr>
              </a:pPr>
              <a:r>
                <a:rPr lang="fr-FR" sz="1800" b="1" dirty="0">
                  <a:solidFill>
                    <a:srgbClr val="FFFFFF"/>
                  </a:solidFill>
                  <a:latin typeface="Calibri"/>
                  <a:ea typeface="Calibri"/>
                  <a:cs typeface="Calibri"/>
                </a:rPr>
                <a:t> </a:t>
              </a:r>
              <a:r>
                <a:rPr lang="fr-FR" sz="2000" b="1" dirty="0">
                  <a:solidFill>
                    <a:srgbClr val="FFFFFF"/>
                  </a:solidFill>
                  <a:latin typeface="Calibri"/>
                  <a:ea typeface="Calibri"/>
                  <a:cs typeface="Calibri"/>
                </a:rPr>
                <a:t> </a:t>
              </a:r>
            </a:p>
          </p:txBody>
        </p:sp>
        <p:sp>
          <p:nvSpPr>
            <p:cNvPr id="33" name="Google Shape;742;p98">
              <a:extLst>
                <a:ext uri="{FF2B5EF4-FFF2-40B4-BE49-F238E27FC236}">
                  <a16:creationId xmlns:a16="http://schemas.microsoft.com/office/drawing/2014/main" id="{2683E674-65A3-93A9-1D16-D4E9E60AFC0F}"/>
                </a:ext>
              </a:extLst>
            </p:cNvPr>
            <p:cNvSpPr/>
            <p:nvPr/>
          </p:nvSpPr>
          <p:spPr>
            <a:xfrm>
              <a:off x="1850355" y="5380322"/>
              <a:ext cx="65604" cy="545467"/>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algn="ctr" defTabSz="914378">
                <a:buClrTx/>
                <a:defRPr sz="1800" b="0" i="0" u="none" strike="noStrike" kern="0" cap="none" spc="0" baseline="0">
                  <a:solidFill>
                    <a:srgbClr val="000000"/>
                  </a:solidFill>
                  <a:uFillTx/>
                </a:defRPr>
              </a:pPr>
              <a:endParaRPr lang="fr-FR" sz="700" dirty="0">
                <a:solidFill>
                  <a:srgbClr val="FFFFFF"/>
                </a:solidFill>
                <a:latin typeface="Calibri"/>
                <a:ea typeface="Calibri"/>
                <a:cs typeface="Calibri"/>
              </a:endParaRPr>
            </a:p>
          </p:txBody>
        </p:sp>
      </p:grpSp>
      <p:sp>
        <p:nvSpPr>
          <p:cNvPr id="9" name="Espace réservé du texte 43">
            <a:extLst>
              <a:ext uri="{FF2B5EF4-FFF2-40B4-BE49-F238E27FC236}">
                <a16:creationId xmlns:a16="http://schemas.microsoft.com/office/drawing/2014/main" id="{7DEC17B5-AD7F-BD47-F7CF-DD89EBC16D6B}"/>
              </a:ext>
            </a:extLst>
          </p:cNvPr>
          <p:cNvSpPr txBox="1">
            <a:spLocks/>
          </p:cNvSpPr>
          <p:nvPr/>
        </p:nvSpPr>
        <p:spPr>
          <a:xfrm>
            <a:off x="2120815" y="4591216"/>
            <a:ext cx="4843667" cy="521999"/>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10" name="Espace réservé du texte 43">
            <a:extLst>
              <a:ext uri="{FF2B5EF4-FFF2-40B4-BE49-F238E27FC236}">
                <a16:creationId xmlns:a16="http://schemas.microsoft.com/office/drawing/2014/main" id="{DD979FC7-7D7A-BA7E-4DF0-D43F0F90D5D7}"/>
              </a:ext>
            </a:extLst>
          </p:cNvPr>
          <p:cNvSpPr txBox="1">
            <a:spLocks/>
          </p:cNvSpPr>
          <p:nvPr/>
        </p:nvSpPr>
        <p:spPr>
          <a:xfrm>
            <a:off x="271217" y="4635488"/>
            <a:ext cx="1288409" cy="477727"/>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err="1"/>
              <a:t>Leçon</a:t>
            </a:r>
            <a:r>
              <a:rPr lang="en-US" dirty="0"/>
              <a:t> 11</a:t>
            </a:r>
          </a:p>
        </p:txBody>
      </p:sp>
      <p:sp>
        <p:nvSpPr>
          <p:cNvPr id="11" name="Espace réservé du texte 43">
            <a:extLst>
              <a:ext uri="{FF2B5EF4-FFF2-40B4-BE49-F238E27FC236}">
                <a16:creationId xmlns:a16="http://schemas.microsoft.com/office/drawing/2014/main" id="{9A565E53-78F6-3990-8269-7E3C33DC136E}"/>
              </a:ext>
            </a:extLst>
          </p:cNvPr>
          <p:cNvSpPr txBox="1">
            <a:spLocks/>
          </p:cNvSpPr>
          <p:nvPr/>
        </p:nvSpPr>
        <p:spPr>
          <a:xfrm>
            <a:off x="271217" y="5288319"/>
            <a:ext cx="1288409" cy="521999"/>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Tâche 7 </a:t>
            </a:r>
          </a:p>
        </p:txBody>
      </p:sp>
      <p:sp>
        <p:nvSpPr>
          <p:cNvPr id="12" name="Espace réservé du texte 43">
            <a:extLst>
              <a:ext uri="{FF2B5EF4-FFF2-40B4-BE49-F238E27FC236}">
                <a16:creationId xmlns:a16="http://schemas.microsoft.com/office/drawing/2014/main" id="{9D40EE84-97BD-1D2C-C9FD-BC704A6339F3}"/>
              </a:ext>
            </a:extLst>
          </p:cNvPr>
          <p:cNvSpPr txBox="1">
            <a:spLocks/>
          </p:cNvSpPr>
          <p:nvPr/>
        </p:nvSpPr>
        <p:spPr>
          <a:xfrm>
            <a:off x="2066730" y="5436511"/>
            <a:ext cx="4666579" cy="521999"/>
          </a:xfrm>
          <a:prstGeom prst="rect">
            <a:avLst/>
          </a:prstGeom>
          <a:solidFill>
            <a:schemeClr val="accent1">
              <a:lumMod val="60000"/>
              <a:lumOff val="40000"/>
            </a:schemeClr>
          </a:solidFill>
        </p:spPr>
        <p:txBody>
          <a:bodyPr anchor="ctr">
            <a:noAutofit/>
          </a:bodyPr>
          <a:lstStyle>
            <a:lvl1pPr marL="0" marR="0" indent="0" algn="l" defTabSz="342900" rtl="0" eaLnBrk="1" fontAlgn="auto" latinLnBrk="0" hangingPunct="1">
              <a:lnSpc>
                <a:spcPct val="90000"/>
              </a:lnSpc>
              <a:spcBef>
                <a:spcPts val="1000"/>
              </a:spcBef>
              <a:spcAft>
                <a:spcPts val="0"/>
              </a:spcAft>
              <a:buClrTx/>
              <a:buSzTx/>
              <a:buFont typeface="Arial" panose="020B0604020202020204" pitchFamily="34" charset="0"/>
              <a:buNone/>
              <a:tabLst/>
              <a:defRPr lang="fr-FR" sz="1800" b="1" kern="120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Lire un histogramme </a:t>
            </a:r>
            <a:endParaRPr lang="fr-FR" b="0" dirty="0">
              <a:solidFill>
                <a:schemeClr val="tx1"/>
              </a:solidFill>
            </a:endParaRPr>
          </a:p>
        </p:txBody>
      </p:sp>
      <p:sp>
        <p:nvSpPr>
          <p:cNvPr id="3" name="ZoneTexte 2"/>
          <p:cNvSpPr txBox="1"/>
          <p:nvPr/>
        </p:nvSpPr>
        <p:spPr>
          <a:xfrm>
            <a:off x="2205715" y="4702411"/>
            <a:ext cx="4863729" cy="400110"/>
          </a:xfrm>
          <a:prstGeom prst="rect">
            <a:avLst/>
          </a:prstGeom>
          <a:noFill/>
        </p:spPr>
        <p:txBody>
          <a:bodyPr wrap="square" rtlCol="0">
            <a:spAutoFit/>
          </a:bodyPr>
          <a:lstStyle/>
          <a:p>
            <a:r>
              <a:rPr lang="fr-FR" sz="2000">
                <a:solidFill>
                  <a:schemeClr val="bg1"/>
                </a:solidFill>
                <a:latin typeface="CIDFont+F3"/>
              </a:rPr>
              <a:t>Statistiques et probabilités</a:t>
            </a:r>
            <a:endParaRPr lang="fr-FR" sz="2000" dirty="0">
              <a:solidFill>
                <a:schemeClr val="bg1"/>
              </a:solidFill>
            </a:endParaRPr>
          </a:p>
        </p:txBody>
      </p:sp>
    </p:spTree>
    <p:extLst>
      <p:ext uri="{BB962C8B-B14F-4D97-AF65-F5344CB8AC3E}">
        <p14:creationId xmlns:p14="http://schemas.microsoft.com/office/powerpoint/2010/main" val="30270045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BB6F5DF-0766-C867-1810-88D60798CD41}"/>
              </a:ext>
            </a:extLst>
          </p:cNvPr>
          <p:cNvSpPr>
            <a:spLocks noGrp="1"/>
          </p:cNvSpPr>
          <p:nvPr>
            <p:ph type="title"/>
          </p:nvPr>
        </p:nvSpPr>
        <p:spPr/>
        <p:txBody>
          <a:bodyPr/>
          <a:lstStyle/>
          <a:p>
            <a:r>
              <a:rPr lang="fr-MA" dirty="0">
                <a:latin typeface="Calibri" panose="020F0502020204030204"/>
              </a:rPr>
              <a:t>Bonjour! Prêts pour démarrer notre séance? Allons-y!</a:t>
            </a:r>
            <a:endParaRPr lang="fr-FR" dirty="0"/>
          </a:p>
        </p:txBody>
      </p:sp>
      <p:pic>
        <p:nvPicPr>
          <p:cNvPr id="6" name="Google Shape;5926;p4" descr="Une fusée Soyouz décolle vers l'ISS avec un Russe et un Américain à bord, fusée  qui décolle - heartfeltfuneralcompany.co.uk">
            <a:extLst>
              <a:ext uri="{FF2B5EF4-FFF2-40B4-BE49-F238E27FC236}">
                <a16:creationId xmlns:a16="http://schemas.microsoft.com/office/drawing/2014/main" id="{D838B08A-7DEA-CBC4-308E-04C430712264}"/>
              </a:ext>
            </a:extLst>
          </p:cNvPr>
          <p:cNvPicPr preferRelativeResize="0"/>
          <p:nvPr/>
        </p:nvPicPr>
        <p:blipFill rotWithShape="1">
          <a:blip r:embed="rId2">
            <a:alphaModFix/>
          </a:blip>
          <a:srcRect l="12628" r="42945"/>
          <a:stretch/>
        </p:blipFill>
        <p:spPr>
          <a:xfrm>
            <a:off x="3948453" y="1699037"/>
            <a:ext cx="4295093" cy="3951537"/>
          </a:xfrm>
          <a:prstGeom prst="ellipse">
            <a:avLst/>
          </a:prstGeom>
          <a:noFill/>
          <a:ln>
            <a:noFill/>
          </a:ln>
        </p:spPr>
      </p:pic>
    </p:spTree>
    <p:extLst>
      <p:ext uri="{BB962C8B-B14F-4D97-AF65-F5344CB8AC3E}">
        <p14:creationId xmlns:p14="http://schemas.microsoft.com/office/powerpoint/2010/main" val="37639863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59B1F6A-5117-74A4-6783-8DF71E620B20}"/>
              </a:ext>
            </a:extLst>
          </p:cNvPr>
          <p:cNvSpPr>
            <a:spLocks noGrp="1"/>
          </p:cNvSpPr>
          <p:nvPr>
            <p:ph type="body" sz="quarter" idx="10"/>
          </p:nvPr>
        </p:nvSpPr>
        <p:spPr/>
        <p:txBody>
          <a:bodyPr/>
          <a:lstStyle/>
          <a:p>
            <a:r>
              <a:rPr lang="en-US" dirty="0"/>
              <a:t>2 min</a:t>
            </a:r>
            <a:endParaRPr lang="fr-FR" dirty="0"/>
          </a:p>
        </p:txBody>
      </p:sp>
    </p:spTree>
    <p:extLst>
      <p:ext uri="{BB962C8B-B14F-4D97-AF65-F5344CB8AC3E}">
        <p14:creationId xmlns:p14="http://schemas.microsoft.com/office/powerpoint/2010/main" val="38373934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1D8041-AFD0-EC8F-4767-653E10C7C3AD}"/>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A3087E42-B6FC-1FEB-0375-2861A503F9C7}"/>
              </a:ext>
            </a:extLst>
          </p:cNvPr>
          <p:cNvSpPr>
            <a:spLocks noGrp="1"/>
          </p:cNvSpPr>
          <p:nvPr>
            <p:ph type="title"/>
          </p:nvPr>
        </p:nvSpPr>
        <p:spPr/>
        <p:txBody>
          <a:bodyPr/>
          <a:lstStyle/>
          <a:p>
            <a:r>
              <a:rPr lang="fr-FR" sz="1400" dirty="0"/>
              <a:t>Qui peut me rappeler la signification de ces icônes?</a:t>
            </a:r>
          </a:p>
        </p:txBody>
      </p:sp>
      <p:sp>
        <p:nvSpPr>
          <p:cNvPr id="7" name="Espace réservé du contenu 6">
            <a:extLst>
              <a:ext uri="{FF2B5EF4-FFF2-40B4-BE49-F238E27FC236}">
                <a16:creationId xmlns:a16="http://schemas.microsoft.com/office/drawing/2014/main" id="{F9CF1D3E-11D4-06CF-449D-FDD59A8E3291}"/>
              </a:ext>
            </a:extLst>
          </p:cNvPr>
          <p:cNvSpPr>
            <a:spLocks noGrp="1"/>
          </p:cNvSpPr>
          <p:nvPr>
            <p:ph sz="quarter" idx="11"/>
          </p:nvPr>
        </p:nvSpPr>
        <p:spPr/>
        <p:txBody>
          <a:bodyPr/>
          <a:lstStyle/>
          <a:p>
            <a:pPr marL="0" indent="0">
              <a:buNone/>
            </a:pPr>
            <a:r>
              <a:rPr lang="fr-FR" dirty="0"/>
              <a:t>Demander à 3 élèves au hasard</a:t>
            </a:r>
          </a:p>
        </p:txBody>
      </p:sp>
      <p:pic>
        <p:nvPicPr>
          <p:cNvPr id="3" name="Google Shape;1333;p128">
            <a:extLst>
              <a:ext uri="{FF2B5EF4-FFF2-40B4-BE49-F238E27FC236}">
                <a16:creationId xmlns:a16="http://schemas.microsoft.com/office/drawing/2014/main" id="{1600A8E5-AA19-C28B-A8C6-E18278701B8D}"/>
              </a:ext>
            </a:extLst>
          </p:cNvPr>
          <p:cNvPicPr>
            <a:picLocks noChangeAspect="1"/>
          </p:cNvPicPr>
          <p:nvPr/>
        </p:nvPicPr>
        <p:blipFill>
          <a:blip r:embed="rId2">
            <a:alphaModFix/>
          </a:blip>
          <a:srcRect/>
          <a:stretch>
            <a:fillRect/>
          </a:stretch>
        </p:blipFill>
        <p:spPr>
          <a:xfrm>
            <a:off x="11081316" y="225184"/>
            <a:ext cx="452042" cy="452042"/>
          </a:xfrm>
          <a:prstGeom prst="rect">
            <a:avLst/>
          </a:prstGeom>
          <a:noFill/>
          <a:ln cap="flat">
            <a:noFill/>
          </a:ln>
        </p:spPr>
      </p:pic>
      <p:pic>
        <p:nvPicPr>
          <p:cNvPr id="4" name="Picture 2" descr="Lever la main - Icônes mains et gestes gratuites">
            <a:extLst>
              <a:ext uri="{FF2B5EF4-FFF2-40B4-BE49-F238E27FC236}">
                <a16:creationId xmlns:a16="http://schemas.microsoft.com/office/drawing/2014/main" id="{9AFF33DD-B83A-33FD-353D-23B3E03FAF9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589416" y="461518"/>
            <a:ext cx="431416" cy="431416"/>
          </a:xfrm>
          <a:prstGeom prst="rect">
            <a:avLst/>
          </a:prstGeom>
          <a:noFill/>
          <a:extLst>
            <a:ext uri="{909E8E84-426E-40DD-AFC4-6F175D3DCCD1}">
              <a14:hiddenFill xmlns:a14="http://schemas.microsoft.com/office/drawing/2010/main">
                <a:solidFill>
                  <a:srgbClr val="FFFFFF"/>
                </a:solidFill>
              </a14:hiddenFill>
            </a:ext>
          </a:extLst>
        </p:spPr>
      </p:pic>
      <p:sp>
        <p:nvSpPr>
          <p:cNvPr id="9" name="Google Shape;334;p53">
            <a:extLst>
              <a:ext uri="{FF2B5EF4-FFF2-40B4-BE49-F238E27FC236}">
                <a16:creationId xmlns:a16="http://schemas.microsoft.com/office/drawing/2014/main" id="{96998D86-26BB-3555-4565-4D53E3CA8AFB}"/>
              </a:ext>
            </a:extLst>
          </p:cNvPr>
          <p:cNvSpPr txBox="1"/>
          <p:nvPr/>
        </p:nvSpPr>
        <p:spPr>
          <a:xfrm>
            <a:off x="1830626" y="4599182"/>
            <a:ext cx="4793732" cy="400003"/>
          </a:xfrm>
          <a:prstGeom prst="rect">
            <a:avLst/>
          </a:prstGeom>
          <a:noFill/>
          <a:ln>
            <a:noFill/>
          </a:ln>
        </p:spPr>
        <p:txBody>
          <a:bodyPr spcFirstLastPara="1" wrap="square" lIns="91400" tIns="45667" rIns="91400" bIns="45667" anchor="t" anchorCtr="0">
            <a:spAutoFit/>
          </a:bodyPr>
          <a:lstStyle/>
          <a:p>
            <a:pPr defTabSz="1219170" eaLnBrk="0" fontAlgn="base" hangingPunct="0">
              <a:spcBef>
                <a:spcPct val="0"/>
              </a:spcBef>
              <a:spcAft>
                <a:spcPct val="0"/>
              </a:spcAft>
            </a:pPr>
            <a:endParaRPr lang="fr-FR" altLang="fr-FR" sz="2000" kern="0" dirty="0">
              <a:solidFill>
                <a:srgbClr val="000000"/>
              </a:solidFill>
              <a:latin typeface="Arial" panose="020B0604020202020204" pitchFamily="34" charset="0"/>
              <a:cs typeface="Arial"/>
              <a:sym typeface="Arial"/>
            </a:endParaRPr>
          </a:p>
        </p:txBody>
      </p:sp>
      <p:pic>
        <p:nvPicPr>
          <p:cNvPr id="10" name="Google Shape;338;p53">
            <a:extLst>
              <a:ext uri="{FF2B5EF4-FFF2-40B4-BE49-F238E27FC236}">
                <a16:creationId xmlns:a16="http://schemas.microsoft.com/office/drawing/2014/main" id="{9BE30B5E-4528-7D0A-65D2-835EBE8EDC18}"/>
              </a:ext>
            </a:extLst>
          </p:cNvPr>
          <p:cNvPicPr preferRelativeResize="0"/>
          <p:nvPr/>
        </p:nvPicPr>
        <p:blipFill rotWithShape="1">
          <a:blip r:embed="rId4">
            <a:alphaModFix/>
          </a:blip>
          <a:srcRect/>
          <a:stretch/>
        </p:blipFill>
        <p:spPr>
          <a:xfrm>
            <a:off x="7081747" y="2411050"/>
            <a:ext cx="3816102" cy="2340364"/>
          </a:xfrm>
          <a:prstGeom prst="rect">
            <a:avLst/>
          </a:prstGeom>
          <a:noFill/>
          <a:ln>
            <a:noFill/>
          </a:ln>
        </p:spPr>
      </p:pic>
      <p:pic>
        <p:nvPicPr>
          <p:cNvPr id="14" name="Google Shape;339;p53">
            <a:extLst>
              <a:ext uri="{FF2B5EF4-FFF2-40B4-BE49-F238E27FC236}">
                <a16:creationId xmlns:a16="http://schemas.microsoft.com/office/drawing/2014/main" id="{BFCD77B2-03B8-733A-EFBD-F70E12985123}"/>
              </a:ext>
            </a:extLst>
          </p:cNvPr>
          <p:cNvPicPr preferRelativeResize="0"/>
          <p:nvPr/>
        </p:nvPicPr>
        <p:blipFill rotWithShape="1">
          <a:blip r:embed="rId5">
            <a:alphaModFix/>
          </a:blip>
          <a:srcRect/>
          <a:stretch/>
        </p:blipFill>
        <p:spPr>
          <a:xfrm>
            <a:off x="1830626" y="2337160"/>
            <a:ext cx="2698265" cy="1911238"/>
          </a:xfrm>
          <a:prstGeom prst="rect">
            <a:avLst/>
          </a:prstGeom>
          <a:noFill/>
          <a:ln>
            <a:noFill/>
          </a:ln>
        </p:spPr>
      </p:pic>
    </p:spTree>
    <p:extLst>
      <p:ext uri="{BB962C8B-B14F-4D97-AF65-F5344CB8AC3E}">
        <p14:creationId xmlns:p14="http://schemas.microsoft.com/office/powerpoint/2010/main" val="245832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CAD81F-A8A8-9564-007E-461B2FB75773}"/>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02614D42-7FE6-EB25-5F8B-302BFA425AFB}"/>
              </a:ext>
            </a:extLst>
          </p:cNvPr>
          <p:cNvSpPr>
            <a:spLocks noGrp="1"/>
          </p:cNvSpPr>
          <p:nvPr>
            <p:ph type="title"/>
          </p:nvPr>
        </p:nvSpPr>
        <p:spPr/>
        <p:txBody>
          <a:bodyPr/>
          <a:lstStyle/>
          <a:p>
            <a:r>
              <a:rPr lang="fr-FR" dirty="0"/>
              <a:t>Très bien.</a:t>
            </a:r>
          </a:p>
        </p:txBody>
      </p:sp>
      <p:sp>
        <p:nvSpPr>
          <p:cNvPr id="3" name="ZoneTexte 2">
            <a:extLst>
              <a:ext uri="{FF2B5EF4-FFF2-40B4-BE49-F238E27FC236}">
                <a16:creationId xmlns:a16="http://schemas.microsoft.com/office/drawing/2014/main" id="{65D81306-DB6A-674B-353D-A18F2BBCD018}"/>
              </a:ext>
            </a:extLst>
          </p:cNvPr>
          <p:cNvSpPr txBox="1"/>
          <p:nvPr/>
        </p:nvSpPr>
        <p:spPr>
          <a:xfrm>
            <a:off x="1830626" y="4541453"/>
            <a:ext cx="3771982" cy="369332"/>
          </a:xfrm>
          <a:prstGeom prst="rect">
            <a:avLst/>
          </a:prstGeom>
          <a:noFill/>
        </p:spPr>
        <p:txBody>
          <a:bodyPr wrap="square">
            <a:spAutoFit/>
          </a:bodyPr>
          <a:lstStyle/>
          <a:p>
            <a:pPr defTabSz="1219170">
              <a:buClr>
                <a:srgbClr val="44546A"/>
              </a:buClr>
              <a:buSzPts val="1600"/>
            </a:pPr>
            <a:r>
              <a:rPr lang="fr-FR" altLang="fr-FR" b="1" kern="0" dirty="0">
                <a:solidFill>
                  <a:srgbClr val="44546A"/>
                </a:solidFill>
                <a:latin typeface="Calibri"/>
                <a:cs typeface="Calibri"/>
                <a:sym typeface="Arial"/>
              </a:rPr>
              <a:t>Je travaille en binômes</a:t>
            </a:r>
          </a:p>
        </p:txBody>
      </p:sp>
      <p:sp>
        <p:nvSpPr>
          <p:cNvPr id="4" name="Google Shape;1186;p114">
            <a:extLst>
              <a:ext uri="{FF2B5EF4-FFF2-40B4-BE49-F238E27FC236}">
                <a16:creationId xmlns:a16="http://schemas.microsoft.com/office/drawing/2014/main" id="{8A93EA5F-9764-F178-F46D-D9ECEB8B5A3D}"/>
              </a:ext>
            </a:extLst>
          </p:cNvPr>
          <p:cNvSpPr txBox="1"/>
          <p:nvPr/>
        </p:nvSpPr>
        <p:spPr>
          <a:xfrm>
            <a:off x="7245354" y="4910785"/>
            <a:ext cx="4400362" cy="346210"/>
          </a:xfrm>
          <a:prstGeom prst="rect">
            <a:avLst/>
          </a:prstGeom>
          <a:noFill/>
          <a:ln cap="flat">
            <a:noFill/>
          </a:ln>
        </p:spPr>
        <p:txBody>
          <a:bodyPr vert="horz" wrap="square" lIns="68570" tIns="34271" rIns="68570" bIns="34271" anchor="t" anchorCtr="0" compatLnSpc="1">
            <a:spAutoFit/>
          </a:bodyPr>
          <a:lstStyle/>
          <a:p>
            <a:pPr defTabSz="1219170" eaLnBrk="0" fontAlgn="base" hangingPunct="0">
              <a:spcBef>
                <a:spcPct val="0"/>
              </a:spcBef>
              <a:spcAft>
                <a:spcPct val="0"/>
              </a:spcAft>
            </a:pPr>
            <a:r>
              <a:rPr lang="fr-FR" altLang="fr-FR" b="1" kern="0" dirty="0">
                <a:solidFill>
                  <a:srgbClr val="44546A"/>
                </a:solidFill>
                <a:latin typeface="Calibri"/>
                <a:cs typeface="Calibri"/>
                <a:sym typeface="Arial"/>
              </a:rPr>
              <a:t>Les élèves travaillent en autonomie</a:t>
            </a:r>
            <a:endParaRPr lang="fr-FR" altLang="fr-FR" kern="0" dirty="0">
              <a:solidFill>
                <a:srgbClr val="000000"/>
              </a:solidFill>
              <a:latin typeface="Arial" panose="020B0604020202020204" pitchFamily="34" charset="0"/>
              <a:cs typeface="Arial"/>
              <a:sym typeface="Arial"/>
            </a:endParaRPr>
          </a:p>
        </p:txBody>
      </p:sp>
      <p:pic>
        <p:nvPicPr>
          <p:cNvPr id="2" name="Image 8">
            <a:extLst>
              <a:ext uri="{FF2B5EF4-FFF2-40B4-BE49-F238E27FC236}">
                <a16:creationId xmlns:a16="http://schemas.microsoft.com/office/drawing/2014/main" id="{6A46C68C-DA66-630B-474B-0E8A4D2F4C60}"/>
              </a:ext>
            </a:extLst>
          </p:cNvPr>
          <p:cNvPicPr>
            <a:picLocks noChangeAspect="1"/>
          </p:cNvPicPr>
          <p:nvPr/>
        </p:nvPicPr>
        <p:blipFill>
          <a:blip r:embed="rId2"/>
          <a:stretch>
            <a:fillRect/>
          </a:stretch>
        </p:blipFill>
        <p:spPr>
          <a:xfrm>
            <a:off x="11645716" y="505406"/>
            <a:ext cx="325863" cy="325863"/>
          </a:xfrm>
          <a:prstGeom prst="rect">
            <a:avLst/>
          </a:prstGeom>
        </p:spPr>
      </p:pic>
      <p:pic>
        <p:nvPicPr>
          <p:cNvPr id="8" name="Google Shape;339;p53">
            <a:extLst>
              <a:ext uri="{FF2B5EF4-FFF2-40B4-BE49-F238E27FC236}">
                <a16:creationId xmlns:a16="http://schemas.microsoft.com/office/drawing/2014/main" id="{93DC3FA3-9F7D-C4E0-1C04-7B6D7D0896D2}"/>
              </a:ext>
            </a:extLst>
          </p:cNvPr>
          <p:cNvPicPr preferRelativeResize="0"/>
          <p:nvPr/>
        </p:nvPicPr>
        <p:blipFill rotWithShape="1">
          <a:blip r:embed="rId3">
            <a:alphaModFix/>
          </a:blip>
          <a:srcRect/>
          <a:stretch/>
        </p:blipFill>
        <p:spPr>
          <a:xfrm>
            <a:off x="1830626" y="2337160"/>
            <a:ext cx="2698265" cy="1911238"/>
          </a:xfrm>
          <a:prstGeom prst="rect">
            <a:avLst/>
          </a:prstGeom>
          <a:noFill/>
          <a:ln>
            <a:noFill/>
          </a:ln>
        </p:spPr>
      </p:pic>
      <p:pic>
        <p:nvPicPr>
          <p:cNvPr id="9" name="Google Shape;338;p53">
            <a:extLst>
              <a:ext uri="{FF2B5EF4-FFF2-40B4-BE49-F238E27FC236}">
                <a16:creationId xmlns:a16="http://schemas.microsoft.com/office/drawing/2014/main" id="{F74CBCC4-97EB-8A6E-60FA-9F41AFB5BDCA}"/>
              </a:ext>
            </a:extLst>
          </p:cNvPr>
          <p:cNvPicPr preferRelativeResize="0"/>
          <p:nvPr/>
        </p:nvPicPr>
        <p:blipFill rotWithShape="1">
          <a:blip r:embed="rId4">
            <a:alphaModFix/>
          </a:blip>
          <a:srcRect/>
          <a:stretch/>
        </p:blipFill>
        <p:spPr>
          <a:xfrm>
            <a:off x="7081747" y="2411050"/>
            <a:ext cx="3816102" cy="2340364"/>
          </a:xfrm>
          <a:prstGeom prst="rect">
            <a:avLst/>
          </a:prstGeom>
          <a:noFill/>
          <a:ln>
            <a:noFill/>
          </a:ln>
        </p:spPr>
      </p:pic>
      <p:sp>
        <p:nvSpPr>
          <p:cNvPr id="10" name="Espace réservé du contenu 6">
            <a:extLst>
              <a:ext uri="{FF2B5EF4-FFF2-40B4-BE49-F238E27FC236}">
                <a16:creationId xmlns:a16="http://schemas.microsoft.com/office/drawing/2014/main" id="{438B9D92-A7CF-DA1A-8606-AFB07BBA0438}"/>
              </a:ext>
            </a:extLst>
          </p:cNvPr>
          <p:cNvSpPr>
            <a:spLocks noGrp="1"/>
          </p:cNvSpPr>
          <p:nvPr>
            <p:ph sz="quarter" idx="11"/>
          </p:nvPr>
        </p:nvSpPr>
        <p:spPr/>
        <p:txBody>
          <a:bodyPr/>
          <a:lstStyle/>
          <a:p>
            <a:pPr marL="0" indent="0"/>
            <a:r>
              <a:rPr lang="fr-MA" dirty="0"/>
              <a:t>L’enseignant incite les élèves à prendre conscient de ces comportement en classe et en dehors de la classe</a:t>
            </a:r>
            <a:endParaRPr lang="fr-FR" dirty="0"/>
          </a:p>
          <a:p>
            <a:pPr marL="0" indent="0">
              <a:buNone/>
            </a:pPr>
            <a:endParaRPr lang="fr-FR" dirty="0">
              <a:solidFill>
                <a:srgbClr val="AEABAB"/>
              </a:solidFill>
            </a:endParaRPr>
          </a:p>
        </p:txBody>
      </p:sp>
    </p:spTree>
    <p:extLst>
      <p:ext uri="{BB962C8B-B14F-4D97-AF65-F5344CB8AC3E}">
        <p14:creationId xmlns:p14="http://schemas.microsoft.com/office/powerpoint/2010/main" val="18274931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pic>
        <p:nvPicPr>
          <p:cNvPr id="337" name="Google Shape;337;p15"/>
          <p:cNvPicPr preferRelativeResize="0"/>
          <p:nvPr/>
        </p:nvPicPr>
        <p:blipFill rotWithShape="1">
          <a:blip r:embed="rId3">
            <a:alphaModFix/>
          </a:blip>
          <a:srcRect/>
          <a:stretch/>
        </p:blipFill>
        <p:spPr>
          <a:xfrm>
            <a:off x="4022125" y="993361"/>
            <a:ext cx="4365520" cy="4365520"/>
          </a:xfrm>
          <a:prstGeom prst="rect">
            <a:avLst/>
          </a:prstGeom>
          <a:noFill/>
          <a:ln>
            <a:noFill/>
          </a:ln>
        </p:spPr>
      </p:pic>
      <p:sp>
        <p:nvSpPr>
          <p:cNvPr id="338" name="Google Shape;338;p15"/>
          <p:cNvSpPr txBox="1"/>
          <p:nvPr/>
        </p:nvSpPr>
        <p:spPr>
          <a:xfrm>
            <a:off x="694395" y="190902"/>
            <a:ext cx="11055645" cy="615499"/>
          </a:xfrm>
          <a:prstGeom prst="rect">
            <a:avLst/>
          </a:prstGeom>
          <a:noFill/>
          <a:ln>
            <a:noFill/>
          </a:ln>
        </p:spPr>
        <p:txBody>
          <a:bodyPr spcFirstLastPara="1" wrap="square" lIns="121900" tIns="60933" rIns="121900" bIns="60933" anchor="t" anchorCtr="0">
            <a:spAutoFit/>
          </a:bodyPr>
          <a:lstStyle/>
          <a:p>
            <a:r>
              <a:rPr lang="fr-FR" sz="1600" b="1">
                <a:solidFill>
                  <a:schemeClr val="dk1"/>
                </a:solidFill>
                <a:latin typeface="Calibri"/>
                <a:ea typeface="Calibri"/>
                <a:cs typeface="Calibri"/>
                <a:sym typeface="Calibri"/>
              </a:rPr>
              <a:t>Voici une situation en classe. Que remarquez-vous ? Ce comportement est-il approprié ? Pourquoi ? Que faudrait-il améliorer ou changer ?</a:t>
            </a:r>
            <a:endParaRPr sz="2400"/>
          </a:p>
        </p:txBody>
      </p:sp>
      <p:sp>
        <p:nvSpPr>
          <p:cNvPr id="339" name="Google Shape;339;p15"/>
          <p:cNvSpPr txBox="1"/>
          <p:nvPr/>
        </p:nvSpPr>
        <p:spPr>
          <a:xfrm>
            <a:off x="961477" y="707261"/>
            <a:ext cx="8224720" cy="338500"/>
          </a:xfrm>
          <a:prstGeom prst="rect">
            <a:avLst/>
          </a:prstGeom>
          <a:noFill/>
          <a:ln>
            <a:noFill/>
          </a:ln>
        </p:spPr>
        <p:txBody>
          <a:bodyPr spcFirstLastPara="1" wrap="square" lIns="121900" tIns="60933" rIns="121900" bIns="60933" anchor="t" anchorCtr="0">
            <a:spAutoFit/>
          </a:bodyPr>
          <a:lstStyle/>
          <a:p>
            <a:r>
              <a:rPr lang="fr-FR" sz="1400" i="1">
                <a:solidFill>
                  <a:schemeClr val="dk1"/>
                </a:solidFill>
                <a:latin typeface="Calibri"/>
                <a:ea typeface="Calibri"/>
                <a:cs typeface="Calibri"/>
                <a:sym typeface="Calibri"/>
              </a:rPr>
              <a:t>Demander à 3 élèves au hasard en justifiant leurs réponses</a:t>
            </a:r>
            <a:endParaRPr sz="2400"/>
          </a:p>
        </p:txBody>
      </p:sp>
    </p:spTree>
    <p:extLst>
      <p:ext uri="{BB962C8B-B14F-4D97-AF65-F5344CB8AC3E}">
        <p14:creationId xmlns:p14="http://schemas.microsoft.com/office/powerpoint/2010/main" val="40065269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pic>
        <p:nvPicPr>
          <p:cNvPr id="344" name="Google Shape;344;p16"/>
          <p:cNvPicPr preferRelativeResize="0"/>
          <p:nvPr/>
        </p:nvPicPr>
        <p:blipFill rotWithShape="1">
          <a:blip r:embed="rId3">
            <a:alphaModFix/>
          </a:blip>
          <a:srcRect/>
          <a:stretch/>
        </p:blipFill>
        <p:spPr>
          <a:xfrm>
            <a:off x="4022125" y="993361"/>
            <a:ext cx="4365520" cy="4365520"/>
          </a:xfrm>
          <a:prstGeom prst="rect">
            <a:avLst/>
          </a:prstGeom>
          <a:noFill/>
          <a:ln>
            <a:noFill/>
          </a:ln>
        </p:spPr>
      </p:pic>
      <p:sp>
        <p:nvSpPr>
          <p:cNvPr id="345" name="Google Shape;345;p16"/>
          <p:cNvSpPr txBox="1"/>
          <p:nvPr/>
        </p:nvSpPr>
        <p:spPr>
          <a:xfrm>
            <a:off x="782320" y="285599"/>
            <a:ext cx="7605325" cy="369277"/>
          </a:xfrm>
          <a:prstGeom prst="rect">
            <a:avLst/>
          </a:prstGeom>
          <a:noFill/>
          <a:ln>
            <a:noFill/>
          </a:ln>
        </p:spPr>
        <p:txBody>
          <a:bodyPr spcFirstLastPara="1" wrap="square" lIns="121900" tIns="60933" rIns="121900" bIns="60933" anchor="t" anchorCtr="0">
            <a:spAutoFit/>
          </a:bodyPr>
          <a:lstStyle/>
          <a:p>
            <a:pPr marL="0" lvl="1"/>
            <a:r>
              <a:rPr lang="fr-FR" sz="1600" b="1">
                <a:solidFill>
                  <a:srgbClr val="000000"/>
                </a:solidFill>
                <a:latin typeface="Calibri"/>
                <a:ea typeface="Calibri"/>
                <a:cs typeface="Calibri"/>
                <a:sym typeface="Calibri"/>
              </a:rPr>
              <a:t>C’est un mauvais comportement. L’élève n’est pas attentif.</a:t>
            </a:r>
            <a:endParaRPr sz="2400"/>
          </a:p>
        </p:txBody>
      </p:sp>
      <p:sp>
        <p:nvSpPr>
          <p:cNvPr id="346" name="Google Shape;346;p16"/>
          <p:cNvSpPr txBox="1"/>
          <p:nvPr/>
        </p:nvSpPr>
        <p:spPr>
          <a:xfrm>
            <a:off x="3276600" y="5628018"/>
            <a:ext cx="5976285" cy="615499"/>
          </a:xfrm>
          <a:prstGeom prst="rect">
            <a:avLst/>
          </a:prstGeom>
          <a:noFill/>
          <a:ln>
            <a:noFill/>
          </a:ln>
        </p:spPr>
        <p:txBody>
          <a:bodyPr spcFirstLastPara="1" wrap="square" lIns="121900" tIns="60933" rIns="121900" bIns="60933" anchor="t" anchorCtr="0">
            <a:spAutoFit/>
          </a:bodyPr>
          <a:lstStyle/>
          <a:p>
            <a:r>
              <a:rPr lang="fr-FR" sz="1600" b="1">
                <a:solidFill>
                  <a:srgbClr val="000000"/>
                </a:solidFill>
                <a:latin typeface="Calibri"/>
                <a:ea typeface="Calibri"/>
                <a:cs typeface="Calibri"/>
                <a:sym typeface="Calibri"/>
              </a:rPr>
              <a:t>L’élève bavarde ou chuchote pendant que son camarade donne une réponse.</a:t>
            </a:r>
            <a:endParaRPr sz="1600" b="1">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9370350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pic>
        <p:nvPicPr>
          <p:cNvPr id="351" name="Google Shape;351;p17"/>
          <p:cNvPicPr preferRelativeResize="0"/>
          <p:nvPr/>
        </p:nvPicPr>
        <p:blipFill rotWithShape="1">
          <a:blip r:embed="rId3">
            <a:alphaModFix/>
          </a:blip>
          <a:srcRect/>
          <a:stretch/>
        </p:blipFill>
        <p:spPr>
          <a:xfrm>
            <a:off x="4071731" y="1608483"/>
            <a:ext cx="3641035" cy="3641035"/>
          </a:xfrm>
          <a:prstGeom prst="rect">
            <a:avLst/>
          </a:prstGeom>
          <a:noFill/>
          <a:ln>
            <a:noFill/>
          </a:ln>
        </p:spPr>
      </p:pic>
      <p:sp>
        <p:nvSpPr>
          <p:cNvPr id="352" name="Google Shape;352;p17"/>
          <p:cNvSpPr txBox="1"/>
          <p:nvPr/>
        </p:nvSpPr>
        <p:spPr>
          <a:xfrm>
            <a:off x="782320" y="285599"/>
            <a:ext cx="7605325" cy="369277"/>
          </a:xfrm>
          <a:prstGeom prst="rect">
            <a:avLst/>
          </a:prstGeom>
          <a:noFill/>
          <a:ln>
            <a:noFill/>
          </a:ln>
        </p:spPr>
        <p:txBody>
          <a:bodyPr spcFirstLastPara="1" wrap="square" lIns="121900" tIns="60933" rIns="121900" bIns="60933" anchor="t" anchorCtr="0">
            <a:spAutoFit/>
          </a:bodyPr>
          <a:lstStyle/>
          <a:p>
            <a:pPr marL="0" lvl="1"/>
            <a:r>
              <a:rPr lang="fr-FR" sz="1600" b="1">
                <a:solidFill>
                  <a:srgbClr val="000000"/>
                </a:solidFill>
                <a:latin typeface="Calibri"/>
                <a:ea typeface="Calibri"/>
                <a:cs typeface="Calibri"/>
                <a:sym typeface="Calibri"/>
              </a:rPr>
              <a:t>Voici le bon comportement:</a:t>
            </a:r>
            <a:endParaRPr sz="2400"/>
          </a:p>
        </p:txBody>
      </p:sp>
      <p:sp>
        <p:nvSpPr>
          <p:cNvPr id="353" name="Google Shape;353;p17"/>
          <p:cNvSpPr txBox="1"/>
          <p:nvPr/>
        </p:nvSpPr>
        <p:spPr>
          <a:xfrm>
            <a:off x="3200400" y="5498379"/>
            <a:ext cx="7360920" cy="861720"/>
          </a:xfrm>
          <a:prstGeom prst="rect">
            <a:avLst/>
          </a:prstGeom>
          <a:noFill/>
          <a:ln>
            <a:noFill/>
          </a:ln>
        </p:spPr>
        <p:txBody>
          <a:bodyPr spcFirstLastPara="1" wrap="square" lIns="121900" tIns="60933" rIns="121900" bIns="60933" anchor="t" anchorCtr="0">
            <a:spAutoFit/>
          </a:bodyPr>
          <a:lstStyle/>
          <a:p>
            <a:r>
              <a:rPr lang="fr-FR" sz="1600" b="1">
                <a:solidFill>
                  <a:srgbClr val="000000"/>
                </a:solidFill>
                <a:latin typeface="Calibri"/>
                <a:ea typeface="Calibri"/>
                <a:cs typeface="Calibri"/>
                <a:sym typeface="Calibri"/>
              </a:rPr>
              <a:t>Faire attention lorsqu'un autre élève parle n'est pas une simple règle de politesse. C'est une stratégie d'apprentissage active, un acte de respect qui construit la confiance du groupe, et une compétence sociale fondamentale pour le futur.</a:t>
            </a:r>
            <a:endParaRPr sz="2400"/>
          </a:p>
        </p:txBody>
      </p:sp>
    </p:spTree>
    <p:extLst>
      <p:ext uri="{BB962C8B-B14F-4D97-AF65-F5344CB8AC3E}">
        <p14:creationId xmlns:p14="http://schemas.microsoft.com/office/powerpoint/2010/main" val="20488362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59CD532-0E3B-0905-4DBC-441E9874D0A2}"/>
              </a:ext>
            </a:extLst>
          </p:cNvPr>
          <p:cNvSpPr>
            <a:spLocks noGrp="1"/>
          </p:cNvSpPr>
          <p:nvPr>
            <p:ph type="body" sz="quarter" idx="10"/>
          </p:nvPr>
        </p:nvSpPr>
        <p:spPr/>
        <p:txBody>
          <a:bodyPr/>
          <a:lstStyle/>
          <a:p>
            <a:endParaRPr lang="fr-FR" dirty="0"/>
          </a:p>
        </p:txBody>
      </p:sp>
    </p:spTree>
    <p:extLst>
      <p:ext uri="{BB962C8B-B14F-4D97-AF65-F5344CB8AC3E}">
        <p14:creationId xmlns:p14="http://schemas.microsoft.com/office/powerpoint/2010/main" val="28001127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E9BD5B2-7762-593D-23DF-48AD015EA170}"/>
              </a:ext>
            </a:extLst>
          </p:cNvPr>
          <p:cNvSpPr>
            <a:spLocks noGrp="1"/>
          </p:cNvSpPr>
          <p:nvPr>
            <p:ph type="title"/>
          </p:nvPr>
        </p:nvSpPr>
        <p:spPr/>
        <p:txBody>
          <a:bodyPr/>
          <a:lstStyle/>
          <a:p>
            <a:r>
              <a:rPr lang="fr-FR" dirty="0"/>
              <a:t>On commence par la correction de l’exercice maison de la séance précédente.</a:t>
            </a:r>
          </a:p>
        </p:txBody>
      </p:sp>
      <p:sp>
        <p:nvSpPr>
          <p:cNvPr id="16" name="Content Placeholder 15">
            <a:extLst>
              <a:ext uri="{FF2B5EF4-FFF2-40B4-BE49-F238E27FC236}">
                <a16:creationId xmlns:a16="http://schemas.microsoft.com/office/drawing/2014/main" id="{085E4A41-1064-F24C-023F-22A5E29EA9B4}"/>
              </a:ext>
            </a:extLst>
          </p:cNvPr>
          <p:cNvSpPr>
            <a:spLocks noGrp="1"/>
          </p:cNvSpPr>
          <p:nvPr>
            <p:ph sz="quarter" idx="11"/>
          </p:nvPr>
        </p:nvSpPr>
        <p:spPr/>
        <p:txBody>
          <a:bodyPr/>
          <a:lstStyle/>
          <a:p>
            <a:r>
              <a:rPr lang="fr-FR" dirty="0">
                <a:latin typeface="Calibri" panose="020F0502020204030204"/>
              </a:rPr>
              <a:t>L’enseignant contrôle les réalisations d’un échantillon d’élèves avant de passer à la correction au tableau. Il fait un Rappel de définitions ou d’erreurs fréquentes etc.</a:t>
            </a:r>
            <a:endParaRPr lang="fr-FR" dirty="0"/>
          </a:p>
        </p:txBody>
      </p:sp>
      <p:sp>
        <p:nvSpPr>
          <p:cNvPr id="17" name="Text Placeholder 16">
            <a:extLst>
              <a:ext uri="{FF2B5EF4-FFF2-40B4-BE49-F238E27FC236}">
                <a16:creationId xmlns:a16="http://schemas.microsoft.com/office/drawing/2014/main" id="{6FAA6584-8557-0CE2-085A-8632A12501A2}"/>
              </a:ext>
            </a:extLst>
          </p:cNvPr>
          <p:cNvSpPr>
            <a:spLocks noGrp="1"/>
          </p:cNvSpPr>
          <p:nvPr>
            <p:ph type="body" sz="quarter" idx="12"/>
          </p:nvPr>
        </p:nvSpPr>
        <p:spPr/>
        <p:txBody>
          <a:bodyPr/>
          <a:lstStyle/>
          <a:p>
            <a:r>
              <a:rPr lang="fr-FR" dirty="0"/>
              <a:t>Page: 113</a:t>
            </a:r>
          </a:p>
        </p:txBody>
      </p:sp>
      <p:pic>
        <p:nvPicPr>
          <p:cNvPr id="5" name="Picture 52">
            <a:extLst>
              <a:ext uri="{FF2B5EF4-FFF2-40B4-BE49-F238E27FC236}">
                <a16:creationId xmlns:a16="http://schemas.microsoft.com/office/drawing/2014/main" id="{F905DF4D-BE2A-A7D3-B5B9-13E9F3B9E7B7}"/>
              </a:ext>
            </a:extLst>
          </p:cNvPr>
          <p:cNvPicPr>
            <a:picLocks noChangeAspect="1"/>
          </p:cNvPicPr>
          <p:nvPr/>
        </p:nvPicPr>
        <p:blipFill>
          <a:blip r:embed="rId2">
            <a:duotone>
              <a:schemeClr val="accent2">
                <a:shade val="45000"/>
                <a:satMod val="135000"/>
              </a:schemeClr>
              <a:prstClr val="white"/>
            </a:duotone>
          </a:blip>
          <a:stretch>
            <a:fillRect/>
          </a:stretch>
        </p:blipFill>
        <p:spPr>
          <a:xfrm>
            <a:off x="11655045" y="457806"/>
            <a:ext cx="404207" cy="412994"/>
          </a:xfrm>
          <a:prstGeom prst="ellipse">
            <a:avLst/>
          </a:prstGeom>
          <a:solidFill>
            <a:srgbClr val="FFC000"/>
          </a:solidFill>
          <a:ln>
            <a:noFill/>
          </a:ln>
        </p:spPr>
      </p:pic>
      <p:pic>
        <p:nvPicPr>
          <p:cNvPr id="3" name="Image 2"/>
          <p:cNvPicPr>
            <a:picLocks noChangeAspect="1"/>
          </p:cNvPicPr>
          <p:nvPr/>
        </p:nvPicPr>
        <p:blipFill>
          <a:blip r:embed="rId3"/>
          <a:stretch>
            <a:fillRect/>
          </a:stretch>
        </p:blipFill>
        <p:spPr>
          <a:xfrm>
            <a:off x="875038" y="1625756"/>
            <a:ext cx="10649882" cy="2345880"/>
          </a:xfrm>
          <a:prstGeom prst="rect">
            <a:avLst/>
          </a:prstGeom>
        </p:spPr>
      </p:pic>
    </p:spTree>
    <p:extLst>
      <p:ext uri="{BB962C8B-B14F-4D97-AF65-F5344CB8AC3E}">
        <p14:creationId xmlns:p14="http://schemas.microsoft.com/office/powerpoint/2010/main" val="30841316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D8251AF-3382-19E1-031C-98C58BB3E45D}"/>
              </a:ext>
            </a:extLst>
          </p:cNvPr>
          <p:cNvSpPr>
            <a:spLocks noGrp="1"/>
          </p:cNvSpPr>
          <p:nvPr>
            <p:ph type="body" sz="quarter" idx="10"/>
          </p:nvPr>
        </p:nvSpPr>
        <p:spPr/>
        <p:txBody>
          <a:bodyPr/>
          <a:lstStyle/>
          <a:p>
            <a:endParaRPr lang="fr-FR"/>
          </a:p>
        </p:txBody>
      </p:sp>
    </p:spTree>
    <p:extLst>
      <p:ext uri="{BB962C8B-B14F-4D97-AF65-F5344CB8AC3E}">
        <p14:creationId xmlns:p14="http://schemas.microsoft.com/office/powerpoint/2010/main" val="17958302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98400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5E8-BBCA-DE15-6BFD-9B7DB9AB227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02F600-3F3E-1EB9-917A-5176E54D1DA7}"/>
              </a:ext>
            </a:extLst>
          </p:cNvPr>
          <p:cNvSpPr>
            <a:spLocks noGrp="1"/>
          </p:cNvSpPr>
          <p:nvPr>
            <p:ph type="title"/>
          </p:nvPr>
        </p:nvSpPr>
        <p:spPr>
          <a:xfrm>
            <a:off x="778058" y="237981"/>
            <a:ext cx="10529279" cy="347861"/>
          </a:xfrm>
        </p:spPr>
        <p:txBody>
          <a:bodyPr/>
          <a:lstStyle/>
          <a:p>
            <a:r>
              <a:rPr lang="fr-FR" dirty="0">
                <a:latin typeface="Calibri" panose="020F0502020204030204"/>
              </a:rPr>
              <a:t> </a:t>
            </a:r>
            <a:br>
              <a:rPr lang="fr-FR" dirty="0">
                <a:latin typeface="Calibri" panose="020F0502020204030204"/>
              </a:rPr>
            </a:br>
            <a:r>
              <a:rPr lang="fr-FR" dirty="0">
                <a:latin typeface="Calibri" panose="020F0502020204030204"/>
              </a:rPr>
              <a:t>On va rappeler ce qu’est un caractère.</a:t>
            </a:r>
            <a:r>
              <a:rPr lang="fr-FR" dirty="0"/>
              <a:t> Choisissez la bonne réponse?</a:t>
            </a:r>
            <a:br>
              <a:rPr lang="fr-FR" dirty="0"/>
            </a:br>
            <a:endParaRPr lang="fr-FR" dirty="0"/>
          </a:p>
        </p:txBody>
      </p:sp>
      <p:sp>
        <p:nvSpPr>
          <p:cNvPr id="4" name="Espace réservé du contenu 3">
            <a:extLst>
              <a:ext uri="{FF2B5EF4-FFF2-40B4-BE49-F238E27FC236}">
                <a16:creationId xmlns:a16="http://schemas.microsoft.com/office/drawing/2014/main" id="{A14C67AC-299E-C4D8-02C8-88FD22525B8F}"/>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a:t>
            </a:r>
          </a:p>
        </p:txBody>
      </p:sp>
      <p:grpSp>
        <p:nvGrpSpPr>
          <p:cNvPr id="9" name="Groupe 8">
            <a:extLst>
              <a:ext uri="{FF2B5EF4-FFF2-40B4-BE49-F238E27FC236}">
                <a16:creationId xmlns:a16="http://schemas.microsoft.com/office/drawing/2014/main" id="{D14F35B1-57EF-5F30-175B-D88558430AF2}"/>
              </a:ext>
            </a:extLst>
          </p:cNvPr>
          <p:cNvGrpSpPr/>
          <p:nvPr/>
        </p:nvGrpSpPr>
        <p:grpSpPr>
          <a:xfrm>
            <a:off x="11493365" y="427318"/>
            <a:ext cx="497596" cy="431295"/>
            <a:chOff x="779844" y="4335989"/>
            <a:chExt cx="563238" cy="575842"/>
          </a:xfrm>
        </p:grpSpPr>
        <p:pic>
          <p:nvPicPr>
            <p:cNvPr id="10" name="Google Shape;307;p51" descr="Une image contenant Dessin animé, clipart, Animation, illustration&#10;&#10;Description générée automatiquement">
              <a:extLst>
                <a:ext uri="{FF2B5EF4-FFF2-40B4-BE49-F238E27FC236}">
                  <a16:creationId xmlns:a16="http://schemas.microsoft.com/office/drawing/2014/main" id="{AF5E27B1-232C-64D9-8D5D-BDE7B81EF271}"/>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1" name="Rectangle 10">
              <a:extLst>
                <a:ext uri="{FF2B5EF4-FFF2-40B4-BE49-F238E27FC236}">
                  <a16:creationId xmlns:a16="http://schemas.microsoft.com/office/drawing/2014/main" id="{05318624-5AC7-A98C-82D3-BCB2AD2DF543}"/>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4" name="Google Shape;565;p42"/>
          <p:cNvSpPr/>
          <p:nvPr/>
        </p:nvSpPr>
        <p:spPr>
          <a:xfrm>
            <a:off x="661887" y="1385455"/>
            <a:ext cx="10745021" cy="3648363"/>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7" name="Rectangle 16"/>
          <p:cNvSpPr/>
          <p:nvPr/>
        </p:nvSpPr>
        <p:spPr>
          <a:xfrm>
            <a:off x="8894618" y="5284472"/>
            <a:ext cx="2412719" cy="637507"/>
          </a:xfrm>
          <a:prstGeom prst="rect">
            <a:avLst/>
          </a:prstGeom>
          <a:solidFill>
            <a:schemeClr val="bg1">
              <a:lumMod val="85000"/>
            </a:schemeClr>
          </a:solidFill>
          <a:ln>
            <a:solidFill>
              <a:schemeClr val="bg1">
                <a:lumMod val="6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000" dirty="0">
                <a:solidFill>
                  <a:prstClr val="black"/>
                </a:solidFill>
                <a:latin typeface="Cambria" panose="02040503050406030204" pitchFamily="18" charset="0"/>
                <a:ea typeface="Cambria" panose="02040503050406030204" pitchFamily="18" charset="0"/>
              </a:rPr>
              <a:t>Nombre des élèves dans la classe</a:t>
            </a:r>
          </a:p>
        </p:txBody>
      </p:sp>
      <p:sp>
        <p:nvSpPr>
          <p:cNvPr id="19" name="Rectangle 18"/>
          <p:cNvSpPr/>
          <p:nvPr/>
        </p:nvSpPr>
        <p:spPr>
          <a:xfrm>
            <a:off x="5491467" y="5413781"/>
            <a:ext cx="2350206" cy="637507"/>
          </a:xfrm>
          <a:prstGeom prst="rect">
            <a:avLst/>
          </a:prstGeom>
          <a:solidFill>
            <a:schemeClr val="bg1">
              <a:lumMod val="85000"/>
            </a:schemeClr>
          </a:solidFill>
          <a:ln>
            <a:solidFill>
              <a:schemeClr val="bg1">
                <a:lumMod val="6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000" dirty="0">
                <a:solidFill>
                  <a:prstClr val="black"/>
                </a:solidFill>
                <a:latin typeface="Cambria" panose="02040503050406030204" pitchFamily="18" charset="0"/>
                <a:ea typeface="Cambria" panose="02040503050406030204" pitchFamily="18" charset="0"/>
              </a:rPr>
              <a:t>Le temps consacré aux loisirs</a:t>
            </a:r>
          </a:p>
        </p:txBody>
      </p:sp>
      <p:sp>
        <p:nvSpPr>
          <p:cNvPr id="20" name="Rectangle 19"/>
          <p:cNvSpPr/>
          <p:nvPr/>
        </p:nvSpPr>
        <p:spPr>
          <a:xfrm>
            <a:off x="969862" y="5413781"/>
            <a:ext cx="2844756" cy="637507"/>
          </a:xfrm>
          <a:prstGeom prst="rect">
            <a:avLst/>
          </a:prstGeom>
          <a:solidFill>
            <a:schemeClr val="bg1">
              <a:lumMod val="85000"/>
            </a:schemeClr>
          </a:solidFill>
          <a:ln>
            <a:solidFill>
              <a:schemeClr val="bg1">
                <a:lumMod val="6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000" dirty="0">
                <a:solidFill>
                  <a:prstClr val="black"/>
                </a:solidFill>
                <a:latin typeface="Cambria" panose="02040503050406030204" pitchFamily="18" charset="0"/>
                <a:ea typeface="Cambria" panose="02040503050406030204" pitchFamily="18" charset="0"/>
              </a:rPr>
              <a:t>Les notes des élèves</a:t>
            </a:r>
          </a:p>
        </p:txBody>
      </p:sp>
      <p:pic>
        <p:nvPicPr>
          <p:cNvPr id="3" name="Image 2"/>
          <p:cNvPicPr>
            <a:picLocks noChangeAspect="1"/>
          </p:cNvPicPr>
          <p:nvPr/>
        </p:nvPicPr>
        <p:blipFill>
          <a:blip r:embed="rId3"/>
          <a:stretch>
            <a:fillRect/>
          </a:stretch>
        </p:blipFill>
        <p:spPr>
          <a:xfrm>
            <a:off x="782592" y="1821087"/>
            <a:ext cx="10273336" cy="1605604"/>
          </a:xfrm>
          <a:prstGeom prst="rect">
            <a:avLst/>
          </a:prstGeom>
        </p:spPr>
      </p:pic>
      <p:sp>
        <p:nvSpPr>
          <p:cNvPr id="6" name="ZoneTexte 5"/>
          <p:cNvSpPr txBox="1"/>
          <p:nvPr/>
        </p:nvSpPr>
        <p:spPr>
          <a:xfrm>
            <a:off x="1708727" y="3722255"/>
            <a:ext cx="7444509" cy="400110"/>
          </a:xfrm>
          <a:prstGeom prst="rect">
            <a:avLst/>
          </a:prstGeom>
          <a:noFill/>
        </p:spPr>
        <p:txBody>
          <a:bodyPr wrap="square" rtlCol="0">
            <a:spAutoFit/>
          </a:bodyPr>
          <a:lstStyle/>
          <a:p>
            <a:pPr algn="l"/>
            <a:r>
              <a:rPr lang="fr-FR" sz="2000" b="1" dirty="0">
                <a:latin typeface="Calibri" panose="020F0502020204030204" pitchFamily="34" charset="0"/>
                <a:cs typeface="Calibri" panose="020F0502020204030204" pitchFamily="34" charset="0"/>
              </a:rPr>
              <a:t>Le caractère étudié dans cette série statistique est:</a:t>
            </a:r>
          </a:p>
        </p:txBody>
      </p:sp>
    </p:spTree>
    <p:extLst>
      <p:ext uri="{BB962C8B-B14F-4D97-AF65-F5344CB8AC3E}">
        <p14:creationId xmlns:p14="http://schemas.microsoft.com/office/powerpoint/2010/main" val="20596111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82A455-1387-DB7B-B57E-AD49BE0130C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5E887EB-903F-5023-D6C8-1DBC074AF66A}"/>
              </a:ext>
            </a:extLst>
          </p:cNvPr>
          <p:cNvSpPr>
            <a:spLocks noGrp="1"/>
          </p:cNvSpPr>
          <p:nvPr>
            <p:ph type="title"/>
          </p:nvPr>
        </p:nvSpPr>
        <p:spPr>
          <a:xfrm>
            <a:off x="778058" y="318293"/>
            <a:ext cx="10529279" cy="350045"/>
          </a:xfrm>
        </p:spPr>
        <p:txBody>
          <a:bodyPr/>
          <a:lstStyle/>
          <a:p>
            <a:pPr defTabSz="342900">
              <a:spcAft>
                <a:spcPts val="300"/>
              </a:spcAft>
              <a:buClrTx/>
              <a:defRPr/>
            </a:pPr>
            <a:r>
              <a:rPr lang="fr-FR" sz="1400" dirty="0">
                <a:latin typeface="Calibri" panose="020F0502020204030204"/>
              </a:rPr>
              <a:t>Rappelez vous: le caractère correspond à ce qu’on observe ou étudie dans une population.</a:t>
            </a:r>
          </a:p>
        </p:txBody>
      </p:sp>
      <p:sp>
        <p:nvSpPr>
          <p:cNvPr id="4" name="Espace réservé du contenu 3">
            <a:extLst>
              <a:ext uri="{FF2B5EF4-FFF2-40B4-BE49-F238E27FC236}">
                <a16:creationId xmlns:a16="http://schemas.microsoft.com/office/drawing/2014/main" id="{E88EB62F-C2FF-3902-DE89-DABA5348C07A}"/>
              </a:ext>
            </a:extLst>
          </p:cNvPr>
          <p:cNvSpPr>
            <a:spLocks noGrp="1"/>
          </p:cNvSpPr>
          <p:nvPr>
            <p:ph sz="quarter" idx="11"/>
          </p:nvPr>
        </p:nvSpPr>
        <p:spPr/>
        <p:txBody>
          <a:bodyPr/>
          <a:lstStyle/>
          <a:p>
            <a:pPr defTabSz="342900">
              <a:spcAft>
                <a:spcPts val="300"/>
              </a:spcAft>
              <a:buClrTx/>
              <a:defRPr/>
            </a:pPr>
            <a:r>
              <a:rPr lang="fr-FR" dirty="0">
                <a:solidFill>
                  <a:prstClr val="white">
                    <a:lumMod val="65000"/>
                  </a:prstClr>
                </a:solidFill>
                <a:latin typeface="Calibri" panose="020F0502020204030204"/>
              </a:rPr>
              <a:t>L'enseignant affiche la solution et donne les feedbacks nécessaires et rappelle le caractère. </a:t>
            </a:r>
          </a:p>
        </p:txBody>
      </p:sp>
      <p:pic>
        <p:nvPicPr>
          <p:cNvPr id="3" name="Image 8">
            <a:extLst>
              <a:ext uri="{FF2B5EF4-FFF2-40B4-BE49-F238E27FC236}">
                <a16:creationId xmlns:a16="http://schemas.microsoft.com/office/drawing/2014/main" id="{E28CAB86-30AD-6D64-22FE-9A1ECAD5BA5D}"/>
              </a:ext>
            </a:extLst>
          </p:cNvPr>
          <p:cNvPicPr>
            <a:picLocks noChangeAspect="1"/>
          </p:cNvPicPr>
          <p:nvPr/>
        </p:nvPicPr>
        <p:blipFill>
          <a:blip r:embed="rId2"/>
          <a:stretch>
            <a:fillRect/>
          </a:stretch>
        </p:blipFill>
        <p:spPr>
          <a:xfrm>
            <a:off x="11645716" y="505406"/>
            <a:ext cx="325863" cy="325863"/>
          </a:xfrm>
          <a:prstGeom prst="rect">
            <a:avLst/>
          </a:prstGeom>
        </p:spPr>
      </p:pic>
      <p:sp>
        <p:nvSpPr>
          <p:cNvPr id="14" name="Google Shape;565;p42"/>
          <p:cNvSpPr/>
          <p:nvPr/>
        </p:nvSpPr>
        <p:spPr>
          <a:xfrm>
            <a:off x="642447" y="1403928"/>
            <a:ext cx="10664890" cy="3903109"/>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3" name="Image 12"/>
          <p:cNvPicPr>
            <a:picLocks noChangeAspect="1"/>
          </p:cNvPicPr>
          <p:nvPr/>
        </p:nvPicPr>
        <p:blipFill>
          <a:blip r:embed="rId3"/>
          <a:stretch>
            <a:fillRect/>
          </a:stretch>
        </p:blipFill>
        <p:spPr>
          <a:xfrm>
            <a:off x="782592" y="1821087"/>
            <a:ext cx="10273336" cy="1605604"/>
          </a:xfrm>
          <a:prstGeom prst="rect">
            <a:avLst/>
          </a:prstGeom>
        </p:spPr>
      </p:pic>
      <p:sp>
        <p:nvSpPr>
          <p:cNvPr id="15" name="ZoneTexte 14"/>
          <p:cNvSpPr txBox="1"/>
          <p:nvPr/>
        </p:nvSpPr>
        <p:spPr>
          <a:xfrm>
            <a:off x="1708727" y="3722255"/>
            <a:ext cx="7444509" cy="400110"/>
          </a:xfrm>
          <a:prstGeom prst="rect">
            <a:avLst/>
          </a:prstGeom>
          <a:noFill/>
        </p:spPr>
        <p:txBody>
          <a:bodyPr wrap="square" rtlCol="0">
            <a:spAutoFit/>
          </a:bodyPr>
          <a:lstStyle/>
          <a:p>
            <a:pPr algn="l"/>
            <a:r>
              <a:rPr lang="fr-FR" sz="2000" b="1" dirty="0">
                <a:latin typeface="Calibri" panose="020F0502020204030204" pitchFamily="34" charset="0"/>
                <a:cs typeface="Calibri" panose="020F0502020204030204" pitchFamily="34" charset="0"/>
              </a:rPr>
              <a:t>Le caractère étudié dans cette série statistique est:</a:t>
            </a:r>
          </a:p>
        </p:txBody>
      </p:sp>
      <p:sp>
        <p:nvSpPr>
          <p:cNvPr id="16" name="Rectangle 15"/>
          <p:cNvSpPr/>
          <p:nvPr/>
        </p:nvSpPr>
        <p:spPr>
          <a:xfrm>
            <a:off x="5325213" y="5455586"/>
            <a:ext cx="2350206" cy="637507"/>
          </a:xfrm>
          <a:prstGeom prst="rect">
            <a:avLst/>
          </a:prstGeom>
          <a:solidFill>
            <a:schemeClr val="accent1"/>
          </a:solidFill>
          <a:ln>
            <a:solidFill>
              <a:schemeClr val="bg1">
                <a:lumMod val="6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000" dirty="0">
                <a:solidFill>
                  <a:prstClr val="black"/>
                </a:solidFill>
                <a:latin typeface="Cambria" panose="02040503050406030204" pitchFamily="18" charset="0"/>
                <a:ea typeface="Cambria" panose="02040503050406030204" pitchFamily="18" charset="0"/>
              </a:rPr>
              <a:t>Le temps consacré aux loisirs</a:t>
            </a:r>
          </a:p>
        </p:txBody>
      </p:sp>
    </p:spTree>
    <p:extLst>
      <p:ext uri="{BB962C8B-B14F-4D97-AF65-F5344CB8AC3E}">
        <p14:creationId xmlns:p14="http://schemas.microsoft.com/office/powerpoint/2010/main" val="42095942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5E8-BBCA-DE15-6BFD-9B7DB9AB227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02F600-3F3E-1EB9-917A-5176E54D1DA7}"/>
              </a:ext>
            </a:extLst>
          </p:cNvPr>
          <p:cNvSpPr>
            <a:spLocks noGrp="1"/>
          </p:cNvSpPr>
          <p:nvPr>
            <p:ph type="title"/>
          </p:nvPr>
        </p:nvSpPr>
        <p:spPr/>
        <p:txBody>
          <a:bodyPr/>
          <a:lstStyle/>
          <a:p>
            <a:r>
              <a:rPr lang="fr-FR" dirty="0">
                <a:latin typeface="Calibri" panose="020F0502020204030204"/>
              </a:rPr>
              <a:t> On va rappeler comment on calcule l’effectif cumulé: choisissez la bonne réponse. </a:t>
            </a:r>
            <a:endParaRPr lang="fr-FR" dirty="0"/>
          </a:p>
        </p:txBody>
      </p:sp>
      <p:sp>
        <p:nvSpPr>
          <p:cNvPr id="4" name="Espace réservé du contenu 3">
            <a:extLst>
              <a:ext uri="{FF2B5EF4-FFF2-40B4-BE49-F238E27FC236}">
                <a16:creationId xmlns:a16="http://schemas.microsoft.com/office/drawing/2014/main" id="{A14C67AC-299E-C4D8-02C8-88FD22525B8F}"/>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a:t>
            </a:r>
          </a:p>
        </p:txBody>
      </p:sp>
      <p:grpSp>
        <p:nvGrpSpPr>
          <p:cNvPr id="9" name="Groupe 8">
            <a:extLst>
              <a:ext uri="{FF2B5EF4-FFF2-40B4-BE49-F238E27FC236}">
                <a16:creationId xmlns:a16="http://schemas.microsoft.com/office/drawing/2014/main" id="{D14F35B1-57EF-5F30-175B-D88558430AF2}"/>
              </a:ext>
            </a:extLst>
          </p:cNvPr>
          <p:cNvGrpSpPr/>
          <p:nvPr/>
        </p:nvGrpSpPr>
        <p:grpSpPr>
          <a:xfrm>
            <a:off x="11493365" y="427318"/>
            <a:ext cx="497596" cy="431295"/>
            <a:chOff x="779844" y="4335989"/>
            <a:chExt cx="563238" cy="575842"/>
          </a:xfrm>
        </p:grpSpPr>
        <p:pic>
          <p:nvPicPr>
            <p:cNvPr id="10" name="Google Shape;307;p51" descr="Une image contenant Dessin animé, clipart, Animation, illustration&#10;&#10;Description générée automatiquement">
              <a:extLst>
                <a:ext uri="{FF2B5EF4-FFF2-40B4-BE49-F238E27FC236}">
                  <a16:creationId xmlns:a16="http://schemas.microsoft.com/office/drawing/2014/main" id="{AF5E27B1-232C-64D9-8D5D-BDE7B81EF271}"/>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1" name="Rectangle 10">
              <a:extLst>
                <a:ext uri="{FF2B5EF4-FFF2-40B4-BE49-F238E27FC236}">
                  <a16:creationId xmlns:a16="http://schemas.microsoft.com/office/drawing/2014/main" id="{05318624-5AC7-A98C-82D3-BCB2AD2DF543}"/>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4" name="Google Shape;565;p42"/>
          <p:cNvSpPr/>
          <p:nvPr/>
        </p:nvSpPr>
        <p:spPr>
          <a:xfrm>
            <a:off x="862952" y="1560947"/>
            <a:ext cx="10664890" cy="3842326"/>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5" name="Image 14"/>
          <p:cNvPicPr>
            <a:picLocks noChangeAspect="1"/>
          </p:cNvPicPr>
          <p:nvPr/>
        </p:nvPicPr>
        <p:blipFill>
          <a:blip r:embed="rId3"/>
          <a:stretch>
            <a:fillRect/>
          </a:stretch>
        </p:blipFill>
        <p:spPr>
          <a:xfrm>
            <a:off x="1034472" y="1821087"/>
            <a:ext cx="10021455" cy="1605604"/>
          </a:xfrm>
          <a:prstGeom prst="rect">
            <a:avLst/>
          </a:prstGeom>
        </p:spPr>
      </p:pic>
      <p:sp>
        <p:nvSpPr>
          <p:cNvPr id="5" name="ZoneTexte 4"/>
          <p:cNvSpPr txBox="1"/>
          <p:nvPr/>
        </p:nvSpPr>
        <p:spPr>
          <a:xfrm>
            <a:off x="1918660" y="4014872"/>
            <a:ext cx="8248073" cy="400110"/>
          </a:xfrm>
          <a:prstGeom prst="rect">
            <a:avLst/>
          </a:prstGeom>
          <a:noFill/>
        </p:spPr>
        <p:txBody>
          <a:bodyPr wrap="square" rtlCol="0">
            <a:spAutoFit/>
          </a:bodyPr>
          <a:lstStyle/>
          <a:p>
            <a:r>
              <a:rPr lang="fr-FR" sz="2000" b="1" dirty="0">
                <a:latin typeface="Calibri" panose="020F0502020204030204" pitchFamily="34" charset="0"/>
                <a:cs typeface="Calibri" panose="020F0502020204030204" pitchFamily="34" charset="0"/>
              </a:rPr>
              <a:t>L’effectif cumulé qui correspond à la classe:</a:t>
            </a:r>
            <a:r>
              <a:rPr lang="fr-FR" b="1" dirty="0"/>
              <a:t> 6 ≤ </a:t>
            </a:r>
            <a:r>
              <a:rPr lang="fr-FR" b="1" i="1" dirty="0"/>
              <a:t>t </a:t>
            </a:r>
            <a:r>
              <a:rPr lang="fr-FR" b="1" dirty="0"/>
              <a:t>&lt; 8 est:</a:t>
            </a:r>
            <a:r>
              <a:rPr lang="fr-FR" dirty="0"/>
              <a:t>	</a:t>
            </a:r>
          </a:p>
        </p:txBody>
      </p:sp>
      <p:sp>
        <p:nvSpPr>
          <p:cNvPr id="16" name="Rectangle 15"/>
          <p:cNvSpPr/>
          <p:nvPr/>
        </p:nvSpPr>
        <p:spPr>
          <a:xfrm>
            <a:off x="862952" y="5490918"/>
            <a:ext cx="2844756" cy="637507"/>
          </a:xfrm>
          <a:prstGeom prst="rect">
            <a:avLst/>
          </a:prstGeom>
          <a:solidFill>
            <a:schemeClr val="bg1">
              <a:lumMod val="85000"/>
            </a:schemeClr>
          </a:solidFill>
          <a:ln>
            <a:solidFill>
              <a:schemeClr val="bg1">
                <a:lumMod val="6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000" dirty="0">
                <a:solidFill>
                  <a:prstClr val="black"/>
                </a:solidFill>
                <a:latin typeface="Cambria" panose="02040503050406030204" pitchFamily="18" charset="0"/>
                <a:ea typeface="Cambria" panose="02040503050406030204" pitchFamily="18" charset="0"/>
              </a:rPr>
              <a:t>80</a:t>
            </a:r>
          </a:p>
        </p:txBody>
      </p:sp>
      <p:sp>
        <p:nvSpPr>
          <p:cNvPr id="17" name="Rectangle 16"/>
          <p:cNvSpPr/>
          <p:nvPr/>
        </p:nvSpPr>
        <p:spPr>
          <a:xfrm>
            <a:off x="5140080" y="5490919"/>
            <a:ext cx="2844756" cy="637507"/>
          </a:xfrm>
          <a:prstGeom prst="rect">
            <a:avLst/>
          </a:prstGeom>
          <a:solidFill>
            <a:schemeClr val="bg1">
              <a:lumMod val="85000"/>
            </a:schemeClr>
          </a:solidFill>
          <a:ln>
            <a:solidFill>
              <a:schemeClr val="bg1">
                <a:lumMod val="6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000" dirty="0">
                <a:solidFill>
                  <a:prstClr val="black"/>
                </a:solidFill>
                <a:latin typeface="Cambria" panose="02040503050406030204" pitchFamily="18" charset="0"/>
                <a:ea typeface="Cambria" panose="02040503050406030204" pitchFamily="18" charset="0"/>
              </a:rPr>
              <a:t>70</a:t>
            </a:r>
          </a:p>
        </p:txBody>
      </p:sp>
      <p:sp>
        <p:nvSpPr>
          <p:cNvPr id="18" name="Rectangle 17"/>
          <p:cNvSpPr/>
          <p:nvPr/>
        </p:nvSpPr>
        <p:spPr>
          <a:xfrm>
            <a:off x="8467199" y="5468100"/>
            <a:ext cx="2844756" cy="637507"/>
          </a:xfrm>
          <a:prstGeom prst="rect">
            <a:avLst/>
          </a:prstGeom>
          <a:solidFill>
            <a:schemeClr val="bg1">
              <a:lumMod val="85000"/>
            </a:schemeClr>
          </a:solidFill>
          <a:ln>
            <a:solidFill>
              <a:schemeClr val="bg1">
                <a:lumMod val="6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000" dirty="0">
                <a:solidFill>
                  <a:prstClr val="black"/>
                </a:solidFill>
                <a:latin typeface="Cambria" panose="02040503050406030204" pitchFamily="18" charset="0"/>
                <a:ea typeface="Cambria" panose="02040503050406030204" pitchFamily="18" charset="0"/>
              </a:rPr>
              <a:t>150</a:t>
            </a:r>
          </a:p>
        </p:txBody>
      </p:sp>
    </p:spTree>
    <p:extLst>
      <p:ext uri="{BB962C8B-B14F-4D97-AF65-F5344CB8AC3E}">
        <p14:creationId xmlns:p14="http://schemas.microsoft.com/office/powerpoint/2010/main" val="1868202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5E8-BBCA-DE15-6BFD-9B7DB9AB227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02F600-3F3E-1EB9-917A-5176E54D1DA7}"/>
              </a:ext>
            </a:extLst>
          </p:cNvPr>
          <p:cNvSpPr>
            <a:spLocks noGrp="1"/>
          </p:cNvSpPr>
          <p:nvPr>
            <p:ph type="title"/>
          </p:nvPr>
        </p:nvSpPr>
        <p:spPr/>
        <p:txBody>
          <a:bodyPr/>
          <a:lstStyle/>
          <a:p>
            <a:r>
              <a:rPr lang="fr-FR" dirty="0">
                <a:latin typeface="Calibri" panose="020F0502020204030204"/>
              </a:rPr>
              <a:t> Rappelez vous que l’effectif cumulé d’une classe est la somme des effectifs précédents et l’effectif de cette classe.</a:t>
            </a:r>
            <a:endParaRPr lang="fr-FR" dirty="0"/>
          </a:p>
        </p:txBody>
      </p:sp>
      <p:sp>
        <p:nvSpPr>
          <p:cNvPr id="4" name="Espace réservé du contenu 3">
            <a:extLst>
              <a:ext uri="{FF2B5EF4-FFF2-40B4-BE49-F238E27FC236}">
                <a16:creationId xmlns:a16="http://schemas.microsoft.com/office/drawing/2014/main" id="{A14C67AC-299E-C4D8-02C8-88FD22525B8F}"/>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affiche et explique la solution. Il donne ensuite le feedback ciblé en attirant l'attention des élèves sur les erreurs les plus fréquentes</a:t>
            </a:r>
          </a:p>
          <a:p>
            <a:r>
              <a:rPr lang="fr-FR" dirty="0">
                <a:solidFill>
                  <a:prstClr val="white">
                    <a:lumMod val="65000"/>
                  </a:prstClr>
                </a:solidFill>
                <a:latin typeface="Calibri" panose="020F0502020204030204"/>
              </a:rPr>
              <a:t>.</a:t>
            </a:r>
          </a:p>
        </p:txBody>
      </p:sp>
      <p:sp>
        <p:nvSpPr>
          <p:cNvPr id="14" name="Google Shape;565;p42"/>
          <p:cNvSpPr/>
          <p:nvPr/>
        </p:nvSpPr>
        <p:spPr>
          <a:xfrm>
            <a:off x="778058" y="1366982"/>
            <a:ext cx="10664890" cy="3903109"/>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6" name="Image 8">
            <a:extLst>
              <a:ext uri="{FF2B5EF4-FFF2-40B4-BE49-F238E27FC236}">
                <a16:creationId xmlns:a16="http://schemas.microsoft.com/office/drawing/2014/main" id="{E28CAB86-30AD-6D64-22FE-9A1ECAD5BA5D}"/>
              </a:ext>
            </a:extLst>
          </p:cNvPr>
          <p:cNvPicPr>
            <a:picLocks noChangeAspect="1"/>
          </p:cNvPicPr>
          <p:nvPr/>
        </p:nvPicPr>
        <p:blipFill>
          <a:blip r:embed="rId2"/>
          <a:stretch>
            <a:fillRect/>
          </a:stretch>
        </p:blipFill>
        <p:spPr>
          <a:xfrm>
            <a:off x="11645716" y="505406"/>
            <a:ext cx="325863" cy="325863"/>
          </a:xfrm>
          <a:prstGeom prst="rect">
            <a:avLst/>
          </a:prstGeom>
        </p:spPr>
      </p:pic>
      <p:sp>
        <p:nvSpPr>
          <p:cNvPr id="12" name="Rectangle 11"/>
          <p:cNvSpPr/>
          <p:nvPr/>
        </p:nvSpPr>
        <p:spPr>
          <a:xfrm>
            <a:off x="8805578" y="5413781"/>
            <a:ext cx="2844756" cy="637507"/>
          </a:xfrm>
          <a:prstGeom prst="rect">
            <a:avLst/>
          </a:prstGeom>
          <a:solidFill>
            <a:schemeClr val="accent1"/>
          </a:solidFill>
          <a:ln>
            <a:solidFill>
              <a:schemeClr val="bg1">
                <a:lumMod val="6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000" dirty="0">
                <a:solidFill>
                  <a:prstClr val="black"/>
                </a:solidFill>
                <a:latin typeface="Cambria" panose="02040503050406030204" pitchFamily="18" charset="0"/>
                <a:ea typeface="Cambria" panose="02040503050406030204" pitchFamily="18" charset="0"/>
              </a:rPr>
              <a:t>150</a:t>
            </a:r>
          </a:p>
        </p:txBody>
      </p:sp>
      <p:pic>
        <p:nvPicPr>
          <p:cNvPr id="13" name="Image 12"/>
          <p:cNvPicPr>
            <a:picLocks noChangeAspect="1"/>
          </p:cNvPicPr>
          <p:nvPr/>
        </p:nvPicPr>
        <p:blipFill>
          <a:blip r:embed="rId3"/>
          <a:stretch>
            <a:fillRect/>
          </a:stretch>
        </p:blipFill>
        <p:spPr>
          <a:xfrm>
            <a:off x="1034472" y="1821087"/>
            <a:ext cx="10021455" cy="1605604"/>
          </a:xfrm>
          <a:prstGeom prst="rect">
            <a:avLst/>
          </a:prstGeom>
        </p:spPr>
      </p:pic>
      <p:sp>
        <p:nvSpPr>
          <p:cNvPr id="15" name="ZoneTexte 14"/>
          <p:cNvSpPr txBox="1"/>
          <p:nvPr/>
        </p:nvSpPr>
        <p:spPr>
          <a:xfrm>
            <a:off x="1918660" y="4014872"/>
            <a:ext cx="8749340" cy="400110"/>
          </a:xfrm>
          <a:prstGeom prst="rect">
            <a:avLst/>
          </a:prstGeom>
          <a:noFill/>
        </p:spPr>
        <p:txBody>
          <a:bodyPr wrap="square" rtlCol="0">
            <a:spAutoFit/>
          </a:bodyPr>
          <a:lstStyle/>
          <a:p>
            <a:r>
              <a:rPr lang="fr-FR" sz="2000" b="1" dirty="0">
                <a:latin typeface="Calibri" panose="020F0502020204030204" pitchFamily="34" charset="0"/>
                <a:cs typeface="Calibri" panose="020F0502020204030204" pitchFamily="34" charset="0"/>
              </a:rPr>
              <a:t>L’effectif cumulé qui correspond à la classe:</a:t>
            </a:r>
            <a:r>
              <a:rPr lang="fr-FR" b="1" dirty="0"/>
              <a:t> 6 ≤ </a:t>
            </a:r>
            <a:r>
              <a:rPr lang="fr-FR" b="1" i="1" dirty="0"/>
              <a:t>t </a:t>
            </a:r>
            <a:r>
              <a:rPr lang="fr-FR" b="1" dirty="0"/>
              <a:t>&lt; 8 est: </a:t>
            </a:r>
            <a:r>
              <a:rPr lang="fr-FR" b="1" dirty="0">
                <a:solidFill>
                  <a:srgbClr val="FF0000"/>
                </a:solidFill>
              </a:rPr>
              <a:t>20+50+80=150</a:t>
            </a:r>
            <a:r>
              <a:rPr lang="fr-FR" b="1" dirty="0"/>
              <a:t> </a:t>
            </a:r>
            <a:r>
              <a:rPr lang="fr-FR" dirty="0"/>
              <a:t>	</a:t>
            </a:r>
          </a:p>
        </p:txBody>
      </p:sp>
    </p:spTree>
    <p:extLst>
      <p:ext uri="{BB962C8B-B14F-4D97-AF65-F5344CB8AC3E}">
        <p14:creationId xmlns:p14="http://schemas.microsoft.com/office/powerpoint/2010/main" val="25672835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5E8-BBCA-DE15-6BFD-9B7DB9AB227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02F600-3F3E-1EB9-917A-5176E54D1DA7}"/>
              </a:ext>
            </a:extLst>
          </p:cNvPr>
          <p:cNvSpPr>
            <a:spLocks noGrp="1"/>
          </p:cNvSpPr>
          <p:nvPr>
            <p:ph type="title"/>
          </p:nvPr>
        </p:nvSpPr>
        <p:spPr/>
        <p:txBody>
          <a:bodyPr/>
          <a:lstStyle/>
          <a:p>
            <a:r>
              <a:rPr lang="fr-FR" dirty="0">
                <a:latin typeface="Calibri" panose="020F0502020204030204"/>
              </a:rPr>
              <a:t> Répondez aux questions ci-dessous:</a:t>
            </a:r>
            <a:endParaRPr lang="fr-FR" dirty="0"/>
          </a:p>
        </p:txBody>
      </p:sp>
      <p:sp>
        <p:nvSpPr>
          <p:cNvPr id="4" name="Espace réservé du contenu 3">
            <a:extLst>
              <a:ext uri="{FF2B5EF4-FFF2-40B4-BE49-F238E27FC236}">
                <a16:creationId xmlns:a16="http://schemas.microsoft.com/office/drawing/2014/main" id="{A14C67AC-299E-C4D8-02C8-88FD22525B8F}"/>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a:t>
            </a:r>
          </a:p>
        </p:txBody>
      </p:sp>
      <p:grpSp>
        <p:nvGrpSpPr>
          <p:cNvPr id="9" name="Groupe 8">
            <a:extLst>
              <a:ext uri="{FF2B5EF4-FFF2-40B4-BE49-F238E27FC236}">
                <a16:creationId xmlns:a16="http://schemas.microsoft.com/office/drawing/2014/main" id="{D14F35B1-57EF-5F30-175B-D88558430AF2}"/>
              </a:ext>
            </a:extLst>
          </p:cNvPr>
          <p:cNvGrpSpPr/>
          <p:nvPr/>
        </p:nvGrpSpPr>
        <p:grpSpPr>
          <a:xfrm>
            <a:off x="11493365" y="427318"/>
            <a:ext cx="497596" cy="431295"/>
            <a:chOff x="779844" y="4335989"/>
            <a:chExt cx="563238" cy="575842"/>
          </a:xfrm>
        </p:grpSpPr>
        <p:pic>
          <p:nvPicPr>
            <p:cNvPr id="10" name="Google Shape;307;p51" descr="Une image contenant Dessin animé, clipart, Animation, illustration&#10;&#10;Description générée automatiquement">
              <a:extLst>
                <a:ext uri="{FF2B5EF4-FFF2-40B4-BE49-F238E27FC236}">
                  <a16:creationId xmlns:a16="http://schemas.microsoft.com/office/drawing/2014/main" id="{AF5E27B1-232C-64D9-8D5D-BDE7B81EF271}"/>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1" name="Rectangle 10">
              <a:extLst>
                <a:ext uri="{FF2B5EF4-FFF2-40B4-BE49-F238E27FC236}">
                  <a16:creationId xmlns:a16="http://schemas.microsoft.com/office/drawing/2014/main" id="{05318624-5AC7-A98C-82D3-BCB2AD2DF543}"/>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4" name="Google Shape;565;p42"/>
          <p:cNvSpPr/>
          <p:nvPr/>
        </p:nvSpPr>
        <p:spPr>
          <a:xfrm>
            <a:off x="862952" y="1560947"/>
            <a:ext cx="10664890" cy="3842326"/>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5" name="Image 4"/>
          <p:cNvPicPr>
            <a:picLocks noChangeAspect="1"/>
          </p:cNvPicPr>
          <p:nvPr/>
        </p:nvPicPr>
        <p:blipFill>
          <a:blip r:embed="rId3"/>
          <a:stretch>
            <a:fillRect/>
          </a:stretch>
        </p:blipFill>
        <p:spPr>
          <a:xfrm>
            <a:off x="1185264" y="1729283"/>
            <a:ext cx="9639753" cy="2568163"/>
          </a:xfrm>
          <a:prstGeom prst="rect">
            <a:avLst/>
          </a:prstGeom>
        </p:spPr>
      </p:pic>
    </p:spTree>
    <p:extLst>
      <p:ext uri="{BB962C8B-B14F-4D97-AF65-F5344CB8AC3E}">
        <p14:creationId xmlns:p14="http://schemas.microsoft.com/office/powerpoint/2010/main" val="35029730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5E8-BBCA-DE15-6BFD-9B7DB9AB227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02F600-3F3E-1EB9-917A-5176E54D1DA7}"/>
              </a:ext>
            </a:extLst>
          </p:cNvPr>
          <p:cNvSpPr>
            <a:spLocks noGrp="1"/>
          </p:cNvSpPr>
          <p:nvPr>
            <p:ph type="title"/>
          </p:nvPr>
        </p:nvSpPr>
        <p:spPr>
          <a:xfrm>
            <a:off x="778058" y="272111"/>
            <a:ext cx="10529279" cy="300544"/>
          </a:xfrm>
        </p:spPr>
        <p:txBody>
          <a:bodyPr/>
          <a:lstStyle/>
          <a:p>
            <a:r>
              <a:rPr lang="fr-FR" dirty="0">
                <a:latin typeface="Calibri" panose="020F0502020204030204"/>
              </a:rPr>
              <a:t> </a:t>
            </a:r>
            <a:r>
              <a:rPr lang="fr-FR" sz="1400" dirty="0">
                <a:latin typeface="Calibri" panose="020F0502020204030204"/>
              </a:rPr>
              <a:t>Rappelez vous que l’amplitude d’une classe est égale à :(la valeur maximale) – (la valeur minimale).</a:t>
            </a:r>
            <a:endParaRPr lang="fr-FR" sz="1400" dirty="0"/>
          </a:p>
        </p:txBody>
      </p:sp>
      <p:sp>
        <p:nvSpPr>
          <p:cNvPr id="4" name="Espace réservé du contenu 3">
            <a:extLst>
              <a:ext uri="{FF2B5EF4-FFF2-40B4-BE49-F238E27FC236}">
                <a16:creationId xmlns:a16="http://schemas.microsoft.com/office/drawing/2014/main" id="{A14C67AC-299E-C4D8-02C8-88FD22525B8F}"/>
              </a:ext>
            </a:extLst>
          </p:cNvPr>
          <p:cNvSpPr>
            <a:spLocks noGrp="1"/>
          </p:cNvSpPr>
          <p:nvPr>
            <p:ph sz="quarter" idx="11"/>
          </p:nvPr>
        </p:nvSpPr>
        <p:spPr>
          <a:xfrm>
            <a:off x="777632" y="631289"/>
            <a:ext cx="10529705" cy="268287"/>
          </a:xfrm>
        </p:spPr>
        <p:txBody>
          <a:bodyPr/>
          <a:lstStyle/>
          <a:p>
            <a:r>
              <a:rPr lang="fr-FR" dirty="0">
                <a:solidFill>
                  <a:prstClr val="white">
                    <a:lumMod val="65000"/>
                  </a:prstClr>
                </a:solidFill>
                <a:latin typeface="Calibri" panose="020F0502020204030204"/>
              </a:rPr>
              <a:t>L'enseignant rappelle que dans notre cas les classes ont toutes la même amplitude. </a:t>
            </a:r>
          </a:p>
        </p:txBody>
      </p:sp>
      <p:sp>
        <p:nvSpPr>
          <p:cNvPr id="14" name="Google Shape;565;p42"/>
          <p:cNvSpPr/>
          <p:nvPr/>
        </p:nvSpPr>
        <p:spPr>
          <a:xfrm>
            <a:off x="862952" y="1560947"/>
            <a:ext cx="10664890" cy="3842326"/>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2" name="Image 8">
            <a:extLst>
              <a:ext uri="{FF2B5EF4-FFF2-40B4-BE49-F238E27FC236}">
                <a16:creationId xmlns:a16="http://schemas.microsoft.com/office/drawing/2014/main" id="{E28CAB86-30AD-6D64-22FE-9A1ECAD5BA5D}"/>
              </a:ext>
            </a:extLst>
          </p:cNvPr>
          <p:cNvPicPr>
            <a:picLocks noChangeAspect="1"/>
          </p:cNvPicPr>
          <p:nvPr/>
        </p:nvPicPr>
        <p:blipFill>
          <a:blip r:embed="rId2"/>
          <a:stretch>
            <a:fillRect/>
          </a:stretch>
        </p:blipFill>
        <p:spPr>
          <a:xfrm>
            <a:off x="11645716" y="505406"/>
            <a:ext cx="325863" cy="325863"/>
          </a:xfrm>
          <a:prstGeom prst="rect">
            <a:avLst/>
          </a:prstGeom>
        </p:spPr>
      </p:pic>
      <p:pic>
        <p:nvPicPr>
          <p:cNvPr id="5" name="Image 4"/>
          <p:cNvPicPr>
            <a:picLocks noChangeAspect="1"/>
          </p:cNvPicPr>
          <p:nvPr/>
        </p:nvPicPr>
        <p:blipFill>
          <a:blip r:embed="rId3"/>
          <a:stretch>
            <a:fillRect/>
          </a:stretch>
        </p:blipFill>
        <p:spPr>
          <a:xfrm>
            <a:off x="1277626" y="1887868"/>
            <a:ext cx="9436555" cy="3096514"/>
          </a:xfrm>
          <a:prstGeom prst="rect">
            <a:avLst/>
          </a:prstGeom>
        </p:spPr>
      </p:pic>
      <p:sp>
        <p:nvSpPr>
          <p:cNvPr id="6" name="ZoneTexte 5"/>
          <p:cNvSpPr txBox="1"/>
          <p:nvPr/>
        </p:nvSpPr>
        <p:spPr>
          <a:xfrm>
            <a:off x="8737600" y="3426691"/>
            <a:ext cx="2281382"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Le caractère: l’âge.</a:t>
            </a:r>
          </a:p>
        </p:txBody>
      </p:sp>
      <p:sp>
        <p:nvSpPr>
          <p:cNvPr id="8" name="ZoneTexte 7"/>
          <p:cNvSpPr txBox="1"/>
          <p:nvPr/>
        </p:nvSpPr>
        <p:spPr>
          <a:xfrm>
            <a:off x="8866909" y="3826801"/>
            <a:ext cx="2941738" cy="369332"/>
          </a:xfrm>
          <a:prstGeom prst="rect">
            <a:avLst/>
          </a:prstGeom>
          <a:noFill/>
        </p:spPr>
        <p:txBody>
          <a:bodyPr wrap="square" rtlCol="0">
            <a:spAutoFit/>
          </a:bodyPr>
          <a:lstStyle/>
          <a:p>
            <a:pPr algn="l"/>
            <a:r>
              <a:rPr lang="fr-FR" dirty="0">
                <a:solidFill>
                  <a:srgbClr val="FF0000"/>
                </a:solidFill>
                <a:latin typeface="Calibri" panose="020F0502020204030204" pitchFamily="34" charset="0"/>
                <a:cs typeface="Calibri" panose="020F0502020204030204" pitchFamily="34" charset="0"/>
              </a:rPr>
              <a:t>L’effectif: nombre des skieurs</a:t>
            </a:r>
          </a:p>
        </p:txBody>
      </p:sp>
      <p:sp>
        <p:nvSpPr>
          <p:cNvPr id="9" name="ZoneTexte 8"/>
          <p:cNvSpPr txBox="1"/>
          <p:nvPr/>
        </p:nvSpPr>
        <p:spPr>
          <a:xfrm>
            <a:off x="6412065" y="4521651"/>
            <a:ext cx="3045972"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L’amplitude des classes: 10</a:t>
            </a:r>
          </a:p>
        </p:txBody>
      </p:sp>
    </p:spTree>
    <p:extLst>
      <p:ext uri="{BB962C8B-B14F-4D97-AF65-F5344CB8AC3E}">
        <p14:creationId xmlns:p14="http://schemas.microsoft.com/office/powerpoint/2010/main" val="41498507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82A455-1387-DB7B-B57E-AD49BE0130C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5E887EB-903F-5023-D6C8-1DBC074AF66A}"/>
              </a:ext>
            </a:extLst>
          </p:cNvPr>
          <p:cNvSpPr>
            <a:spLocks noGrp="1"/>
          </p:cNvSpPr>
          <p:nvPr>
            <p:ph type="title"/>
          </p:nvPr>
        </p:nvSpPr>
        <p:spPr>
          <a:xfrm>
            <a:off x="778058" y="318293"/>
            <a:ext cx="10529279" cy="350045"/>
          </a:xfrm>
        </p:spPr>
        <p:txBody>
          <a:bodyPr/>
          <a:lstStyle/>
          <a:p>
            <a:pPr defTabSz="342900">
              <a:spcAft>
                <a:spcPts val="300"/>
              </a:spcAft>
              <a:buClrTx/>
              <a:defRPr/>
            </a:pPr>
            <a:r>
              <a:rPr lang="fr-FR" sz="1400" dirty="0">
                <a:latin typeface="Calibri" panose="020F0502020204030204"/>
              </a:rPr>
              <a:t>Bien! Voici un résumé des rappels. </a:t>
            </a:r>
          </a:p>
        </p:txBody>
      </p:sp>
      <p:sp>
        <p:nvSpPr>
          <p:cNvPr id="4" name="Espace réservé du contenu 3">
            <a:extLst>
              <a:ext uri="{FF2B5EF4-FFF2-40B4-BE49-F238E27FC236}">
                <a16:creationId xmlns:a16="http://schemas.microsoft.com/office/drawing/2014/main" id="{E88EB62F-C2FF-3902-DE89-DABA5348C07A}"/>
              </a:ext>
            </a:extLst>
          </p:cNvPr>
          <p:cNvSpPr>
            <a:spLocks noGrp="1"/>
          </p:cNvSpPr>
          <p:nvPr>
            <p:ph sz="quarter" idx="11"/>
          </p:nvPr>
        </p:nvSpPr>
        <p:spPr/>
        <p:txBody>
          <a:bodyPr/>
          <a:lstStyle/>
          <a:p>
            <a:pPr defTabSz="342900">
              <a:spcAft>
                <a:spcPts val="300"/>
              </a:spcAft>
              <a:buClrTx/>
              <a:defRPr/>
            </a:pPr>
            <a:r>
              <a:rPr lang="fr-FR" dirty="0">
                <a:solidFill>
                  <a:prstClr val="white">
                    <a:lumMod val="65000"/>
                  </a:prstClr>
                </a:solidFill>
                <a:latin typeface="Calibri" panose="020F0502020204030204"/>
              </a:rPr>
              <a:t>L'enseignant lit et explique </a:t>
            </a:r>
          </a:p>
        </p:txBody>
      </p:sp>
      <p:pic>
        <p:nvPicPr>
          <p:cNvPr id="3" name="Image 8">
            <a:extLst>
              <a:ext uri="{FF2B5EF4-FFF2-40B4-BE49-F238E27FC236}">
                <a16:creationId xmlns:a16="http://schemas.microsoft.com/office/drawing/2014/main" id="{E28CAB86-30AD-6D64-22FE-9A1ECAD5BA5D}"/>
              </a:ext>
            </a:extLst>
          </p:cNvPr>
          <p:cNvPicPr>
            <a:picLocks noChangeAspect="1"/>
          </p:cNvPicPr>
          <p:nvPr/>
        </p:nvPicPr>
        <p:blipFill>
          <a:blip r:embed="rId2"/>
          <a:stretch>
            <a:fillRect/>
          </a:stretch>
        </p:blipFill>
        <p:spPr>
          <a:xfrm>
            <a:off x="11645716" y="505406"/>
            <a:ext cx="325863" cy="325863"/>
          </a:xfrm>
          <a:prstGeom prst="rect">
            <a:avLst/>
          </a:prstGeom>
        </p:spPr>
      </p:pic>
      <p:sp>
        <p:nvSpPr>
          <p:cNvPr id="6" name="ZoneTexte 5"/>
          <p:cNvSpPr txBox="1"/>
          <p:nvPr/>
        </p:nvSpPr>
        <p:spPr>
          <a:xfrm>
            <a:off x="778058" y="1431636"/>
            <a:ext cx="10259397" cy="400110"/>
          </a:xfrm>
          <a:prstGeom prst="rect">
            <a:avLst/>
          </a:prstGeom>
          <a:noFill/>
        </p:spPr>
        <p:txBody>
          <a:bodyPr wrap="square" rtlCol="0">
            <a:spAutoFit/>
          </a:bodyPr>
          <a:lstStyle/>
          <a:p>
            <a:pPr marL="342900" indent="-342900">
              <a:buFont typeface="Arial" panose="020B0604020202020204" pitchFamily="34" charset="0"/>
              <a:buChar char="•"/>
            </a:pPr>
            <a:r>
              <a:rPr lang="fr-FR" sz="2000" dirty="0">
                <a:latin typeface="Calibri" panose="020F0502020204030204"/>
              </a:rPr>
              <a:t>Le caractère correspond à ce qu’on observe ou on étudie dans une population</a:t>
            </a:r>
            <a:endParaRPr lang="fr-FR" sz="2000" dirty="0">
              <a:latin typeface="Calibri" panose="020F0502020204030204" pitchFamily="34" charset="0"/>
              <a:cs typeface="Calibri" panose="020F0502020204030204" pitchFamily="34" charset="0"/>
            </a:endParaRPr>
          </a:p>
        </p:txBody>
      </p:sp>
      <p:sp>
        <p:nvSpPr>
          <p:cNvPr id="8" name="ZoneTexte 7"/>
          <p:cNvSpPr txBox="1"/>
          <p:nvPr/>
        </p:nvSpPr>
        <p:spPr>
          <a:xfrm>
            <a:off x="646545" y="2964609"/>
            <a:ext cx="10298545" cy="400110"/>
          </a:xfrm>
          <a:prstGeom prst="rect">
            <a:avLst/>
          </a:prstGeom>
          <a:noFill/>
        </p:spPr>
        <p:txBody>
          <a:bodyPr wrap="square" rtlCol="0">
            <a:spAutoFit/>
          </a:bodyPr>
          <a:lstStyle/>
          <a:p>
            <a:pPr marL="342900" indent="-342900">
              <a:buFont typeface="Arial" panose="020B0604020202020204" pitchFamily="34" charset="0"/>
              <a:buChar char="•"/>
            </a:pPr>
            <a:r>
              <a:rPr lang="fr-FR" sz="2000" dirty="0">
                <a:latin typeface="Calibri" panose="020F0502020204030204"/>
              </a:rPr>
              <a:t>L’effectif cumulé d’une classe est la somme des effectifs précédents et l’effectif de cette classe.</a:t>
            </a:r>
            <a:endParaRPr lang="fr-FR" sz="2000" dirty="0">
              <a:latin typeface="Calibri" panose="020F0502020204030204" pitchFamily="34" charset="0"/>
              <a:cs typeface="Calibri" panose="020F0502020204030204" pitchFamily="34" charset="0"/>
            </a:endParaRPr>
          </a:p>
        </p:txBody>
      </p:sp>
      <p:sp>
        <p:nvSpPr>
          <p:cNvPr id="15" name="ZoneTexte 14"/>
          <p:cNvSpPr txBox="1"/>
          <p:nvPr/>
        </p:nvSpPr>
        <p:spPr>
          <a:xfrm>
            <a:off x="734289" y="4211144"/>
            <a:ext cx="10123056" cy="1015663"/>
          </a:xfrm>
          <a:prstGeom prst="rect">
            <a:avLst/>
          </a:prstGeom>
          <a:noFill/>
        </p:spPr>
        <p:txBody>
          <a:bodyPr wrap="square" rtlCol="0">
            <a:spAutoFit/>
          </a:bodyPr>
          <a:lstStyle/>
          <a:p>
            <a:pPr marL="342900" indent="-342900">
              <a:buFont typeface="Arial" panose="020B0604020202020204" pitchFamily="34" charset="0"/>
              <a:buChar char="•"/>
            </a:pPr>
            <a:r>
              <a:rPr lang="fr-FR" sz="2000" dirty="0">
                <a:latin typeface="Calibri" panose="020F0502020204030204"/>
              </a:rPr>
              <a:t>Pour représenter un histogramme je représente sur :</a:t>
            </a:r>
          </a:p>
          <a:p>
            <a:r>
              <a:rPr lang="fr-FR" sz="2000" dirty="0">
                <a:latin typeface="Calibri" panose="020F0502020204030204"/>
              </a:rPr>
              <a:t>                             - l’axe des abscisses: le caractère avec une unité qui est l’amplitude des classes.</a:t>
            </a:r>
          </a:p>
          <a:p>
            <a:r>
              <a:rPr lang="fr-FR" sz="2000" dirty="0">
                <a:latin typeface="Calibri" panose="020F0502020204030204"/>
                <a:cs typeface="Calibri" panose="020F0502020204030204" pitchFamily="34" charset="0"/>
              </a:rPr>
              <a:t>                             - l’axe des ordonnées: les effectifs.</a:t>
            </a:r>
            <a:endParaRPr lang="fr-FR"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762444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636CC49-5EB1-0659-3408-C0AC69921968}"/>
              </a:ext>
            </a:extLst>
          </p:cNvPr>
          <p:cNvSpPr>
            <a:spLocks noGrp="1"/>
          </p:cNvSpPr>
          <p:nvPr>
            <p:ph type="body" sz="quarter" idx="10"/>
          </p:nvPr>
        </p:nvSpPr>
        <p:spPr/>
        <p:txBody>
          <a:bodyPr/>
          <a:lstStyle/>
          <a:p>
            <a:r>
              <a:rPr lang="en-US" dirty="0"/>
              <a:t>2 min</a:t>
            </a:r>
            <a:endParaRPr lang="fr-FR" dirty="0"/>
          </a:p>
        </p:txBody>
      </p:sp>
    </p:spTree>
    <p:extLst>
      <p:ext uri="{BB962C8B-B14F-4D97-AF65-F5344CB8AC3E}">
        <p14:creationId xmlns:p14="http://schemas.microsoft.com/office/powerpoint/2010/main" val="26621847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3196E3F-9CD2-DEEA-A12B-B61E5CCB5168}"/>
              </a:ext>
            </a:extLst>
          </p:cNvPr>
          <p:cNvSpPr>
            <a:spLocks noGrp="1"/>
          </p:cNvSpPr>
          <p:nvPr>
            <p:ph type="title"/>
          </p:nvPr>
        </p:nvSpPr>
        <p:spPr/>
        <p:txBody>
          <a:bodyPr/>
          <a:lstStyle/>
          <a:p>
            <a:r>
              <a:rPr lang="fr-FR" dirty="0">
                <a:latin typeface="Calibri" panose="020F0502020204030204"/>
              </a:rPr>
              <a:t>Observez la figure ci-dessous, exprimez vos avis à propos de la  question ci-dessous  :</a:t>
            </a:r>
            <a:endParaRPr lang="fr-FR" dirty="0"/>
          </a:p>
        </p:txBody>
      </p:sp>
      <p:sp>
        <p:nvSpPr>
          <p:cNvPr id="4" name="Espace réservé du contenu 3">
            <a:extLst>
              <a:ext uri="{FF2B5EF4-FFF2-40B4-BE49-F238E27FC236}">
                <a16:creationId xmlns:a16="http://schemas.microsoft.com/office/drawing/2014/main" id="{8B5044B5-AC58-0818-8785-9884D0BA530D}"/>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donne 30s aux élèves pour réfléchir, puis invite deux ou trois d'entre eux à répondre.</a:t>
            </a:r>
          </a:p>
        </p:txBody>
      </p:sp>
      <p:pic>
        <p:nvPicPr>
          <p:cNvPr id="14" name="Picture 2" descr="Lever la main - Icônes mains et gestes gratuites">
            <a:extLst>
              <a:ext uri="{FF2B5EF4-FFF2-40B4-BE49-F238E27FC236}">
                <a16:creationId xmlns:a16="http://schemas.microsoft.com/office/drawing/2014/main" id="{18C2F648-5CC3-A984-016B-D362A91F772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687878" y="505209"/>
            <a:ext cx="312328" cy="312328"/>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EB91FED8-C717-306E-32F3-B94F84117236}"/>
              </a:ext>
            </a:extLst>
          </p:cNvPr>
          <p:cNvSpPr/>
          <p:nvPr/>
        </p:nvSpPr>
        <p:spPr>
          <a:xfrm>
            <a:off x="736248" y="3533218"/>
            <a:ext cx="6045903" cy="1377348"/>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AutoShape 4" descr="&quot;Made in Space&quot; : quand la NASA imprime des objets dans l'espace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3" name="ZoneTexte 22"/>
          <p:cNvSpPr txBox="1"/>
          <p:nvPr/>
        </p:nvSpPr>
        <p:spPr>
          <a:xfrm>
            <a:off x="923636" y="3714060"/>
            <a:ext cx="5430982" cy="1015663"/>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Quelle est la classe modale de cette série statistique représentée par l’histogramme ci-contre</a:t>
            </a:r>
            <a:r>
              <a:rPr lang="fr-MA" sz="2000" dirty="0">
                <a:latin typeface="Calibri" panose="020F0502020204030204" pitchFamily="34" charset="0"/>
                <a:cs typeface="Calibri" panose="020F0502020204030204" pitchFamily="34" charset="0"/>
              </a:rPr>
              <a:t>?</a:t>
            </a:r>
          </a:p>
        </p:txBody>
      </p:sp>
      <p:pic>
        <p:nvPicPr>
          <p:cNvPr id="5" name="Image 4"/>
          <p:cNvPicPr>
            <a:picLocks noChangeAspect="1"/>
          </p:cNvPicPr>
          <p:nvPr/>
        </p:nvPicPr>
        <p:blipFill>
          <a:blip r:embed="rId3"/>
          <a:stretch>
            <a:fillRect/>
          </a:stretch>
        </p:blipFill>
        <p:spPr>
          <a:xfrm>
            <a:off x="7565124" y="2254703"/>
            <a:ext cx="3490262" cy="2918713"/>
          </a:xfrm>
          <a:prstGeom prst="rect">
            <a:avLst/>
          </a:prstGeom>
        </p:spPr>
      </p:pic>
    </p:spTree>
    <p:extLst>
      <p:ext uri="{BB962C8B-B14F-4D97-AF65-F5344CB8AC3E}">
        <p14:creationId xmlns:p14="http://schemas.microsoft.com/office/powerpoint/2010/main" val="39720236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BEB86C-4442-D24A-E747-B211145C934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F7C58FD-9ECA-FC9A-7F25-8D712CFD76CC}"/>
              </a:ext>
            </a:extLst>
          </p:cNvPr>
          <p:cNvSpPr>
            <a:spLocks noGrp="1"/>
          </p:cNvSpPr>
          <p:nvPr>
            <p:ph type="title"/>
          </p:nvPr>
        </p:nvSpPr>
        <p:spPr/>
        <p:txBody>
          <a:bodyPr/>
          <a:lstStyle/>
          <a:p>
            <a:r>
              <a:rPr lang="fr-FR" dirty="0">
                <a:latin typeface="Calibri" panose="020F0502020204030204"/>
              </a:rPr>
              <a:t>A la fin de cette séance, vous serez capables de:</a:t>
            </a:r>
          </a:p>
        </p:txBody>
      </p:sp>
      <p:sp>
        <p:nvSpPr>
          <p:cNvPr id="3" name="Rectangle 2">
            <a:extLst>
              <a:ext uri="{FF2B5EF4-FFF2-40B4-BE49-F238E27FC236}">
                <a16:creationId xmlns:a16="http://schemas.microsoft.com/office/drawing/2014/main" id="{30D94698-1125-ADFD-0132-E121DBDB57F3}"/>
              </a:ext>
            </a:extLst>
          </p:cNvPr>
          <p:cNvSpPr/>
          <p:nvPr/>
        </p:nvSpPr>
        <p:spPr>
          <a:xfrm>
            <a:off x="591127" y="1931177"/>
            <a:ext cx="6887152" cy="1279934"/>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AutoShape 2" descr="Photo de formes géométriques en bois clair (sphère, cylindre, cône, cube) sur fond orange."/>
          <p:cNvSpPr>
            <a:spLocks noChangeAspect="1" noChangeArrowheads="1"/>
          </p:cNvSpPr>
          <p:nvPr/>
        </p:nvSpPr>
        <p:spPr bwMode="auto">
          <a:xfrm flipV="1">
            <a:off x="155575" y="160338"/>
            <a:ext cx="435552" cy="43555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7" name="AutoShape 4" descr="Photo de formes géométriques en bois clair (sphère, cylindre, cône, cube) sur fond orang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3" name="AutoShape 2" descr="Perspective Solids"/>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0" name="Rectangle 9"/>
          <p:cNvSpPr/>
          <p:nvPr/>
        </p:nvSpPr>
        <p:spPr>
          <a:xfrm>
            <a:off x="756101" y="2204281"/>
            <a:ext cx="6540626" cy="369332"/>
          </a:xfrm>
          <a:prstGeom prst="rect">
            <a:avLst/>
          </a:prstGeom>
        </p:spPr>
        <p:txBody>
          <a:bodyPr wrap="square">
            <a:spAutoFit/>
          </a:bodyPr>
          <a:lstStyle/>
          <a:p>
            <a:r>
              <a:rPr lang="fr-FR" dirty="0"/>
              <a:t>Lire un histogramme </a:t>
            </a:r>
          </a:p>
        </p:txBody>
      </p:sp>
      <p:pic>
        <p:nvPicPr>
          <p:cNvPr id="12"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11" name="Image 10"/>
          <p:cNvPicPr>
            <a:picLocks noChangeAspect="1"/>
          </p:cNvPicPr>
          <p:nvPr/>
        </p:nvPicPr>
        <p:blipFill>
          <a:blip r:embed="rId3"/>
          <a:stretch>
            <a:fillRect/>
          </a:stretch>
        </p:blipFill>
        <p:spPr>
          <a:xfrm>
            <a:off x="7634179" y="2934617"/>
            <a:ext cx="3673158" cy="3482642"/>
          </a:xfrm>
          <a:prstGeom prst="rect">
            <a:avLst/>
          </a:prstGeom>
        </p:spPr>
      </p:pic>
    </p:spTree>
    <p:extLst>
      <p:ext uri="{BB962C8B-B14F-4D97-AF65-F5344CB8AC3E}">
        <p14:creationId xmlns:p14="http://schemas.microsoft.com/office/powerpoint/2010/main" val="28553671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36239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2E6F77C-F03C-A753-C6D8-0D2BED3BCD55}"/>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27159888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6C2109-6376-CBCB-6809-8B8CE8E26783}"/>
              </a:ext>
            </a:extLst>
          </p:cNvPr>
          <p:cNvSpPr>
            <a:spLocks noGrp="1"/>
          </p:cNvSpPr>
          <p:nvPr>
            <p:ph type="title"/>
          </p:nvPr>
        </p:nvSpPr>
        <p:spPr>
          <a:xfrm>
            <a:off x="1030288" y="334005"/>
            <a:ext cx="10277091" cy="267549"/>
          </a:xfrm>
        </p:spPr>
        <p:txBody>
          <a:bodyPr/>
          <a:lstStyle/>
          <a:p>
            <a:r>
              <a:rPr lang="fr-FR" dirty="0"/>
              <a:t>Voici un exemple pour montrer comment lire un histogramme.  </a:t>
            </a:r>
          </a:p>
        </p:txBody>
      </p:sp>
      <p:sp>
        <p:nvSpPr>
          <p:cNvPr id="4" name="Espace réservé du contenu 3">
            <a:extLst>
              <a:ext uri="{FF2B5EF4-FFF2-40B4-BE49-F238E27FC236}">
                <a16:creationId xmlns:a16="http://schemas.microsoft.com/office/drawing/2014/main" id="{3D89D53E-978D-EA28-6509-338A2B27F42E}"/>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explique .</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3" name="Image 2"/>
          <p:cNvPicPr>
            <a:picLocks noChangeAspect="1"/>
          </p:cNvPicPr>
          <p:nvPr/>
        </p:nvPicPr>
        <p:blipFill>
          <a:blip r:embed="rId3"/>
          <a:stretch>
            <a:fillRect/>
          </a:stretch>
        </p:blipFill>
        <p:spPr>
          <a:xfrm>
            <a:off x="888120" y="1398630"/>
            <a:ext cx="10419259" cy="3450460"/>
          </a:xfrm>
          <a:prstGeom prst="rect">
            <a:avLst/>
          </a:prstGeom>
        </p:spPr>
      </p:pic>
    </p:spTree>
    <p:extLst>
      <p:ext uri="{BB962C8B-B14F-4D97-AF65-F5344CB8AC3E}">
        <p14:creationId xmlns:p14="http://schemas.microsoft.com/office/powerpoint/2010/main" val="15726101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6C2109-6376-CBCB-6809-8B8CE8E26783}"/>
              </a:ext>
            </a:extLst>
          </p:cNvPr>
          <p:cNvSpPr>
            <a:spLocks noGrp="1"/>
          </p:cNvSpPr>
          <p:nvPr>
            <p:ph type="title"/>
          </p:nvPr>
        </p:nvSpPr>
        <p:spPr/>
        <p:txBody>
          <a:bodyPr/>
          <a:lstStyle/>
          <a:p>
            <a:r>
              <a:rPr lang="fr-MA" dirty="0"/>
              <a:t> Voici la 1</a:t>
            </a:r>
            <a:r>
              <a:rPr lang="fr-MA" baseline="30000" dirty="0"/>
              <a:t>ère</a:t>
            </a:r>
            <a:r>
              <a:rPr lang="fr-MA" dirty="0"/>
              <a:t> étape: elle consiste à déterminer le caractère, ce qu’on observe ou étudie dans la série statistique représentée par l’histogramme .</a:t>
            </a:r>
            <a:endParaRPr lang="fr-FR" dirty="0"/>
          </a:p>
        </p:txBody>
      </p:sp>
      <p:sp>
        <p:nvSpPr>
          <p:cNvPr id="4" name="Espace réservé du contenu 3">
            <a:extLst>
              <a:ext uri="{FF2B5EF4-FFF2-40B4-BE49-F238E27FC236}">
                <a16:creationId xmlns:a16="http://schemas.microsoft.com/office/drawing/2014/main" id="{3D89D53E-978D-EA28-6509-338A2B27F42E}"/>
              </a:ext>
            </a:extLst>
          </p:cNvPr>
          <p:cNvSpPr>
            <a:spLocks noGrp="1"/>
          </p:cNvSpPr>
          <p:nvPr>
            <p:ph sz="quarter" idx="11"/>
          </p:nvPr>
        </p:nvSpPr>
        <p:spPr>
          <a:xfrm>
            <a:off x="1029862" y="607336"/>
            <a:ext cx="10277475" cy="268287"/>
          </a:xfrm>
        </p:spPr>
        <p:txBody>
          <a:bodyPr/>
          <a:lstStyle/>
          <a:p>
            <a:r>
              <a:rPr lang="fr-FR" dirty="0">
                <a:solidFill>
                  <a:prstClr val="white">
                    <a:lumMod val="65000"/>
                  </a:prstClr>
                </a:solidFill>
                <a:latin typeface="Calibri" panose="020F0502020204030204"/>
              </a:rPr>
              <a:t>L’enseignant explique.</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3" name="Image 2"/>
          <p:cNvPicPr>
            <a:picLocks noChangeAspect="1"/>
          </p:cNvPicPr>
          <p:nvPr/>
        </p:nvPicPr>
        <p:blipFill>
          <a:blip r:embed="rId3"/>
          <a:stretch>
            <a:fillRect/>
          </a:stretch>
        </p:blipFill>
        <p:spPr>
          <a:xfrm>
            <a:off x="765830" y="1237922"/>
            <a:ext cx="10200346" cy="1184482"/>
          </a:xfrm>
          <a:prstGeom prst="rect">
            <a:avLst/>
          </a:prstGeom>
        </p:spPr>
      </p:pic>
      <p:pic>
        <p:nvPicPr>
          <p:cNvPr id="14" name="Image 13"/>
          <p:cNvPicPr>
            <a:picLocks noChangeAspect="1"/>
          </p:cNvPicPr>
          <p:nvPr/>
        </p:nvPicPr>
        <p:blipFill>
          <a:blip r:embed="rId4"/>
          <a:stretch>
            <a:fillRect/>
          </a:stretch>
        </p:blipFill>
        <p:spPr>
          <a:xfrm>
            <a:off x="656373" y="2636922"/>
            <a:ext cx="10419259" cy="3450460"/>
          </a:xfrm>
          <a:prstGeom prst="rect">
            <a:avLst/>
          </a:prstGeom>
        </p:spPr>
      </p:pic>
    </p:spTree>
    <p:extLst>
      <p:ext uri="{BB962C8B-B14F-4D97-AF65-F5344CB8AC3E}">
        <p14:creationId xmlns:p14="http://schemas.microsoft.com/office/powerpoint/2010/main" val="3347155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6C2109-6376-CBCB-6809-8B8CE8E26783}"/>
              </a:ext>
            </a:extLst>
          </p:cNvPr>
          <p:cNvSpPr>
            <a:spLocks noGrp="1"/>
          </p:cNvSpPr>
          <p:nvPr>
            <p:ph type="title"/>
          </p:nvPr>
        </p:nvSpPr>
        <p:spPr/>
        <p:txBody>
          <a:bodyPr/>
          <a:lstStyle/>
          <a:p>
            <a:r>
              <a:rPr lang="fr-FR" dirty="0">
                <a:latin typeface="Calibri" panose="020F0502020204030204"/>
              </a:rPr>
              <a:t>2</a:t>
            </a:r>
            <a:r>
              <a:rPr lang="fr-FR" baseline="30000" dirty="0">
                <a:latin typeface="Calibri" panose="020F0502020204030204"/>
              </a:rPr>
              <a:t>ème</a:t>
            </a:r>
            <a:r>
              <a:rPr lang="fr-FR" dirty="0">
                <a:latin typeface="Calibri" panose="020F0502020204030204"/>
              </a:rPr>
              <a:t> étape: je détermine l’effectif correspond à chaque classe. </a:t>
            </a:r>
            <a:endParaRPr lang="fr-FR" dirty="0"/>
          </a:p>
        </p:txBody>
      </p:sp>
      <p:sp>
        <p:nvSpPr>
          <p:cNvPr id="4" name="Espace réservé du contenu 3">
            <a:extLst>
              <a:ext uri="{FF2B5EF4-FFF2-40B4-BE49-F238E27FC236}">
                <a16:creationId xmlns:a16="http://schemas.microsoft.com/office/drawing/2014/main" id="{3D89D53E-978D-EA28-6509-338A2B27F42E}"/>
              </a:ext>
            </a:extLst>
          </p:cNvPr>
          <p:cNvSpPr>
            <a:spLocks noGrp="1"/>
          </p:cNvSpPr>
          <p:nvPr>
            <p:ph sz="quarter" idx="11"/>
          </p:nvPr>
        </p:nvSpPr>
        <p:spPr>
          <a:ln w="38100">
            <a:noFill/>
          </a:ln>
        </p:spPr>
        <p:txBody>
          <a:bodyPr/>
          <a:lstStyle/>
          <a:p>
            <a:r>
              <a:rPr lang="fr-FR" dirty="0">
                <a:solidFill>
                  <a:prstClr val="white">
                    <a:lumMod val="65000"/>
                  </a:prstClr>
                </a:solidFill>
                <a:latin typeface="Calibri" panose="020F0502020204030204"/>
              </a:rPr>
              <a:t>L’enseignant explique</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16" name="Image 15"/>
          <p:cNvPicPr>
            <a:picLocks noChangeAspect="1"/>
          </p:cNvPicPr>
          <p:nvPr/>
        </p:nvPicPr>
        <p:blipFill>
          <a:blip r:embed="rId3"/>
          <a:stretch>
            <a:fillRect/>
          </a:stretch>
        </p:blipFill>
        <p:spPr>
          <a:xfrm>
            <a:off x="6168306" y="2862870"/>
            <a:ext cx="5722856" cy="3593914"/>
          </a:xfrm>
          <a:prstGeom prst="rect">
            <a:avLst/>
          </a:prstGeom>
          <a:ln>
            <a:solidFill>
              <a:srgbClr val="FF0000"/>
            </a:solidFill>
          </a:ln>
        </p:spPr>
      </p:pic>
      <p:pic>
        <p:nvPicPr>
          <p:cNvPr id="9" name="Image 8"/>
          <p:cNvPicPr>
            <a:picLocks noChangeAspect="1"/>
          </p:cNvPicPr>
          <p:nvPr/>
        </p:nvPicPr>
        <p:blipFill>
          <a:blip r:embed="rId4"/>
          <a:stretch>
            <a:fillRect/>
          </a:stretch>
        </p:blipFill>
        <p:spPr>
          <a:xfrm>
            <a:off x="430624" y="1019121"/>
            <a:ext cx="3734976" cy="358171"/>
          </a:xfrm>
          <a:prstGeom prst="rect">
            <a:avLst/>
          </a:prstGeom>
        </p:spPr>
      </p:pic>
      <p:sp>
        <p:nvSpPr>
          <p:cNvPr id="10" name="ZoneTexte 9"/>
          <p:cNvSpPr txBox="1"/>
          <p:nvPr/>
        </p:nvSpPr>
        <p:spPr>
          <a:xfrm>
            <a:off x="1246909" y="1500312"/>
            <a:ext cx="7573818"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La longueur d’un rectangle représente l’effectif correspondant.</a:t>
            </a:r>
          </a:p>
        </p:txBody>
      </p:sp>
      <p:sp>
        <p:nvSpPr>
          <p:cNvPr id="17" name="Rectangle 16"/>
          <p:cNvSpPr/>
          <p:nvPr/>
        </p:nvSpPr>
        <p:spPr>
          <a:xfrm>
            <a:off x="2770908" y="2058480"/>
            <a:ext cx="8137237" cy="646331"/>
          </a:xfrm>
          <a:prstGeom prst="rect">
            <a:avLst/>
          </a:prstGeom>
        </p:spPr>
        <p:txBody>
          <a:bodyPr wrap="square">
            <a:spAutoFit/>
          </a:bodyPr>
          <a:lstStyle/>
          <a:p>
            <a:r>
              <a:rPr lang="fr-FR" b="1" dirty="0">
                <a:solidFill>
                  <a:schemeClr val="tx2">
                    <a:lumMod val="50000"/>
                    <a:lumOff val="50000"/>
                  </a:schemeClr>
                </a:solidFill>
                <a:latin typeface="QYMXMR+BradleyHandITCTT-Bold"/>
              </a:rPr>
              <a:t>50 ≤ a &lt; 100 </a:t>
            </a:r>
            <a:r>
              <a:rPr lang="fr-FR" dirty="0">
                <a:solidFill>
                  <a:schemeClr val="tx2">
                    <a:lumMod val="50000"/>
                    <a:lumOff val="50000"/>
                  </a:schemeClr>
                </a:solidFill>
                <a:latin typeface="OHWVKV+Calibri"/>
              </a:rPr>
              <a:t>→ </a:t>
            </a:r>
            <a:r>
              <a:rPr lang="fr-FR" b="1" dirty="0">
                <a:solidFill>
                  <a:schemeClr val="tx2">
                    <a:lumMod val="50000"/>
                    <a:lumOff val="50000"/>
                  </a:schemeClr>
                </a:solidFill>
                <a:latin typeface="QYMXMR+BradleyHandITCTT-Bold"/>
              </a:rPr>
              <a:t>4 : le nombre de maisons qui ont une surface habitable comprise entre 50 m² et 100 m² est : 4 </a:t>
            </a:r>
            <a:endParaRPr lang="fr-FR" dirty="0">
              <a:solidFill>
                <a:schemeClr val="tx2">
                  <a:lumMod val="50000"/>
                  <a:lumOff val="50000"/>
                </a:schemeClr>
              </a:solidFill>
            </a:endParaRPr>
          </a:p>
        </p:txBody>
      </p:sp>
      <p:sp>
        <p:nvSpPr>
          <p:cNvPr id="18" name="ZoneTexte 17"/>
          <p:cNvSpPr txBox="1"/>
          <p:nvPr/>
        </p:nvSpPr>
        <p:spPr>
          <a:xfrm>
            <a:off x="1246909" y="2113326"/>
            <a:ext cx="1330036"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Exemple:</a:t>
            </a:r>
          </a:p>
        </p:txBody>
      </p:sp>
      <p:cxnSp>
        <p:nvCxnSpPr>
          <p:cNvPr id="21" name="Connecteur droit avec flèche 20"/>
          <p:cNvCxnSpPr/>
          <p:nvPr/>
        </p:nvCxnSpPr>
        <p:spPr>
          <a:xfrm>
            <a:off x="5876698" y="4177450"/>
            <a:ext cx="1103354" cy="1154546"/>
          </a:xfrm>
          <a:prstGeom prst="straightConnector1">
            <a:avLst/>
          </a:prstGeom>
          <a:ln>
            <a:solidFill>
              <a:srgbClr val="FF0000"/>
            </a:solidFill>
            <a:prstDash val="dash"/>
            <a:tailEnd type="triangle"/>
          </a:ln>
        </p:spPr>
        <p:style>
          <a:lnRef idx="2">
            <a:schemeClr val="accent1"/>
          </a:lnRef>
          <a:fillRef idx="0">
            <a:schemeClr val="accent1"/>
          </a:fillRef>
          <a:effectRef idx="1">
            <a:schemeClr val="accent1"/>
          </a:effectRef>
          <a:fontRef idx="minor">
            <a:schemeClr val="tx1"/>
          </a:fontRef>
        </p:style>
      </p:cxnSp>
      <p:cxnSp>
        <p:nvCxnSpPr>
          <p:cNvPr id="25" name="Connecteur droit avec flèche 24"/>
          <p:cNvCxnSpPr/>
          <p:nvPr/>
        </p:nvCxnSpPr>
        <p:spPr>
          <a:xfrm flipV="1">
            <a:off x="6542455" y="6217947"/>
            <a:ext cx="1246910" cy="477674"/>
          </a:xfrm>
          <a:prstGeom prst="straightConnector1">
            <a:avLst/>
          </a:prstGeom>
          <a:ln w="28575">
            <a:prstDash val="dash"/>
            <a:tailEnd type="triangle"/>
          </a:ln>
        </p:spPr>
        <p:style>
          <a:lnRef idx="2">
            <a:schemeClr val="accent4"/>
          </a:lnRef>
          <a:fillRef idx="0">
            <a:schemeClr val="accent4"/>
          </a:fillRef>
          <a:effectRef idx="1">
            <a:schemeClr val="accent4"/>
          </a:effectRef>
          <a:fontRef idx="minor">
            <a:schemeClr val="tx1"/>
          </a:fontRef>
        </p:style>
      </p:cxnSp>
      <p:sp>
        <p:nvSpPr>
          <p:cNvPr id="26" name="Accolade ouvrante 25"/>
          <p:cNvSpPr/>
          <p:nvPr/>
        </p:nvSpPr>
        <p:spPr>
          <a:xfrm>
            <a:off x="6980052" y="5339278"/>
            <a:ext cx="544946" cy="803563"/>
          </a:xfrm>
          <a:prstGeom prst="leftBrace">
            <a:avLst/>
          </a:prstGeom>
          <a:ln w="28575">
            <a:solidFill>
              <a:schemeClr val="accent5"/>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solidFill>
                <a:srgbClr val="FF0000"/>
              </a:solidFill>
            </a:endParaRPr>
          </a:p>
        </p:txBody>
      </p:sp>
      <mc:AlternateContent xmlns:mc="http://schemas.openxmlformats.org/markup-compatibility/2006" xmlns:a14="http://schemas.microsoft.com/office/drawing/2010/main">
        <mc:Choice Requires="a14">
          <p:sp>
            <p:nvSpPr>
              <p:cNvPr id="27" name="ZoneTexte 26"/>
              <p:cNvSpPr txBox="1"/>
              <p:nvPr/>
            </p:nvSpPr>
            <p:spPr>
              <a:xfrm>
                <a:off x="561884" y="3702058"/>
                <a:ext cx="1844633" cy="400110"/>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FR" sz="2000" b="0" i="1" smtClean="0">
                          <a:latin typeface="Cambria Math" panose="02040503050406030204" pitchFamily="18" charset="0"/>
                          <a:cs typeface="Calibri" panose="020F0502020204030204" pitchFamily="34" charset="0"/>
                        </a:rPr>
                        <m:t>100</m:t>
                      </m:r>
                      <m:r>
                        <a:rPr lang="fr-FR" sz="2000" b="0" i="1" smtClean="0">
                          <a:latin typeface="Cambria Math" panose="02040503050406030204" pitchFamily="18" charset="0"/>
                          <a:ea typeface="Cambria Math" panose="02040503050406030204" pitchFamily="18" charset="0"/>
                          <a:cs typeface="Calibri" panose="020F0502020204030204" pitchFamily="34" charset="0"/>
                        </a:rPr>
                        <m:t>≤</m:t>
                      </m:r>
                      <m:r>
                        <a:rPr lang="fr-FR" sz="2000" b="0" i="1" smtClean="0">
                          <a:latin typeface="Cambria Math" panose="02040503050406030204" pitchFamily="18" charset="0"/>
                          <a:ea typeface="Cambria Math" panose="02040503050406030204" pitchFamily="18" charset="0"/>
                          <a:cs typeface="Calibri" panose="020F0502020204030204" pitchFamily="34" charset="0"/>
                        </a:rPr>
                        <m:t>𝑎</m:t>
                      </m:r>
                      <m:r>
                        <a:rPr lang="fr-FR" sz="2000" b="0" i="1" smtClean="0">
                          <a:latin typeface="Cambria Math" panose="02040503050406030204" pitchFamily="18" charset="0"/>
                          <a:ea typeface="Cambria Math" panose="02040503050406030204" pitchFamily="18" charset="0"/>
                          <a:cs typeface="Calibri" panose="020F0502020204030204" pitchFamily="34" charset="0"/>
                        </a:rPr>
                        <m:t>&lt;150</m:t>
                      </m:r>
                    </m:oMath>
                  </m:oMathPara>
                </a14:m>
                <a:endParaRPr lang="fr-FR" sz="2000" dirty="0">
                  <a:latin typeface="Calibri" panose="020F0502020204030204" pitchFamily="34" charset="0"/>
                  <a:cs typeface="Calibri" panose="020F0502020204030204" pitchFamily="34" charset="0"/>
                </a:endParaRPr>
              </a:p>
            </p:txBody>
          </p:sp>
        </mc:Choice>
        <mc:Fallback xmlns="">
          <p:sp>
            <p:nvSpPr>
              <p:cNvPr id="27" name="ZoneTexte 26"/>
              <p:cNvSpPr txBox="1">
                <a:spLocks noRot="1" noChangeAspect="1" noMove="1" noResize="1" noEditPoints="1" noAdjustHandles="1" noChangeArrowheads="1" noChangeShapeType="1" noTextEdit="1"/>
              </p:cNvSpPr>
              <p:nvPr/>
            </p:nvSpPr>
            <p:spPr>
              <a:xfrm>
                <a:off x="561884" y="3702058"/>
                <a:ext cx="1844633" cy="400110"/>
              </a:xfrm>
              <a:prstGeom prst="rect">
                <a:avLst/>
              </a:prstGeom>
              <a:blipFill>
                <a:blip r:embed="rId5"/>
                <a:stretch>
                  <a:fillRect/>
                </a:stretch>
              </a:blipFill>
            </p:spPr>
            <p:txBody>
              <a:bodyPr/>
              <a:lstStyle/>
              <a:p>
                <a:r>
                  <a:rPr lang="fr-FR">
                    <a:noFill/>
                  </a:rPr>
                  <a:t> </a:t>
                </a:r>
              </a:p>
            </p:txBody>
          </p:sp>
        </mc:Fallback>
      </mc:AlternateContent>
      <p:cxnSp>
        <p:nvCxnSpPr>
          <p:cNvPr id="29" name="Connecteur droit avec flèche 28"/>
          <p:cNvCxnSpPr/>
          <p:nvPr/>
        </p:nvCxnSpPr>
        <p:spPr>
          <a:xfrm>
            <a:off x="2957520" y="3879211"/>
            <a:ext cx="858417"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30" name="ZoneTexte 29"/>
              <p:cNvSpPr txBox="1"/>
              <p:nvPr/>
            </p:nvSpPr>
            <p:spPr>
              <a:xfrm>
                <a:off x="578498" y="4515127"/>
                <a:ext cx="2192410" cy="400110"/>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FR" sz="2000" b="0" i="1" smtClean="0">
                          <a:latin typeface="Cambria Math" panose="02040503050406030204" pitchFamily="18" charset="0"/>
                          <a:cs typeface="Calibri" panose="020F0502020204030204" pitchFamily="34" charset="0"/>
                        </a:rPr>
                        <m:t>150</m:t>
                      </m:r>
                      <m:r>
                        <a:rPr lang="fr-FR" sz="2000" b="0" i="1" smtClean="0">
                          <a:latin typeface="Cambria Math" panose="02040503050406030204" pitchFamily="18" charset="0"/>
                          <a:ea typeface="Cambria Math" panose="02040503050406030204" pitchFamily="18" charset="0"/>
                          <a:cs typeface="Calibri" panose="020F0502020204030204" pitchFamily="34" charset="0"/>
                        </a:rPr>
                        <m:t>≤</m:t>
                      </m:r>
                      <m:r>
                        <a:rPr lang="fr-FR" sz="2000" b="0" i="1" smtClean="0">
                          <a:latin typeface="Cambria Math" panose="02040503050406030204" pitchFamily="18" charset="0"/>
                          <a:ea typeface="Cambria Math" panose="02040503050406030204" pitchFamily="18" charset="0"/>
                          <a:cs typeface="Calibri" panose="020F0502020204030204" pitchFamily="34" charset="0"/>
                        </a:rPr>
                        <m:t>𝑎</m:t>
                      </m:r>
                      <m:r>
                        <a:rPr lang="fr-FR" sz="2000" b="0" i="1" smtClean="0">
                          <a:latin typeface="Cambria Math" panose="02040503050406030204" pitchFamily="18" charset="0"/>
                          <a:ea typeface="Cambria Math" panose="02040503050406030204" pitchFamily="18" charset="0"/>
                          <a:cs typeface="Calibri" panose="020F0502020204030204" pitchFamily="34" charset="0"/>
                        </a:rPr>
                        <m:t>&lt;200</m:t>
                      </m:r>
                    </m:oMath>
                  </m:oMathPara>
                </a14:m>
                <a:endParaRPr lang="fr-FR" sz="2000" dirty="0">
                  <a:latin typeface="Calibri" panose="020F0502020204030204" pitchFamily="34" charset="0"/>
                  <a:cs typeface="Calibri" panose="020F0502020204030204" pitchFamily="34" charset="0"/>
                </a:endParaRPr>
              </a:p>
            </p:txBody>
          </p:sp>
        </mc:Choice>
        <mc:Fallback xmlns="">
          <p:sp>
            <p:nvSpPr>
              <p:cNvPr id="30" name="ZoneTexte 29"/>
              <p:cNvSpPr txBox="1">
                <a:spLocks noRot="1" noChangeAspect="1" noMove="1" noResize="1" noEditPoints="1" noAdjustHandles="1" noChangeArrowheads="1" noChangeShapeType="1" noTextEdit="1"/>
              </p:cNvSpPr>
              <p:nvPr/>
            </p:nvSpPr>
            <p:spPr>
              <a:xfrm>
                <a:off x="578498" y="4515127"/>
                <a:ext cx="2192410" cy="400110"/>
              </a:xfrm>
              <a:prstGeom prst="rect">
                <a:avLst/>
              </a:prstGeom>
              <a:blipFill>
                <a:blip r:embed="rId6"/>
                <a:stretch>
                  <a:fillRect/>
                </a:stretch>
              </a:blipFill>
            </p:spPr>
            <p:txBody>
              <a:bodyPr/>
              <a:lstStyle/>
              <a:p>
                <a:r>
                  <a:rPr lang="fr-FR">
                    <a:noFill/>
                  </a:rPr>
                  <a:t> </a:t>
                </a:r>
              </a:p>
            </p:txBody>
          </p:sp>
        </mc:Fallback>
      </mc:AlternateContent>
      <p:sp>
        <p:nvSpPr>
          <p:cNvPr id="32" name="Rectangle 31"/>
          <p:cNvSpPr/>
          <p:nvPr/>
        </p:nvSpPr>
        <p:spPr>
          <a:xfrm>
            <a:off x="4366940" y="3671772"/>
            <a:ext cx="354584" cy="369332"/>
          </a:xfrm>
          <a:prstGeom prst="rect">
            <a:avLst/>
          </a:prstGeom>
        </p:spPr>
        <p:txBody>
          <a:bodyPr wrap="none">
            <a:spAutoFit/>
          </a:bodyPr>
          <a:lstStyle/>
          <a:p>
            <a:r>
              <a:rPr lang="fr-FR" dirty="0">
                <a:latin typeface="Calibri" panose="020F0502020204030204" pitchFamily="34" charset="0"/>
                <a:cs typeface="Calibri" panose="020F0502020204030204" pitchFamily="34" charset="0"/>
              </a:rPr>
              <a:t> 8</a:t>
            </a:r>
          </a:p>
        </p:txBody>
      </p:sp>
      <p:cxnSp>
        <p:nvCxnSpPr>
          <p:cNvPr id="34" name="Connecteur droit avec flèche 33"/>
          <p:cNvCxnSpPr/>
          <p:nvPr/>
        </p:nvCxnSpPr>
        <p:spPr>
          <a:xfrm>
            <a:off x="2770908" y="4736062"/>
            <a:ext cx="858417"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35" name="ZoneTexte 34"/>
          <p:cNvSpPr txBox="1"/>
          <p:nvPr/>
        </p:nvSpPr>
        <p:spPr>
          <a:xfrm>
            <a:off x="4385268" y="4459772"/>
            <a:ext cx="522301"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10</a:t>
            </a:r>
          </a:p>
        </p:txBody>
      </p:sp>
      <mc:AlternateContent xmlns:mc="http://schemas.openxmlformats.org/markup-compatibility/2006" xmlns:a14="http://schemas.microsoft.com/office/drawing/2010/main">
        <mc:Choice Requires="a14">
          <p:sp>
            <p:nvSpPr>
              <p:cNvPr id="36" name="ZoneTexte 35"/>
              <p:cNvSpPr txBox="1"/>
              <p:nvPr/>
            </p:nvSpPr>
            <p:spPr>
              <a:xfrm>
                <a:off x="705937" y="6001219"/>
                <a:ext cx="2192410" cy="400110"/>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FR" sz="2000" i="1" smtClean="0">
                          <a:latin typeface="Cambria Math" panose="02040503050406030204" pitchFamily="18" charset="0"/>
                          <a:cs typeface="Calibri" panose="020F0502020204030204" pitchFamily="34" charset="0"/>
                        </a:rPr>
                        <m:t>2</m:t>
                      </m:r>
                      <m:r>
                        <a:rPr lang="fr-FR" sz="2000" b="0" i="1" smtClean="0">
                          <a:latin typeface="Cambria Math" panose="02040503050406030204" pitchFamily="18" charset="0"/>
                          <a:cs typeface="Calibri" panose="020F0502020204030204" pitchFamily="34" charset="0"/>
                        </a:rPr>
                        <m:t>50</m:t>
                      </m:r>
                      <m:r>
                        <a:rPr lang="fr-FR" sz="2000" b="0" i="1" smtClean="0">
                          <a:latin typeface="Cambria Math" panose="02040503050406030204" pitchFamily="18" charset="0"/>
                          <a:ea typeface="Cambria Math" panose="02040503050406030204" pitchFamily="18" charset="0"/>
                          <a:cs typeface="Calibri" panose="020F0502020204030204" pitchFamily="34" charset="0"/>
                        </a:rPr>
                        <m:t>≤</m:t>
                      </m:r>
                      <m:r>
                        <a:rPr lang="fr-FR" sz="2000" b="0" i="1" smtClean="0">
                          <a:latin typeface="Cambria Math" panose="02040503050406030204" pitchFamily="18" charset="0"/>
                          <a:ea typeface="Cambria Math" panose="02040503050406030204" pitchFamily="18" charset="0"/>
                          <a:cs typeface="Calibri" panose="020F0502020204030204" pitchFamily="34" charset="0"/>
                        </a:rPr>
                        <m:t>𝑎</m:t>
                      </m:r>
                      <m:r>
                        <a:rPr lang="fr-FR" sz="2000" b="0" i="1" smtClean="0">
                          <a:latin typeface="Cambria Math" panose="02040503050406030204" pitchFamily="18" charset="0"/>
                          <a:ea typeface="Cambria Math" panose="02040503050406030204" pitchFamily="18" charset="0"/>
                          <a:cs typeface="Calibri" panose="020F0502020204030204" pitchFamily="34" charset="0"/>
                        </a:rPr>
                        <m:t>&lt;300</m:t>
                      </m:r>
                    </m:oMath>
                  </m:oMathPara>
                </a14:m>
                <a:endParaRPr lang="fr-FR" sz="2000" dirty="0">
                  <a:latin typeface="Calibri" panose="020F0502020204030204" pitchFamily="34" charset="0"/>
                  <a:cs typeface="Calibri" panose="020F0502020204030204" pitchFamily="34" charset="0"/>
                </a:endParaRPr>
              </a:p>
            </p:txBody>
          </p:sp>
        </mc:Choice>
        <mc:Fallback xmlns="">
          <p:sp>
            <p:nvSpPr>
              <p:cNvPr id="36" name="ZoneTexte 35"/>
              <p:cNvSpPr txBox="1">
                <a:spLocks noRot="1" noChangeAspect="1" noMove="1" noResize="1" noEditPoints="1" noAdjustHandles="1" noChangeArrowheads="1" noChangeShapeType="1" noTextEdit="1"/>
              </p:cNvSpPr>
              <p:nvPr/>
            </p:nvSpPr>
            <p:spPr>
              <a:xfrm>
                <a:off x="705937" y="6001219"/>
                <a:ext cx="2192410" cy="400110"/>
              </a:xfrm>
              <a:prstGeom prst="rect">
                <a:avLst/>
              </a:prstGeom>
              <a:blipFill>
                <a:blip r:embed="rId7"/>
                <a:stretch>
                  <a:fillRect/>
                </a:stretch>
              </a:blipFill>
            </p:spPr>
            <p:txBody>
              <a:bodyPr/>
              <a:lstStyle/>
              <a:p>
                <a:r>
                  <a:rPr lang="fr-FR">
                    <a:noFill/>
                  </a:rPr>
                  <a:t> </a:t>
                </a:r>
              </a:p>
            </p:txBody>
          </p:sp>
        </mc:Fallback>
      </mc:AlternateContent>
      <p:cxnSp>
        <p:nvCxnSpPr>
          <p:cNvPr id="37" name="Connecteur droit avec flèche 36"/>
          <p:cNvCxnSpPr/>
          <p:nvPr/>
        </p:nvCxnSpPr>
        <p:spPr>
          <a:xfrm>
            <a:off x="2885701" y="5541050"/>
            <a:ext cx="858417"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38" name="ZoneTexte 37"/>
          <p:cNvSpPr txBox="1"/>
          <p:nvPr/>
        </p:nvSpPr>
        <p:spPr>
          <a:xfrm>
            <a:off x="4283081" y="5139223"/>
            <a:ext cx="522301"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4</a:t>
            </a:r>
          </a:p>
        </p:txBody>
      </p:sp>
      <mc:AlternateContent xmlns:mc="http://schemas.openxmlformats.org/markup-compatibility/2006" xmlns:a14="http://schemas.microsoft.com/office/drawing/2010/main">
        <mc:Choice Requires="a14">
          <p:sp>
            <p:nvSpPr>
              <p:cNvPr id="39" name="ZoneTexte 38"/>
              <p:cNvSpPr txBox="1"/>
              <p:nvPr/>
            </p:nvSpPr>
            <p:spPr>
              <a:xfrm>
                <a:off x="730898" y="5345203"/>
                <a:ext cx="2192410" cy="400110"/>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FR" sz="2000" i="1" smtClean="0">
                          <a:latin typeface="Cambria Math" panose="02040503050406030204" pitchFamily="18" charset="0"/>
                          <a:cs typeface="Calibri" panose="020F0502020204030204" pitchFamily="34" charset="0"/>
                        </a:rPr>
                        <m:t>2</m:t>
                      </m:r>
                      <m:r>
                        <a:rPr lang="fr-FR" sz="2000" b="0" i="1" smtClean="0">
                          <a:latin typeface="Cambria Math" panose="02040503050406030204" pitchFamily="18" charset="0"/>
                          <a:cs typeface="Calibri" panose="020F0502020204030204" pitchFamily="34" charset="0"/>
                        </a:rPr>
                        <m:t>00</m:t>
                      </m:r>
                      <m:r>
                        <a:rPr lang="fr-FR" sz="2000" b="0" i="1" smtClean="0">
                          <a:latin typeface="Cambria Math" panose="02040503050406030204" pitchFamily="18" charset="0"/>
                          <a:ea typeface="Cambria Math" panose="02040503050406030204" pitchFamily="18" charset="0"/>
                          <a:cs typeface="Calibri" panose="020F0502020204030204" pitchFamily="34" charset="0"/>
                        </a:rPr>
                        <m:t>≤</m:t>
                      </m:r>
                      <m:r>
                        <a:rPr lang="fr-FR" sz="2000" b="0" i="1" smtClean="0">
                          <a:latin typeface="Cambria Math" panose="02040503050406030204" pitchFamily="18" charset="0"/>
                          <a:ea typeface="Cambria Math" panose="02040503050406030204" pitchFamily="18" charset="0"/>
                          <a:cs typeface="Calibri" panose="020F0502020204030204" pitchFamily="34" charset="0"/>
                        </a:rPr>
                        <m:t>𝑎</m:t>
                      </m:r>
                      <m:r>
                        <a:rPr lang="fr-FR" sz="2000" b="0" i="1" smtClean="0">
                          <a:latin typeface="Cambria Math" panose="02040503050406030204" pitchFamily="18" charset="0"/>
                          <a:ea typeface="Cambria Math" panose="02040503050406030204" pitchFamily="18" charset="0"/>
                          <a:cs typeface="Calibri" panose="020F0502020204030204" pitchFamily="34" charset="0"/>
                        </a:rPr>
                        <m:t>&lt;250</m:t>
                      </m:r>
                    </m:oMath>
                  </m:oMathPara>
                </a14:m>
                <a:endParaRPr lang="fr-FR" sz="2000" dirty="0">
                  <a:latin typeface="Calibri" panose="020F0502020204030204" pitchFamily="34" charset="0"/>
                  <a:cs typeface="Calibri" panose="020F0502020204030204" pitchFamily="34" charset="0"/>
                </a:endParaRPr>
              </a:p>
            </p:txBody>
          </p:sp>
        </mc:Choice>
        <mc:Fallback xmlns="">
          <p:sp>
            <p:nvSpPr>
              <p:cNvPr id="39" name="ZoneTexte 38"/>
              <p:cNvSpPr txBox="1">
                <a:spLocks noRot="1" noChangeAspect="1" noMove="1" noResize="1" noEditPoints="1" noAdjustHandles="1" noChangeArrowheads="1" noChangeShapeType="1" noTextEdit="1"/>
              </p:cNvSpPr>
              <p:nvPr/>
            </p:nvSpPr>
            <p:spPr>
              <a:xfrm>
                <a:off x="730898" y="5345203"/>
                <a:ext cx="2192410" cy="400110"/>
              </a:xfrm>
              <a:prstGeom prst="rect">
                <a:avLst/>
              </a:prstGeom>
              <a:blipFill>
                <a:blip r:embed="rId8"/>
                <a:stretch>
                  <a:fillRect/>
                </a:stretch>
              </a:blipFill>
            </p:spPr>
            <p:txBody>
              <a:bodyPr/>
              <a:lstStyle/>
              <a:p>
                <a:r>
                  <a:rPr lang="fr-FR">
                    <a:noFill/>
                  </a:rPr>
                  <a:t> </a:t>
                </a:r>
              </a:p>
            </p:txBody>
          </p:sp>
        </mc:Fallback>
      </mc:AlternateContent>
      <p:cxnSp>
        <p:nvCxnSpPr>
          <p:cNvPr id="40" name="Connecteur droit avec flèche 39"/>
          <p:cNvCxnSpPr/>
          <p:nvPr/>
        </p:nvCxnSpPr>
        <p:spPr>
          <a:xfrm>
            <a:off x="2885700" y="6217947"/>
            <a:ext cx="858417"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41" name="ZoneTexte 40"/>
          <p:cNvSpPr txBox="1"/>
          <p:nvPr/>
        </p:nvSpPr>
        <p:spPr>
          <a:xfrm>
            <a:off x="4385268" y="6024951"/>
            <a:ext cx="522301"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1</a:t>
            </a:r>
          </a:p>
        </p:txBody>
      </p:sp>
    </p:spTree>
    <p:extLst>
      <p:ext uri="{BB962C8B-B14F-4D97-AF65-F5344CB8AC3E}">
        <p14:creationId xmlns:p14="http://schemas.microsoft.com/office/powerpoint/2010/main" val="1359202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par>
                          <p:cTn id="19" fill="hold">
                            <p:stCondLst>
                              <p:cond delay="0"/>
                            </p:stCondLst>
                            <p:childTnLst>
                              <p:par>
                                <p:cTn id="20" presetID="6" presetClass="entr" presetSubtype="16" fill="hold" grpId="0" nodeType="after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circle(in)">
                                      <p:cBhvr>
                                        <p:cTn id="22" dur="2000"/>
                                        <p:tgtEl>
                                          <p:spTgt spid="26"/>
                                        </p:tgtEl>
                                      </p:cBhvr>
                                    </p:animEffect>
                                  </p:childTnLst>
                                </p:cTn>
                              </p:par>
                            </p:childTnLst>
                          </p:cTn>
                        </p:par>
                        <p:par>
                          <p:cTn id="23" fill="hold">
                            <p:stCondLst>
                              <p:cond delay="2000"/>
                            </p:stCondLst>
                            <p:childTnLst>
                              <p:par>
                                <p:cTn id="24" presetID="6" presetClass="entr" presetSubtype="16" fill="hold" nodeType="afterEffect">
                                  <p:stCondLst>
                                    <p:cond delay="0"/>
                                  </p:stCondLst>
                                  <p:childTnLst>
                                    <p:set>
                                      <p:cBhvr>
                                        <p:cTn id="25" dur="1" fill="hold">
                                          <p:stCondLst>
                                            <p:cond delay="0"/>
                                          </p:stCondLst>
                                        </p:cTn>
                                        <p:tgtEl>
                                          <p:spTgt spid="25"/>
                                        </p:tgtEl>
                                        <p:attrNameLst>
                                          <p:attrName>style.visibility</p:attrName>
                                        </p:attrNameLst>
                                      </p:cBhvr>
                                      <p:to>
                                        <p:strVal val="visible"/>
                                      </p:to>
                                    </p:set>
                                    <p:animEffect transition="in" filter="circle(in)">
                                      <p:cBhvr>
                                        <p:cTn id="26" dur="2000"/>
                                        <p:tgtEl>
                                          <p:spTgt spid="25"/>
                                        </p:tgtEl>
                                      </p:cBhvr>
                                    </p:animEffect>
                                  </p:childTnLst>
                                </p:cTn>
                              </p:par>
                            </p:childTnLst>
                          </p:cTn>
                        </p:par>
                        <p:par>
                          <p:cTn id="27" fill="hold">
                            <p:stCondLst>
                              <p:cond delay="4000"/>
                            </p:stCondLst>
                            <p:childTnLst>
                              <p:par>
                                <p:cTn id="28" presetID="6" presetClass="entr" presetSubtype="16" fill="hold" nodeType="afterEffect">
                                  <p:stCondLst>
                                    <p:cond delay="0"/>
                                  </p:stCondLst>
                                  <p:childTnLst>
                                    <p:set>
                                      <p:cBhvr>
                                        <p:cTn id="29" dur="1" fill="hold">
                                          <p:stCondLst>
                                            <p:cond delay="0"/>
                                          </p:stCondLst>
                                        </p:cTn>
                                        <p:tgtEl>
                                          <p:spTgt spid="21"/>
                                        </p:tgtEl>
                                        <p:attrNameLst>
                                          <p:attrName>style.visibility</p:attrName>
                                        </p:attrNameLst>
                                      </p:cBhvr>
                                      <p:to>
                                        <p:strVal val="visible"/>
                                      </p:to>
                                    </p:set>
                                    <p:animEffect transition="in" filter="circle(in)">
                                      <p:cBhvr>
                                        <p:cTn id="30" dur="2000"/>
                                        <p:tgtEl>
                                          <p:spTgt spid="21"/>
                                        </p:tgtEl>
                                      </p:cBhvr>
                                    </p:animEffec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7"/>
                                        </p:tgtEl>
                                        <p:attrNameLst>
                                          <p:attrName>style.visibility</p:attrName>
                                        </p:attrNameLst>
                                      </p:cBhvr>
                                      <p:to>
                                        <p:strVal val="visible"/>
                                      </p:to>
                                    </p:set>
                                  </p:childTnLst>
                                </p:cTn>
                              </p:par>
                            </p:childTnLst>
                          </p:cTn>
                        </p:par>
                        <p:par>
                          <p:cTn id="35" fill="hold">
                            <p:stCondLst>
                              <p:cond delay="0"/>
                            </p:stCondLst>
                            <p:childTnLst>
                              <p:par>
                                <p:cTn id="36" presetID="6" presetClass="entr" presetSubtype="16" fill="hold" nodeType="afterEffect">
                                  <p:stCondLst>
                                    <p:cond delay="0"/>
                                  </p:stCondLst>
                                  <p:childTnLst>
                                    <p:set>
                                      <p:cBhvr>
                                        <p:cTn id="37" dur="1" fill="hold">
                                          <p:stCondLst>
                                            <p:cond delay="0"/>
                                          </p:stCondLst>
                                        </p:cTn>
                                        <p:tgtEl>
                                          <p:spTgt spid="29"/>
                                        </p:tgtEl>
                                        <p:attrNameLst>
                                          <p:attrName>style.visibility</p:attrName>
                                        </p:attrNameLst>
                                      </p:cBhvr>
                                      <p:to>
                                        <p:strVal val="visible"/>
                                      </p:to>
                                    </p:set>
                                    <p:animEffect transition="in" filter="circle(in)">
                                      <p:cBhvr>
                                        <p:cTn id="38" dur="2000"/>
                                        <p:tgtEl>
                                          <p:spTgt spid="29"/>
                                        </p:tgtEl>
                                      </p:cBhvr>
                                    </p:animEffect>
                                  </p:childTnLst>
                                </p:cTn>
                              </p:par>
                            </p:childTnLst>
                          </p:cTn>
                        </p:par>
                        <p:par>
                          <p:cTn id="39" fill="hold">
                            <p:stCondLst>
                              <p:cond delay="2000"/>
                            </p:stCondLst>
                            <p:childTnLst>
                              <p:par>
                                <p:cTn id="40" presetID="1" presetClass="entr" presetSubtype="0" fill="hold" grpId="0" nodeType="afterEffect">
                                  <p:stCondLst>
                                    <p:cond delay="0"/>
                                  </p:stCondLst>
                                  <p:childTnLst>
                                    <p:set>
                                      <p:cBhvr>
                                        <p:cTn id="41" dur="1" fill="hold">
                                          <p:stCondLst>
                                            <p:cond delay="0"/>
                                          </p:stCondLst>
                                        </p:cTn>
                                        <p:tgtEl>
                                          <p:spTgt spid="32"/>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30"/>
                                        </p:tgtEl>
                                        <p:attrNameLst>
                                          <p:attrName>style.visibility</p:attrName>
                                        </p:attrNameLst>
                                      </p:cBhvr>
                                      <p:to>
                                        <p:strVal val="visible"/>
                                      </p:to>
                                    </p:set>
                                  </p:childTnLst>
                                </p:cTn>
                              </p:par>
                            </p:childTnLst>
                          </p:cTn>
                        </p:par>
                        <p:par>
                          <p:cTn id="46" fill="hold">
                            <p:stCondLst>
                              <p:cond delay="0"/>
                            </p:stCondLst>
                            <p:childTnLst>
                              <p:par>
                                <p:cTn id="47" presetID="6" presetClass="entr" presetSubtype="16" fill="hold" nodeType="afterEffect">
                                  <p:stCondLst>
                                    <p:cond delay="0"/>
                                  </p:stCondLst>
                                  <p:childTnLst>
                                    <p:set>
                                      <p:cBhvr>
                                        <p:cTn id="48" dur="1" fill="hold">
                                          <p:stCondLst>
                                            <p:cond delay="0"/>
                                          </p:stCondLst>
                                        </p:cTn>
                                        <p:tgtEl>
                                          <p:spTgt spid="34"/>
                                        </p:tgtEl>
                                        <p:attrNameLst>
                                          <p:attrName>style.visibility</p:attrName>
                                        </p:attrNameLst>
                                      </p:cBhvr>
                                      <p:to>
                                        <p:strVal val="visible"/>
                                      </p:to>
                                    </p:set>
                                    <p:animEffect transition="in" filter="circle(in)">
                                      <p:cBhvr>
                                        <p:cTn id="49" dur="2000"/>
                                        <p:tgtEl>
                                          <p:spTgt spid="34"/>
                                        </p:tgtEl>
                                      </p:cBhvr>
                                    </p:animEffect>
                                  </p:childTnLst>
                                </p:cTn>
                              </p:par>
                            </p:childTnLst>
                          </p:cTn>
                        </p:par>
                        <p:par>
                          <p:cTn id="50" fill="hold">
                            <p:stCondLst>
                              <p:cond delay="2000"/>
                            </p:stCondLst>
                            <p:childTnLst>
                              <p:par>
                                <p:cTn id="51" presetID="6" presetClass="entr" presetSubtype="16" fill="hold" grpId="0" nodeType="afterEffect">
                                  <p:stCondLst>
                                    <p:cond delay="0"/>
                                  </p:stCondLst>
                                  <p:childTnLst>
                                    <p:set>
                                      <p:cBhvr>
                                        <p:cTn id="52" dur="1" fill="hold">
                                          <p:stCondLst>
                                            <p:cond delay="0"/>
                                          </p:stCondLst>
                                        </p:cTn>
                                        <p:tgtEl>
                                          <p:spTgt spid="35"/>
                                        </p:tgtEl>
                                        <p:attrNameLst>
                                          <p:attrName>style.visibility</p:attrName>
                                        </p:attrNameLst>
                                      </p:cBhvr>
                                      <p:to>
                                        <p:strVal val="visible"/>
                                      </p:to>
                                    </p:set>
                                    <p:animEffect transition="in" filter="circle(in)">
                                      <p:cBhvr>
                                        <p:cTn id="53" dur="2000"/>
                                        <p:tgtEl>
                                          <p:spTgt spid="35"/>
                                        </p:tgtEl>
                                      </p:cBhvr>
                                    </p:animEffect>
                                  </p:childTnLst>
                                </p:cTn>
                              </p:par>
                            </p:childTnLst>
                          </p:cTn>
                        </p:par>
                      </p:childTnLst>
                    </p:cTn>
                  </p:par>
                  <p:par>
                    <p:cTn id="54" fill="hold">
                      <p:stCondLst>
                        <p:cond delay="indefinite"/>
                      </p:stCondLst>
                      <p:childTnLst>
                        <p:par>
                          <p:cTn id="55" fill="hold">
                            <p:stCondLst>
                              <p:cond delay="0"/>
                            </p:stCondLst>
                            <p:childTnLst>
                              <p:par>
                                <p:cTn id="56" presetID="1" presetClass="entr" presetSubtype="0" fill="hold" grpId="0" nodeType="clickEffect">
                                  <p:stCondLst>
                                    <p:cond delay="0"/>
                                  </p:stCondLst>
                                  <p:childTnLst>
                                    <p:set>
                                      <p:cBhvr>
                                        <p:cTn id="57" dur="1" fill="hold">
                                          <p:stCondLst>
                                            <p:cond delay="0"/>
                                          </p:stCondLst>
                                        </p:cTn>
                                        <p:tgtEl>
                                          <p:spTgt spid="39"/>
                                        </p:tgtEl>
                                        <p:attrNameLst>
                                          <p:attrName>style.visibility</p:attrName>
                                        </p:attrNameLst>
                                      </p:cBhvr>
                                      <p:to>
                                        <p:strVal val="visible"/>
                                      </p:to>
                                    </p:set>
                                  </p:childTnLst>
                                </p:cTn>
                              </p:par>
                            </p:childTnLst>
                          </p:cTn>
                        </p:par>
                        <p:par>
                          <p:cTn id="58" fill="hold">
                            <p:stCondLst>
                              <p:cond delay="0"/>
                            </p:stCondLst>
                            <p:childTnLst>
                              <p:par>
                                <p:cTn id="59" presetID="6" presetClass="entr" presetSubtype="16" fill="hold" nodeType="afterEffect">
                                  <p:stCondLst>
                                    <p:cond delay="0"/>
                                  </p:stCondLst>
                                  <p:childTnLst>
                                    <p:set>
                                      <p:cBhvr>
                                        <p:cTn id="60" dur="1" fill="hold">
                                          <p:stCondLst>
                                            <p:cond delay="0"/>
                                          </p:stCondLst>
                                        </p:cTn>
                                        <p:tgtEl>
                                          <p:spTgt spid="37"/>
                                        </p:tgtEl>
                                        <p:attrNameLst>
                                          <p:attrName>style.visibility</p:attrName>
                                        </p:attrNameLst>
                                      </p:cBhvr>
                                      <p:to>
                                        <p:strVal val="visible"/>
                                      </p:to>
                                    </p:set>
                                    <p:animEffect transition="in" filter="circle(in)">
                                      <p:cBhvr>
                                        <p:cTn id="61" dur="2000"/>
                                        <p:tgtEl>
                                          <p:spTgt spid="37"/>
                                        </p:tgtEl>
                                      </p:cBhvr>
                                    </p:animEffect>
                                  </p:childTnLst>
                                </p:cTn>
                              </p:par>
                            </p:childTnLst>
                          </p:cTn>
                        </p:par>
                        <p:par>
                          <p:cTn id="62" fill="hold">
                            <p:stCondLst>
                              <p:cond delay="2000"/>
                            </p:stCondLst>
                            <p:childTnLst>
                              <p:par>
                                <p:cTn id="63" presetID="6" presetClass="entr" presetSubtype="16" fill="hold" grpId="0" nodeType="afterEffect">
                                  <p:stCondLst>
                                    <p:cond delay="0"/>
                                  </p:stCondLst>
                                  <p:childTnLst>
                                    <p:set>
                                      <p:cBhvr>
                                        <p:cTn id="64" dur="1" fill="hold">
                                          <p:stCondLst>
                                            <p:cond delay="0"/>
                                          </p:stCondLst>
                                        </p:cTn>
                                        <p:tgtEl>
                                          <p:spTgt spid="38"/>
                                        </p:tgtEl>
                                        <p:attrNameLst>
                                          <p:attrName>style.visibility</p:attrName>
                                        </p:attrNameLst>
                                      </p:cBhvr>
                                      <p:to>
                                        <p:strVal val="visible"/>
                                      </p:to>
                                    </p:set>
                                    <p:animEffect transition="in" filter="circle(in)">
                                      <p:cBhvr>
                                        <p:cTn id="65" dur="2000"/>
                                        <p:tgtEl>
                                          <p:spTgt spid="38"/>
                                        </p:tgtEl>
                                      </p:cBhvr>
                                    </p:animEffect>
                                  </p:childTnLst>
                                </p:cTn>
                              </p:par>
                            </p:childTnLst>
                          </p:cTn>
                        </p:par>
                      </p:childTnLst>
                    </p:cTn>
                  </p:par>
                  <p:par>
                    <p:cTn id="66" fill="hold">
                      <p:stCondLst>
                        <p:cond delay="indefinite"/>
                      </p:stCondLst>
                      <p:childTnLst>
                        <p:par>
                          <p:cTn id="67" fill="hold">
                            <p:stCondLst>
                              <p:cond delay="0"/>
                            </p:stCondLst>
                            <p:childTnLst>
                              <p:par>
                                <p:cTn id="68" presetID="1" presetClass="entr" presetSubtype="0" fill="hold" grpId="0" nodeType="clickEffect">
                                  <p:stCondLst>
                                    <p:cond delay="0"/>
                                  </p:stCondLst>
                                  <p:childTnLst>
                                    <p:set>
                                      <p:cBhvr>
                                        <p:cTn id="69" dur="1" fill="hold">
                                          <p:stCondLst>
                                            <p:cond delay="0"/>
                                          </p:stCondLst>
                                        </p:cTn>
                                        <p:tgtEl>
                                          <p:spTgt spid="36"/>
                                        </p:tgtEl>
                                        <p:attrNameLst>
                                          <p:attrName>style.visibility</p:attrName>
                                        </p:attrNameLst>
                                      </p:cBhvr>
                                      <p:to>
                                        <p:strVal val="visible"/>
                                      </p:to>
                                    </p:set>
                                  </p:childTnLst>
                                </p:cTn>
                              </p:par>
                            </p:childTnLst>
                          </p:cTn>
                        </p:par>
                        <p:par>
                          <p:cTn id="70" fill="hold">
                            <p:stCondLst>
                              <p:cond delay="0"/>
                            </p:stCondLst>
                            <p:childTnLst>
                              <p:par>
                                <p:cTn id="71" presetID="6" presetClass="entr" presetSubtype="16" fill="hold" nodeType="afterEffect">
                                  <p:stCondLst>
                                    <p:cond delay="0"/>
                                  </p:stCondLst>
                                  <p:childTnLst>
                                    <p:set>
                                      <p:cBhvr>
                                        <p:cTn id="72" dur="1" fill="hold">
                                          <p:stCondLst>
                                            <p:cond delay="0"/>
                                          </p:stCondLst>
                                        </p:cTn>
                                        <p:tgtEl>
                                          <p:spTgt spid="40"/>
                                        </p:tgtEl>
                                        <p:attrNameLst>
                                          <p:attrName>style.visibility</p:attrName>
                                        </p:attrNameLst>
                                      </p:cBhvr>
                                      <p:to>
                                        <p:strVal val="visible"/>
                                      </p:to>
                                    </p:set>
                                    <p:animEffect transition="in" filter="circle(in)">
                                      <p:cBhvr>
                                        <p:cTn id="73" dur="2000"/>
                                        <p:tgtEl>
                                          <p:spTgt spid="40"/>
                                        </p:tgtEl>
                                      </p:cBhvr>
                                    </p:animEffect>
                                  </p:childTnLst>
                                </p:cTn>
                              </p:par>
                            </p:childTnLst>
                          </p:cTn>
                        </p:par>
                        <p:par>
                          <p:cTn id="74" fill="hold">
                            <p:stCondLst>
                              <p:cond delay="2000"/>
                            </p:stCondLst>
                            <p:childTnLst>
                              <p:par>
                                <p:cTn id="75" presetID="6" presetClass="entr" presetSubtype="16" fill="hold" grpId="0" nodeType="afterEffect">
                                  <p:stCondLst>
                                    <p:cond delay="0"/>
                                  </p:stCondLst>
                                  <p:childTnLst>
                                    <p:set>
                                      <p:cBhvr>
                                        <p:cTn id="76" dur="1" fill="hold">
                                          <p:stCondLst>
                                            <p:cond delay="0"/>
                                          </p:stCondLst>
                                        </p:cTn>
                                        <p:tgtEl>
                                          <p:spTgt spid="41"/>
                                        </p:tgtEl>
                                        <p:attrNameLst>
                                          <p:attrName>style.visibility</p:attrName>
                                        </p:attrNameLst>
                                      </p:cBhvr>
                                      <p:to>
                                        <p:strVal val="visible"/>
                                      </p:to>
                                    </p:set>
                                    <p:animEffect transition="in" filter="circle(in)">
                                      <p:cBhvr>
                                        <p:cTn id="77" dur="20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7" grpId="0"/>
      <p:bldP spid="18" grpId="0"/>
      <p:bldP spid="26" grpId="0" animBg="1"/>
      <p:bldP spid="27" grpId="0"/>
      <p:bldP spid="30" grpId="0"/>
      <p:bldP spid="32" grpId="0"/>
      <p:bldP spid="35" grpId="0"/>
      <p:bldP spid="36" grpId="0"/>
      <p:bldP spid="38" grpId="0"/>
      <p:bldP spid="39" grpId="0"/>
      <p:bldP spid="41"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6C2109-6376-CBCB-6809-8B8CE8E26783}"/>
              </a:ext>
            </a:extLst>
          </p:cNvPr>
          <p:cNvSpPr>
            <a:spLocks noGrp="1"/>
          </p:cNvSpPr>
          <p:nvPr>
            <p:ph type="title"/>
          </p:nvPr>
        </p:nvSpPr>
        <p:spPr/>
        <p:txBody>
          <a:bodyPr/>
          <a:lstStyle/>
          <a:p>
            <a:r>
              <a:rPr lang="fr-FR" dirty="0">
                <a:latin typeface="Calibri" panose="020F0502020204030204"/>
              </a:rPr>
              <a:t>Voici LA 3</a:t>
            </a:r>
            <a:r>
              <a:rPr lang="fr-FR" baseline="30000" dirty="0">
                <a:latin typeface="Calibri" panose="020F0502020204030204"/>
              </a:rPr>
              <a:t>ème</a:t>
            </a:r>
            <a:r>
              <a:rPr lang="fr-FR" dirty="0">
                <a:latin typeface="Calibri" panose="020F0502020204030204"/>
              </a:rPr>
              <a:t> étape: je détermine l’effectif total. </a:t>
            </a:r>
            <a:endParaRPr lang="fr-FR" dirty="0"/>
          </a:p>
        </p:txBody>
      </p:sp>
      <p:sp>
        <p:nvSpPr>
          <p:cNvPr id="4" name="Espace réservé du contenu 3">
            <a:extLst>
              <a:ext uri="{FF2B5EF4-FFF2-40B4-BE49-F238E27FC236}">
                <a16:creationId xmlns:a16="http://schemas.microsoft.com/office/drawing/2014/main" id="{3D89D53E-978D-EA28-6509-338A2B27F42E}"/>
              </a:ext>
            </a:extLst>
          </p:cNvPr>
          <p:cNvSpPr>
            <a:spLocks noGrp="1"/>
          </p:cNvSpPr>
          <p:nvPr>
            <p:ph sz="quarter" idx="11"/>
          </p:nvPr>
        </p:nvSpPr>
        <p:spPr>
          <a:ln w="38100">
            <a:noFill/>
          </a:ln>
        </p:spPr>
        <p:txBody>
          <a:bodyPr/>
          <a:lstStyle/>
          <a:p>
            <a:r>
              <a:rPr lang="fr-FR" dirty="0">
                <a:solidFill>
                  <a:prstClr val="white">
                    <a:lumMod val="65000"/>
                  </a:prstClr>
                </a:solidFill>
                <a:latin typeface="Calibri" panose="020F0502020204030204"/>
              </a:rPr>
              <a:t>L’enseignant explique. </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14" name="Image 13"/>
          <p:cNvPicPr>
            <a:picLocks noChangeAspect="1"/>
          </p:cNvPicPr>
          <p:nvPr/>
        </p:nvPicPr>
        <p:blipFill>
          <a:blip r:embed="rId3"/>
          <a:stretch>
            <a:fillRect/>
          </a:stretch>
        </p:blipFill>
        <p:spPr>
          <a:xfrm>
            <a:off x="489069" y="1248869"/>
            <a:ext cx="9401379" cy="1058433"/>
          </a:xfrm>
          <a:prstGeom prst="rect">
            <a:avLst/>
          </a:prstGeom>
        </p:spPr>
      </p:pic>
      <p:pic>
        <p:nvPicPr>
          <p:cNvPr id="30" name="Image 29"/>
          <p:cNvPicPr>
            <a:picLocks noChangeAspect="1"/>
          </p:cNvPicPr>
          <p:nvPr/>
        </p:nvPicPr>
        <p:blipFill>
          <a:blip r:embed="rId4"/>
          <a:stretch>
            <a:fillRect/>
          </a:stretch>
        </p:blipFill>
        <p:spPr>
          <a:xfrm>
            <a:off x="6643396" y="2862870"/>
            <a:ext cx="5247766" cy="3593914"/>
          </a:xfrm>
          <a:prstGeom prst="rect">
            <a:avLst/>
          </a:prstGeom>
          <a:ln>
            <a:solidFill>
              <a:srgbClr val="FF0000"/>
            </a:solidFill>
          </a:ln>
        </p:spPr>
      </p:pic>
      <p:cxnSp>
        <p:nvCxnSpPr>
          <p:cNvPr id="16" name="Connecteur droit avec flèche 15"/>
          <p:cNvCxnSpPr/>
          <p:nvPr/>
        </p:nvCxnSpPr>
        <p:spPr>
          <a:xfrm>
            <a:off x="6830008" y="4674637"/>
            <a:ext cx="522514" cy="681134"/>
          </a:xfrm>
          <a:prstGeom prst="straightConnector1">
            <a:avLst/>
          </a:prstGeom>
          <a:ln>
            <a:solidFill>
              <a:srgbClr val="7030A0"/>
            </a:solidFill>
            <a:tailEnd type="triangle"/>
          </a:ln>
        </p:spPr>
        <p:style>
          <a:lnRef idx="2">
            <a:schemeClr val="accent2"/>
          </a:lnRef>
          <a:fillRef idx="0">
            <a:schemeClr val="accent2"/>
          </a:fillRef>
          <a:effectRef idx="1">
            <a:schemeClr val="accent2"/>
          </a:effectRef>
          <a:fontRef idx="minor">
            <a:schemeClr val="tx1"/>
          </a:fontRef>
        </p:style>
      </p:cxnSp>
      <p:cxnSp>
        <p:nvCxnSpPr>
          <p:cNvPr id="32" name="Connecteur droit avec flèche 31"/>
          <p:cNvCxnSpPr/>
          <p:nvPr/>
        </p:nvCxnSpPr>
        <p:spPr>
          <a:xfrm>
            <a:off x="6830008" y="3778502"/>
            <a:ext cx="522514" cy="681134"/>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cxnSp>
        <p:nvCxnSpPr>
          <p:cNvPr id="33" name="Connecteur droit avec flèche 32"/>
          <p:cNvCxnSpPr/>
          <p:nvPr/>
        </p:nvCxnSpPr>
        <p:spPr>
          <a:xfrm>
            <a:off x="6830008" y="3309902"/>
            <a:ext cx="522514" cy="681134"/>
          </a:xfrm>
          <a:prstGeom prst="straightConnector1">
            <a:avLst/>
          </a:prstGeom>
          <a:ln>
            <a:solidFill>
              <a:schemeClr val="accent4">
                <a:lumMod val="75000"/>
              </a:schemeClr>
            </a:solidFill>
            <a:tailEnd type="triangle"/>
          </a:ln>
        </p:spPr>
        <p:style>
          <a:lnRef idx="2">
            <a:schemeClr val="accent2"/>
          </a:lnRef>
          <a:fillRef idx="0">
            <a:schemeClr val="accent2"/>
          </a:fillRef>
          <a:effectRef idx="1">
            <a:schemeClr val="accent2"/>
          </a:effectRef>
          <a:fontRef idx="minor">
            <a:schemeClr val="tx1"/>
          </a:fontRef>
        </p:style>
      </p:cxnSp>
      <p:cxnSp>
        <p:nvCxnSpPr>
          <p:cNvPr id="34" name="Connecteur droit avec flèche 33"/>
          <p:cNvCxnSpPr/>
          <p:nvPr/>
        </p:nvCxnSpPr>
        <p:spPr>
          <a:xfrm>
            <a:off x="6643396" y="4584330"/>
            <a:ext cx="522514" cy="681134"/>
          </a:xfrm>
          <a:prstGeom prst="straightConnector1">
            <a:avLst/>
          </a:prstGeom>
          <a:ln>
            <a:solidFill>
              <a:srgbClr val="FF0000"/>
            </a:solidFill>
            <a:tailEnd type="triangle"/>
          </a:ln>
        </p:spPr>
        <p:style>
          <a:lnRef idx="2">
            <a:schemeClr val="accent5"/>
          </a:lnRef>
          <a:fillRef idx="0">
            <a:schemeClr val="accent5"/>
          </a:fillRef>
          <a:effectRef idx="1">
            <a:schemeClr val="accent5"/>
          </a:effectRef>
          <a:fontRef idx="minor">
            <a:schemeClr val="tx1"/>
          </a:fontRef>
        </p:style>
      </p:cxnSp>
      <p:cxnSp>
        <p:nvCxnSpPr>
          <p:cNvPr id="35" name="Connecteur droit avec flèche 34"/>
          <p:cNvCxnSpPr/>
          <p:nvPr/>
        </p:nvCxnSpPr>
        <p:spPr>
          <a:xfrm>
            <a:off x="6830008" y="5274794"/>
            <a:ext cx="522514" cy="681134"/>
          </a:xfrm>
          <a:prstGeom prst="straightConnector1">
            <a:avLst/>
          </a:prstGeom>
          <a:ln>
            <a:tailEnd type="triangle"/>
          </a:ln>
        </p:spPr>
        <p:style>
          <a:lnRef idx="2">
            <a:schemeClr val="accent4"/>
          </a:lnRef>
          <a:fillRef idx="0">
            <a:schemeClr val="accent4"/>
          </a:fillRef>
          <a:effectRef idx="1">
            <a:schemeClr val="accent4"/>
          </a:effectRef>
          <a:fontRef idx="minor">
            <a:schemeClr val="tx1"/>
          </a:fontRef>
        </p:style>
      </p:cxnSp>
      <p:sp>
        <p:nvSpPr>
          <p:cNvPr id="39" name="ZoneTexte 38"/>
          <p:cNvSpPr txBox="1"/>
          <p:nvPr/>
        </p:nvSpPr>
        <p:spPr>
          <a:xfrm>
            <a:off x="382555" y="3508310"/>
            <a:ext cx="6186195"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Le nombre total des maisons de ce village est </a:t>
            </a:r>
            <a:r>
              <a:rPr lang="fr-FR" sz="2000" dirty="0">
                <a:solidFill>
                  <a:schemeClr val="tx2">
                    <a:lumMod val="50000"/>
                    <a:lumOff val="50000"/>
                  </a:schemeClr>
                </a:solidFill>
                <a:latin typeface="Calibri" panose="020F0502020204030204" pitchFamily="34" charset="0"/>
                <a:cs typeface="Calibri" panose="020F0502020204030204" pitchFamily="34" charset="0"/>
              </a:rPr>
              <a:t>27 maisons</a:t>
            </a:r>
            <a:r>
              <a:rPr lang="fr-FR" sz="2000" dirty="0">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33836337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6C2109-6376-CBCB-6809-8B8CE8E26783}"/>
              </a:ext>
            </a:extLst>
          </p:cNvPr>
          <p:cNvSpPr>
            <a:spLocks noGrp="1"/>
          </p:cNvSpPr>
          <p:nvPr>
            <p:ph type="title"/>
          </p:nvPr>
        </p:nvSpPr>
        <p:spPr/>
        <p:txBody>
          <a:bodyPr/>
          <a:lstStyle/>
          <a:p>
            <a:r>
              <a:rPr lang="fr-FR" dirty="0">
                <a:latin typeface="Calibri" panose="020F0502020204030204"/>
              </a:rPr>
              <a:t>Maintenant voici la 4</a:t>
            </a:r>
            <a:r>
              <a:rPr lang="fr-FR" baseline="30000" dirty="0">
                <a:latin typeface="Calibri" panose="020F0502020204030204"/>
              </a:rPr>
              <a:t>ème</a:t>
            </a:r>
            <a:r>
              <a:rPr lang="fr-FR" dirty="0">
                <a:latin typeface="Calibri" panose="020F0502020204030204"/>
              </a:rPr>
              <a:t> étape: on va déterminer les effectifs </a:t>
            </a:r>
            <a:r>
              <a:rPr lang="fr-FR" dirty="0" err="1">
                <a:latin typeface="Calibri" panose="020F0502020204030204"/>
              </a:rPr>
              <a:t>cumuléS</a:t>
            </a:r>
            <a:r>
              <a:rPr lang="fr-FR" dirty="0">
                <a:latin typeface="Calibri" panose="020F0502020204030204"/>
              </a:rPr>
              <a:t> des classes à partir de l’histogramme et les interpréter. </a:t>
            </a:r>
            <a:endParaRPr lang="fr-FR" dirty="0"/>
          </a:p>
        </p:txBody>
      </p:sp>
      <p:sp>
        <p:nvSpPr>
          <p:cNvPr id="4" name="Espace réservé du contenu 3">
            <a:extLst>
              <a:ext uri="{FF2B5EF4-FFF2-40B4-BE49-F238E27FC236}">
                <a16:creationId xmlns:a16="http://schemas.microsoft.com/office/drawing/2014/main" id="{3D89D53E-978D-EA28-6509-338A2B27F42E}"/>
              </a:ext>
            </a:extLst>
          </p:cNvPr>
          <p:cNvSpPr>
            <a:spLocks noGrp="1"/>
          </p:cNvSpPr>
          <p:nvPr>
            <p:ph sz="quarter" idx="11"/>
          </p:nvPr>
        </p:nvSpPr>
        <p:spPr>
          <a:ln w="38100">
            <a:noFill/>
          </a:ln>
        </p:spPr>
        <p:txBody>
          <a:bodyPr/>
          <a:lstStyle/>
          <a:p>
            <a:r>
              <a:rPr lang="fr-FR" dirty="0">
                <a:solidFill>
                  <a:prstClr val="white">
                    <a:lumMod val="65000"/>
                  </a:prstClr>
                </a:solidFill>
                <a:latin typeface="Calibri" panose="020F0502020204030204"/>
              </a:rPr>
              <a:t>L’enseignant explique.</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7" name="Image 6"/>
          <p:cNvPicPr>
            <a:picLocks noChangeAspect="1"/>
          </p:cNvPicPr>
          <p:nvPr/>
        </p:nvPicPr>
        <p:blipFill>
          <a:blip r:embed="rId3"/>
          <a:stretch>
            <a:fillRect/>
          </a:stretch>
        </p:blipFill>
        <p:spPr>
          <a:xfrm>
            <a:off x="560673" y="1243832"/>
            <a:ext cx="2225233" cy="500992"/>
          </a:xfrm>
          <a:prstGeom prst="rect">
            <a:avLst/>
          </a:prstGeom>
        </p:spPr>
      </p:pic>
      <p:sp>
        <p:nvSpPr>
          <p:cNvPr id="8" name="ZoneTexte 7"/>
          <p:cNvSpPr txBox="1"/>
          <p:nvPr/>
        </p:nvSpPr>
        <p:spPr>
          <a:xfrm>
            <a:off x="3125755" y="1243832"/>
            <a:ext cx="8089640" cy="707886"/>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L’effectif cumulé d’une classe est la somme de son effectif et les effectifs de ceux des </a:t>
            </a:r>
            <a:r>
              <a:rPr lang="fr-FR" sz="2000" dirty="0" err="1">
                <a:latin typeface="Calibri" panose="020F0502020204030204" pitchFamily="34" charset="0"/>
                <a:cs typeface="Calibri" panose="020F0502020204030204" pitchFamily="34" charset="0"/>
              </a:rPr>
              <a:t>classeS</a:t>
            </a:r>
            <a:r>
              <a:rPr lang="fr-FR" sz="2000" dirty="0">
                <a:latin typeface="Calibri" panose="020F0502020204030204" pitchFamily="34" charset="0"/>
                <a:cs typeface="Calibri" panose="020F0502020204030204" pitchFamily="34" charset="0"/>
              </a:rPr>
              <a:t> qui la précèdent. </a:t>
            </a:r>
          </a:p>
        </p:txBody>
      </p:sp>
      <p:sp>
        <p:nvSpPr>
          <p:cNvPr id="9" name="ZoneTexte 8"/>
          <p:cNvSpPr txBox="1"/>
          <p:nvPr/>
        </p:nvSpPr>
        <p:spPr>
          <a:xfrm>
            <a:off x="690465" y="2146041"/>
            <a:ext cx="1352939"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Exemple 1:</a:t>
            </a:r>
          </a:p>
        </p:txBody>
      </p:sp>
      <mc:AlternateContent xmlns:mc="http://schemas.openxmlformats.org/markup-compatibility/2006" xmlns:a14="http://schemas.microsoft.com/office/drawing/2010/main">
        <mc:Choice Requires="a14">
          <p:sp>
            <p:nvSpPr>
              <p:cNvPr id="10" name="ZoneTexte 9"/>
              <p:cNvSpPr txBox="1"/>
              <p:nvPr/>
            </p:nvSpPr>
            <p:spPr>
              <a:xfrm>
                <a:off x="1884783" y="2127380"/>
                <a:ext cx="5654352"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L’effectif cumulé de la classe </a:t>
                </a:r>
                <a14:m>
                  <m:oMath xmlns:m="http://schemas.openxmlformats.org/officeDocument/2006/math">
                    <m:r>
                      <a:rPr lang="fr-FR" sz="2000" b="0" i="1" smtClean="0">
                        <a:latin typeface="Cambria Math" panose="02040503050406030204" pitchFamily="18" charset="0"/>
                        <a:cs typeface="Calibri" panose="020F0502020204030204" pitchFamily="34" charset="0"/>
                      </a:rPr>
                      <m:t>150</m:t>
                    </m:r>
                    <m:r>
                      <a:rPr lang="fr-FR" sz="2000" b="0" i="1" smtClean="0">
                        <a:latin typeface="Cambria Math" panose="02040503050406030204" pitchFamily="18" charset="0"/>
                        <a:ea typeface="Cambria Math" panose="02040503050406030204" pitchFamily="18" charset="0"/>
                        <a:cs typeface="Calibri" panose="020F0502020204030204" pitchFamily="34" charset="0"/>
                      </a:rPr>
                      <m:t>≤</m:t>
                    </m:r>
                    <m:r>
                      <a:rPr lang="fr-FR" sz="2000" b="0" i="1" smtClean="0">
                        <a:latin typeface="Cambria Math" panose="02040503050406030204" pitchFamily="18" charset="0"/>
                        <a:ea typeface="Cambria Math" panose="02040503050406030204" pitchFamily="18" charset="0"/>
                        <a:cs typeface="Calibri" panose="020F0502020204030204" pitchFamily="34" charset="0"/>
                      </a:rPr>
                      <m:t>𝑎</m:t>
                    </m:r>
                    <m:r>
                      <a:rPr lang="fr-FR" sz="2000" b="0" i="1" smtClean="0">
                        <a:latin typeface="Cambria Math" panose="02040503050406030204" pitchFamily="18" charset="0"/>
                        <a:ea typeface="Cambria Math" panose="02040503050406030204" pitchFamily="18" charset="0"/>
                        <a:cs typeface="Calibri" panose="020F0502020204030204" pitchFamily="34" charset="0"/>
                      </a:rPr>
                      <m:t>&lt;200 </m:t>
                    </m:r>
                  </m:oMath>
                </a14:m>
                <a:r>
                  <a:rPr lang="fr-FR" sz="2000" dirty="0">
                    <a:latin typeface="Calibri" panose="020F0502020204030204" pitchFamily="34" charset="0"/>
                    <a:cs typeface="Calibri" panose="020F0502020204030204" pitchFamily="34" charset="0"/>
                  </a:rPr>
                  <a:t>est:</a:t>
                </a:r>
              </a:p>
            </p:txBody>
          </p:sp>
        </mc:Choice>
        <mc:Fallback xmlns="">
          <p:sp>
            <p:nvSpPr>
              <p:cNvPr id="10" name="ZoneTexte 9"/>
              <p:cNvSpPr txBox="1">
                <a:spLocks noRot="1" noChangeAspect="1" noMove="1" noResize="1" noEditPoints="1" noAdjustHandles="1" noChangeArrowheads="1" noChangeShapeType="1" noTextEdit="1"/>
              </p:cNvSpPr>
              <p:nvPr/>
            </p:nvSpPr>
            <p:spPr>
              <a:xfrm>
                <a:off x="1884783" y="2127380"/>
                <a:ext cx="5654352" cy="400110"/>
              </a:xfrm>
              <a:prstGeom prst="rect">
                <a:avLst/>
              </a:prstGeom>
              <a:blipFill>
                <a:blip r:embed="rId4"/>
                <a:stretch>
                  <a:fillRect l="-1078" t="-9091" b="-25758"/>
                </a:stretch>
              </a:blipFill>
            </p:spPr>
            <p:txBody>
              <a:bodyPr/>
              <a:lstStyle/>
              <a:p>
                <a:r>
                  <a:rPr lang="fr-FR">
                    <a:noFill/>
                  </a:rPr>
                  <a:t> </a:t>
                </a:r>
              </a:p>
            </p:txBody>
          </p:sp>
        </mc:Fallback>
      </mc:AlternateContent>
      <p:pic>
        <p:nvPicPr>
          <p:cNvPr id="32" name="Image 31"/>
          <p:cNvPicPr>
            <a:picLocks noChangeAspect="1"/>
          </p:cNvPicPr>
          <p:nvPr/>
        </p:nvPicPr>
        <p:blipFill>
          <a:blip r:embed="rId5"/>
          <a:stretch>
            <a:fillRect/>
          </a:stretch>
        </p:blipFill>
        <p:spPr>
          <a:xfrm>
            <a:off x="6643396" y="2862870"/>
            <a:ext cx="5247766" cy="3593914"/>
          </a:xfrm>
          <a:prstGeom prst="rect">
            <a:avLst/>
          </a:prstGeom>
          <a:ln>
            <a:solidFill>
              <a:srgbClr val="FF0000"/>
            </a:solidFill>
          </a:ln>
        </p:spPr>
      </p:pic>
      <p:sp>
        <p:nvSpPr>
          <p:cNvPr id="11" name="ZoneTexte 10"/>
          <p:cNvSpPr txBox="1"/>
          <p:nvPr/>
        </p:nvSpPr>
        <p:spPr>
          <a:xfrm>
            <a:off x="7883684" y="2095015"/>
            <a:ext cx="1699537" cy="400110"/>
          </a:xfrm>
          <a:prstGeom prst="rect">
            <a:avLst/>
          </a:prstGeom>
          <a:noFill/>
        </p:spPr>
        <p:txBody>
          <a:bodyPr wrap="square" rtlCol="0">
            <a:spAutoFit/>
          </a:bodyPr>
          <a:lstStyle/>
          <a:p>
            <a:pPr algn="ctr"/>
            <a:r>
              <a:rPr lang="fr-FR" sz="2000" dirty="0">
                <a:latin typeface="Calibri" panose="020F0502020204030204" pitchFamily="34" charset="0"/>
                <a:cs typeface="Calibri" panose="020F0502020204030204" pitchFamily="34" charset="0"/>
              </a:rPr>
              <a:t>4+8+10=22</a:t>
            </a:r>
          </a:p>
        </p:txBody>
      </p:sp>
      <p:sp>
        <p:nvSpPr>
          <p:cNvPr id="12" name="ZoneTexte 11"/>
          <p:cNvSpPr txBox="1"/>
          <p:nvPr/>
        </p:nvSpPr>
        <p:spPr>
          <a:xfrm>
            <a:off x="690465" y="2788530"/>
            <a:ext cx="5431099" cy="707886"/>
          </a:xfrm>
          <a:prstGeom prst="rect">
            <a:avLst/>
          </a:prstGeom>
          <a:noFill/>
        </p:spPr>
        <p:txBody>
          <a:bodyPr wrap="square" rtlCol="0">
            <a:spAutoFit/>
          </a:bodyPr>
          <a:lstStyle/>
          <a:p>
            <a:pPr algn="l"/>
            <a:r>
              <a:rPr lang="fr-FR" sz="2000" dirty="0">
                <a:solidFill>
                  <a:srgbClr val="0070C0"/>
                </a:solidFill>
                <a:latin typeface="Calibri" panose="020F0502020204030204" pitchFamily="34" charset="0"/>
                <a:cs typeface="Calibri" panose="020F0502020204030204" pitchFamily="34" charset="0"/>
              </a:rPr>
              <a:t>22 : C’est le nombre de maison qui ont une surface habitable inférieur à 200</a:t>
            </a:r>
          </a:p>
        </p:txBody>
      </p:sp>
      <p:sp>
        <p:nvSpPr>
          <p:cNvPr id="13" name="ZoneTexte 12"/>
          <p:cNvSpPr txBox="1"/>
          <p:nvPr/>
        </p:nvSpPr>
        <p:spPr>
          <a:xfrm>
            <a:off x="690465" y="3951941"/>
            <a:ext cx="5103845" cy="707886"/>
          </a:xfrm>
          <a:prstGeom prst="rect">
            <a:avLst/>
          </a:prstGeom>
          <a:noFill/>
        </p:spPr>
        <p:txBody>
          <a:bodyPr wrap="square" rtlCol="0">
            <a:spAutoFit/>
          </a:bodyPr>
          <a:lstStyle/>
          <a:p>
            <a:pPr algn="l"/>
            <a:r>
              <a:rPr lang="fr-FR" sz="2000" dirty="0">
                <a:solidFill>
                  <a:srgbClr val="0070C0"/>
                </a:solidFill>
                <a:latin typeface="Calibri" panose="020F0502020204030204" pitchFamily="34" charset="0"/>
                <a:cs typeface="Calibri" panose="020F0502020204030204" pitchFamily="34" charset="0"/>
              </a:rPr>
              <a:t>Exemple 2: le nombre de maison qui ont une surface inférieur à 250 est 26</a:t>
            </a:r>
          </a:p>
        </p:txBody>
      </p:sp>
      <p:sp>
        <p:nvSpPr>
          <p:cNvPr id="14" name="ZoneTexte 13"/>
          <p:cNvSpPr txBox="1"/>
          <p:nvPr/>
        </p:nvSpPr>
        <p:spPr>
          <a:xfrm>
            <a:off x="690465" y="5290457"/>
            <a:ext cx="5327780" cy="707886"/>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Exemple 3: le nombre des </a:t>
            </a:r>
            <a:r>
              <a:rPr lang="fr-FR" sz="2000" dirty="0" err="1">
                <a:solidFill>
                  <a:srgbClr val="FF0000"/>
                </a:solidFill>
                <a:latin typeface="Calibri" panose="020F0502020204030204" pitchFamily="34" charset="0"/>
                <a:cs typeface="Calibri" panose="020F0502020204030204" pitchFamily="34" charset="0"/>
              </a:rPr>
              <a:t>maisonS</a:t>
            </a:r>
            <a:r>
              <a:rPr lang="fr-FR" sz="2000" dirty="0">
                <a:solidFill>
                  <a:srgbClr val="FF0000"/>
                </a:solidFill>
                <a:latin typeface="Calibri" panose="020F0502020204030204" pitchFamily="34" charset="0"/>
                <a:cs typeface="Calibri" panose="020F0502020204030204" pitchFamily="34" charset="0"/>
              </a:rPr>
              <a:t> qui ont une surface supérieure ou égale à 150 est: 10+4+1=15</a:t>
            </a:r>
          </a:p>
        </p:txBody>
      </p:sp>
    </p:spTree>
    <p:extLst>
      <p:ext uri="{BB962C8B-B14F-4D97-AF65-F5344CB8AC3E}">
        <p14:creationId xmlns:p14="http://schemas.microsoft.com/office/powerpoint/2010/main" val="2377125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P spid="12" grpId="0"/>
      <p:bldP spid="13" grpId="0"/>
      <p:bldP spid="14"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6C2109-6376-CBCB-6809-8B8CE8E26783}"/>
              </a:ext>
            </a:extLst>
          </p:cNvPr>
          <p:cNvSpPr>
            <a:spLocks noGrp="1"/>
          </p:cNvSpPr>
          <p:nvPr>
            <p:ph type="title"/>
          </p:nvPr>
        </p:nvSpPr>
        <p:spPr/>
        <p:txBody>
          <a:bodyPr/>
          <a:lstStyle/>
          <a:p>
            <a:r>
              <a:rPr lang="fr-FR" dirty="0">
                <a:latin typeface="Calibri" panose="020F0502020204030204"/>
              </a:rPr>
              <a:t>Dans la 5</a:t>
            </a:r>
            <a:r>
              <a:rPr lang="fr-FR" baseline="30000" dirty="0">
                <a:latin typeface="Calibri" panose="020F0502020204030204"/>
              </a:rPr>
              <a:t>ème</a:t>
            </a:r>
            <a:r>
              <a:rPr lang="fr-FR" dirty="0">
                <a:latin typeface="Calibri" panose="020F0502020204030204"/>
              </a:rPr>
              <a:t> étape on va déterminer la classe modale, c’est la classe qui a le plus grand effectif. </a:t>
            </a:r>
            <a:endParaRPr lang="fr-FR" dirty="0"/>
          </a:p>
        </p:txBody>
      </p:sp>
      <p:sp>
        <p:nvSpPr>
          <p:cNvPr id="4" name="Espace réservé du contenu 3">
            <a:extLst>
              <a:ext uri="{FF2B5EF4-FFF2-40B4-BE49-F238E27FC236}">
                <a16:creationId xmlns:a16="http://schemas.microsoft.com/office/drawing/2014/main" id="{3D89D53E-978D-EA28-6509-338A2B27F42E}"/>
              </a:ext>
            </a:extLst>
          </p:cNvPr>
          <p:cNvSpPr>
            <a:spLocks noGrp="1"/>
          </p:cNvSpPr>
          <p:nvPr>
            <p:ph sz="quarter" idx="11"/>
          </p:nvPr>
        </p:nvSpPr>
        <p:spPr>
          <a:ln w="38100">
            <a:noFill/>
          </a:ln>
        </p:spPr>
        <p:txBody>
          <a:bodyPr/>
          <a:lstStyle/>
          <a:p>
            <a:r>
              <a:rPr lang="fr-FR" dirty="0">
                <a:solidFill>
                  <a:prstClr val="white">
                    <a:lumMod val="65000"/>
                  </a:prstClr>
                </a:solidFill>
                <a:latin typeface="Calibri" panose="020F0502020204030204"/>
              </a:rPr>
              <a:t>L’enseignant explique.</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32" name="Image 31"/>
          <p:cNvPicPr>
            <a:picLocks noChangeAspect="1"/>
          </p:cNvPicPr>
          <p:nvPr/>
        </p:nvPicPr>
        <p:blipFill>
          <a:blip r:embed="rId3"/>
          <a:stretch>
            <a:fillRect/>
          </a:stretch>
        </p:blipFill>
        <p:spPr>
          <a:xfrm>
            <a:off x="6643396" y="2862870"/>
            <a:ext cx="5247766" cy="3593914"/>
          </a:xfrm>
          <a:prstGeom prst="rect">
            <a:avLst/>
          </a:prstGeom>
          <a:ln>
            <a:solidFill>
              <a:srgbClr val="FF0000"/>
            </a:solidFill>
          </a:ln>
        </p:spPr>
      </p:pic>
      <p:sp>
        <p:nvSpPr>
          <p:cNvPr id="3" name="ZoneTexte 2"/>
          <p:cNvSpPr txBox="1"/>
          <p:nvPr/>
        </p:nvSpPr>
        <p:spPr>
          <a:xfrm>
            <a:off x="1194319" y="1075965"/>
            <a:ext cx="6680718"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Je détermine la classe modale:</a:t>
            </a:r>
          </a:p>
        </p:txBody>
      </p:sp>
      <p:sp>
        <p:nvSpPr>
          <p:cNvPr id="6" name="Ellipse 5"/>
          <p:cNvSpPr/>
          <p:nvPr/>
        </p:nvSpPr>
        <p:spPr>
          <a:xfrm>
            <a:off x="774441" y="1064752"/>
            <a:ext cx="419878" cy="505180"/>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r-FR" dirty="0"/>
              <a:t>5</a:t>
            </a:r>
          </a:p>
        </p:txBody>
      </p:sp>
      <p:sp>
        <p:nvSpPr>
          <p:cNvPr id="15" name="ZoneTexte 14"/>
          <p:cNvSpPr txBox="1"/>
          <p:nvPr/>
        </p:nvSpPr>
        <p:spPr>
          <a:xfrm>
            <a:off x="709127" y="1888901"/>
            <a:ext cx="9367935"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C’est la classe qui correspond au rectangle qui la plus grande longueur</a:t>
            </a:r>
          </a:p>
        </p:txBody>
      </p:sp>
      <p:cxnSp>
        <p:nvCxnSpPr>
          <p:cNvPr id="17" name="Connecteur droit avec flèche 16"/>
          <p:cNvCxnSpPr/>
          <p:nvPr/>
        </p:nvCxnSpPr>
        <p:spPr>
          <a:xfrm>
            <a:off x="8509518" y="2687216"/>
            <a:ext cx="690466" cy="1464906"/>
          </a:xfrm>
          <a:prstGeom prst="straightConnector1">
            <a:avLst/>
          </a:prstGeom>
          <a:ln>
            <a:solidFill>
              <a:srgbClr val="FF0000"/>
            </a:solidFill>
            <a:prstDash val="lgDash"/>
            <a:tailEnd type="triangle"/>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18" name="ZoneTexte 17"/>
              <p:cNvSpPr txBox="1"/>
              <p:nvPr/>
            </p:nvSpPr>
            <p:spPr>
              <a:xfrm>
                <a:off x="919066" y="3752012"/>
                <a:ext cx="4693298"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La classe modale est: </a:t>
                </a:r>
                <a14:m>
                  <m:oMath xmlns:m="http://schemas.openxmlformats.org/officeDocument/2006/math">
                    <m:r>
                      <a:rPr lang="fr-FR" sz="2000" b="0" i="1" smtClean="0">
                        <a:latin typeface="Cambria Math" panose="02040503050406030204" pitchFamily="18" charset="0"/>
                        <a:cs typeface="Calibri" panose="020F0502020204030204" pitchFamily="34" charset="0"/>
                      </a:rPr>
                      <m:t>150</m:t>
                    </m:r>
                    <m:r>
                      <a:rPr lang="fr-FR" sz="2000" b="0" i="1" smtClean="0">
                        <a:latin typeface="Cambria Math" panose="02040503050406030204" pitchFamily="18" charset="0"/>
                        <a:ea typeface="Cambria Math" panose="02040503050406030204" pitchFamily="18" charset="0"/>
                        <a:cs typeface="Calibri" panose="020F0502020204030204" pitchFamily="34" charset="0"/>
                      </a:rPr>
                      <m:t>≤</m:t>
                    </m:r>
                    <m:r>
                      <a:rPr lang="fr-FR" sz="2000" b="0" i="1" smtClean="0">
                        <a:latin typeface="Cambria Math" panose="02040503050406030204" pitchFamily="18" charset="0"/>
                        <a:ea typeface="Cambria Math" panose="02040503050406030204" pitchFamily="18" charset="0"/>
                        <a:cs typeface="Calibri" panose="020F0502020204030204" pitchFamily="34" charset="0"/>
                      </a:rPr>
                      <m:t>𝑎</m:t>
                    </m:r>
                    <m:r>
                      <a:rPr lang="fr-FR" sz="2000" b="0" i="1" smtClean="0">
                        <a:latin typeface="Cambria Math" panose="02040503050406030204" pitchFamily="18" charset="0"/>
                        <a:ea typeface="Cambria Math" panose="02040503050406030204" pitchFamily="18" charset="0"/>
                        <a:cs typeface="Calibri" panose="020F0502020204030204" pitchFamily="34" charset="0"/>
                      </a:rPr>
                      <m:t>&lt;200</m:t>
                    </m:r>
                  </m:oMath>
                </a14:m>
                <a:endParaRPr lang="fr-FR" sz="2000" dirty="0">
                  <a:latin typeface="Calibri" panose="020F0502020204030204" pitchFamily="34" charset="0"/>
                  <a:cs typeface="Calibri" panose="020F0502020204030204" pitchFamily="34" charset="0"/>
                </a:endParaRPr>
              </a:p>
            </p:txBody>
          </p:sp>
        </mc:Choice>
        <mc:Fallback xmlns="">
          <p:sp>
            <p:nvSpPr>
              <p:cNvPr id="18" name="ZoneTexte 17"/>
              <p:cNvSpPr txBox="1">
                <a:spLocks noRot="1" noChangeAspect="1" noMove="1" noResize="1" noEditPoints="1" noAdjustHandles="1" noChangeArrowheads="1" noChangeShapeType="1" noTextEdit="1"/>
              </p:cNvSpPr>
              <p:nvPr/>
            </p:nvSpPr>
            <p:spPr>
              <a:xfrm>
                <a:off x="919066" y="3752012"/>
                <a:ext cx="4693298" cy="400110"/>
              </a:xfrm>
              <a:prstGeom prst="rect">
                <a:avLst/>
              </a:prstGeom>
              <a:blipFill>
                <a:blip r:embed="rId4"/>
                <a:stretch>
                  <a:fillRect l="-1429" t="-7576" b="-25758"/>
                </a:stretch>
              </a:blipFill>
            </p:spPr>
            <p:txBody>
              <a:bodyPr/>
              <a:lstStyle/>
              <a:p>
                <a:r>
                  <a:rPr lang="fr-FR">
                    <a:noFill/>
                  </a:rPr>
                  <a:t> </a:t>
                </a:r>
              </a:p>
            </p:txBody>
          </p:sp>
        </mc:Fallback>
      </mc:AlternateContent>
      <p:sp>
        <p:nvSpPr>
          <p:cNvPr id="19" name="ZoneTexte 18"/>
          <p:cNvSpPr txBox="1"/>
          <p:nvPr/>
        </p:nvSpPr>
        <p:spPr>
          <a:xfrm>
            <a:off x="578498" y="4814596"/>
            <a:ext cx="5756988" cy="1015663"/>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Les maisons les plus fréquentes ( nombreuses) dans ce village sont celles dont la surface est comprise entre 150 et 200 m²</a:t>
            </a:r>
          </a:p>
        </p:txBody>
      </p:sp>
    </p:spTree>
    <p:extLst>
      <p:ext uri="{BB962C8B-B14F-4D97-AF65-F5344CB8AC3E}">
        <p14:creationId xmlns:p14="http://schemas.microsoft.com/office/powerpoint/2010/main" val="1166004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6" presetClass="entr" presetSubtype="16" fill="hold" nodeType="with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circle(in)">
                                      <p:cBhvr>
                                        <p:cTn id="17" dur="2000"/>
                                        <p:tgtEl>
                                          <p:spTgt spid="17"/>
                                        </p:tgtEl>
                                      </p:cBhvr>
                                    </p:animEffect>
                                  </p:childTnLst>
                                </p:cTn>
                              </p:par>
                              <p:par>
                                <p:cTn id="18" presetID="1" presetClass="entr" presetSubtype="0" fill="hold" grpId="0" nodeType="withEffect">
                                  <p:stCondLst>
                                    <p:cond delay="0"/>
                                  </p:stCondLst>
                                  <p:childTnLst>
                                    <p:set>
                                      <p:cBhvr>
                                        <p:cTn id="19" dur="1" fill="hold">
                                          <p:stCondLst>
                                            <p:cond delay="0"/>
                                          </p:stCondLst>
                                        </p:cTn>
                                        <p:tgtEl>
                                          <p:spTgt spid="18"/>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animBg="1"/>
      <p:bldP spid="15" grpId="0"/>
      <p:bldP spid="18" grpId="0"/>
      <p:bldP spid="19"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6C2109-6376-CBCB-6809-8B8CE8E26783}"/>
              </a:ext>
            </a:extLst>
          </p:cNvPr>
          <p:cNvSpPr>
            <a:spLocks noGrp="1"/>
          </p:cNvSpPr>
          <p:nvPr>
            <p:ph type="title"/>
          </p:nvPr>
        </p:nvSpPr>
        <p:spPr/>
        <p:txBody>
          <a:bodyPr/>
          <a:lstStyle/>
          <a:p>
            <a:r>
              <a:rPr lang="fr-FR" dirty="0">
                <a:latin typeface="Calibri" panose="020F0502020204030204"/>
              </a:rPr>
              <a:t>Maintenant voici la 6</a:t>
            </a:r>
            <a:r>
              <a:rPr lang="fr-FR" baseline="30000" dirty="0">
                <a:latin typeface="Calibri" panose="020F0502020204030204"/>
              </a:rPr>
              <a:t>ème</a:t>
            </a:r>
            <a:r>
              <a:rPr lang="fr-FR" dirty="0">
                <a:latin typeface="Calibri" panose="020F0502020204030204"/>
              </a:rPr>
              <a:t> étape: elle consiste à résumer toutes les étapes précédentes en regroupant les données dans un tableau. </a:t>
            </a:r>
            <a:endParaRPr lang="fr-FR" dirty="0"/>
          </a:p>
        </p:txBody>
      </p:sp>
      <p:sp>
        <p:nvSpPr>
          <p:cNvPr id="4" name="Espace réservé du contenu 3">
            <a:extLst>
              <a:ext uri="{FF2B5EF4-FFF2-40B4-BE49-F238E27FC236}">
                <a16:creationId xmlns:a16="http://schemas.microsoft.com/office/drawing/2014/main" id="{3D89D53E-978D-EA28-6509-338A2B27F42E}"/>
              </a:ext>
            </a:extLst>
          </p:cNvPr>
          <p:cNvSpPr>
            <a:spLocks noGrp="1"/>
          </p:cNvSpPr>
          <p:nvPr>
            <p:ph sz="quarter" idx="11"/>
          </p:nvPr>
        </p:nvSpPr>
        <p:spPr>
          <a:ln w="38100">
            <a:noFill/>
          </a:ln>
        </p:spPr>
        <p:txBody>
          <a:bodyPr/>
          <a:lstStyle/>
          <a:p>
            <a:r>
              <a:rPr lang="fr-FR" dirty="0">
                <a:solidFill>
                  <a:prstClr val="white">
                    <a:lumMod val="65000"/>
                  </a:prstClr>
                </a:solidFill>
                <a:latin typeface="Calibri" panose="020F0502020204030204"/>
              </a:rPr>
              <a:t>L’enseignant explique .</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32" name="Image 31"/>
          <p:cNvPicPr>
            <a:picLocks noChangeAspect="1"/>
          </p:cNvPicPr>
          <p:nvPr/>
        </p:nvPicPr>
        <p:blipFill>
          <a:blip r:embed="rId3"/>
          <a:stretch>
            <a:fillRect/>
          </a:stretch>
        </p:blipFill>
        <p:spPr>
          <a:xfrm>
            <a:off x="6643396" y="3498980"/>
            <a:ext cx="5247766" cy="2957804"/>
          </a:xfrm>
          <a:prstGeom prst="rect">
            <a:avLst/>
          </a:prstGeom>
          <a:ln>
            <a:solidFill>
              <a:srgbClr val="FF0000"/>
            </a:solidFill>
          </a:ln>
        </p:spPr>
      </p:pic>
      <p:grpSp>
        <p:nvGrpSpPr>
          <p:cNvPr id="9" name="Groupe 8">
            <a:extLst>
              <a:ext uri="{FF2B5EF4-FFF2-40B4-BE49-F238E27FC236}">
                <a16:creationId xmlns:a16="http://schemas.microsoft.com/office/drawing/2014/main" id="{A1170FB0-31BA-3B13-8FD0-3856A1993F9C}"/>
              </a:ext>
            </a:extLst>
          </p:cNvPr>
          <p:cNvGrpSpPr/>
          <p:nvPr/>
        </p:nvGrpSpPr>
        <p:grpSpPr>
          <a:xfrm>
            <a:off x="753686" y="1304554"/>
            <a:ext cx="10125808" cy="1389424"/>
            <a:chOff x="753686" y="1304554"/>
            <a:chExt cx="10125808" cy="1389424"/>
          </a:xfrm>
        </p:grpSpPr>
        <p:grpSp>
          <p:nvGrpSpPr>
            <p:cNvPr id="6" name="Groupe 5">
              <a:extLst>
                <a:ext uri="{FF2B5EF4-FFF2-40B4-BE49-F238E27FC236}">
                  <a16:creationId xmlns:a16="http://schemas.microsoft.com/office/drawing/2014/main" id="{683FCD59-AA09-3C63-5751-8718C4C7F63A}"/>
                </a:ext>
              </a:extLst>
            </p:cNvPr>
            <p:cNvGrpSpPr/>
            <p:nvPr/>
          </p:nvGrpSpPr>
          <p:grpSpPr>
            <a:xfrm>
              <a:off x="753686" y="1304554"/>
              <a:ext cx="10125808" cy="1389424"/>
              <a:chOff x="753686" y="1304554"/>
              <a:chExt cx="10125808" cy="1389424"/>
            </a:xfrm>
          </p:grpSpPr>
          <p:pic>
            <p:nvPicPr>
              <p:cNvPr id="7" name="Image 6"/>
              <p:cNvPicPr>
                <a:picLocks noChangeAspect="1"/>
              </p:cNvPicPr>
              <p:nvPr/>
            </p:nvPicPr>
            <p:blipFill>
              <a:blip r:embed="rId4"/>
              <a:stretch>
                <a:fillRect/>
              </a:stretch>
            </p:blipFill>
            <p:spPr>
              <a:xfrm>
                <a:off x="753686" y="1390845"/>
                <a:ext cx="10125808" cy="1303133"/>
              </a:xfrm>
              <a:prstGeom prst="rect">
                <a:avLst/>
              </a:prstGeom>
            </p:spPr>
          </p:pic>
          <p:sp>
            <p:nvSpPr>
              <p:cNvPr id="3" name="Ellipse 2">
                <a:extLst>
                  <a:ext uri="{FF2B5EF4-FFF2-40B4-BE49-F238E27FC236}">
                    <a16:creationId xmlns:a16="http://schemas.microsoft.com/office/drawing/2014/main" id="{756ABA8D-62A7-491F-9A82-C0368ECF4698}"/>
                  </a:ext>
                </a:extLst>
              </p:cNvPr>
              <p:cNvSpPr/>
              <p:nvPr/>
            </p:nvSpPr>
            <p:spPr>
              <a:xfrm>
                <a:off x="1102567" y="1304554"/>
                <a:ext cx="419878" cy="374977"/>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r-FR" dirty="0"/>
                  <a:t>6</a:t>
                </a:r>
              </a:p>
            </p:txBody>
          </p:sp>
        </p:grpSp>
        <p:sp>
          <p:nvSpPr>
            <p:cNvPr id="8" name="ZoneTexte 7">
              <a:extLst>
                <a:ext uri="{FF2B5EF4-FFF2-40B4-BE49-F238E27FC236}">
                  <a16:creationId xmlns:a16="http://schemas.microsoft.com/office/drawing/2014/main" id="{DE31936C-0AD7-BC1D-942D-AB8AA31158C7}"/>
                </a:ext>
              </a:extLst>
            </p:cNvPr>
            <p:cNvSpPr txBox="1"/>
            <p:nvPr/>
          </p:nvSpPr>
          <p:spPr>
            <a:xfrm>
              <a:off x="9155547" y="2290866"/>
              <a:ext cx="424872" cy="338554"/>
            </a:xfrm>
            <a:prstGeom prst="rect">
              <a:avLst/>
            </a:prstGeom>
            <a:solidFill>
              <a:schemeClr val="bg1"/>
            </a:solidFill>
          </p:spPr>
          <p:txBody>
            <a:bodyPr wrap="square" rtlCol="0">
              <a:spAutoFit/>
            </a:bodyPr>
            <a:lstStyle/>
            <a:p>
              <a:pPr algn="l"/>
              <a:r>
                <a:rPr lang="fr-FR" sz="1600" dirty="0">
                  <a:latin typeface="Calibri" panose="020F0502020204030204" pitchFamily="34" charset="0"/>
                  <a:cs typeface="Calibri" panose="020F0502020204030204" pitchFamily="34" charset="0"/>
                </a:rPr>
                <a:t>27</a:t>
              </a:r>
            </a:p>
          </p:txBody>
        </p:sp>
      </p:grpSp>
    </p:spTree>
    <p:extLst>
      <p:ext uri="{BB962C8B-B14F-4D97-AF65-F5344CB8AC3E}">
        <p14:creationId xmlns:p14="http://schemas.microsoft.com/office/powerpoint/2010/main" val="73347181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47B4A8C-16BD-3081-9EB2-D06F8AD13FCB}"/>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98354912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9092B5-CF6C-11D5-4962-77F7D632359B}"/>
              </a:ext>
            </a:extLst>
          </p:cNvPr>
          <p:cNvSpPr>
            <a:spLocks noGrp="1"/>
          </p:cNvSpPr>
          <p:nvPr>
            <p:ph type="title"/>
          </p:nvPr>
        </p:nvSpPr>
        <p:spPr/>
        <p:txBody>
          <a:bodyPr/>
          <a:lstStyle/>
          <a:p>
            <a:br>
              <a:rPr lang="fr-FR" dirty="0"/>
            </a:br>
            <a:r>
              <a:rPr lang="fr-FR" dirty="0"/>
              <a:t>On va rappeler la 1</a:t>
            </a:r>
            <a:r>
              <a:rPr lang="fr-FR" baseline="30000" dirty="0"/>
              <a:t>ère</a:t>
            </a:r>
            <a:r>
              <a:rPr lang="fr-FR" dirty="0"/>
              <a:t> étape: déterminer le caractère étudié. </a:t>
            </a:r>
            <a:br>
              <a:rPr lang="fr-FR" dirty="0"/>
            </a:br>
            <a:endParaRPr lang="fr-FR" dirty="0"/>
          </a:p>
        </p:txBody>
      </p:sp>
      <p:sp>
        <p:nvSpPr>
          <p:cNvPr id="4" name="Espace réservé du contenu 3">
            <a:extLst>
              <a:ext uri="{FF2B5EF4-FFF2-40B4-BE49-F238E27FC236}">
                <a16:creationId xmlns:a16="http://schemas.microsoft.com/office/drawing/2014/main" id="{8E54B5D7-58CB-5BE1-8431-BB7A916762FA}"/>
              </a:ext>
            </a:extLst>
          </p:cNvPr>
          <p:cNvSpPr>
            <a:spLocks noGrp="1"/>
          </p:cNvSpPr>
          <p:nvPr>
            <p:ph sz="quarter" idx="11"/>
          </p:nvPr>
        </p:nvSpPr>
        <p:spPr>
          <a:xfrm>
            <a:off x="935304" y="668339"/>
            <a:ext cx="10558061" cy="287134"/>
          </a:xfrm>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 et</a:t>
            </a:r>
            <a:r>
              <a:rPr lang="fr-FR" dirty="0"/>
              <a:t> </a:t>
            </a:r>
            <a:r>
              <a:rPr lang="fr-FR" dirty="0">
                <a:solidFill>
                  <a:schemeClr val="bg1">
                    <a:lumMod val="75000"/>
                  </a:schemeClr>
                </a:solidFill>
              </a:rPr>
              <a:t>choisit au hasard à deux élèves pour justifier oralement leurs réponses</a:t>
            </a:r>
            <a:endParaRPr lang="fr-FR" dirty="0"/>
          </a:p>
        </p:txBody>
      </p:sp>
      <p:sp>
        <p:nvSpPr>
          <p:cNvPr id="9" name="Rectangle 8">
            <a:extLst>
              <a:ext uri="{FF2B5EF4-FFF2-40B4-BE49-F238E27FC236}">
                <a16:creationId xmlns:a16="http://schemas.microsoft.com/office/drawing/2014/main" id="{9FBEBCFD-0F73-807D-3A62-452D42C5693C}"/>
              </a:ext>
            </a:extLst>
          </p:cNvPr>
          <p:cNvSpPr/>
          <p:nvPr/>
        </p:nvSpPr>
        <p:spPr>
          <a:xfrm>
            <a:off x="579758" y="1385543"/>
            <a:ext cx="10727579" cy="4380775"/>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e 9">
            <a:extLst>
              <a:ext uri="{FF2B5EF4-FFF2-40B4-BE49-F238E27FC236}">
                <a16:creationId xmlns:a16="http://schemas.microsoft.com/office/drawing/2014/main" id="{2BA9B860-B743-6E27-705F-575FDA886FFF}"/>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8B758A61-9329-E599-4A2B-C0AF9A6DC212}"/>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7A7D0976-A478-F34E-6598-AD29E0FDD4EB}"/>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5" name="Image 4"/>
          <p:cNvPicPr>
            <a:picLocks noChangeAspect="1"/>
          </p:cNvPicPr>
          <p:nvPr/>
        </p:nvPicPr>
        <p:blipFill>
          <a:blip r:embed="rId3"/>
          <a:stretch>
            <a:fillRect/>
          </a:stretch>
        </p:blipFill>
        <p:spPr>
          <a:xfrm>
            <a:off x="5645021" y="1755174"/>
            <a:ext cx="5504038" cy="3693904"/>
          </a:xfrm>
          <a:prstGeom prst="rect">
            <a:avLst/>
          </a:prstGeom>
          <a:ln w="28575">
            <a:solidFill>
              <a:schemeClr val="bg1">
                <a:lumMod val="50000"/>
              </a:schemeClr>
            </a:solidFill>
          </a:ln>
        </p:spPr>
      </p:pic>
      <p:sp>
        <p:nvSpPr>
          <p:cNvPr id="6" name="ZoneTexte 5"/>
          <p:cNvSpPr txBox="1"/>
          <p:nvPr/>
        </p:nvSpPr>
        <p:spPr>
          <a:xfrm>
            <a:off x="751964" y="2752531"/>
            <a:ext cx="5323044" cy="1015663"/>
          </a:xfrm>
          <a:prstGeom prst="rect">
            <a:avLst/>
          </a:prstGeom>
          <a:noFill/>
        </p:spPr>
        <p:txBody>
          <a:bodyPr wrap="square" rtlCol="0">
            <a:spAutoFit/>
          </a:bodyPr>
          <a:lstStyle/>
          <a:p>
            <a:pPr algn="l"/>
            <a:r>
              <a:rPr lang="fr-FR" sz="2000" b="1" dirty="0">
                <a:latin typeface="Calibri" panose="020F0502020204030204" pitchFamily="34" charset="0"/>
                <a:cs typeface="Calibri" panose="020F0502020204030204" pitchFamily="34" charset="0"/>
              </a:rPr>
              <a:t>Quel est le caractère étudié dans cette série statistique représentée par l’histogramme ci-contre?</a:t>
            </a:r>
          </a:p>
        </p:txBody>
      </p:sp>
    </p:spTree>
    <p:extLst>
      <p:ext uri="{BB962C8B-B14F-4D97-AF65-F5344CB8AC3E}">
        <p14:creationId xmlns:p14="http://schemas.microsoft.com/office/powerpoint/2010/main" val="22382437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3" name="Picture Placeholder 12" descr="A cartoon of a child and child&#10;&#10;AI-generated content may be incorrect.">
            <a:extLst>
              <a:ext uri="{FF2B5EF4-FFF2-40B4-BE49-F238E27FC236}">
                <a16:creationId xmlns:a16="http://schemas.microsoft.com/office/drawing/2014/main" id="{C4630898-4DF7-00FC-0442-466A92C3724E}"/>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495" b="2495"/>
          <a:stretch>
            <a:fillRect/>
          </a:stretch>
        </p:blipFill>
        <p:spPr/>
      </p:pic>
      <p:pic>
        <p:nvPicPr>
          <p:cNvPr id="9" name="Picture Placeholder 8" descr="A set of yellow measuring instruments&#10;&#10;AI-generated content may be incorrect.">
            <a:extLst>
              <a:ext uri="{FF2B5EF4-FFF2-40B4-BE49-F238E27FC236}">
                <a16:creationId xmlns:a16="http://schemas.microsoft.com/office/drawing/2014/main" id="{14F46C15-0783-6AD0-2BC9-A75E1A27D4D1}"/>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344" b="344"/>
          <a:stretch>
            <a:fillRect/>
          </a:stretch>
        </p:blipFill>
        <p:spPr/>
      </p:pic>
      <p:pic>
        <p:nvPicPr>
          <p:cNvPr id="15" name="Picture Placeholder 14" descr="A screen shot of a book&#10;&#10;AI-generated content may be incorrect.">
            <a:extLst>
              <a:ext uri="{FF2B5EF4-FFF2-40B4-BE49-F238E27FC236}">
                <a16:creationId xmlns:a16="http://schemas.microsoft.com/office/drawing/2014/main" id="{A28C2C76-706D-EBCF-B7E6-DA47A0F478D3}"/>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l="1416" r="1416"/>
          <a:stretch>
            <a:fillRect/>
          </a:stretch>
        </p:blipFill>
        <p:spPr/>
      </p:pic>
    </p:spTree>
    <p:extLst>
      <p:ext uri="{BB962C8B-B14F-4D97-AF65-F5344CB8AC3E}">
        <p14:creationId xmlns:p14="http://schemas.microsoft.com/office/powerpoint/2010/main" val="276918081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C56454-1B75-D4FA-4200-0D5AC2EF103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8666108-1734-7F75-220F-8890543876B6}"/>
              </a:ext>
            </a:extLst>
          </p:cNvPr>
          <p:cNvSpPr>
            <a:spLocks noGrp="1"/>
          </p:cNvSpPr>
          <p:nvPr>
            <p:ph type="title"/>
          </p:nvPr>
        </p:nvSpPr>
        <p:spPr>
          <a:xfrm>
            <a:off x="935304" y="318293"/>
            <a:ext cx="10372033" cy="392907"/>
          </a:xfrm>
        </p:spPr>
        <p:txBody>
          <a:bodyPr/>
          <a:lstStyle/>
          <a:p>
            <a:r>
              <a:rPr lang="fr-FR" dirty="0"/>
              <a:t> Rappelez vous que le caractère est représenté sur l’axe des abscisses.</a:t>
            </a:r>
          </a:p>
        </p:txBody>
      </p:sp>
      <p:sp>
        <p:nvSpPr>
          <p:cNvPr id="4" name="Espace réservé du contenu 3">
            <a:extLst>
              <a:ext uri="{FF2B5EF4-FFF2-40B4-BE49-F238E27FC236}">
                <a16:creationId xmlns:a16="http://schemas.microsoft.com/office/drawing/2014/main" id="{AD738EF9-4F4D-BC18-8539-18E1DCCC232E}"/>
              </a:ext>
            </a:extLst>
          </p:cNvPr>
          <p:cNvSpPr>
            <a:spLocks noGrp="1"/>
          </p:cNvSpPr>
          <p:nvPr>
            <p:ph sz="quarter" idx="11"/>
          </p:nvPr>
        </p:nvSpPr>
        <p:spPr>
          <a:xfrm>
            <a:off x="997146" y="744122"/>
            <a:ext cx="10372459" cy="299327"/>
          </a:xfrm>
        </p:spPr>
        <p:txBody>
          <a:bodyPr/>
          <a:lstStyle/>
          <a:p>
            <a:r>
              <a:rPr lang="fr-FR" dirty="0">
                <a:solidFill>
                  <a:prstClr val="white">
                    <a:lumMod val="65000"/>
                  </a:prstClr>
                </a:solidFill>
                <a:latin typeface="Calibri" panose="020F0502020204030204"/>
              </a:rPr>
              <a:t>L'enseignant affiche et explique la solution. Il donne ensuite le feedback ciblé en attirant l'attention des élèves sur les erreurs les plus fréquentes</a:t>
            </a:r>
          </a:p>
          <a:p>
            <a:r>
              <a:rPr lang="fr-FR" dirty="0"/>
              <a:t>.</a:t>
            </a:r>
          </a:p>
        </p:txBody>
      </p:sp>
      <p:sp>
        <p:nvSpPr>
          <p:cNvPr id="5" name="Rectangle 4">
            <a:extLst>
              <a:ext uri="{FF2B5EF4-FFF2-40B4-BE49-F238E27FC236}">
                <a16:creationId xmlns:a16="http://schemas.microsoft.com/office/drawing/2014/main" id="{947C2704-0F06-9DB9-32FC-693A68DFFF91}"/>
              </a:ext>
            </a:extLst>
          </p:cNvPr>
          <p:cNvSpPr/>
          <p:nvPr/>
        </p:nvSpPr>
        <p:spPr>
          <a:xfrm>
            <a:off x="642026" y="1385455"/>
            <a:ext cx="10727579" cy="4230254"/>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Google Shape;289;p51">
            <a:extLst>
              <a:ext uri="{FF2B5EF4-FFF2-40B4-BE49-F238E27FC236}">
                <a16:creationId xmlns:a16="http://schemas.microsoft.com/office/drawing/2014/main" id="{B8A11916-8A8E-AA31-7A33-71A7226E2F84}"/>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11" name="Image 10"/>
          <p:cNvPicPr>
            <a:picLocks noChangeAspect="1"/>
          </p:cNvPicPr>
          <p:nvPr/>
        </p:nvPicPr>
        <p:blipFill>
          <a:blip r:embed="rId3"/>
          <a:stretch>
            <a:fillRect/>
          </a:stretch>
        </p:blipFill>
        <p:spPr>
          <a:xfrm>
            <a:off x="5803299" y="1717704"/>
            <a:ext cx="5504038" cy="3693904"/>
          </a:xfrm>
          <a:prstGeom prst="rect">
            <a:avLst/>
          </a:prstGeom>
          <a:ln w="28575">
            <a:solidFill>
              <a:schemeClr val="bg1">
                <a:lumMod val="50000"/>
              </a:schemeClr>
            </a:solidFill>
          </a:ln>
        </p:spPr>
      </p:pic>
      <p:sp>
        <p:nvSpPr>
          <p:cNvPr id="12" name="ZoneTexte 11"/>
          <p:cNvSpPr txBox="1"/>
          <p:nvPr/>
        </p:nvSpPr>
        <p:spPr>
          <a:xfrm>
            <a:off x="751964" y="2752531"/>
            <a:ext cx="4893056" cy="1015663"/>
          </a:xfrm>
          <a:prstGeom prst="rect">
            <a:avLst/>
          </a:prstGeom>
          <a:noFill/>
        </p:spPr>
        <p:txBody>
          <a:bodyPr wrap="square" rtlCol="0">
            <a:spAutoFit/>
          </a:bodyPr>
          <a:lstStyle/>
          <a:p>
            <a:pPr algn="l"/>
            <a:r>
              <a:rPr lang="fr-FR" sz="2000" b="1" dirty="0">
                <a:latin typeface="Calibri" panose="020F0502020204030204" pitchFamily="34" charset="0"/>
                <a:cs typeface="Calibri" panose="020F0502020204030204" pitchFamily="34" charset="0"/>
              </a:rPr>
              <a:t>le caractère étudié dans cette série statistique représentée par l’histogramme ci-contre est: </a:t>
            </a:r>
            <a:r>
              <a:rPr lang="fr-FR" sz="2000" b="1" dirty="0">
                <a:solidFill>
                  <a:srgbClr val="FF0000"/>
                </a:solidFill>
                <a:latin typeface="Calibri" panose="020F0502020204030204" pitchFamily="34" charset="0"/>
                <a:cs typeface="Calibri" panose="020F0502020204030204" pitchFamily="34" charset="0"/>
              </a:rPr>
              <a:t>le nombre d’heures d’absence</a:t>
            </a:r>
          </a:p>
        </p:txBody>
      </p:sp>
    </p:spTree>
    <p:extLst>
      <p:ext uri="{BB962C8B-B14F-4D97-AF65-F5344CB8AC3E}">
        <p14:creationId xmlns:p14="http://schemas.microsoft.com/office/powerpoint/2010/main" val="97455881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9092B5-CF6C-11D5-4962-77F7D632359B}"/>
              </a:ext>
            </a:extLst>
          </p:cNvPr>
          <p:cNvSpPr>
            <a:spLocks noGrp="1"/>
          </p:cNvSpPr>
          <p:nvPr>
            <p:ph type="title"/>
          </p:nvPr>
        </p:nvSpPr>
        <p:spPr/>
        <p:txBody>
          <a:bodyPr/>
          <a:lstStyle/>
          <a:p>
            <a:br>
              <a:rPr lang="fr-FR" dirty="0"/>
            </a:br>
            <a:r>
              <a:rPr lang="fr-FR" dirty="0"/>
              <a:t>On va rappeler: la 2</a:t>
            </a:r>
            <a:r>
              <a:rPr lang="fr-FR" baseline="30000" dirty="0"/>
              <a:t>ère</a:t>
            </a:r>
            <a:r>
              <a:rPr lang="fr-FR" dirty="0"/>
              <a:t> étape pour lire un histogramme. Répondez par vrai ou faux.</a:t>
            </a:r>
            <a:br>
              <a:rPr lang="fr-FR" dirty="0"/>
            </a:br>
            <a:endParaRPr lang="fr-FR" dirty="0"/>
          </a:p>
        </p:txBody>
      </p:sp>
      <p:sp>
        <p:nvSpPr>
          <p:cNvPr id="4" name="Espace réservé du contenu 3">
            <a:extLst>
              <a:ext uri="{FF2B5EF4-FFF2-40B4-BE49-F238E27FC236}">
                <a16:creationId xmlns:a16="http://schemas.microsoft.com/office/drawing/2014/main" id="{8E54B5D7-58CB-5BE1-8431-BB7A916762FA}"/>
              </a:ext>
            </a:extLst>
          </p:cNvPr>
          <p:cNvSpPr>
            <a:spLocks noGrp="1"/>
          </p:cNvSpPr>
          <p:nvPr>
            <p:ph sz="quarter" idx="11"/>
          </p:nvPr>
        </p:nvSpPr>
        <p:spPr>
          <a:xfrm>
            <a:off x="935304" y="668339"/>
            <a:ext cx="10558061" cy="287134"/>
          </a:xfrm>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 et</a:t>
            </a:r>
            <a:r>
              <a:rPr lang="fr-FR" dirty="0"/>
              <a:t> </a:t>
            </a:r>
            <a:r>
              <a:rPr lang="fr-FR" dirty="0">
                <a:solidFill>
                  <a:schemeClr val="bg1">
                    <a:lumMod val="75000"/>
                  </a:schemeClr>
                </a:solidFill>
              </a:rPr>
              <a:t>choisit au hasard à deux élèves pour justifier oralement leurs réponses</a:t>
            </a:r>
            <a:endParaRPr lang="fr-FR" dirty="0"/>
          </a:p>
        </p:txBody>
      </p:sp>
      <p:sp>
        <p:nvSpPr>
          <p:cNvPr id="9" name="Rectangle 8">
            <a:extLst>
              <a:ext uri="{FF2B5EF4-FFF2-40B4-BE49-F238E27FC236}">
                <a16:creationId xmlns:a16="http://schemas.microsoft.com/office/drawing/2014/main" id="{9FBEBCFD-0F73-807D-3A62-452D42C5693C}"/>
              </a:ext>
            </a:extLst>
          </p:cNvPr>
          <p:cNvSpPr/>
          <p:nvPr/>
        </p:nvSpPr>
        <p:spPr>
          <a:xfrm>
            <a:off x="579758" y="1385543"/>
            <a:ext cx="10727579" cy="4380775"/>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e 9">
            <a:extLst>
              <a:ext uri="{FF2B5EF4-FFF2-40B4-BE49-F238E27FC236}">
                <a16:creationId xmlns:a16="http://schemas.microsoft.com/office/drawing/2014/main" id="{2BA9B860-B743-6E27-705F-575FDA886FFF}"/>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8B758A61-9329-E599-4A2B-C0AF9A6DC212}"/>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7A7D0976-A478-F34E-6598-AD29E0FDD4EB}"/>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16" name="Image 15"/>
          <p:cNvPicPr>
            <a:picLocks noChangeAspect="1"/>
          </p:cNvPicPr>
          <p:nvPr/>
        </p:nvPicPr>
        <p:blipFill>
          <a:blip r:embed="rId3"/>
          <a:stretch>
            <a:fillRect/>
          </a:stretch>
        </p:blipFill>
        <p:spPr>
          <a:xfrm>
            <a:off x="5803299" y="1717704"/>
            <a:ext cx="5504038" cy="3693904"/>
          </a:xfrm>
          <a:prstGeom prst="rect">
            <a:avLst/>
          </a:prstGeom>
          <a:ln w="28575">
            <a:solidFill>
              <a:schemeClr val="bg1">
                <a:lumMod val="50000"/>
              </a:schemeClr>
            </a:solidFill>
          </a:ln>
        </p:spPr>
      </p:pic>
      <p:sp>
        <p:nvSpPr>
          <p:cNvPr id="5" name="ZoneTexte 4"/>
          <p:cNvSpPr txBox="1"/>
          <p:nvPr/>
        </p:nvSpPr>
        <p:spPr>
          <a:xfrm>
            <a:off x="1045029" y="2659224"/>
            <a:ext cx="4180114" cy="1015663"/>
          </a:xfrm>
          <a:prstGeom prst="rect">
            <a:avLst/>
          </a:prstGeom>
          <a:noFill/>
        </p:spPr>
        <p:txBody>
          <a:bodyPr wrap="square" rtlCol="0">
            <a:spAutoFit/>
          </a:bodyPr>
          <a:lstStyle/>
          <a:p>
            <a:pPr algn="l"/>
            <a:r>
              <a:rPr lang="fr-FR" sz="2000" b="1" dirty="0">
                <a:latin typeface="Calibri" panose="020F0502020204030204" pitchFamily="34" charset="0"/>
                <a:cs typeface="Calibri" panose="020F0502020204030204" pitchFamily="34" charset="0"/>
              </a:rPr>
              <a:t>Le nombre des élèves qui se sont absentés un nombre d’heures compris entre 4 et 6 heures est: </a:t>
            </a:r>
            <a:r>
              <a:rPr lang="fr-FR" sz="2000" b="1" dirty="0">
                <a:solidFill>
                  <a:srgbClr val="156082"/>
                </a:solidFill>
                <a:latin typeface="Calibri" panose="020F0502020204030204" pitchFamily="34" charset="0"/>
                <a:cs typeface="Calibri" panose="020F0502020204030204" pitchFamily="34" charset="0"/>
              </a:rPr>
              <a:t>4</a:t>
            </a:r>
          </a:p>
        </p:txBody>
      </p:sp>
      <p:sp>
        <p:nvSpPr>
          <p:cNvPr id="17" name="Rectangle 16"/>
          <p:cNvSpPr/>
          <p:nvPr/>
        </p:nvSpPr>
        <p:spPr>
          <a:xfrm>
            <a:off x="8249887" y="5833433"/>
            <a:ext cx="1512674" cy="637507"/>
          </a:xfrm>
          <a:prstGeom prst="rect">
            <a:avLst/>
          </a:prstGeom>
          <a:solidFill>
            <a:schemeClr val="bg1">
              <a:lumMod val="85000"/>
            </a:schemeClr>
          </a:solidFill>
          <a:ln>
            <a:solidFill>
              <a:schemeClr val="bg1">
                <a:lumMod val="6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000" dirty="0">
                <a:solidFill>
                  <a:prstClr val="black"/>
                </a:solidFill>
              </a:rPr>
              <a:t>faux</a:t>
            </a:r>
          </a:p>
        </p:txBody>
      </p:sp>
      <p:sp>
        <p:nvSpPr>
          <p:cNvPr id="19" name="Rectangle 18"/>
          <p:cNvSpPr/>
          <p:nvPr/>
        </p:nvSpPr>
        <p:spPr>
          <a:xfrm>
            <a:off x="1283030" y="5928512"/>
            <a:ext cx="1512674" cy="637507"/>
          </a:xfrm>
          <a:prstGeom prst="rect">
            <a:avLst/>
          </a:prstGeom>
          <a:solidFill>
            <a:schemeClr val="bg1">
              <a:lumMod val="85000"/>
            </a:schemeClr>
          </a:solidFill>
          <a:ln>
            <a:solidFill>
              <a:schemeClr val="bg1">
                <a:lumMod val="6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000" dirty="0">
                <a:solidFill>
                  <a:prstClr val="black"/>
                </a:solidFill>
              </a:rPr>
              <a:t>vrai</a:t>
            </a:r>
          </a:p>
        </p:txBody>
      </p:sp>
    </p:spTree>
    <p:extLst>
      <p:ext uri="{BB962C8B-B14F-4D97-AF65-F5344CB8AC3E}">
        <p14:creationId xmlns:p14="http://schemas.microsoft.com/office/powerpoint/2010/main" val="365844287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9092B5-CF6C-11D5-4962-77F7D632359B}"/>
              </a:ext>
            </a:extLst>
          </p:cNvPr>
          <p:cNvSpPr>
            <a:spLocks noGrp="1"/>
          </p:cNvSpPr>
          <p:nvPr>
            <p:ph type="title"/>
          </p:nvPr>
        </p:nvSpPr>
        <p:spPr/>
        <p:txBody>
          <a:bodyPr/>
          <a:lstStyle/>
          <a:p>
            <a:r>
              <a:rPr lang="fr-FR" dirty="0"/>
              <a:t>Rappelez vous que: l’effectif d’une classe correspond à la longueur du rectangle associé à cette classe, dans ce cas est : 5</a:t>
            </a:r>
          </a:p>
        </p:txBody>
      </p:sp>
      <p:sp>
        <p:nvSpPr>
          <p:cNvPr id="4" name="Espace réservé du contenu 3">
            <a:extLst>
              <a:ext uri="{FF2B5EF4-FFF2-40B4-BE49-F238E27FC236}">
                <a16:creationId xmlns:a16="http://schemas.microsoft.com/office/drawing/2014/main" id="{8E54B5D7-58CB-5BE1-8431-BB7A916762FA}"/>
              </a:ext>
            </a:extLst>
          </p:cNvPr>
          <p:cNvSpPr>
            <a:spLocks noGrp="1"/>
          </p:cNvSpPr>
          <p:nvPr>
            <p:ph sz="quarter" idx="11"/>
          </p:nvPr>
        </p:nvSpPr>
        <p:spPr>
          <a:xfrm>
            <a:off x="935304" y="668339"/>
            <a:ext cx="10558061" cy="287134"/>
          </a:xfrm>
        </p:spPr>
        <p:txBody>
          <a:bodyPr/>
          <a:lstStyle/>
          <a:p>
            <a:r>
              <a:rPr lang="fr-FR" dirty="0">
                <a:solidFill>
                  <a:prstClr val="white">
                    <a:lumMod val="65000"/>
                  </a:prstClr>
                </a:solidFill>
                <a:latin typeface="Calibri" panose="020F0502020204030204"/>
              </a:rPr>
              <a:t>L'enseignant affiche et explique la solution. Il donne ensuite le feedback ciblé en attirant l'attention des élèves sur les erreurs les plus fréquentes</a:t>
            </a:r>
            <a:r>
              <a:rPr lang="fr-FR" dirty="0"/>
              <a:t> </a:t>
            </a:r>
            <a:r>
              <a:rPr lang="fr-FR" dirty="0">
                <a:solidFill>
                  <a:schemeClr val="bg1">
                    <a:lumMod val="50000"/>
                  </a:schemeClr>
                </a:solidFill>
              </a:rPr>
              <a:t>et  explique le choix des unités</a:t>
            </a:r>
            <a:r>
              <a:rPr lang="fr-FR" dirty="0"/>
              <a:t>.</a:t>
            </a:r>
          </a:p>
        </p:txBody>
      </p:sp>
      <p:sp>
        <p:nvSpPr>
          <p:cNvPr id="9" name="Rectangle 8">
            <a:extLst>
              <a:ext uri="{FF2B5EF4-FFF2-40B4-BE49-F238E27FC236}">
                <a16:creationId xmlns:a16="http://schemas.microsoft.com/office/drawing/2014/main" id="{9FBEBCFD-0F73-807D-3A62-452D42C5693C}"/>
              </a:ext>
            </a:extLst>
          </p:cNvPr>
          <p:cNvSpPr/>
          <p:nvPr/>
        </p:nvSpPr>
        <p:spPr>
          <a:xfrm>
            <a:off x="579758" y="1385543"/>
            <a:ext cx="10727579" cy="4306130"/>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8" name="Google Shape;289;p51">
            <a:extLst>
              <a:ext uri="{FF2B5EF4-FFF2-40B4-BE49-F238E27FC236}">
                <a16:creationId xmlns:a16="http://schemas.microsoft.com/office/drawing/2014/main" id="{B8A11916-8A8E-AA31-7A33-71A7226E2F84}"/>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10" name="Image 9"/>
          <p:cNvPicPr>
            <a:picLocks noChangeAspect="1"/>
          </p:cNvPicPr>
          <p:nvPr/>
        </p:nvPicPr>
        <p:blipFill>
          <a:blip r:embed="rId3"/>
          <a:stretch>
            <a:fillRect/>
          </a:stretch>
        </p:blipFill>
        <p:spPr>
          <a:xfrm>
            <a:off x="5672670" y="1691656"/>
            <a:ext cx="5504038" cy="3693904"/>
          </a:xfrm>
          <a:prstGeom prst="rect">
            <a:avLst/>
          </a:prstGeom>
          <a:ln w="28575">
            <a:solidFill>
              <a:schemeClr val="bg1">
                <a:lumMod val="50000"/>
              </a:schemeClr>
            </a:solidFill>
          </a:ln>
        </p:spPr>
      </p:pic>
      <p:sp>
        <p:nvSpPr>
          <p:cNvPr id="11" name="Rectangle 10"/>
          <p:cNvSpPr/>
          <p:nvPr/>
        </p:nvSpPr>
        <p:spPr>
          <a:xfrm>
            <a:off x="8249887" y="5833433"/>
            <a:ext cx="1512674" cy="637507"/>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000" dirty="0">
                <a:solidFill>
                  <a:prstClr val="black"/>
                </a:solidFill>
              </a:rPr>
              <a:t>faux</a:t>
            </a:r>
          </a:p>
        </p:txBody>
      </p:sp>
      <p:sp>
        <p:nvSpPr>
          <p:cNvPr id="12" name="ZoneTexte 11"/>
          <p:cNvSpPr txBox="1"/>
          <p:nvPr/>
        </p:nvSpPr>
        <p:spPr>
          <a:xfrm>
            <a:off x="1045029" y="2659224"/>
            <a:ext cx="4180114" cy="1015663"/>
          </a:xfrm>
          <a:prstGeom prst="rect">
            <a:avLst/>
          </a:prstGeom>
          <a:noFill/>
        </p:spPr>
        <p:txBody>
          <a:bodyPr wrap="square" rtlCol="0">
            <a:spAutoFit/>
          </a:bodyPr>
          <a:lstStyle/>
          <a:p>
            <a:pPr algn="l"/>
            <a:r>
              <a:rPr lang="fr-FR" sz="2000" b="1" dirty="0">
                <a:latin typeface="Calibri" panose="020F0502020204030204" pitchFamily="34" charset="0"/>
                <a:cs typeface="Calibri" panose="020F0502020204030204" pitchFamily="34" charset="0"/>
              </a:rPr>
              <a:t>Le nombre des élèves qui se sont absentés un nombre d’heures compris entre 4 et 6 heures est: </a:t>
            </a:r>
            <a:r>
              <a:rPr lang="fr-FR" sz="2000" b="1" dirty="0">
                <a:solidFill>
                  <a:srgbClr val="156082"/>
                </a:solidFill>
                <a:latin typeface="Calibri" panose="020F0502020204030204" pitchFamily="34" charset="0"/>
                <a:cs typeface="Calibri" panose="020F0502020204030204" pitchFamily="34" charset="0"/>
              </a:rPr>
              <a:t>4</a:t>
            </a:r>
          </a:p>
        </p:txBody>
      </p:sp>
      <p:cxnSp>
        <p:nvCxnSpPr>
          <p:cNvPr id="5" name="Connecteur droit avec flèche 4"/>
          <p:cNvCxnSpPr/>
          <p:nvPr/>
        </p:nvCxnSpPr>
        <p:spPr>
          <a:xfrm>
            <a:off x="8089641" y="1922106"/>
            <a:ext cx="410547" cy="503853"/>
          </a:xfrm>
          <a:prstGeom prst="straightConnector1">
            <a:avLst/>
          </a:prstGeom>
          <a:ln w="28575">
            <a:tailEnd type="triangle"/>
          </a:ln>
        </p:spPr>
        <p:style>
          <a:lnRef idx="2">
            <a:schemeClr val="accent4"/>
          </a:lnRef>
          <a:fillRef idx="0">
            <a:schemeClr val="accent4"/>
          </a:fillRef>
          <a:effectRef idx="1">
            <a:schemeClr val="accent4"/>
          </a:effectRef>
          <a:fontRef idx="minor">
            <a:schemeClr val="tx1"/>
          </a:fontRef>
        </p:style>
      </p:cxnSp>
      <p:cxnSp>
        <p:nvCxnSpPr>
          <p:cNvPr id="7" name="Connecteur droit avec flèche 6"/>
          <p:cNvCxnSpPr/>
          <p:nvPr/>
        </p:nvCxnSpPr>
        <p:spPr>
          <a:xfrm flipH="1">
            <a:off x="7492482" y="2416629"/>
            <a:ext cx="970383" cy="9330"/>
          </a:xfrm>
          <a:prstGeom prst="straightConnector1">
            <a:avLst/>
          </a:prstGeom>
          <a:ln w="28575">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2632404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9092B5-CF6C-11D5-4962-77F7D632359B}"/>
              </a:ext>
            </a:extLst>
          </p:cNvPr>
          <p:cNvSpPr>
            <a:spLocks noGrp="1"/>
          </p:cNvSpPr>
          <p:nvPr>
            <p:ph type="title"/>
          </p:nvPr>
        </p:nvSpPr>
        <p:spPr/>
        <p:txBody>
          <a:bodyPr/>
          <a:lstStyle/>
          <a:p>
            <a:r>
              <a:rPr lang="fr-MA" dirty="0"/>
              <a:t>On va rappeler la 3</a:t>
            </a:r>
            <a:r>
              <a:rPr lang="fr-MA" baseline="30000" dirty="0"/>
              <a:t>ème</a:t>
            </a:r>
            <a:r>
              <a:rPr lang="fr-MA" dirty="0"/>
              <a:t> étape pour lire un histogramme. compléter.</a:t>
            </a:r>
            <a:endParaRPr lang="fr-FR" dirty="0"/>
          </a:p>
        </p:txBody>
      </p:sp>
      <p:sp>
        <p:nvSpPr>
          <p:cNvPr id="4" name="Espace réservé du contenu 3">
            <a:extLst>
              <a:ext uri="{FF2B5EF4-FFF2-40B4-BE49-F238E27FC236}">
                <a16:creationId xmlns:a16="http://schemas.microsoft.com/office/drawing/2014/main" id="{8E54B5D7-58CB-5BE1-8431-BB7A916762FA}"/>
              </a:ext>
            </a:extLst>
          </p:cNvPr>
          <p:cNvSpPr>
            <a:spLocks noGrp="1"/>
          </p:cNvSpPr>
          <p:nvPr>
            <p:ph sz="quarter" idx="11"/>
          </p:nvPr>
        </p:nvSpPr>
        <p:spPr>
          <a:xfrm>
            <a:off x="935304" y="668339"/>
            <a:ext cx="10558061" cy="287134"/>
          </a:xfrm>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 et</a:t>
            </a:r>
            <a:r>
              <a:rPr lang="fr-FR" dirty="0"/>
              <a:t> </a:t>
            </a:r>
            <a:r>
              <a:rPr lang="fr-FR" dirty="0">
                <a:solidFill>
                  <a:schemeClr val="bg1">
                    <a:lumMod val="75000"/>
                  </a:schemeClr>
                </a:solidFill>
              </a:rPr>
              <a:t>choisit au hasard à deux élèves pour justifier oralement leurs réponses</a:t>
            </a:r>
            <a:endParaRPr lang="fr-FR" dirty="0"/>
          </a:p>
        </p:txBody>
      </p:sp>
      <p:sp>
        <p:nvSpPr>
          <p:cNvPr id="9" name="Rectangle 8">
            <a:extLst>
              <a:ext uri="{FF2B5EF4-FFF2-40B4-BE49-F238E27FC236}">
                <a16:creationId xmlns:a16="http://schemas.microsoft.com/office/drawing/2014/main" id="{9FBEBCFD-0F73-807D-3A62-452D42C5693C}"/>
              </a:ext>
            </a:extLst>
          </p:cNvPr>
          <p:cNvSpPr/>
          <p:nvPr/>
        </p:nvSpPr>
        <p:spPr>
          <a:xfrm>
            <a:off x="579758" y="1385543"/>
            <a:ext cx="10727579" cy="4174747"/>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e 9">
            <a:extLst>
              <a:ext uri="{FF2B5EF4-FFF2-40B4-BE49-F238E27FC236}">
                <a16:creationId xmlns:a16="http://schemas.microsoft.com/office/drawing/2014/main" id="{2BA9B860-B743-6E27-705F-575FDA886FFF}"/>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8B758A61-9329-E599-4A2B-C0AF9A6DC212}"/>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7A7D0976-A478-F34E-6598-AD29E0FDD4EB}"/>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16" name="Image 15"/>
          <p:cNvPicPr>
            <a:picLocks noChangeAspect="1"/>
          </p:cNvPicPr>
          <p:nvPr/>
        </p:nvPicPr>
        <p:blipFill>
          <a:blip r:embed="rId3"/>
          <a:stretch>
            <a:fillRect/>
          </a:stretch>
        </p:blipFill>
        <p:spPr>
          <a:xfrm>
            <a:off x="5672670" y="1691656"/>
            <a:ext cx="5504038" cy="3693904"/>
          </a:xfrm>
          <a:prstGeom prst="rect">
            <a:avLst/>
          </a:prstGeom>
          <a:ln w="28575">
            <a:solidFill>
              <a:schemeClr val="bg1">
                <a:lumMod val="50000"/>
              </a:schemeClr>
            </a:solidFill>
          </a:ln>
        </p:spPr>
      </p:pic>
      <p:sp>
        <p:nvSpPr>
          <p:cNvPr id="7" name="ZoneTexte 6"/>
          <p:cNvSpPr txBox="1"/>
          <p:nvPr/>
        </p:nvSpPr>
        <p:spPr>
          <a:xfrm>
            <a:off x="765110" y="2388637"/>
            <a:ext cx="4637314" cy="1015663"/>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Le nombre des élèves qui se sont absentés un nombre d’heures inférieur à 6 heures est: ……………….</a:t>
            </a:r>
          </a:p>
        </p:txBody>
      </p:sp>
    </p:spTree>
    <p:extLst>
      <p:ext uri="{BB962C8B-B14F-4D97-AF65-F5344CB8AC3E}">
        <p14:creationId xmlns:p14="http://schemas.microsoft.com/office/powerpoint/2010/main" val="394369743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D92FC0-34FD-B20C-98BF-D0271D274B3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93C3801-3695-37F1-4B73-89A25B12FD21}"/>
              </a:ext>
            </a:extLst>
          </p:cNvPr>
          <p:cNvSpPr>
            <a:spLocks noGrp="1"/>
          </p:cNvSpPr>
          <p:nvPr>
            <p:ph type="title"/>
          </p:nvPr>
        </p:nvSpPr>
        <p:spPr/>
        <p:txBody>
          <a:bodyPr/>
          <a:lstStyle/>
          <a:p>
            <a:r>
              <a:rPr lang="fr-FR" sz="1400" dirty="0"/>
              <a:t>Rappelez vous que l’effectif cumulé qui correspondant à une classe est égal à la somme de son effectif et les effectifs des classes qui la précèdent.</a:t>
            </a:r>
          </a:p>
        </p:txBody>
      </p:sp>
      <p:sp>
        <p:nvSpPr>
          <p:cNvPr id="9" name="Rectangle 8">
            <a:extLst>
              <a:ext uri="{FF2B5EF4-FFF2-40B4-BE49-F238E27FC236}">
                <a16:creationId xmlns:a16="http://schemas.microsoft.com/office/drawing/2014/main" id="{541DB55A-A9AC-F93C-2586-BF2DD189FC79}"/>
              </a:ext>
            </a:extLst>
          </p:cNvPr>
          <p:cNvSpPr/>
          <p:nvPr/>
        </p:nvSpPr>
        <p:spPr>
          <a:xfrm>
            <a:off x="579758" y="1315071"/>
            <a:ext cx="10727579" cy="3949656"/>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a:latin typeface="Calibri" panose="020F0502020204030204" pitchFamily="34" charset="0"/>
                <a:cs typeface="Calibri" panose="020F0502020204030204" pitchFamily="34" charset="0"/>
              </a:rPr>
              <a:t>Si</a:t>
            </a:r>
            <a:endParaRPr lang="fr-FR"/>
          </a:p>
        </p:txBody>
      </p:sp>
      <p:pic>
        <p:nvPicPr>
          <p:cNvPr id="14" name="Google Shape;289;p51">
            <a:extLst>
              <a:ext uri="{FF2B5EF4-FFF2-40B4-BE49-F238E27FC236}">
                <a16:creationId xmlns:a16="http://schemas.microsoft.com/office/drawing/2014/main" id="{7E74CB89-64AA-B4E8-0D1D-852EC396AD7D}"/>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15" name="Espace réservé du contenu 3">
            <a:extLst>
              <a:ext uri="{FF2B5EF4-FFF2-40B4-BE49-F238E27FC236}">
                <a16:creationId xmlns:a16="http://schemas.microsoft.com/office/drawing/2014/main" id="{71672958-3892-06DC-F803-18EB4BDCD20A}"/>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affiche et explique la solution. Il donne ensuite le feedback ciblé en attirant l'attention des élèves sur les erreurs les plus fréquentes</a:t>
            </a:r>
          </a:p>
          <a:p>
            <a:r>
              <a:rPr lang="fr-FR" dirty="0"/>
              <a:t>.</a:t>
            </a:r>
          </a:p>
        </p:txBody>
      </p:sp>
      <p:pic>
        <p:nvPicPr>
          <p:cNvPr id="12" name="Image 11"/>
          <p:cNvPicPr>
            <a:picLocks noChangeAspect="1"/>
          </p:cNvPicPr>
          <p:nvPr/>
        </p:nvPicPr>
        <p:blipFill>
          <a:blip r:embed="rId3"/>
          <a:stretch>
            <a:fillRect/>
          </a:stretch>
        </p:blipFill>
        <p:spPr>
          <a:xfrm>
            <a:off x="5672670" y="1691656"/>
            <a:ext cx="5504038" cy="3693904"/>
          </a:xfrm>
          <a:prstGeom prst="rect">
            <a:avLst/>
          </a:prstGeom>
          <a:ln w="28575">
            <a:solidFill>
              <a:schemeClr val="bg1">
                <a:lumMod val="50000"/>
              </a:schemeClr>
            </a:solidFill>
          </a:ln>
        </p:spPr>
      </p:pic>
      <p:sp>
        <p:nvSpPr>
          <p:cNvPr id="13" name="ZoneTexte 12"/>
          <p:cNvSpPr txBox="1"/>
          <p:nvPr/>
        </p:nvSpPr>
        <p:spPr>
          <a:xfrm>
            <a:off x="765110" y="2388637"/>
            <a:ext cx="4637314" cy="1015663"/>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Le nombre des élèves qui se sont absentés un nombre d’heures inférieur à 6 heures est: </a:t>
            </a:r>
            <a:r>
              <a:rPr lang="fr-FR" sz="2000" dirty="0">
                <a:solidFill>
                  <a:srgbClr val="FF0000"/>
                </a:solidFill>
                <a:latin typeface="Calibri" panose="020F0502020204030204" pitchFamily="34" charset="0"/>
                <a:cs typeface="Calibri" panose="020F0502020204030204" pitchFamily="34" charset="0"/>
              </a:rPr>
              <a:t>6+4+5 = 15 heures.</a:t>
            </a:r>
          </a:p>
        </p:txBody>
      </p:sp>
    </p:spTree>
    <p:extLst>
      <p:ext uri="{BB962C8B-B14F-4D97-AF65-F5344CB8AC3E}">
        <p14:creationId xmlns:p14="http://schemas.microsoft.com/office/powerpoint/2010/main" val="126781586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9092B5-CF6C-11D5-4962-77F7D632359B}"/>
              </a:ext>
            </a:extLst>
          </p:cNvPr>
          <p:cNvSpPr>
            <a:spLocks noGrp="1"/>
          </p:cNvSpPr>
          <p:nvPr>
            <p:ph type="title"/>
          </p:nvPr>
        </p:nvSpPr>
        <p:spPr/>
        <p:txBody>
          <a:bodyPr/>
          <a:lstStyle/>
          <a:p>
            <a:r>
              <a:rPr lang="fr-MA" dirty="0"/>
              <a:t>On va rappeler comment on détermine la classe modale. Choisissez la bonne réponse.</a:t>
            </a:r>
            <a:endParaRPr lang="fr-FR" dirty="0"/>
          </a:p>
        </p:txBody>
      </p:sp>
      <p:sp>
        <p:nvSpPr>
          <p:cNvPr id="4" name="Espace réservé du contenu 3">
            <a:extLst>
              <a:ext uri="{FF2B5EF4-FFF2-40B4-BE49-F238E27FC236}">
                <a16:creationId xmlns:a16="http://schemas.microsoft.com/office/drawing/2014/main" id="{8E54B5D7-58CB-5BE1-8431-BB7A916762FA}"/>
              </a:ext>
            </a:extLst>
          </p:cNvPr>
          <p:cNvSpPr>
            <a:spLocks noGrp="1"/>
          </p:cNvSpPr>
          <p:nvPr>
            <p:ph sz="quarter" idx="11"/>
          </p:nvPr>
        </p:nvSpPr>
        <p:spPr>
          <a:xfrm>
            <a:off x="935304" y="668339"/>
            <a:ext cx="10558061" cy="287134"/>
          </a:xfrm>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 et</a:t>
            </a:r>
            <a:r>
              <a:rPr lang="fr-FR" dirty="0"/>
              <a:t> </a:t>
            </a:r>
            <a:r>
              <a:rPr lang="fr-FR" dirty="0">
                <a:solidFill>
                  <a:schemeClr val="bg1">
                    <a:lumMod val="75000"/>
                  </a:schemeClr>
                </a:solidFill>
              </a:rPr>
              <a:t>choisit au hasard à deux élèves pour justifier oralement leurs réponses</a:t>
            </a:r>
            <a:endParaRPr lang="fr-FR" dirty="0"/>
          </a:p>
        </p:txBody>
      </p:sp>
      <p:sp>
        <p:nvSpPr>
          <p:cNvPr id="9" name="Rectangle 8">
            <a:extLst>
              <a:ext uri="{FF2B5EF4-FFF2-40B4-BE49-F238E27FC236}">
                <a16:creationId xmlns:a16="http://schemas.microsoft.com/office/drawing/2014/main" id="{9FBEBCFD-0F73-807D-3A62-452D42C5693C}"/>
              </a:ext>
            </a:extLst>
          </p:cNvPr>
          <p:cNvSpPr/>
          <p:nvPr/>
        </p:nvSpPr>
        <p:spPr>
          <a:xfrm>
            <a:off x="579758" y="1385543"/>
            <a:ext cx="10727579" cy="4174747"/>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e 9">
            <a:extLst>
              <a:ext uri="{FF2B5EF4-FFF2-40B4-BE49-F238E27FC236}">
                <a16:creationId xmlns:a16="http://schemas.microsoft.com/office/drawing/2014/main" id="{2BA9B860-B743-6E27-705F-575FDA886FFF}"/>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8B758A61-9329-E599-4A2B-C0AF9A6DC212}"/>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7A7D0976-A478-F34E-6598-AD29E0FDD4EB}"/>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13" name="Image 12"/>
          <p:cNvPicPr>
            <a:picLocks noChangeAspect="1"/>
          </p:cNvPicPr>
          <p:nvPr/>
        </p:nvPicPr>
        <p:blipFill>
          <a:blip r:embed="rId3"/>
          <a:stretch>
            <a:fillRect/>
          </a:stretch>
        </p:blipFill>
        <p:spPr>
          <a:xfrm>
            <a:off x="5672670" y="1691656"/>
            <a:ext cx="5504038" cy="3693904"/>
          </a:xfrm>
          <a:prstGeom prst="rect">
            <a:avLst/>
          </a:prstGeom>
          <a:ln w="28575">
            <a:solidFill>
              <a:schemeClr val="bg1">
                <a:lumMod val="50000"/>
              </a:schemeClr>
            </a:solidFill>
          </a:ln>
        </p:spPr>
      </p:pic>
      <p:sp>
        <p:nvSpPr>
          <p:cNvPr id="6" name="ZoneTexte 5"/>
          <p:cNvSpPr txBox="1"/>
          <p:nvPr/>
        </p:nvSpPr>
        <p:spPr>
          <a:xfrm>
            <a:off x="849086" y="2500604"/>
            <a:ext cx="4516016"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La classe modale est:</a:t>
            </a:r>
          </a:p>
        </p:txBody>
      </p:sp>
      <mc:AlternateContent xmlns:mc="http://schemas.openxmlformats.org/markup-compatibility/2006" xmlns:a14="http://schemas.microsoft.com/office/drawing/2010/main">
        <mc:Choice Requires="a14">
          <p:sp>
            <p:nvSpPr>
              <p:cNvPr id="16" name="Rectangle 15"/>
              <p:cNvSpPr/>
              <p:nvPr/>
            </p:nvSpPr>
            <p:spPr>
              <a:xfrm>
                <a:off x="8613781" y="5560290"/>
                <a:ext cx="1512674" cy="637507"/>
              </a:xfrm>
              <a:prstGeom prst="rect">
                <a:avLst/>
              </a:prstGeom>
              <a:solidFill>
                <a:schemeClr val="bg1">
                  <a:lumMod val="85000"/>
                </a:schemeClr>
              </a:solidFill>
              <a:ln>
                <a:solidFill>
                  <a:schemeClr val="bg1">
                    <a:lumMod val="6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fr-FR" sz="2000" i="1" dirty="0" smtClean="0">
                          <a:solidFill>
                            <a:prstClr val="black"/>
                          </a:solidFill>
                          <a:latin typeface="Cambria Math" panose="02040503050406030204" pitchFamily="18" charset="0"/>
                        </a:rPr>
                        <m:t>4</m:t>
                      </m:r>
                      <m:r>
                        <a:rPr lang="fr-FR" sz="2000" b="0" i="1" dirty="0" smtClean="0">
                          <a:solidFill>
                            <a:prstClr val="black"/>
                          </a:solidFill>
                          <a:latin typeface="Cambria Math" panose="02040503050406030204" pitchFamily="18" charset="0"/>
                          <a:ea typeface="Cambria Math" panose="02040503050406030204" pitchFamily="18" charset="0"/>
                        </a:rPr>
                        <m:t>≤</m:t>
                      </m:r>
                      <m:r>
                        <a:rPr lang="fr-FR" sz="2000" b="0" i="1" dirty="0" smtClean="0">
                          <a:solidFill>
                            <a:prstClr val="black"/>
                          </a:solidFill>
                          <a:latin typeface="Cambria Math" panose="02040503050406030204" pitchFamily="18" charset="0"/>
                          <a:ea typeface="Cambria Math" panose="02040503050406030204" pitchFamily="18" charset="0"/>
                        </a:rPr>
                        <m:t>h</m:t>
                      </m:r>
                      <m:r>
                        <a:rPr lang="fr-FR" sz="2000" b="0" i="1" dirty="0" smtClean="0">
                          <a:solidFill>
                            <a:prstClr val="black"/>
                          </a:solidFill>
                          <a:latin typeface="Cambria Math" panose="02040503050406030204" pitchFamily="18" charset="0"/>
                          <a:ea typeface="Cambria Math" panose="02040503050406030204" pitchFamily="18" charset="0"/>
                        </a:rPr>
                        <m:t>&lt;6</m:t>
                      </m:r>
                    </m:oMath>
                  </m:oMathPara>
                </a14:m>
                <a:endParaRPr lang="fr-MA" sz="2000" dirty="0">
                  <a:solidFill>
                    <a:prstClr val="black"/>
                  </a:solidFill>
                </a:endParaRPr>
              </a:p>
            </p:txBody>
          </p:sp>
        </mc:Choice>
        <mc:Fallback xmlns="">
          <p:sp>
            <p:nvSpPr>
              <p:cNvPr id="16" name="Rectangle 15"/>
              <p:cNvSpPr>
                <a:spLocks noRot="1" noChangeAspect="1" noMove="1" noResize="1" noEditPoints="1" noAdjustHandles="1" noChangeArrowheads="1" noChangeShapeType="1" noTextEdit="1"/>
              </p:cNvSpPr>
              <p:nvPr/>
            </p:nvSpPr>
            <p:spPr>
              <a:xfrm>
                <a:off x="8613781" y="5560290"/>
                <a:ext cx="1512674" cy="637507"/>
              </a:xfrm>
              <a:prstGeom prst="rect">
                <a:avLst/>
              </a:prstGeom>
              <a:blipFill>
                <a:blip r:embed="rId4"/>
                <a:stretch>
                  <a:fillRect/>
                </a:stretch>
              </a:blipFill>
              <a:ln>
                <a:solidFill>
                  <a:schemeClr val="bg1">
                    <a:lumMod val="65000"/>
                  </a:schemeClr>
                </a:solidFill>
              </a:ln>
              <a:effectLst>
                <a:outerShdw blurRad="63500" sx="102000" sy="102000" algn="ctr" rotWithShape="0">
                  <a:prstClr val="black">
                    <a:alpha val="40000"/>
                  </a:prstClr>
                </a:outerShdw>
              </a:effectLst>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7" name="Rectangle 16"/>
              <p:cNvSpPr/>
              <p:nvPr/>
            </p:nvSpPr>
            <p:spPr>
              <a:xfrm>
                <a:off x="4701660" y="5691673"/>
                <a:ext cx="1512674" cy="637507"/>
              </a:xfrm>
              <a:prstGeom prst="rect">
                <a:avLst/>
              </a:prstGeom>
              <a:solidFill>
                <a:schemeClr val="bg1">
                  <a:lumMod val="85000"/>
                </a:schemeClr>
              </a:solidFill>
              <a:ln>
                <a:solidFill>
                  <a:schemeClr val="bg1">
                    <a:lumMod val="6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fr-FR" sz="2000" i="1" dirty="0" smtClean="0">
                          <a:solidFill>
                            <a:prstClr val="black"/>
                          </a:solidFill>
                          <a:latin typeface="Cambria Math" panose="02040503050406030204" pitchFamily="18" charset="0"/>
                        </a:rPr>
                        <m:t>8</m:t>
                      </m:r>
                      <m:r>
                        <a:rPr lang="fr-FR" sz="2000" b="0" i="1" dirty="0" smtClean="0">
                          <a:solidFill>
                            <a:prstClr val="black"/>
                          </a:solidFill>
                          <a:latin typeface="Cambria Math" panose="02040503050406030204" pitchFamily="18" charset="0"/>
                          <a:ea typeface="Cambria Math" panose="02040503050406030204" pitchFamily="18" charset="0"/>
                        </a:rPr>
                        <m:t>≤</m:t>
                      </m:r>
                      <m:r>
                        <a:rPr lang="fr-FR" sz="2000" b="0" i="1" dirty="0" smtClean="0">
                          <a:solidFill>
                            <a:prstClr val="black"/>
                          </a:solidFill>
                          <a:latin typeface="Cambria Math" panose="02040503050406030204" pitchFamily="18" charset="0"/>
                          <a:ea typeface="Cambria Math" panose="02040503050406030204" pitchFamily="18" charset="0"/>
                        </a:rPr>
                        <m:t>h</m:t>
                      </m:r>
                      <m:r>
                        <a:rPr lang="fr-FR" sz="2000" b="0" i="1" dirty="0" smtClean="0">
                          <a:solidFill>
                            <a:prstClr val="black"/>
                          </a:solidFill>
                          <a:latin typeface="Cambria Math" panose="02040503050406030204" pitchFamily="18" charset="0"/>
                          <a:ea typeface="Cambria Math" panose="02040503050406030204" pitchFamily="18" charset="0"/>
                        </a:rPr>
                        <m:t>&lt;10</m:t>
                      </m:r>
                    </m:oMath>
                  </m:oMathPara>
                </a14:m>
                <a:endParaRPr lang="fr-MA" sz="2000" dirty="0">
                  <a:solidFill>
                    <a:prstClr val="black"/>
                  </a:solidFill>
                </a:endParaRPr>
              </a:p>
            </p:txBody>
          </p:sp>
        </mc:Choice>
        <mc:Fallback xmlns="">
          <p:sp>
            <p:nvSpPr>
              <p:cNvPr id="17" name="Rectangle 16"/>
              <p:cNvSpPr>
                <a:spLocks noRot="1" noChangeAspect="1" noMove="1" noResize="1" noEditPoints="1" noAdjustHandles="1" noChangeArrowheads="1" noChangeShapeType="1" noTextEdit="1"/>
              </p:cNvSpPr>
              <p:nvPr/>
            </p:nvSpPr>
            <p:spPr>
              <a:xfrm>
                <a:off x="4701660" y="5691673"/>
                <a:ext cx="1512674" cy="637507"/>
              </a:xfrm>
              <a:prstGeom prst="rect">
                <a:avLst/>
              </a:prstGeom>
              <a:blipFill>
                <a:blip r:embed="rId5"/>
                <a:stretch>
                  <a:fillRect/>
                </a:stretch>
              </a:blipFill>
              <a:ln>
                <a:solidFill>
                  <a:schemeClr val="bg1">
                    <a:lumMod val="65000"/>
                  </a:schemeClr>
                </a:solidFill>
              </a:ln>
              <a:effectLst>
                <a:outerShdw blurRad="63500" sx="102000" sy="102000" algn="ctr" rotWithShape="0">
                  <a:prstClr val="black">
                    <a:alpha val="40000"/>
                  </a:prstClr>
                </a:outerShdw>
              </a:effectLst>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8" name="Rectangle 17"/>
              <p:cNvSpPr/>
              <p:nvPr/>
            </p:nvSpPr>
            <p:spPr>
              <a:xfrm>
                <a:off x="849086" y="5671606"/>
                <a:ext cx="1512674" cy="637507"/>
              </a:xfrm>
              <a:prstGeom prst="rect">
                <a:avLst/>
              </a:prstGeom>
              <a:solidFill>
                <a:schemeClr val="bg1">
                  <a:lumMod val="85000"/>
                </a:schemeClr>
              </a:solidFill>
              <a:ln>
                <a:solidFill>
                  <a:schemeClr val="bg1">
                    <a:lumMod val="6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fr-FR" sz="2000" i="1" dirty="0" smtClean="0">
                          <a:solidFill>
                            <a:prstClr val="black"/>
                          </a:solidFill>
                          <a:latin typeface="Cambria Math" panose="02040503050406030204" pitchFamily="18" charset="0"/>
                        </a:rPr>
                        <m:t>0</m:t>
                      </m:r>
                      <m:r>
                        <a:rPr lang="fr-FR" sz="2000" b="0" i="1" dirty="0" smtClean="0">
                          <a:solidFill>
                            <a:prstClr val="black"/>
                          </a:solidFill>
                          <a:latin typeface="Cambria Math" panose="02040503050406030204" pitchFamily="18" charset="0"/>
                          <a:ea typeface="Cambria Math" panose="02040503050406030204" pitchFamily="18" charset="0"/>
                        </a:rPr>
                        <m:t>≤</m:t>
                      </m:r>
                      <m:r>
                        <a:rPr lang="fr-FR" sz="2000" b="0" i="1" dirty="0" smtClean="0">
                          <a:solidFill>
                            <a:prstClr val="black"/>
                          </a:solidFill>
                          <a:latin typeface="Cambria Math" panose="02040503050406030204" pitchFamily="18" charset="0"/>
                          <a:ea typeface="Cambria Math" panose="02040503050406030204" pitchFamily="18" charset="0"/>
                        </a:rPr>
                        <m:t>h</m:t>
                      </m:r>
                      <m:r>
                        <a:rPr lang="fr-FR" sz="2000" b="0" i="1" dirty="0" smtClean="0">
                          <a:solidFill>
                            <a:prstClr val="black"/>
                          </a:solidFill>
                          <a:latin typeface="Cambria Math" panose="02040503050406030204" pitchFamily="18" charset="0"/>
                          <a:ea typeface="Cambria Math" panose="02040503050406030204" pitchFamily="18" charset="0"/>
                        </a:rPr>
                        <m:t>&lt;2</m:t>
                      </m:r>
                    </m:oMath>
                  </m:oMathPara>
                </a14:m>
                <a:endParaRPr lang="fr-MA" sz="2000" dirty="0">
                  <a:solidFill>
                    <a:prstClr val="black"/>
                  </a:solidFill>
                </a:endParaRPr>
              </a:p>
            </p:txBody>
          </p:sp>
        </mc:Choice>
        <mc:Fallback xmlns="">
          <p:sp>
            <p:nvSpPr>
              <p:cNvPr id="18" name="Rectangle 17"/>
              <p:cNvSpPr>
                <a:spLocks noRot="1" noChangeAspect="1" noMove="1" noResize="1" noEditPoints="1" noAdjustHandles="1" noChangeArrowheads="1" noChangeShapeType="1" noTextEdit="1"/>
              </p:cNvSpPr>
              <p:nvPr/>
            </p:nvSpPr>
            <p:spPr>
              <a:xfrm>
                <a:off x="849086" y="5671606"/>
                <a:ext cx="1512674" cy="637507"/>
              </a:xfrm>
              <a:prstGeom prst="rect">
                <a:avLst/>
              </a:prstGeom>
              <a:blipFill>
                <a:blip r:embed="rId6"/>
                <a:stretch>
                  <a:fillRect/>
                </a:stretch>
              </a:blipFill>
              <a:ln>
                <a:solidFill>
                  <a:schemeClr val="bg1">
                    <a:lumMod val="65000"/>
                  </a:schemeClr>
                </a:solidFill>
              </a:ln>
              <a:effectLst>
                <a:outerShdw blurRad="63500" sx="102000" sy="102000" algn="ctr" rotWithShape="0">
                  <a:prstClr val="black">
                    <a:alpha val="40000"/>
                  </a:prstClr>
                </a:outerShdw>
              </a:effectLst>
            </p:spPr>
            <p:txBody>
              <a:bodyPr/>
              <a:lstStyle/>
              <a:p>
                <a:r>
                  <a:rPr lang="fr-FR">
                    <a:noFill/>
                  </a:rPr>
                  <a:t> </a:t>
                </a:r>
              </a:p>
            </p:txBody>
          </p:sp>
        </mc:Fallback>
      </mc:AlternateContent>
    </p:spTree>
    <p:extLst>
      <p:ext uri="{BB962C8B-B14F-4D97-AF65-F5344CB8AC3E}">
        <p14:creationId xmlns:p14="http://schemas.microsoft.com/office/powerpoint/2010/main" val="375991785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D92FC0-34FD-B20C-98BF-D0271D274B3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93C3801-3695-37F1-4B73-89A25B12FD21}"/>
              </a:ext>
            </a:extLst>
          </p:cNvPr>
          <p:cNvSpPr>
            <a:spLocks noGrp="1"/>
          </p:cNvSpPr>
          <p:nvPr>
            <p:ph type="title"/>
          </p:nvPr>
        </p:nvSpPr>
        <p:spPr/>
        <p:txBody>
          <a:bodyPr/>
          <a:lstStyle/>
          <a:p>
            <a:r>
              <a:rPr lang="fr-FR" sz="1400" dirty="0">
                <a:latin typeface="Arial" panose="020B0604020202020204" pitchFamily="34" charset="0"/>
                <a:cs typeface="Arial" panose="020B0604020202020204" pitchFamily="34" charset="0"/>
              </a:rPr>
              <a:t>Voici la réponse: la classe modale est la classe qui a le plus grand effectif, elle est associée au rectangle qui la plus grande longueur.</a:t>
            </a:r>
            <a:endParaRPr lang="fr-FR" sz="1400" dirty="0"/>
          </a:p>
        </p:txBody>
      </p:sp>
      <p:sp>
        <p:nvSpPr>
          <p:cNvPr id="9" name="Rectangle 8">
            <a:extLst>
              <a:ext uri="{FF2B5EF4-FFF2-40B4-BE49-F238E27FC236}">
                <a16:creationId xmlns:a16="http://schemas.microsoft.com/office/drawing/2014/main" id="{541DB55A-A9AC-F93C-2586-BF2DD189FC79}"/>
              </a:ext>
            </a:extLst>
          </p:cNvPr>
          <p:cNvSpPr/>
          <p:nvPr/>
        </p:nvSpPr>
        <p:spPr>
          <a:xfrm>
            <a:off x="579758" y="1315070"/>
            <a:ext cx="10727579" cy="4263694"/>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Google Shape;289;p51">
            <a:extLst>
              <a:ext uri="{FF2B5EF4-FFF2-40B4-BE49-F238E27FC236}">
                <a16:creationId xmlns:a16="http://schemas.microsoft.com/office/drawing/2014/main" id="{7E74CB89-64AA-B4E8-0D1D-852EC396AD7D}"/>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15" name="Espace réservé du contenu 3">
            <a:extLst>
              <a:ext uri="{FF2B5EF4-FFF2-40B4-BE49-F238E27FC236}">
                <a16:creationId xmlns:a16="http://schemas.microsoft.com/office/drawing/2014/main" id="{71672958-3892-06DC-F803-18EB4BDCD20A}"/>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affiche et explique la solution. Il donne ensuite le feedback ciblé en attirant l'attention des élèves sur les erreurs les plus fréquentes.</a:t>
            </a:r>
          </a:p>
          <a:p>
            <a:r>
              <a:rPr lang="fr-FR" dirty="0"/>
              <a:t>  .</a:t>
            </a:r>
          </a:p>
        </p:txBody>
      </p:sp>
      <p:pic>
        <p:nvPicPr>
          <p:cNvPr id="10" name="Image 9"/>
          <p:cNvPicPr>
            <a:picLocks noChangeAspect="1"/>
          </p:cNvPicPr>
          <p:nvPr/>
        </p:nvPicPr>
        <p:blipFill>
          <a:blip r:embed="rId3"/>
          <a:stretch>
            <a:fillRect/>
          </a:stretch>
        </p:blipFill>
        <p:spPr>
          <a:xfrm>
            <a:off x="5672670" y="1691656"/>
            <a:ext cx="5504038" cy="3693904"/>
          </a:xfrm>
          <a:prstGeom prst="rect">
            <a:avLst/>
          </a:prstGeom>
          <a:ln w="28575">
            <a:solidFill>
              <a:schemeClr val="bg1">
                <a:lumMod val="50000"/>
              </a:schemeClr>
            </a:solidFill>
          </a:ln>
        </p:spPr>
      </p:pic>
      <p:sp>
        <p:nvSpPr>
          <p:cNvPr id="16" name="ZoneTexte 15"/>
          <p:cNvSpPr txBox="1"/>
          <p:nvPr/>
        </p:nvSpPr>
        <p:spPr>
          <a:xfrm>
            <a:off x="849086" y="2500604"/>
            <a:ext cx="4516016"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La classe modale est:</a:t>
            </a:r>
          </a:p>
        </p:txBody>
      </p:sp>
      <mc:AlternateContent xmlns:mc="http://schemas.openxmlformats.org/markup-compatibility/2006" xmlns:a14="http://schemas.microsoft.com/office/drawing/2010/main">
        <mc:Choice Requires="a14">
          <p:sp>
            <p:nvSpPr>
              <p:cNvPr id="17" name="Rectangle 16"/>
              <p:cNvSpPr/>
              <p:nvPr/>
            </p:nvSpPr>
            <p:spPr>
              <a:xfrm>
                <a:off x="849086" y="5578764"/>
                <a:ext cx="1512674" cy="637507"/>
              </a:xfrm>
              <a:prstGeom prst="rect">
                <a:avLst/>
              </a:prstGeom>
              <a:solidFill>
                <a:schemeClr val="accent1"/>
              </a:solidFill>
              <a:ln>
                <a:solidFill>
                  <a:schemeClr val="bg1">
                    <a:lumMod val="6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fr-FR" sz="2000" i="1" dirty="0" smtClean="0">
                          <a:solidFill>
                            <a:prstClr val="black"/>
                          </a:solidFill>
                          <a:latin typeface="Cambria Math" panose="02040503050406030204" pitchFamily="18" charset="0"/>
                        </a:rPr>
                        <m:t>0</m:t>
                      </m:r>
                      <m:r>
                        <a:rPr lang="fr-FR" sz="2000" b="0" i="1" dirty="0" smtClean="0">
                          <a:solidFill>
                            <a:prstClr val="black"/>
                          </a:solidFill>
                          <a:latin typeface="Cambria Math" panose="02040503050406030204" pitchFamily="18" charset="0"/>
                          <a:ea typeface="Cambria Math" panose="02040503050406030204" pitchFamily="18" charset="0"/>
                        </a:rPr>
                        <m:t>≤</m:t>
                      </m:r>
                      <m:r>
                        <a:rPr lang="fr-FR" sz="2000" b="0" i="1" dirty="0" smtClean="0">
                          <a:solidFill>
                            <a:prstClr val="black"/>
                          </a:solidFill>
                          <a:latin typeface="Cambria Math" panose="02040503050406030204" pitchFamily="18" charset="0"/>
                          <a:ea typeface="Cambria Math" panose="02040503050406030204" pitchFamily="18" charset="0"/>
                        </a:rPr>
                        <m:t>h</m:t>
                      </m:r>
                      <m:r>
                        <a:rPr lang="fr-FR" sz="2000" b="0" i="1" dirty="0" smtClean="0">
                          <a:solidFill>
                            <a:prstClr val="black"/>
                          </a:solidFill>
                          <a:latin typeface="Cambria Math" panose="02040503050406030204" pitchFamily="18" charset="0"/>
                          <a:ea typeface="Cambria Math" panose="02040503050406030204" pitchFamily="18" charset="0"/>
                        </a:rPr>
                        <m:t>&lt;2</m:t>
                      </m:r>
                    </m:oMath>
                  </m:oMathPara>
                </a14:m>
                <a:endParaRPr lang="fr-MA" sz="2000" dirty="0">
                  <a:solidFill>
                    <a:prstClr val="black"/>
                  </a:solidFill>
                </a:endParaRPr>
              </a:p>
            </p:txBody>
          </p:sp>
        </mc:Choice>
        <mc:Fallback xmlns="">
          <p:sp>
            <p:nvSpPr>
              <p:cNvPr id="17" name="Rectangle 16"/>
              <p:cNvSpPr>
                <a:spLocks noRot="1" noChangeAspect="1" noMove="1" noResize="1" noEditPoints="1" noAdjustHandles="1" noChangeArrowheads="1" noChangeShapeType="1" noTextEdit="1"/>
              </p:cNvSpPr>
              <p:nvPr/>
            </p:nvSpPr>
            <p:spPr>
              <a:xfrm>
                <a:off x="849086" y="5578764"/>
                <a:ext cx="1512674" cy="637507"/>
              </a:xfrm>
              <a:prstGeom prst="rect">
                <a:avLst/>
              </a:prstGeom>
              <a:blipFill>
                <a:blip r:embed="rId4"/>
                <a:stretch>
                  <a:fillRect/>
                </a:stretch>
              </a:blipFill>
              <a:ln>
                <a:solidFill>
                  <a:schemeClr val="bg1">
                    <a:lumMod val="65000"/>
                  </a:schemeClr>
                </a:solidFill>
              </a:ln>
              <a:effectLst>
                <a:outerShdw blurRad="63500" sx="102000" sy="102000" algn="ctr" rotWithShape="0">
                  <a:prstClr val="black">
                    <a:alpha val="40000"/>
                  </a:prstClr>
                </a:outerShdw>
              </a:effectLst>
            </p:spPr>
            <p:txBody>
              <a:bodyPr/>
              <a:lstStyle/>
              <a:p>
                <a:r>
                  <a:rPr lang="fr-FR">
                    <a:noFill/>
                  </a:rPr>
                  <a:t> </a:t>
                </a:r>
              </a:p>
            </p:txBody>
          </p:sp>
        </mc:Fallback>
      </mc:AlternateContent>
    </p:spTree>
    <p:extLst>
      <p:ext uri="{BB962C8B-B14F-4D97-AF65-F5344CB8AC3E}">
        <p14:creationId xmlns:p14="http://schemas.microsoft.com/office/powerpoint/2010/main" val="8506771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9092B5-CF6C-11D5-4962-77F7D632359B}"/>
              </a:ext>
            </a:extLst>
          </p:cNvPr>
          <p:cNvSpPr>
            <a:spLocks noGrp="1"/>
          </p:cNvSpPr>
          <p:nvPr>
            <p:ph type="title"/>
          </p:nvPr>
        </p:nvSpPr>
        <p:spPr/>
        <p:txBody>
          <a:bodyPr/>
          <a:lstStyle/>
          <a:p>
            <a:r>
              <a:rPr lang="fr-MA" dirty="0"/>
              <a:t>On va rappeler comment regrouper les données dans un tableau à partir d’un histogramme. compléter</a:t>
            </a:r>
            <a:endParaRPr lang="fr-FR" dirty="0"/>
          </a:p>
        </p:txBody>
      </p:sp>
      <p:sp>
        <p:nvSpPr>
          <p:cNvPr id="4" name="Espace réservé du contenu 3">
            <a:extLst>
              <a:ext uri="{FF2B5EF4-FFF2-40B4-BE49-F238E27FC236}">
                <a16:creationId xmlns:a16="http://schemas.microsoft.com/office/drawing/2014/main" id="{8E54B5D7-58CB-5BE1-8431-BB7A916762FA}"/>
              </a:ext>
            </a:extLst>
          </p:cNvPr>
          <p:cNvSpPr>
            <a:spLocks noGrp="1"/>
          </p:cNvSpPr>
          <p:nvPr>
            <p:ph sz="quarter" idx="11"/>
          </p:nvPr>
        </p:nvSpPr>
        <p:spPr>
          <a:xfrm>
            <a:off x="935304" y="668339"/>
            <a:ext cx="10558061" cy="287134"/>
          </a:xfrm>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 et</a:t>
            </a:r>
            <a:r>
              <a:rPr lang="fr-FR" dirty="0"/>
              <a:t> </a:t>
            </a:r>
            <a:r>
              <a:rPr lang="fr-FR" dirty="0">
                <a:solidFill>
                  <a:schemeClr val="bg1">
                    <a:lumMod val="75000"/>
                  </a:schemeClr>
                </a:solidFill>
              </a:rPr>
              <a:t>choisit au hasard à deux élèves pour justifier oralement leurs réponses</a:t>
            </a:r>
            <a:endParaRPr lang="fr-FR" dirty="0"/>
          </a:p>
        </p:txBody>
      </p:sp>
      <p:sp>
        <p:nvSpPr>
          <p:cNvPr id="9" name="Rectangle 8">
            <a:extLst>
              <a:ext uri="{FF2B5EF4-FFF2-40B4-BE49-F238E27FC236}">
                <a16:creationId xmlns:a16="http://schemas.microsoft.com/office/drawing/2014/main" id="{9FBEBCFD-0F73-807D-3A62-452D42C5693C}"/>
              </a:ext>
            </a:extLst>
          </p:cNvPr>
          <p:cNvSpPr/>
          <p:nvPr/>
        </p:nvSpPr>
        <p:spPr>
          <a:xfrm>
            <a:off x="579758" y="1196494"/>
            <a:ext cx="10727579" cy="5185645"/>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15" name="Tableau 14"/>
          <p:cNvGraphicFramePr>
            <a:graphicFrameLocks noGrp="1"/>
          </p:cNvGraphicFramePr>
          <p:nvPr>
            <p:extLst>
              <p:ext uri="{D42A27DB-BD31-4B8C-83A1-F6EECF244321}">
                <p14:modId xmlns:p14="http://schemas.microsoft.com/office/powerpoint/2010/main" val="1012309334"/>
              </p:ext>
            </p:extLst>
          </p:nvPr>
        </p:nvGraphicFramePr>
        <p:xfrm>
          <a:off x="808957" y="1395207"/>
          <a:ext cx="10104636" cy="1903855"/>
        </p:xfrm>
        <a:graphic>
          <a:graphicData uri="http://schemas.openxmlformats.org/drawingml/2006/table">
            <a:tbl>
              <a:tblPr firstRow="1" bandRow="1">
                <a:tableStyleId>{93296810-A885-4BE3-A3E7-6D5BEEA58F35}</a:tableStyleId>
              </a:tblPr>
              <a:tblGrid>
                <a:gridCol w="1684106">
                  <a:extLst>
                    <a:ext uri="{9D8B030D-6E8A-4147-A177-3AD203B41FA5}">
                      <a16:colId xmlns:a16="http://schemas.microsoft.com/office/drawing/2014/main" val="3271094234"/>
                    </a:ext>
                  </a:extLst>
                </a:gridCol>
                <a:gridCol w="1684106">
                  <a:extLst>
                    <a:ext uri="{9D8B030D-6E8A-4147-A177-3AD203B41FA5}">
                      <a16:colId xmlns:a16="http://schemas.microsoft.com/office/drawing/2014/main" val="3524797024"/>
                    </a:ext>
                  </a:extLst>
                </a:gridCol>
                <a:gridCol w="1684106">
                  <a:extLst>
                    <a:ext uri="{9D8B030D-6E8A-4147-A177-3AD203B41FA5}">
                      <a16:colId xmlns:a16="http://schemas.microsoft.com/office/drawing/2014/main" val="1329622822"/>
                    </a:ext>
                  </a:extLst>
                </a:gridCol>
                <a:gridCol w="1684106">
                  <a:extLst>
                    <a:ext uri="{9D8B030D-6E8A-4147-A177-3AD203B41FA5}">
                      <a16:colId xmlns:a16="http://schemas.microsoft.com/office/drawing/2014/main" val="1286142859"/>
                    </a:ext>
                  </a:extLst>
                </a:gridCol>
                <a:gridCol w="1684106">
                  <a:extLst>
                    <a:ext uri="{9D8B030D-6E8A-4147-A177-3AD203B41FA5}">
                      <a16:colId xmlns:a16="http://schemas.microsoft.com/office/drawing/2014/main" val="3772025973"/>
                    </a:ext>
                  </a:extLst>
                </a:gridCol>
                <a:gridCol w="1684106">
                  <a:extLst>
                    <a:ext uri="{9D8B030D-6E8A-4147-A177-3AD203B41FA5}">
                      <a16:colId xmlns:a16="http://schemas.microsoft.com/office/drawing/2014/main" val="888910514"/>
                    </a:ext>
                  </a:extLst>
                </a:gridCol>
              </a:tblGrid>
              <a:tr h="694850">
                <a:tc>
                  <a:txBody>
                    <a:bodyPr/>
                    <a:lstStyle/>
                    <a:p>
                      <a:r>
                        <a:rPr lang="fr-FR" sz="1800" dirty="0"/>
                        <a:t>Nombre d’heures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800" u="none" strike="noStrike" kern="1200" baseline="0" dirty="0"/>
                    </a:p>
                    <a:p>
                      <a:r>
                        <a:rPr lang="fr-FR" sz="1800" u="none" strike="noStrike" kern="1200" baseline="0" dirty="0"/>
                        <a:t>0 ≤ N &lt; 2 </a:t>
                      </a:r>
                      <a:endParaRPr lang="fr-FR" sz="1800" b="0" i="0" u="none" strike="noStrike" kern="1200" baseline="0" dirty="0">
                        <a:solidFill>
                          <a:schemeClr val="lt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800" u="none" strike="noStrike" kern="1200" baseline="0" dirty="0"/>
                    </a:p>
                    <a:p>
                      <a:r>
                        <a:rPr lang="fr-FR" sz="1800" u="none" strike="noStrike" kern="1200" baseline="0" dirty="0"/>
                        <a:t>2 ≤ N &lt; 4 </a:t>
                      </a:r>
                      <a:endParaRPr lang="fr-FR" sz="1800" b="0" i="0" u="none" strike="noStrike" kern="1200" baseline="0" dirty="0">
                        <a:solidFill>
                          <a:schemeClr val="lt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800" u="none" strike="noStrike" kern="1200" baseline="0" dirty="0"/>
                    </a:p>
                    <a:p>
                      <a:r>
                        <a:rPr lang="fr-FR" sz="1800" u="none" strike="noStrike" kern="1200" baseline="0" dirty="0"/>
                        <a:t>4 ≤ N &lt; 6	</a:t>
                      </a:r>
                      <a:endParaRPr lang="fr-FR" sz="1800" b="0" i="0" u="none" strike="noStrike" kern="1200" baseline="0" dirty="0">
                        <a:solidFill>
                          <a:schemeClr val="lt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800" u="none" strike="noStrike" kern="1200" baseline="0" dirty="0"/>
                    </a:p>
                    <a:p>
                      <a:r>
                        <a:rPr lang="fr-FR" sz="1800" u="none" strike="noStrike" kern="1200" baseline="0" dirty="0"/>
                        <a:t>6 ≤ N &lt; 8 	</a:t>
                      </a:r>
                      <a:endParaRPr lang="fr-FR" sz="1800" b="0" i="0" u="none" strike="noStrike" kern="1200" baseline="0" dirty="0">
                        <a:solidFill>
                          <a:schemeClr val="lt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800" u="none" strike="noStrike" kern="1200" baseline="0" dirty="0"/>
                    </a:p>
                    <a:p>
                      <a:r>
                        <a:rPr lang="fr-FR" sz="1800" u="none" strike="noStrike" kern="1200" baseline="0" dirty="0"/>
                        <a:t>8 ≤ N &lt; 10 </a:t>
                      </a:r>
                      <a:endParaRPr lang="fr-FR" sz="1800" b="0" i="0" u="none" strike="noStrike" kern="1200" baseline="0" dirty="0">
                        <a:solidFill>
                          <a:schemeClr val="lt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79650821"/>
                  </a:ext>
                </a:extLst>
              </a:tr>
              <a:tr h="568925">
                <a:tc>
                  <a:txBody>
                    <a:bodyPr/>
                    <a:lstStyle/>
                    <a:p>
                      <a:r>
                        <a:rPr lang="fr-FR" sz="1800" dirty="0"/>
                        <a:t>Nombre des élèves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dirty="0"/>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dirty="0"/>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dirty="0"/>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71618852"/>
                  </a:ext>
                </a:extLst>
              </a:tr>
              <a:tr h="568925">
                <a:tc>
                  <a:txBody>
                    <a:bodyPr/>
                    <a:lstStyle/>
                    <a:p>
                      <a:r>
                        <a:rPr lang="fr-FR" sz="1800" dirty="0"/>
                        <a:t>Effectif cumulé</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dirty="0"/>
                        <a:t>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dirty="0"/>
                        <a:t>27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86544253"/>
                  </a:ext>
                </a:extLst>
              </a:tr>
            </a:tbl>
          </a:graphicData>
        </a:graphic>
      </p:graphicFrame>
      <p:grpSp>
        <p:nvGrpSpPr>
          <p:cNvPr id="16" name="Groupe 15">
            <a:extLst>
              <a:ext uri="{FF2B5EF4-FFF2-40B4-BE49-F238E27FC236}">
                <a16:creationId xmlns:a16="http://schemas.microsoft.com/office/drawing/2014/main" id="{2BA9B860-B743-6E27-705F-575FDA886FFF}"/>
              </a:ext>
            </a:extLst>
          </p:cNvPr>
          <p:cNvGrpSpPr/>
          <p:nvPr/>
        </p:nvGrpSpPr>
        <p:grpSpPr>
          <a:xfrm>
            <a:off x="11493365" y="427318"/>
            <a:ext cx="497596" cy="431295"/>
            <a:chOff x="779844" y="4335989"/>
            <a:chExt cx="563238" cy="575842"/>
          </a:xfrm>
        </p:grpSpPr>
        <p:pic>
          <p:nvPicPr>
            <p:cNvPr id="18" name="Google Shape;307;p51" descr="Une image contenant Dessin animé, clipart, Animation, illustration&#10;&#10;Description générée automatiquement">
              <a:extLst>
                <a:ext uri="{FF2B5EF4-FFF2-40B4-BE49-F238E27FC236}">
                  <a16:creationId xmlns:a16="http://schemas.microsoft.com/office/drawing/2014/main" id="{8B758A61-9329-E599-4A2B-C0AF9A6DC212}"/>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20" name="Rectangle 19">
              <a:extLst>
                <a:ext uri="{FF2B5EF4-FFF2-40B4-BE49-F238E27FC236}">
                  <a16:creationId xmlns:a16="http://schemas.microsoft.com/office/drawing/2014/main" id="{7A7D0976-A478-F34E-6598-AD29E0FDD4EB}"/>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13" name="Image 12"/>
          <p:cNvPicPr>
            <a:picLocks noChangeAspect="1"/>
          </p:cNvPicPr>
          <p:nvPr/>
        </p:nvPicPr>
        <p:blipFill>
          <a:blip r:embed="rId3"/>
          <a:stretch>
            <a:fillRect/>
          </a:stretch>
        </p:blipFill>
        <p:spPr>
          <a:xfrm>
            <a:off x="6672422" y="3664412"/>
            <a:ext cx="4334477" cy="2565918"/>
          </a:xfrm>
          <a:prstGeom prst="rect">
            <a:avLst/>
          </a:prstGeom>
          <a:ln w="28575">
            <a:solidFill>
              <a:schemeClr val="bg1">
                <a:lumMod val="50000"/>
              </a:schemeClr>
            </a:solidFill>
          </a:ln>
        </p:spPr>
      </p:pic>
    </p:spTree>
    <p:extLst>
      <p:ext uri="{BB962C8B-B14F-4D97-AF65-F5344CB8AC3E}">
        <p14:creationId xmlns:p14="http://schemas.microsoft.com/office/powerpoint/2010/main" val="371859583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9092B5-CF6C-11D5-4962-77F7D632359B}"/>
              </a:ext>
            </a:extLst>
          </p:cNvPr>
          <p:cNvSpPr>
            <a:spLocks noGrp="1"/>
          </p:cNvSpPr>
          <p:nvPr>
            <p:ph type="title"/>
          </p:nvPr>
        </p:nvSpPr>
        <p:spPr/>
        <p:txBody>
          <a:bodyPr/>
          <a:lstStyle/>
          <a:p>
            <a:r>
              <a:rPr lang="fr-MA" dirty="0"/>
              <a:t> l’effectif d’une classe correspond à la longueur du rectangle et son effectif cumulé est la somme de son effectif et ceux des classes qui la précède .</a:t>
            </a:r>
            <a:endParaRPr lang="fr-FR" dirty="0"/>
          </a:p>
        </p:txBody>
      </p:sp>
      <p:sp>
        <p:nvSpPr>
          <p:cNvPr id="4" name="Espace réservé du contenu 3">
            <a:extLst>
              <a:ext uri="{FF2B5EF4-FFF2-40B4-BE49-F238E27FC236}">
                <a16:creationId xmlns:a16="http://schemas.microsoft.com/office/drawing/2014/main" id="{8E54B5D7-58CB-5BE1-8431-BB7A916762FA}"/>
              </a:ext>
            </a:extLst>
          </p:cNvPr>
          <p:cNvSpPr>
            <a:spLocks noGrp="1"/>
          </p:cNvSpPr>
          <p:nvPr>
            <p:ph sz="quarter" idx="11"/>
          </p:nvPr>
        </p:nvSpPr>
        <p:spPr>
          <a:xfrm>
            <a:off x="935304" y="668339"/>
            <a:ext cx="10558061" cy="287134"/>
          </a:xfrm>
        </p:spPr>
        <p:txBody>
          <a:bodyPr/>
          <a:lstStyle/>
          <a:p>
            <a:r>
              <a:rPr lang="fr-FR" dirty="0">
                <a:solidFill>
                  <a:prstClr val="white">
                    <a:lumMod val="65000"/>
                  </a:prstClr>
                </a:solidFill>
                <a:latin typeface="Calibri" panose="020F0502020204030204"/>
              </a:rPr>
              <a:t>L'enseignant affiche et explique la solution. Il donne ensuite le feedback ciblé en attirant l'attention des élèves sur les erreurs les plus fréquentes.</a:t>
            </a:r>
          </a:p>
          <a:p>
            <a:r>
              <a:rPr lang="fr-FR" dirty="0">
                <a:solidFill>
                  <a:prstClr val="white">
                    <a:lumMod val="65000"/>
                  </a:prstClr>
                </a:solidFill>
                <a:latin typeface="Calibri" panose="020F0502020204030204"/>
              </a:rPr>
              <a:t>.</a:t>
            </a:r>
            <a:endParaRPr lang="fr-FR" dirty="0"/>
          </a:p>
        </p:txBody>
      </p:sp>
      <p:sp>
        <p:nvSpPr>
          <p:cNvPr id="9" name="Rectangle 8">
            <a:extLst>
              <a:ext uri="{FF2B5EF4-FFF2-40B4-BE49-F238E27FC236}">
                <a16:creationId xmlns:a16="http://schemas.microsoft.com/office/drawing/2014/main" id="{9FBEBCFD-0F73-807D-3A62-452D42C5693C}"/>
              </a:ext>
            </a:extLst>
          </p:cNvPr>
          <p:cNvSpPr/>
          <p:nvPr/>
        </p:nvSpPr>
        <p:spPr>
          <a:xfrm>
            <a:off x="579758" y="1147665"/>
            <a:ext cx="10727579" cy="5150498"/>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3" name="Google Shape;289;p51">
            <a:extLst>
              <a:ext uri="{FF2B5EF4-FFF2-40B4-BE49-F238E27FC236}">
                <a16:creationId xmlns:a16="http://schemas.microsoft.com/office/drawing/2014/main" id="{7E74CB89-64AA-B4E8-0D1D-852EC396AD7D}"/>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10" name="Image 9"/>
          <p:cNvPicPr>
            <a:picLocks noChangeAspect="1"/>
          </p:cNvPicPr>
          <p:nvPr/>
        </p:nvPicPr>
        <p:blipFill>
          <a:blip r:embed="rId3"/>
          <a:stretch>
            <a:fillRect/>
          </a:stretch>
        </p:blipFill>
        <p:spPr>
          <a:xfrm>
            <a:off x="6663091" y="3602215"/>
            <a:ext cx="4334477" cy="2565918"/>
          </a:xfrm>
          <a:prstGeom prst="rect">
            <a:avLst/>
          </a:prstGeom>
          <a:ln w="28575">
            <a:solidFill>
              <a:schemeClr val="bg1">
                <a:lumMod val="50000"/>
              </a:schemeClr>
            </a:solidFill>
          </a:ln>
        </p:spPr>
      </p:pic>
      <p:graphicFrame>
        <p:nvGraphicFramePr>
          <p:cNvPr id="11" name="Tableau 10"/>
          <p:cNvGraphicFramePr>
            <a:graphicFrameLocks noGrp="1"/>
          </p:cNvGraphicFramePr>
          <p:nvPr>
            <p:extLst>
              <p:ext uri="{D42A27DB-BD31-4B8C-83A1-F6EECF244321}">
                <p14:modId xmlns:p14="http://schemas.microsoft.com/office/powerpoint/2010/main" val="941977386"/>
              </p:ext>
            </p:extLst>
          </p:nvPr>
        </p:nvGraphicFramePr>
        <p:xfrm>
          <a:off x="734312" y="1277660"/>
          <a:ext cx="10104636" cy="1903855"/>
        </p:xfrm>
        <a:graphic>
          <a:graphicData uri="http://schemas.openxmlformats.org/drawingml/2006/table">
            <a:tbl>
              <a:tblPr firstRow="1" bandRow="1">
                <a:tableStyleId>{93296810-A885-4BE3-A3E7-6D5BEEA58F35}</a:tableStyleId>
              </a:tblPr>
              <a:tblGrid>
                <a:gridCol w="1684106">
                  <a:extLst>
                    <a:ext uri="{9D8B030D-6E8A-4147-A177-3AD203B41FA5}">
                      <a16:colId xmlns:a16="http://schemas.microsoft.com/office/drawing/2014/main" val="3271094234"/>
                    </a:ext>
                  </a:extLst>
                </a:gridCol>
                <a:gridCol w="1684106">
                  <a:extLst>
                    <a:ext uri="{9D8B030D-6E8A-4147-A177-3AD203B41FA5}">
                      <a16:colId xmlns:a16="http://schemas.microsoft.com/office/drawing/2014/main" val="3524797024"/>
                    </a:ext>
                  </a:extLst>
                </a:gridCol>
                <a:gridCol w="1684106">
                  <a:extLst>
                    <a:ext uri="{9D8B030D-6E8A-4147-A177-3AD203B41FA5}">
                      <a16:colId xmlns:a16="http://schemas.microsoft.com/office/drawing/2014/main" val="1329622822"/>
                    </a:ext>
                  </a:extLst>
                </a:gridCol>
                <a:gridCol w="1684106">
                  <a:extLst>
                    <a:ext uri="{9D8B030D-6E8A-4147-A177-3AD203B41FA5}">
                      <a16:colId xmlns:a16="http://schemas.microsoft.com/office/drawing/2014/main" val="1286142859"/>
                    </a:ext>
                  </a:extLst>
                </a:gridCol>
                <a:gridCol w="1684106">
                  <a:extLst>
                    <a:ext uri="{9D8B030D-6E8A-4147-A177-3AD203B41FA5}">
                      <a16:colId xmlns:a16="http://schemas.microsoft.com/office/drawing/2014/main" val="3772025973"/>
                    </a:ext>
                  </a:extLst>
                </a:gridCol>
                <a:gridCol w="1684106">
                  <a:extLst>
                    <a:ext uri="{9D8B030D-6E8A-4147-A177-3AD203B41FA5}">
                      <a16:colId xmlns:a16="http://schemas.microsoft.com/office/drawing/2014/main" val="888910514"/>
                    </a:ext>
                  </a:extLst>
                </a:gridCol>
              </a:tblGrid>
              <a:tr h="694850">
                <a:tc>
                  <a:txBody>
                    <a:bodyPr/>
                    <a:lstStyle/>
                    <a:p>
                      <a:pPr algn="ctr"/>
                      <a:r>
                        <a:rPr lang="fr-FR" sz="1800" dirty="0"/>
                        <a:t>Nombre d’heures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fr-FR" sz="1800" u="none" strike="noStrike" kern="1200" baseline="0" dirty="0"/>
                    </a:p>
                    <a:p>
                      <a:pPr algn="ctr"/>
                      <a:r>
                        <a:rPr lang="fr-FR" sz="1800" u="none" strike="noStrike" kern="1200" baseline="0" dirty="0"/>
                        <a:t>0 ≤ N &lt; 2 </a:t>
                      </a:r>
                      <a:endParaRPr lang="fr-FR" sz="1800" b="0" i="0" u="none" strike="noStrike" kern="1200" baseline="0" dirty="0">
                        <a:solidFill>
                          <a:schemeClr val="lt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fr-FR" sz="1800" u="none" strike="noStrike" kern="1200" baseline="0" dirty="0"/>
                    </a:p>
                    <a:p>
                      <a:pPr algn="ctr"/>
                      <a:r>
                        <a:rPr lang="fr-FR" sz="1800" u="none" strike="noStrike" kern="1200" baseline="0" dirty="0"/>
                        <a:t>2 ≤ N &lt; 4 </a:t>
                      </a:r>
                      <a:endParaRPr lang="fr-FR" sz="1800" b="0" i="0" u="none" strike="noStrike" kern="1200" baseline="0" dirty="0">
                        <a:solidFill>
                          <a:schemeClr val="lt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fr-FR" sz="1800" u="none" strike="noStrike" kern="1200" baseline="0" dirty="0"/>
                    </a:p>
                    <a:p>
                      <a:pPr algn="ctr"/>
                      <a:r>
                        <a:rPr lang="fr-FR" sz="1800" u="none" strike="noStrike" kern="1200" baseline="0" dirty="0"/>
                        <a:t>4 ≤ N &lt; 6	</a:t>
                      </a:r>
                      <a:endParaRPr lang="fr-FR" sz="1800" b="0" i="0" u="none" strike="noStrike" kern="1200" baseline="0" dirty="0">
                        <a:solidFill>
                          <a:schemeClr val="lt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fr-FR" sz="1800" u="none" strike="noStrike" kern="1200" baseline="0" dirty="0"/>
                    </a:p>
                    <a:p>
                      <a:pPr algn="ctr"/>
                      <a:r>
                        <a:rPr lang="fr-FR" sz="1800" u="none" strike="noStrike" kern="1200" baseline="0" dirty="0"/>
                        <a:t>6 ≤ N &lt; 8 	</a:t>
                      </a:r>
                      <a:endParaRPr lang="fr-FR" sz="1800" b="0" i="0" u="none" strike="noStrike" kern="1200" baseline="0" dirty="0">
                        <a:solidFill>
                          <a:schemeClr val="lt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fr-FR" sz="1800" u="none" strike="noStrike" kern="1200" baseline="0" dirty="0"/>
                    </a:p>
                    <a:p>
                      <a:pPr algn="ctr"/>
                      <a:r>
                        <a:rPr lang="fr-FR" sz="1800" u="none" strike="noStrike" kern="1200" baseline="0" dirty="0"/>
                        <a:t>8 ≤ N &lt; 10 </a:t>
                      </a:r>
                      <a:endParaRPr lang="fr-FR" sz="1800" b="0" i="0" u="none" strike="noStrike" kern="1200" baseline="0" dirty="0">
                        <a:solidFill>
                          <a:schemeClr val="lt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79650821"/>
                  </a:ext>
                </a:extLst>
              </a:tr>
              <a:tr h="568925">
                <a:tc>
                  <a:txBody>
                    <a:bodyPr/>
                    <a:lstStyle/>
                    <a:p>
                      <a:pPr algn="ctr"/>
                      <a:r>
                        <a:rPr lang="fr-FR" sz="1800" dirty="0"/>
                        <a:t>Nombre des élèves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dirty="0"/>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dirty="0">
                          <a:solidFill>
                            <a:srgbClr val="FF0000"/>
                          </a:solidFill>
                        </a:rPr>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dirty="0"/>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dirty="0">
                          <a:solidFill>
                            <a:srgbClr val="FF0000"/>
                          </a:solidFill>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dirty="0"/>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71618852"/>
                  </a:ext>
                </a:extLst>
              </a:tr>
              <a:tr h="568925">
                <a:tc>
                  <a:txBody>
                    <a:bodyPr/>
                    <a:lstStyle/>
                    <a:p>
                      <a:pPr algn="ctr"/>
                      <a:r>
                        <a:rPr lang="fr-FR" sz="1800" dirty="0"/>
                        <a:t>Effectif cumulé</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dirty="0">
                          <a:solidFill>
                            <a:srgbClr val="FF0000"/>
                          </a:solidFill>
                        </a:rPr>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dirty="0"/>
                        <a:t>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dirty="0">
                          <a:solidFill>
                            <a:srgbClr val="FF0000"/>
                          </a:solidFill>
                        </a:rPr>
                        <a:t>15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dirty="0">
                          <a:solidFill>
                            <a:srgbClr val="FF0000"/>
                          </a:solidFill>
                        </a:rPr>
                        <a:t>18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dirty="0"/>
                        <a:t>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86544253"/>
                  </a:ext>
                </a:extLst>
              </a:tr>
            </a:tbl>
          </a:graphicData>
        </a:graphic>
      </p:graphicFrame>
    </p:spTree>
    <p:extLst>
      <p:ext uri="{BB962C8B-B14F-4D97-AF65-F5344CB8AC3E}">
        <p14:creationId xmlns:p14="http://schemas.microsoft.com/office/powerpoint/2010/main" val="125319964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D3409BA-7DCC-47B3-ECB6-05CE4B95B653}"/>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27912044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 name="Google Shape;286;p29">
            <a:extLst>
              <a:ext uri="{FF2B5EF4-FFF2-40B4-BE49-F238E27FC236}">
                <a16:creationId xmlns:a16="http://schemas.microsoft.com/office/drawing/2014/main" id="{ABDCD58E-FB84-201F-97D0-4B520E132A8C}"/>
              </a:ext>
            </a:extLst>
          </p:cNvPr>
          <p:cNvSpPr/>
          <p:nvPr/>
        </p:nvSpPr>
        <p:spPr>
          <a:xfrm>
            <a:off x="2991543" y="1823107"/>
            <a:ext cx="8145605"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srgbClr val="E8E8E8">
                    <a:lumMod val="50000"/>
                  </a:srgbClr>
                </a:solidFill>
                <a:effectLst/>
                <a:uLnTx/>
                <a:uFillTx/>
                <a:latin typeface="Aptos" panose="02110004020202020204"/>
                <a:ea typeface="+mn-ea"/>
                <a:cs typeface="+mn-cs"/>
                <a:sym typeface="Arial"/>
              </a:rPr>
              <a:t>Déterminer et interpréter la médiane d’une série statistique continue</a:t>
            </a:r>
          </a:p>
        </p:txBody>
      </p:sp>
      <p:sp>
        <p:nvSpPr>
          <p:cNvPr id="15" name="Google Shape;289;p29">
            <a:extLst>
              <a:ext uri="{FF2B5EF4-FFF2-40B4-BE49-F238E27FC236}">
                <a16:creationId xmlns:a16="http://schemas.microsoft.com/office/drawing/2014/main" id="{85F375F5-004F-F064-1F4E-54D59B70D8FA}"/>
              </a:ext>
            </a:extLst>
          </p:cNvPr>
          <p:cNvSpPr/>
          <p:nvPr/>
        </p:nvSpPr>
        <p:spPr>
          <a:xfrm>
            <a:off x="1342224" y="5659257"/>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000" b="0" i="0" u="none" strike="noStrike" kern="1200" cap="none" spc="0" normalizeH="0" baseline="0" noProof="0" dirty="0">
              <a:ln>
                <a:noFill/>
              </a:ln>
              <a:solidFill>
                <a:prstClr val="black"/>
              </a:solidFill>
              <a:effectLst/>
              <a:uLnTx/>
              <a:uFillTx/>
              <a:latin typeface="Aptos" panose="02110004020202020204"/>
              <a:ea typeface="+mn-ea"/>
              <a:cs typeface="+mn-cs"/>
              <a:sym typeface="Arial"/>
            </a:endParaRPr>
          </a:p>
        </p:txBody>
      </p:sp>
      <p:sp>
        <p:nvSpPr>
          <p:cNvPr id="16" name="Google Shape;291;p29">
            <a:extLst>
              <a:ext uri="{FF2B5EF4-FFF2-40B4-BE49-F238E27FC236}">
                <a16:creationId xmlns:a16="http://schemas.microsoft.com/office/drawing/2014/main" id="{ADD5BB2C-B97C-AC7F-2FD4-315C808D858B}"/>
              </a:ext>
            </a:extLst>
          </p:cNvPr>
          <p:cNvSpPr/>
          <p:nvPr/>
        </p:nvSpPr>
        <p:spPr>
          <a:xfrm>
            <a:off x="1321651" y="4730249"/>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tx2">
              <a:lumMod val="10000"/>
              <a:lumOff val="90000"/>
            </a:schemeClr>
          </a:solidFill>
          <a:ln w="9528" cap="flat">
            <a:solidFill>
              <a:srgbClr val="000000"/>
            </a:solidFill>
            <a:prstDash val="solid"/>
            <a:miter/>
          </a:ln>
        </p:spPr>
        <p:txBody>
          <a:bodyPr vert="horz" wrap="square" lIns="68571" tIns="34271" rIns="68571" bIns="34271" anchor="ctr" anchorCtr="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lumMod val="50000"/>
                </a:prstClr>
              </a:solidFill>
              <a:effectLst/>
              <a:uLnTx/>
              <a:uFillTx/>
              <a:latin typeface="Aptos" panose="02110004020202020204"/>
              <a:ea typeface="+mn-ea"/>
              <a:cs typeface="+mn-cs"/>
              <a:sym typeface="Arial"/>
            </a:endParaRPr>
          </a:p>
        </p:txBody>
      </p:sp>
      <p:sp>
        <p:nvSpPr>
          <p:cNvPr id="17" name="Google Shape;293;p29">
            <a:extLst>
              <a:ext uri="{FF2B5EF4-FFF2-40B4-BE49-F238E27FC236}">
                <a16:creationId xmlns:a16="http://schemas.microsoft.com/office/drawing/2014/main" id="{EE321337-206A-A690-7375-D168168C42F0}"/>
              </a:ext>
            </a:extLst>
          </p:cNvPr>
          <p:cNvSpPr/>
          <p:nvPr/>
        </p:nvSpPr>
        <p:spPr>
          <a:xfrm>
            <a:off x="1320452" y="3760538"/>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sp>
        <p:nvSpPr>
          <p:cNvPr id="18" name="Google Shape;291;p29">
            <a:extLst>
              <a:ext uri="{FF2B5EF4-FFF2-40B4-BE49-F238E27FC236}">
                <a16:creationId xmlns:a16="http://schemas.microsoft.com/office/drawing/2014/main" id="{C292A691-6A85-6748-2155-87E370E3EA1E}"/>
              </a:ext>
            </a:extLst>
          </p:cNvPr>
          <p:cNvSpPr/>
          <p:nvPr/>
        </p:nvSpPr>
        <p:spPr>
          <a:xfrm>
            <a:off x="1342224" y="2774957"/>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tx2">
              <a:lumMod val="10000"/>
              <a:lumOff val="90000"/>
            </a:schemeClr>
          </a:solidFill>
          <a:ln w="9528" cap="flat">
            <a:solidFill>
              <a:srgbClr val="000000"/>
            </a:solidFill>
            <a:prstDash val="solid"/>
            <a:miter/>
          </a:ln>
        </p:spPr>
        <p:txBody>
          <a:bodyPr vert="horz" wrap="square" lIns="68571" tIns="34271" rIns="68571" bIns="34271" anchor="ctr" anchorCtr="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Aptos" panose="02110004020202020204"/>
              <a:ea typeface="+mn-ea"/>
              <a:cs typeface="+mn-cs"/>
              <a:sym typeface="Arial"/>
            </a:endParaRPr>
          </a:p>
        </p:txBody>
      </p:sp>
      <p:sp>
        <p:nvSpPr>
          <p:cNvPr id="19" name="Google Shape;289;p29">
            <a:extLst>
              <a:ext uri="{FF2B5EF4-FFF2-40B4-BE49-F238E27FC236}">
                <a16:creationId xmlns:a16="http://schemas.microsoft.com/office/drawing/2014/main" id="{4017964E-FA83-761C-86B1-3E5647955B13}"/>
              </a:ext>
            </a:extLst>
          </p:cNvPr>
          <p:cNvSpPr/>
          <p:nvPr/>
        </p:nvSpPr>
        <p:spPr>
          <a:xfrm>
            <a:off x="1357806" y="1850835"/>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tx2">
              <a:lumMod val="10000"/>
              <a:lumOff val="90000"/>
            </a:schemeClr>
          </a:solidFill>
          <a:ln w="9528" cap="flat">
            <a:solidFill>
              <a:srgbClr val="000000"/>
            </a:solidFill>
            <a:prstDash val="solid"/>
            <a:miter/>
          </a:ln>
        </p:spPr>
        <p:txBody>
          <a:bodyPr vert="horz" wrap="square" lIns="68571" tIns="34271" rIns="68571" bIns="34271" anchor="ctr" anchorCtr="0" compatLnSpc="1">
            <a:noAutofit/>
          </a:bodyP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sp>
        <p:nvSpPr>
          <p:cNvPr id="20" name="Google Shape;292;p29">
            <a:extLst>
              <a:ext uri="{FF2B5EF4-FFF2-40B4-BE49-F238E27FC236}">
                <a16:creationId xmlns:a16="http://schemas.microsoft.com/office/drawing/2014/main" id="{D06668B3-CDDA-352E-AEE0-24A484BF68E6}"/>
              </a:ext>
            </a:extLst>
          </p:cNvPr>
          <p:cNvSpPr/>
          <p:nvPr/>
        </p:nvSpPr>
        <p:spPr>
          <a:xfrm>
            <a:off x="3027249" y="5616347"/>
            <a:ext cx="8111946" cy="82022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srgbClr val="E8E8E8">
                    <a:lumMod val="50000"/>
                  </a:srgbClr>
                </a:solidFill>
                <a:effectLst/>
                <a:uLnTx/>
                <a:uFillTx/>
                <a:latin typeface="Aptos" panose="02110004020202020204"/>
                <a:ea typeface="+mn-ea"/>
                <a:cs typeface="+mn-cs"/>
              </a:rPr>
              <a:t>Calculer la probabilité d’un événement</a:t>
            </a:r>
          </a:p>
        </p:txBody>
      </p:sp>
      <p:sp>
        <p:nvSpPr>
          <p:cNvPr id="21" name="Google Shape;292;p29">
            <a:extLst>
              <a:ext uri="{FF2B5EF4-FFF2-40B4-BE49-F238E27FC236}">
                <a16:creationId xmlns:a16="http://schemas.microsoft.com/office/drawing/2014/main" id="{A4B2D5EF-B2D1-FD9E-B26A-6CC6935619CF}"/>
              </a:ext>
            </a:extLst>
          </p:cNvPr>
          <p:cNvSpPr/>
          <p:nvPr/>
        </p:nvSpPr>
        <p:spPr>
          <a:xfrm>
            <a:off x="3027249" y="3668204"/>
            <a:ext cx="8111946"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a:r>
              <a:rPr lang="fr-FR" b="1" dirty="0">
                <a:solidFill>
                  <a:prstClr val="black"/>
                </a:solidFill>
                <a:latin typeface="Aptos" panose="02110004020202020204"/>
                <a:sym typeface="Arial"/>
              </a:rPr>
              <a:t>Lire un histogramme</a:t>
            </a:r>
          </a:p>
        </p:txBody>
      </p:sp>
      <p:sp>
        <p:nvSpPr>
          <p:cNvPr id="22" name="Google Shape;292;p29">
            <a:extLst>
              <a:ext uri="{FF2B5EF4-FFF2-40B4-BE49-F238E27FC236}">
                <a16:creationId xmlns:a16="http://schemas.microsoft.com/office/drawing/2014/main" id="{1345C3FC-2AC4-C7BA-A11F-5818CA7455A4}"/>
              </a:ext>
            </a:extLst>
          </p:cNvPr>
          <p:cNvSpPr/>
          <p:nvPr/>
        </p:nvSpPr>
        <p:spPr>
          <a:xfrm>
            <a:off x="3026402" y="2692676"/>
            <a:ext cx="8110746"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a:defRPr/>
            </a:pPr>
            <a:r>
              <a:rPr lang="fr-FR" sz="2000" dirty="0">
                <a:solidFill>
                  <a:srgbClr val="E8E8E8">
                    <a:lumMod val="50000"/>
                  </a:srgbClr>
                </a:solidFill>
                <a:latin typeface="Aptos" panose="02110004020202020204"/>
                <a:sym typeface="Arial"/>
              </a:rPr>
              <a:t>Représenter par un histogramme des données regroupées en classes</a:t>
            </a:r>
          </a:p>
        </p:txBody>
      </p:sp>
      <p:sp>
        <p:nvSpPr>
          <p:cNvPr id="23" name="Google Shape;292;p29">
            <a:extLst>
              <a:ext uri="{FF2B5EF4-FFF2-40B4-BE49-F238E27FC236}">
                <a16:creationId xmlns:a16="http://schemas.microsoft.com/office/drawing/2014/main" id="{BF8E1DED-2DE7-54AB-A58D-2A5E90AF3AD5}"/>
              </a:ext>
            </a:extLst>
          </p:cNvPr>
          <p:cNvSpPr/>
          <p:nvPr/>
        </p:nvSpPr>
        <p:spPr>
          <a:xfrm>
            <a:off x="2991543" y="4693305"/>
            <a:ext cx="814850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srgbClr val="E8E8E8">
                    <a:lumMod val="50000"/>
                  </a:srgbClr>
                </a:solidFill>
                <a:effectLst/>
                <a:uLnTx/>
                <a:uFillTx/>
                <a:latin typeface="Aptos" panose="02110004020202020204"/>
                <a:ea typeface="+mn-ea"/>
                <a:cs typeface="+mn-cs"/>
              </a:rPr>
              <a:t>Déterminer les issues qui réalisent un événement</a:t>
            </a:r>
            <a:endParaRPr kumimoji="0" lang="fr-FR" sz="2000" b="0" i="0" u="none" strike="noStrike" kern="1200" cap="none" spc="0" normalizeH="0" baseline="0" noProof="0" dirty="0">
              <a:ln>
                <a:noFill/>
              </a:ln>
              <a:solidFill>
                <a:srgbClr val="E8E8E8">
                  <a:lumMod val="50000"/>
                </a:srgbClr>
              </a:solidFill>
              <a:effectLst/>
              <a:uLnTx/>
              <a:uFillTx/>
              <a:latin typeface="Aptos" panose="02110004020202020204"/>
              <a:ea typeface="+mn-ea"/>
              <a:cs typeface="+mn-cs"/>
              <a:sym typeface="Arial"/>
            </a:endParaRPr>
          </a:p>
        </p:txBody>
      </p:sp>
      <p:sp>
        <p:nvSpPr>
          <p:cNvPr id="25" name="Rectangle 24">
            <a:extLst>
              <a:ext uri="{FF2B5EF4-FFF2-40B4-BE49-F238E27FC236}">
                <a16:creationId xmlns:a16="http://schemas.microsoft.com/office/drawing/2014/main" id="{E2D8B298-C52A-F641-FE46-F63A5D014E5F}"/>
              </a:ext>
            </a:extLst>
          </p:cNvPr>
          <p:cNvSpPr/>
          <p:nvPr/>
        </p:nvSpPr>
        <p:spPr>
          <a:xfrm>
            <a:off x="1181554" y="1080983"/>
            <a:ext cx="10321337" cy="554477"/>
          </a:xfrm>
          <a:prstGeom prst="rect">
            <a:avLst/>
          </a:prstGeom>
          <a:solidFill>
            <a:srgbClr val="1D6FA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white"/>
                </a:solidFill>
                <a:effectLst/>
                <a:uLnTx/>
                <a:uFillTx/>
                <a:latin typeface="Aptos" panose="02110004020202020204"/>
                <a:ea typeface="+mn-ea"/>
                <a:cs typeface="+mn-cs"/>
              </a:rPr>
              <a:t>                                                                       </a:t>
            </a:r>
            <a:r>
              <a:rPr kumimoji="0" lang="fr-FR" sz="2800" b="1" i="0" u="none" strike="noStrike" kern="1200" cap="none" spc="0" normalizeH="0" baseline="0" noProof="0" dirty="0">
                <a:ln>
                  <a:noFill/>
                </a:ln>
                <a:solidFill>
                  <a:prstClr val="white"/>
                </a:solidFill>
                <a:effectLst/>
                <a:uLnTx/>
                <a:uFillTx/>
                <a:latin typeface="Aptos" panose="02110004020202020204"/>
                <a:ea typeface="+mn-ea"/>
                <a:cs typeface="+mn-cs"/>
              </a:rPr>
              <a:t>Statistiques et probabilités</a:t>
            </a:r>
            <a:endParaRPr kumimoji="0" lang="fr-FR"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31" name="Text Placeholder 30">
            <a:extLst>
              <a:ext uri="{FF2B5EF4-FFF2-40B4-BE49-F238E27FC236}">
                <a16:creationId xmlns:a16="http://schemas.microsoft.com/office/drawing/2014/main" id="{ACE85E0A-429A-B51A-FED1-DABE33E433BE}"/>
              </a:ext>
            </a:extLst>
          </p:cNvPr>
          <p:cNvSpPr txBox="1">
            <a:spLocks/>
          </p:cNvSpPr>
          <p:nvPr/>
        </p:nvSpPr>
        <p:spPr>
          <a:xfrm>
            <a:off x="772307" y="1115211"/>
            <a:ext cx="2687865" cy="5544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800" b="1"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Leçon</a:t>
            </a:r>
            <a:r>
              <a:rPr kumimoji="0" lang="en-US" sz="28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12:</a:t>
            </a:r>
            <a:endParaRPr kumimoji="0" lang="fr-FR" sz="28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sp>
        <p:nvSpPr>
          <p:cNvPr id="33" name="Text Placeholder 30">
            <a:extLst>
              <a:ext uri="{FF2B5EF4-FFF2-40B4-BE49-F238E27FC236}">
                <a16:creationId xmlns:a16="http://schemas.microsoft.com/office/drawing/2014/main" id="{74B77D63-73E9-1593-011E-46752471AACE}"/>
              </a:ext>
            </a:extLst>
          </p:cNvPr>
          <p:cNvSpPr txBox="1">
            <a:spLocks/>
          </p:cNvSpPr>
          <p:nvPr/>
        </p:nvSpPr>
        <p:spPr>
          <a:xfrm>
            <a:off x="1357806" y="1762095"/>
            <a:ext cx="1227600" cy="844415"/>
          </a:xfrm>
          <a:prstGeom prst="rect">
            <a:avLst/>
          </a:pr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defPPr>
              <a:defRPr lang="fr-FR"/>
            </a:defPPr>
            <a:lvl1pPr marR="0" lvl="0" indent="0" algn="ctr" fontAlgn="auto">
              <a:lnSpc>
                <a:spcPct val="100000"/>
              </a:lnSpc>
              <a:spcBef>
                <a:spcPts val="0"/>
              </a:spcBef>
              <a:spcAft>
                <a:spcPts val="0"/>
              </a:spcAft>
              <a:buClrTx/>
              <a:buSzTx/>
              <a:buFontTx/>
              <a:buNone/>
              <a:tabLst/>
              <a:defRPr kumimoji="0" b="0" i="0" u="none" strike="noStrike" cap="none" spc="0" normalizeH="0" baseline="0">
                <a:ln>
                  <a:noFill/>
                </a:ln>
                <a:solidFill>
                  <a:prstClr val="white">
                    <a:lumMod val="50000"/>
                  </a:prstClr>
                </a:solidFill>
                <a:effectLst/>
                <a:uLnTx/>
                <a:uFillTx/>
                <a:latin typeface="Aptos" panose="02110004020202020204"/>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srgbClr val="E8E8E8">
                    <a:lumMod val="50000"/>
                  </a:srgbClr>
                </a:solidFill>
                <a:effectLst/>
                <a:uLnTx/>
                <a:uFillTx/>
                <a:latin typeface="Aptos" panose="02110004020202020204"/>
                <a:ea typeface="+mn-ea"/>
                <a:cs typeface="+mn-cs"/>
                <a:sym typeface="Arial"/>
              </a:rPr>
              <a:t>Tâche 5</a:t>
            </a:r>
          </a:p>
        </p:txBody>
      </p:sp>
      <p:sp>
        <p:nvSpPr>
          <p:cNvPr id="34" name="Text Placeholder 30">
            <a:extLst>
              <a:ext uri="{FF2B5EF4-FFF2-40B4-BE49-F238E27FC236}">
                <a16:creationId xmlns:a16="http://schemas.microsoft.com/office/drawing/2014/main" id="{5A5473BC-EC26-52C1-01CB-9DB741F8195B}"/>
              </a:ext>
            </a:extLst>
          </p:cNvPr>
          <p:cNvSpPr txBox="1">
            <a:spLocks/>
          </p:cNvSpPr>
          <p:nvPr/>
        </p:nvSpPr>
        <p:spPr>
          <a:xfrm>
            <a:off x="1342223" y="5659257"/>
            <a:ext cx="1227600"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fr-MA" sz="2000" b="0" i="0" u="none" strike="noStrike" kern="1200" cap="none" spc="0" normalizeH="0" baseline="0" noProof="0" dirty="0">
                <a:ln>
                  <a:noFill/>
                </a:ln>
                <a:solidFill>
                  <a:srgbClr val="E8E8E8">
                    <a:lumMod val="50000"/>
                  </a:srgbClr>
                </a:solidFill>
                <a:effectLst/>
                <a:uLnTx/>
                <a:uFillTx/>
                <a:latin typeface="Aptos" panose="02110004020202020204"/>
                <a:ea typeface="+mn-ea"/>
                <a:cs typeface="Calibri" panose="020F0502020204030204" pitchFamily="34" charset="0"/>
                <a:sym typeface="Arial"/>
              </a:rPr>
              <a:t>Tâche </a:t>
            </a:r>
            <a:r>
              <a:rPr lang="fr-MA">
                <a:solidFill>
                  <a:srgbClr val="E8E8E8">
                    <a:lumMod val="50000"/>
                  </a:srgbClr>
                </a:solidFill>
                <a:latin typeface="Aptos" panose="02110004020202020204"/>
                <a:sym typeface="Arial"/>
              </a:rPr>
              <a:t>9</a:t>
            </a:r>
            <a:endParaRPr kumimoji="0" lang="fr-FR" sz="2000" b="0" i="0" u="none" strike="noStrike" kern="1200" cap="none" spc="0" normalizeH="0" baseline="0" noProof="0" dirty="0">
              <a:ln>
                <a:noFill/>
              </a:ln>
              <a:solidFill>
                <a:srgbClr val="E8E8E8">
                  <a:lumMod val="50000"/>
                </a:srgbClr>
              </a:solidFill>
              <a:effectLst/>
              <a:uLnTx/>
              <a:uFillTx/>
              <a:latin typeface="Aptos" panose="02110004020202020204"/>
              <a:ea typeface="+mn-ea"/>
              <a:cs typeface="Calibri" panose="020F0502020204030204" pitchFamily="34" charset="0"/>
              <a:sym typeface="Arial"/>
            </a:endParaRPr>
          </a:p>
        </p:txBody>
      </p:sp>
      <p:sp>
        <p:nvSpPr>
          <p:cNvPr id="35" name="Text Placeholder 30">
            <a:extLst>
              <a:ext uri="{FF2B5EF4-FFF2-40B4-BE49-F238E27FC236}">
                <a16:creationId xmlns:a16="http://schemas.microsoft.com/office/drawing/2014/main" id="{73E5BBA2-961A-BE45-24C4-7E95127A3713}"/>
              </a:ext>
            </a:extLst>
          </p:cNvPr>
          <p:cNvSpPr txBox="1">
            <a:spLocks/>
          </p:cNvSpPr>
          <p:nvPr/>
        </p:nvSpPr>
        <p:spPr>
          <a:xfrm>
            <a:off x="1297531" y="3761532"/>
            <a:ext cx="1249372" cy="749429"/>
          </a:xfrm>
          <a:prstGeom prst="rect">
            <a:avLst/>
          </a:pr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defPPr>
              <a:defRPr lang="fr-FR"/>
            </a:defPPr>
            <a:lvl1pPr marR="0" lvl="0" indent="0" algn="ctr" fontAlgn="auto">
              <a:lnSpc>
                <a:spcPct val="100000"/>
              </a:lnSpc>
              <a:spcBef>
                <a:spcPts val="0"/>
              </a:spcBef>
              <a:spcAft>
                <a:spcPts val="0"/>
              </a:spcAft>
              <a:buClrTx/>
              <a:buSzTx/>
              <a:buFontTx/>
              <a:buNone/>
              <a:tabLst/>
              <a:defRPr kumimoji="0" b="1" i="0" u="none" strike="noStrike" cap="none" spc="0" normalizeH="0" baseline="0">
                <a:ln>
                  <a:noFill/>
                </a:ln>
                <a:solidFill>
                  <a:prstClr val="black"/>
                </a:solidFill>
                <a:effectLst/>
                <a:uLnTx/>
                <a:uFillTx/>
                <a:latin typeface="Aptos" panose="02110004020202020204"/>
              </a:defRPr>
            </a:lvl1pPr>
            <a:lvl2pPr marL="685800" indent="-228600">
              <a:lnSpc>
                <a:spcPct val="90000"/>
              </a:lnSpc>
              <a:spcBef>
                <a:spcPts val="500"/>
              </a:spcBef>
              <a:buFont typeface="Arial" panose="020B0604020202020204" pitchFamily="34" charset="0"/>
              <a:buNone/>
              <a:defRPr sz="2000">
                <a:solidFill>
                  <a:srgbClr val="7F7F7F"/>
                </a:solidFill>
                <a:latin typeface="Calibri" panose="020F0502020204030204" pitchFamily="34" charset="0"/>
                <a:cs typeface="Calibri" panose="020F0502020204030204" pitchFamily="34" charset="0"/>
              </a:defRPr>
            </a:lvl2pPr>
            <a:lvl3pPr marL="1143000" indent="-228600">
              <a:lnSpc>
                <a:spcPct val="90000"/>
              </a:lnSpc>
              <a:spcBef>
                <a:spcPts val="500"/>
              </a:spcBef>
              <a:buFont typeface="Arial" panose="020B0604020202020204" pitchFamily="34" charset="0"/>
              <a:buNone/>
              <a:defRPr sz="2000">
                <a:solidFill>
                  <a:srgbClr val="7F7F7F"/>
                </a:solidFill>
                <a:latin typeface="Calibri" panose="020F0502020204030204" pitchFamily="34" charset="0"/>
                <a:cs typeface="Calibri" panose="020F0502020204030204" pitchFamily="34" charset="0"/>
              </a:defRPr>
            </a:lvl3pPr>
            <a:lvl4pPr marL="1600200" indent="-228600">
              <a:lnSpc>
                <a:spcPct val="90000"/>
              </a:lnSpc>
              <a:spcBef>
                <a:spcPts val="500"/>
              </a:spcBef>
              <a:buFont typeface="Arial" panose="020B0604020202020204" pitchFamily="34" charset="0"/>
              <a:buNone/>
              <a:defRPr sz="2000">
                <a:solidFill>
                  <a:srgbClr val="7F7F7F"/>
                </a:solidFill>
                <a:latin typeface="Calibri" panose="020F0502020204030204" pitchFamily="34" charset="0"/>
                <a:cs typeface="Calibri" panose="020F0502020204030204" pitchFamily="34" charset="0"/>
              </a:defRPr>
            </a:lvl4pPr>
            <a:lvl5pPr marL="2057400" indent="-228600">
              <a:lnSpc>
                <a:spcPct val="90000"/>
              </a:lnSpc>
              <a:spcBef>
                <a:spcPts val="500"/>
              </a:spcBef>
              <a:buFont typeface="Arial" panose="020B0604020202020204" pitchFamily="34" charset="0"/>
              <a:buNone/>
              <a:defRPr sz="2000">
                <a:solidFill>
                  <a:srgbClr val="7F7F7F"/>
                </a:solidFill>
                <a:latin typeface="Calibri" panose="020F0502020204030204" pitchFamily="34" charset="0"/>
                <a:cs typeface="Calibri" panose="020F050202020403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r>
              <a:rPr lang="fr-FR" dirty="0">
                <a:sym typeface="Arial"/>
              </a:rPr>
              <a:t>Tâche7</a:t>
            </a:r>
          </a:p>
        </p:txBody>
      </p:sp>
      <p:sp>
        <p:nvSpPr>
          <p:cNvPr id="36" name="Text Placeholder 30">
            <a:extLst>
              <a:ext uri="{FF2B5EF4-FFF2-40B4-BE49-F238E27FC236}">
                <a16:creationId xmlns:a16="http://schemas.microsoft.com/office/drawing/2014/main" id="{5F879908-CFB2-F5B3-9CE2-A65F5F3E6223}"/>
              </a:ext>
            </a:extLst>
          </p:cNvPr>
          <p:cNvSpPr txBox="1">
            <a:spLocks/>
          </p:cNvSpPr>
          <p:nvPr/>
        </p:nvSpPr>
        <p:spPr>
          <a:xfrm>
            <a:off x="3115952" y="1788112"/>
            <a:ext cx="8144401"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sp>
        <p:nvSpPr>
          <p:cNvPr id="37" name="Text Placeholder 30">
            <a:extLst>
              <a:ext uri="{FF2B5EF4-FFF2-40B4-BE49-F238E27FC236}">
                <a16:creationId xmlns:a16="http://schemas.microsoft.com/office/drawing/2014/main" id="{E5613986-D276-9B3C-5DB2-6BC9EC6464B6}"/>
              </a:ext>
            </a:extLst>
          </p:cNvPr>
          <p:cNvSpPr txBox="1">
            <a:spLocks/>
          </p:cNvSpPr>
          <p:nvPr/>
        </p:nvSpPr>
        <p:spPr>
          <a:xfrm>
            <a:off x="3167034" y="2610870"/>
            <a:ext cx="8110747"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ctr" defTabSz="685783"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r-FR"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sp>
        <p:nvSpPr>
          <p:cNvPr id="39" name="Text Placeholder 30">
            <a:extLst>
              <a:ext uri="{FF2B5EF4-FFF2-40B4-BE49-F238E27FC236}">
                <a16:creationId xmlns:a16="http://schemas.microsoft.com/office/drawing/2014/main" id="{003CB01F-606F-7259-7741-B876022F6CA7}"/>
              </a:ext>
            </a:extLst>
          </p:cNvPr>
          <p:cNvSpPr txBox="1">
            <a:spLocks/>
          </p:cNvSpPr>
          <p:nvPr/>
        </p:nvSpPr>
        <p:spPr>
          <a:xfrm>
            <a:off x="1319303" y="4715220"/>
            <a:ext cx="1249372" cy="750424"/>
          </a:xfrm>
          <a:prstGeom prst="rect">
            <a:avLst/>
          </a:pr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defPPr>
              <a:defRPr lang="fr-FR"/>
            </a:defPPr>
            <a:lvl1pPr algn="ctr">
              <a:defRPr sz="2000"/>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srgbClr val="E8E8E8">
                    <a:lumMod val="50000"/>
                  </a:srgbClr>
                </a:solidFill>
                <a:effectLst/>
                <a:uLnTx/>
                <a:uFillTx/>
                <a:latin typeface="Aptos" panose="02110004020202020204"/>
                <a:ea typeface="+mn-ea"/>
                <a:cs typeface="+mn-cs"/>
                <a:sym typeface="Arial"/>
              </a:rPr>
              <a:t>Tâche 8</a:t>
            </a:r>
          </a:p>
        </p:txBody>
      </p:sp>
      <p:sp>
        <p:nvSpPr>
          <p:cNvPr id="57" name="Text Placeholder 56">
            <a:extLst>
              <a:ext uri="{FF2B5EF4-FFF2-40B4-BE49-F238E27FC236}">
                <a16:creationId xmlns:a16="http://schemas.microsoft.com/office/drawing/2014/main" id="{E5BB8188-B4EF-6660-AB63-219894C8D82B}"/>
              </a:ext>
            </a:extLst>
          </p:cNvPr>
          <p:cNvSpPr txBox="1">
            <a:spLocks/>
          </p:cNvSpPr>
          <p:nvPr/>
        </p:nvSpPr>
        <p:spPr>
          <a:xfrm>
            <a:off x="1339128" y="2767454"/>
            <a:ext cx="1263805" cy="742898"/>
          </a:xfrm>
          <a:prstGeom prst="rect">
            <a:avLst/>
          </a:pr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defPPr>
              <a:defRPr lang="fr-FR"/>
            </a:defPPr>
            <a:lvl1pPr marR="0" lvl="0" indent="0" algn="ctr" fontAlgn="auto">
              <a:lnSpc>
                <a:spcPct val="100000"/>
              </a:lnSpc>
              <a:spcBef>
                <a:spcPts val="0"/>
              </a:spcBef>
              <a:spcAft>
                <a:spcPts val="0"/>
              </a:spcAft>
              <a:buClrTx/>
              <a:buSzTx/>
              <a:buFontTx/>
              <a:buNone/>
              <a:tabLst/>
              <a:defRPr kumimoji="0" b="1" i="0" u="none" strike="noStrike" cap="none" spc="0" normalizeH="0" baseline="0">
                <a:ln>
                  <a:noFill/>
                </a:ln>
                <a:solidFill>
                  <a:prstClr val="black"/>
                </a:solidFill>
                <a:effectLst/>
                <a:uLnTx/>
                <a:uFillTx/>
                <a:latin typeface="Aptos" panose="02110004020202020204"/>
              </a:defRPr>
            </a:lvl1pPr>
            <a:lvl2pPr marL="6858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2000" b="0" dirty="0" err="1">
                <a:solidFill>
                  <a:srgbClr val="E8E8E8">
                    <a:lumMod val="50000"/>
                  </a:srgbClr>
                </a:solidFill>
              </a:rPr>
              <a:t>Tâche</a:t>
            </a:r>
            <a:r>
              <a:rPr lang="en-US" sz="2000" b="0" dirty="0">
                <a:solidFill>
                  <a:srgbClr val="E8E8E8">
                    <a:lumMod val="50000"/>
                  </a:srgbClr>
                </a:solidFill>
              </a:rPr>
              <a:t> 6</a:t>
            </a:r>
            <a:endParaRPr lang="fr-FR" sz="2000" b="0" dirty="0">
              <a:solidFill>
                <a:srgbClr val="E8E8E8">
                  <a:lumMod val="50000"/>
                </a:srgbClr>
              </a:solidFill>
            </a:endParaRPr>
          </a:p>
        </p:txBody>
      </p:sp>
      <p:sp>
        <p:nvSpPr>
          <p:cNvPr id="58" name="Text Placeholder 56">
            <a:extLst>
              <a:ext uri="{FF2B5EF4-FFF2-40B4-BE49-F238E27FC236}">
                <a16:creationId xmlns:a16="http://schemas.microsoft.com/office/drawing/2014/main" id="{DEA8D192-0ACB-D289-1C7C-02D71D351638}"/>
              </a:ext>
            </a:extLst>
          </p:cNvPr>
          <p:cNvSpPr txBox="1">
            <a:spLocks/>
          </p:cNvSpPr>
          <p:nvPr/>
        </p:nvSpPr>
        <p:spPr>
          <a:xfrm>
            <a:off x="3133380" y="5680036"/>
            <a:ext cx="8109547" cy="734400"/>
          </a:xfrm>
          <a:prstGeom prst="rect">
            <a:avLst/>
          </a:prstGeom>
        </p:spPr>
        <p:txBody>
          <a:bodyPr anchor="ctr"/>
          <a:lstStyle>
            <a:lvl1pPr marL="228600" indent="-228600" algn="ctr" defTabSz="685783" rtl="0" eaLnBrk="1" latinLnBrk="0" hangingPunct="1">
              <a:lnSpc>
                <a:spcPct val="90000"/>
              </a:lnSpc>
              <a:spcBef>
                <a:spcPts val="10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Aptos" panose="02110004020202020204"/>
              <a:ea typeface="+mn-ea"/>
              <a:cs typeface="Calibri" panose="020F0502020204030204" pitchFamily="34" charset="0"/>
              <a:sym typeface="Arial"/>
            </a:endParaRPr>
          </a:p>
        </p:txBody>
      </p:sp>
      <p:sp>
        <p:nvSpPr>
          <p:cNvPr id="59" name="Text Placeholder 30">
            <a:extLst>
              <a:ext uri="{FF2B5EF4-FFF2-40B4-BE49-F238E27FC236}">
                <a16:creationId xmlns:a16="http://schemas.microsoft.com/office/drawing/2014/main" id="{FC010466-58C6-D15B-C6EC-229C11D5FFF2}"/>
              </a:ext>
            </a:extLst>
          </p:cNvPr>
          <p:cNvSpPr txBox="1">
            <a:spLocks/>
          </p:cNvSpPr>
          <p:nvPr/>
        </p:nvSpPr>
        <p:spPr>
          <a:xfrm>
            <a:off x="3133380" y="5103730"/>
            <a:ext cx="8150400" cy="734400"/>
          </a:xfrm>
          <a:prstGeom prst="rect">
            <a:avLst/>
          </a:prstGeom>
        </p:spPr>
        <p:txBody>
          <a:bodyPr anchor="ctr">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ctr" defTabSz="685783"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r-FR"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spTree>
    <p:extLst>
      <p:ext uri="{BB962C8B-B14F-4D97-AF65-F5344CB8AC3E}">
        <p14:creationId xmlns:p14="http://schemas.microsoft.com/office/powerpoint/2010/main" val="244901585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76670-7AF6-3112-DC34-1F8F28E6ABD5}"/>
              </a:ext>
            </a:extLst>
          </p:cNvPr>
          <p:cNvSpPr>
            <a:spLocks noGrp="1"/>
          </p:cNvSpPr>
          <p:nvPr>
            <p:ph type="title"/>
          </p:nvPr>
        </p:nvSpPr>
        <p:spPr/>
        <p:txBody>
          <a:bodyPr/>
          <a:lstStyle/>
          <a:p>
            <a:r>
              <a:rPr lang="fr-FR" sz="1400" dirty="0"/>
              <a:t>Travaillez individuellement puis discutez en binômes vos réponses et corriger:  dans le tableau remplacer 4 par </a:t>
            </a:r>
            <a:r>
              <a:rPr lang="fr-FR" sz="1400" dirty="0">
                <a:solidFill>
                  <a:srgbClr val="FF0000"/>
                </a:solidFill>
              </a:rPr>
              <a:t>1 </a:t>
            </a:r>
            <a:r>
              <a:rPr lang="fr-FR" sz="1400" dirty="0"/>
              <a:t>et 12 par </a:t>
            </a:r>
            <a:r>
              <a:rPr lang="fr-FR" sz="1400" dirty="0">
                <a:solidFill>
                  <a:srgbClr val="FF0000"/>
                </a:solidFill>
              </a:rPr>
              <a:t>5 </a:t>
            </a:r>
          </a:p>
        </p:txBody>
      </p:sp>
      <p:sp>
        <p:nvSpPr>
          <p:cNvPr id="3" name="Content Placeholder 2">
            <a:extLst>
              <a:ext uri="{FF2B5EF4-FFF2-40B4-BE49-F238E27FC236}">
                <a16:creationId xmlns:a16="http://schemas.microsoft.com/office/drawing/2014/main" id="{EB5C8CCA-6F1B-2248-6F0F-5B940B576ECD}"/>
              </a:ext>
            </a:extLst>
          </p:cNvPr>
          <p:cNvSpPr>
            <a:spLocks noGrp="1"/>
          </p:cNvSpPr>
          <p:nvPr>
            <p:ph sz="quarter" idx="11"/>
          </p:nvPr>
        </p:nvSpPr>
        <p:spPr/>
        <p:txBody>
          <a:bodyPr/>
          <a:lstStyle/>
          <a:p>
            <a:r>
              <a:rPr lang="fr-FR" dirty="0"/>
              <a:t>L'enseignant accorde 2 min au travail individuel puis une minute de discussion. Il circule pour contrôler et donner des indications en cas de besoin.</a:t>
            </a:r>
          </a:p>
        </p:txBody>
      </p:sp>
      <p:sp>
        <p:nvSpPr>
          <p:cNvPr id="5" name="Text Placeholder 4">
            <a:extLst>
              <a:ext uri="{FF2B5EF4-FFF2-40B4-BE49-F238E27FC236}">
                <a16:creationId xmlns:a16="http://schemas.microsoft.com/office/drawing/2014/main" id="{B42B24A7-8E03-B0A5-EEE1-4F39731B4241}"/>
              </a:ext>
            </a:extLst>
          </p:cNvPr>
          <p:cNvSpPr>
            <a:spLocks noGrp="1"/>
          </p:cNvSpPr>
          <p:nvPr>
            <p:ph type="body" sz="quarter" idx="12"/>
          </p:nvPr>
        </p:nvSpPr>
        <p:spPr>
          <a:xfrm>
            <a:off x="5525720" y="6046282"/>
            <a:ext cx="1225550" cy="471488"/>
          </a:xfrm>
        </p:spPr>
        <p:txBody>
          <a:bodyPr/>
          <a:lstStyle/>
          <a:p>
            <a:r>
              <a:rPr lang="en-US" dirty="0"/>
              <a:t>Page:115</a:t>
            </a:r>
            <a:endParaRPr lang="fr-FR" dirty="0"/>
          </a:p>
        </p:txBody>
      </p:sp>
      <p:grpSp>
        <p:nvGrpSpPr>
          <p:cNvPr id="7" name="Groupe 6">
            <a:extLst>
              <a:ext uri="{FF2B5EF4-FFF2-40B4-BE49-F238E27FC236}">
                <a16:creationId xmlns:a16="http://schemas.microsoft.com/office/drawing/2014/main" id="{EFDF6F72-3F28-DC47-1FBC-04C5428A1B6F}"/>
              </a:ext>
            </a:extLst>
          </p:cNvPr>
          <p:cNvGrpSpPr/>
          <p:nvPr/>
        </p:nvGrpSpPr>
        <p:grpSpPr>
          <a:xfrm>
            <a:off x="10633247" y="187919"/>
            <a:ext cx="630930" cy="588164"/>
            <a:chOff x="582302" y="4457015"/>
            <a:chExt cx="630930" cy="588164"/>
          </a:xfrm>
        </p:grpSpPr>
        <p:pic>
          <p:nvPicPr>
            <p:cNvPr id="8" name="Picture 7">
              <a:extLst>
                <a:ext uri="{FF2B5EF4-FFF2-40B4-BE49-F238E27FC236}">
                  <a16:creationId xmlns:a16="http://schemas.microsoft.com/office/drawing/2014/main" id="{EC587377-321B-159E-FD2A-15A514F91940}"/>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9" name="Picture 7">
              <a:extLst>
                <a:ext uri="{FF2B5EF4-FFF2-40B4-BE49-F238E27FC236}">
                  <a16:creationId xmlns:a16="http://schemas.microsoft.com/office/drawing/2014/main" id="{575A0D97-D457-5375-1C4C-269D02480697}"/>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pic>
        <p:nvPicPr>
          <p:cNvPr id="4" name="Image 3"/>
          <p:cNvPicPr>
            <a:picLocks noChangeAspect="1"/>
          </p:cNvPicPr>
          <p:nvPr/>
        </p:nvPicPr>
        <p:blipFill>
          <a:blip r:embed="rId4"/>
          <a:stretch>
            <a:fillRect/>
          </a:stretch>
        </p:blipFill>
        <p:spPr>
          <a:xfrm>
            <a:off x="1931438" y="1020054"/>
            <a:ext cx="8397550" cy="4973839"/>
          </a:xfrm>
          <a:prstGeom prst="rect">
            <a:avLst/>
          </a:prstGeom>
        </p:spPr>
      </p:pic>
      <p:sp>
        <p:nvSpPr>
          <p:cNvPr id="10" name="ZoneTexte 9"/>
          <p:cNvSpPr txBox="1"/>
          <p:nvPr/>
        </p:nvSpPr>
        <p:spPr>
          <a:xfrm>
            <a:off x="4292082" y="5561207"/>
            <a:ext cx="559837" cy="400110"/>
          </a:xfrm>
          <a:prstGeom prst="rect">
            <a:avLst/>
          </a:prstGeom>
          <a:solidFill>
            <a:schemeClr val="bg1"/>
          </a:solid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1</a:t>
            </a:r>
          </a:p>
        </p:txBody>
      </p:sp>
      <p:sp>
        <p:nvSpPr>
          <p:cNvPr id="11" name="ZoneTexte 10"/>
          <p:cNvSpPr txBox="1"/>
          <p:nvPr/>
        </p:nvSpPr>
        <p:spPr>
          <a:xfrm>
            <a:off x="5368212" y="5593783"/>
            <a:ext cx="559837" cy="400110"/>
          </a:xfrm>
          <a:prstGeom prst="rect">
            <a:avLst/>
          </a:prstGeom>
          <a:solidFill>
            <a:schemeClr val="bg1"/>
          </a:solid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5</a:t>
            </a:r>
          </a:p>
        </p:txBody>
      </p:sp>
    </p:spTree>
    <p:extLst>
      <p:ext uri="{BB962C8B-B14F-4D97-AF65-F5344CB8AC3E}">
        <p14:creationId xmlns:p14="http://schemas.microsoft.com/office/powerpoint/2010/main" val="263188614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2CEDDD-76AE-D7E1-44B5-7337A46F5BA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FA4B570-872A-5BD3-9D35-EF24EAA7BF15}"/>
              </a:ext>
            </a:extLst>
          </p:cNvPr>
          <p:cNvSpPr>
            <a:spLocks noGrp="1"/>
          </p:cNvSpPr>
          <p:nvPr>
            <p:ph type="title"/>
          </p:nvPr>
        </p:nvSpPr>
        <p:spPr/>
        <p:txBody>
          <a:bodyPr/>
          <a:lstStyle/>
          <a:p>
            <a:r>
              <a:rPr lang="fr-FR" dirty="0"/>
              <a:t>Prenez la correction sur vos livrets.</a:t>
            </a:r>
          </a:p>
        </p:txBody>
      </p:sp>
      <p:sp>
        <p:nvSpPr>
          <p:cNvPr id="4" name="Espace réservé du contenu 3">
            <a:extLst>
              <a:ext uri="{FF2B5EF4-FFF2-40B4-BE49-F238E27FC236}">
                <a16:creationId xmlns:a16="http://schemas.microsoft.com/office/drawing/2014/main" id="{13CA1C34-7F99-5799-2B19-301F16BE4F76}"/>
              </a:ext>
            </a:extLst>
          </p:cNvPr>
          <p:cNvSpPr>
            <a:spLocks noGrp="1"/>
          </p:cNvSpPr>
          <p:nvPr>
            <p:ph sz="quarter" idx="11"/>
          </p:nvPr>
        </p:nvSpPr>
        <p:spPr/>
        <p:txBody>
          <a:bodyPr/>
          <a:lstStyle/>
          <a:p>
            <a:r>
              <a:rPr lang="fr-FR" dirty="0">
                <a:solidFill>
                  <a:schemeClr val="bg1">
                    <a:lumMod val="65000"/>
                  </a:schemeClr>
                </a:solidFill>
              </a:rPr>
              <a:t>L’enseignant circule entre les rangs et contrôle les livrets.</a:t>
            </a:r>
          </a:p>
        </p:txBody>
      </p:sp>
      <p:grpSp>
        <p:nvGrpSpPr>
          <p:cNvPr id="7" name="Groupe 6">
            <a:extLst>
              <a:ext uri="{FF2B5EF4-FFF2-40B4-BE49-F238E27FC236}">
                <a16:creationId xmlns:a16="http://schemas.microsoft.com/office/drawing/2014/main" id="{7BB3CCF7-B9F6-F1D2-F9B4-1A9E3F2BAD9E}"/>
              </a:ext>
            </a:extLst>
          </p:cNvPr>
          <p:cNvGrpSpPr/>
          <p:nvPr/>
        </p:nvGrpSpPr>
        <p:grpSpPr>
          <a:xfrm>
            <a:off x="10633247" y="187919"/>
            <a:ext cx="630930" cy="588164"/>
            <a:chOff x="582302" y="4457015"/>
            <a:chExt cx="630930" cy="588164"/>
          </a:xfrm>
        </p:grpSpPr>
        <p:pic>
          <p:nvPicPr>
            <p:cNvPr id="8" name="Picture 7">
              <a:extLst>
                <a:ext uri="{FF2B5EF4-FFF2-40B4-BE49-F238E27FC236}">
                  <a16:creationId xmlns:a16="http://schemas.microsoft.com/office/drawing/2014/main" id="{A8E0EDB3-5752-9B72-F9FB-A8D0057A2EF9}"/>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9" name="Picture 7">
              <a:extLst>
                <a:ext uri="{FF2B5EF4-FFF2-40B4-BE49-F238E27FC236}">
                  <a16:creationId xmlns:a16="http://schemas.microsoft.com/office/drawing/2014/main" id="{E761F61E-26C7-2381-5AD1-D035191A4A1B}"/>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pic>
        <p:nvPicPr>
          <p:cNvPr id="3" name="Image 2"/>
          <p:cNvPicPr>
            <a:picLocks noChangeAspect="1"/>
          </p:cNvPicPr>
          <p:nvPr/>
        </p:nvPicPr>
        <p:blipFill>
          <a:blip r:embed="rId4"/>
          <a:stretch>
            <a:fillRect/>
          </a:stretch>
        </p:blipFill>
        <p:spPr>
          <a:xfrm>
            <a:off x="511611" y="1050161"/>
            <a:ext cx="10535625" cy="4510884"/>
          </a:xfrm>
          <a:prstGeom prst="rect">
            <a:avLst/>
          </a:prstGeom>
        </p:spPr>
      </p:pic>
      <p:sp>
        <p:nvSpPr>
          <p:cNvPr id="6" name="ZoneTexte 5"/>
          <p:cNvSpPr txBox="1"/>
          <p:nvPr/>
        </p:nvSpPr>
        <p:spPr>
          <a:xfrm>
            <a:off x="4040155" y="3956180"/>
            <a:ext cx="5178490" cy="646331"/>
          </a:xfrm>
          <a:prstGeom prst="rect">
            <a:avLst/>
          </a:prstGeom>
          <a:noFill/>
        </p:spPr>
        <p:txBody>
          <a:bodyPr wrap="square" rtlCol="0">
            <a:spAutoFit/>
          </a:bodyPr>
          <a:lstStyle/>
          <a:p>
            <a:pPr algn="l"/>
            <a:r>
              <a:rPr lang="fr-FR" dirty="0">
                <a:solidFill>
                  <a:srgbClr val="FF0000"/>
                </a:solidFill>
                <a:latin typeface="Calibri" panose="020F0502020204030204" pitchFamily="34" charset="0"/>
                <a:cs typeface="Calibri" panose="020F0502020204030204" pitchFamily="34" charset="0"/>
              </a:rPr>
              <a:t>La taille des joueurs de l’équipe</a:t>
            </a:r>
          </a:p>
          <a:p>
            <a:pPr algn="l"/>
            <a:r>
              <a:rPr lang="fr-FR" dirty="0">
                <a:solidFill>
                  <a:srgbClr val="FF0000"/>
                </a:solidFill>
                <a:latin typeface="Calibri" panose="020F0502020204030204" pitchFamily="34" charset="0"/>
                <a:cs typeface="Calibri" panose="020F0502020204030204" pitchFamily="34" charset="0"/>
              </a:rPr>
              <a:t> de basketball</a:t>
            </a:r>
          </a:p>
        </p:txBody>
      </p:sp>
      <mc:AlternateContent xmlns:mc="http://schemas.openxmlformats.org/markup-compatibility/2006" xmlns:a14="http://schemas.microsoft.com/office/drawing/2010/main">
        <mc:Choice Requires="a14">
          <p:sp>
            <p:nvSpPr>
              <p:cNvPr id="11" name="ZoneTexte 10"/>
              <p:cNvSpPr txBox="1"/>
              <p:nvPr/>
            </p:nvSpPr>
            <p:spPr>
              <a:xfrm>
                <a:off x="8713731" y="4528666"/>
                <a:ext cx="1484628"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1,9</a:t>
                </a:r>
                <a14:m>
                  <m:oMath xmlns:m="http://schemas.openxmlformats.org/officeDocument/2006/math">
                    <m:r>
                      <a:rPr lang="fr-FR" sz="2000" i="1"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m:t>
                    </m:r>
                    <m:r>
                      <a:rPr lang="fr-FR" sz="2000" b="0" i="1"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𝑎</m:t>
                    </m:r>
                    <m:r>
                      <a:rPr lang="fr-FR" sz="2000" b="0" i="1"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&lt;</m:t>
                    </m:r>
                  </m:oMath>
                </a14:m>
                <a:r>
                  <a:rPr lang="fr-FR" sz="2000" dirty="0">
                    <a:solidFill>
                      <a:srgbClr val="FF0000"/>
                    </a:solidFill>
                    <a:latin typeface="Calibri" panose="020F0502020204030204" pitchFamily="34" charset="0"/>
                    <a:cs typeface="Calibri" panose="020F0502020204030204" pitchFamily="34" charset="0"/>
                  </a:rPr>
                  <a:t>2</a:t>
                </a:r>
              </a:p>
            </p:txBody>
          </p:sp>
        </mc:Choice>
        <mc:Fallback xmlns="">
          <p:sp>
            <p:nvSpPr>
              <p:cNvPr id="11" name="ZoneTexte 10"/>
              <p:cNvSpPr txBox="1">
                <a:spLocks noRot="1" noChangeAspect="1" noMove="1" noResize="1" noEditPoints="1" noAdjustHandles="1" noChangeArrowheads="1" noChangeShapeType="1" noTextEdit="1"/>
              </p:cNvSpPr>
              <p:nvPr/>
            </p:nvSpPr>
            <p:spPr>
              <a:xfrm>
                <a:off x="8713731" y="4528666"/>
                <a:ext cx="1484628" cy="400110"/>
              </a:xfrm>
              <a:prstGeom prst="rect">
                <a:avLst/>
              </a:prstGeom>
              <a:blipFill>
                <a:blip r:embed="rId5"/>
                <a:stretch>
                  <a:fillRect l="-4098" t="-9091" b="-25758"/>
                </a:stretch>
              </a:blipFill>
            </p:spPr>
            <p:txBody>
              <a:bodyPr/>
              <a:lstStyle/>
              <a:p>
                <a:r>
                  <a:rPr lang="fr-FR">
                    <a:noFill/>
                  </a:rPr>
                  <a:t> </a:t>
                </a:r>
              </a:p>
            </p:txBody>
          </p:sp>
        </mc:Fallback>
      </mc:AlternateContent>
      <p:sp>
        <p:nvSpPr>
          <p:cNvPr id="12" name="ZoneTexte 11"/>
          <p:cNvSpPr txBox="1"/>
          <p:nvPr/>
        </p:nvSpPr>
        <p:spPr>
          <a:xfrm>
            <a:off x="10198359" y="4666720"/>
            <a:ext cx="750353"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5</a:t>
            </a:r>
          </a:p>
        </p:txBody>
      </p:sp>
      <p:sp>
        <p:nvSpPr>
          <p:cNvPr id="18" name="ZoneTexte 17"/>
          <p:cNvSpPr txBox="1"/>
          <p:nvPr/>
        </p:nvSpPr>
        <p:spPr>
          <a:xfrm>
            <a:off x="8481526" y="4992985"/>
            <a:ext cx="750353"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5</a:t>
            </a:r>
          </a:p>
        </p:txBody>
      </p:sp>
      <p:sp>
        <p:nvSpPr>
          <p:cNvPr id="19" name="ZoneTexte 18"/>
          <p:cNvSpPr txBox="1"/>
          <p:nvPr/>
        </p:nvSpPr>
        <p:spPr>
          <a:xfrm>
            <a:off x="4121392" y="5217227"/>
            <a:ext cx="750353"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5</a:t>
            </a:r>
          </a:p>
        </p:txBody>
      </p:sp>
    </p:spTree>
    <p:extLst>
      <p:ext uri="{BB962C8B-B14F-4D97-AF65-F5344CB8AC3E}">
        <p14:creationId xmlns:p14="http://schemas.microsoft.com/office/powerpoint/2010/main" val="185018930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2CEDDD-76AE-D7E1-44B5-7337A46F5BA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FA4B570-872A-5BD3-9D35-EF24EAA7BF15}"/>
              </a:ext>
            </a:extLst>
          </p:cNvPr>
          <p:cNvSpPr>
            <a:spLocks noGrp="1"/>
          </p:cNvSpPr>
          <p:nvPr>
            <p:ph type="title"/>
          </p:nvPr>
        </p:nvSpPr>
        <p:spPr/>
        <p:txBody>
          <a:bodyPr/>
          <a:lstStyle/>
          <a:p>
            <a:r>
              <a:rPr lang="fr-FR" dirty="0"/>
              <a:t>Prenez la correction sur vos livrets.</a:t>
            </a:r>
          </a:p>
        </p:txBody>
      </p:sp>
      <p:sp>
        <p:nvSpPr>
          <p:cNvPr id="4" name="Espace réservé du contenu 3">
            <a:extLst>
              <a:ext uri="{FF2B5EF4-FFF2-40B4-BE49-F238E27FC236}">
                <a16:creationId xmlns:a16="http://schemas.microsoft.com/office/drawing/2014/main" id="{13CA1C34-7F99-5799-2B19-301F16BE4F76}"/>
              </a:ext>
            </a:extLst>
          </p:cNvPr>
          <p:cNvSpPr>
            <a:spLocks noGrp="1"/>
          </p:cNvSpPr>
          <p:nvPr>
            <p:ph sz="quarter" idx="11"/>
          </p:nvPr>
        </p:nvSpPr>
        <p:spPr/>
        <p:txBody>
          <a:bodyPr/>
          <a:lstStyle/>
          <a:p>
            <a:r>
              <a:rPr lang="fr-FR" dirty="0">
                <a:solidFill>
                  <a:schemeClr val="bg1">
                    <a:lumMod val="65000"/>
                  </a:schemeClr>
                </a:solidFill>
              </a:rPr>
              <a:t>L’enseignant circule entre les rangs et contrôle les livrets.</a:t>
            </a:r>
          </a:p>
        </p:txBody>
      </p:sp>
      <p:grpSp>
        <p:nvGrpSpPr>
          <p:cNvPr id="7" name="Groupe 6">
            <a:extLst>
              <a:ext uri="{FF2B5EF4-FFF2-40B4-BE49-F238E27FC236}">
                <a16:creationId xmlns:a16="http://schemas.microsoft.com/office/drawing/2014/main" id="{7BB3CCF7-B9F6-F1D2-F9B4-1A9E3F2BAD9E}"/>
              </a:ext>
            </a:extLst>
          </p:cNvPr>
          <p:cNvGrpSpPr/>
          <p:nvPr/>
        </p:nvGrpSpPr>
        <p:grpSpPr>
          <a:xfrm>
            <a:off x="10633247" y="187919"/>
            <a:ext cx="630930" cy="588164"/>
            <a:chOff x="582302" y="4457015"/>
            <a:chExt cx="630930" cy="588164"/>
          </a:xfrm>
        </p:grpSpPr>
        <p:pic>
          <p:nvPicPr>
            <p:cNvPr id="8" name="Picture 7">
              <a:extLst>
                <a:ext uri="{FF2B5EF4-FFF2-40B4-BE49-F238E27FC236}">
                  <a16:creationId xmlns:a16="http://schemas.microsoft.com/office/drawing/2014/main" id="{A8E0EDB3-5752-9B72-F9FB-A8D0057A2EF9}"/>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9" name="Picture 7">
              <a:extLst>
                <a:ext uri="{FF2B5EF4-FFF2-40B4-BE49-F238E27FC236}">
                  <a16:creationId xmlns:a16="http://schemas.microsoft.com/office/drawing/2014/main" id="{E761F61E-26C7-2381-5AD1-D035191A4A1B}"/>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pic>
        <p:nvPicPr>
          <p:cNvPr id="5" name="Image 4"/>
          <p:cNvPicPr>
            <a:picLocks noChangeAspect="1"/>
          </p:cNvPicPr>
          <p:nvPr/>
        </p:nvPicPr>
        <p:blipFill>
          <a:blip r:embed="rId4"/>
          <a:stretch>
            <a:fillRect/>
          </a:stretch>
        </p:blipFill>
        <p:spPr>
          <a:xfrm>
            <a:off x="252376" y="1148941"/>
            <a:ext cx="11457761" cy="4374782"/>
          </a:xfrm>
          <a:prstGeom prst="rect">
            <a:avLst/>
          </a:prstGeom>
        </p:spPr>
      </p:pic>
      <p:sp>
        <p:nvSpPr>
          <p:cNvPr id="10" name="ZoneTexte 9"/>
          <p:cNvSpPr txBox="1"/>
          <p:nvPr/>
        </p:nvSpPr>
        <p:spPr>
          <a:xfrm>
            <a:off x="8341567" y="1502229"/>
            <a:ext cx="503853"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4</a:t>
            </a:r>
          </a:p>
        </p:txBody>
      </p:sp>
      <p:sp>
        <p:nvSpPr>
          <p:cNvPr id="23" name="ZoneTexte 22"/>
          <p:cNvSpPr txBox="1"/>
          <p:nvPr/>
        </p:nvSpPr>
        <p:spPr>
          <a:xfrm>
            <a:off x="9100457" y="1502229"/>
            <a:ext cx="503853"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5</a:t>
            </a:r>
          </a:p>
        </p:txBody>
      </p:sp>
      <p:sp>
        <p:nvSpPr>
          <p:cNvPr id="27" name="ZoneTexte 26"/>
          <p:cNvSpPr txBox="1"/>
          <p:nvPr/>
        </p:nvSpPr>
        <p:spPr>
          <a:xfrm>
            <a:off x="9658848" y="1502229"/>
            <a:ext cx="670140"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=10</a:t>
            </a:r>
          </a:p>
        </p:txBody>
      </p:sp>
      <p:sp>
        <p:nvSpPr>
          <p:cNvPr id="28" name="ZoneTexte 27"/>
          <p:cNvSpPr txBox="1"/>
          <p:nvPr/>
        </p:nvSpPr>
        <p:spPr>
          <a:xfrm>
            <a:off x="9368044" y="1902339"/>
            <a:ext cx="503853"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6</a:t>
            </a:r>
          </a:p>
        </p:txBody>
      </p:sp>
      <p:sp>
        <p:nvSpPr>
          <p:cNvPr id="29" name="ZoneTexte 28"/>
          <p:cNvSpPr txBox="1"/>
          <p:nvPr/>
        </p:nvSpPr>
        <p:spPr>
          <a:xfrm>
            <a:off x="8649477" y="1902339"/>
            <a:ext cx="503853"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11</a:t>
            </a:r>
          </a:p>
        </p:txBody>
      </p:sp>
      <p:sp>
        <p:nvSpPr>
          <p:cNvPr id="30" name="ZoneTexte 29"/>
          <p:cNvSpPr txBox="1"/>
          <p:nvPr/>
        </p:nvSpPr>
        <p:spPr>
          <a:xfrm>
            <a:off x="9991967" y="1902339"/>
            <a:ext cx="674041"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=22</a:t>
            </a:r>
          </a:p>
        </p:txBody>
      </p:sp>
      <p:sp>
        <p:nvSpPr>
          <p:cNvPr id="31" name="ZoneTexte 30"/>
          <p:cNvSpPr txBox="1"/>
          <p:nvPr/>
        </p:nvSpPr>
        <p:spPr>
          <a:xfrm>
            <a:off x="2637453" y="3038670"/>
            <a:ext cx="503853"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2,1</a:t>
            </a:r>
          </a:p>
        </p:txBody>
      </p:sp>
      <p:sp>
        <p:nvSpPr>
          <p:cNvPr id="32" name="ZoneTexte 31"/>
          <p:cNvSpPr txBox="1"/>
          <p:nvPr/>
        </p:nvSpPr>
        <p:spPr>
          <a:xfrm>
            <a:off x="1156996" y="3038670"/>
            <a:ext cx="503853"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2</a:t>
            </a:r>
          </a:p>
        </p:txBody>
      </p:sp>
      <p:sp>
        <p:nvSpPr>
          <p:cNvPr id="33" name="ZoneTexte 32"/>
          <p:cNvSpPr txBox="1"/>
          <p:nvPr/>
        </p:nvSpPr>
        <p:spPr>
          <a:xfrm>
            <a:off x="2056446" y="3038670"/>
            <a:ext cx="503853"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a</a:t>
            </a:r>
          </a:p>
        </p:txBody>
      </p:sp>
      <p:sp>
        <p:nvSpPr>
          <p:cNvPr id="14" name="ZoneTexte 13"/>
          <p:cNvSpPr txBox="1"/>
          <p:nvPr/>
        </p:nvSpPr>
        <p:spPr>
          <a:xfrm>
            <a:off x="4711959" y="3038670"/>
            <a:ext cx="1968759"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modale</a:t>
            </a:r>
          </a:p>
        </p:txBody>
      </p:sp>
      <p:sp>
        <p:nvSpPr>
          <p:cNvPr id="34" name="ZoneTexte 33"/>
          <p:cNvSpPr txBox="1"/>
          <p:nvPr/>
        </p:nvSpPr>
        <p:spPr>
          <a:xfrm>
            <a:off x="9376629" y="4396386"/>
            <a:ext cx="503853"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6</a:t>
            </a:r>
          </a:p>
        </p:txBody>
      </p:sp>
      <p:sp>
        <p:nvSpPr>
          <p:cNvPr id="36" name="ZoneTexte 35"/>
          <p:cNvSpPr txBox="1"/>
          <p:nvPr/>
        </p:nvSpPr>
        <p:spPr>
          <a:xfrm>
            <a:off x="6543869" y="4434825"/>
            <a:ext cx="503853"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5</a:t>
            </a:r>
          </a:p>
        </p:txBody>
      </p:sp>
      <p:sp>
        <p:nvSpPr>
          <p:cNvPr id="37" name="ZoneTexte 36"/>
          <p:cNvSpPr txBox="1"/>
          <p:nvPr/>
        </p:nvSpPr>
        <p:spPr>
          <a:xfrm>
            <a:off x="10543383" y="4407160"/>
            <a:ext cx="503853"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27</a:t>
            </a:r>
          </a:p>
        </p:txBody>
      </p:sp>
      <p:sp>
        <p:nvSpPr>
          <p:cNvPr id="38" name="ZoneTexte 37"/>
          <p:cNvSpPr txBox="1"/>
          <p:nvPr/>
        </p:nvSpPr>
        <p:spPr>
          <a:xfrm>
            <a:off x="6632832" y="4834935"/>
            <a:ext cx="503853"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10</a:t>
            </a:r>
          </a:p>
        </p:txBody>
      </p:sp>
      <p:sp>
        <p:nvSpPr>
          <p:cNvPr id="39" name="ZoneTexte 38"/>
          <p:cNvSpPr txBox="1"/>
          <p:nvPr/>
        </p:nvSpPr>
        <p:spPr>
          <a:xfrm>
            <a:off x="7710623" y="4791605"/>
            <a:ext cx="503853"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21</a:t>
            </a:r>
          </a:p>
        </p:txBody>
      </p:sp>
      <p:sp>
        <p:nvSpPr>
          <p:cNvPr id="41" name="ZoneTexte 40"/>
          <p:cNvSpPr txBox="1"/>
          <p:nvPr/>
        </p:nvSpPr>
        <p:spPr>
          <a:xfrm>
            <a:off x="4673800" y="4434825"/>
            <a:ext cx="503853"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4</a:t>
            </a:r>
          </a:p>
        </p:txBody>
      </p:sp>
      <p:sp>
        <p:nvSpPr>
          <p:cNvPr id="15" name="ZoneTexte 14"/>
          <p:cNvSpPr txBox="1"/>
          <p:nvPr/>
        </p:nvSpPr>
        <p:spPr>
          <a:xfrm>
            <a:off x="3169916" y="4834935"/>
            <a:ext cx="712237" cy="400110"/>
          </a:xfrm>
          <a:prstGeom prst="rect">
            <a:avLst/>
          </a:prstGeom>
          <a:solidFill>
            <a:schemeClr val="bg1"/>
          </a:solidFill>
        </p:spPr>
        <p:txBody>
          <a:bodyPr wrap="square" rtlCol="0">
            <a:spAutoFit/>
          </a:bodyPr>
          <a:lstStyle/>
          <a:p>
            <a:pPr algn="l"/>
            <a:r>
              <a:rPr lang="fr-FR" sz="2000" dirty="0">
                <a:latin typeface="Calibri" panose="020F0502020204030204" pitchFamily="34" charset="0"/>
                <a:cs typeface="Calibri" panose="020F0502020204030204" pitchFamily="34" charset="0"/>
              </a:rPr>
              <a:t>1</a:t>
            </a:r>
          </a:p>
        </p:txBody>
      </p:sp>
      <p:sp>
        <p:nvSpPr>
          <p:cNvPr id="17" name="ZoneTexte 16"/>
          <p:cNvSpPr txBox="1"/>
          <p:nvPr/>
        </p:nvSpPr>
        <p:spPr>
          <a:xfrm>
            <a:off x="4655952" y="4834935"/>
            <a:ext cx="762320" cy="400110"/>
          </a:xfrm>
          <a:prstGeom prst="rect">
            <a:avLst/>
          </a:prstGeom>
          <a:solidFill>
            <a:schemeClr val="bg1"/>
          </a:solidFill>
        </p:spPr>
        <p:txBody>
          <a:bodyPr wrap="square" rtlCol="0">
            <a:spAutoFit/>
          </a:bodyPr>
          <a:lstStyle/>
          <a:p>
            <a:pPr algn="l"/>
            <a:r>
              <a:rPr lang="fr-FR" sz="2000" dirty="0">
                <a:latin typeface="Calibri" panose="020F0502020204030204" pitchFamily="34" charset="0"/>
                <a:cs typeface="Calibri" panose="020F0502020204030204" pitchFamily="34" charset="0"/>
              </a:rPr>
              <a:t>5</a:t>
            </a:r>
          </a:p>
        </p:txBody>
      </p:sp>
      <p:sp>
        <p:nvSpPr>
          <p:cNvPr id="42" name="ZoneTexte 41"/>
          <p:cNvSpPr txBox="1"/>
          <p:nvPr/>
        </p:nvSpPr>
        <p:spPr>
          <a:xfrm>
            <a:off x="9406921" y="4834935"/>
            <a:ext cx="503853"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27</a:t>
            </a:r>
          </a:p>
        </p:txBody>
      </p:sp>
    </p:spTree>
    <p:extLst>
      <p:ext uri="{BB962C8B-B14F-4D97-AF65-F5344CB8AC3E}">
        <p14:creationId xmlns:p14="http://schemas.microsoft.com/office/powerpoint/2010/main" val="312272034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915EDF-9F2E-4806-BDF5-4E27FF2B3058}"/>
              </a:ext>
            </a:extLst>
          </p:cNvPr>
          <p:cNvSpPr>
            <a:spLocks noGrp="1"/>
          </p:cNvSpPr>
          <p:nvPr>
            <p:ph type="body" sz="quarter" idx="10"/>
          </p:nvPr>
        </p:nvSpPr>
        <p:spPr/>
        <p:txBody>
          <a:bodyPr>
            <a:normAutofit fontScale="92500" lnSpcReduction="20000"/>
          </a:bodyPr>
          <a:lstStyle/>
          <a:p>
            <a:r>
              <a:rPr lang="en-US" dirty="0"/>
              <a:t>7 min</a:t>
            </a:r>
            <a:endParaRPr lang="fr-FR" dirty="0"/>
          </a:p>
        </p:txBody>
      </p:sp>
    </p:spTree>
    <p:extLst>
      <p:ext uri="{BB962C8B-B14F-4D97-AF65-F5344CB8AC3E}">
        <p14:creationId xmlns:p14="http://schemas.microsoft.com/office/powerpoint/2010/main" val="392163364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4ED51A-7629-BA79-27C9-0C95BD6D388F}"/>
              </a:ext>
            </a:extLst>
          </p:cNvPr>
          <p:cNvSpPr>
            <a:spLocks noGrp="1"/>
          </p:cNvSpPr>
          <p:nvPr>
            <p:ph type="title"/>
          </p:nvPr>
        </p:nvSpPr>
        <p:spPr/>
        <p:txBody>
          <a:bodyPr/>
          <a:lstStyle/>
          <a:p>
            <a:r>
              <a:rPr lang="fr-FR" dirty="0">
                <a:latin typeface="Calibri" panose="020F0502020204030204"/>
              </a:rPr>
              <a:t>Prenez votre livret et votre crayon, puis répondez individuellement aux exercices. Vous avez 10 min</a:t>
            </a:r>
            <a:endParaRPr lang="fr-FR" dirty="0"/>
          </a:p>
        </p:txBody>
      </p:sp>
      <p:sp>
        <p:nvSpPr>
          <p:cNvPr id="3" name="Content Placeholder 2">
            <a:extLst>
              <a:ext uri="{FF2B5EF4-FFF2-40B4-BE49-F238E27FC236}">
                <a16:creationId xmlns:a16="http://schemas.microsoft.com/office/drawing/2014/main" id="{851E842B-82E6-0B07-32A8-B667ABE3410F}"/>
              </a:ext>
            </a:extLst>
          </p:cNvPr>
          <p:cNvSpPr>
            <a:spLocks noGrp="1"/>
          </p:cNvSpPr>
          <p:nvPr>
            <p:ph sz="quarter" idx="11"/>
          </p:nvPr>
        </p:nvSpPr>
        <p:spPr/>
        <p:txBody>
          <a:bodyPr/>
          <a:lstStyle/>
          <a:p>
            <a:r>
              <a:rPr lang="fr-FR" dirty="0"/>
              <a:t>L’enseignant vérifie les productions des élèves, donne une aide individuelle en cas de difficulté et oriente les élèves ayant terminé vers le défi.</a:t>
            </a:r>
          </a:p>
        </p:txBody>
      </p:sp>
      <p:sp>
        <p:nvSpPr>
          <p:cNvPr id="5" name="Text Placeholder 4">
            <a:extLst>
              <a:ext uri="{FF2B5EF4-FFF2-40B4-BE49-F238E27FC236}">
                <a16:creationId xmlns:a16="http://schemas.microsoft.com/office/drawing/2014/main" id="{2127A3CD-6572-6BF7-DB44-4FCF2FFC0FA5}"/>
              </a:ext>
            </a:extLst>
          </p:cNvPr>
          <p:cNvSpPr>
            <a:spLocks noGrp="1"/>
          </p:cNvSpPr>
          <p:nvPr>
            <p:ph type="body" sz="quarter" idx="12"/>
          </p:nvPr>
        </p:nvSpPr>
        <p:spPr/>
        <p:txBody>
          <a:bodyPr/>
          <a:lstStyle/>
          <a:p>
            <a:r>
              <a:rPr lang="en-US" dirty="0"/>
              <a:t>Page:115</a:t>
            </a:r>
            <a:endParaRPr lang="fr-FR" dirty="0"/>
          </a:p>
        </p:txBody>
      </p:sp>
      <p:pic>
        <p:nvPicPr>
          <p:cNvPr id="4" name="Image 3"/>
          <p:cNvPicPr>
            <a:picLocks noChangeAspect="1"/>
          </p:cNvPicPr>
          <p:nvPr/>
        </p:nvPicPr>
        <p:blipFill>
          <a:blip r:embed="rId2"/>
          <a:stretch>
            <a:fillRect/>
          </a:stretch>
        </p:blipFill>
        <p:spPr>
          <a:xfrm>
            <a:off x="493950" y="1224997"/>
            <a:ext cx="11399568" cy="3729557"/>
          </a:xfrm>
          <a:prstGeom prst="rect">
            <a:avLst/>
          </a:prstGeom>
        </p:spPr>
      </p:pic>
    </p:spTree>
    <p:extLst>
      <p:ext uri="{BB962C8B-B14F-4D97-AF65-F5344CB8AC3E}">
        <p14:creationId xmlns:p14="http://schemas.microsoft.com/office/powerpoint/2010/main" val="19466346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8F702D-E31E-41F6-A9F2-0110C6999E93}"/>
              </a:ext>
            </a:extLst>
          </p:cNvPr>
          <p:cNvSpPr>
            <a:spLocks noGrp="1"/>
          </p:cNvSpPr>
          <p:nvPr>
            <p:ph type="title"/>
          </p:nvPr>
        </p:nvSpPr>
        <p:spPr/>
        <p:txBody>
          <a:bodyPr/>
          <a:lstStyle/>
          <a:p>
            <a:r>
              <a:rPr lang="fr-FR" dirty="0"/>
              <a:t>Le temps est terminé. Voyons ensemble la solution des exercices.</a:t>
            </a:r>
          </a:p>
        </p:txBody>
      </p:sp>
      <p:sp>
        <p:nvSpPr>
          <p:cNvPr id="4" name="Espace réservé du contenu 3">
            <a:extLst>
              <a:ext uri="{FF2B5EF4-FFF2-40B4-BE49-F238E27FC236}">
                <a16:creationId xmlns:a16="http://schemas.microsoft.com/office/drawing/2014/main" id="{2BCE28B2-1622-6E99-568F-1EFFB62345DF}"/>
              </a:ext>
            </a:extLst>
          </p:cNvPr>
          <p:cNvSpPr>
            <a:spLocks noGrp="1"/>
          </p:cNvSpPr>
          <p:nvPr>
            <p:ph sz="quarter" idx="11"/>
          </p:nvPr>
        </p:nvSpPr>
        <p:spPr/>
        <p:txBody>
          <a:bodyPr/>
          <a:lstStyle/>
          <a:p>
            <a:r>
              <a:rPr lang="fr-FR" dirty="0"/>
              <a:t>L’enseignant accorde 5 min pour donner l’occasion aux élèves de présenter leurs productions et corrige au tableau.</a:t>
            </a:r>
          </a:p>
        </p:txBody>
      </p:sp>
      <p:sp>
        <p:nvSpPr>
          <p:cNvPr id="6" name="Rectangle 5">
            <a:extLst>
              <a:ext uri="{FF2B5EF4-FFF2-40B4-BE49-F238E27FC236}">
                <a16:creationId xmlns:a16="http://schemas.microsoft.com/office/drawing/2014/main" id="{52E72CE3-C657-21C6-3C34-9BEB31750C24}"/>
              </a:ext>
            </a:extLst>
          </p:cNvPr>
          <p:cNvSpPr/>
          <p:nvPr/>
        </p:nvSpPr>
        <p:spPr>
          <a:xfrm>
            <a:off x="4663973" y="1864949"/>
            <a:ext cx="3054554" cy="707886"/>
          </a:xfrm>
          <a:prstGeom prst="rect">
            <a:avLst/>
          </a:prstGeom>
        </p:spPr>
        <p:txBody>
          <a:bodyPr wrap="none">
            <a:spAutoFit/>
          </a:bodyPr>
          <a:lstStyle/>
          <a:p>
            <a:r>
              <a:rPr lang="fr-FR" sz="4000" b="1" dirty="0"/>
              <a:t>Temps Écoulé</a:t>
            </a:r>
          </a:p>
        </p:txBody>
      </p:sp>
      <p:pic>
        <p:nvPicPr>
          <p:cNvPr id="7" name="Picture 3">
            <a:extLst>
              <a:ext uri="{FF2B5EF4-FFF2-40B4-BE49-F238E27FC236}">
                <a16:creationId xmlns:a16="http://schemas.microsoft.com/office/drawing/2014/main" id="{E7F5F7DD-76DF-C28B-AB8E-C5D7DAFA8309}"/>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10000" r="90000">
                        <a14:foregroundMark x1="36816" y1="80957" x2="61621" y2="80371"/>
                        <a14:foregroundMark x1="54980" y1="81543" x2="67188" y2="81152"/>
                        <a14:foregroundMark x1="85938" y1="78711" x2="85938" y2="78711"/>
                        <a14:foregroundMark x1="42676" y1="82910" x2="46387" y2="82910"/>
                        <a14:foregroundMark x1="45996" y1="29980" x2="49707" y2="71387"/>
                        <a14:foregroundMark x1="50879" y1="45117" x2="58203" y2="38379"/>
                        <a14:foregroundMark x1="49902" y1="50000" x2="50977" y2="56348"/>
                        <a14:foregroundMark x1="55371" y1="26660" x2="62109" y2="33008"/>
                        <a14:backgroundMark x1="36621" y1="81348" x2="66699" y2="80859"/>
                      </a14:backgroundRemoval>
                    </a14:imgEffect>
                  </a14:imgLayer>
                </a14:imgProps>
              </a:ext>
              <a:ext uri="{28A0092B-C50C-407E-A947-70E740481C1C}">
                <a14:useLocalDpi xmlns:a14="http://schemas.microsoft.com/office/drawing/2010/main" val="0"/>
              </a:ext>
            </a:extLst>
          </a:blip>
          <a:srcRect l="10491" t="15401" r="10044" b="20983"/>
          <a:stretch/>
        </p:blipFill>
        <p:spPr>
          <a:xfrm>
            <a:off x="4495800" y="2989489"/>
            <a:ext cx="3390900" cy="2714625"/>
          </a:xfrm>
          <a:prstGeom prst="rect">
            <a:avLst/>
          </a:prstGeom>
        </p:spPr>
      </p:pic>
    </p:spTree>
    <p:extLst>
      <p:ext uri="{BB962C8B-B14F-4D97-AF65-F5344CB8AC3E}">
        <p14:creationId xmlns:p14="http://schemas.microsoft.com/office/powerpoint/2010/main" val="101379913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8B1F65-01C9-1E82-3B29-C068CFA644D2}"/>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389595180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E7A4F21-B259-EC76-81CE-7DE57DB98EE0}"/>
              </a:ext>
            </a:extLst>
          </p:cNvPr>
          <p:cNvSpPr>
            <a:spLocks noGrp="1"/>
          </p:cNvSpPr>
          <p:nvPr>
            <p:ph type="title"/>
          </p:nvPr>
        </p:nvSpPr>
        <p:spPr/>
        <p:txBody>
          <a:bodyPr/>
          <a:lstStyle/>
          <a:p>
            <a:r>
              <a:rPr lang="fr-FR" dirty="0"/>
              <a:t>Qui peut me dire ce que nous avons appris aujourd’hui? </a:t>
            </a:r>
          </a:p>
        </p:txBody>
      </p:sp>
      <p:pic>
        <p:nvPicPr>
          <p:cNvPr id="6" name="Content Placeholder 5" descr="A cartoon character leaning on a question mark&#10;&#10;AI-generated content may be incorrect.">
            <a:extLst>
              <a:ext uri="{FF2B5EF4-FFF2-40B4-BE49-F238E27FC236}">
                <a16:creationId xmlns:a16="http://schemas.microsoft.com/office/drawing/2014/main" id="{6AD1D3F8-1CDC-7248-5FEC-0D554A729A16}"/>
              </a:ext>
            </a:extLst>
          </p:cNvPr>
          <p:cNvPicPr>
            <a:picLocks noGrp="1" noChangeAspect="1"/>
          </p:cNvPicPr>
          <p:nvPr>
            <p:ph sz="quarter" idx="10"/>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3659079" y="1620151"/>
            <a:ext cx="4245769" cy="4245769"/>
          </a:xfrm>
        </p:spPr>
      </p:pic>
      <p:sp>
        <p:nvSpPr>
          <p:cNvPr id="5" name="Espace réservé du contenu 3">
            <a:extLst>
              <a:ext uri="{FF2B5EF4-FFF2-40B4-BE49-F238E27FC236}">
                <a16:creationId xmlns:a16="http://schemas.microsoft.com/office/drawing/2014/main" id="{69F4C205-12FE-CEDD-318F-09E78E64FF1F}"/>
              </a:ext>
            </a:extLst>
          </p:cNvPr>
          <p:cNvSpPr>
            <a:spLocks noGrp="1"/>
          </p:cNvSpPr>
          <p:nvPr>
            <p:ph sz="quarter" idx="11"/>
          </p:nvPr>
        </p:nvSpPr>
        <p:spPr/>
        <p:txBody>
          <a:bodyPr/>
          <a:lstStyle/>
          <a:p>
            <a:r>
              <a:rPr lang="fr-FR" dirty="0"/>
              <a:t>L’enseignant encourage les à exprimer ce qu’ils ont appris avec leurs propres mots</a:t>
            </a:r>
          </a:p>
        </p:txBody>
      </p:sp>
    </p:spTree>
    <p:extLst>
      <p:ext uri="{BB962C8B-B14F-4D97-AF65-F5344CB8AC3E}">
        <p14:creationId xmlns:p14="http://schemas.microsoft.com/office/powerpoint/2010/main" val="89221806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B190B16-579C-FAA2-EB79-8D627E3241DB}"/>
              </a:ext>
            </a:extLst>
          </p:cNvPr>
          <p:cNvSpPr>
            <a:spLocks noGrp="1"/>
          </p:cNvSpPr>
          <p:nvPr>
            <p:ph type="title"/>
          </p:nvPr>
        </p:nvSpPr>
        <p:spPr>
          <a:xfrm>
            <a:off x="830417" y="195733"/>
            <a:ext cx="10277091" cy="635536"/>
          </a:xfrm>
        </p:spPr>
        <p:txBody>
          <a:bodyPr/>
          <a:lstStyle/>
          <a:p>
            <a:r>
              <a:rPr lang="fr-FR" sz="1400" dirty="0"/>
              <a:t>Dans cette séance nous avons appris comment lire un histogramme, voici </a:t>
            </a:r>
            <a:r>
              <a:rPr lang="fr-FR" sz="1400"/>
              <a:t>les 5 </a:t>
            </a:r>
            <a:r>
              <a:rPr lang="fr-FR" sz="1400" dirty="0"/>
              <a:t>étapes:</a:t>
            </a:r>
          </a:p>
        </p:txBody>
      </p:sp>
      <p:pic>
        <p:nvPicPr>
          <p:cNvPr id="3" name="Image 8">
            <a:extLst>
              <a:ext uri="{FF2B5EF4-FFF2-40B4-BE49-F238E27FC236}">
                <a16:creationId xmlns:a16="http://schemas.microsoft.com/office/drawing/2014/main" id="{3696F571-E77A-2B69-0A3B-0C63C6C8AE98}"/>
              </a:ext>
            </a:extLst>
          </p:cNvPr>
          <p:cNvPicPr>
            <a:picLocks noChangeAspect="1"/>
          </p:cNvPicPr>
          <p:nvPr/>
        </p:nvPicPr>
        <p:blipFill>
          <a:blip r:embed="rId2"/>
          <a:stretch>
            <a:fillRect/>
          </a:stretch>
        </p:blipFill>
        <p:spPr>
          <a:xfrm>
            <a:off x="11645716" y="505406"/>
            <a:ext cx="325863" cy="325863"/>
          </a:xfrm>
          <a:prstGeom prst="rect">
            <a:avLst/>
          </a:prstGeom>
        </p:spPr>
      </p:pic>
      <p:sp>
        <p:nvSpPr>
          <p:cNvPr id="12" name="Espace réservé du contenu 3">
            <a:extLst>
              <a:ext uri="{FF2B5EF4-FFF2-40B4-BE49-F238E27FC236}">
                <a16:creationId xmlns:a16="http://schemas.microsoft.com/office/drawing/2014/main" id="{3A1B7982-BEB1-2B9F-D93A-EEFBE215EBA3}"/>
              </a:ext>
            </a:extLst>
          </p:cNvPr>
          <p:cNvSpPr>
            <a:spLocks noGrp="1"/>
          </p:cNvSpPr>
          <p:nvPr>
            <p:ph sz="quarter" idx="11"/>
          </p:nvPr>
        </p:nvSpPr>
        <p:spPr>
          <a:xfrm>
            <a:off x="1099137" y="714834"/>
            <a:ext cx="10277475" cy="268287"/>
          </a:xfrm>
        </p:spPr>
        <p:txBody>
          <a:bodyPr/>
          <a:lstStyle/>
          <a:p>
            <a:r>
              <a:rPr lang="fr-FR" dirty="0"/>
              <a:t>L’enseignant donne un rappel de la séance.</a:t>
            </a:r>
          </a:p>
        </p:txBody>
      </p:sp>
      <p:pic>
        <p:nvPicPr>
          <p:cNvPr id="6" name="Image 5"/>
          <p:cNvPicPr>
            <a:picLocks noChangeAspect="1"/>
          </p:cNvPicPr>
          <p:nvPr/>
        </p:nvPicPr>
        <p:blipFill>
          <a:blip r:embed="rId3"/>
          <a:stretch>
            <a:fillRect/>
          </a:stretch>
        </p:blipFill>
        <p:spPr>
          <a:xfrm>
            <a:off x="752212" y="1502222"/>
            <a:ext cx="10433500" cy="5075360"/>
          </a:xfrm>
          <a:prstGeom prst="rect">
            <a:avLst/>
          </a:prstGeom>
        </p:spPr>
      </p:pic>
    </p:spTree>
    <p:extLst>
      <p:ext uri="{BB962C8B-B14F-4D97-AF65-F5344CB8AC3E}">
        <p14:creationId xmlns:p14="http://schemas.microsoft.com/office/powerpoint/2010/main" val="182664705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75B001E-AE73-78FE-41EA-0A162EDC7EB5}"/>
              </a:ext>
            </a:extLst>
          </p:cNvPr>
          <p:cNvSpPr>
            <a:spLocks noGrp="1"/>
          </p:cNvSpPr>
          <p:nvPr>
            <p:ph type="title"/>
          </p:nvPr>
        </p:nvSpPr>
        <p:spPr/>
        <p:txBody>
          <a:bodyPr/>
          <a:lstStyle/>
          <a:p>
            <a:r>
              <a:rPr lang="fr-FR" dirty="0"/>
              <a:t>Voici l’exercice à faire à la maison pour la séance prochaine.</a:t>
            </a:r>
          </a:p>
        </p:txBody>
      </p:sp>
      <p:sp>
        <p:nvSpPr>
          <p:cNvPr id="4" name="Espace réservé du contenu 3">
            <a:extLst>
              <a:ext uri="{FF2B5EF4-FFF2-40B4-BE49-F238E27FC236}">
                <a16:creationId xmlns:a16="http://schemas.microsoft.com/office/drawing/2014/main" id="{6E2F889E-E50C-4F58-F23F-45CD8C1E5E1D}"/>
              </a:ext>
            </a:extLst>
          </p:cNvPr>
          <p:cNvSpPr>
            <a:spLocks noGrp="1"/>
          </p:cNvSpPr>
          <p:nvPr>
            <p:ph sz="quarter" idx="11"/>
          </p:nvPr>
        </p:nvSpPr>
        <p:spPr/>
        <p:txBody>
          <a:bodyPr/>
          <a:lstStyle/>
          <a:p>
            <a:r>
              <a:rPr lang="fr-FR" dirty="0"/>
              <a:t>L’enseignant incite les élèves à faire l’exercice à la maison, puis clôt la séance..</a:t>
            </a:r>
          </a:p>
        </p:txBody>
      </p:sp>
      <p:sp>
        <p:nvSpPr>
          <p:cNvPr id="6" name="ZoneTexte 5"/>
          <p:cNvSpPr txBox="1"/>
          <p:nvPr/>
        </p:nvSpPr>
        <p:spPr>
          <a:xfrm>
            <a:off x="4599709" y="5865091"/>
            <a:ext cx="1450109" cy="415636"/>
          </a:xfrm>
          <a:prstGeom prst="rect">
            <a:avLst/>
          </a:prstGeom>
          <a:noFill/>
        </p:spPr>
        <p:txBody>
          <a:bodyPr wrap="square" rtlCol="0">
            <a:spAutoFit/>
          </a:bodyPr>
          <a:lstStyle/>
          <a:p>
            <a:pPr algn="ctr"/>
            <a:r>
              <a:rPr lang="fr-FR" sz="2000" dirty="0">
                <a:latin typeface="Calibri" panose="020F0502020204030204" pitchFamily="34" charset="0"/>
                <a:cs typeface="Calibri" panose="020F0502020204030204" pitchFamily="34" charset="0"/>
              </a:rPr>
              <a:t>Page:115</a:t>
            </a:r>
          </a:p>
        </p:txBody>
      </p:sp>
      <p:pic>
        <p:nvPicPr>
          <p:cNvPr id="3" name="Image 2"/>
          <p:cNvPicPr>
            <a:picLocks noChangeAspect="1"/>
          </p:cNvPicPr>
          <p:nvPr/>
        </p:nvPicPr>
        <p:blipFill>
          <a:blip r:embed="rId2"/>
          <a:stretch>
            <a:fillRect/>
          </a:stretch>
        </p:blipFill>
        <p:spPr>
          <a:xfrm>
            <a:off x="302746" y="1348006"/>
            <a:ext cx="11390932" cy="3709186"/>
          </a:xfrm>
          <a:prstGeom prst="rect">
            <a:avLst/>
          </a:prstGeom>
        </p:spPr>
      </p:pic>
    </p:spTree>
    <p:extLst>
      <p:ext uri="{BB962C8B-B14F-4D97-AF65-F5344CB8AC3E}">
        <p14:creationId xmlns:p14="http://schemas.microsoft.com/office/powerpoint/2010/main" val="34040315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8E9E1303-75FA-E1BB-782A-7979A997A59D}"/>
              </a:ext>
            </a:extLst>
          </p:cNvPr>
          <p:cNvSpPr>
            <a:spLocks noGrp="1"/>
          </p:cNvSpPr>
          <p:nvPr>
            <p:ph type="body" sz="quarter" idx="19"/>
          </p:nvPr>
        </p:nvSpPr>
        <p:spPr>
          <a:xfrm>
            <a:off x="2233324" y="1173018"/>
            <a:ext cx="9463104" cy="1030968"/>
          </a:xfrm>
        </p:spPr>
        <p:txBody>
          <a:bodyPr>
            <a:noAutofit/>
          </a:bodyPr>
          <a:lstStyle/>
          <a:p>
            <a:pPr lvl="0"/>
            <a:r>
              <a:rPr lang="fr-FR" sz="1400" b="1" dirty="0"/>
              <a:t>Lire un histogramme .</a:t>
            </a:r>
            <a:endParaRPr lang="fr-FR" sz="1400" dirty="0"/>
          </a:p>
        </p:txBody>
      </p:sp>
      <p:sp>
        <p:nvSpPr>
          <p:cNvPr id="11" name="Text Placeholder 10">
            <a:extLst>
              <a:ext uri="{FF2B5EF4-FFF2-40B4-BE49-F238E27FC236}">
                <a16:creationId xmlns:a16="http://schemas.microsoft.com/office/drawing/2014/main" id="{13D30661-92FC-A4F4-7B45-AF5FB31A6BFE}"/>
              </a:ext>
            </a:extLst>
          </p:cNvPr>
          <p:cNvSpPr>
            <a:spLocks noGrp="1"/>
          </p:cNvSpPr>
          <p:nvPr>
            <p:ph type="body" sz="quarter" idx="20"/>
          </p:nvPr>
        </p:nvSpPr>
        <p:spPr>
          <a:xfrm>
            <a:off x="2235852" y="2452025"/>
            <a:ext cx="9478724" cy="945261"/>
          </a:xfrm>
        </p:spPr>
        <p:txBody>
          <a:bodyPr>
            <a:normAutofit/>
          </a:bodyPr>
          <a:lstStyle/>
          <a:p>
            <a:r>
              <a:rPr lang="en-US" dirty="0"/>
              <a:t> </a:t>
            </a:r>
            <a:r>
              <a:rPr lang="en-US" dirty="0" err="1"/>
              <a:t>histogramme</a:t>
            </a:r>
            <a:endParaRPr lang="en-US" dirty="0"/>
          </a:p>
          <a:p>
            <a:r>
              <a:rPr lang="en-US" dirty="0"/>
              <a:t>La </a:t>
            </a:r>
            <a:r>
              <a:rPr lang="en-US" dirty="0" err="1"/>
              <a:t>classe</a:t>
            </a:r>
            <a:r>
              <a:rPr lang="en-US" dirty="0"/>
              <a:t> </a:t>
            </a:r>
            <a:r>
              <a:rPr lang="en-US" dirty="0" err="1"/>
              <a:t>modale</a:t>
            </a:r>
            <a:endParaRPr lang="en-US" dirty="0"/>
          </a:p>
          <a:p>
            <a:r>
              <a:rPr lang="en-US" dirty="0" err="1"/>
              <a:t>Effectif</a:t>
            </a:r>
            <a:r>
              <a:rPr lang="en-US" dirty="0"/>
              <a:t>, </a:t>
            </a:r>
            <a:r>
              <a:rPr lang="en-US" dirty="0" err="1"/>
              <a:t>effectif</a:t>
            </a:r>
            <a:r>
              <a:rPr lang="en-US" dirty="0"/>
              <a:t> </a:t>
            </a:r>
            <a:r>
              <a:rPr lang="en-US" dirty="0" err="1"/>
              <a:t>cumulé</a:t>
            </a:r>
            <a:r>
              <a:rPr lang="fr-MA" dirty="0"/>
              <a:t> </a:t>
            </a:r>
            <a:endParaRPr lang="fr-FR" dirty="0"/>
          </a:p>
        </p:txBody>
      </p:sp>
      <p:sp>
        <p:nvSpPr>
          <p:cNvPr id="12" name="Text Placeholder 11">
            <a:extLst>
              <a:ext uri="{FF2B5EF4-FFF2-40B4-BE49-F238E27FC236}">
                <a16:creationId xmlns:a16="http://schemas.microsoft.com/office/drawing/2014/main" id="{00735017-59C1-7D4C-2715-C166FA9BE463}"/>
              </a:ext>
            </a:extLst>
          </p:cNvPr>
          <p:cNvSpPr>
            <a:spLocks noGrp="1"/>
          </p:cNvSpPr>
          <p:nvPr>
            <p:ph type="body" sz="quarter" idx="21"/>
          </p:nvPr>
        </p:nvSpPr>
        <p:spPr/>
        <p:txBody>
          <a:bodyPr>
            <a:normAutofit/>
          </a:bodyPr>
          <a:lstStyle/>
          <a:p>
            <a:pPr lvl="0"/>
            <a:r>
              <a:rPr lang="fr-FR" b="1" dirty="0"/>
              <a:t>L’élève doit être capable de:</a:t>
            </a:r>
          </a:p>
          <a:p>
            <a:pPr marL="285750" lvl="0" indent="-285750">
              <a:buFont typeface="Arial" panose="020B0604020202020204" pitchFamily="34" charset="0"/>
              <a:buChar char="•"/>
            </a:pPr>
            <a:r>
              <a:rPr lang="fr-MA" dirty="0"/>
              <a:t>Distinguer les différentes éléments d’un diagramme</a:t>
            </a:r>
            <a:endParaRPr lang="fr-FR" dirty="0"/>
          </a:p>
          <a:p>
            <a:pPr lvl="0"/>
            <a:r>
              <a:rPr lang="fr-FR" b="1" dirty="0"/>
              <a:t>Les outils:</a:t>
            </a:r>
          </a:p>
          <a:p>
            <a:pPr marL="285750" lvl="0" indent="-285750">
              <a:buFont typeface="Arial" panose="020B0604020202020204" pitchFamily="34" charset="0"/>
              <a:buChar char="•"/>
            </a:pPr>
            <a:r>
              <a:rPr lang="fr-FR" dirty="0"/>
              <a:t>Les diagrammes</a:t>
            </a:r>
          </a:p>
        </p:txBody>
      </p:sp>
      <p:sp>
        <p:nvSpPr>
          <p:cNvPr id="13" name="Text Placeholder 12">
            <a:extLst>
              <a:ext uri="{FF2B5EF4-FFF2-40B4-BE49-F238E27FC236}">
                <a16:creationId xmlns:a16="http://schemas.microsoft.com/office/drawing/2014/main" id="{8B60F9AE-58B6-307B-B137-FB59B00029D1}"/>
              </a:ext>
            </a:extLst>
          </p:cNvPr>
          <p:cNvSpPr>
            <a:spLocks noGrp="1"/>
          </p:cNvSpPr>
          <p:nvPr>
            <p:ph type="body" sz="quarter" idx="22"/>
          </p:nvPr>
        </p:nvSpPr>
        <p:spPr/>
        <p:txBody>
          <a:bodyPr>
            <a:normAutofit/>
          </a:bodyPr>
          <a:lstStyle/>
          <a:p>
            <a:pPr lvl="0"/>
            <a:r>
              <a:rPr lang="fr-FR" b="1" dirty="0"/>
              <a:t>Pendant le feedback, attirer l’attention des élèves sur les erreurs fréquentes :</a:t>
            </a:r>
          </a:p>
          <a:p>
            <a:pPr marL="285750" lvl="0" indent="-285750">
              <a:buFont typeface="Arial" panose="020B0604020202020204" pitchFamily="34" charset="0"/>
              <a:buChar char="•"/>
            </a:pPr>
            <a:r>
              <a:rPr lang="fr-FR" dirty="0"/>
              <a:t>Confondre l’effectif et l’effectif cumulé </a:t>
            </a:r>
          </a:p>
        </p:txBody>
      </p:sp>
    </p:spTree>
    <p:extLst>
      <p:ext uri="{BB962C8B-B14F-4D97-AF65-F5344CB8AC3E}">
        <p14:creationId xmlns:p14="http://schemas.microsoft.com/office/powerpoint/2010/main" val="154435147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a:spLocks noGrp="1"/>
          </p:cNvSpPr>
          <p:nvPr>
            <p:ph type="title"/>
          </p:nvPr>
        </p:nvSpPr>
        <p:spPr/>
        <p:txBody>
          <a:bodyPr/>
          <a:lstStyle/>
          <a:p>
            <a:r>
              <a:rPr lang="fr-FR" i="1" dirty="0">
                <a:solidFill>
                  <a:prstClr val="black"/>
                </a:solidFill>
                <a:latin typeface="Calibri" panose="020F0502020204030204"/>
              </a:rPr>
              <a:t>C’est la fin de notre séance. N’oubliez pas de réviser votre leçon</a:t>
            </a:r>
            <a:endParaRPr lang="fr-FR" dirty="0"/>
          </a:p>
        </p:txBody>
      </p:sp>
      <p:sp>
        <p:nvSpPr>
          <p:cNvPr id="6" name="Espace réservé du contenu 3"/>
          <p:cNvSpPr>
            <a:spLocks noGrp="1"/>
          </p:cNvSpPr>
          <p:nvPr>
            <p:ph sz="quarter" idx="11"/>
          </p:nvPr>
        </p:nvSpPr>
        <p:spPr/>
        <p:txBody>
          <a:bodyPr/>
          <a:lstStyle/>
          <a:p>
            <a:r>
              <a:rPr lang="fr-FR" dirty="0"/>
              <a:t>L’enseignant incite les élèves à faire l’exercice à la maison, puis clôt la séance..</a:t>
            </a:r>
          </a:p>
          <a:p>
            <a:endParaRPr lang="fr-FR" dirty="0"/>
          </a:p>
        </p:txBody>
      </p:sp>
      <p:pic>
        <p:nvPicPr>
          <p:cNvPr id="8" name="Image 7">
            <a:extLst>
              <a:ext uri="{FF2B5EF4-FFF2-40B4-BE49-F238E27FC236}">
                <a16:creationId xmlns:a16="http://schemas.microsoft.com/office/drawing/2014/main" id="{4B143794-8AA3-EFB9-E92B-489E9E7461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52865" y="1006851"/>
            <a:ext cx="5936259" cy="5182811"/>
          </a:xfrm>
          <a:prstGeom prst="rect">
            <a:avLst/>
          </a:prstGeom>
        </p:spPr>
      </p:pic>
    </p:spTree>
    <p:extLst>
      <p:ext uri="{BB962C8B-B14F-4D97-AF65-F5344CB8AC3E}">
        <p14:creationId xmlns:p14="http://schemas.microsoft.com/office/powerpoint/2010/main" val="3392999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B02162E-6615-C435-D3B5-F9D4D8FC547B}"/>
              </a:ext>
            </a:extLst>
          </p:cNvPr>
          <p:cNvSpPr>
            <a:spLocks noGrp="1"/>
          </p:cNvSpPr>
          <p:nvPr>
            <p:ph type="body" sz="quarter" idx="10"/>
          </p:nvPr>
        </p:nvSpPr>
        <p:spPr>
          <a:xfrm>
            <a:off x="253322" y="3190552"/>
            <a:ext cx="2873248" cy="2835344"/>
          </a:xfrm>
        </p:spPr>
        <p:txBody>
          <a:bodyPr>
            <a:noAutofit/>
          </a:bodyPr>
          <a:lstStyle/>
          <a:p>
            <a:pPr algn="just"/>
            <a:r>
              <a:rPr lang="fr-FR" sz="1200" dirty="0"/>
              <a:t>Le feedback ne doit pas être un jugement sur l’élève ni sur ses capacités</a:t>
            </a:r>
          </a:p>
          <a:p>
            <a:pPr algn="just"/>
            <a:r>
              <a:rPr lang="fr-FR" sz="1200" dirty="0"/>
              <a:t>Le feedback est une opportunité d’apprentissage pour les élèves en exploitant des erreurs ou de bonnes réponses</a:t>
            </a:r>
          </a:p>
          <a:p>
            <a:pPr algn="just"/>
            <a:r>
              <a:rPr lang="fr-FR" sz="1200" dirty="0"/>
              <a:t>Le feedback permet aux élèves d’être conscients des critères de réussite d’une tâche </a:t>
            </a:r>
          </a:p>
          <a:p>
            <a:pPr algn="just"/>
            <a:r>
              <a:rPr lang="fr-FR" sz="1200" dirty="0"/>
              <a:t>Le feedback encourage les élèves à identifier les erreurs à ne pas reproduire, ou alors les bonnes pratiques à renforcer</a:t>
            </a:r>
          </a:p>
        </p:txBody>
      </p:sp>
      <p:sp>
        <p:nvSpPr>
          <p:cNvPr id="3" name="Text Placeholder 2">
            <a:extLst>
              <a:ext uri="{FF2B5EF4-FFF2-40B4-BE49-F238E27FC236}">
                <a16:creationId xmlns:a16="http://schemas.microsoft.com/office/drawing/2014/main" id="{A01C8524-423A-CC26-F5E6-826429CC90D9}"/>
              </a:ext>
            </a:extLst>
          </p:cNvPr>
          <p:cNvSpPr>
            <a:spLocks noGrp="1"/>
          </p:cNvSpPr>
          <p:nvPr>
            <p:ph type="body" sz="quarter" idx="11"/>
          </p:nvPr>
        </p:nvSpPr>
        <p:spPr>
          <a:xfrm>
            <a:off x="3627796" y="3190551"/>
            <a:ext cx="3759199" cy="2835344"/>
          </a:xfrm>
        </p:spPr>
        <p:txBody>
          <a:bodyPr>
            <a:normAutofit/>
          </a:bodyPr>
          <a:lstStyle/>
          <a:p>
            <a:pPr algn="just"/>
            <a:r>
              <a:rPr lang="fr-FR" sz="1400" dirty="0"/>
              <a:t>Demander aux élèves de justifier leurs réponses et de verbaliser leur raisonnement</a:t>
            </a:r>
          </a:p>
          <a:p>
            <a:pPr algn="just"/>
            <a:r>
              <a:rPr lang="fr-FR" sz="1400" dirty="0"/>
              <a:t>Donner des feedbacks aux élèves de manière instantanée à chaque fois que l’occasion se présente (ne pas laisser passer des erreurs)</a:t>
            </a:r>
          </a:p>
          <a:p>
            <a:pPr algn="just"/>
            <a:r>
              <a:rPr lang="fr-FR" sz="1400" dirty="0"/>
              <a:t>Donner un feedback spécifique, détaillé et objectif aux élèves:</a:t>
            </a:r>
          </a:p>
          <a:p>
            <a:pPr lvl="1" algn="just">
              <a:buFont typeface="Wingdings" panose="05000000000000000000" pitchFamily="2" charset="2"/>
              <a:buChar char="ü"/>
            </a:pPr>
            <a:r>
              <a:rPr lang="fr-FR" sz="1400" dirty="0"/>
              <a:t>« Voici pourquoi c’est une bonne réponse »; « Voici ce que tu as bien fait … »</a:t>
            </a:r>
          </a:p>
          <a:p>
            <a:pPr lvl="1" algn="just">
              <a:buFont typeface="Wingdings" panose="05000000000000000000" pitchFamily="2" charset="2"/>
              <a:buChar char="ü"/>
            </a:pPr>
            <a:r>
              <a:rPr lang="fr-FR" sz="1400" dirty="0"/>
              <a:t>« Voici pourquoi c’est une réponse incomplète. Voici l’erreur »</a:t>
            </a:r>
          </a:p>
        </p:txBody>
      </p:sp>
      <p:sp>
        <p:nvSpPr>
          <p:cNvPr id="4" name="Text Placeholder 3">
            <a:extLst>
              <a:ext uri="{FF2B5EF4-FFF2-40B4-BE49-F238E27FC236}">
                <a16:creationId xmlns:a16="http://schemas.microsoft.com/office/drawing/2014/main" id="{D3931108-6E1E-A80D-8E1A-D3ADCD2D3079}"/>
              </a:ext>
            </a:extLst>
          </p:cNvPr>
          <p:cNvSpPr>
            <a:spLocks noGrp="1"/>
          </p:cNvSpPr>
          <p:nvPr>
            <p:ph type="body" sz="quarter" idx="12"/>
          </p:nvPr>
        </p:nvSpPr>
        <p:spPr>
          <a:xfrm>
            <a:off x="7816647" y="3190551"/>
            <a:ext cx="3779300" cy="2835344"/>
          </a:xfrm>
        </p:spPr>
        <p:txBody>
          <a:bodyPr>
            <a:normAutofit/>
          </a:bodyPr>
          <a:lstStyle/>
          <a:p>
            <a:pPr algn="just"/>
            <a:r>
              <a:rPr lang="fr-FR" sz="1400" dirty="0"/>
              <a:t>Ne pas donner de feedback ou donner du feedback de manière occasionnelle seulement</a:t>
            </a:r>
          </a:p>
          <a:p>
            <a:pPr algn="just"/>
            <a:r>
              <a:rPr lang="fr-FR" sz="1400" dirty="0"/>
              <a:t>Donner un feedback générique sans préciser pourquoi: « Bien »; « C’est faux » ; « Excellent »</a:t>
            </a:r>
          </a:p>
          <a:p>
            <a:pPr algn="just"/>
            <a:r>
              <a:rPr lang="fr-FR" sz="1400" dirty="0"/>
              <a:t>Porter un jugement de valeur sur l’élève: « Tu es intelligent »; « Tu es paresseux »; …</a:t>
            </a:r>
          </a:p>
          <a:p>
            <a:pPr algn="just"/>
            <a:r>
              <a:rPr lang="fr-FR" sz="1400" dirty="0"/>
              <a:t>S’adresser uniquement à l’élève concerné</a:t>
            </a:r>
          </a:p>
        </p:txBody>
      </p:sp>
      <p:sp>
        <p:nvSpPr>
          <p:cNvPr id="8" name="Text Placeholder 7">
            <a:extLst>
              <a:ext uri="{FF2B5EF4-FFF2-40B4-BE49-F238E27FC236}">
                <a16:creationId xmlns:a16="http://schemas.microsoft.com/office/drawing/2014/main" id="{BBB4D9A9-6B13-24B6-C677-7C7FC8FBA5FD}"/>
              </a:ext>
            </a:extLst>
          </p:cNvPr>
          <p:cNvSpPr>
            <a:spLocks noGrp="1"/>
          </p:cNvSpPr>
          <p:nvPr>
            <p:ph type="body" sz="quarter" idx="13"/>
          </p:nvPr>
        </p:nvSpPr>
        <p:spPr>
          <a:xfrm>
            <a:off x="5648039" y="6218581"/>
            <a:ext cx="4493835" cy="332277"/>
          </a:xfrm>
        </p:spPr>
        <p:txBody>
          <a:bodyPr/>
          <a:lstStyle/>
          <a:p>
            <a:r>
              <a:rPr lang="fr-FR" kern="0" dirty="0">
                <a:solidFill>
                  <a:srgbClr val="000000"/>
                </a:solidFill>
                <a:sym typeface="Arial"/>
              </a:rPr>
              <a:t>« </a:t>
            </a:r>
            <a:r>
              <a:rPr lang="fr-FR" kern="0" dirty="0">
                <a:solidFill>
                  <a:srgbClr val="000000"/>
                </a:solidFill>
                <a:sym typeface="Arial"/>
                <a:hlinkClick r:id="rId2"/>
              </a:rPr>
              <a:t>Banque des pratiques pédagogiques efficaces </a:t>
            </a:r>
            <a:r>
              <a:rPr lang="fr-FR" kern="0" dirty="0">
                <a:solidFill>
                  <a:srgbClr val="000000"/>
                </a:solidFill>
                <a:sym typeface="Arial"/>
              </a:rPr>
              <a:t>»</a:t>
            </a:r>
          </a:p>
        </p:txBody>
      </p:sp>
    </p:spTree>
    <p:extLst>
      <p:ext uri="{BB962C8B-B14F-4D97-AF65-F5344CB8AC3E}">
        <p14:creationId xmlns:p14="http://schemas.microsoft.com/office/powerpoint/2010/main" val="22846011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A6DED1F-E8FA-A1FE-9C4D-8848890EB22B}"/>
              </a:ext>
            </a:extLst>
          </p:cNvPr>
          <p:cNvSpPr>
            <a:spLocks noGrp="1"/>
          </p:cNvSpPr>
          <p:nvPr>
            <p:ph type="body" sz="quarter" idx="10"/>
          </p:nvPr>
        </p:nvSpPr>
        <p:spPr/>
        <p:txBody>
          <a:bodyPr/>
          <a:lstStyle/>
          <a:p>
            <a:endParaRPr lang="fr-FR" dirty="0"/>
          </a:p>
        </p:txBody>
      </p:sp>
      <p:sp>
        <p:nvSpPr>
          <p:cNvPr id="3" name="Text Placeholder 2">
            <a:extLst>
              <a:ext uri="{FF2B5EF4-FFF2-40B4-BE49-F238E27FC236}">
                <a16:creationId xmlns:a16="http://schemas.microsoft.com/office/drawing/2014/main" id="{4F1B72B7-595C-352E-A002-BC30F0A3FF7D}"/>
              </a:ext>
            </a:extLst>
          </p:cNvPr>
          <p:cNvSpPr>
            <a:spLocks noGrp="1"/>
          </p:cNvSpPr>
          <p:nvPr>
            <p:ph type="body" sz="quarter" idx="11"/>
          </p:nvPr>
        </p:nvSpPr>
        <p:spPr/>
        <p:txBody>
          <a:bodyPr/>
          <a:lstStyle/>
          <a:p>
            <a:endParaRPr lang="fr-FR" dirty="0"/>
          </a:p>
        </p:txBody>
      </p:sp>
      <p:sp>
        <p:nvSpPr>
          <p:cNvPr id="4" name="Text Placeholder 3">
            <a:extLst>
              <a:ext uri="{FF2B5EF4-FFF2-40B4-BE49-F238E27FC236}">
                <a16:creationId xmlns:a16="http://schemas.microsoft.com/office/drawing/2014/main" id="{2362C5F7-6700-6B26-1943-A8A45E94CFD7}"/>
              </a:ext>
            </a:extLst>
          </p:cNvPr>
          <p:cNvSpPr>
            <a:spLocks noGrp="1"/>
          </p:cNvSpPr>
          <p:nvPr>
            <p:ph type="body" sz="quarter" idx="12"/>
          </p:nvPr>
        </p:nvSpPr>
        <p:spPr/>
        <p:txBody>
          <a:bodyPr/>
          <a:lstStyle/>
          <a:p>
            <a:endParaRPr lang="fr-FR" dirty="0"/>
          </a:p>
        </p:txBody>
      </p:sp>
      <p:sp>
        <p:nvSpPr>
          <p:cNvPr id="5" name="Text Placeholder 4">
            <a:extLst>
              <a:ext uri="{FF2B5EF4-FFF2-40B4-BE49-F238E27FC236}">
                <a16:creationId xmlns:a16="http://schemas.microsoft.com/office/drawing/2014/main" id="{0B35B39A-E37B-7515-3A0F-CD987323FF21}"/>
              </a:ext>
            </a:extLst>
          </p:cNvPr>
          <p:cNvSpPr>
            <a:spLocks noGrp="1"/>
          </p:cNvSpPr>
          <p:nvPr>
            <p:ph type="body" sz="quarter" idx="13"/>
          </p:nvPr>
        </p:nvSpPr>
        <p:spPr/>
        <p:txBody>
          <a:bodyPr/>
          <a:lstStyle/>
          <a:p>
            <a:endParaRPr lang="fr-FR" dirty="0"/>
          </a:p>
        </p:txBody>
      </p:sp>
      <p:sp>
        <p:nvSpPr>
          <p:cNvPr id="6" name="Text Placeholder 5">
            <a:extLst>
              <a:ext uri="{FF2B5EF4-FFF2-40B4-BE49-F238E27FC236}">
                <a16:creationId xmlns:a16="http://schemas.microsoft.com/office/drawing/2014/main" id="{DCD682AE-CA97-F16E-C451-D3E806BD04FF}"/>
              </a:ext>
            </a:extLst>
          </p:cNvPr>
          <p:cNvSpPr>
            <a:spLocks noGrp="1"/>
          </p:cNvSpPr>
          <p:nvPr>
            <p:ph type="body" sz="quarter" idx="14"/>
          </p:nvPr>
        </p:nvSpPr>
        <p:spPr/>
        <p:txBody>
          <a:bodyPr/>
          <a:lstStyle/>
          <a:p>
            <a:endParaRPr lang="fr-FR" dirty="0"/>
          </a:p>
        </p:txBody>
      </p:sp>
      <p:sp>
        <p:nvSpPr>
          <p:cNvPr id="7" name="Text Placeholder 6">
            <a:extLst>
              <a:ext uri="{FF2B5EF4-FFF2-40B4-BE49-F238E27FC236}">
                <a16:creationId xmlns:a16="http://schemas.microsoft.com/office/drawing/2014/main" id="{497366E0-3DFF-DDCD-E342-D424E5371FC3}"/>
              </a:ext>
            </a:extLst>
          </p:cNvPr>
          <p:cNvSpPr>
            <a:spLocks noGrp="1"/>
          </p:cNvSpPr>
          <p:nvPr>
            <p:ph type="body" sz="quarter" idx="15"/>
          </p:nvPr>
        </p:nvSpPr>
        <p:spPr/>
        <p:txBody>
          <a:bodyPr/>
          <a:lstStyle/>
          <a:p>
            <a:endParaRPr lang="fr-FR" dirty="0"/>
          </a:p>
        </p:txBody>
      </p:sp>
    </p:spTree>
    <p:extLst>
      <p:ext uri="{BB962C8B-B14F-4D97-AF65-F5344CB8AC3E}">
        <p14:creationId xmlns:p14="http://schemas.microsoft.com/office/powerpoint/2010/main" val="1857701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1BFFC17-0CD6-89B0-27FC-84C8A6549EE0}"/>
              </a:ext>
            </a:extLst>
          </p:cNvPr>
          <p:cNvSpPr>
            <a:spLocks noGrp="1"/>
          </p:cNvSpPr>
          <p:nvPr>
            <p:ph type="body" sz="quarter" idx="10"/>
          </p:nvPr>
        </p:nvSpPr>
        <p:spPr/>
        <p:txBody>
          <a:bodyPr>
            <a:normAutofit fontScale="92500" lnSpcReduction="20000"/>
          </a:bodyPr>
          <a:lstStyle/>
          <a:p>
            <a:r>
              <a:rPr lang="en-US" dirty="0"/>
              <a:t>10 min</a:t>
            </a:r>
            <a:endParaRPr lang="fr-FR" dirty="0"/>
          </a:p>
        </p:txBody>
      </p:sp>
    </p:spTree>
    <p:extLst>
      <p:ext uri="{BB962C8B-B14F-4D97-AF65-F5344CB8AC3E}">
        <p14:creationId xmlns:p14="http://schemas.microsoft.com/office/powerpoint/2010/main" val="1871307713"/>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lgn="l">
          <a:defRPr sz="2000" dirty="0">
            <a:latin typeface="Calibri" panose="020F0502020204030204" pitchFamily="34" charset="0"/>
            <a:cs typeface="Calibri" panose="020F0502020204030204" pitchFamily="34" charset="0"/>
          </a:defRPr>
        </a:defPPr>
      </a:lstStyle>
    </a:tx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10012</TotalTime>
  <Words>2353</Words>
  <Application>Microsoft Office PowerPoint</Application>
  <PresentationFormat>Grand écran</PresentationFormat>
  <Paragraphs>274</Paragraphs>
  <Slides>60</Slides>
  <Notes>4</Notes>
  <HiddenSlides>7</HiddenSlides>
  <MMClips>0</MMClips>
  <ScaleCrop>false</ScaleCrop>
  <HeadingPairs>
    <vt:vector size="6" baseType="variant">
      <vt:variant>
        <vt:lpstr>Polices utilisées</vt:lpstr>
      </vt:variant>
      <vt:variant>
        <vt:i4>12</vt:i4>
      </vt:variant>
      <vt:variant>
        <vt:lpstr>Thème</vt:lpstr>
      </vt:variant>
      <vt:variant>
        <vt:i4>1</vt:i4>
      </vt:variant>
      <vt:variant>
        <vt:lpstr>Titres des diapositives</vt:lpstr>
      </vt:variant>
      <vt:variant>
        <vt:i4>60</vt:i4>
      </vt:variant>
    </vt:vector>
  </HeadingPairs>
  <TitlesOfParts>
    <vt:vector size="73" baseType="lpstr">
      <vt:lpstr>Aptos</vt:lpstr>
      <vt:lpstr>Aptos Display</vt:lpstr>
      <vt:lpstr>Arial</vt:lpstr>
      <vt:lpstr>Calibri</vt:lpstr>
      <vt:lpstr>Cambria</vt:lpstr>
      <vt:lpstr>Cambria Math</vt:lpstr>
      <vt:lpstr>CIDFont+F3</vt:lpstr>
      <vt:lpstr>Dosis</vt:lpstr>
      <vt:lpstr>Georgia</vt:lpstr>
      <vt:lpstr>OHWVKV+Calibri</vt:lpstr>
      <vt:lpstr>QYMXMR+BradleyHandITCTT-Bold</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Bonjour! Prêts pour démarrer notre séance? Allons-y!</vt:lpstr>
      <vt:lpstr>Présentation PowerPoint</vt:lpstr>
      <vt:lpstr>Qui peut me rappeler la signification de ces icônes?</vt:lpstr>
      <vt:lpstr>Très bien.</vt:lpstr>
      <vt:lpstr>Présentation PowerPoint</vt:lpstr>
      <vt:lpstr>Présentation PowerPoint</vt:lpstr>
      <vt:lpstr>Présentation PowerPoint</vt:lpstr>
      <vt:lpstr>Présentation PowerPoint</vt:lpstr>
      <vt:lpstr>On commence par la correction de l’exercice maison de la séance précédente.</vt:lpstr>
      <vt:lpstr>Présentation PowerPoint</vt:lpstr>
      <vt:lpstr>  On va rappeler ce qu’est un caractère. Choisissez la bonne réponse? </vt:lpstr>
      <vt:lpstr>Rappelez vous: le caractère correspond à ce qu’on observe ou étudie dans une population.</vt:lpstr>
      <vt:lpstr> On va rappeler comment on calcule l’effectif cumulé: choisissez la bonne réponse. </vt:lpstr>
      <vt:lpstr> Rappelez vous que l’effectif cumulé d’une classe est la somme des effectifs précédents et l’effectif de cette classe.</vt:lpstr>
      <vt:lpstr> Répondez aux questions ci-dessous:</vt:lpstr>
      <vt:lpstr> Rappelez vous que l’amplitude d’une classe est égale à :(la valeur maximale) – (la valeur minimale).</vt:lpstr>
      <vt:lpstr>Bien! Voici un résumé des rappels. </vt:lpstr>
      <vt:lpstr>Présentation PowerPoint</vt:lpstr>
      <vt:lpstr>Observez la figure ci-dessous, exprimez vos avis à propos de la  question ci-dessous  :</vt:lpstr>
      <vt:lpstr>A la fin de cette séance, vous serez capables de:</vt:lpstr>
      <vt:lpstr>Présentation PowerPoint</vt:lpstr>
      <vt:lpstr>Voici un exemple pour montrer comment lire un histogramme.  </vt:lpstr>
      <vt:lpstr> Voici la 1ère étape: elle consiste à déterminer le caractère, ce qu’on observe ou étudie dans la série statistique représentée par l’histogramme .</vt:lpstr>
      <vt:lpstr>2ème étape: je détermine l’effectif correspond à chaque classe. </vt:lpstr>
      <vt:lpstr>Voici LA 3ème étape: je détermine l’effectif total. </vt:lpstr>
      <vt:lpstr>Maintenant voici la 4ème étape: on va déterminer les effectifs cumuléS des classes à partir de l’histogramme et les interpréter. </vt:lpstr>
      <vt:lpstr>Dans la 5ème étape on va déterminer la classe modale, c’est la classe qui a le plus grand effectif. </vt:lpstr>
      <vt:lpstr>Maintenant voici la 6ème étape: elle consiste à résumer toutes les étapes précédentes en regroupant les données dans un tableau. </vt:lpstr>
      <vt:lpstr>Présentation PowerPoint</vt:lpstr>
      <vt:lpstr> On va rappeler la 1ère étape: déterminer le caractère étudié.  </vt:lpstr>
      <vt:lpstr> Rappelez vous que le caractère est représenté sur l’axe des abscisses.</vt:lpstr>
      <vt:lpstr> On va rappeler: la 2ère étape pour lire un histogramme. Répondez par vrai ou faux. </vt:lpstr>
      <vt:lpstr>Rappelez vous que: l’effectif d’une classe correspond à la longueur du rectangle associé à cette classe, dans ce cas est : 5</vt:lpstr>
      <vt:lpstr>On va rappeler la 3ème étape pour lire un histogramme. compléter.</vt:lpstr>
      <vt:lpstr>Rappelez vous que l’effectif cumulé qui correspondant à une classe est égal à la somme de son effectif et les effectifs des classes qui la précèdent.</vt:lpstr>
      <vt:lpstr>On va rappeler comment on détermine la classe modale. Choisissez la bonne réponse.</vt:lpstr>
      <vt:lpstr>Voici la réponse: la classe modale est la classe qui a le plus grand effectif, elle est associée au rectangle qui la plus grande longueur.</vt:lpstr>
      <vt:lpstr>On va rappeler comment regrouper les données dans un tableau à partir d’un histogramme. compléter</vt:lpstr>
      <vt:lpstr> l’effectif d’une classe correspond à la longueur du rectangle et son effectif cumulé est la somme de son effectif et ceux des classes qui la précède .</vt:lpstr>
      <vt:lpstr>Présentation PowerPoint</vt:lpstr>
      <vt:lpstr>Travaillez individuellement puis discutez en binômes vos réponses et corriger:  dans le tableau remplacer 4 par 1 et 12 par 5 </vt:lpstr>
      <vt:lpstr>Prenez la correction sur vos livrets.</vt:lpstr>
      <vt:lpstr>Prenez la correction sur vos livrets.</vt:lpstr>
      <vt:lpstr>Présentation PowerPoint</vt:lpstr>
      <vt:lpstr>Prenez votre livret et votre crayon, puis répondez individuellement aux exercices. Vous avez 10 min</vt:lpstr>
      <vt:lpstr>Le temps est terminé. Voyons ensemble la solution des exercices.</vt:lpstr>
      <vt:lpstr>Présentation PowerPoint</vt:lpstr>
      <vt:lpstr>Qui peut me dire ce que nous avons appris aujourd’hui? </vt:lpstr>
      <vt:lpstr>Dans cette séance nous avons appris comment lire un histogramme, voici les 5 étapes:</vt:lpstr>
      <vt:lpstr>Voici l’exercice à faire à la maison pour la séance prochaine.</vt:lpstr>
      <vt:lpstr>C’est la fin de notre séance. N’oubliez pas de réviser votre leçon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Mehdi Alaoui</dc:creator>
  <cp:lastModifiedBy>radouane berdouzi</cp:lastModifiedBy>
  <cp:revision>681</cp:revision>
  <dcterms:created xsi:type="dcterms:W3CDTF">2025-11-03T10:55:47Z</dcterms:created>
  <dcterms:modified xsi:type="dcterms:W3CDTF">2026-05-09T12:25:39Z</dcterms:modified>
</cp:coreProperties>
</file>