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1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37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B52A2E7-DA6D-4AC0-99B8-85DAF614E64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A334E98-812B-4DE3-AF83-BFBC65BBB548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9372436-00D9-4051-9396-F98F19BB1043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CFD2757-151D-4775-8E57-33B561947F58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F397932-8BCD-433B-A034-DBF450DE572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EA22ECE-8230-4C95-ABD8-EE5D1F31FAE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59D7E92-F6BE-47BD-8306-86A38592FBC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CDA563A-F3F0-4AFD-AEDD-F9FB31CF991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4A34EDF-B1F5-4067-86D2-C43118D6FEF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A72D20C-9B23-4094-BAC1-209A8C45240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5DC0C25-5677-4224-A3AB-98A0507D985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33F947F-FC1F-43F0-AD44-F0ECB9D1B36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slideLayout" Target="../slideLayouts/slideLayout2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8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slideLayout" Target="../slideLayouts/slideLayout2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Relationship Id="rId9" Type="http://schemas.openxmlformats.org/officeDocument/2006/relationships/slideLayout" Target="../slideLayouts/slideLayout20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8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5.png"/><Relationship Id="rId9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slideLayout" Target="../slideLayouts/slideLayout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png"/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3" Type="http://schemas.openxmlformats.org/officeDocument/2006/relationships/slideLayout" Target="../slideLayouts/slideLayout6.xml"/><Relationship Id="rId1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88.png"/><Relationship Id="rId3" Type="http://schemas.openxmlformats.org/officeDocument/2006/relationships/image" Target="../media/image98.png"/><Relationship Id="rId4" Type="http://schemas.openxmlformats.org/officeDocument/2006/relationships/slideLayout" Target="../slideLayouts/slideLayout6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Relationship Id="rId11" Type="http://schemas.openxmlformats.org/officeDocument/2006/relationships/image" Target="../media/image105.png"/><Relationship Id="rId12" Type="http://schemas.openxmlformats.org/officeDocument/2006/relationships/image" Target="../media/image106.png"/><Relationship Id="rId13" Type="http://schemas.openxmlformats.org/officeDocument/2006/relationships/image" Target="../media/image107.png"/><Relationship Id="rId14" Type="http://schemas.openxmlformats.org/officeDocument/2006/relationships/image" Target="../media/image108.png"/><Relationship Id="rId15" Type="http://schemas.openxmlformats.org/officeDocument/2006/relationships/image" Target="../media/image109.png"/><Relationship Id="rId16" Type="http://schemas.openxmlformats.org/officeDocument/2006/relationships/image" Target="../media/image110.png"/><Relationship Id="rId17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11.png"/><Relationship Id="rId3" Type="http://schemas.openxmlformats.org/officeDocument/2006/relationships/slideLayout" Target="../slideLayouts/slideLayout1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12.png"/><Relationship Id="rId2" Type="http://schemas.openxmlformats.org/officeDocument/2006/relationships/slideLayout" Target="../slideLayouts/slideLayout1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13.png"/><Relationship Id="rId3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14.png"/><Relationship Id="rId3" Type="http://schemas.openxmlformats.org/officeDocument/2006/relationships/slideLayout" Target="../slideLayouts/slideLayout1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15.png"/><Relationship Id="rId3" Type="http://schemas.openxmlformats.org/officeDocument/2006/relationships/slideLayout" Target="../slideLayouts/slideLayout1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16.png"/><Relationship Id="rId3" Type="http://schemas.openxmlformats.org/officeDocument/2006/relationships/slideLayout" Target="../slideLayouts/slideLayout1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17.png"/><Relationship Id="rId2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8;p98"/>
          <p:cNvSpPr/>
          <p:nvPr/>
        </p:nvSpPr>
        <p:spPr>
          <a:xfrm>
            <a:off x="9945000" y="168552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3" name="Groupe 38"/>
          <p:cNvGrpSpPr/>
          <p:nvPr/>
        </p:nvGrpSpPr>
        <p:grpSpPr>
          <a:xfrm>
            <a:off x="304200" y="4407120"/>
            <a:ext cx="6466320" cy="696600"/>
            <a:chOff x="304200" y="4407120"/>
            <a:chExt cx="6466320" cy="696600"/>
          </a:xfrm>
        </p:grpSpPr>
        <p:sp>
          <p:nvSpPr>
            <p:cNvPr id="134" name="Google Shape;223;p26"/>
            <p:cNvSpPr/>
            <p:nvPr/>
          </p:nvSpPr>
          <p:spPr>
            <a:xfrm>
              <a:off x="304200" y="4407120"/>
              <a:ext cx="646632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" name="Google Shape;735;p98"/>
            <p:cNvSpPr/>
            <p:nvPr/>
          </p:nvSpPr>
          <p:spPr>
            <a:xfrm>
              <a:off x="1976760" y="4482720"/>
              <a:ext cx="64080" cy="545760"/>
            </a:xfrm>
            <a:custGeom>
              <a:avLst/>
              <a:gdLst>
                <a:gd name="textAreaLeft" fmla="*/ 9360 w 64080"/>
                <a:gd name="textAreaRight" fmla="*/ 54720 w 64080"/>
                <a:gd name="textAreaTop" fmla="*/ 9360 h 545760"/>
                <a:gd name="textAreaBottom" fmla="*/ 53640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90" y="0"/>
                  </a:moveTo>
                  <a:arcTo wR="90" hR="90" stAng="16200000" swAng="-5400000"/>
                  <a:lnTo>
                    <a:pt x="0" y="1428"/>
                  </a:lnTo>
                  <a:arcTo wR="90" hR="90" stAng="10800000" swAng="-5400000"/>
                  <a:lnTo>
                    <a:pt x="90" y="1517"/>
                  </a:lnTo>
                  <a:arcTo wR="90" hR="90" stAng="5400000" swAng="-5400000"/>
                  <a:lnTo>
                    <a:pt x="179" y="90"/>
                  </a:lnTo>
                  <a:arcTo wR="90" hR="9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6" name="Google Shape;223;p26"/>
            <p:cNvSpPr/>
            <p:nvPr/>
          </p:nvSpPr>
          <p:spPr>
            <a:xfrm>
              <a:off x="2067480" y="4493880"/>
              <a:ext cx="462744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Polynômes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7" name="Groupe 39"/>
          <p:cNvGrpSpPr/>
          <p:nvPr/>
        </p:nvGrpSpPr>
        <p:grpSpPr>
          <a:xfrm>
            <a:off x="304200" y="5204520"/>
            <a:ext cx="6466320" cy="696600"/>
            <a:chOff x="304200" y="5204520"/>
            <a:chExt cx="6466320" cy="696600"/>
          </a:xfrm>
        </p:grpSpPr>
        <p:sp>
          <p:nvSpPr>
            <p:cNvPr id="138" name="Google Shape;224;p26"/>
            <p:cNvSpPr/>
            <p:nvPr/>
          </p:nvSpPr>
          <p:spPr>
            <a:xfrm>
              <a:off x="304200" y="5204520"/>
              <a:ext cx="646632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4</a:t>
              </a:r>
              <a:r>
                <a:rPr lang="fr-FR" sz="2660" b="1" u="none" strike="noStrike">
                  <a:solidFill>
                    <a:srgbClr val="FFFFFF"/>
                  </a:solidFill>
                  <a:effectLst/>
                  <a:highlight>
                    <a:srgbClr val="FFFF00"/>
                  </a:highlight>
                  <a:uFillTx/>
                  <a:latin typeface="Calibri"/>
                  <a:ea typeface="Calibri"/>
                </a:rPr>
                <a:t>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" name="Google Shape;742;p98"/>
            <p:cNvSpPr/>
            <p:nvPr/>
          </p:nvSpPr>
          <p:spPr>
            <a:xfrm>
              <a:off x="1973520" y="5280120"/>
              <a:ext cx="70560" cy="545040"/>
            </a:xfrm>
            <a:custGeom>
              <a:avLst/>
              <a:gdLst>
                <a:gd name="textAreaLeft" fmla="*/ 10080 w 70560"/>
                <a:gd name="textAreaRight" fmla="*/ 60480 w 70560"/>
                <a:gd name="textAreaTop" fmla="*/ 10080 h 545040"/>
                <a:gd name="textAreaBottom" fmla="*/ 5349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99" y="0"/>
                  </a:moveTo>
                  <a:arcTo wR="99" hR="99" stAng="16200000" swAng="-5400000"/>
                  <a:lnTo>
                    <a:pt x="0" y="1417"/>
                  </a:lnTo>
                  <a:arcTo wR="99" hR="99" stAng="10800000" swAng="-5400000"/>
                  <a:lnTo>
                    <a:pt x="99" y="1515"/>
                  </a:lnTo>
                  <a:arcTo wR="99" hR="99" stAng="5400000" swAng="-5400000"/>
                  <a:lnTo>
                    <a:pt x="197" y="99"/>
                  </a:lnTo>
                  <a:arcTo wR="99" hR="99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0" name="Google Shape;223;p26"/>
            <p:cNvSpPr/>
            <p:nvPr/>
          </p:nvSpPr>
          <p:spPr>
            <a:xfrm>
              <a:off x="2067480" y="5264640"/>
              <a:ext cx="462744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Effectuer l’addition de deux polynômes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1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Google Shape;223;p26"/>
          <p:cNvSpPr/>
          <p:nvPr/>
        </p:nvSpPr>
        <p:spPr>
          <a:xfrm>
            <a:off x="304200" y="343836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731;p98"/>
          <p:cNvSpPr/>
          <p:nvPr/>
        </p:nvSpPr>
        <p:spPr>
          <a:xfrm>
            <a:off x="304200" y="1822680"/>
            <a:ext cx="615312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Google Shape;738;p98"/>
          <p:cNvSpPr/>
          <p:nvPr/>
        </p:nvSpPr>
        <p:spPr>
          <a:xfrm>
            <a:off x="8233200" y="152964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Google Shape;743;p98"/>
          <p:cNvPicPr/>
          <p:nvPr/>
        </p:nvPicPr>
        <p:blipFill>
          <a:blip r:embed="rId2"/>
          <a:stretch/>
        </p:blipFill>
        <p:spPr>
          <a:xfrm>
            <a:off x="8139960" y="1409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Google Shape;744;p98"/>
          <p:cNvSpPr/>
          <p:nvPr/>
        </p:nvSpPr>
        <p:spPr>
          <a:xfrm>
            <a:off x="8300880" y="159624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Google Shape;745;p98"/>
          <p:cNvSpPr/>
          <p:nvPr/>
        </p:nvSpPr>
        <p:spPr>
          <a:xfrm>
            <a:off x="8404200" y="222120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2AC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8" name="Image 10"/>
          <p:cNvPicPr/>
          <p:nvPr/>
        </p:nvPicPr>
        <p:blipFill>
          <a:blip r:embed="rId3"/>
          <a:stretch/>
        </p:blipFill>
        <p:spPr>
          <a:xfrm>
            <a:off x="6834960" y="3263040"/>
            <a:ext cx="4778640" cy="31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Effectuer les opérations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5" name="Picture 7"/>
          <p:cNvPicPr/>
          <p:nvPr/>
        </p:nvPicPr>
        <p:blipFill>
          <a:blip r:embed="rId2"/>
          <a:stretch/>
        </p:blipFill>
        <p:spPr>
          <a:xfrm>
            <a:off x="324720" y="2377440"/>
            <a:ext cx="11426040" cy="2320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7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0" name="Picture 7"/>
          <p:cNvPicPr/>
          <p:nvPr/>
        </p:nvPicPr>
        <p:blipFill>
          <a:blip r:embed="rId2"/>
          <a:stretch/>
        </p:blipFill>
        <p:spPr>
          <a:xfrm>
            <a:off x="324720" y="2377440"/>
            <a:ext cx="11426040" cy="2320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Google Shape;528;p39"/>
          <p:cNvSpPr/>
          <p:nvPr/>
        </p:nvSpPr>
        <p:spPr>
          <a:xfrm>
            <a:off x="349740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Google Shape;528;p39"/>
          <p:cNvSpPr/>
          <p:nvPr/>
        </p:nvSpPr>
        <p:spPr>
          <a:xfrm>
            <a:off x="401256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Google Shape;528;p39"/>
          <p:cNvSpPr/>
          <p:nvPr/>
        </p:nvSpPr>
        <p:spPr>
          <a:xfrm>
            <a:off x="452772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8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Google Shape;528;p39"/>
          <p:cNvSpPr/>
          <p:nvPr/>
        </p:nvSpPr>
        <p:spPr>
          <a:xfrm>
            <a:off x="349632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Google Shape;528;p39"/>
          <p:cNvSpPr/>
          <p:nvPr/>
        </p:nvSpPr>
        <p:spPr>
          <a:xfrm>
            <a:off x="401112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Google Shape;528;p39"/>
          <p:cNvSpPr/>
          <p:nvPr/>
        </p:nvSpPr>
        <p:spPr>
          <a:xfrm>
            <a:off x="452628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Google Shape;528;p39"/>
          <p:cNvSpPr/>
          <p:nvPr/>
        </p:nvSpPr>
        <p:spPr>
          <a:xfrm>
            <a:off x="349632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Google Shape;528;p39"/>
          <p:cNvSpPr/>
          <p:nvPr/>
        </p:nvSpPr>
        <p:spPr>
          <a:xfrm>
            <a:off x="401112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Google Shape;528;p39"/>
          <p:cNvSpPr/>
          <p:nvPr/>
        </p:nvSpPr>
        <p:spPr>
          <a:xfrm>
            <a:off x="452628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9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Google Shape;528;p39"/>
          <p:cNvSpPr/>
          <p:nvPr/>
        </p:nvSpPr>
        <p:spPr>
          <a:xfrm>
            <a:off x="919800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Google Shape;528;p39"/>
          <p:cNvSpPr/>
          <p:nvPr/>
        </p:nvSpPr>
        <p:spPr>
          <a:xfrm>
            <a:off x="971280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Google Shape;528;p39"/>
          <p:cNvSpPr/>
          <p:nvPr/>
        </p:nvSpPr>
        <p:spPr>
          <a:xfrm>
            <a:off x="10227960" y="288324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8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Google Shape;528;p39"/>
          <p:cNvSpPr/>
          <p:nvPr/>
        </p:nvSpPr>
        <p:spPr>
          <a:xfrm>
            <a:off x="919656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Google Shape;528;p39"/>
          <p:cNvSpPr/>
          <p:nvPr/>
        </p:nvSpPr>
        <p:spPr>
          <a:xfrm>
            <a:off x="971172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Google Shape;528;p39"/>
          <p:cNvSpPr/>
          <p:nvPr/>
        </p:nvSpPr>
        <p:spPr>
          <a:xfrm>
            <a:off x="10226880" y="337572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Google Shape;528;p39"/>
          <p:cNvSpPr/>
          <p:nvPr/>
        </p:nvSpPr>
        <p:spPr>
          <a:xfrm>
            <a:off x="919656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8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Google Shape;528;p39"/>
          <p:cNvSpPr/>
          <p:nvPr/>
        </p:nvSpPr>
        <p:spPr>
          <a:xfrm>
            <a:off x="971172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Google Shape;528;p39"/>
          <p:cNvSpPr/>
          <p:nvPr/>
        </p:nvSpPr>
        <p:spPr>
          <a:xfrm>
            <a:off x="10226880" y="3868200"/>
            <a:ext cx="5036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Google Shape;528;p39"/>
          <p:cNvSpPr/>
          <p:nvPr/>
        </p:nvSpPr>
        <p:spPr>
          <a:xfrm>
            <a:off x="9754200" y="2841120"/>
            <a:ext cx="189360" cy="28440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C00000"/>
                </a:solidFill>
                <a:effectLst/>
                <a:uFillTx/>
                <a:latin typeface="Calibri"/>
              </a:rPr>
              <a:t>❶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528;p39"/>
          <p:cNvSpPr/>
          <p:nvPr/>
        </p:nvSpPr>
        <p:spPr>
          <a:xfrm>
            <a:off x="2122560" y="3339720"/>
            <a:ext cx="70452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679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Google Shape;528;p39"/>
          <p:cNvSpPr/>
          <p:nvPr/>
        </p:nvSpPr>
        <p:spPr>
          <a:xfrm>
            <a:off x="7846560" y="3339720"/>
            <a:ext cx="70452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00" b="1" u="none" strike="noStrike">
                <a:solidFill>
                  <a:srgbClr val="C00000"/>
                </a:solidFill>
                <a:effectLst/>
                <a:uFillTx/>
                <a:latin typeface="Calibri"/>
                <a:ea typeface="Calibri"/>
              </a:rPr>
              <a:t>862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ZoneTexte 31"/>
          <p:cNvSpPr/>
          <p:nvPr/>
        </p:nvSpPr>
        <p:spPr>
          <a:xfrm>
            <a:off x="324720" y="2377440"/>
            <a:ext cx="4461120" cy="3690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D_A_02"/>
          <p:cNvSpPr/>
          <p:nvPr/>
        </p:nvSpPr>
        <p:spPr>
          <a:xfrm>
            <a:off x="507960" y="689760"/>
            <a:ext cx="1036296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5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07" name="Groupe 7"/>
          <p:cNvGrpSpPr/>
          <p:nvPr/>
        </p:nvGrpSpPr>
        <p:grpSpPr>
          <a:xfrm>
            <a:off x="507960" y="1913400"/>
            <a:ext cx="11180520" cy="3530520"/>
            <a:chOff x="507960" y="1913400"/>
            <a:chExt cx="11180520" cy="3530520"/>
          </a:xfrm>
        </p:grpSpPr>
        <p:pic>
          <p:nvPicPr>
            <p:cNvPr id="308" name="Image 5"/>
            <p:cNvPicPr/>
            <p:nvPr/>
          </p:nvPicPr>
          <p:blipFill>
            <a:blip r:embed="rId3"/>
            <a:stretch/>
          </p:blipFill>
          <p:spPr>
            <a:xfrm>
              <a:off x="507960" y="1913400"/>
              <a:ext cx="11180520" cy="3200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09" name="ZoneTexte 6"/>
            <p:cNvSpPr/>
            <p:nvPr/>
          </p:nvSpPr>
          <p:spPr>
            <a:xfrm>
              <a:off x="1354680" y="4982760"/>
              <a:ext cx="4921560" cy="46116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2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3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14" name="Groupe 2"/>
          <p:cNvGrpSpPr/>
          <p:nvPr/>
        </p:nvGrpSpPr>
        <p:grpSpPr>
          <a:xfrm>
            <a:off x="507960" y="1913400"/>
            <a:ext cx="11180520" cy="3530520"/>
            <a:chOff x="507960" y="1913400"/>
            <a:chExt cx="11180520" cy="3530520"/>
          </a:xfrm>
        </p:grpSpPr>
        <p:pic>
          <p:nvPicPr>
            <p:cNvPr id="315" name="Image 13"/>
            <p:cNvPicPr/>
            <p:nvPr/>
          </p:nvPicPr>
          <p:blipFill>
            <a:blip r:embed="rId2"/>
            <a:stretch/>
          </p:blipFill>
          <p:spPr>
            <a:xfrm>
              <a:off x="507960" y="1913400"/>
              <a:ext cx="11180520" cy="3200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6" name="ZoneTexte 14"/>
            <p:cNvSpPr/>
            <p:nvPr/>
          </p:nvSpPr>
          <p:spPr>
            <a:xfrm>
              <a:off x="1354680" y="4982760"/>
              <a:ext cx="4921560" cy="46116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7" name="ZoneTexte 15"/>
          <p:cNvSpPr/>
          <p:nvPr/>
        </p:nvSpPr>
        <p:spPr>
          <a:xfrm>
            <a:off x="2601720" y="3220560"/>
            <a:ext cx="47844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ZoneTexte 16"/>
          <p:cNvSpPr/>
          <p:nvPr/>
        </p:nvSpPr>
        <p:spPr>
          <a:xfrm>
            <a:off x="3200400" y="3220560"/>
            <a:ext cx="478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ZoneTexte 17"/>
          <p:cNvSpPr/>
          <p:nvPr/>
        </p:nvSpPr>
        <p:spPr>
          <a:xfrm>
            <a:off x="4554000" y="3220560"/>
            <a:ext cx="4784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ZoneTexte 22"/>
          <p:cNvSpPr/>
          <p:nvPr/>
        </p:nvSpPr>
        <p:spPr>
          <a:xfrm>
            <a:off x="3646800" y="3220560"/>
            <a:ext cx="478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ZoneTexte 23"/>
          <p:cNvSpPr/>
          <p:nvPr/>
        </p:nvSpPr>
        <p:spPr>
          <a:xfrm>
            <a:off x="2601720" y="3897360"/>
            <a:ext cx="4784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ZoneTexte 24"/>
          <p:cNvSpPr/>
          <p:nvPr/>
        </p:nvSpPr>
        <p:spPr>
          <a:xfrm>
            <a:off x="3200400" y="3873600"/>
            <a:ext cx="4784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ZoneTexte 25"/>
          <p:cNvSpPr/>
          <p:nvPr/>
        </p:nvSpPr>
        <p:spPr>
          <a:xfrm>
            <a:off x="4379760" y="3873600"/>
            <a:ext cx="4784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ZoneTexte 26"/>
          <p:cNvSpPr/>
          <p:nvPr/>
        </p:nvSpPr>
        <p:spPr>
          <a:xfrm>
            <a:off x="3646800" y="3897360"/>
            <a:ext cx="4784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ZoneTexte 27"/>
          <p:cNvSpPr/>
          <p:nvPr/>
        </p:nvSpPr>
        <p:spPr>
          <a:xfrm>
            <a:off x="2692440" y="4484520"/>
            <a:ext cx="4784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ZoneTexte 28"/>
          <p:cNvSpPr/>
          <p:nvPr/>
        </p:nvSpPr>
        <p:spPr>
          <a:xfrm>
            <a:off x="3968640" y="5028480"/>
            <a:ext cx="4784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ZoneTexte 29"/>
          <p:cNvSpPr/>
          <p:nvPr/>
        </p:nvSpPr>
        <p:spPr>
          <a:xfrm>
            <a:off x="4706280" y="5005800"/>
            <a:ext cx="4784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ZoneTexte 30"/>
          <p:cNvSpPr/>
          <p:nvPr/>
        </p:nvSpPr>
        <p:spPr>
          <a:xfrm>
            <a:off x="5223600" y="5015520"/>
            <a:ext cx="4784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3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3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35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Exprimez votre avis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TextBox 4"/>
          <p:cNvSpPr/>
          <p:nvPr/>
        </p:nvSpPr>
        <p:spPr>
          <a:xfrm>
            <a:off x="1892160" y="2729880"/>
            <a:ext cx="3807720" cy="6152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Box 5"/>
          <p:cNvSpPr/>
          <p:nvPr/>
        </p:nvSpPr>
        <p:spPr>
          <a:xfrm>
            <a:off x="6377040" y="2737800"/>
            <a:ext cx="3555360" cy="6152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ZoneTexte 14"/>
          <p:cNvSpPr/>
          <p:nvPr/>
        </p:nvSpPr>
        <p:spPr>
          <a:xfrm>
            <a:off x="5838840" y="2845440"/>
            <a:ext cx="6768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et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TextBox 3"/>
          <p:cNvSpPr/>
          <p:nvPr/>
        </p:nvSpPr>
        <p:spPr>
          <a:xfrm>
            <a:off x="1503720" y="1065240"/>
            <a:ext cx="988380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Comment peut-on effectuer l’addition des deux polynômes ci-dessous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4" name="Rounded Rectangle 9"/>
          <p:cNvSpPr/>
          <p:nvPr/>
        </p:nvSpPr>
        <p:spPr>
          <a:xfrm>
            <a:off x="5135040" y="4245480"/>
            <a:ext cx="1380600" cy="86832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?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8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Effectuer l’addition de deux polynômes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9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d’effectuer l’addition de deux polynômes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Box 4"/>
          <p:cNvSpPr/>
          <p:nvPr/>
        </p:nvSpPr>
        <p:spPr>
          <a:xfrm>
            <a:off x="1244160" y="2813400"/>
            <a:ext cx="4028400" cy="61524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TextBox 5"/>
          <p:cNvSpPr/>
          <p:nvPr/>
        </p:nvSpPr>
        <p:spPr>
          <a:xfrm>
            <a:off x="5729040" y="2789280"/>
            <a:ext cx="3917880" cy="6152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Rounded Rectangle 9"/>
          <p:cNvSpPr/>
          <p:nvPr/>
        </p:nvSpPr>
        <p:spPr>
          <a:xfrm>
            <a:off x="10209960" y="2650320"/>
            <a:ext cx="971640" cy="77832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?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Rounded Rectangle 9"/>
          <p:cNvSpPr/>
          <p:nvPr/>
        </p:nvSpPr>
        <p:spPr>
          <a:xfrm>
            <a:off x="5282640" y="2940480"/>
            <a:ext cx="446040" cy="36108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3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+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Rounded Rectangle 9"/>
          <p:cNvSpPr/>
          <p:nvPr/>
        </p:nvSpPr>
        <p:spPr>
          <a:xfrm>
            <a:off x="9568440" y="2940480"/>
            <a:ext cx="446040" cy="36108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3600" b="0" u="none" strike="noStrike">
                <a:solidFill>
                  <a:srgbClr val="00B050"/>
                </a:solidFill>
                <a:effectLst/>
                <a:uFillTx/>
                <a:latin typeface="Calibri"/>
              </a:rPr>
              <a:t>=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9" name="Image 2"/>
          <p:cNvPicPr/>
          <p:nvPr/>
        </p:nvPicPr>
        <p:blipFill>
          <a:blip r:embed="rId3"/>
          <a:stretch/>
        </p:blipFill>
        <p:spPr>
          <a:xfrm>
            <a:off x="11355120" y="105048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6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6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15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6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67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68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69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70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comment j’additionne horizontalement deux polynômes.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3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4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ZoneTexte 2"/>
          <p:cNvSpPr/>
          <p:nvPr/>
        </p:nvSpPr>
        <p:spPr>
          <a:xfrm>
            <a:off x="570240" y="1078560"/>
            <a:ext cx="103039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76" name="Groupe 10"/>
          <p:cNvGrpSpPr/>
          <p:nvPr/>
        </p:nvGrpSpPr>
        <p:grpSpPr>
          <a:xfrm>
            <a:off x="442080" y="2119320"/>
            <a:ext cx="4622760" cy="647280"/>
            <a:chOff x="442080" y="2119320"/>
            <a:chExt cx="4622760" cy="647280"/>
          </a:xfrm>
        </p:grpSpPr>
        <p:sp>
          <p:nvSpPr>
            <p:cNvPr id="377" name="ZoneTexte 5"/>
            <p:cNvSpPr/>
            <p:nvPr/>
          </p:nvSpPr>
          <p:spPr>
            <a:xfrm>
              <a:off x="1181160" y="2205720"/>
              <a:ext cx="388368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J'enlève les parenthèses :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8" name="Ellipse 9"/>
            <p:cNvSpPr/>
            <p:nvPr/>
          </p:nvSpPr>
          <p:spPr>
            <a:xfrm>
              <a:off x="442080" y="2119320"/>
              <a:ext cx="647280" cy="647280"/>
            </a:xfrm>
            <a:prstGeom prst="ellipse">
              <a:avLst/>
            </a:prstGeom>
            <a:solidFill>
              <a:srgbClr val="F5B330"/>
            </a:solidFill>
            <a:ln>
              <a:noFill/>
            </a:ln>
            <a:effectLst>
              <a:outerShdw algn="ctr" blurRad="63360" rotWithShape="0" sx="102000" sy="10200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1</a:t>
              </a:r>
              <a:endPara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79" name="ZoneTexte 13"/>
          <p:cNvSpPr/>
          <p:nvPr/>
        </p:nvSpPr>
        <p:spPr>
          <a:xfrm>
            <a:off x="1285200" y="2916360"/>
            <a:ext cx="47520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ZoneTexte 15"/>
          <p:cNvSpPr/>
          <p:nvPr/>
        </p:nvSpPr>
        <p:spPr>
          <a:xfrm>
            <a:off x="5334120" y="2905920"/>
            <a:ext cx="34704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81" name="Groupe 16"/>
          <p:cNvGrpSpPr/>
          <p:nvPr/>
        </p:nvGrpSpPr>
        <p:grpSpPr>
          <a:xfrm>
            <a:off x="442080" y="3706920"/>
            <a:ext cx="5595120" cy="647280"/>
            <a:chOff x="442080" y="3706920"/>
            <a:chExt cx="5595120" cy="647280"/>
          </a:xfrm>
        </p:grpSpPr>
        <p:sp>
          <p:nvSpPr>
            <p:cNvPr id="382" name="ZoneTexte 17"/>
            <p:cNvSpPr/>
            <p:nvPr/>
          </p:nvSpPr>
          <p:spPr>
            <a:xfrm>
              <a:off x="1181160" y="3793320"/>
              <a:ext cx="485604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Je regroupe les termes semblables :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3" name="Ellipse 18"/>
            <p:cNvSpPr/>
            <p:nvPr/>
          </p:nvSpPr>
          <p:spPr>
            <a:xfrm>
              <a:off x="442080" y="3706920"/>
              <a:ext cx="647280" cy="647280"/>
            </a:xfrm>
            <a:prstGeom prst="ellipse">
              <a:avLst/>
            </a:prstGeom>
            <a:solidFill>
              <a:srgbClr val="F5B330"/>
            </a:solidFill>
            <a:ln>
              <a:noFill/>
            </a:ln>
            <a:effectLst>
              <a:outerShdw algn="ctr" blurRad="63360" rotWithShape="0" sx="102000" sy="10200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2</a:t>
              </a:r>
              <a:endPara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84" name="ZoneTexte 19"/>
          <p:cNvSpPr/>
          <p:nvPr/>
        </p:nvSpPr>
        <p:spPr>
          <a:xfrm>
            <a:off x="1285200" y="4503960"/>
            <a:ext cx="47520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ZoneTexte 20"/>
          <p:cNvSpPr/>
          <p:nvPr/>
        </p:nvSpPr>
        <p:spPr>
          <a:xfrm>
            <a:off x="5334120" y="4493160"/>
            <a:ext cx="34704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86" name="Groupe 21"/>
          <p:cNvGrpSpPr/>
          <p:nvPr/>
        </p:nvGrpSpPr>
        <p:grpSpPr>
          <a:xfrm>
            <a:off x="442080" y="5243400"/>
            <a:ext cx="5595120" cy="647280"/>
            <a:chOff x="442080" y="5243400"/>
            <a:chExt cx="5595120" cy="647280"/>
          </a:xfrm>
        </p:grpSpPr>
        <p:sp>
          <p:nvSpPr>
            <p:cNvPr id="387" name="ZoneTexte 22"/>
            <p:cNvSpPr/>
            <p:nvPr/>
          </p:nvSpPr>
          <p:spPr>
            <a:xfrm>
              <a:off x="1181160" y="5329800"/>
              <a:ext cx="485604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Je simplifie: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8" name="Ellipse 23"/>
            <p:cNvSpPr/>
            <p:nvPr/>
          </p:nvSpPr>
          <p:spPr>
            <a:xfrm>
              <a:off x="442080" y="5243400"/>
              <a:ext cx="647280" cy="647280"/>
            </a:xfrm>
            <a:prstGeom prst="ellipse">
              <a:avLst/>
            </a:prstGeom>
            <a:solidFill>
              <a:srgbClr val="F5B330"/>
            </a:solidFill>
            <a:ln>
              <a:noFill/>
            </a:ln>
            <a:effectLst>
              <a:outerShdw algn="ctr" blurRad="63360" rotWithShape="0" sx="102000" sy="10200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3</a:t>
              </a:r>
              <a:endPara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89" name="ZoneTexte 24"/>
          <p:cNvSpPr/>
          <p:nvPr/>
        </p:nvSpPr>
        <p:spPr>
          <a:xfrm>
            <a:off x="1285200" y="6040800"/>
            <a:ext cx="475200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ZoneTexte 25"/>
          <p:cNvSpPr/>
          <p:nvPr/>
        </p:nvSpPr>
        <p:spPr>
          <a:xfrm>
            <a:off x="5334120" y="6030000"/>
            <a:ext cx="18028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" dur="indefinite" restart="never" nodeType="tmRoot">
          <p:childTnLst>
            <p:seq>
              <p:cTn id="125" dur="indefinite" nodeType="mainSeq">
                <p:childTnLst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50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1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2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3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4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5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6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7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8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9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60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1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2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3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4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5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6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7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8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9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0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1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2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3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4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5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ZoneTexte 4"/>
          <p:cNvSpPr/>
          <p:nvPr/>
        </p:nvSpPr>
        <p:spPr>
          <a:xfrm>
            <a:off x="1578600" y="2417040"/>
            <a:ext cx="90349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ZoneTexte 5"/>
          <p:cNvSpPr/>
          <p:nvPr/>
        </p:nvSpPr>
        <p:spPr>
          <a:xfrm>
            <a:off x="1578600" y="3455280"/>
            <a:ext cx="90349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ZoneTexte 6"/>
          <p:cNvSpPr/>
          <p:nvPr/>
        </p:nvSpPr>
        <p:spPr>
          <a:xfrm>
            <a:off x="1578600" y="4608360"/>
            <a:ext cx="90349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Rectangle 1"/>
          <p:cNvSpPr/>
          <p:nvPr/>
        </p:nvSpPr>
        <p:spPr>
          <a:xfrm>
            <a:off x="622440" y="1625760"/>
            <a:ext cx="10883520" cy="42541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2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ZoneTexte 8"/>
          <p:cNvSpPr/>
          <p:nvPr/>
        </p:nvSpPr>
        <p:spPr>
          <a:xfrm>
            <a:off x="6751080" y="2395440"/>
            <a:ext cx="41328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ZoneTexte 10"/>
          <p:cNvSpPr/>
          <p:nvPr/>
        </p:nvSpPr>
        <p:spPr>
          <a:xfrm>
            <a:off x="7913880" y="2414160"/>
            <a:ext cx="4132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ZoneTexte 11"/>
          <p:cNvSpPr/>
          <p:nvPr/>
        </p:nvSpPr>
        <p:spPr>
          <a:xfrm>
            <a:off x="6751080" y="3387600"/>
            <a:ext cx="4132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ZoneTexte 12"/>
          <p:cNvSpPr/>
          <p:nvPr/>
        </p:nvSpPr>
        <p:spPr>
          <a:xfrm>
            <a:off x="7913880" y="3422520"/>
            <a:ext cx="41328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ZoneTexte 13"/>
          <p:cNvSpPr/>
          <p:nvPr/>
        </p:nvSpPr>
        <p:spPr>
          <a:xfrm>
            <a:off x="4980240" y="4493520"/>
            <a:ext cx="4132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ZoneTexte 14"/>
          <p:cNvSpPr/>
          <p:nvPr/>
        </p:nvSpPr>
        <p:spPr>
          <a:xfrm>
            <a:off x="5798160" y="4493520"/>
            <a:ext cx="4132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ZoneTexte 2"/>
          <p:cNvSpPr/>
          <p:nvPr/>
        </p:nvSpPr>
        <p:spPr>
          <a:xfrm>
            <a:off x="1578600" y="2417040"/>
            <a:ext cx="903492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ZoneTexte 7"/>
          <p:cNvSpPr/>
          <p:nvPr/>
        </p:nvSpPr>
        <p:spPr>
          <a:xfrm>
            <a:off x="1578600" y="3455280"/>
            <a:ext cx="903492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ZoneTexte 9"/>
          <p:cNvSpPr/>
          <p:nvPr/>
        </p:nvSpPr>
        <p:spPr>
          <a:xfrm>
            <a:off x="1578600" y="4608360"/>
            <a:ext cx="9034920" cy="46116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Rectangle 15"/>
          <p:cNvSpPr/>
          <p:nvPr/>
        </p:nvSpPr>
        <p:spPr>
          <a:xfrm>
            <a:off x="622440" y="1625760"/>
            <a:ext cx="10883520" cy="42541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" dur="indefinite" restart="never" nodeType="tmRoot">
          <p:childTnLst>
            <p:seq>
              <p:cTn id="157" dur="indefinite" nodeType="mainSeq">
                <p:childTnLst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comment j’additionne verticalement deux polynômes.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ZoneTexte 4"/>
          <p:cNvSpPr/>
          <p:nvPr/>
        </p:nvSpPr>
        <p:spPr>
          <a:xfrm>
            <a:off x="1006560" y="1402560"/>
            <a:ext cx="114930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ZoneTexte 5"/>
          <p:cNvSpPr/>
          <p:nvPr/>
        </p:nvSpPr>
        <p:spPr>
          <a:xfrm>
            <a:off x="2463840" y="3537360"/>
            <a:ext cx="60955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6"/>
          <p:cNvSpPr/>
          <p:nvPr/>
        </p:nvSpPr>
        <p:spPr>
          <a:xfrm>
            <a:off x="2463840" y="4362840"/>
            <a:ext cx="60955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ZoneTexte 11"/>
          <p:cNvSpPr/>
          <p:nvPr/>
        </p:nvSpPr>
        <p:spPr>
          <a:xfrm>
            <a:off x="1006560" y="2363400"/>
            <a:ext cx="9924840" cy="461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place les termes semblables les uns sous les autres et je les additionne 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21" name="Connecteur droit 13"/>
          <p:cNvCxnSpPr/>
          <p:nvPr/>
        </p:nvCxnSpPr>
        <p:spPr>
          <a:xfrm>
            <a:off x="3733560" y="4989600"/>
            <a:ext cx="3734280" cy="360"/>
          </a:xfrm>
          <a:prstGeom prst="straightConnector1">
            <a:avLst/>
          </a:prstGeom>
          <a:ln w="38100">
            <a:solidFill>
              <a:srgbClr val="000000"/>
            </a:solidFill>
          </a:ln>
        </p:spPr>
      </p:cxnSp>
      <p:sp>
        <p:nvSpPr>
          <p:cNvPr id="422" name="ZoneTexte 14"/>
          <p:cNvSpPr/>
          <p:nvPr/>
        </p:nvSpPr>
        <p:spPr>
          <a:xfrm>
            <a:off x="3822840" y="3999240"/>
            <a:ext cx="6472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ZoneTexte 15"/>
          <p:cNvSpPr/>
          <p:nvPr/>
        </p:nvSpPr>
        <p:spPr>
          <a:xfrm>
            <a:off x="5549760" y="5154840"/>
            <a:ext cx="1422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ZoneTexte 16"/>
          <p:cNvSpPr/>
          <p:nvPr/>
        </p:nvSpPr>
        <p:spPr>
          <a:xfrm>
            <a:off x="4013280" y="5154840"/>
            <a:ext cx="142200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ZoneTexte 17"/>
          <p:cNvSpPr/>
          <p:nvPr/>
        </p:nvSpPr>
        <p:spPr>
          <a:xfrm>
            <a:off x="5321160" y="5167440"/>
            <a:ext cx="6472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Rectangle 18"/>
          <p:cNvSpPr/>
          <p:nvPr/>
        </p:nvSpPr>
        <p:spPr>
          <a:xfrm>
            <a:off x="5969160" y="3537360"/>
            <a:ext cx="647280" cy="1299600"/>
          </a:xfrm>
          <a:prstGeom prst="rect">
            <a:avLst/>
          </a:prstGeom>
          <a:noFill/>
          <a:ln w="38100">
            <a:solidFill>
              <a:srgbClr val="1D9A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2" dur="indefinite" restart="never" nodeType="tmRoot">
          <p:childTnLst>
            <p:seq>
              <p:cTn id="183" dur="indefinite" nodeType="mainSeq">
                <p:childTnLst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ntr" fill="hold" nodeType="afterEffect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1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06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3.33333E-006 L -0.12552 -0.0051 E">
                                      <p:cBhvr>
                                        <p:cTn id="216" dur="2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Clr clrSpc="rgb">
                                      <p:cBhvr>
                                        <p:cTn id="217" dur="1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1" name="ZoneTexte 1"/>
          <p:cNvSpPr/>
          <p:nvPr/>
        </p:nvSpPr>
        <p:spPr>
          <a:xfrm>
            <a:off x="2959200" y="2339640"/>
            <a:ext cx="60955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ZoneTexte 2"/>
          <p:cNvSpPr/>
          <p:nvPr/>
        </p:nvSpPr>
        <p:spPr>
          <a:xfrm>
            <a:off x="2959200" y="3165120"/>
            <a:ext cx="60955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33" name="Connecteur droit 4"/>
          <p:cNvCxnSpPr/>
          <p:nvPr/>
        </p:nvCxnSpPr>
        <p:spPr>
          <a:xfrm>
            <a:off x="4228920" y="3791520"/>
            <a:ext cx="3734280" cy="360"/>
          </a:xfrm>
          <a:prstGeom prst="straightConnector1">
            <a:avLst/>
          </a:prstGeom>
          <a:ln w="38100">
            <a:solidFill>
              <a:srgbClr val="000000"/>
            </a:solidFill>
          </a:ln>
        </p:spPr>
      </p:cxnSp>
      <p:sp>
        <p:nvSpPr>
          <p:cNvPr id="434" name="ZoneTexte 5"/>
          <p:cNvSpPr/>
          <p:nvPr/>
        </p:nvSpPr>
        <p:spPr>
          <a:xfrm>
            <a:off x="4317840" y="2801160"/>
            <a:ext cx="6472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ZoneTexte 12"/>
          <p:cNvSpPr/>
          <p:nvPr/>
        </p:nvSpPr>
        <p:spPr>
          <a:xfrm>
            <a:off x="6045120" y="3956760"/>
            <a:ext cx="14220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ZoneTexte 13"/>
          <p:cNvSpPr/>
          <p:nvPr/>
        </p:nvSpPr>
        <p:spPr>
          <a:xfrm>
            <a:off x="4508640" y="3956760"/>
            <a:ext cx="1422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ZoneTexte 14"/>
          <p:cNvSpPr/>
          <p:nvPr/>
        </p:nvSpPr>
        <p:spPr>
          <a:xfrm>
            <a:off x="5816520" y="3969720"/>
            <a:ext cx="6472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Rectangle 16"/>
          <p:cNvSpPr/>
          <p:nvPr/>
        </p:nvSpPr>
        <p:spPr>
          <a:xfrm>
            <a:off x="622440" y="1625760"/>
            <a:ext cx="10883520" cy="42541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2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ZoneTexte 4"/>
          <p:cNvSpPr/>
          <p:nvPr/>
        </p:nvSpPr>
        <p:spPr>
          <a:xfrm>
            <a:off x="2959200" y="2339640"/>
            <a:ext cx="60955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ZoneTexte 5"/>
          <p:cNvSpPr/>
          <p:nvPr/>
        </p:nvSpPr>
        <p:spPr>
          <a:xfrm>
            <a:off x="2959200" y="3165120"/>
            <a:ext cx="60955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45" name="Connecteur droit 6"/>
          <p:cNvCxnSpPr/>
          <p:nvPr/>
        </p:nvCxnSpPr>
        <p:spPr>
          <a:xfrm>
            <a:off x="4228920" y="3791520"/>
            <a:ext cx="3734280" cy="360"/>
          </a:xfrm>
          <a:prstGeom prst="straightConnector1">
            <a:avLst/>
          </a:prstGeom>
          <a:ln w="38100">
            <a:solidFill>
              <a:srgbClr val="000000"/>
            </a:solidFill>
          </a:ln>
        </p:spPr>
      </p:cxnSp>
      <p:sp>
        <p:nvSpPr>
          <p:cNvPr id="446" name="ZoneTexte 8"/>
          <p:cNvSpPr/>
          <p:nvPr/>
        </p:nvSpPr>
        <p:spPr>
          <a:xfrm>
            <a:off x="4317840" y="2801160"/>
            <a:ext cx="6472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ZoneTexte 10"/>
          <p:cNvSpPr/>
          <p:nvPr/>
        </p:nvSpPr>
        <p:spPr>
          <a:xfrm>
            <a:off x="6045120" y="3956760"/>
            <a:ext cx="1422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ZoneTexte 11"/>
          <p:cNvSpPr/>
          <p:nvPr/>
        </p:nvSpPr>
        <p:spPr>
          <a:xfrm>
            <a:off x="4508640" y="3956760"/>
            <a:ext cx="142200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ZoneTexte 12"/>
          <p:cNvSpPr/>
          <p:nvPr/>
        </p:nvSpPr>
        <p:spPr>
          <a:xfrm>
            <a:off x="5816520" y="3969720"/>
            <a:ext cx="6472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Rectangle 13"/>
          <p:cNvSpPr/>
          <p:nvPr/>
        </p:nvSpPr>
        <p:spPr>
          <a:xfrm>
            <a:off x="622440" y="1625760"/>
            <a:ext cx="10883520" cy="42541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1" dur="indefinite" restart="never" nodeType="tmRoot">
          <p:childTnLst>
            <p:seq>
              <p:cTn id="222" dur="indefinite" nodeType="mainSeq">
                <p:childTnLst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5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5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5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57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59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de discussion. Il circule pour contrôler et donner des indications en cas de blocage.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1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2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3" name="Image 2"/>
          <p:cNvPicPr/>
          <p:nvPr/>
        </p:nvPicPr>
        <p:blipFill>
          <a:blip r:embed="rId3"/>
          <a:stretch/>
        </p:blipFill>
        <p:spPr>
          <a:xfrm>
            <a:off x="820440" y="1400400"/>
            <a:ext cx="10018800" cy="368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Image 7"/>
          <p:cNvPicPr/>
          <p:nvPr/>
        </p:nvPicPr>
        <p:blipFill>
          <a:blip r:embed="rId1"/>
          <a:stretch/>
        </p:blipFill>
        <p:spPr>
          <a:xfrm>
            <a:off x="864000" y="1078920"/>
            <a:ext cx="10018800" cy="368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67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468" name="Picture 7"/>
            <p:cNvPicPr/>
            <p:nvPr/>
          </p:nvPicPr>
          <p:blipFill>
            <a:blip r:embed="rId2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469" name="Picture 7"/>
            <p:cNvPicPr/>
            <p:nvPr/>
          </p:nvPicPr>
          <p:blipFill>
            <a:blip r:embed="rId3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470" name="Picture 9"/>
          <p:cNvPicPr/>
          <p:nvPr/>
        </p:nvPicPr>
        <p:blipFill>
          <a:blip r:embed="rId4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71" name="ZoneTexte 8"/>
          <p:cNvSpPr/>
          <p:nvPr/>
        </p:nvSpPr>
        <p:spPr>
          <a:xfrm>
            <a:off x="5433120" y="3570840"/>
            <a:ext cx="40968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ZoneTexte 10"/>
          <p:cNvSpPr/>
          <p:nvPr/>
        </p:nvSpPr>
        <p:spPr>
          <a:xfrm>
            <a:off x="4898520" y="3157200"/>
            <a:ext cx="3708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ZoneTexte 14"/>
          <p:cNvSpPr/>
          <p:nvPr/>
        </p:nvSpPr>
        <p:spPr>
          <a:xfrm>
            <a:off x="4858920" y="3556800"/>
            <a:ext cx="40968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ZoneTexte 15"/>
          <p:cNvSpPr/>
          <p:nvPr/>
        </p:nvSpPr>
        <p:spPr>
          <a:xfrm>
            <a:off x="5541840" y="3113640"/>
            <a:ext cx="40968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ZoneTexte 22"/>
          <p:cNvSpPr/>
          <p:nvPr/>
        </p:nvSpPr>
        <p:spPr>
          <a:xfrm>
            <a:off x="3821040" y="3952080"/>
            <a:ext cx="60660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ZoneTexte 29"/>
          <p:cNvSpPr/>
          <p:nvPr/>
        </p:nvSpPr>
        <p:spPr>
          <a:xfrm>
            <a:off x="4638240" y="3962880"/>
            <a:ext cx="40968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ZoneTexte 36"/>
          <p:cNvSpPr/>
          <p:nvPr/>
        </p:nvSpPr>
        <p:spPr>
          <a:xfrm>
            <a:off x="7892280" y="3919320"/>
            <a:ext cx="60660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ZoneTexte 41"/>
          <p:cNvSpPr/>
          <p:nvPr/>
        </p:nvSpPr>
        <p:spPr>
          <a:xfrm>
            <a:off x="9134280" y="3930120"/>
            <a:ext cx="40968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1" dur="indefinite" restart="never" nodeType="tmRoot">
          <p:childTnLst>
            <p:seq>
              <p:cTn id="232" dur="indefinite" nodeType="mainSeq">
                <p:childTnLst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8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accorde 2 min au travail individuel puis une minute de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2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3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4" name="Image 4"/>
          <p:cNvPicPr/>
          <p:nvPr/>
        </p:nvPicPr>
        <p:blipFill>
          <a:blip r:embed="rId3"/>
          <a:stretch/>
        </p:blipFill>
        <p:spPr>
          <a:xfrm>
            <a:off x="713520" y="1810800"/>
            <a:ext cx="10689840" cy="3317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87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488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489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490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91" name="Image 15"/>
          <p:cNvPicPr/>
          <p:nvPr/>
        </p:nvPicPr>
        <p:blipFill>
          <a:blip r:embed="rId4"/>
          <a:stretch/>
        </p:blipFill>
        <p:spPr>
          <a:xfrm>
            <a:off x="681480" y="1870920"/>
            <a:ext cx="10689840" cy="331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ZoneTexte 16"/>
          <p:cNvSpPr/>
          <p:nvPr/>
        </p:nvSpPr>
        <p:spPr>
          <a:xfrm>
            <a:off x="5843160" y="3602520"/>
            <a:ext cx="40968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ZoneTexte 17"/>
          <p:cNvSpPr/>
          <p:nvPr/>
        </p:nvSpPr>
        <p:spPr>
          <a:xfrm>
            <a:off x="4580280" y="3133440"/>
            <a:ext cx="3708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ZoneTexte 18"/>
          <p:cNvSpPr/>
          <p:nvPr/>
        </p:nvSpPr>
        <p:spPr>
          <a:xfrm>
            <a:off x="5098680" y="3622320"/>
            <a:ext cx="40968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ZoneTexte 19"/>
          <p:cNvSpPr/>
          <p:nvPr/>
        </p:nvSpPr>
        <p:spPr>
          <a:xfrm>
            <a:off x="5843160" y="3160440"/>
            <a:ext cx="75348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ZoneTexte 21"/>
          <p:cNvSpPr/>
          <p:nvPr/>
        </p:nvSpPr>
        <p:spPr>
          <a:xfrm>
            <a:off x="4746600" y="4065840"/>
            <a:ext cx="40968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ZoneTexte 22"/>
          <p:cNvSpPr/>
          <p:nvPr/>
        </p:nvSpPr>
        <p:spPr>
          <a:xfrm>
            <a:off x="8176320" y="4104360"/>
            <a:ext cx="40968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ZoneTexte 23"/>
          <p:cNvSpPr/>
          <p:nvPr/>
        </p:nvSpPr>
        <p:spPr>
          <a:xfrm>
            <a:off x="9568800" y="4104360"/>
            <a:ext cx="40968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ZoneTexte 25"/>
          <p:cNvSpPr/>
          <p:nvPr/>
        </p:nvSpPr>
        <p:spPr>
          <a:xfrm>
            <a:off x="3891240" y="3144240"/>
            <a:ext cx="60660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ZoneTexte 26"/>
          <p:cNvSpPr/>
          <p:nvPr/>
        </p:nvSpPr>
        <p:spPr>
          <a:xfrm>
            <a:off x="3813480" y="4069440"/>
            <a:ext cx="60660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ZoneTexte 27"/>
          <p:cNvSpPr/>
          <p:nvPr/>
        </p:nvSpPr>
        <p:spPr>
          <a:xfrm>
            <a:off x="5201640" y="3160440"/>
            <a:ext cx="60660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ZoneTexte 28"/>
          <p:cNvSpPr/>
          <p:nvPr/>
        </p:nvSpPr>
        <p:spPr>
          <a:xfrm>
            <a:off x="3662640" y="3590280"/>
            <a:ext cx="60660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ZoneTexte 29"/>
          <p:cNvSpPr/>
          <p:nvPr/>
        </p:nvSpPr>
        <p:spPr>
          <a:xfrm>
            <a:off x="4439520" y="3606840"/>
            <a:ext cx="60660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5" dur="indefinite" restart="never" nodeType="tmRoot">
          <p:childTnLst>
            <p:seq>
              <p:cTn id="266" dur="indefinite" nodeType="mainSeq">
                <p:childTnLst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7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Google Shape;288;p29"/>
          <p:cNvSpPr/>
          <p:nvPr/>
        </p:nvSpPr>
        <p:spPr>
          <a:xfrm>
            <a:off x="2428200" y="23043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bg1"/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Effectuer l’addition de deux polynômes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Google Shape;289;p29"/>
          <p:cNvSpPr/>
          <p:nvPr/>
        </p:nvSpPr>
        <p:spPr>
          <a:xfrm>
            <a:off x="963360" y="230436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9144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Séance 2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Google Shape;290;p29"/>
          <p:cNvSpPr/>
          <p:nvPr/>
        </p:nvSpPr>
        <p:spPr>
          <a:xfrm>
            <a:off x="2428200" y="42897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Google Shape;291;p29"/>
          <p:cNvSpPr/>
          <p:nvPr/>
        </p:nvSpPr>
        <p:spPr>
          <a:xfrm>
            <a:off x="963360" y="428976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Google Shape;292;p29"/>
          <p:cNvSpPr/>
          <p:nvPr/>
        </p:nvSpPr>
        <p:spPr>
          <a:xfrm>
            <a:off x="2428200" y="32968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Google Shape;293;p29"/>
          <p:cNvSpPr/>
          <p:nvPr/>
        </p:nvSpPr>
        <p:spPr>
          <a:xfrm>
            <a:off x="963360" y="329688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Google Shape;286;p29"/>
          <p:cNvSpPr/>
          <p:nvPr/>
        </p:nvSpPr>
        <p:spPr>
          <a:xfrm>
            <a:off x="2428200" y="1311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Réduire un polynôme en</a:t>
            </a: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regroupant les termes semblables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Google Shape;287;p29"/>
          <p:cNvSpPr/>
          <p:nvPr/>
        </p:nvSpPr>
        <p:spPr>
          <a:xfrm>
            <a:off x="963360" y="131148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Rectangle: Rounded Corners 11"/>
          <p:cNvSpPr/>
          <p:nvPr/>
        </p:nvSpPr>
        <p:spPr>
          <a:xfrm>
            <a:off x="886680" y="223020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7" name="Google Shape;290;p29"/>
          <p:cNvSpPr/>
          <p:nvPr/>
        </p:nvSpPr>
        <p:spPr>
          <a:xfrm>
            <a:off x="2428200" y="528264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8" name="Google Shape;291;p29"/>
          <p:cNvSpPr/>
          <p:nvPr/>
        </p:nvSpPr>
        <p:spPr>
          <a:xfrm>
            <a:off x="963360" y="528264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Séance 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9" name="ZoneTexte 3"/>
          <p:cNvSpPr/>
          <p:nvPr/>
        </p:nvSpPr>
        <p:spPr>
          <a:xfrm>
            <a:off x="3058560" y="34714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Effectuer la soustraction</a:t>
            </a: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de deux polynômes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ZoneTexte 5"/>
          <p:cNvSpPr/>
          <p:nvPr/>
        </p:nvSpPr>
        <p:spPr>
          <a:xfrm>
            <a:off x="3780360" y="45190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Effectuer la multiplication de deux monômes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ZoneTexte 7"/>
          <p:cNvSpPr/>
          <p:nvPr/>
        </p:nvSpPr>
        <p:spPr>
          <a:xfrm>
            <a:off x="3668040" y="5511960"/>
            <a:ext cx="66949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Effectuer</a:t>
            </a: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la multiplication d’un binôme par un monôme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0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0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0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0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0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20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10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difficulté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4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6" name="Image 3"/>
          <p:cNvPicPr/>
          <p:nvPr/>
        </p:nvPicPr>
        <p:blipFill>
          <a:blip r:embed="rId2"/>
          <a:stretch/>
        </p:blipFill>
        <p:spPr>
          <a:xfrm>
            <a:off x="1060920" y="1739880"/>
            <a:ext cx="9878040" cy="3733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0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1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2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2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2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28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D_A_01"/>
          <p:cNvSpPr/>
          <p:nvPr/>
        </p:nvSpPr>
        <p:spPr>
          <a:xfrm>
            <a:off x="923760" y="21276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2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3" name="Image 2"/>
          <p:cNvPicPr/>
          <p:nvPr/>
        </p:nvPicPr>
        <p:blipFill>
          <a:blip r:embed="rId2"/>
          <a:stretch/>
        </p:blipFill>
        <p:spPr>
          <a:xfrm>
            <a:off x="705960" y="1104120"/>
            <a:ext cx="8590320" cy="5356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5" name="D_A_01"/>
          <p:cNvSpPr/>
          <p:nvPr/>
        </p:nvSpPr>
        <p:spPr>
          <a:xfrm>
            <a:off x="923760" y="21276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7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8" name="Image 2"/>
          <p:cNvPicPr/>
          <p:nvPr/>
        </p:nvPicPr>
        <p:blipFill>
          <a:blip r:embed="rId2"/>
          <a:stretch/>
        </p:blipFill>
        <p:spPr>
          <a:xfrm>
            <a:off x="651960" y="1408680"/>
            <a:ext cx="9088560" cy="4189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2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3" name="Image 1"/>
          <p:cNvPicPr/>
          <p:nvPr/>
        </p:nvPicPr>
        <p:blipFill>
          <a:blip r:embed="rId2"/>
          <a:stretch/>
        </p:blipFill>
        <p:spPr>
          <a:xfrm>
            <a:off x="905400" y="2312280"/>
            <a:ext cx="10431000" cy="2232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47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3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4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5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7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198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9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1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2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3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4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5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6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8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9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Picture 11"/>
          <p:cNvPicPr/>
          <p:nvPr/>
        </p:nvPicPr>
        <p:blipFill>
          <a:blip r:embed="rId2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Picture 19"/>
          <p:cNvPicPr/>
          <p:nvPr/>
        </p:nvPicPr>
        <p:blipFill>
          <a:blip r:embed="rId3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Picture 21"/>
          <p:cNvPicPr/>
          <p:nvPr/>
        </p:nvPicPr>
        <p:blipFill>
          <a:blip r:embed="rId4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3" name="Picture 1"/>
          <p:cNvPicPr/>
          <p:nvPr/>
        </p:nvPicPr>
        <p:blipFill>
          <a:blip r:embed="rId5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4" name="Picture 8"/>
          <p:cNvPicPr/>
          <p:nvPr/>
        </p:nvPicPr>
        <p:blipFill>
          <a:blip r:embed="rId6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Image 2"/>
          <p:cNvPicPr/>
          <p:nvPr/>
        </p:nvPicPr>
        <p:blipFill>
          <a:blip r:embed="rId7"/>
          <a:stretch/>
        </p:blipFill>
        <p:spPr>
          <a:xfrm>
            <a:off x="2538360" y="2416680"/>
            <a:ext cx="2390040" cy="339984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p:transition spd="slow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9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5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8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3" name="Image 4"/>
          <p:cNvPicPr/>
          <p:nvPr/>
        </p:nvPicPr>
        <p:blipFill>
          <a:blip r:embed="rId2"/>
          <a:stretch/>
        </p:blipFill>
        <p:spPr>
          <a:xfrm>
            <a:off x="810360" y="2189880"/>
            <a:ext cx="10571040" cy="2239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0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8743</TotalTime>
  <Application>LibreOffice/26.2.4.2$Linux_X86_64 LibreOffice_project/620$Build-2</Application>
  <AppVersion>15.0000</AppVersion>
  <Words>1199</Words>
  <Paragraphs>256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2025-10-26T12:46:24Z</dcterms:modified>
  <cp:revision>1147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Grand écran</vt:lpwstr>
  </property>
  <property fmtid="{D5CDD505-2E9C-101B-9397-08002B2CF9AE}" pid="4" name="Slides">
    <vt:r8>37</vt:r8>
  </property>
</Properties>
</file>