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296" r:id="rId20"/>
    <p:sldId id="268" r:id="rId21"/>
    <p:sldId id="269" r:id="rId22"/>
    <p:sldId id="313" r:id="rId23"/>
    <p:sldId id="314" r:id="rId24"/>
    <p:sldId id="309" r:id="rId25"/>
    <p:sldId id="310" r:id="rId26"/>
    <p:sldId id="297" r:id="rId27"/>
    <p:sldId id="270" r:id="rId28"/>
    <p:sldId id="271" r:id="rId29"/>
    <p:sldId id="272" r:id="rId30"/>
    <p:sldId id="2147483412" r:id="rId31"/>
    <p:sldId id="259" r:id="rId32"/>
    <p:sldId id="317" r:id="rId33"/>
    <p:sldId id="2147483415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260" r:id="rId42"/>
    <p:sldId id="279" r:id="rId43"/>
    <p:sldId id="2147483416" r:id="rId44"/>
    <p:sldId id="2147483417" r:id="rId45"/>
    <p:sldId id="2147483414" r:id="rId46"/>
    <p:sldId id="316" r:id="rId47"/>
    <p:sldId id="299" r:id="rId48"/>
    <p:sldId id="325" r:id="rId49"/>
    <p:sldId id="326" r:id="rId50"/>
    <p:sldId id="327" r:id="rId51"/>
    <p:sldId id="328" r:id="rId52"/>
    <p:sldId id="300" r:id="rId53"/>
    <p:sldId id="301" r:id="rId54"/>
    <p:sldId id="281" r:id="rId55"/>
    <p:sldId id="303" r:id="rId56"/>
    <p:sldId id="304" r:id="rId57"/>
    <p:sldId id="282" r:id="rId58"/>
    <p:sldId id="305" r:id="rId59"/>
    <p:sldId id="262" r:id="rId60"/>
    <p:sldId id="283" r:id="rId61"/>
    <p:sldId id="284" r:id="rId62"/>
    <p:sldId id="2147483418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3"/>
            <p14:sldId id="314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259"/>
            <p14:sldId id="317"/>
            <p14:sldId id="2147483415"/>
            <p14:sldId id="318"/>
            <p14:sldId id="319"/>
            <p14:sldId id="320"/>
            <p14:sldId id="321"/>
            <p14:sldId id="322"/>
            <p14:sldId id="323"/>
            <p14:sldId id="324"/>
            <p14:sldId id="260"/>
            <p14:sldId id="279"/>
            <p14:sldId id="2147483416"/>
            <p14:sldId id="2147483417"/>
            <p14:sldId id="2147483414"/>
            <p14:sldId id="316"/>
          </p14:sldIdLst>
        </p14:section>
        <p14:section name="Pratique collective" id="{CF34AB29-930A-422C-8BB3-41EE66488593}">
          <p14:sldIdLst>
            <p14:sldId id="299"/>
            <p14:sldId id="325"/>
            <p14:sldId id="326"/>
            <p14:sldId id="327"/>
            <p14:sldId id="328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1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8657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826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5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0.png"/><Relationship Id="rId5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7.png"/><Relationship Id="rId7" Type="http://schemas.openxmlformats.org/officeDocument/2006/relationships/image" Target="../media/image58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55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81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6.png"/><Relationship Id="rId7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0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6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0.png"/><Relationship Id="rId4" Type="http://schemas.openxmlformats.org/officeDocument/2006/relationships/image" Target="../media/image80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png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png"/><Relationship Id="rId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9.png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6.png"/><Relationship Id="rId7" Type="http://schemas.openxmlformats.org/officeDocument/2006/relationships/image" Target="../media/image9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7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7.png"/><Relationship Id="rId4" Type="http://schemas.openxmlformats.org/officeDocument/2006/relationships/image" Target="../media/image8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6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7.png"/><Relationship Id="rId4" Type="http://schemas.openxmlformats.org/officeDocument/2006/relationships/image" Target="../media/image10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png"/><Relationship Id="rId4" Type="http://schemas.openxmlformats.org/officeDocument/2006/relationships/image" Target="../media/image10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0.png"/><Relationship Id="rId5" Type="http://schemas.openxmlformats.org/officeDocument/2006/relationships/image" Target="../media/image1010.png"/><Relationship Id="rId4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Angles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6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6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Calculer la mesure d’un angle externe d’un triangle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lang="fr-FR" dirty="0"/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9DC3E46B-B2E4-DA1F-0429-7E4B27F5A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943" y="1832272"/>
            <a:ext cx="10035648" cy="336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la  propriété sur la somme des mesures des angles internes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40331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AE0B9B0-E5DD-D261-67D6-4D5F714DF7A7}"/>
                  </a:ext>
                </a:extLst>
              </p:cNvPr>
              <p:cNvSpPr txBox="1"/>
              <p:nvPr/>
            </p:nvSpPr>
            <p:spPr>
              <a:xfrm>
                <a:off x="2441864" y="3198167"/>
                <a:ext cx="30744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+50+60=…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AE0B9B0-E5DD-D261-67D6-4D5F714DF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864" y="3198167"/>
                <a:ext cx="307441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8D6B9CFA-E720-F15F-B58A-9A3BE8FD4683}"/>
              </a:ext>
            </a:extLst>
          </p:cNvPr>
          <p:cNvGrpSpPr/>
          <p:nvPr/>
        </p:nvGrpSpPr>
        <p:grpSpPr>
          <a:xfrm>
            <a:off x="7612326" y="2444570"/>
            <a:ext cx="2301439" cy="1691787"/>
            <a:chOff x="8426235" y="2151494"/>
            <a:chExt cx="2301439" cy="1691787"/>
          </a:xfrm>
        </p:grpSpPr>
        <p:pic>
          <p:nvPicPr>
            <p:cNvPr id="12" name="Image 11" descr="Une image contenant ligne, triangle&#10;&#10;Le contenu généré par l’IA peut être incorrect.">
              <a:extLst>
                <a:ext uri="{FF2B5EF4-FFF2-40B4-BE49-F238E27FC236}">
                  <a16:creationId xmlns:a16="http://schemas.microsoft.com/office/drawing/2014/main" id="{A5B6536F-65FA-2C99-DBE9-401CC92F7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6235" y="2151494"/>
              <a:ext cx="2301439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652B1C03-8FCB-8038-AD02-53D189C2AA43}"/>
                    </a:ext>
                  </a:extLst>
                </p:cNvPr>
                <p:cNvSpPr txBox="1"/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blipFill>
                  <a:blip r:embed="rId5"/>
                  <a:stretch>
                    <a:fillRect r="-930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la somme des mesures des angles internes d’un triangle est égale à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𝟏𝟖𝟎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4D2AC0-C9AC-D6AB-6F4C-A240D8635B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0472148-DFF5-A2F9-811E-F81CAC04700B}"/>
                  </a:ext>
                </a:extLst>
              </p:cNvPr>
              <p:cNvSpPr txBox="1"/>
              <p:nvPr/>
            </p:nvSpPr>
            <p:spPr>
              <a:xfrm>
                <a:off x="2087781" y="3198167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+50+60=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90472148-DFF5-A2F9-811E-F81CAC047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781" y="3198167"/>
                <a:ext cx="405492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6B89C781-E93F-E177-DCCE-4C160E147247}"/>
              </a:ext>
            </a:extLst>
          </p:cNvPr>
          <p:cNvSpPr txBox="1"/>
          <p:nvPr/>
        </p:nvSpPr>
        <p:spPr>
          <a:xfrm>
            <a:off x="5029695" y="3228944"/>
            <a:ext cx="686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812E3A6-04D9-28B9-6A3A-473B7C42F8AD}"/>
              </a:ext>
            </a:extLst>
          </p:cNvPr>
          <p:cNvGrpSpPr/>
          <p:nvPr/>
        </p:nvGrpSpPr>
        <p:grpSpPr>
          <a:xfrm>
            <a:off x="7631155" y="2583105"/>
            <a:ext cx="2301439" cy="1691787"/>
            <a:chOff x="8426235" y="2151494"/>
            <a:chExt cx="2301439" cy="1691787"/>
          </a:xfrm>
        </p:grpSpPr>
        <p:pic>
          <p:nvPicPr>
            <p:cNvPr id="11" name="Image 10" descr="Une image contenant ligne, triangle&#10;&#10;Le contenu généré par l’IA peut être incorrect.">
              <a:extLst>
                <a:ext uri="{FF2B5EF4-FFF2-40B4-BE49-F238E27FC236}">
                  <a16:creationId xmlns:a16="http://schemas.microsoft.com/office/drawing/2014/main" id="{E9B77662-4FEE-2A12-63BB-CE7E1C96C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426235" y="2151494"/>
              <a:ext cx="2301439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16968CA7-407C-02A2-1068-A114D924EE12}"/>
                    </a:ext>
                  </a:extLst>
                </p:cNvPr>
                <p:cNvSpPr txBox="1"/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blipFill>
                  <a:blip r:embed="rId5"/>
                  <a:stretch>
                    <a:fillRect r="-930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17E9F-FEBA-F24E-EF1C-B0149AA90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F9FF1D4-6E14-0EED-C68B-10DAE84E9A9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j-ea"/>
                    <a:cs typeface="Calibri" panose="020F0502020204030204" pitchFamily="34" charset="0"/>
                  </a:rPr>
                  <a:t>On va se rappeler comment résoudre une équation de la forme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+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𝒂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=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F9FF1D4-6E14-0EED-C68B-10DAE84E9A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09B12AC-9C1F-1F55-F977-D8C12270CF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CAA630-8110-79F0-1987-EAE3F3D20368}"/>
                  </a:ext>
                </a:extLst>
              </p:cNvPr>
              <p:cNvSpPr/>
              <p:nvPr/>
            </p:nvSpPr>
            <p:spPr>
              <a:xfrm>
                <a:off x="2367660" y="2256794"/>
                <a:ext cx="4054929" cy="374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342900">
                  <a:lnSpc>
                    <a:spcPct val="107000"/>
                  </a:lnSpc>
                  <a:spcAft>
                    <a:spcPts val="600"/>
                  </a:spcAft>
                  <a:buClrTx/>
                </a:pPr>
                <a:r>
                  <a:rPr lang="fr-MA" sz="1800" b="1" kern="1200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Complétez pour donner la valeur de </a:t>
                </a:r>
                <a14:m>
                  <m:oMath xmlns:m="http://schemas.openxmlformats.org/officeDocument/2006/math">
                    <m:r>
                      <a:rPr lang="fr-FR" sz="18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endParaRPr lang="en-US" sz="1800" b="1" kern="12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CAA630-8110-79F0-1987-EAE3F3D203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660" y="2256794"/>
                <a:ext cx="4054929" cy="374846"/>
              </a:xfrm>
              <a:prstGeom prst="rect">
                <a:avLst/>
              </a:prstGeom>
              <a:blipFill>
                <a:blip r:embed="rId3"/>
                <a:stretch>
                  <a:fillRect l="-1201" t="-6452" b="-2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6C57FE9-0D22-CA05-4B0D-50E9ABA33B5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B9AC8EA-7420-8BA4-7B2B-118519F593E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DBBE82E-08F6-80E9-A35E-1FC7879468D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7D703C-061F-BB94-4670-3F73A67A7DD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92FCDD62-4298-4A6D-59F5-C332F94CCB30}"/>
              </a:ext>
            </a:extLst>
          </p:cNvPr>
          <p:cNvGrpSpPr/>
          <p:nvPr/>
        </p:nvGrpSpPr>
        <p:grpSpPr>
          <a:xfrm>
            <a:off x="7612326" y="2444570"/>
            <a:ext cx="2301439" cy="1691787"/>
            <a:chOff x="8426235" y="2151494"/>
            <a:chExt cx="2301439" cy="1691787"/>
          </a:xfrm>
        </p:grpSpPr>
        <p:pic>
          <p:nvPicPr>
            <p:cNvPr id="12" name="Image 11" descr="Une image contenant ligne, triangle&#10;&#10;Le contenu généré par l’IA peut être incorrect.">
              <a:extLst>
                <a:ext uri="{FF2B5EF4-FFF2-40B4-BE49-F238E27FC236}">
                  <a16:creationId xmlns:a16="http://schemas.microsoft.com/office/drawing/2014/main" id="{D740648A-1845-FD50-0450-02AA50F25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426235" y="2151494"/>
              <a:ext cx="2301439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75798F48-38D5-3A52-5AE5-761BC4222248}"/>
                    </a:ext>
                  </a:extLst>
                </p:cNvPr>
                <p:cNvSpPr txBox="1"/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blipFill>
                  <a:blip r:embed="rId6"/>
                  <a:stretch>
                    <a:fillRect r="-930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D8270FB-35C1-64E6-27F8-45E73FDDCB88}"/>
                  </a:ext>
                </a:extLst>
              </p:cNvPr>
              <p:cNvSpPr txBox="1"/>
              <p:nvPr/>
            </p:nvSpPr>
            <p:spPr>
              <a:xfrm>
                <a:off x="2281700" y="2967335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+110°=180°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D8270FB-35C1-64E6-27F8-45E73FDDC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700" y="2967335"/>
                <a:ext cx="405492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9BE2C44-1B68-0045-4D90-6510EF58D61E}"/>
                  </a:ext>
                </a:extLst>
              </p:cNvPr>
              <p:cNvSpPr txBox="1"/>
              <p:nvPr/>
            </p:nvSpPr>
            <p:spPr>
              <a:xfrm>
                <a:off x="2552210" y="3401928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=…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9BE2C44-1B68-0045-4D90-6510EF58D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210" y="3401928"/>
                <a:ext cx="405492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5924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2C709-EB08-E927-C752-4C7D5E888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F24AD2A-B59A-BF10-B60B-A9672DA13C5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dirty="0">
                    <a:latin typeface="Calibri" panose="020F0502020204030204"/>
                  </a:rPr>
                  <a:t>Rappelez vous,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signifie que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fr-FR" dirty="0"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F24AD2A-B59A-BF10-B60B-A9672DA13C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72AA0D-2ED0-5A7E-3B75-3E1F299C133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C1755C0-2F83-9C0F-275B-054FF39CC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EE63B57-8732-D7F5-B688-98035313A173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B71E3E9-D075-6D59-DDF3-FABF7E49E96D}"/>
              </a:ext>
            </a:extLst>
          </p:cNvPr>
          <p:cNvGrpSpPr/>
          <p:nvPr/>
        </p:nvGrpSpPr>
        <p:grpSpPr>
          <a:xfrm>
            <a:off x="7802780" y="2504785"/>
            <a:ext cx="2301439" cy="1691787"/>
            <a:chOff x="8426235" y="2151494"/>
            <a:chExt cx="2301439" cy="1691787"/>
          </a:xfrm>
        </p:grpSpPr>
        <p:pic>
          <p:nvPicPr>
            <p:cNvPr id="6" name="Image 5" descr="Une image contenant ligne, triangle&#10;&#10;Le contenu généré par l’IA peut être incorrect.">
              <a:extLst>
                <a:ext uri="{FF2B5EF4-FFF2-40B4-BE49-F238E27FC236}">
                  <a16:creationId xmlns:a16="http://schemas.microsoft.com/office/drawing/2014/main" id="{49F43FD8-D5B6-62FA-E2F0-C024A7EFF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6235" y="2151494"/>
              <a:ext cx="2301439" cy="1691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EE4E2F79-B385-41AB-040B-7870413FB99A}"/>
                    </a:ext>
                  </a:extLst>
                </p:cNvPr>
                <p:cNvSpPr txBox="1"/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oMath>
                    </m:oMathPara>
                  </a14:m>
                  <a:endParaRPr lang="fr-FR" sz="20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B5B04975-9BF9-CC43-AAFE-E6C2EA741E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155" y="2473035"/>
                  <a:ext cx="264160" cy="400110"/>
                </a:xfrm>
                <a:prstGeom prst="rect">
                  <a:avLst/>
                </a:prstGeom>
                <a:blipFill>
                  <a:blip r:embed="rId5"/>
                  <a:stretch>
                    <a:fillRect r="-930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CC892F5-3B22-94B7-A29F-390EE05EC76F}"/>
                  </a:ext>
                </a:extLst>
              </p:cNvPr>
              <p:cNvSpPr txBox="1"/>
              <p:nvPr/>
            </p:nvSpPr>
            <p:spPr>
              <a:xfrm>
                <a:off x="1847371" y="2995603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+110°=180°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CC892F5-3B22-94B7-A29F-390EE05EC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371" y="2995603"/>
                <a:ext cx="405492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7BEB053-714D-BB20-6302-EE1DCB340921}"/>
                  </a:ext>
                </a:extLst>
              </p:cNvPr>
              <p:cNvSpPr txBox="1"/>
              <p:nvPr/>
            </p:nvSpPr>
            <p:spPr>
              <a:xfrm>
                <a:off x="3271736" y="3411102"/>
                <a:ext cx="40549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fr-FR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=180°−110°=70°</m:t>
                      </m:r>
                    </m:oMath>
                  </m:oMathPara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7BEB053-714D-BB20-6302-EE1DCB340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1736" y="3411102"/>
                <a:ext cx="405492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472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figure, puis compléter pour trouver une relation entre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,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dirty="0"/>
                  <a:t> :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7CD62621-5BA7-9718-7A85-CDB8BC6290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58" y="2230270"/>
            <a:ext cx="10035648" cy="23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Deux expressions égales à un même nombre sont égales. Si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fr-FR" dirty="0"/>
                  <a:t>, alors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3951647-318E-DFA9-10D3-75A80F7445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5132E644-4162-DF5C-5BFC-5B8A3690C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58" y="2230270"/>
            <a:ext cx="10035648" cy="23974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6B28B7B-CEF4-F46E-81FA-23DD9A246240}"/>
                  </a:ext>
                </a:extLst>
              </p:cNvPr>
              <p:cNvSpPr txBox="1"/>
              <p:nvPr/>
            </p:nvSpPr>
            <p:spPr>
              <a:xfrm>
                <a:off x="4111566" y="3429000"/>
                <a:ext cx="7098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6B28B7B-CEF4-F46E-81FA-23DD9A246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566" y="3429000"/>
                <a:ext cx="709815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490166B-DE73-07B8-B16C-DD2B8D1A7ED2}"/>
                  </a:ext>
                </a:extLst>
              </p:cNvPr>
              <p:cNvSpPr txBox="1"/>
              <p:nvPr/>
            </p:nvSpPr>
            <p:spPr>
              <a:xfrm>
                <a:off x="2317173" y="3808328"/>
                <a:ext cx="4052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490166B-DE73-07B8-B16C-DD2B8D1A7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173" y="3808328"/>
                <a:ext cx="40524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40CF533-328C-2703-C43A-31A9C758AC26}"/>
                  </a:ext>
                </a:extLst>
              </p:cNvPr>
              <p:cNvSpPr txBox="1"/>
              <p:nvPr/>
            </p:nvSpPr>
            <p:spPr>
              <a:xfrm>
                <a:off x="2009139" y="4038604"/>
                <a:ext cx="88992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𝑎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𝑏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40CF533-328C-2703-C43A-31A9C758A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139" y="4038604"/>
                <a:ext cx="889925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442B7F8-F988-5B53-F82B-2140B7168261}"/>
                  </a:ext>
                </a:extLst>
              </p:cNvPr>
              <p:cNvSpPr txBox="1"/>
              <p:nvPr/>
            </p:nvSpPr>
            <p:spPr>
              <a:xfrm>
                <a:off x="3720638" y="5571644"/>
                <a:ext cx="341791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Conclusion: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𝒙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𝒂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000" b="1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𝒃</m:t>
                    </m:r>
                  </m:oMath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442B7F8-F988-5B53-F82B-2140B7168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638" y="5571644"/>
                <a:ext cx="3417917" cy="400110"/>
              </a:xfrm>
              <a:prstGeom prst="rect">
                <a:avLst/>
              </a:prstGeom>
              <a:blipFill>
                <a:blip r:embed="rId8"/>
                <a:stretch>
                  <a:fillRect l="-1783" t="-909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/>
                </a:solidFill>
              </a:rPr>
              <a:t>Parfait! Rappelons cette technique de calcul importante: si on passe un terme de l’autre côté d’une égalité on change de signe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 lit la synthèse des prérequis</a:t>
            </a:r>
          </a:p>
          <a:p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D40349-2076-923D-E0EF-9B2873749EA1}"/>
              </a:ext>
            </a:extLst>
          </p:cNvPr>
          <p:cNvSpPr/>
          <p:nvPr/>
        </p:nvSpPr>
        <p:spPr>
          <a:xfrm>
            <a:off x="1756684" y="2211256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64248F9-B837-B31F-70B9-DED93B3B9C2A}"/>
                  </a:ext>
                </a:extLst>
              </p:cNvPr>
              <p:cNvSpPr txBox="1"/>
              <p:nvPr/>
            </p:nvSpPr>
            <p:spPr>
              <a:xfrm>
                <a:off x="2795277" y="2967335"/>
                <a:ext cx="569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:r>
                  <a:rPr kumimoji="0" lang="fr-FR" sz="2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Si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</a:t>
                </a:r>
                <a:r>
                  <a:rPr kumimoji="0" lang="fr-FR" sz="2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alors </a:t>
                </a:r>
                <a14:m>
                  <m:oMath xmlns:m="http://schemas.openxmlformats.org/officeDocument/2006/math">
                    <m:r>
                      <a:rPr lang="fr-FR" sz="2400" noProof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lang="fr-FR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−</m:t>
                    </m:r>
                    <m:r>
                      <m:rPr>
                        <m:sty m:val="p"/>
                      </m:rPr>
                      <a:rPr kumimoji="0" lang="fr-FR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c</m:t>
                    </m:r>
                  </m:oMath>
                </a14:m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64248F9-B837-B31F-70B9-DED93B3B9C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277" y="2967335"/>
                <a:ext cx="5694096" cy="461665"/>
              </a:xfrm>
              <a:prstGeom prst="rect">
                <a:avLst/>
              </a:prstGeom>
              <a:blipFill>
                <a:blip r:embed="rId2"/>
                <a:stretch>
                  <a:fillRect l="-1713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Connecteur : en angle 2">
            <a:extLst>
              <a:ext uri="{FF2B5EF4-FFF2-40B4-BE49-F238E27FC236}">
                <a16:creationId xmlns:a16="http://schemas.microsoft.com/office/drawing/2014/main" id="{1B579CB0-6E8E-BA9D-A5CB-6CC509E52836}"/>
              </a:ext>
            </a:extLst>
          </p:cNvPr>
          <p:cNvCxnSpPr>
            <a:cxnSpLocks/>
          </p:cNvCxnSpPr>
          <p:nvPr/>
        </p:nvCxnSpPr>
        <p:spPr>
          <a:xfrm rot="16260000">
            <a:off x="4909296" y="2071116"/>
            <a:ext cx="108000" cy="2715768"/>
          </a:xfrm>
          <a:prstGeom prst="bentConnector3">
            <a:avLst>
              <a:gd name="adj1" fmla="val -1133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8">
            <a:extLst>
              <a:ext uri="{FF2B5EF4-FFF2-40B4-BE49-F238E27FC236}">
                <a16:creationId xmlns:a16="http://schemas.microsoft.com/office/drawing/2014/main" id="{9CF89296-59D2-6F26-5CEE-BD1C06A6F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Observez la figure ci-dessous, puis exprimez vos avis sur la valeur de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3196E3F-9CD2-DEEA-A12B-B61E5CCB51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825291A-6F6E-0481-C81B-7C4C967B4291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EDD2BDB-0FAA-71D5-4848-4E13108D4215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Quelle est la valeur de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EDD2BDB-0FAA-71D5-4848-4E13108D4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4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C757A72E-A66D-9D6B-B491-9BA91A427BEC}"/>
              </a:ext>
            </a:extLst>
          </p:cNvPr>
          <p:cNvGrpSpPr/>
          <p:nvPr/>
        </p:nvGrpSpPr>
        <p:grpSpPr>
          <a:xfrm>
            <a:off x="7409110" y="1890719"/>
            <a:ext cx="3427772" cy="2427181"/>
            <a:chOff x="7513245" y="1890719"/>
            <a:chExt cx="3427772" cy="2427181"/>
          </a:xfrm>
        </p:grpSpPr>
        <p:pic>
          <p:nvPicPr>
            <p:cNvPr id="5" name="Image 4" descr="Une image contenant ligne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7724E267-D22A-26F8-9434-C95163FF9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3245" y="1890719"/>
              <a:ext cx="3427772" cy="2427181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7E28E3D-5454-B909-22D1-291BB1BB55E7}"/>
                </a:ext>
              </a:extLst>
            </p:cNvPr>
            <p:cNvSpPr txBox="1"/>
            <p:nvPr/>
          </p:nvSpPr>
          <p:spPr>
            <a:xfrm>
              <a:off x="7513245" y="2002708"/>
              <a:ext cx="108211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A3074C-EA60-06B6-2D8D-E8F1EA9C5F47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29D2573-AB8A-DC13-8C39-99BFBD313DFF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c</a:t>
                </a:r>
                <a:r>
                  <a:rPr kumimoji="0" lang="fr-FR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alculer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la valeur de </a:t>
                </a:r>
                <a14:m>
                  <m:oMath xmlns:m="http://schemas.openxmlformats.org/officeDocument/2006/math">
                    <m:r>
                      <a:rPr kumimoji="0" lang="fr-FR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429D2573-AB8A-DC13-8C39-99BFBD313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e 14">
            <a:extLst>
              <a:ext uri="{FF2B5EF4-FFF2-40B4-BE49-F238E27FC236}">
                <a16:creationId xmlns:a16="http://schemas.microsoft.com/office/drawing/2014/main" id="{58DBC0B1-ADD2-3D29-0EC2-02387212CFCB}"/>
              </a:ext>
            </a:extLst>
          </p:cNvPr>
          <p:cNvGrpSpPr/>
          <p:nvPr/>
        </p:nvGrpSpPr>
        <p:grpSpPr>
          <a:xfrm>
            <a:off x="7513245" y="1890719"/>
            <a:ext cx="3427772" cy="2427181"/>
            <a:chOff x="7513245" y="1890719"/>
            <a:chExt cx="3427772" cy="2427181"/>
          </a:xfrm>
        </p:grpSpPr>
        <p:pic>
          <p:nvPicPr>
            <p:cNvPr id="16" name="Image 15" descr="Une image contenant ligne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5B9ED19C-8D1B-EBFB-F95C-6AAEEE4CA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13245" y="1890719"/>
              <a:ext cx="3427772" cy="2427181"/>
            </a:xfrm>
            <a:prstGeom prst="rect">
              <a:avLst/>
            </a:prstGeom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7C4063-14AC-7888-CE46-DB63D6147FC1}"/>
                </a:ext>
              </a:extLst>
            </p:cNvPr>
            <p:cNvSpPr txBox="1"/>
            <p:nvPr/>
          </p:nvSpPr>
          <p:spPr>
            <a:xfrm>
              <a:off x="7513245" y="2002708"/>
              <a:ext cx="108211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Image 8">
            <a:extLst>
              <a:ext uri="{FF2B5EF4-FFF2-40B4-BE49-F238E27FC236}">
                <a16:creationId xmlns:a16="http://schemas.microsoft.com/office/drawing/2014/main" id="{9D7A1FA5-19B2-3DCD-942E-C0F4295D69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commence par la définition d’un angle externe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demande à 2-3 élèves de répéter la définition silencieusement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AB286326-89C8-578E-49EA-8D4DE0CB5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111" y="1698443"/>
            <a:ext cx="3289077" cy="1664352"/>
          </a:xfrm>
          <a:prstGeom prst="rect">
            <a:avLst/>
          </a:prstGeom>
        </p:spPr>
      </p:pic>
      <p:pic>
        <p:nvPicPr>
          <p:cNvPr id="8" name="Image 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505D82A-C6E7-545D-6329-BDB5BB622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72" y="1804365"/>
            <a:ext cx="4329298" cy="12581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FBBF23A-4492-452F-7232-E2BD0E6190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890" y="4013902"/>
            <a:ext cx="3328705" cy="5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A0F6DF-CBC4-1801-EF8B-5C69F2DD7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24F310-2FFF-BD48-5788-7F84FD993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vous présente maintenant la définition de deux angles adjacents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355840-5019-7413-D82B-3420965CD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demande à 2-3 élèves de répéter la définition silencieusement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EE9AA70F-5E94-5C7C-AB5E-18AE9A7EDC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F31374E-DC02-D71D-FB2E-C6B41E4CA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886" y="1796281"/>
            <a:ext cx="3774514" cy="1614818"/>
          </a:xfrm>
          <a:prstGeom prst="rect">
            <a:avLst/>
          </a:prstGeom>
        </p:spPr>
      </p:pic>
      <p:pic>
        <p:nvPicPr>
          <p:cNvPr id="8" name="Image 7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9014262-EFAB-867E-D081-C8E50E13A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571" y="1421748"/>
            <a:ext cx="4656223" cy="10699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605406A-4EB3-4E5B-59EB-77E091F53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637" y="3963449"/>
            <a:ext cx="3784420" cy="2674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B1B111D-8C38-8B41-349C-9BBA9BE29E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417" y="5020635"/>
            <a:ext cx="3814140" cy="47553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E5E1AED-2EA8-F31A-D586-155192AA103A}"/>
              </a:ext>
            </a:extLst>
          </p:cNvPr>
          <p:cNvSpPr/>
          <p:nvPr/>
        </p:nvSpPr>
        <p:spPr>
          <a:xfrm>
            <a:off x="9471811" y="1039691"/>
            <a:ext cx="2237589" cy="490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 même sommet P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9901486-E026-DEB3-7D29-D4D26A070485}"/>
              </a:ext>
            </a:extLst>
          </p:cNvPr>
          <p:cNvCxnSpPr>
            <a:cxnSpLocks/>
          </p:cNvCxnSpPr>
          <p:nvPr/>
        </p:nvCxnSpPr>
        <p:spPr>
          <a:xfrm>
            <a:off x="10617797" y="1611779"/>
            <a:ext cx="365760" cy="5296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3CE7DFD-C6C7-01A9-80B2-5889E4B4DE52}"/>
              </a:ext>
            </a:extLst>
          </p:cNvPr>
          <p:cNvSpPr/>
          <p:nvPr/>
        </p:nvSpPr>
        <p:spPr>
          <a:xfrm>
            <a:off x="6423363" y="1050357"/>
            <a:ext cx="2880865" cy="490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70C0"/>
                </a:solidFill>
              </a:rPr>
              <a:t>Le côté commun: PM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C53E836-2BC4-B940-3AFC-01660A8A2CDD}"/>
              </a:ext>
            </a:extLst>
          </p:cNvPr>
          <p:cNvCxnSpPr>
            <a:cxnSpLocks/>
          </p:cNvCxnSpPr>
          <p:nvPr/>
        </p:nvCxnSpPr>
        <p:spPr>
          <a:xfrm>
            <a:off x="8928847" y="1619463"/>
            <a:ext cx="427290" cy="41373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34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07166-8740-186A-8FF3-33956245C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AEAEEF-657A-2ABC-EF42-38FB0A15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Maintenant, je vous présente le théorème de l’angle externe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4BE398-7A86-52BD-4B63-3748FE401BB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demande à 2-3 élèves de répéter la définition silencieusement 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97990199-330D-FACA-303B-DFB2DC82169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4A78F9FE-535B-33CC-7EEE-E35A53EF7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848" y="2609798"/>
            <a:ext cx="5419051" cy="1149196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0F9048F0-8D81-C1DA-6E50-B68967EFED41}"/>
              </a:ext>
            </a:extLst>
          </p:cNvPr>
          <p:cNvGrpSpPr/>
          <p:nvPr/>
        </p:nvGrpSpPr>
        <p:grpSpPr>
          <a:xfrm>
            <a:off x="8622021" y="2461196"/>
            <a:ext cx="2843269" cy="1535563"/>
            <a:chOff x="8622021" y="2461196"/>
            <a:chExt cx="2843269" cy="1535563"/>
          </a:xfrm>
        </p:grpSpPr>
        <p:pic>
          <p:nvPicPr>
            <p:cNvPr id="6" name="Image 5" descr="Une image contenant ligne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C3FF188A-B486-AB81-4FC7-26E906089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2021" y="2461196"/>
              <a:ext cx="2843269" cy="1535563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4D64C39-1264-9118-205A-98DBDCAB50C0}"/>
                </a:ext>
              </a:extLst>
            </p:cNvPr>
            <p:cNvSpPr txBox="1"/>
            <p:nvPr/>
          </p:nvSpPr>
          <p:spPr>
            <a:xfrm rot="7074041">
              <a:off x="10223998" y="3359178"/>
              <a:ext cx="15341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65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9ABC5-E628-1316-052F-530563CF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87A81-6B70-1F0A-915A-F38D8ED92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9 min</a:t>
            </a:r>
          </a:p>
        </p:txBody>
      </p:sp>
    </p:spTree>
    <p:extLst>
      <p:ext uri="{BB962C8B-B14F-4D97-AF65-F5344CB8AC3E}">
        <p14:creationId xmlns:p14="http://schemas.microsoft.com/office/powerpoint/2010/main" val="2928864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9B9BE-4DB9-7155-D6EA-0CAF0B5B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5536BC-4786-8A0A-6147-69E15F72C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Observez la figure ci-dessous, puis complétez: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739F4F-5560-8EF1-C16A-821AF8A3CD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5A26690-A49C-08A9-616E-99B6313289BB}"/>
                  </a:ext>
                </a:extLst>
              </p:cNvPr>
              <p:cNvSpPr txBox="1"/>
              <p:nvPr/>
            </p:nvSpPr>
            <p:spPr>
              <a:xfrm>
                <a:off x="1052945" y="3079606"/>
                <a:ext cx="68594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un angle ……….. du triangle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ABC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5A26690-A49C-08A9-616E-99B631328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945" y="3079606"/>
                <a:ext cx="6859427" cy="830997"/>
              </a:xfrm>
              <a:prstGeom prst="rect">
                <a:avLst/>
              </a:prstGeom>
              <a:blipFill>
                <a:blip r:embed="rId2"/>
                <a:stretch>
                  <a:fillRect l="-267" t="-5109" b="-160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904CE023-16AA-9079-1715-A9A5CC875165}"/>
              </a:ext>
            </a:extLst>
          </p:cNvPr>
          <p:cNvSpPr/>
          <p:nvPr/>
        </p:nvSpPr>
        <p:spPr>
          <a:xfrm>
            <a:off x="1440814" y="2234412"/>
            <a:ext cx="4544349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lang="fr-MA" sz="2400" i="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ABC est un triangle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C877CE-051A-B3C7-6666-D1B6A2B73EE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1C350EB-91EA-83B6-6106-9B0F3B057BD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B29D314-8105-D21E-8FB6-C9A5AF1C483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FE2F56-41B3-F030-F1D2-79FE56A7D80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A5E187D3-BBFC-566A-7C67-C76D8E2A5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408" y="2151494"/>
            <a:ext cx="3289077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05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6252D-75C1-FC9C-191C-705FB4120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73B3E5-96E8-2FB8-5D33-3CEE87302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Il est formé par le côté AC et le prolongement de BC.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5E5C768-96F1-4C8D-E765-61D62D67BE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EFBADBDA-EAD8-C8BE-9E6D-1C0E2B59A01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CFE9583-3314-10F6-AAF5-394684594896}"/>
                  </a:ext>
                </a:extLst>
              </p:cNvPr>
              <p:cNvSpPr txBox="1"/>
              <p:nvPr/>
            </p:nvSpPr>
            <p:spPr>
              <a:xfrm>
                <a:off x="1081998" y="3291248"/>
                <a:ext cx="66411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un angle </a:t>
                </a:r>
                <a:r>
                  <a:rPr lang="fr-FR" sz="2400" dirty="0">
                    <a:solidFill>
                      <a:srgbClr val="FF0000"/>
                    </a:solidFill>
                  </a:rPr>
                  <a:t>externe</a:t>
                </a:r>
                <a:r>
                  <a:rPr lang="fr-FR" sz="2400" dirty="0">
                    <a:solidFill>
                      <a:prstClr val="black"/>
                    </a:solidFill>
                  </a:rPr>
                  <a:t> du triangle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ABC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CFE9583-3314-10F6-AAF5-394684594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998" y="3291248"/>
                <a:ext cx="6641104" cy="830997"/>
              </a:xfrm>
              <a:prstGeom prst="rect">
                <a:avLst/>
              </a:prstGeom>
              <a:blipFill>
                <a:blip r:embed="rId3"/>
                <a:stretch>
                  <a:fillRect l="-183" t="-5147" r="-3211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763C3E3-B008-4B28-B300-4D83ACA4746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A2291710-B86A-0FEF-6137-CA30D9A04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6993" y="2212526"/>
            <a:ext cx="3289077" cy="16643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ACECAC-A97D-96E8-EDDB-27B35E219566}"/>
              </a:ext>
            </a:extLst>
          </p:cNvPr>
          <p:cNvSpPr/>
          <p:nvPr/>
        </p:nvSpPr>
        <p:spPr>
          <a:xfrm>
            <a:off x="1503080" y="2428548"/>
            <a:ext cx="461824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lang="fr-MA" sz="2400" i="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ABC est un triangle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637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A5583-2B6D-EC93-9443-29163A2FE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5E7EC8-531B-DCC6-52FB-CE4CDAD1A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5704ED-EDDC-E99B-8739-A26C918E941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7A5B64-D1AF-94E4-B261-FEF2182F8DA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BDD6C59-FEAD-893B-EB81-DBC5A0F5329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CD65BC3-2305-A381-4E5E-B26B450059B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97F78A-172F-A7B7-794D-3B2E0CB7695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7B02218-BBE0-6311-1123-795FAD480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823" y="2461265"/>
            <a:ext cx="3774514" cy="1614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B53812A-0793-6EEE-9F56-487CE08ED62F}"/>
                  </a:ext>
                </a:extLst>
              </p:cNvPr>
              <p:cNvSpPr txBox="1"/>
              <p:nvPr/>
            </p:nvSpPr>
            <p:spPr>
              <a:xfrm>
                <a:off x="1326515" y="3079606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𝑁𝑀𝑃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ont le même sommet …. et le côté …… en commun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B53812A-0793-6EEE-9F56-487CE08ED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3079606"/>
                <a:ext cx="6585857" cy="830997"/>
              </a:xfrm>
              <a:prstGeom prst="rect">
                <a:avLst/>
              </a:prstGeom>
              <a:blipFill>
                <a:blip r:embed="rId4"/>
                <a:stretch>
                  <a:fillRect l="-1481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9C4B31A-4E36-44E8-5AAD-0D668E0B498A}"/>
                  </a:ext>
                </a:extLst>
              </p:cNvPr>
              <p:cNvSpPr/>
              <p:nvPr/>
            </p:nvSpPr>
            <p:spPr>
              <a:xfrm>
                <a:off x="822395" y="1822043"/>
                <a:ext cx="7019278" cy="88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MNP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9C4B31A-4E36-44E8-5AAD-0D668E0B49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7019278" cy="882678"/>
              </a:xfrm>
              <a:prstGeom prst="rect">
                <a:avLst/>
              </a:prstGeom>
              <a:blipFill>
                <a:blip r:embed="rId5"/>
                <a:stretch>
                  <a:fillRect l="-1390" t="-2759" b="-144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4717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CB8CB-41B0-5E3E-E9AD-449BFB918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E5FE08-7F2E-6124-4D2D-08B92E89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M est leur sommet commun et MN est leur côté commun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AE4172D-4AE0-528D-21C8-14320CA89DE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044679E-F8D4-4D37-060C-D1ACDAEBC95B}"/>
              </a:ext>
            </a:extLst>
          </p:cNvPr>
          <p:cNvSpPr txBox="1"/>
          <p:nvPr/>
        </p:nvSpPr>
        <p:spPr>
          <a:xfrm>
            <a:off x="6769808" y="3010872"/>
            <a:ext cx="43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M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446B1909-21F5-FC04-1EBE-45473071D98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CE64F3-9371-F5A4-7AEB-1F47806F8D5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13A0F7F-520B-3BD4-3256-96ED6D31C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904" y="2399642"/>
            <a:ext cx="3774514" cy="1614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AE5A8CE-7E9C-5D50-5CA6-DF646725B248}"/>
                  </a:ext>
                </a:extLst>
              </p:cNvPr>
              <p:cNvSpPr txBox="1"/>
              <p:nvPr/>
            </p:nvSpPr>
            <p:spPr>
              <a:xfrm>
                <a:off x="1151483" y="3010872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𝑁𝑀𝑃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ont le même sommet … et le côté …… en commun</a:t>
                </a: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AE5A8CE-7E9C-5D50-5CA6-DF646725B2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483" y="3010872"/>
                <a:ext cx="6585857" cy="830997"/>
              </a:xfrm>
              <a:prstGeom prst="rect">
                <a:avLst/>
              </a:prstGeom>
              <a:blipFill>
                <a:blip r:embed="rId4"/>
                <a:stretch>
                  <a:fillRect l="-1481" t="-5147" r="-3611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6A18C152-81DC-0F17-BE06-F8B2BBF8CA2E}"/>
              </a:ext>
            </a:extLst>
          </p:cNvPr>
          <p:cNvSpPr txBox="1"/>
          <p:nvPr/>
        </p:nvSpPr>
        <p:spPr>
          <a:xfrm>
            <a:off x="2622177" y="3380204"/>
            <a:ext cx="653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MN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B7ED5A5-9091-0A13-8DF1-DC5515B9DD9A}"/>
                  </a:ext>
                </a:extLst>
              </p:cNvPr>
              <p:cNvSpPr/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MNP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B7ED5A5-9091-0A13-8DF1-DC5515B9DD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  <a:blipFill>
                <a:blip r:embed="rId5"/>
                <a:stretch>
                  <a:fillRect l="-569" t="-9091" r="-114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46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6E0E5-F370-682A-DFB2-6A34687FD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85518B-2A5F-6455-3E70-95A9F6E9B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706828-AA9F-B2C0-51A0-A59F129D69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EB7468-F92F-B996-E145-1BCBACBFE58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8699731-6B7D-7F3F-2CD1-F534595B162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5C96AA8-A571-9B10-F2D1-02814A26B08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413721-EB9D-6746-BD64-9344DE76D89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AE88EE3-01C9-5E89-9C4C-FE4A4FF9A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904" y="2399642"/>
            <a:ext cx="3774514" cy="1614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6C7503-DC75-E3F7-235F-D2DDFEC35004}"/>
                  </a:ext>
                </a:extLst>
              </p:cNvPr>
              <p:cNvSpPr txBox="1"/>
              <p:nvPr/>
            </p:nvSpPr>
            <p:spPr>
              <a:xfrm>
                <a:off x="1326515" y="3079606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𝑁𝑀𝑃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deux angles ………………….….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7C6C7503-DC75-E3F7-235F-D2DDFEC35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15" y="3079606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18434CA-BEB9-92D9-1B96-7C7E0F673CCC}"/>
                  </a:ext>
                </a:extLst>
              </p:cNvPr>
              <p:cNvSpPr/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MNP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18434CA-BEB9-92D9-1B96-7C7E0F673C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  <a:blipFill>
                <a:blip r:embed="rId5"/>
                <a:stretch>
                  <a:fillRect l="-569" t="-9091" r="-114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92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835B-6F95-D674-45B1-F7BC4CA76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2C5BA1-A51A-4EA1-23F6-E49F94CE1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Deux angles adjacents on un même sommet et un côté commun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7AAB92-6760-584D-8645-500349E120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028DBB3C-0FB0-1DCB-816E-918AD542A4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FB101A-02C0-6BB7-2822-0DD3B2CEC7D2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553118-B30E-F866-842B-51CF7C730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904" y="2399642"/>
            <a:ext cx="3774514" cy="1614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5FED605-30B5-A8FB-8927-1C8685FEA71C}"/>
                  </a:ext>
                </a:extLst>
              </p:cNvPr>
              <p:cNvSpPr txBox="1"/>
              <p:nvPr/>
            </p:nvSpPr>
            <p:spPr>
              <a:xfrm>
                <a:off x="935304" y="308928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𝑁𝑀𝑃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deux angles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5FED605-30B5-A8FB-8927-1C8685FEA7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8928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1C5F6A01-62C6-4E18-4148-7BE0A1C1F497}"/>
              </a:ext>
            </a:extLst>
          </p:cNvPr>
          <p:cNvSpPr txBox="1"/>
          <p:nvPr/>
        </p:nvSpPr>
        <p:spPr>
          <a:xfrm>
            <a:off x="6150073" y="3093629"/>
            <a:ext cx="195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adjacents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AD245D6-EA73-9254-8DE0-093969C2AAEE}"/>
                  </a:ext>
                </a:extLst>
              </p:cNvPr>
              <p:cNvSpPr/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MNP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AD245D6-EA73-9254-8DE0-093969C2AA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  <a:blipFill>
                <a:blip r:embed="rId5"/>
                <a:stretch>
                  <a:fillRect l="-569" t="-9091" r="-114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208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822395" y="2888060"/>
                <a:ext cx="685536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Les angles non adjacents à l’angle externe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Cambria Math" panose="02040503050406030204" pitchFamily="18" charset="0"/>
                    <a:cs typeface="+mn-cs"/>
                  </a:rPr>
                  <a:t>C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sont </a:t>
                </a:r>
                <a:r>
                  <a:rPr lang="fr-FR" sz="2400" dirty="0">
                    <a:solidFill>
                      <a:prstClr val="black"/>
                    </a:solidFill>
                  </a:rPr>
                  <a:t>… et ...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2888060"/>
                <a:ext cx="6855366" cy="830997"/>
              </a:xfrm>
              <a:prstGeom prst="rect">
                <a:avLst/>
              </a:prstGeom>
              <a:blipFill>
                <a:blip r:embed="rId2"/>
                <a:stretch>
                  <a:fillRect l="-1423" t="-5882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D32CF443-65D5-E9FA-062C-24C26D77F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272" y="2099876"/>
            <a:ext cx="3051312" cy="240736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7239C1-8A46-58B7-B7EC-81C19ADEA610}"/>
              </a:ext>
            </a:extLst>
          </p:cNvPr>
          <p:cNvSpPr/>
          <p:nvPr/>
        </p:nvSpPr>
        <p:spPr>
          <a:xfrm>
            <a:off x="822395" y="1926950"/>
            <a:ext cx="472866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lang="fr-MA" sz="2400" i="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ABC est un triangle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104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A</a:t>
                </a:r>
                <a:r>
                  <a:rPr lang="fr-FR" dirty="0"/>
                  <a:t> et </a:t>
                </a:r>
                <a14:m>
                  <m:oMath xmlns:m="http://schemas.openxmlformats.org/officeDocument/2006/math">
                    <m:r>
                      <a:rPr lang="fr-FR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/>
                  <a:t>C n’ont pas le même sommet. ∠B et ∠C n’ont pas le même sommet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8666108-1734-7F75-220F-8890543876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DAA759-8E58-357D-11BD-14B7E1AB7510}"/>
              </a:ext>
            </a:extLst>
          </p:cNvPr>
          <p:cNvSpPr txBox="1"/>
          <p:nvPr/>
        </p:nvSpPr>
        <p:spPr>
          <a:xfrm>
            <a:off x="3452188" y="3398207"/>
            <a:ext cx="688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∠A 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6637C3C-0D78-3138-6B5D-19F45780BE46}"/>
                  </a:ext>
                </a:extLst>
              </p:cNvPr>
              <p:cNvSpPr txBox="1"/>
              <p:nvPr/>
            </p:nvSpPr>
            <p:spPr>
              <a:xfrm>
                <a:off x="713379" y="3035353"/>
                <a:ext cx="685536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prstClr val="black"/>
                    </a:solidFill>
                  </a:rPr>
                  <a:t>Les angles non adjacents à l’angle externe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Cambria Math" panose="02040503050406030204" pitchFamily="18" charset="0"/>
                    <a:cs typeface="+mn-cs"/>
                  </a:rPr>
                  <a:t>C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sont </a:t>
                </a:r>
                <a:r>
                  <a:rPr lang="fr-FR" sz="2400" dirty="0">
                    <a:solidFill>
                      <a:prstClr val="black"/>
                    </a:solidFill>
                  </a:rPr>
                  <a:t>… et ...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6637C3C-0D78-3138-6B5D-19F45780B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79" y="3035353"/>
                <a:ext cx="6855366" cy="830997"/>
              </a:xfrm>
              <a:prstGeom prst="rect">
                <a:avLst/>
              </a:prstGeom>
              <a:blipFill>
                <a:blip r:embed="rId4"/>
                <a:stretch>
                  <a:fillRect l="-1333" t="-5882" b="-169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9F010BC8-9065-7922-0B41-57155004162A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73CBBAC6-DC0E-2545-CEC0-6670A6CB3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272" y="2099876"/>
            <a:ext cx="3051312" cy="24073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43FDE5F-E69A-18D3-A013-CE3EC4A08DAD}"/>
              </a:ext>
            </a:extLst>
          </p:cNvPr>
          <p:cNvSpPr txBox="1"/>
          <p:nvPr/>
        </p:nvSpPr>
        <p:spPr>
          <a:xfrm>
            <a:off x="4663960" y="3360487"/>
            <a:ext cx="688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∠B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EF6653-CA3E-8892-AF8E-7FECB4740413}"/>
              </a:ext>
            </a:extLst>
          </p:cNvPr>
          <p:cNvSpPr/>
          <p:nvPr/>
        </p:nvSpPr>
        <p:spPr>
          <a:xfrm>
            <a:off x="935303" y="2099876"/>
            <a:ext cx="4874369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lang="fr-MA" sz="2400" i="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ABC est un triangle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1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B284B-E817-E542-6F39-2E6469A0C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D32D6E-185B-369C-F6CA-3965DD17B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la propriété: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F8C72C-95D8-BBEF-D2E6-C96EA71891F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A91DFD-5E44-C670-58E8-ED0934CF8AC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BBD6F93-83C0-0517-4201-4A1714F2DE4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26A1D08-E0E0-6136-EB63-3B0C3BC2312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0451800-D170-A0CD-0BCC-A2F36CF0E40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38A2EB7-A43E-98A0-9A5D-FDB6C1E2A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904" y="2399642"/>
            <a:ext cx="3774514" cy="1614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BDC46C2-D47F-E69C-44DD-AF6064D80122}"/>
                  </a:ext>
                </a:extLst>
              </p:cNvPr>
              <p:cNvSpPr txBox="1"/>
              <p:nvPr/>
            </p:nvSpPr>
            <p:spPr>
              <a:xfrm>
                <a:off x="1344987" y="3662757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………………….….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1BDC46C2-D47F-E69C-44DD-AF6064D80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987" y="3662757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463" t="-9211" b="-302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9C95982-69F6-8C6E-6B58-AF043D04F83F}"/>
              </a:ext>
            </a:extLst>
          </p:cNvPr>
          <p:cNvSpPr/>
          <p:nvPr/>
        </p:nvSpPr>
        <p:spPr>
          <a:xfrm>
            <a:off x="822394" y="1822043"/>
            <a:ext cx="6095641" cy="1380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MNP est un triangle.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solidFill>
                  <a:prstClr val="black"/>
                </a:solidFill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∠𝑦 est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un angle externe du triangle 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MNP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95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32CBD-CEA8-E653-A1BA-219AA6E67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382DE3D-BA2F-0A25-F0FB-D6290C60750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Les deux angles internes du triangle ∆MNP qui ne sont pas adjacents à l’angle  ∠𝑦  sont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MPN  et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Aptos" panose="02110004020202020204"/>
                  </a:rPr>
                  <a:t> MNP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382DE3D-BA2F-0A25-F0FB-D6290C6075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22B7B8-AAF8-F284-5B6B-B9D8C124E10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 Le sommet de l’angle ∠y est M. les deux autres angles ont pour sommets P et N qui sont différents de M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8DB6C4F-4647-3D69-C5BA-4263A216930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9478A1-E298-370E-F9E4-DEA1997BBB1B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ABDDD67-51E6-17F3-A5D3-F60BA3A59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904" y="2399642"/>
            <a:ext cx="3774514" cy="16148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FB47592-BBC2-6238-053F-2B3C7AD5488B}"/>
                  </a:ext>
                </a:extLst>
              </p:cNvPr>
              <p:cNvSpPr txBox="1"/>
              <p:nvPr/>
            </p:nvSpPr>
            <p:spPr>
              <a:xfrm>
                <a:off x="1289570" y="3471974"/>
                <a:ext cx="42153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𝑦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MPN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MNP</a:t>
                </a:r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FB47592-BBC2-6238-053F-2B3C7AD54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570" y="3471974"/>
                <a:ext cx="4215304" cy="461665"/>
              </a:xfrm>
              <a:prstGeom prst="rect">
                <a:avLst/>
              </a:prstGeom>
              <a:blipFill>
                <a:blip r:embed="rId5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45F3BD16-9A0F-F144-86A8-07360361D274}"/>
              </a:ext>
            </a:extLst>
          </p:cNvPr>
          <p:cNvSpPr/>
          <p:nvPr/>
        </p:nvSpPr>
        <p:spPr>
          <a:xfrm>
            <a:off x="822395" y="1822043"/>
            <a:ext cx="5920150" cy="1380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MNP est un triangle.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fr-FR" sz="2400" dirty="0">
                <a:solidFill>
                  <a:prstClr val="black"/>
                </a:solidFill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∠𝑦 est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un angle externe du triangle 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MNP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78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3E306-EF5F-54F2-9ECB-2E41F7C45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A485186-75B7-0C00-E4D7-F35DCC4DE34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Je vous montre maintenant comment je calcule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en utilisant le théorème  de l’angle externe,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A485186-75B7-0C00-E4D7-F35DCC4DE3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0B7F88-C69E-E879-EE0E-0C3B8B3712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se pose à chaque fois la question et y répond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2CD1F3A5-8913-7885-96EC-1D90FB64E4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49CCD39-1CA9-90CA-586B-FCC8072A88B5}"/>
              </a:ext>
            </a:extLst>
          </p:cNvPr>
          <p:cNvGrpSpPr/>
          <p:nvPr/>
        </p:nvGrpSpPr>
        <p:grpSpPr>
          <a:xfrm>
            <a:off x="7409110" y="1890719"/>
            <a:ext cx="3427772" cy="2427181"/>
            <a:chOff x="7513245" y="1890719"/>
            <a:chExt cx="3427772" cy="2427181"/>
          </a:xfrm>
        </p:grpSpPr>
        <p:pic>
          <p:nvPicPr>
            <p:cNvPr id="6" name="Image 5" descr="Une image contenant ligne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DEBEE9B2-934A-C84F-4C17-34AD03BE7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13245" y="1890719"/>
              <a:ext cx="3427772" cy="2427181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488F238-D225-C768-8CC4-38AEF9641DF5}"/>
                </a:ext>
              </a:extLst>
            </p:cNvPr>
            <p:cNvSpPr txBox="1"/>
            <p:nvPr/>
          </p:nvSpPr>
          <p:spPr>
            <a:xfrm>
              <a:off x="7513245" y="2002708"/>
              <a:ext cx="108211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1AE6646-9B2F-E78A-7DA5-C212053E47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45" y="1890719"/>
            <a:ext cx="4458086" cy="41608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BE28694-698D-7C6F-1A62-A211FDE1E6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0307" y="2402818"/>
            <a:ext cx="1565283" cy="3269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B6A1BF-1108-E906-F54A-2EC0A9D605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7199" y="3033043"/>
            <a:ext cx="1466215" cy="45571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42CFBE8-3740-C52F-38BA-42F834D423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6294" y="3792056"/>
            <a:ext cx="1020406" cy="3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0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3AE65-F602-89AE-7956-18DC4B956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DBC1B9-B39B-7F17-109F-377874FC1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8EEE9C-B23B-68C8-093D-709903BF2E7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22B7244-E51E-7FA8-3C28-B0586FE6292C}"/>
                  </a:ext>
                </a:extLst>
              </p:cNvPr>
              <p:cNvSpPr txBox="1"/>
              <p:nvPr/>
            </p:nvSpPr>
            <p:spPr>
              <a:xfrm>
                <a:off x="1589809" y="3013501"/>
                <a:ext cx="34082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=…+…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22B7244-E51E-7FA8-3C28-B0586FE62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809" y="3013501"/>
                <a:ext cx="3408218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9C588DF-5904-CA37-CF0F-0A6649F31F2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E1B0427-792C-261C-ADD9-F4E9D8B3E74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DDB9FD0-5302-0F29-B8C3-A9C54FEE16B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F389843-D841-FFFF-291A-634F9A3A7DC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49E0F6C2-EBC3-560C-BDE0-2E4505E68D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272" y="2099876"/>
            <a:ext cx="3051312" cy="24073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72FE2E6-0A83-CF1B-2CC1-CD82F6F36BEB}"/>
                  </a:ext>
                </a:extLst>
              </p:cNvPr>
              <p:cNvSpPr/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noProof="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ABC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472FE2E6-0A83-CF1B-2CC1-CD82F6F36B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  <a:blipFill>
                <a:blip r:embed="rId5"/>
                <a:stretch>
                  <a:fillRect l="-342" t="-9091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5656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F6D1C-1A64-4A8E-2E16-8F5E4EC8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56406-ED8A-404E-6732-0DE08B51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J’applique la propriété à l’angle externe ∠𝑏: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044D6B-1B80-9515-47BF-8702C95497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C5E7037-2A2C-9E30-FFF2-04F390296150}"/>
              </a:ext>
            </a:extLst>
          </p:cNvPr>
          <p:cNvSpPr txBox="1"/>
          <p:nvPr/>
        </p:nvSpPr>
        <p:spPr>
          <a:xfrm>
            <a:off x="3112656" y="3013500"/>
            <a:ext cx="812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60° 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D721ECF3-07E3-3E74-AC96-A246AD3A79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72049CC-85DE-D7D3-01E4-04084E0A909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C1ED7C56-79A8-FA23-D7D1-E1DDE23DE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272" y="2099876"/>
            <a:ext cx="3051312" cy="24073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44DB24B-32A1-CFBD-5803-946D6618B45B}"/>
              </a:ext>
            </a:extLst>
          </p:cNvPr>
          <p:cNvSpPr txBox="1"/>
          <p:nvPr/>
        </p:nvSpPr>
        <p:spPr>
          <a:xfrm>
            <a:off x="4184305" y="3013499"/>
            <a:ext cx="978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40°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E326847-EA69-2527-46AE-200B303A5503}"/>
                  </a:ext>
                </a:extLst>
              </p:cNvPr>
              <p:cNvSpPr txBox="1"/>
              <p:nvPr/>
            </p:nvSpPr>
            <p:spPr>
              <a:xfrm>
                <a:off x="1422211" y="3044548"/>
                <a:ext cx="36577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          +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E326847-EA69-2527-46AE-200B303A5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211" y="3044548"/>
                <a:ext cx="365779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413F244-E014-F860-50E3-8EFAF642FC85}"/>
                  </a:ext>
                </a:extLst>
              </p:cNvPr>
              <p:cNvSpPr/>
              <p:nvPr/>
            </p:nvSpPr>
            <p:spPr>
              <a:xfrm>
                <a:off x="822395" y="1822043"/>
                <a:ext cx="6021750" cy="88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noProof="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ABC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413F244-E014-F860-50E3-8EFAF642FC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6021750" cy="882678"/>
              </a:xfrm>
              <a:prstGeom prst="rect">
                <a:avLst/>
              </a:prstGeom>
              <a:blipFill>
                <a:blip r:embed="rId5"/>
                <a:stretch>
                  <a:fillRect l="-1619" t="-2759" b="-144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5210844" y="3044276"/>
                <a:ext cx="1366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=100°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844" y="3044276"/>
                <a:ext cx="1366982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56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mesure d’un angle d’un triangle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56454" y="439445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55305" y="350769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57654" y="528927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mesure d’un angle externe d’un triangle</a:t>
            </a: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Calculer la mesure d’un angle</a:t>
            </a:r>
          </a:p>
          <a:p>
            <a:pPr algn="ctr" defTabSz="914377"/>
            <a:r>
              <a:rPr lang="fr-FR"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d’un polygone</a:t>
            </a: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201889" y="5289273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r>
              <a:rPr lang="fr-FR"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Reconnaître les côtés et les angles</a:t>
            </a:r>
          </a:p>
          <a:p>
            <a:pPr algn="ctr" defTabSz="685783">
              <a:defRPr/>
            </a:pPr>
            <a:r>
              <a:rPr lang="fr-FR"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homologues de deux triangles congrus</a:t>
            </a: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2934" y="439046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Calculer la mesure d’un angle externe</a:t>
            </a:r>
          </a:p>
          <a:p>
            <a:pPr algn="ctr" defTabSz="914377"/>
            <a:r>
              <a:rPr lang="fr-FR" sz="2000" kern="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d’un polygone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Leçon 6                                                 Angles</a:t>
            </a:r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prstClr val="black"/>
                </a:solidFill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7F7F7F"/>
                </a:solidFill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55305" y="4394452"/>
            <a:ext cx="12276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7F7F7F"/>
                </a:solidFill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56505" y="528827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Tâche</a:t>
            </a:r>
            <a:r>
              <a:rPr lang="en-US" dirty="0"/>
              <a:t> 9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201888" y="5288278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391457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lnSpc>
                <a:spcPct val="100000"/>
              </a:lnSpc>
              <a:defRPr/>
            </a:pPr>
            <a:endParaRPr lang="fr-FR" sz="2000" b="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7CC8C-0648-1D5B-3986-EEC110AF1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14DE1-214E-493C-2EE3-2B6B83DB0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7ABF3E-B755-6BFF-4899-502166A1CFE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F3EE0DC-85CB-1CE5-5EC0-2071DF1159B7}"/>
                  </a:ext>
                </a:extLst>
              </p:cNvPr>
              <p:cNvSpPr txBox="1"/>
              <p:nvPr/>
            </p:nvSpPr>
            <p:spPr>
              <a:xfrm>
                <a:off x="1589809" y="3013501"/>
                <a:ext cx="340821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=…+…=…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F3EE0DC-85CB-1CE5-5EC0-2071DF115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809" y="3013501"/>
                <a:ext cx="3408218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DC0D006-3A49-63B9-18F3-1A29AEA550E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D4E17F8-DB0E-E105-CBFB-22B3CB017F7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08398F6-EC87-DD1C-B726-DD22B635FCB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65EA6C-9F49-2545-63A7-5868268866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62B13B1-BC44-B179-AAD2-22EEC4F63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323" y="1916494"/>
            <a:ext cx="4279763" cy="24965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8207C6E-9BD1-E43A-C64F-8A3196406124}"/>
                  </a:ext>
                </a:extLst>
              </p:cNvPr>
              <p:cNvSpPr/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noProof="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ABC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8207C6E-9BD1-E43A-C64F-8A31964061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  <a:blipFill>
                <a:blip r:embed="rId5"/>
                <a:stretch>
                  <a:fillRect l="-342" t="-9091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09565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146F4-6A0D-D1BC-1C8E-289FF6CA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540F2E-5A64-F150-4900-7C2514B5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J’applique la propriété à l’angle externe ∠𝑏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F4FE646-F683-4B90-1053-C741507E0F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FC3BDB3-A20C-D896-5E5C-7522BFFA42E6}"/>
              </a:ext>
            </a:extLst>
          </p:cNvPr>
          <p:cNvSpPr txBox="1"/>
          <p:nvPr/>
        </p:nvSpPr>
        <p:spPr>
          <a:xfrm>
            <a:off x="3270892" y="3013500"/>
            <a:ext cx="913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50° 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0CBEB8EA-87EF-2245-4731-66494347A4F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5FB3F6-E328-9041-FB38-6B1AC6EA8DA2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C3CF6F-89D9-6FBE-5DD8-C89A8625D334}"/>
              </a:ext>
            </a:extLst>
          </p:cNvPr>
          <p:cNvSpPr txBox="1"/>
          <p:nvPr/>
        </p:nvSpPr>
        <p:spPr>
          <a:xfrm>
            <a:off x="4264253" y="2964706"/>
            <a:ext cx="81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70°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0CA89DA-8258-DAEE-D19F-EB3C5E931D5F}"/>
                  </a:ext>
                </a:extLst>
              </p:cNvPr>
              <p:cNvSpPr txBox="1"/>
              <p:nvPr/>
            </p:nvSpPr>
            <p:spPr>
              <a:xfrm>
                <a:off x="1354511" y="3006541"/>
                <a:ext cx="39703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∠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𝑏</m:t>
                      </m:r>
                      <m:r>
                        <a:rPr kumimoji="0" lang="fr-FR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          +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10CA89DA-8258-DAEE-D19F-EB3C5E931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511" y="3006541"/>
                <a:ext cx="397030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DDB8084-EC99-5C00-20FB-22E156E9DB79}"/>
                  </a:ext>
                </a:extLst>
              </p:cNvPr>
              <p:cNvSpPr txBox="1"/>
              <p:nvPr/>
            </p:nvSpPr>
            <p:spPr>
              <a:xfrm>
                <a:off x="5154532" y="2976386"/>
                <a:ext cx="11508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=120° 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ADDB8084-EC99-5C00-20FB-22E156E9D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4532" y="2976386"/>
                <a:ext cx="115089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8483296-1FB6-CBF6-ACA5-336BBCA6DBD5}"/>
                  </a:ext>
                </a:extLst>
              </p:cNvPr>
              <p:cNvSpPr/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MA" sz="2400" i="0" dirty="0">
                    <a:latin typeface="+mj-lt"/>
                    <a:ea typeface="Calibri" panose="020F0502020204030204" pitchFamily="34" charset="0"/>
                    <a:cs typeface="Arial" panose="020B0604020202020204" pitchFamily="34" charset="0"/>
                  </a:rPr>
                  <a:t>est un angle externe du triangle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∆</a:t>
                </a:r>
                <a:r>
                  <a:rPr lang="fr-MA" sz="2400" noProof="0" dirty="0">
                    <a:solidFill>
                      <a:prstClr val="black"/>
                    </a:solidFill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ABC</a:t>
                </a:r>
                <a:r>
                  <a:rPr kumimoji="0" lang="fr-MA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8483296-1FB6-CBF6-ACA5-336BBCA6DB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95" y="1822043"/>
                <a:ext cx="5354840" cy="472117"/>
              </a:xfrm>
              <a:prstGeom prst="rect">
                <a:avLst/>
              </a:prstGeom>
              <a:blipFill>
                <a:blip r:embed="rId6"/>
                <a:stretch>
                  <a:fillRect l="-342" t="-9091" b="-298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D62B13B1-BC44-B179-AAD2-22EEC4F633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3172" y="1834821"/>
            <a:ext cx="4279763" cy="24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1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17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2923A18E-7CC3-059C-5F8E-4AA13DEDD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56" y="1687464"/>
            <a:ext cx="10154530" cy="354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63DFC9C4-0D2D-78F4-E965-306BB3D7D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284" y="1655672"/>
            <a:ext cx="10154530" cy="3546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95D0C79-5BB1-3311-EFA3-CCB15B041E21}"/>
                  </a:ext>
                </a:extLst>
              </p:cNvPr>
              <p:cNvSpPr txBox="1"/>
              <p:nvPr/>
            </p:nvSpPr>
            <p:spPr>
              <a:xfrm>
                <a:off x="2702560" y="3429000"/>
                <a:ext cx="12875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39°+91°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95D0C79-5BB1-3311-EFA3-CCB15B041E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560" y="3429000"/>
                <a:ext cx="128754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CC26570-039A-3975-1CAC-BDC85F4DB0FF}"/>
                  </a:ext>
                </a:extLst>
              </p:cNvPr>
              <p:cNvSpPr txBox="1"/>
              <p:nvPr/>
            </p:nvSpPr>
            <p:spPr>
              <a:xfrm>
                <a:off x="2273068" y="4317062"/>
                <a:ext cx="128754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130°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CC26570-039A-3975-1CAC-BDC85F4DB0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068" y="4317062"/>
                <a:ext cx="128754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17</a:t>
            </a:r>
            <a:endParaRPr lang="fr-FR" dirty="0"/>
          </a:p>
        </p:txBody>
      </p:sp>
      <p:pic>
        <p:nvPicPr>
          <p:cNvPr id="6" name="Image 5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282E7609-EDCD-DCDB-D49B-0927D0DFE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04" y="1608579"/>
            <a:ext cx="10085182" cy="40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mesure d’un angle externe d’un triangle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Angle externe d’un triangle</a:t>
            </a:r>
          </a:p>
          <a:p>
            <a:r>
              <a:rPr lang="en-US" dirty="0"/>
              <a:t>Angles </a:t>
            </a:r>
            <a:r>
              <a:rPr lang="en-US" dirty="0" err="1"/>
              <a:t>adjacents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Repérer l’angle extérieur du triangle, puis identifier les deux angles intérieurs non adjacents à cet angle.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la propriété de l’angle extérieur pour calculer l’angle inconnu.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Se tromper dans l’identification des deux angles intérieurs non adjacents à </a:t>
            </a:r>
            <a:r>
              <a:rPr lang="fr-FR"/>
              <a:t>l’angle extérieur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la mesure d’un angle externe d’un triangle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C57A06C7-1BDE-CF1C-4E18-730CABF25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848" y="2609798"/>
            <a:ext cx="5419051" cy="114919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49F8230-3532-ADC4-2DB4-8E21C03BE0F1}"/>
              </a:ext>
            </a:extLst>
          </p:cNvPr>
          <p:cNvGrpSpPr/>
          <p:nvPr/>
        </p:nvGrpSpPr>
        <p:grpSpPr>
          <a:xfrm>
            <a:off x="8622021" y="2461196"/>
            <a:ext cx="2843269" cy="1535563"/>
            <a:chOff x="8622021" y="2461196"/>
            <a:chExt cx="2843269" cy="1535563"/>
          </a:xfrm>
        </p:grpSpPr>
        <p:pic>
          <p:nvPicPr>
            <p:cNvPr id="8" name="Image 7" descr="Une image contenant ligne, diagramme, Tracé&#10;&#10;Le contenu généré par l’IA peut être incorrect.">
              <a:extLst>
                <a:ext uri="{FF2B5EF4-FFF2-40B4-BE49-F238E27FC236}">
                  <a16:creationId xmlns:a16="http://schemas.microsoft.com/office/drawing/2014/main" id="{EB0E2A53-D082-D75B-4710-D2AF4C3C5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2021" y="2461196"/>
              <a:ext cx="2843269" cy="153556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0D892AD-C8E6-A3CE-84DD-78720E8C796D}"/>
                </a:ext>
              </a:extLst>
            </p:cNvPr>
            <p:cNvSpPr txBox="1"/>
            <p:nvPr/>
          </p:nvSpPr>
          <p:spPr>
            <a:xfrm rot="7074041">
              <a:off x="10223998" y="3359178"/>
              <a:ext cx="15341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capture d’écran, ligne, conception&#10;&#10;Le contenu généré par l’IA peut être incorrect.">
            <a:extLst>
              <a:ext uri="{FF2B5EF4-FFF2-40B4-BE49-F238E27FC236}">
                <a16:creationId xmlns:a16="http://schemas.microsoft.com/office/drawing/2014/main" id="{BFBB1030-BCEE-A06E-F3ED-3AB216B0D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71" y="1871707"/>
            <a:ext cx="9926673" cy="368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2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</TotalTime>
  <Words>1859</Words>
  <Application>Microsoft Office PowerPoint</Application>
  <PresentationFormat>Grand écran</PresentationFormat>
  <Paragraphs>208</Paragraphs>
  <Slides>62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1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la  propriété sur la somme des mesures des angles internes d’un triangle</vt:lpstr>
      <vt:lpstr>Rappelez vous, la somme des mesures des angles internes d’un triangle est égale à 180°</vt:lpstr>
      <vt:lpstr>On va se rappeler comment résoudre une équation de la forme x+a=b</vt:lpstr>
      <vt:lpstr>Rappelez vous, x+a=b signifie que x=b-a</vt:lpstr>
      <vt:lpstr>Observez la figure, puis compléter pour trouver une relation entre x, a et b :</vt:lpstr>
      <vt:lpstr>Deux expressions égales à un même nombre sont égales. Si x+c=a+b+c, alors x=a+b</vt:lpstr>
      <vt:lpstr>Parfait! Rappelons cette technique de calcul importante: si on passe un terme de l’autre côté d’une égalité on change de signe</vt:lpstr>
      <vt:lpstr>Présentation PowerPoint</vt:lpstr>
      <vt:lpstr>Observez la figure ci-dessous, puis exprimez vos avis sur la valeur de x</vt:lpstr>
      <vt:lpstr>A la fin de cette séance, vous serez capables de</vt:lpstr>
      <vt:lpstr>Présentation PowerPoint</vt:lpstr>
      <vt:lpstr>Je commence par la définition d’un angle externe</vt:lpstr>
      <vt:lpstr>Je vous présente maintenant la définition de deux angles adjacents</vt:lpstr>
      <vt:lpstr>Maintenant, je vous présente le théorème de l’angle externe</vt:lpstr>
      <vt:lpstr>Présentation PowerPoint</vt:lpstr>
      <vt:lpstr>Observez la figure ci-dessous, puis complétez: </vt:lpstr>
      <vt:lpstr> Il est formé par le côté AC et le prolongement de BC.</vt:lpstr>
      <vt:lpstr>Observez la figure ci-dessous, puis complétez: </vt:lpstr>
      <vt:lpstr> M est leur sommet commun et MN est leur côté commun</vt:lpstr>
      <vt:lpstr>Observez la figure ci-dessous, puis complétez: </vt:lpstr>
      <vt:lpstr> Deux angles adjacents on un même sommet et un côté commun</vt:lpstr>
      <vt:lpstr>Observez la figure ci-dessous, puis complétez: </vt:lpstr>
      <vt:lpstr>∠A et ∠C n’ont pas le même sommet. ∠B et ∠C n’ont pas le même sommet</vt:lpstr>
      <vt:lpstr>Complétez la propriété:</vt:lpstr>
      <vt:lpstr> Les deux angles internes du triangle ∆MNP qui ne sont pas adjacents à l’angle  ∠𝑦  sont ∠MPN  et ∠  MNP</vt:lpstr>
      <vt:lpstr>Présentation PowerPoint</vt:lpstr>
      <vt:lpstr>Je vous montre maintenant comment je calcule x en utilisant le théorème  de l’angle externe,</vt:lpstr>
      <vt:lpstr>Présentation PowerPoint</vt:lpstr>
      <vt:lpstr>Observez la figure ci-dessous, puis complétez: </vt:lpstr>
      <vt:lpstr> J’applique la propriété à l’angle externe ∠𝑏:</vt:lpstr>
      <vt:lpstr>Observez la figure ci-dessous, puis complétez </vt:lpstr>
      <vt:lpstr>J’applique la propriété à l’angle externe ∠𝑏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la mesure d’un angle externe d’un triangle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159</cp:revision>
  <dcterms:created xsi:type="dcterms:W3CDTF">2025-11-03T10:55:47Z</dcterms:created>
  <dcterms:modified xsi:type="dcterms:W3CDTF">2026-02-04T08:17:58Z</dcterms:modified>
</cp:coreProperties>
</file>